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6858000" cy="9144000"/>
  <p:embeddedFontLst>
    <p:embeddedFont>
      <p:font typeface="Roboto"/>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iPYJDPViaDX03721Gaw7wKpWnqW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Emma Heslop"/>
  <p:cmAuthor clrIdx="1" id="1" initials="" lastIdx="1" name="Ann-Christine Zinkann - NOAA Affiliate"/>
  <p:cmAuthor clrIdx="2" id="2" initials="" lastIdx="1" name="Juliet Herm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7E43D4-D1D3-40E6-92D6-6B1A880D7EAF}">
  <a:tblStyle styleId="{407E43D4-D1D3-40E6-92D6-6B1A880D7E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25T05:30:39.299">
    <p:pos x="454" y="910"/>
    <p:text>Can the OBPS platform assist with highlighting or connecting in some way?</p:text>
    <p:extLst>
      <p:ext uri="{C676402C-5697-4E1C-873F-D02D1690AC5C}">
        <p15:threadingInfo timeZoneBias="0"/>
      </p:ext>
      <p:ext uri="http://customooxmlschemas.google.com/">
        <go:slidesCustomData xmlns:go="http://customooxmlschemas.google.com/" commentPostId="AAAAvhm6jx0"/>
      </p:ext>
    </p:extLst>
  </p:cm>
  <p:cm authorId="1" idx="1" dt="2023-04-24T11:30:52.793">
    <p:pos x="454" y="910"/>
    <p:text>@juliet@saeon.ac.za</p:text>
    <p:extLst>
      <p:ext uri="{C676402C-5697-4E1C-873F-D02D1690AC5C}">
        <p15:threadingInfo timeZoneBias="0">
          <p15:parentCm authorId="0" idx="1"/>
        </p15:threadingInfo>
      </p:ext>
      <p:ext uri="http://customooxmlschemas.google.com/">
        <go:slidesCustomData xmlns:go="http://customooxmlschemas.google.com/" commentPostId="AAAAvgrNd40"/>
      </p:ext>
    </p:extLst>
  </p:cm>
  <p:cm authorId="2" idx="1" dt="2023-04-25T05:30:39.299">
    <p:pos x="454" y="910"/>
    <p:text>I think this would be a great suggestion for a TT, but maybe also something IAPSO could assist with</p:text>
    <p:extLst>
      <p:ext uri="{C676402C-5697-4E1C-873F-D02D1690AC5C}">
        <p15:threadingInfo timeZoneBias="0">
          <p15:parentCm authorId="0" idx="1"/>
        </p15:threadingInfo>
      </p:ext>
      <p:ext uri="http://customooxmlschemas.google.com/">
        <go:slidesCustomData xmlns:go="http://customooxmlschemas.google.com/" commentPostId="AAAAv40Kuf4"/>
      </p:ext>
    </p:extLst>
  </p:cm>
  <p:cm authorId="0" idx="2" dt="2023-04-23T11:29:22.962">
    <p:pos x="454" y="1010"/>
    <p:text>Who is this programme managed by (IOC OSS) - is a connection to OCG useful?</p:text>
    <p:extLst>
      <p:ext uri="{C676402C-5697-4E1C-873F-D02D1690AC5C}">
        <p15:threadingInfo timeZoneBias="0"/>
      </p:ext>
      <p:ext uri="http://customooxmlschemas.google.com/">
        <go:slidesCustomData xmlns:go="http://customooxmlschemas.google.com/" commentPostId="AAAAvhm6jxw"/>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4-23T14:16:43.478">
    <p:pos x="454" y="263"/>
    <p:text>Would this be better if it was 3 big categories - strengthening &amp; integrating, efficiency, advancing/expanding in key areas</p:text>
    <p:extLst>
      <p:ext uri="{C676402C-5697-4E1C-873F-D02D1690AC5C}">
        <p15:threadingInfo timeZoneBias="0"/>
      </p:ext>
      <p:ext uri="http://customooxmlschemas.google.com/">
        <go:slidesCustomData xmlns:go="http://customooxmlschemas.google.com/" commentPostId="AAAAvhm6jy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environment/2023/mar/25/southern-ocean-race-science-sail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https://obis.org/2016/12/15/goosgeobonobis/</a:t>
            </a:r>
            <a:endParaRPr sz="1050">
              <a:solidFill>
                <a:srgbClr val="444746"/>
              </a:solidFill>
              <a:highlight>
                <a:srgbClr val="FFFFFF"/>
              </a:highlight>
              <a:latin typeface="Roboto"/>
              <a:ea typeface="Roboto"/>
              <a:cs typeface="Roboto"/>
              <a:sym typeface="Roboto"/>
            </a:endParaRPr>
          </a:p>
        </p:txBody>
      </p:sp>
      <p:sp>
        <p:nvSpPr>
          <p:cNvPr id="209" name="Google Shape;2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2f1e68f49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2f1e68f49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For GBON/SOFF integration, we have a deadline of Dec 31 , 2023, to provide finalized Technical specifications (SST, SLP) and integration mechanism of identified ocean requirements  in the EEZ.</a:t>
            </a:r>
            <a:endParaRPr/>
          </a:p>
        </p:txBody>
      </p:sp>
      <p:sp>
        <p:nvSpPr>
          <p:cNvPr id="127" name="Google Shape;1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Font typeface="Arial"/>
              <a:buChar char="-"/>
            </a:pPr>
            <a:r>
              <a:t/>
            </a:r>
            <a:endParaRPr sz="1100">
              <a:latin typeface="Arial"/>
              <a:ea typeface="Arial"/>
              <a:cs typeface="Arial"/>
              <a:sym typeface="Arial"/>
            </a:endParaRPr>
          </a:p>
        </p:txBody>
      </p:sp>
      <p:sp>
        <p:nvSpPr>
          <p:cNvPr id="135" name="Google Shape;1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7123db2da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17123db2da_0_4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79400" lvl="1" marL="514350" rtl="0" algn="l">
              <a:spcBef>
                <a:spcPts val="0"/>
              </a:spcBef>
              <a:spcAft>
                <a:spcPts val="0"/>
              </a:spcAft>
              <a:buClr>
                <a:schemeClr val="dk1"/>
              </a:buClr>
              <a:buSzPts val="1700"/>
              <a:buChar char="•"/>
            </a:pPr>
            <a:r>
              <a:rPr lang="en-GB" sz="1300">
                <a:latin typeface="Arial"/>
                <a:ea typeface="Arial"/>
                <a:cs typeface="Arial"/>
                <a:sym typeface="Arial"/>
                <a:extLst>
                  <a:ext uri="http://customooxmlschemas.google.com/">
                    <go:slidesCustomData xmlns:go="http://customooxmlschemas.google.com/" textRoundtripDataId="3"/>
                  </a:ext>
                </a:extLst>
              </a:rPr>
              <a:t>Bio-GO-SHIP Data workshop included discussion of mapping Bio-GO-SHIP data repositories and data flows</a:t>
            </a:r>
            <a:endParaRPr b="1" sz="1900">
              <a:latin typeface="Arial"/>
              <a:ea typeface="Arial"/>
              <a:cs typeface="Arial"/>
              <a:sym typeface="Arial"/>
              <a:extLst>
                <a:ext uri="http://customooxmlschemas.google.com/">
                  <go:slidesCustomData xmlns:go="http://customooxmlschemas.google.com/" textRoundtripDataId="4"/>
                </a:ext>
              </a:extLst>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5" name="Google Shape;145;g217123db2da_0_4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6.1 </a:t>
            </a:r>
            <a:r>
              <a:rPr lang="en-GB" sz="1100"/>
              <a:t>The regional implementation of VOICE is being pursued in collaboration with the ANID Chilean project CLAP. During the GOOD-OARS-CLAP-COPAS International summer school to be held at La Serena in Chile in November 2023 (http://www.ceaza.cl/summerschool/), there will be a 1 day workshop with local stakeholders. There is a network of coastal moorings along the Chilean coast acquiring multidisciplinary observations and since 2021 BGC-ARGO and Argo with O2 sensors are being deployed from Peru to central Chile. During this stakeholder day, the readiness levels of the three FOO pillars with respect to the fit for purpose of observing variability of the oxycline and its impact on the ecosystem will be discussed and assessed.</a:t>
            </a:r>
            <a:endParaRPr sz="1100"/>
          </a:p>
          <a:p>
            <a:pPr indent="0" lvl="0" marL="0" rtl="0" algn="l">
              <a:spcBef>
                <a:spcPts val="0"/>
              </a:spcBef>
              <a:spcAft>
                <a:spcPts val="0"/>
              </a:spcAft>
              <a:buNone/>
            </a:pPr>
            <a:r>
              <a:rPr lang="en-GB" sz="1100"/>
              <a:t>6.9 This is to be carried out through the Surface Ocean Carbon Reference Network (SOCONET) to achieve targets set by SOCONET as an observing network under SOOP; the effort would also contribute to the wider Strategy for Surface Ocean Observations as described in the SCOR WG OASIS proposal.</a:t>
            </a:r>
            <a:r>
              <a:rPr i="1" lang="en-GB" sz="1100"/>
              <a:t> </a:t>
            </a:r>
            <a:r>
              <a:rPr lang="en-GB" sz="1100"/>
              <a:t>This is to be carried out through the Surface Ocean Carbon Reference Network (SOCONET) to achieve targets set by SOCONET as an observing network under SOOP; the effort would also contribute to the wider Strategy for Surface Ocean Observations as described in the SCOR WG OASIS proposal.</a:t>
            </a:r>
            <a:endParaRPr sz="1100"/>
          </a:p>
          <a:p>
            <a:pPr indent="0" lvl="0" marL="0" rtl="0" algn="just">
              <a:lnSpc>
                <a:spcPct val="115000"/>
              </a:lnSpc>
              <a:spcBef>
                <a:spcPts val="1200"/>
              </a:spcBef>
              <a:spcAft>
                <a:spcPts val="0"/>
              </a:spcAft>
              <a:buNone/>
            </a:pPr>
            <a:r>
              <a:rPr lang="en-GB" sz="1100"/>
              <a:t>Surface ocean biogeochemistry observations have been expanding through citizen science actions: partnership of GOOD/OARS with the Ponant cruises in the Arctic and with the Ocean Race (see  </a:t>
            </a:r>
            <a:r>
              <a:rPr lang="en-GB" sz="1100" u="sng">
                <a:solidFill>
                  <a:schemeClr val="hlink"/>
                </a:solidFill>
                <a:hlinkClick r:id="rId2"/>
              </a:rPr>
              <a:t>https://www.theguardian.com/environment/2023/mar/25/southern-ocean-race-science-sailing</a:t>
            </a:r>
            <a:r>
              <a:rPr lang="en-GB" sz="1100"/>
              <a:t>)</a:t>
            </a:r>
            <a:endParaRPr sz="1100"/>
          </a:p>
          <a:p>
            <a:pPr indent="0" lvl="0" marL="0" rtl="0" algn="l">
              <a:spcBef>
                <a:spcPts val="1200"/>
              </a:spcBef>
              <a:spcAft>
                <a:spcPts val="0"/>
              </a:spcAft>
              <a:buNone/>
            </a:pPr>
            <a:r>
              <a:t/>
            </a:r>
            <a:endParaRPr/>
          </a:p>
        </p:txBody>
      </p:sp>
      <p:sp>
        <p:nvSpPr>
          <p:cNvPr id="154" name="Google Shape;15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b28af208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2b28af208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GB"/>
              <a:t>OBPS: Recommendations for plankton measurements on the GO-SHIP program with relevance to other sea-going expeditions (SCOR Working Group 154 GO-SHIP Report) was endorsed. </a:t>
            </a:r>
            <a:endParaRPr/>
          </a:p>
          <a:p>
            <a:pPr indent="-228600" lvl="0" marL="457200" rtl="0" algn="l">
              <a:spcBef>
                <a:spcPts val="0"/>
              </a:spcBef>
              <a:spcAft>
                <a:spcPts val="0"/>
              </a:spcAft>
              <a:buClr>
                <a:schemeClr val="dk1"/>
              </a:buClr>
              <a:buSzPts val="1400"/>
              <a:buFont typeface="Arial"/>
              <a:buNone/>
            </a:pPr>
            <a:r>
              <a:rPr lang="en-GB" sz="1050">
                <a:solidFill>
                  <a:srgbClr val="444746"/>
                </a:solidFill>
                <a:highlight>
                  <a:srgbClr val="FFFFFF"/>
                </a:highlight>
                <a:latin typeface="Roboto"/>
                <a:ea typeface="Roboto"/>
                <a:cs typeface="Roboto"/>
                <a:sym typeface="Roboto"/>
              </a:rPr>
              <a:t>as a side note BP is actually taking long as in a number of cases the BP have to be written first</a:t>
            </a:r>
            <a:endParaRPr/>
          </a:p>
        </p:txBody>
      </p:sp>
      <p:sp>
        <p:nvSpPr>
          <p:cNvPr id="164" name="Google Shape;164;g22b28af2086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8f054fb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38f054fb9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b="1" lang="en-GB" sz="1500">
                <a:solidFill>
                  <a:srgbClr val="184596"/>
                </a:solidFill>
                <a:latin typeface="Arial"/>
                <a:ea typeface="Arial"/>
                <a:cs typeface="Arial"/>
                <a:sym typeface="Arial"/>
              </a:rPr>
              <a:t>6.10 CoastPredict</a:t>
            </a:r>
            <a:endParaRPr b="1" sz="1500">
              <a:solidFill>
                <a:srgbClr val="184596"/>
              </a:solidFill>
              <a:latin typeface="Arial"/>
              <a:ea typeface="Arial"/>
              <a:cs typeface="Arial"/>
              <a:sym typeface="Arial"/>
            </a:endParaRPr>
          </a:p>
          <a:p>
            <a:pPr indent="-254000" lvl="0" marL="514350" rtl="0" algn="l">
              <a:lnSpc>
                <a:spcPct val="115000"/>
              </a:lnSpc>
              <a:spcBef>
                <a:spcPts val="1000"/>
              </a:spcBef>
              <a:spcAft>
                <a:spcPts val="0"/>
              </a:spcAft>
              <a:buClr>
                <a:srgbClr val="333333"/>
              </a:buClr>
              <a:buSzPts val="1300"/>
              <a:buChar char="•"/>
            </a:pPr>
            <a:r>
              <a:rPr lang="en-GB" sz="1300">
                <a:solidFill>
                  <a:srgbClr val="333333"/>
                </a:solidFill>
                <a:latin typeface="Arial"/>
                <a:ea typeface="Arial"/>
                <a:cs typeface="Arial"/>
                <a:sym typeface="Arial"/>
                <a:extLst>
                  <a:ext uri="http://customooxmlschemas.google.com/">
                    <go:slidesCustomData xmlns:go="http://customooxmlschemas.google.com/" textRoundtripDataId="39"/>
                  </a:ext>
                </a:extLst>
              </a:rPr>
              <a:t>Co-design and implement an </a:t>
            </a:r>
            <a:r>
              <a:rPr b="1" lang="en-GB" sz="1300">
                <a:solidFill>
                  <a:srgbClr val="333333"/>
                </a:solidFill>
                <a:latin typeface="Arial"/>
                <a:ea typeface="Arial"/>
                <a:cs typeface="Arial"/>
                <a:sym typeface="Arial"/>
                <a:extLst>
                  <a:ext uri="http://customooxmlschemas.google.com/">
                    <go:slidesCustomData xmlns:go="http://customooxmlschemas.google.com/" textRoundtripDataId="40"/>
                  </a:ext>
                </a:extLst>
              </a:rPr>
              <a:t>integrated coastal ocean observing and forecasting system</a:t>
            </a:r>
            <a:r>
              <a:rPr lang="en-GB" sz="1300">
                <a:solidFill>
                  <a:srgbClr val="333333"/>
                </a:solidFill>
                <a:latin typeface="Arial"/>
                <a:ea typeface="Arial"/>
                <a:cs typeface="Arial"/>
                <a:sym typeface="Arial"/>
                <a:extLst>
                  <a:ext uri="http://customooxmlschemas.google.com/">
                    <go:slidesCustomData xmlns:go="http://customooxmlschemas.google.com/" textRoundtripDataId="41"/>
                  </a:ext>
                </a:extLst>
              </a:rPr>
              <a:t> adhering to best practices and standards, designed as a </a:t>
            </a:r>
            <a:r>
              <a:rPr b="1" lang="en-GB" sz="1300">
                <a:solidFill>
                  <a:srgbClr val="333333"/>
                </a:solidFill>
                <a:latin typeface="Arial"/>
                <a:ea typeface="Arial"/>
                <a:cs typeface="Arial"/>
                <a:sym typeface="Arial"/>
                <a:extLst>
                  <a:ext uri="http://customooxmlschemas.google.com/">
                    <go:slidesCustomData xmlns:go="http://customooxmlschemas.google.com/" textRoundtripDataId="42"/>
                  </a:ext>
                </a:extLst>
              </a:rPr>
              <a:t>global framework and implemented locally</a:t>
            </a:r>
            <a:endParaRPr b="1" sz="1300">
              <a:solidFill>
                <a:srgbClr val="333333"/>
              </a:solidFill>
              <a:latin typeface="Arial"/>
              <a:ea typeface="Arial"/>
              <a:cs typeface="Arial"/>
              <a:sym typeface="Arial"/>
            </a:endParaRPr>
          </a:p>
          <a:p>
            <a:pPr indent="-254000" lvl="0" marL="514350" rtl="0" algn="l">
              <a:lnSpc>
                <a:spcPct val="115000"/>
              </a:lnSpc>
              <a:spcBef>
                <a:spcPts val="1000"/>
              </a:spcBef>
              <a:spcAft>
                <a:spcPts val="0"/>
              </a:spcAft>
              <a:buClr>
                <a:srgbClr val="333333"/>
              </a:buClr>
              <a:buSzPts val="1300"/>
              <a:buChar char="•"/>
            </a:pPr>
            <a:r>
              <a:rPr lang="en-GB" sz="1300">
                <a:solidFill>
                  <a:srgbClr val="333333"/>
                </a:solidFill>
                <a:latin typeface="Arial"/>
                <a:ea typeface="Arial"/>
                <a:cs typeface="Arial"/>
                <a:sym typeface="Arial"/>
              </a:rPr>
              <a:t>For nations: responsive &amp; fit-for-purpose systems into coast to address many challenges: 30x30, carbon sequestration, </a:t>
            </a:r>
            <a:r>
              <a:rPr lang="en-GB" sz="1300">
                <a:solidFill>
                  <a:srgbClr val="333333"/>
                </a:solidFill>
                <a:latin typeface="Arial"/>
                <a:ea typeface="Arial"/>
                <a:cs typeface="Arial"/>
                <a:sym typeface="Arial"/>
              </a:rPr>
              <a:t>shipping/ports, hypoxia, storm surge, climate impacts</a:t>
            </a:r>
            <a:endParaRPr sz="1300">
              <a:solidFill>
                <a:srgbClr val="333333"/>
              </a:solidFill>
              <a:latin typeface="Arial"/>
              <a:ea typeface="Arial"/>
              <a:cs typeface="Arial"/>
              <a:sym typeface="Arial"/>
            </a:endParaRPr>
          </a:p>
          <a:p>
            <a:pPr indent="-311150" lvl="0" marL="457200" rtl="0" algn="l">
              <a:spcBef>
                <a:spcPts val="0"/>
              </a:spcBef>
              <a:spcAft>
                <a:spcPts val="0"/>
              </a:spcAft>
              <a:buClr>
                <a:srgbClr val="333333"/>
              </a:buClr>
              <a:buSzPts val="1300"/>
              <a:buChar char="•"/>
            </a:pPr>
            <a:r>
              <a:rPr lang="en-GB" sz="1400">
                <a:latin typeface="Arial"/>
                <a:ea typeface="Arial"/>
                <a:cs typeface="Arial"/>
                <a:sym typeface="Arial"/>
              </a:rPr>
              <a:t>The Global Coastal Experiment developed to establish fit-for-purpose coastal observing and prediction systems for new process understanding and in support of an innovative value chain that will produce better services and solutions for coastal resilience.</a:t>
            </a:r>
            <a:endParaRPr sz="1400">
              <a:latin typeface="Arial"/>
              <a:ea typeface="Arial"/>
              <a:cs typeface="Arial"/>
              <a:sym typeface="Arial"/>
            </a:endParaRPr>
          </a:p>
          <a:p>
            <a:pPr indent="0" lvl="0" marL="0" rtl="0" algn="l">
              <a:lnSpc>
                <a:spcPct val="130909"/>
              </a:lnSpc>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a:p>
        </p:txBody>
      </p:sp>
      <p:sp>
        <p:nvSpPr>
          <p:cNvPr id="176" name="Google Shape;176;g238f054fb9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8296b06a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5. A lot of things on going? Local to global gaps. EH comment: we don’t really have a mechanism to set common goals, </a:t>
            </a:r>
            <a:r>
              <a:rPr lang="en-GB"/>
              <a:t>Implementation</a:t>
            </a:r>
            <a:r>
              <a:rPr lang="en-GB"/>
              <a:t> Plan Impact and Co-Design is doing some of this - do we need some </a:t>
            </a:r>
            <a:r>
              <a:rPr lang="en-GB"/>
              <a:t>overarching</a:t>
            </a:r>
            <a:r>
              <a:rPr lang="en-GB"/>
              <a:t> priority areas for lifting the observing system?</a:t>
            </a:r>
            <a:endParaRPr/>
          </a:p>
          <a:p>
            <a:pPr indent="0" lvl="0" marL="0" rtl="0" algn="l">
              <a:lnSpc>
                <a:spcPct val="100000"/>
              </a:lnSpc>
              <a:spcBef>
                <a:spcPts val="0"/>
              </a:spcBef>
              <a:spcAft>
                <a:spcPts val="0"/>
              </a:spcAft>
              <a:buSzPts val="1400"/>
              <a:buNone/>
            </a:pPr>
            <a:r>
              <a:rPr lang="en-GB"/>
              <a:t>6. Progress in microplastics . a number of activities outside the boundary of GOOS, we are not engaged.</a:t>
            </a:r>
            <a:endParaRPr/>
          </a:p>
          <a:p>
            <a:pPr indent="0" lvl="0" marL="0" rtl="0" algn="l">
              <a:lnSpc>
                <a:spcPct val="100000"/>
              </a:lnSpc>
              <a:spcBef>
                <a:spcPts val="0"/>
              </a:spcBef>
              <a:spcAft>
                <a:spcPts val="0"/>
              </a:spcAft>
              <a:buSzPts val="1400"/>
              <a:buNone/>
            </a:pPr>
            <a:r>
              <a:rPr lang="en-GB"/>
              <a:t>7. On track</a:t>
            </a:r>
            <a:endParaRPr/>
          </a:p>
          <a:p>
            <a:pPr indent="0" lvl="0" marL="0" rtl="0" algn="l">
              <a:lnSpc>
                <a:spcPct val="100000"/>
              </a:lnSpc>
              <a:spcBef>
                <a:spcPts val="0"/>
              </a:spcBef>
              <a:spcAft>
                <a:spcPts val="0"/>
              </a:spcAft>
              <a:buSzPts val="1400"/>
              <a:buNone/>
            </a:pPr>
            <a:r>
              <a:rPr lang="en-GB"/>
              <a:t>8. Happy to work with communication. Find a way to     . piece of information. Generating stakeholders? To put into the gap</a:t>
            </a:r>
            <a:endParaRPr/>
          </a:p>
        </p:txBody>
      </p:sp>
      <p:sp>
        <p:nvSpPr>
          <p:cNvPr id="185" name="Google Shape;185;g228296b06a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b28af208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b28af2086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EH: GOOD CHALLENGES</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Emerging networks…. Which(from BGC and BIOECO and GRAs) are ready to join OCG… (resource limitations within OCG and OceanOPS)...? </a:t>
            </a:r>
            <a:endParaRPr sz="700"/>
          </a:p>
        </p:txBody>
      </p:sp>
      <p:sp>
        <p:nvSpPr>
          <p:cNvPr id="201" name="Google Shape;201;g22b28af2086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80" name="Shape 80"/>
        <p:cNvGrpSpPr/>
        <p:nvPr/>
      </p:nvGrpSpPr>
      <p:grpSpPr>
        <a:xfrm>
          <a:off x="0" y="0"/>
          <a:ext cx="0" cy="0"/>
          <a:chOff x="0" y="0"/>
          <a:chExt cx="0" cy="0"/>
        </a:xfrm>
      </p:grpSpPr>
      <p:sp>
        <p:nvSpPr>
          <p:cNvPr id="81" name="Google Shape;81;p13"/>
          <p:cNvSpPr/>
          <p:nvPr>
            <p:ph idx="2" type="pic"/>
          </p:nvPr>
        </p:nvSpPr>
        <p:spPr>
          <a:xfrm>
            <a:off x="0" y="0"/>
            <a:ext cx="6912000" cy="6858000"/>
          </a:xfrm>
          <a:prstGeom prst="rect">
            <a:avLst/>
          </a:prstGeom>
          <a:solidFill>
            <a:srgbClr val="D8D8D8"/>
          </a:solidFill>
          <a:ln>
            <a:noFill/>
          </a:ln>
        </p:spPr>
      </p:sp>
      <p:sp>
        <p:nvSpPr>
          <p:cNvPr id="82" name="Google Shape;82;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84" name="Google Shape;84;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85" name="Shape 85"/>
        <p:cNvGrpSpPr/>
        <p:nvPr/>
      </p:nvGrpSpPr>
      <p:grpSpPr>
        <a:xfrm>
          <a:off x="0" y="0"/>
          <a:ext cx="0" cy="0"/>
          <a:chOff x="0" y="0"/>
          <a:chExt cx="0" cy="0"/>
        </a:xfrm>
      </p:grpSpPr>
      <p:sp>
        <p:nvSpPr>
          <p:cNvPr id="86" name="Google Shape;86;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5"/>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92" name="Shape 92"/>
        <p:cNvGrpSpPr/>
        <p:nvPr/>
      </p:nvGrpSpPr>
      <p:grpSpPr>
        <a:xfrm>
          <a:off x="0" y="0"/>
          <a:ext cx="0" cy="0"/>
          <a:chOff x="0" y="0"/>
          <a:chExt cx="0" cy="0"/>
        </a:xfrm>
      </p:grpSpPr>
      <p:sp>
        <p:nvSpPr>
          <p:cNvPr id="93" name="Google Shape;93;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03" name="Shape 103"/>
        <p:cNvGrpSpPr/>
        <p:nvPr/>
      </p:nvGrpSpPr>
      <p:grpSpPr>
        <a:xfrm>
          <a:off x="0" y="0"/>
          <a:ext cx="0" cy="0"/>
          <a:chOff x="0" y="0"/>
          <a:chExt cx="0" cy="0"/>
        </a:xfrm>
      </p:grpSpPr>
      <p:sp>
        <p:nvSpPr>
          <p:cNvPr id="104" name="Google Shape;104;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19"/>
          <p:cNvSpPr/>
          <p:nvPr>
            <p:ph idx="2" type="pic"/>
          </p:nvPr>
        </p:nvSpPr>
        <p:spPr>
          <a:xfrm>
            <a:off x="5334000" y="0"/>
            <a:ext cx="6858000" cy="6858000"/>
          </a:xfrm>
          <a:prstGeom prst="rect">
            <a:avLst/>
          </a:prstGeom>
          <a:solidFill>
            <a:srgbClr val="D8D8D8"/>
          </a:solidFill>
          <a:ln>
            <a:noFill/>
          </a:ln>
        </p:spPr>
      </p:sp>
      <p:sp>
        <p:nvSpPr>
          <p:cNvPr id="106" name="Google Shape;106;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3" name="Google Shape;113;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9" name="Shape 29"/>
        <p:cNvGrpSpPr/>
        <p:nvPr/>
      </p:nvGrpSpPr>
      <p:grpSpPr>
        <a:xfrm>
          <a:off x="0" y="0"/>
          <a:ext cx="0" cy="0"/>
          <a:chOff x="0" y="0"/>
          <a:chExt cx="0" cy="0"/>
        </a:xfrm>
      </p:grpSpPr>
      <p:sp>
        <p:nvSpPr>
          <p:cNvPr id="30" name="Google Shape;30;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35" name="Shape 35"/>
        <p:cNvGrpSpPr/>
        <p:nvPr/>
      </p:nvGrpSpPr>
      <p:grpSpPr>
        <a:xfrm>
          <a:off x="0" y="0"/>
          <a:ext cx="0" cy="0"/>
          <a:chOff x="0" y="0"/>
          <a:chExt cx="0" cy="0"/>
        </a:xfrm>
      </p:grpSpPr>
      <p:sp>
        <p:nvSpPr>
          <p:cNvPr id="36" name="Google Shape;36;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7" name="Google Shape;37;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8" name="Google Shape;38;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 name="Google Shape;40;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 name="Google Shape;41;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8" name="Shape 48"/>
        <p:cNvGrpSpPr/>
        <p:nvPr/>
      </p:nvGrpSpPr>
      <p:grpSpPr>
        <a:xfrm>
          <a:off x="0" y="0"/>
          <a:ext cx="0" cy="0"/>
          <a:chOff x="0" y="0"/>
          <a:chExt cx="0" cy="0"/>
        </a:xfrm>
      </p:grpSpPr>
      <p:sp>
        <p:nvSpPr>
          <p:cNvPr id="49" name="Google Shape;49;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g216bb1a2444_4_146"/>
          <p:cNvSpPr/>
          <p:nvPr>
            <p:ph idx="2" type="pic"/>
          </p:nvPr>
        </p:nvSpPr>
        <p:spPr>
          <a:xfrm>
            <a:off x="720725" y="1857600"/>
            <a:ext cx="5302800" cy="2016000"/>
          </a:xfrm>
          <a:prstGeom prst="rect">
            <a:avLst/>
          </a:prstGeom>
          <a:solidFill>
            <a:srgbClr val="D8D8D8"/>
          </a:solidFill>
          <a:ln>
            <a:noFill/>
          </a:ln>
        </p:spPr>
      </p:sp>
      <p:sp>
        <p:nvSpPr>
          <p:cNvPr id="54" name="Google Shape;54;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216bb1a2444_4_146"/>
          <p:cNvSpPr/>
          <p:nvPr>
            <p:ph idx="3" type="pic"/>
          </p:nvPr>
        </p:nvSpPr>
        <p:spPr>
          <a:xfrm>
            <a:off x="6166888" y="1857600"/>
            <a:ext cx="5302800" cy="2016000"/>
          </a:xfrm>
          <a:prstGeom prst="rect">
            <a:avLst/>
          </a:prstGeom>
          <a:solidFill>
            <a:srgbClr val="D8D8D8"/>
          </a:solidFill>
          <a:ln>
            <a:noFill/>
          </a:ln>
        </p:spPr>
      </p:sp>
      <p:sp>
        <p:nvSpPr>
          <p:cNvPr id="56" name="Google Shape;56;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4" name="Shape 64"/>
        <p:cNvGrpSpPr/>
        <p:nvPr/>
      </p:nvGrpSpPr>
      <p:grpSpPr>
        <a:xfrm>
          <a:off x="0" y="0"/>
          <a:ext cx="0" cy="0"/>
          <a:chOff x="0" y="0"/>
          <a:chExt cx="0" cy="0"/>
        </a:xfrm>
      </p:grpSpPr>
      <p:sp>
        <p:nvSpPr>
          <p:cNvPr id="65" name="Google Shape;65;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8" name="Google Shape;68;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4" name="Shape 74"/>
        <p:cNvGrpSpPr/>
        <p:nvPr/>
      </p:nvGrpSpPr>
      <p:grpSpPr>
        <a:xfrm>
          <a:off x="0" y="0"/>
          <a:ext cx="0" cy="0"/>
          <a:chOff x="0" y="0"/>
          <a:chExt cx="0" cy="0"/>
        </a:xfrm>
      </p:grpSpPr>
      <p:sp>
        <p:nvSpPr>
          <p:cNvPr id="75" name="Google Shape;75;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9" name="Google Shape;79;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oceanexpert.org/document/26607" TargetMode="External"/><Relationship Id="rId4" Type="http://schemas.openxmlformats.org/officeDocument/2006/relationships/hyperlink" Target="https://oceanexpert.org/downloadFile/52640" TargetMode="External"/><Relationship Id="rId5" Type="http://schemas.openxmlformats.org/officeDocument/2006/relationships/hyperlink" Target="https://oceanexpert.org/downloadFile/52640" TargetMode="External"/><Relationship Id="rId6" Type="http://schemas.openxmlformats.org/officeDocument/2006/relationships/image" Target="../media/image13.jpg"/><Relationship Id="rId7"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hyperlink" Target="https://biogoship.org/cruise-plans/" TargetMode="External"/><Relationship Id="rId5" Type="http://schemas.openxmlformats.org/officeDocument/2006/relationships/hyperlink" Target="https://obis.org/2022/07/25/bioeco-laun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hyperlink" Target="https://www.ioccp.org/hardware-directory" TargetMode="External"/><Relationship Id="rId5" Type="http://schemas.openxmlformats.org/officeDocument/2006/relationships/image" Target="../media/image8.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
          <p:cNvSpPr txBox="1"/>
          <p:nvPr>
            <p:ph type="ctrTitle"/>
          </p:nvPr>
        </p:nvSpPr>
        <p:spPr>
          <a:xfrm>
            <a:off x="1139400" y="2790000"/>
            <a:ext cx="10689300" cy="1772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Strategic Objective 6</a:t>
            </a:r>
            <a:endParaRPr sz="4600"/>
          </a:p>
          <a:p>
            <a:pPr indent="0" lvl="0" marL="0" rtl="0" algn="l">
              <a:spcBef>
                <a:spcPts val="0"/>
              </a:spcBef>
              <a:spcAft>
                <a:spcPts val="0"/>
              </a:spcAft>
              <a:buClr>
                <a:schemeClr val="lt1"/>
              </a:buClr>
              <a:buSzPts val="5000"/>
              <a:buFont typeface="Arial"/>
              <a:buNone/>
            </a:pPr>
            <a:r>
              <a:rPr b="0" lang="en-GB" sz="3000">
                <a:solidFill>
                  <a:srgbClr val="F18131"/>
                </a:solidFill>
              </a:rPr>
              <a:t>Strengthening and expanding system</a:t>
            </a:r>
            <a:br>
              <a:rPr lang="en-GB"/>
            </a:br>
            <a:endParaRPr b="0" sz="2500"/>
          </a:p>
          <a:p>
            <a:pPr indent="0" lvl="0" marL="0" rtl="0" algn="l">
              <a:spcBef>
                <a:spcPts val="0"/>
              </a:spcBef>
              <a:spcAft>
                <a:spcPts val="0"/>
              </a:spcAft>
              <a:buClr>
                <a:schemeClr val="lt1"/>
              </a:buClr>
              <a:buSzPts val="5000"/>
              <a:buFont typeface="Arial"/>
              <a:buNone/>
            </a:pPr>
            <a:r>
              <a:rPr b="0" i="1" lang="en-GB" sz="2000"/>
              <a:t>Presenter: </a:t>
            </a:r>
            <a:r>
              <a:rPr b="0" i="1" lang="en-GB" sz="2000"/>
              <a:t>David Legler, NOAA GOMO Director, OCG Chair, GOOS SC ex officio</a:t>
            </a:r>
            <a:endParaRPr/>
          </a:p>
        </p:txBody>
      </p:sp>
      <p:pic>
        <p:nvPicPr>
          <p:cNvPr id="123" name="Google Shape;123;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
        <p:nvSpPr>
          <p:cNvPr id="124" name="Google Shape;124;p1"/>
          <p:cNvSpPr txBox="1"/>
          <p:nvPr/>
        </p:nvSpPr>
        <p:spPr>
          <a:xfrm>
            <a:off x="1139400" y="5644500"/>
            <a:ext cx="7552200" cy="426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None/>
            </a:pPr>
            <a:r>
              <a:rPr b="1" lang="en-GB" sz="1800">
                <a:solidFill>
                  <a:srgbClr val="FFFFFF"/>
                </a:solidFill>
              </a:rPr>
              <a:t>GOOS 12th Steering Committee meeting, 25 - 26 April 2023</a:t>
            </a:r>
            <a:endParaRPr b="1"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extLst>
                  <a:ext uri="http://customooxmlschemas.google.com/">
                    <go:slidesCustomData xmlns:go="http://customooxmlschemas.google.com/" textRoundtripDataId="51"/>
                  </a:ext>
                </a:extLst>
              </a:rPr>
              <a:t>Potential actions</a:t>
            </a:r>
            <a:endParaRPr/>
          </a:p>
        </p:txBody>
      </p:sp>
      <p:sp>
        <p:nvSpPr>
          <p:cNvPr id="212" name="Google Shape;212;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13" name="Google Shape;213;p31"/>
          <p:cNvSpPr txBox="1"/>
          <p:nvPr>
            <p:ph idx="1" type="body"/>
          </p:nvPr>
        </p:nvSpPr>
        <p:spPr>
          <a:xfrm>
            <a:off x="720725" y="1444800"/>
            <a:ext cx="6714300" cy="46197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SzPts val="1800"/>
              <a:buChar char="●"/>
            </a:pPr>
            <a:r>
              <a:rPr lang="en-GB">
                <a:extLst>
                  <a:ext uri="http://customooxmlschemas.google.com/">
                    <go:slidesCustomData xmlns:go="http://customooxmlschemas.google.com/" textRoundtripDataId="52"/>
                  </a:ext>
                </a:extLst>
              </a:rPr>
              <a:t>Enhance current partnerships through establishment of MOU between GOOS, GEO BON/MBON and OBIS, building on 2016 partnership agreement </a:t>
            </a:r>
            <a:endParaRPr/>
          </a:p>
          <a:p>
            <a:pPr indent="-342900" lvl="0" marL="457200" rtl="0" algn="l">
              <a:spcBef>
                <a:spcPts val="1000"/>
              </a:spcBef>
              <a:spcAft>
                <a:spcPts val="0"/>
              </a:spcAft>
              <a:buSzPts val="1800"/>
              <a:buChar char="●"/>
            </a:pPr>
            <a:r>
              <a:rPr lang="en-GB"/>
              <a:t>Continue with OCG data strategy development (expand across GOOS?), network reporting (eg via report card), &amp; Best Practices</a:t>
            </a:r>
            <a:endParaRPr/>
          </a:p>
          <a:p>
            <a:pPr indent="-342900" lvl="0" marL="457200" rtl="0" algn="l">
              <a:spcBef>
                <a:spcPts val="1000"/>
              </a:spcBef>
              <a:spcAft>
                <a:spcPts val="0"/>
              </a:spcAft>
              <a:buClr>
                <a:schemeClr val="dk1"/>
              </a:buClr>
              <a:buSzPts val="1800"/>
              <a:buChar char="●"/>
            </a:pPr>
            <a:r>
              <a:rPr lang="en-GB">
                <a:solidFill>
                  <a:schemeClr val="dk1"/>
                </a:solidFill>
              </a:rPr>
              <a:t>Encourage panels, UND projects/programmes, and other in GOOS </a:t>
            </a:r>
            <a:r>
              <a:rPr lang="en-GB">
                <a:solidFill>
                  <a:schemeClr val="dk1"/>
                </a:solidFill>
                <a:extLst>
                  <a:ext uri="http://customooxmlschemas.google.com/">
                    <go:slidesCustomData xmlns:go="http://customooxmlschemas.google.com/" textRoundtripDataId="53"/>
                  </a:ext>
                </a:extLst>
              </a:rPr>
              <a:t>to work with modelers to catalyze studies for</a:t>
            </a:r>
            <a:r>
              <a:rPr lang="en-GB">
                <a:solidFill>
                  <a:schemeClr val="dk1"/>
                </a:solidFill>
                <a:extLst>
                  <a:ext uri="http://customooxmlschemas.google.com/">
                    <go:slidesCustomData xmlns:go="http://customooxmlschemas.google.com/" textRoundtripDataId="54"/>
                  </a:ext>
                </a:extLst>
              </a:rPr>
              <a:t> WMO Impacts Workshop in 2024. </a:t>
            </a:r>
            <a:r>
              <a:rPr lang="en-GB">
                <a:solidFill>
                  <a:schemeClr val="dk1"/>
                </a:solidFill>
              </a:rPr>
              <a:t>Does we need a complementary workshop to fill in gaps?</a:t>
            </a:r>
            <a:endParaRPr>
              <a:solidFill>
                <a:schemeClr val="dk1"/>
              </a:solidFill>
            </a:endParaRPr>
          </a:p>
          <a:p>
            <a:pPr indent="-342900" lvl="0" marL="457200" rtl="0" algn="l">
              <a:spcBef>
                <a:spcPts val="1000"/>
              </a:spcBef>
              <a:spcAft>
                <a:spcPts val="0"/>
              </a:spcAft>
              <a:buClr>
                <a:schemeClr val="dk1"/>
              </a:buClr>
              <a:buSzPts val="1800"/>
              <a:buChar char="●"/>
            </a:pPr>
            <a:r>
              <a:rPr lang="en-GB">
                <a:solidFill>
                  <a:schemeClr val="dk1"/>
                </a:solidFill>
              </a:rPr>
              <a:t>We need a process across GOOS to assess readiness and prioritize observing actions (eg new networks, invest in advancing TRLs).</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a:solidFill>
                  <a:schemeClr val="dk1"/>
                </a:solidFill>
                <a:extLst>
                  <a:ext uri="http://customooxmlschemas.google.com/">
                    <go:slidesCustomData xmlns:go="http://customooxmlschemas.google.com/" textRoundtripDataId="55"/>
                  </a:ext>
                </a:extLst>
              </a:rPr>
              <a:t>Work closely with regional organizations, national governments, and local communities to develop integrated observing </a:t>
            </a:r>
            <a:r>
              <a:rPr lang="en-GB">
                <a:solidFill>
                  <a:schemeClr val="dk1"/>
                </a:solidFill>
                <a:extLst>
                  <a:ext uri="http://customooxmlschemas.google.com/">
                    <go:slidesCustomData xmlns:go="http://customooxmlschemas.google.com/" textRoundtripDataId="56"/>
                  </a:ext>
                </a:extLst>
              </a:rPr>
              <a:t>strategy</a:t>
            </a:r>
            <a:r>
              <a:rPr lang="en-GB">
                <a:solidFill>
                  <a:schemeClr val="dk1"/>
                </a:solidFill>
                <a:extLst>
                  <a:ext uri="http://customooxmlschemas.google.com/">
                    <go:slidesCustomData xmlns:go="http://customooxmlschemas.google.com/" textRoundtripDataId="57"/>
                  </a:ext>
                </a:extLst>
              </a:rPr>
              <a:t>, for example OCG, Bio-Eco Co-Chairs could attend GRA meetings.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1000"/>
              </a:spcAft>
              <a:buClr>
                <a:schemeClr val="dk1"/>
              </a:buClr>
              <a:buSzPts val="1800"/>
              <a:buChar char="●"/>
            </a:pPr>
            <a:r>
              <a:rPr lang="en-GB">
                <a:solidFill>
                  <a:schemeClr val="dk1"/>
                </a:solidFill>
              </a:rPr>
              <a:t>Develop a strategy</a:t>
            </a:r>
            <a:r>
              <a:rPr lang="en-GB">
                <a:solidFill>
                  <a:schemeClr val="dk1"/>
                </a:solidFill>
              </a:rPr>
              <a:t> to engage the private sector/industry (following GOOS/MTS Industry Dialogues)</a:t>
            </a:r>
            <a:endParaRPr>
              <a:solidFill>
                <a:schemeClr val="dk1"/>
              </a:solidFill>
            </a:endParaRPr>
          </a:p>
        </p:txBody>
      </p:sp>
      <p:pic>
        <p:nvPicPr>
          <p:cNvPr id="214" name="Google Shape;214;p31"/>
          <p:cNvPicPr preferRelativeResize="0"/>
          <p:nvPr/>
        </p:nvPicPr>
        <p:blipFill rotWithShape="1">
          <a:blip r:embed="rId3">
            <a:alphaModFix/>
          </a:blip>
          <a:srcRect b="0" l="9215" r="51670" t="0"/>
          <a:stretch/>
        </p:blipFill>
        <p:spPr>
          <a:xfrm>
            <a:off x="8428500" y="0"/>
            <a:ext cx="4024627" cy="6857999"/>
          </a:xfrm>
          <a:prstGeom prst="rect">
            <a:avLst/>
          </a:prstGeom>
          <a:noFill/>
          <a:ln>
            <a:noFill/>
          </a:ln>
        </p:spPr>
      </p:pic>
      <p:pic>
        <p:nvPicPr>
          <p:cNvPr id="215" name="Google Shape;215;p31"/>
          <p:cNvPicPr preferRelativeResize="0"/>
          <p:nvPr/>
        </p:nvPicPr>
        <p:blipFill rotWithShape="1">
          <a:blip r:embed="rId3">
            <a:alphaModFix/>
          </a:blip>
          <a:srcRect b="0" l="3034" r="51669" t="0"/>
          <a:stretch/>
        </p:blipFill>
        <p:spPr>
          <a:xfrm>
            <a:off x="7792475" y="0"/>
            <a:ext cx="4660649"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2f1e68f494_0_8"/>
          <p:cNvSpPr txBox="1"/>
          <p:nvPr>
            <p:ph type="ctrTitle"/>
          </p:nvPr>
        </p:nvSpPr>
        <p:spPr>
          <a:xfrm>
            <a:off x="601456" y="2854801"/>
            <a:ext cx="4074000"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pic>
        <p:nvPicPr>
          <p:cNvPr id="221" name="Google Shape;221;g22f1e68f494_0_8"/>
          <p:cNvPicPr preferRelativeResize="0"/>
          <p:nvPr>
            <p:ph idx="2" type="pic"/>
          </p:nvPr>
        </p:nvPicPr>
        <p:blipFill rotWithShape="1">
          <a:blip r:embed="rId3">
            <a:alphaModFix/>
          </a:blip>
          <a:srcRect b="0" l="32053" r="4068" t="0"/>
          <a:stretch/>
        </p:blipFill>
        <p:spPr>
          <a:xfrm>
            <a:off x="5604350" y="0"/>
            <a:ext cx="6587648" cy="6858000"/>
          </a:xfrm>
          <a:prstGeom prst="rect">
            <a:avLst/>
          </a:prstGeom>
          <a:solidFill>
            <a:srgbClr val="D8D8D8"/>
          </a:solidFill>
          <a:ln>
            <a:noFill/>
          </a:ln>
        </p:spPr>
      </p:pic>
      <p:sp>
        <p:nvSpPr>
          <p:cNvPr id="222" name="Google Shape;222;g22f1e68f494_0_8"/>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 (12 of them!)</a:t>
            </a:r>
            <a:endParaRPr/>
          </a:p>
        </p:txBody>
      </p:sp>
      <p:sp>
        <p:nvSpPr>
          <p:cNvPr id="130" name="Google Shape;130;p2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31" name="Google Shape;131;p27"/>
          <p:cNvSpPr txBox="1"/>
          <p:nvPr>
            <p:ph idx="1" type="body"/>
          </p:nvPr>
        </p:nvSpPr>
        <p:spPr>
          <a:xfrm>
            <a:off x="720724" y="1296988"/>
            <a:ext cx="10169780" cy="584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1800"/>
              <a:buNone/>
            </a:pPr>
            <a:r>
              <a:rPr lang="en-GB" sz="1500"/>
              <a:t>Sustain, strengthen and expand observations coordination through GOOS and partner communities, promoting standards and best practices, and developing metrics to measure success</a:t>
            </a:r>
            <a:endParaRPr sz="1500"/>
          </a:p>
        </p:txBody>
      </p:sp>
      <p:pic>
        <p:nvPicPr>
          <p:cNvPr id="132" name="Google Shape;132;p27"/>
          <p:cNvPicPr preferRelativeResize="0"/>
          <p:nvPr/>
        </p:nvPicPr>
        <p:blipFill>
          <a:blip r:embed="rId3">
            <a:alphaModFix/>
          </a:blip>
          <a:stretch>
            <a:fillRect/>
          </a:stretch>
        </p:blipFill>
        <p:spPr>
          <a:xfrm>
            <a:off x="911163" y="2255038"/>
            <a:ext cx="10369681" cy="440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38" name="Google Shape;138;p28"/>
          <p:cNvSpPr txBox="1"/>
          <p:nvPr>
            <p:ph idx="1" type="body"/>
          </p:nvPr>
        </p:nvSpPr>
        <p:spPr>
          <a:xfrm>
            <a:off x="720725" y="1444800"/>
            <a:ext cx="7468800" cy="4782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GB">
                <a:solidFill>
                  <a:schemeClr val="accent1"/>
                </a:solidFill>
              </a:rPr>
              <a:t>6.3 </a:t>
            </a:r>
            <a:r>
              <a:rPr b="1" lang="en-GB">
                <a:solidFill>
                  <a:schemeClr val="accent1"/>
                </a:solidFill>
                <a:extLst>
                  <a:ext uri="http://customooxmlschemas.google.com/">
                    <go:slidesCustomData xmlns:go="http://customooxmlschemas.google.com/" textRoundtripDataId="0"/>
                  </a:ext>
                </a:extLst>
              </a:rPr>
              <a:t>Ocean Observations in EEZs</a:t>
            </a:r>
            <a:endParaRPr/>
          </a:p>
          <a:p>
            <a:pPr indent="-285750" lvl="0" marL="514350" rtl="0" algn="l">
              <a:lnSpc>
                <a:spcPct val="100000"/>
              </a:lnSpc>
              <a:spcBef>
                <a:spcPts val="0"/>
              </a:spcBef>
              <a:spcAft>
                <a:spcPts val="0"/>
              </a:spcAft>
              <a:buClr>
                <a:schemeClr val="dk2"/>
              </a:buClr>
              <a:buSzPts val="1800"/>
              <a:buFont typeface="Arial"/>
              <a:buChar char="•"/>
            </a:pPr>
            <a:r>
              <a:rPr lang="en-GB" sz="1400">
                <a:solidFill>
                  <a:schemeClr val="dk1"/>
                </a:solidFill>
              </a:rPr>
              <a:t>Published the OONJ Workshop Report </a:t>
            </a:r>
            <a:r>
              <a:rPr lang="en-GB" sz="1400"/>
              <a:t>(</a:t>
            </a:r>
            <a:r>
              <a:rPr lang="en-GB" sz="1400" u="sng">
                <a:solidFill>
                  <a:schemeClr val="hlink"/>
                </a:solidFill>
                <a:hlinkClick r:id="rId3"/>
              </a:rPr>
              <a:t>GOOS Report No. 246</a:t>
            </a:r>
            <a:r>
              <a:rPr lang="en-GB" sz="1400"/>
              <a:t>) </a:t>
            </a:r>
            <a:endParaRPr/>
          </a:p>
          <a:p>
            <a:pPr indent="-285750" lvl="0" marL="514350" rtl="0" algn="l">
              <a:lnSpc>
                <a:spcPct val="100000"/>
              </a:lnSpc>
              <a:spcBef>
                <a:spcPts val="0"/>
              </a:spcBef>
              <a:spcAft>
                <a:spcPts val="0"/>
              </a:spcAft>
              <a:buClr>
                <a:schemeClr val="dk2"/>
              </a:buClr>
              <a:buSzPts val="1800"/>
              <a:buFont typeface="Arial"/>
              <a:buChar char="•"/>
            </a:pPr>
            <a:r>
              <a:rPr lang="en-GB" sz="1400">
                <a:solidFill>
                  <a:schemeClr val="dk1"/>
                </a:solidFill>
              </a:rPr>
              <a:t>Raised at IOC-55 - </a:t>
            </a:r>
            <a:r>
              <a:rPr b="0" i="0" lang="en-GB" sz="1400" u="none" strike="noStrike">
                <a:solidFill>
                  <a:srgbClr val="0000FF"/>
                </a:solidFill>
                <a:latin typeface="Arial"/>
                <a:ea typeface="Arial"/>
                <a:cs typeface="Arial"/>
                <a:sym typeface="Arial"/>
              </a:rPr>
              <a:t>Decision IOC/EC-55/3.4</a:t>
            </a:r>
            <a:endParaRPr sz="1400"/>
          </a:p>
          <a:p>
            <a:pPr indent="-285750" lvl="0" marL="514350" rtl="0" algn="l">
              <a:lnSpc>
                <a:spcPct val="100000"/>
              </a:lnSpc>
              <a:spcBef>
                <a:spcPts val="0"/>
              </a:spcBef>
              <a:spcAft>
                <a:spcPts val="0"/>
              </a:spcAft>
              <a:buClr>
                <a:schemeClr val="dk2"/>
              </a:buClr>
              <a:buSzPts val="1800"/>
              <a:buFont typeface="Arial"/>
              <a:buChar char="•"/>
            </a:pPr>
            <a:r>
              <a:rPr b="0" lang="en-GB" sz="1400">
                <a:solidFill>
                  <a:schemeClr val="dk1"/>
                </a:solidFill>
              </a:rPr>
              <a:t>IOC GOOS Network Survey completed (for all OCG networks)</a:t>
            </a:r>
            <a:endParaRPr sz="2000"/>
          </a:p>
          <a:p>
            <a:pPr indent="-285750" lvl="0" marL="514350" rtl="0" algn="l">
              <a:lnSpc>
                <a:spcPct val="100000"/>
              </a:lnSpc>
              <a:spcBef>
                <a:spcPts val="0"/>
              </a:spcBef>
              <a:spcAft>
                <a:spcPts val="0"/>
              </a:spcAft>
              <a:buClr>
                <a:schemeClr val="dk2"/>
              </a:buClr>
              <a:buSzPts val="1800"/>
              <a:buFont typeface="Arial"/>
              <a:buChar char="•"/>
            </a:pPr>
            <a:r>
              <a:rPr b="0" lang="en-GB" sz="1400" u="sng">
                <a:solidFill>
                  <a:srgbClr val="184596"/>
                </a:solidFill>
                <a:hlinkClick r:id="rId4">
                  <a:extLst>
                    <a:ext uri="{A12FA001-AC4F-418D-AE19-62706E023703}">
                      <ahyp:hlinkClr val="tx"/>
                    </a:ext>
                  </a:extLst>
                </a:hlinkClick>
              </a:rPr>
              <a:t>IOC </a:t>
            </a:r>
            <a:r>
              <a:rPr b="0" lang="en-GB" sz="1400" u="sng">
                <a:solidFill>
                  <a:schemeClr val="accent1"/>
                </a:solidFill>
                <a:hlinkClick r:id="rId5">
                  <a:extLst>
                    <a:ext uri="{A12FA001-AC4F-418D-AE19-62706E023703}">
                      <ahyp:hlinkClr val="tx"/>
                    </a:ext>
                  </a:extLst>
                </a:hlinkClick>
              </a:rPr>
              <a:t>CL 2938</a:t>
            </a:r>
            <a:r>
              <a:rPr b="0" lang="en-GB" sz="1400">
                <a:solidFill>
                  <a:schemeClr val="accent1"/>
                </a:solidFill>
              </a:rPr>
              <a:t> </a:t>
            </a:r>
            <a:r>
              <a:rPr b="0" lang="en-GB" sz="1400">
                <a:solidFill>
                  <a:schemeClr val="dk1"/>
                </a:solidFill>
              </a:rPr>
              <a:t>to collect feedback from member states</a:t>
            </a:r>
            <a:endParaRPr sz="1400">
              <a:solidFill>
                <a:schemeClr val="dk1"/>
              </a:solidFill>
            </a:endParaRPr>
          </a:p>
          <a:p>
            <a:pPr indent="-285750" lvl="0" marL="514350" rtl="0" algn="l">
              <a:lnSpc>
                <a:spcPct val="100000"/>
              </a:lnSpc>
              <a:spcBef>
                <a:spcPts val="0"/>
              </a:spcBef>
              <a:spcAft>
                <a:spcPts val="0"/>
              </a:spcAft>
              <a:buClr>
                <a:schemeClr val="dk2"/>
              </a:buClr>
              <a:buSzPts val="1800"/>
              <a:buFont typeface="Arial"/>
              <a:buChar char="•"/>
            </a:pPr>
            <a:r>
              <a:rPr lang="en-GB" sz="1400">
                <a:solidFill>
                  <a:schemeClr val="dk1"/>
                </a:solidFill>
              </a:rPr>
              <a:t>WIGOS Manual section 3.2.2.11</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SzPts val="1800"/>
              <a:buNone/>
            </a:pPr>
            <a:r>
              <a:rPr b="1" lang="en-GB">
                <a:solidFill>
                  <a:schemeClr val="accent1"/>
                </a:solidFill>
              </a:rPr>
              <a:t>6.4 Emerging network integration</a:t>
            </a:r>
            <a:endParaRPr sz="1400"/>
          </a:p>
          <a:p>
            <a:pPr indent="-279400" lvl="0" marL="514350" rtl="0" algn="l">
              <a:lnSpc>
                <a:spcPct val="100000"/>
              </a:lnSpc>
              <a:spcBef>
                <a:spcPts val="0"/>
              </a:spcBef>
              <a:spcAft>
                <a:spcPts val="0"/>
              </a:spcAft>
              <a:buClr>
                <a:schemeClr val="dk1"/>
              </a:buClr>
              <a:buSzPts val="1700"/>
              <a:buFont typeface="Arial"/>
              <a:buChar char="•"/>
            </a:pPr>
            <a:r>
              <a:rPr lang="en-GB" sz="1400">
                <a:solidFill>
                  <a:schemeClr val="dk1"/>
                </a:solidFill>
              </a:rPr>
              <a:t>3 emerging networks transitioning from pilot to mature status</a:t>
            </a:r>
            <a:r>
              <a:rPr lang="en-GB">
                <a:solidFill>
                  <a:schemeClr val="dk1"/>
                </a:solidFill>
              </a:rPr>
              <a:t> [</a:t>
            </a:r>
            <a:r>
              <a:rPr b="0" lang="en-GB" sz="1400">
                <a:solidFill>
                  <a:schemeClr val="dk1"/>
                </a:solidFill>
              </a:rPr>
              <a:t>AniBOS</a:t>
            </a:r>
            <a:r>
              <a:rPr lang="en-GB" sz="1400">
                <a:solidFill>
                  <a:schemeClr val="dk1"/>
                </a:solidFill>
              </a:rPr>
              <a:t>, </a:t>
            </a:r>
            <a:r>
              <a:rPr b="0" lang="en-GB" sz="1400">
                <a:solidFill>
                  <a:schemeClr val="dk1"/>
                </a:solidFill>
              </a:rPr>
              <a:t>OceanGliders, HF Radar]</a:t>
            </a:r>
            <a:endParaRPr sz="2000">
              <a:solidFill>
                <a:schemeClr val="dk1"/>
              </a:solidFill>
            </a:endParaRPr>
          </a:p>
          <a:p>
            <a:pPr indent="-285750" lvl="0" marL="514350" rtl="0" algn="l">
              <a:lnSpc>
                <a:spcPct val="100000"/>
              </a:lnSpc>
              <a:spcBef>
                <a:spcPts val="0"/>
              </a:spcBef>
              <a:spcAft>
                <a:spcPts val="0"/>
              </a:spcAft>
              <a:buClr>
                <a:schemeClr val="dk1"/>
              </a:buClr>
              <a:buSzPts val="1800"/>
              <a:buFont typeface="Arial"/>
              <a:buChar char="•"/>
            </a:pPr>
            <a:r>
              <a:rPr lang="en-GB" sz="1400">
                <a:solidFill>
                  <a:schemeClr val="dk1"/>
                </a:solidFill>
              </a:rPr>
              <a:t>Potential n</a:t>
            </a:r>
            <a:r>
              <a:rPr lang="en-GB" sz="1400">
                <a:solidFill>
                  <a:schemeClr val="dk1"/>
                </a:solidFill>
              </a:rPr>
              <a:t>ew networks interacting with OCG [</a:t>
            </a:r>
            <a:r>
              <a:rPr b="0" lang="en-GB" sz="1400">
                <a:solidFill>
                  <a:schemeClr val="dk1"/>
                </a:solidFill>
              </a:rPr>
              <a:t>Smart Cables, Ship based ocean time series, USV OASIS, Marine Debris]</a:t>
            </a:r>
            <a:endParaRPr b="0" sz="1400">
              <a:solidFill>
                <a:schemeClr val="dk1"/>
              </a:solidFill>
            </a:endParaRPr>
          </a:p>
          <a:p>
            <a:pPr indent="-285750" lvl="0" marL="514350" rtl="0" algn="l">
              <a:lnSpc>
                <a:spcPct val="100000"/>
              </a:lnSpc>
              <a:spcBef>
                <a:spcPts val="0"/>
              </a:spcBef>
              <a:spcAft>
                <a:spcPts val="0"/>
              </a:spcAft>
              <a:buClr>
                <a:schemeClr val="dk1"/>
              </a:buClr>
              <a:buSzPts val="1800"/>
              <a:buFont typeface="Arial"/>
              <a:buChar char="•"/>
            </a:pPr>
            <a:r>
              <a:rPr lang="en-GB" sz="1400">
                <a:solidFill>
                  <a:schemeClr val="dk1"/>
                </a:solidFill>
                <a:extLst>
                  <a:ext uri="http://customooxmlschemas.google.com/">
                    <go:slidesCustomData xmlns:go="http://customooxmlschemas.google.com/" textRoundtripDataId="1"/>
                  </a:ext>
                </a:extLst>
              </a:rPr>
              <a:t>IRSO (connected through OceanOPS</a:t>
            </a:r>
            <a:r>
              <a:rPr lang="en-GB" sz="1400">
                <a:solidFill>
                  <a:schemeClr val="dk1"/>
                </a:solidFill>
                <a:extLst>
                  <a:ext uri="http://customooxmlschemas.google.com/">
                    <go:slidesCustomData xmlns:go="http://customooxmlschemas.google.com/" textRoundtripDataId="2"/>
                  </a:ext>
                </a:extLst>
              </a:rPr>
              <a:t>)</a:t>
            </a:r>
            <a:endParaRPr b="0"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SzPts val="1800"/>
              <a:buNone/>
            </a:pPr>
            <a:r>
              <a:rPr b="1" lang="en-GB">
                <a:solidFill>
                  <a:schemeClr val="accent1"/>
                </a:solidFill>
              </a:rPr>
              <a:t>6.12 Marine network additions to GBON/SOFF </a:t>
            </a:r>
            <a:endParaRPr/>
          </a:p>
          <a:p>
            <a:pPr indent="-254000" lvl="0" marL="514350" rtl="0" algn="l">
              <a:lnSpc>
                <a:spcPct val="115000"/>
              </a:lnSpc>
              <a:spcBef>
                <a:spcPts val="0"/>
              </a:spcBef>
              <a:spcAft>
                <a:spcPts val="0"/>
              </a:spcAft>
              <a:buClr>
                <a:schemeClr val="dk1"/>
              </a:buClr>
              <a:buSzPts val="1300"/>
              <a:buFont typeface="Arial"/>
              <a:buChar char="•"/>
            </a:pPr>
            <a:r>
              <a:rPr lang="en-GB" sz="1400">
                <a:solidFill>
                  <a:schemeClr val="dk1"/>
                </a:solidFill>
                <a:highlight>
                  <a:srgbClr val="FFFFFF"/>
                </a:highlight>
              </a:rPr>
              <a:t>For </a:t>
            </a:r>
            <a:r>
              <a:rPr lang="en-GB" sz="1400">
                <a:solidFill>
                  <a:schemeClr val="dk1"/>
                </a:solidFill>
                <a:highlight>
                  <a:srgbClr val="FFFFFF"/>
                </a:highlight>
              </a:rPr>
              <a:t>GBON/SOFF integration, by Dec 31, 2023, to provide finalized technical specifications with DBCP and SOT (SST, SLP), integration mechanism of identified ocean requirements for EEZ</a:t>
            </a:r>
            <a:r>
              <a:rPr lang="en-GB" sz="1300">
                <a:solidFill>
                  <a:schemeClr val="dk1"/>
                </a:solidFill>
                <a:highlight>
                  <a:srgbClr val="FFFFFF"/>
                </a:highlight>
              </a:rPr>
              <a:t>.</a:t>
            </a:r>
            <a:endParaRPr sz="1300">
              <a:solidFill>
                <a:schemeClr val="dk1"/>
              </a:solidFill>
              <a:highlight>
                <a:srgbClr val="FFFFFF"/>
              </a:highlight>
            </a:endParaRPr>
          </a:p>
        </p:txBody>
      </p:sp>
      <p:sp>
        <p:nvSpPr>
          <p:cNvPr id="139" name="Google Shape;139;p28"/>
          <p:cNvSpPr txBox="1"/>
          <p:nvPr>
            <p:ph type="title"/>
          </p:nvPr>
        </p:nvSpPr>
        <p:spPr>
          <a:xfrm>
            <a:off x="720725" y="722313"/>
            <a:ext cx="5803899"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Progress/Achievements-1</a:t>
            </a:r>
            <a:endParaRPr/>
          </a:p>
        </p:txBody>
      </p:sp>
      <p:pic>
        <p:nvPicPr>
          <p:cNvPr id="140" name="Google Shape;140;p28"/>
          <p:cNvPicPr preferRelativeResize="0"/>
          <p:nvPr>
            <p:ph idx="2" type="pic"/>
          </p:nvPr>
        </p:nvPicPr>
        <p:blipFill rotWithShape="1">
          <a:blip r:embed="rId6">
            <a:alphaModFix/>
          </a:blip>
          <a:srcRect b="1447" l="23131" r="5759" t="1437"/>
          <a:stretch/>
        </p:blipFill>
        <p:spPr>
          <a:xfrm>
            <a:off x="8428500" y="0"/>
            <a:ext cx="3763501" cy="6857999"/>
          </a:xfrm>
          <a:prstGeom prst="rect">
            <a:avLst/>
          </a:prstGeom>
          <a:noFill/>
          <a:ln>
            <a:noFill/>
          </a:ln>
        </p:spPr>
      </p:pic>
      <p:pic>
        <p:nvPicPr>
          <p:cNvPr id="141" name="Google Shape;141;p28"/>
          <p:cNvPicPr preferRelativeResize="0"/>
          <p:nvPr/>
        </p:nvPicPr>
        <p:blipFill rotWithShape="1">
          <a:blip r:embed="rId7">
            <a:alphaModFix/>
          </a:blip>
          <a:srcRect b="0" l="0" r="0" t="0"/>
          <a:stretch/>
        </p:blipFill>
        <p:spPr>
          <a:xfrm>
            <a:off x="9718520" y="3657600"/>
            <a:ext cx="2397281" cy="312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17123db2da_0_40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8" name="Google Shape;148;g217123db2da_0_402"/>
          <p:cNvSpPr txBox="1"/>
          <p:nvPr>
            <p:ph type="title"/>
          </p:nvPr>
        </p:nvSpPr>
        <p:spPr>
          <a:xfrm>
            <a:off x="720725" y="722313"/>
            <a:ext cx="58800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Progress/Achievements-2</a:t>
            </a:r>
            <a:endParaRPr/>
          </a:p>
        </p:txBody>
      </p:sp>
      <p:pic>
        <p:nvPicPr>
          <p:cNvPr id="149" name="Google Shape;149;g217123db2da_0_402"/>
          <p:cNvPicPr preferRelativeResize="0"/>
          <p:nvPr>
            <p:ph idx="2" type="pic"/>
          </p:nvPr>
        </p:nvPicPr>
        <p:blipFill rotWithShape="1">
          <a:blip r:embed="rId3">
            <a:alphaModFix/>
          </a:blip>
          <a:srcRect b="0" l="40844" r="28318" t="0"/>
          <a:stretch/>
        </p:blipFill>
        <p:spPr>
          <a:xfrm>
            <a:off x="8428500" y="0"/>
            <a:ext cx="3763501" cy="6858000"/>
          </a:xfrm>
          <a:prstGeom prst="rect">
            <a:avLst/>
          </a:prstGeom>
          <a:noFill/>
          <a:ln>
            <a:noFill/>
          </a:ln>
        </p:spPr>
      </p:pic>
      <p:sp>
        <p:nvSpPr>
          <p:cNvPr id="150" name="Google Shape;150;g217123db2da_0_402"/>
          <p:cNvSpPr txBox="1"/>
          <p:nvPr/>
        </p:nvSpPr>
        <p:spPr>
          <a:xfrm>
            <a:off x="8466575" y="6457110"/>
            <a:ext cx="3573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900" u="none" cap="none" strike="noStrike">
                <a:solidFill>
                  <a:schemeClr val="lt1"/>
                </a:solidFill>
                <a:latin typeface="Helvetica Neue"/>
                <a:ea typeface="Helvetica Neue"/>
                <a:cs typeface="Helvetica Neue"/>
                <a:sym typeface="Helvetica Neue"/>
              </a:rPr>
              <a:t>Dr. Kim Bernard’s student, Giulia Wood, examining krill samples. Credit: Dr. Kim Bernard</a:t>
            </a:r>
            <a:endParaRPr b="0" i="0" sz="900" u="none" cap="none" strike="noStrike">
              <a:solidFill>
                <a:schemeClr val="lt1"/>
              </a:solidFill>
              <a:latin typeface="Arial"/>
              <a:ea typeface="Arial"/>
              <a:cs typeface="Arial"/>
              <a:sym typeface="Arial"/>
            </a:endParaRPr>
          </a:p>
        </p:txBody>
      </p:sp>
      <p:sp>
        <p:nvSpPr>
          <p:cNvPr id="151" name="Google Shape;151;g217123db2da_0_402"/>
          <p:cNvSpPr txBox="1"/>
          <p:nvPr>
            <p:ph idx="1" type="body"/>
          </p:nvPr>
        </p:nvSpPr>
        <p:spPr>
          <a:xfrm>
            <a:off x="720725" y="1444800"/>
            <a:ext cx="7518000" cy="4764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a:solidFill>
                  <a:schemeClr val="accent1"/>
                </a:solidFill>
                <a:extLst>
                  <a:ext uri="http://customooxmlschemas.google.com/">
                    <go:slidesCustomData xmlns:go="http://customooxmlschemas.google.com/" textRoundtripDataId="5"/>
                  </a:ext>
                </a:extLst>
              </a:rPr>
              <a:t>6.6 Advancing BGC/BioEco observations across global networks  </a:t>
            </a:r>
            <a:endParaRPr b="1">
              <a:solidFill>
                <a:schemeClr val="accent1"/>
              </a:solidFill>
            </a:endParaRPr>
          </a:p>
          <a:p>
            <a:pPr indent="-285750" lvl="1" marL="514350" rtl="0" algn="l">
              <a:lnSpc>
                <a:spcPct val="100000"/>
              </a:lnSpc>
              <a:spcBef>
                <a:spcPts val="0"/>
              </a:spcBef>
              <a:spcAft>
                <a:spcPts val="0"/>
              </a:spcAft>
              <a:buClr>
                <a:schemeClr val="dk2"/>
              </a:buClr>
              <a:buSzPts val="1800"/>
              <a:buChar char="•"/>
            </a:pPr>
            <a:r>
              <a:rPr b="0" lang="en-GB" sz="1400">
                <a:solidFill>
                  <a:schemeClr val="dk1"/>
                </a:solidFill>
                <a:extLst>
                  <a:ext uri="http://customooxmlschemas.google.com/">
                    <go:slidesCustomData xmlns:go="http://customooxmlschemas.google.com/" textRoundtripDataId="6"/>
                  </a:ext>
                </a:extLst>
              </a:rPr>
              <a:t>Piloting Bio-GO-SHIP on cruises </a:t>
            </a:r>
            <a:r>
              <a:rPr b="0" lang="en-GB" sz="1400">
                <a:solidFill>
                  <a:schemeClr val="dk2"/>
                </a:solidFill>
                <a:extLst>
                  <a:ext uri="http://customooxmlschemas.google.com/">
                    <go:slidesCustomData xmlns:go="http://customooxmlschemas.google.com/" textRoundtripDataId="7"/>
                  </a:ext>
                </a:extLst>
              </a:rPr>
              <a:t>(</a:t>
            </a:r>
            <a:r>
              <a:rPr b="0" lang="en-GB" sz="1400" u="sng">
                <a:solidFill>
                  <a:schemeClr val="accent1"/>
                </a:solidFill>
                <a:hlinkClick r:id="rId4">
                  <a:extLst>
                    <a:ext uri="{A12FA001-AC4F-418D-AE19-62706E023703}">
                      <ahyp:hlinkClr val="tx"/>
                    </a:ext>
                  </a:extLst>
                </a:hlinkClick>
                <a:extLst>
                  <a:ext uri="http://customooxmlschemas.google.com/">
                    <go:slidesCustomData xmlns:go="http://customooxmlschemas.google.com/" textRoundtripDataId="8"/>
                  </a:ext>
                </a:extLst>
              </a:rPr>
              <a:t>https://biogoship.org/cruise-plans/</a:t>
            </a:r>
            <a:r>
              <a:rPr b="0" lang="en-GB" sz="1400">
                <a:solidFill>
                  <a:schemeClr val="dk2"/>
                </a:solidFill>
                <a:extLst>
                  <a:ext uri="http://customooxmlschemas.google.com/">
                    <go:slidesCustomData xmlns:go="http://customooxmlschemas.google.com/" textRoundtripDataId="9"/>
                  </a:ext>
                </a:extLst>
              </a:rPr>
              <a:t>) and Data Workshop</a:t>
            </a:r>
            <a:endParaRPr>
              <a:extLst>
                <a:ext uri="http://customooxmlschemas.google.com/">
                  <go:slidesCustomData xmlns:go="http://customooxmlschemas.google.com/" textRoundtripDataId="10"/>
                </a:ext>
              </a:extLst>
            </a:endParaRPr>
          </a:p>
          <a:p>
            <a:pPr indent="-285750" lvl="1" marL="514350" rtl="0" algn="l">
              <a:lnSpc>
                <a:spcPct val="100000"/>
              </a:lnSpc>
              <a:spcBef>
                <a:spcPts val="0"/>
              </a:spcBef>
              <a:spcAft>
                <a:spcPts val="0"/>
              </a:spcAft>
              <a:buClr>
                <a:schemeClr val="dk1"/>
              </a:buClr>
              <a:buSzPts val="1800"/>
              <a:buChar char="•"/>
            </a:pPr>
            <a:r>
              <a:rPr b="0" lang="en-GB" sz="1400">
                <a:solidFill>
                  <a:schemeClr val="dk1"/>
                </a:solidFill>
                <a:extLst>
                  <a:ext uri="http://customooxmlschemas.google.com/">
                    <go:slidesCustomData xmlns:go="http://customooxmlschemas.google.com/" textRoundtripDataId="11"/>
                  </a:ext>
                </a:extLst>
              </a:rPr>
              <a:t>Euro-GO-SHIP initiative</a:t>
            </a:r>
            <a:endParaRPr b="0" sz="1400">
              <a:solidFill>
                <a:schemeClr val="dk1"/>
              </a:solidFill>
              <a:extLst>
                <a:ext uri="http://customooxmlschemas.google.com/">
                  <go:slidesCustomData xmlns:go="http://customooxmlschemas.google.com/" textRoundtripDataId="12"/>
                </a:ext>
              </a:extLst>
            </a:endParaRPr>
          </a:p>
          <a:p>
            <a:pPr indent="-285750" lvl="1" marL="514350" rtl="0" algn="l">
              <a:lnSpc>
                <a:spcPct val="100000"/>
              </a:lnSpc>
              <a:spcBef>
                <a:spcPts val="0"/>
              </a:spcBef>
              <a:spcAft>
                <a:spcPts val="0"/>
              </a:spcAft>
              <a:buClr>
                <a:schemeClr val="dk1"/>
              </a:buClr>
              <a:buSzPts val="1800"/>
              <a:buChar char="•"/>
            </a:pPr>
            <a:r>
              <a:rPr b="0" lang="en-GB" sz="1400">
                <a:solidFill>
                  <a:schemeClr val="dk1"/>
                </a:solidFill>
                <a:extLst>
                  <a:ext uri="http://customooxmlschemas.google.com/">
                    <go:slidesCustomData xmlns:go="http://customooxmlschemas.google.com/" textRoundtripDataId="13"/>
                  </a:ext>
                </a:extLst>
              </a:rPr>
              <a:t>Development and launch of BioEco </a:t>
            </a:r>
            <a:r>
              <a:rPr b="0" lang="en-GB" sz="1400" u="sng">
                <a:solidFill>
                  <a:schemeClr val="hlink"/>
                </a:solidFill>
                <a:hlinkClick r:id="rId5"/>
                <a:extLst>
                  <a:ext uri="http://customooxmlschemas.google.com/">
                    <go:slidesCustomData xmlns:go="http://customooxmlschemas.google.com/" textRoundtripDataId="14"/>
                  </a:ext>
                </a:extLst>
              </a:rPr>
              <a:t>Portal 1.0</a:t>
            </a:r>
            <a:r>
              <a:rPr b="0" lang="en-GB" sz="1400">
                <a:solidFill>
                  <a:schemeClr val="dk1"/>
                </a:solidFill>
                <a:extLst>
                  <a:ext uri="http://customooxmlschemas.google.com/">
                    <go:slidesCustomData xmlns:go="http://customooxmlschemas.google.com/" textRoundtripDataId="15"/>
                  </a:ext>
                </a:extLst>
              </a:rPr>
              <a:t> for access to metadata and information on BioEco networks</a:t>
            </a:r>
            <a:endParaRPr b="0" sz="1400">
              <a:solidFill>
                <a:schemeClr val="dk1"/>
              </a:solidFill>
            </a:endParaRPr>
          </a:p>
          <a:p>
            <a:pPr indent="-260350" lvl="1" marL="514350" rtl="0" algn="l">
              <a:lnSpc>
                <a:spcPct val="100000"/>
              </a:lnSpc>
              <a:spcBef>
                <a:spcPts val="0"/>
              </a:spcBef>
              <a:spcAft>
                <a:spcPts val="0"/>
              </a:spcAft>
              <a:buClr>
                <a:schemeClr val="dk1"/>
              </a:buClr>
              <a:buSzPts val="1400"/>
              <a:buChar char="•"/>
            </a:pPr>
            <a:r>
              <a:rPr b="0" lang="en-GB" sz="1400">
                <a:solidFill>
                  <a:schemeClr val="dk1"/>
                </a:solidFill>
                <a:extLst>
                  <a:ext uri="http://customooxmlschemas.google.com/">
                    <go:slidesCustomData xmlns:go="http://customooxmlschemas.google.com/" textRoundtripDataId="16"/>
                  </a:ext>
                </a:extLst>
              </a:rPr>
              <a:t>OneArgo - 500+ BGC floats </a:t>
            </a:r>
            <a:r>
              <a:rPr b="0" lang="en-GB" sz="1400">
                <a:solidFill>
                  <a:schemeClr val="dk1"/>
                </a:solidFill>
              </a:rPr>
              <a:t>are being deployed</a:t>
            </a:r>
            <a:endParaRPr b="0" sz="1400">
              <a:solidFill>
                <a:schemeClr val="dk1"/>
              </a:solidFill>
            </a:endParaRPr>
          </a:p>
          <a:p>
            <a:pPr indent="-228600" lvl="0" marL="457200" rtl="0" algn="l">
              <a:spcBef>
                <a:spcPts val="0"/>
              </a:spcBef>
              <a:spcAft>
                <a:spcPts val="0"/>
              </a:spcAft>
              <a:buNone/>
            </a:pPr>
            <a:r>
              <a:t/>
            </a:r>
            <a:endParaRPr sz="1700"/>
          </a:p>
          <a:p>
            <a:pPr indent="0" lvl="0" marL="0" rtl="0" algn="l">
              <a:lnSpc>
                <a:spcPct val="115000"/>
              </a:lnSpc>
              <a:spcBef>
                <a:spcPts val="0"/>
              </a:spcBef>
              <a:spcAft>
                <a:spcPts val="0"/>
              </a:spcAft>
              <a:buNone/>
            </a:pPr>
            <a:r>
              <a:rPr b="1" lang="en-GB">
                <a:solidFill>
                  <a:schemeClr val="accent1"/>
                </a:solidFill>
                <a:extLst>
                  <a:ext uri="http://customooxmlschemas.google.com/">
                    <go:slidesCustomData xmlns:go="http://customooxmlschemas.google.com/" textRoundtripDataId="17"/>
                  </a:ext>
                </a:extLst>
              </a:rPr>
              <a:t>6.11 Building the BioEco community</a:t>
            </a:r>
            <a:endParaRPr b="1">
              <a:solidFill>
                <a:schemeClr val="accent1"/>
              </a:solidFill>
            </a:endParaRPr>
          </a:p>
          <a:p>
            <a:pPr indent="-314575" lvl="1" marL="540000" rtl="0" algn="l">
              <a:lnSpc>
                <a:spcPct val="115000"/>
              </a:lnSpc>
              <a:spcBef>
                <a:spcPts val="0"/>
              </a:spcBef>
              <a:spcAft>
                <a:spcPts val="0"/>
              </a:spcAft>
              <a:buClr>
                <a:schemeClr val="dk1"/>
              </a:buClr>
              <a:buSzPts val="1400"/>
              <a:buChar char="•"/>
            </a:pPr>
            <a:r>
              <a:rPr b="0" lang="en-GB" sz="1400">
                <a:solidFill>
                  <a:schemeClr val="dk1"/>
                </a:solidFill>
                <a:extLst>
                  <a:ext uri="http://customooxmlschemas.google.com/">
                    <go:slidesCustomData xmlns:go="http://customooxmlschemas.google.com/" textRoundtripDataId="18"/>
                  </a:ext>
                </a:extLst>
              </a:rPr>
              <a:t>G7 FSOI includes Marine Life priority theme</a:t>
            </a:r>
            <a:endParaRPr b="0" sz="1400">
              <a:solidFill>
                <a:schemeClr val="dk1"/>
              </a:solidFill>
            </a:endParaRPr>
          </a:p>
          <a:p>
            <a:pPr indent="-317500" lvl="1" marL="914400" rtl="0" algn="l">
              <a:lnSpc>
                <a:spcPct val="115000"/>
              </a:lnSpc>
              <a:spcBef>
                <a:spcPts val="0"/>
              </a:spcBef>
              <a:spcAft>
                <a:spcPts val="0"/>
              </a:spcAft>
              <a:buClr>
                <a:schemeClr val="dk1"/>
              </a:buClr>
              <a:buSzPts val="1400"/>
              <a:buChar char="•"/>
            </a:pPr>
            <a:r>
              <a:rPr b="0" lang="en-GB" sz="1400">
                <a:solidFill>
                  <a:schemeClr val="dk1"/>
                </a:solidFill>
              </a:rPr>
              <a:t>Inter-sessional workshop in Europe focused on plankton (Sept)</a:t>
            </a:r>
            <a:endParaRPr b="0" sz="1400">
              <a:solidFill>
                <a:schemeClr val="dk1"/>
              </a:solidFill>
            </a:endParaRPr>
          </a:p>
          <a:p>
            <a:pPr indent="-317500" lvl="1" marL="914400" rtl="0" algn="l">
              <a:lnSpc>
                <a:spcPct val="115000"/>
              </a:lnSpc>
              <a:spcBef>
                <a:spcPts val="0"/>
              </a:spcBef>
              <a:spcAft>
                <a:spcPts val="0"/>
              </a:spcAft>
              <a:buClr>
                <a:schemeClr val="dk1"/>
              </a:buClr>
              <a:buSzPts val="1400"/>
              <a:buChar char="•"/>
            </a:pPr>
            <a:r>
              <a:rPr b="0" lang="en-GB" sz="1400">
                <a:solidFill>
                  <a:schemeClr val="dk1"/>
                </a:solidFill>
              </a:rPr>
              <a:t>Zooplankton paper published after workshop in 2021</a:t>
            </a:r>
            <a:endParaRPr b="0" sz="1400">
              <a:solidFill>
                <a:schemeClr val="dk1"/>
              </a:solidFill>
              <a:highlight>
                <a:srgbClr val="FFFF00"/>
              </a:highlight>
            </a:endParaRPr>
          </a:p>
          <a:p>
            <a:pPr indent="-317500" lvl="1" marL="540000" rtl="0" algn="l">
              <a:lnSpc>
                <a:spcPct val="115000"/>
              </a:lnSpc>
              <a:spcBef>
                <a:spcPts val="0"/>
              </a:spcBef>
              <a:spcAft>
                <a:spcPts val="0"/>
              </a:spcAft>
              <a:buClr>
                <a:schemeClr val="dk1"/>
              </a:buClr>
              <a:buSzPts val="1400"/>
              <a:buChar char="•"/>
            </a:pPr>
            <a:r>
              <a:rPr b="0" lang="en-GB" sz="1400">
                <a:solidFill>
                  <a:schemeClr val="dk1"/>
                </a:solidFill>
              </a:rPr>
              <a:t>GRA: Regular meetings with IMOS, pursuing more routine interaction with broader GRA, support to GOOS Exec in re-establishing PI-GOOS.</a:t>
            </a:r>
            <a:endParaRPr b="0" sz="1400">
              <a:solidFill>
                <a:schemeClr val="dk1"/>
              </a:solidFill>
            </a:endParaRPr>
          </a:p>
          <a:p>
            <a:pPr indent="-260350" lvl="1" marL="514350" rtl="0" algn="l">
              <a:lnSpc>
                <a:spcPct val="115000"/>
              </a:lnSpc>
              <a:spcBef>
                <a:spcPts val="0"/>
              </a:spcBef>
              <a:spcAft>
                <a:spcPts val="0"/>
              </a:spcAft>
              <a:buClr>
                <a:schemeClr val="dk1"/>
              </a:buClr>
              <a:buSzPts val="1400"/>
              <a:buChar char="•"/>
            </a:pPr>
            <a:r>
              <a:rPr b="0" lang="en-GB" sz="1400">
                <a:solidFill>
                  <a:schemeClr val="dk1"/>
                </a:solidFill>
              </a:rPr>
              <a:t>Contribution to the EuroSea project</a:t>
            </a:r>
            <a:endParaRPr b="0" sz="1400">
              <a:solidFill>
                <a:schemeClr val="dk1"/>
              </a:solidFill>
            </a:endParaRPr>
          </a:p>
          <a:p>
            <a:pPr indent="-317500" lvl="1" marL="914400" rtl="0" algn="l">
              <a:lnSpc>
                <a:spcPct val="115000"/>
              </a:lnSpc>
              <a:spcBef>
                <a:spcPts val="0"/>
              </a:spcBef>
              <a:spcAft>
                <a:spcPts val="0"/>
              </a:spcAft>
              <a:buClr>
                <a:schemeClr val="dk1"/>
              </a:buClr>
              <a:buSzPts val="1400"/>
              <a:buChar char="•"/>
            </a:pPr>
            <a:r>
              <a:rPr b="0" lang="en-GB" sz="1400">
                <a:solidFill>
                  <a:schemeClr val="dk1"/>
                </a:solidFill>
              </a:rPr>
              <a:t>D1.2 Map of BioEco Observing networks/ capability &gt;&gt; portal</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b="0" lang="en-GB" sz="1400">
                <a:solidFill>
                  <a:schemeClr val="dk1"/>
                </a:solidFill>
              </a:rPr>
              <a:t>D1.4 Report on European BioEco networks </a:t>
            </a:r>
            <a:endParaRPr b="0" sz="1400">
              <a:solidFill>
                <a:schemeClr val="dk1"/>
              </a:solidFill>
            </a:endParaRPr>
          </a:p>
          <a:p>
            <a:pPr indent="-317500" lvl="1" marL="540000" rtl="0" algn="l">
              <a:lnSpc>
                <a:spcPct val="115000"/>
              </a:lnSpc>
              <a:spcBef>
                <a:spcPts val="0"/>
              </a:spcBef>
              <a:spcAft>
                <a:spcPts val="0"/>
              </a:spcAft>
              <a:buClr>
                <a:schemeClr val="dk1"/>
              </a:buClr>
              <a:buSzPts val="1400"/>
              <a:buChar char="•"/>
            </a:pPr>
            <a:r>
              <a:rPr b="0" lang="en-GB" sz="1400">
                <a:solidFill>
                  <a:schemeClr val="dk1"/>
                </a:solidFill>
              </a:rPr>
              <a:t>New EU Horizon proposal building a blueprint for implementing BioEco observations</a:t>
            </a:r>
            <a:endParaRPr b="0" sz="1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57" name="Google Shape;157;p75"/>
          <p:cNvSpPr txBox="1"/>
          <p:nvPr>
            <p:ph idx="1" type="body"/>
          </p:nvPr>
        </p:nvSpPr>
        <p:spPr>
          <a:xfrm>
            <a:off x="720725" y="1444800"/>
            <a:ext cx="7241700" cy="523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GB">
                <a:solidFill>
                  <a:schemeClr val="accent1"/>
                </a:solidFill>
              </a:rPr>
              <a:t>6.1 Im</a:t>
            </a:r>
            <a:r>
              <a:rPr b="1" lang="en-GB">
                <a:solidFill>
                  <a:schemeClr val="accent1"/>
                </a:solidFill>
                <a:extLst>
                  <a:ext uri="http://customooxmlschemas.google.com/">
                    <go:slidesCustomData xmlns:go="http://customooxmlschemas.google.com/" textRoundtripDataId="19"/>
                  </a:ext>
                </a:extLst>
              </a:rPr>
              <a:t>plementation of multidisciplinary initiative VOICE </a:t>
            </a:r>
            <a:endParaRPr b="0" i="0" u="none" cap="none" strike="noStrike">
              <a:solidFill>
                <a:srgbClr val="333333"/>
              </a:solidFill>
              <a:latin typeface="Arial"/>
              <a:ea typeface="Arial"/>
              <a:cs typeface="Arial"/>
              <a:sym typeface="Arial"/>
              <a:extLst>
                <a:ext uri="http://customooxmlschemas.google.com/">
                  <go:slidesCustomData xmlns:go="http://customooxmlschemas.google.com/" textRoundtripDataId="20"/>
                </a:ext>
              </a:extLst>
            </a:endParaRPr>
          </a:p>
          <a:p>
            <a:pPr indent="-160699" lvl="0" marL="457200" rtl="0" algn="l">
              <a:lnSpc>
                <a:spcPct val="100000"/>
              </a:lnSpc>
              <a:spcBef>
                <a:spcPts val="0"/>
              </a:spcBef>
              <a:spcAft>
                <a:spcPts val="0"/>
              </a:spcAft>
              <a:buSzPts val="1000"/>
              <a:buChar char="●"/>
            </a:pPr>
            <a:r>
              <a:rPr lang="en-GB" sz="1400">
                <a:extLst>
                  <a:ext uri="http://customooxmlschemas.google.com/">
                    <go:slidesCustomData xmlns:go="http://customooxmlschemas.google.com/" textRoundtripDataId="21"/>
                  </a:ext>
                </a:extLst>
              </a:rPr>
              <a:t>Now integrated into the UN Ocean Decade Programme GOOD (Global Ocean Oxygen Decade) to which IOCCP contributes</a:t>
            </a:r>
            <a:endParaRPr sz="1400"/>
          </a:p>
          <a:p>
            <a:pPr indent="0" lvl="0" marL="457200" rtl="0" algn="l">
              <a:lnSpc>
                <a:spcPct val="100000"/>
              </a:lnSpc>
              <a:spcBef>
                <a:spcPts val="0"/>
              </a:spcBef>
              <a:spcAft>
                <a:spcPts val="0"/>
              </a:spcAft>
              <a:buNone/>
            </a:pPr>
            <a:r>
              <a:t/>
            </a:r>
            <a:endParaRPr sz="1200"/>
          </a:p>
          <a:p>
            <a:pPr indent="0" lvl="0" marL="0" rtl="0" algn="l">
              <a:spcBef>
                <a:spcPts val="0"/>
              </a:spcBef>
              <a:spcAft>
                <a:spcPts val="0"/>
              </a:spcAft>
              <a:buNone/>
            </a:pPr>
            <a:r>
              <a:rPr b="1" lang="en-GB">
                <a:solidFill>
                  <a:schemeClr val="accent1"/>
                </a:solidFill>
              </a:rPr>
              <a:t>6.5 Develop and/or maintain an up to date referenced </a:t>
            </a:r>
            <a:r>
              <a:rPr b="1" lang="en-GB" u="sng">
                <a:solidFill>
                  <a:schemeClr val="hlink"/>
                </a:solidFill>
                <a:hlinkClick r:id="rId4"/>
              </a:rPr>
              <a:t>hardware directory</a:t>
            </a:r>
            <a:endParaRPr/>
          </a:p>
          <a:p>
            <a:pPr indent="-186099" lvl="0" marL="457200" rtl="0" algn="l">
              <a:spcBef>
                <a:spcPts val="0"/>
              </a:spcBef>
              <a:spcAft>
                <a:spcPts val="0"/>
              </a:spcAft>
              <a:buClr>
                <a:srgbClr val="333333"/>
              </a:buClr>
              <a:buSzPts val="1400"/>
              <a:buChar char="•"/>
            </a:pPr>
            <a:r>
              <a:rPr lang="en-GB" sz="1400"/>
              <a:t>OOS BGC Panel continues to maintain such a directory available from</a:t>
            </a:r>
            <a:r>
              <a:rPr lang="en-GB" sz="1200">
                <a:solidFill>
                  <a:schemeClr val="dk1"/>
                </a:solidFill>
                <a:latin typeface="Calibri"/>
                <a:ea typeface="Calibri"/>
                <a:cs typeface="Calibri"/>
                <a:sym typeface="Calibri"/>
              </a:rPr>
              <a:t> </a:t>
            </a:r>
            <a:endParaRPr sz="1500">
              <a:solidFill>
                <a:srgbClr val="333333"/>
              </a:solidFill>
            </a:endParaRPr>
          </a:p>
          <a:p>
            <a:pPr indent="0" lvl="0" marL="457200" rtl="0" algn="l">
              <a:spcBef>
                <a:spcPts val="0"/>
              </a:spcBef>
              <a:spcAft>
                <a:spcPts val="0"/>
              </a:spcAft>
              <a:buNone/>
            </a:pPr>
            <a:r>
              <a:t/>
            </a:r>
            <a:endParaRPr sz="1300">
              <a:solidFill>
                <a:srgbClr val="333333"/>
              </a:solidFill>
            </a:endParaRPr>
          </a:p>
          <a:p>
            <a:pPr indent="0" lvl="0" marL="0" rtl="0" algn="l">
              <a:lnSpc>
                <a:spcPct val="100000"/>
              </a:lnSpc>
              <a:spcBef>
                <a:spcPts val="0"/>
              </a:spcBef>
              <a:spcAft>
                <a:spcPts val="0"/>
              </a:spcAft>
              <a:buSzPts val="1800"/>
              <a:buNone/>
            </a:pPr>
            <a:r>
              <a:rPr b="1" lang="en-GB">
                <a:solidFill>
                  <a:schemeClr val="accent1"/>
                </a:solidFill>
                <a:extLst>
                  <a:ext uri="http://customooxmlschemas.google.com/">
                    <go:slidesCustomData xmlns:go="http://customooxmlschemas.google.com/" textRoundtripDataId="22"/>
                  </a:ext>
                </a:extLst>
              </a:rPr>
              <a:t>6.8 Inter-comparison and standards </a:t>
            </a:r>
            <a:endParaRPr b="1">
              <a:solidFill>
                <a:schemeClr val="accent1"/>
              </a:solidFill>
            </a:endParaRPr>
          </a:p>
          <a:p>
            <a:pPr indent="-243249" lvl="0" marL="514350" rtl="0" algn="l">
              <a:lnSpc>
                <a:spcPct val="100000"/>
              </a:lnSpc>
              <a:spcBef>
                <a:spcPts val="0"/>
              </a:spcBef>
              <a:spcAft>
                <a:spcPts val="0"/>
              </a:spcAft>
              <a:buSzPts val="1400"/>
              <a:buFont typeface="Arial"/>
              <a:buChar char="•"/>
            </a:pPr>
            <a:r>
              <a:rPr lang="en-GB" sz="1400"/>
              <a:t>Organize a pCO2 intercomparison exercise</a:t>
            </a:r>
            <a:endParaRPr sz="1400"/>
          </a:p>
          <a:p>
            <a:pPr indent="-243249" lvl="0" marL="514350" rtl="0" algn="l">
              <a:lnSpc>
                <a:spcPct val="100000"/>
              </a:lnSpc>
              <a:spcBef>
                <a:spcPts val="0"/>
              </a:spcBef>
              <a:spcAft>
                <a:spcPts val="0"/>
              </a:spcAft>
              <a:buSzPts val="1400"/>
              <a:buFont typeface="Arial"/>
              <a:buChar char="•"/>
            </a:pPr>
            <a:r>
              <a:rPr lang="en-GB" sz="1400"/>
              <a:t>Address the global crisis in supply and distribution of seawater carbonate chemistry Reference Materials (crucial task, working on it)</a:t>
            </a:r>
            <a:endParaRPr sz="1400"/>
          </a:p>
          <a:p>
            <a:pPr indent="-243249" lvl="0" marL="514350" rtl="0" algn="l">
              <a:lnSpc>
                <a:spcPct val="100000"/>
              </a:lnSpc>
              <a:spcBef>
                <a:spcPts val="0"/>
              </a:spcBef>
              <a:spcAft>
                <a:spcPts val="0"/>
              </a:spcAft>
              <a:buSzPts val="1400"/>
              <a:buFont typeface="Arial"/>
              <a:buChar char="•"/>
            </a:pPr>
            <a:r>
              <a:rPr lang="en-GB" sz="1400"/>
              <a:t>Nutrients in the seawater (on going)</a:t>
            </a:r>
            <a:endParaRPr sz="1400"/>
          </a:p>
          <a:p>
            <a:pPr indent="-171450" lvl="0" marL="514350" rtl="0" algn="l">
              <a:lnSpc>
                <a:spcPct val="100000"/>
              </a:lnSpc>
              <a:spcBef>
                <a:spcPts val="0"/>
              </a:spcBef>
              <a:spcAft>
                <a:spcPts val="0"/>
              </a:spcAft>
              <a:buSzPts val="1800"/>
              <a:buFont typeface="Arial"/>
              <a:buNone/>
            </a:pPr>
            <a:r>
              <a:t/>
            </a:r>
            <a:endParaRPr sz="1300">
              <a:extLst>
                <a:ext uri="http://customooxmlschemas.google.com/">
                  <go:slidesCustomData xmlns:go="http://customooxmlschemas.google.com/" textRoundtripDataId="23"/>
                </a:ext>
              </a:extLst>
            </a:endParaRPr>
          </a:p>
          <a:p>
            <a:pPr indent="0" lvl="0" marL="0" rtl="0" algn="l">
              <a:lnSpc>
                <a:spcPct val="100000"/>
              </a:lnSpc>
              <a:spcBef>
                <a:spcPts val="0"/>
              </a:spcBef>
              <a:spcAft>
                <a:spcPts val="0"/>
              </a:spcAft>
              <a:buClr>
                <a:schemeClr val="dk2"/>
              </a:buClr>
              <a:buSzPts val="1800"/>
              <a:buNone/>
            </a:pPr>
            <a:r>
              <a:rPr b="1" lang="en-GB">
                <a:solidFill>
                  <a:schemeClr val="accent1"/>
                </a:solidFill>
                <a:extLst>
                  <a:ext uri="http://customooxmlschemas.google.com/">
                    <go:slidesCustomData xmlns:go="http://customooxmlschemas.google.com/" textRoundtripDataId="24"/>
                  </a:ext>
                </a:extLst>
              </a:rPr>
              <a:t>6.9 Coordinate and expand surface ocean biogeochemistry observations </a:t>
            </a:r>
            <a:endParaRPr b="1">
              <a:solidFill>
                <a:schemeClr val="accent1"/>
              </a:solidFill>
              <a:extLst>
                <a:ext uri="http://customooxmlschemas.google.com/">
                  <go:slidesCustomData xmlns:go="http://customooxmlschemas.google.com/" textRoundtripDataId="25"/>
                </a:ext>
              </a:extLst>
            </a:endParaRPr>
          </a:p>
          <a:p>
            <a:pPr indent="-243249" lvl="0" marL="514350" marR="0" rtl="0" algn="l">
              <a:lnSpc>
                <a:spcPct val="100000"/>
              </a:lnSpc>
              <a:spcBef>
                <a:spcPts val="0"/>
              </a:spcBef>
              <a:spcAft>
                <a:spcPts val="0"/>
              </a:spcAft>
              <a:buClr>
                <a:srgbClr val="333333"/>
              </a:buClr>
              <a:buSzPts val="1400"/>
              <a:buFont typeface="Arial"/>
              <a:buChar char="•"/>
            </a:pPr>
            <a:r>
              <a:rPr b="0" i="0" lang="en-GB" sz="1400" u="none" cap="none" strike="noStrike">
                <a:solidFill>
                  <a:srgbClr val="333333"/>
                </a:solidFill>
                <a:latin typeface="Arial"/>
                <a:ea typeface="Arial"/>
                <a:cs typeface="Arial"/>
                <a:sym typeface="Arial"/>
                <a:extLst>
                  <a:ext uri="http://customooxmlschemas.google.com/">
                    <go:slidesCustomData xmlns:go="http://customooxmlschemas.google.com/" textRoundtripDataId="26"/>
                  </a:ext>
                </a:extLst>
              </a:rPr>
              <a:t>Establishing the Surface Ocean CO</a:t>
            </a:r>
            <a:r>
              <a:rPr lang="en-GB" sz="1400">
                <a:solidFill>
                  <a:srgbClr val="333333"/>
                </a:solidFill>
                <a:extLst>
                  <a:ext uri="http://customooxmlschemas.google.com/">
                    <go:slidesCustomData xmlns:go="http://customooxmlschemas.google.com/" textRoundtripDataId="27"/>
                  </a:ext>
                </a:extLst>
              </a:rPr>
              <a:t>2</a:t>
            </a:r>
            <a:r>
              <a:rPr b="0" i="0" lang="en-GB" sz="1400" u="none" cap="none" strike="noStrike">
                <a:solidFill>
                  <a:srgbClr val="333333"/>
                </a:solidFill>
                <a:latin typeface="Arial"/>
                <a:ea typeface="Arial"/>
                <a:cs typeface="Arial"/>
                <a:sym typeface="Arial"/>
                <a:extLst>
                  <a:ext uri="http://customooxmlschemas.google.com/">
                    <go:slidesCustomData xmlns:go="http://customooxmlschemas.google.com/" textRoundtripDataId="28"/>
                  </a:ext>
                </a:extLst>
              </a:rPr>
              <a:t> Reference Network (SOCONET)</a:t>
            </a:r>
            <a:endParaRPr b="0" i="0" sz="1400" u="none" cap="none" strike="noStrike">
              <a:solidFill>
                <a:srgbClr val="333333"/>
              </a:solidFill>
              <a:latin typeface="Arial"/>
              <a:ea typeface="Arial"/>
              <a:cs typeface="Arial"/>
              <a:sym typeface="Arial"/>
              <a:extLst>
                <a:ext uri="http://customooxmlschemas.google.com/">
                  <go:slidesCustomData xmlns:go="http://customooxmlschemas.google.com/" textRoundtripDataId="29"/>
                </a:ext>
              </a:extLst>
            </a:endParaRPr>
          </a:p>
          <a:p>
            <a:pPr indent="-243249" lvl="0" marL="514350" marR="0" rtl="0" algn="l">
              <a:lnSpc>
                <a:spcPct val="100000"/>
              </a:lnSpc>
              <a:spcBef>
                <a:spcPts val="0"/>
              </a:spcBef>
              <a:spcAft>
                <a:spcPts val="0"/>
              </a:spcAft>
              <a:buClr>
                <a:srgbClr val="333333"/>
              </a:buClr>
              <a:buSzPts val="1400"/>
              <a:buChar char="•"/>
            </a:pPr>
            <a:r>
              <a:rPr lang="en-GB" sz="1400">
                <a:solidFill>
                  <a:schemeClr val="dk1"/>
                </a:solidFill>
                <a:highlight>
                  <a:srgbClr val="FFFFFF"/>
                </a:highlight>
                <a:extLst>
                  <a:ext uri="http://customooxmlschemas.google.com/">
                    <go:slidesCustomData xmlns:go="http://customooxmlschemas.google.com/" textRoundtripDataId="30"/>
                  </a:ext>
                </a:extLst>
              </a:rPr>
              <a:t>A series of workshops on pCO2 observations, synthesis and data products to be held in Belgium November 6-9, 2023, to address gaps and move forwards on an integrated surface ocean CO2 observing system covering:</a:t>
            </a:r>
            <a:endParaRPr sz="1400">
              <a:solidFill>
                <a:schemeClr val="dk1"/>
              </a:solidFill>
              <a:highlight>
                <a:srgbClr val="FFFFFF"/>
              </a:highlight>
              <a:extLst>
                <a:ext uri="http://customooxmlschemas.google.com/">
                  <go:slidesCustomData xmlns:go="http://customooxmlschemas.google.com/" textRoundtripDataId="31"/>
                </a:ext>
              </a:extLst>
            </a:endParaRPr>
          </a:p>
          <a:p>
            <a:pPr indent="-228600" lvl="1" marL="914400" marR="0" rtl="0" algn="l">
              <a:lnSpc>
                <a:spcPct val="100000"/>
              </a:lnSpc>
              <a:spcBef>
                <a:spcPts val="0"/>
              </a:spcBef>
              <a:spcAft>
                <a:spcPts val="0"/>
              </a:spcAft>
              <a:buClr>
                <a:srgbClr val="333333"/>
              </a:buClr>
              <a:buSzPts val="1400"/>
              <a:buNone/>
            </a:pPr>
            <a:r>
              <a:rPr b="0" lang="en-GB" sz="1400">
                <a:solidFill>
                  <a:schemeClr val="dk1"/>
                </a:solidFill>
                <a:highlight>
                  <a:srgbClr val="FFFFFF"/>
                </a:highlight>
                <a:extLst>
                  <a:ext uri="http://customooxmlschemas.google.com/">
                    <go:slidesCustomData xmlns:go="http://customooxmlschemas.google.com/" textRoundtripDataId="32"/>
                  </a:ext>
                </a:extLst>
              </a:rPr>
              <a:t>- data acquisition (SOCONET and beyond); </a:t>
            </a:r>
            <a:endParaRPr b="0" sz="1400">
              <a:solidFill>
                <a:schemeClr val="dk1"/>
              </a:solidFill>
              <a:highlight>
                <a:srgbClr val="FFFFFF"/>
              </a:highlight>
              <a:extLst>
                <a:ext uri="http://customooxmlschemas.google.com/">
                  <go:slidesCustomData xmlns:go="http://customooxmlschemas.google.com/" textRoundtripDataId="33"/>
                </a:ext>
              </a:extLst>
            </a:endParaRPr>
          </a:p>
          <a:p>
            <a:pPr indent="-228600" lvl="1" marL="914400" marR="0" rtl="0" algn="l">
              <a:lnSpc>
                <a:spcPct val="100000"/>
              </a:lnSpc>
              <a:spcBef>
                <a:spcPts val="0"/>
              </a:spcBef>
              <a:spcAft>
                <a:spcPts val="0"/>
              </a:spcAft>
              <a:buClr>
                <a:srgbClr val="333333"/>
              </a:buClr>
              <a:buSzPts val="1400"/>
              <a:buNone/>
            </a:pPr>
            <a:r>
              <a:rPr b="0" lang="en-GB" sz="1400">
                <a:solidFill>
                  <a:schemeClr val="dk1"/>
                </a:solidFill>
                <a:highlight>
                  <a:srgbClr val="FFFFFF"/>
                </a:highlight>
                <a:extLst>
                  <a:ext uri="http://customooxmlschemas.google.com/">
                    <go:slidesCustomData xmlns:go="http://customooxmlschemas.google.com/" textRoundtripDataId="34"/>
                  </a:ext>
                </a:extLst>
              </a:rPr>
              <a:t>- data collation and QC (SOCAT); and </a:t>
            </a:r>
            <a:endParaRPr b="0" sz="1400">
              <a:solidFill>
                <a:schemeClr val="dk1"/>
              </a:solidFill>
              <a:highlight>
                <a:srgbClr val="FFFFFF"/>
              </a:highlight>
              <a:extLst>
                <a:ext uri="http://customooxmlschemas.google.com/">
                  <go:slidesCustomData xmlns:go="http://customooxmlschemas.google.com/" textRoundtripDataId="35"/>
                </a:ext>
              </a:extLst>
            </a:endParaRPr>
          </a:p>
          <a:p>
            <a:pPr indent="-228600" lvl="1" marL="914400" marR="0" rtl="0" algn="l">
              <a:lnSpc>
                <a:spcPct val="100000"/>
              </a:lnSpc>
              <a:spcBef>
                <a:spcPts val="0"/>
              </a:spcBef>
              <a:spcAft>
                <a:spcPts val="0"/>
              </a:spcAft>
              <a:buClr>
                <a:srgbClr val="333333"/>
              </a:buClr>
              <a:buSzPts val="1400"/>
              <a:buNone/>
            </a:pPr>
            <a:r>
              <a:rPr b="0" lang="en-GB" sz="1400">
                <a:solidFill>
                  <a:schemeClr val="dk1"/>
                </a:solidFill>
                <a:highlight>
                  <a:srgbClr val="FFFFFF"/>
                </a:highlight>
                <a:extLst>
                  <a:ext uri="http://customooxmlschemas.google.com/">
                    <go:slidesCustomData xmlns:go="http://customooxmlschemas.google.com/" textRoundtripDataId="36"/>
                  </a:ext>
                </a:extLst>
              </a:rPr>
              <a:t>- data synthesis and product development (SOCCOM, (two C's), and beyond).</a:t>
            </a:r>
            <a:endParaRPr sz="1700">
              <a:highlight>
                <a:srgbClr val="FFFF00"/>
              </a:highlight>
            </a:endParaRPr>
          </a:p>
        </p:txBody>
      </p:sp>
      <p:sp>
        <p:nvSpPr>
          <p:cNvPr id="158" name="Google Shape;158;p75"/>
          <p:cNvSpPr txBox="1"/>
          <p:nvPr>
            <p:ph type="title"/>
          </p:nvPr>
        </p:nvSpPr>
        <p:spPr>
          <a:xfrm>
            <a:off x="720725" y="722313"/>
            <a:ext cx="5746749"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Progress/Achievements-3</a:t>
            </a:r>
            <a:endParaRPr/>
          </a:p>
        </p:txBody>
      </p:sp>
      <p:pic>
        <p:nvPicPr>
          <p:cNvPr id="159" name="Google Shape;159;p75"/>
          <p:cNvPicPr preferRelativeResize="0"/>
          <p:nvPr/>
        </p:nvPicPr>
        <p:blipFill>
          <a:blip r:embed="rId5">
            <a:alphaModFix/>
          </a:blip>
          <a:stretch>
            <a:fillRect/>
          </a:stretch>
        </p:blipFill>
        <p:spPr>
          <a:xfrm>
            <a:off x="8477950" y="0"/>
            <a:ext cx="3714050" cy="4127650"/>
          </a:xfrm>
          <a:prstGeom prst="rect">
            <a:avLst/>
          </a:prstGeom>
          <a:noFill/>
          <a:ln>
            <a:noFill/>
          </a:ln>
        </p:spPr>
      </p:pic>
      <p:pic>
        <p:nvPicPr>
          <p:cNvPr id="160" name="Google Shape;160;p75"/>
          <p:cNvPicPr preferRelativeResize="0"/>
          <p:nvPr/>
        </p:nvPicPr>
        <p:blipFill>
          <a:blip r:embed="rId6">
            <a:alphaModFix/>
          </a:blip>
          <a:stretch>
            <a:fillRect/>
          </a:stretch>
        </p:blipFill>
        <p:spPr>
          <a:xfrm>
            <a:off x="8080625" y="4127650"/>
            <a:ext cx="4111375" cy="223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2b28af2086_0_10"/>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67" name="Google Shape;167;g22b28af2086_0_10"/>
          <p:cNvSpPr txBox="1"/>
          <p:nvPr>
            <p:ph idx="1" type="body"/>
          </p:nvPr>
        </p:nvSpPr>
        <p:spPr>
          <a:xfrm>
            <a:off x="720725" y="1444800"/>
            <a:ext cx="5555100" cy="4468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800"/>
              <a:buFont typeface="Arial"/>
              <a:buNone/>
            </a:pPr>
            <a:r>
              <a:rPr b="1" lang="en-GB">
                <a:solidFill>
                  <a:schemeClr val="accent1"/>
                </a:solidFill>
              </a:rPr>
              <a:t>6.2 GOOS Endorsed Best Practices available across EOVs and platforms  </a:t>
            </a:r>
            <a:endParaRPr/>
          </a:p>
          <a:p>
            <a:pPr indent="-260350" lvl="1" marL="514350" rtl="0" algn="l">
              <a:lnSpc>
                <a:spcPct val="115000"/>
              </a:lnSpc>
              <a:spcBef>
                <a:spcPts val="0"/>
              </a:spcBef>
              <a:spcAft>
                <a:spcPts val="0"/>
              </a:spcAft>
              <a:buClr>
                <a:schemeClr val="dk1"/>
              </a:buClr>
              <a:buSzPts val="1400"/>
              <a:buChar char="•"/>
            </a:pPr>
            <a:r>
              <a:rPr lang="en-GB" sz="1400">
                <a:solidFill>
                  <a:schemeClr val="dk1"/>
                </a:solidFill>
              </a:rPr>
              <a:t>6 Best Practices endorsed, 3 in </a:t>
            </a:r>
            <a:r>
              <a:rPr lang="en-GB" sz="1400">
                <a:solidFill>
                  <a:schemeClr val="dk1"/>
                </a:solidFill>
                <a:extLst>
                  <a:ext uri="http://customooxmlschemas.google.com/">
                    <go:slidesCustomData xmlns:go="http://customooxmlschemas.google.com/" textRoundtripDataId="37"/>
                  </a:ext>
                </a:extLst>
              </a:rPr>
              <a:t>process</a:t>
            </a:r>
            <a:endParaRPr sz="1400">
              <a:solidFill>
                <a:schemeClr val="dk1"/>
              </a:solidFill>
            </a:endParaRPr>
          </a:p>
          <a:p>
            <a:pPr indent="-260350" lvl="1" marL="514350" rtl="0" algn="l">
              <a:lnSpc>
                <a:spcPct val="115000"/>
              </a:lnSpc>
              <a:spcBef>
                <a:spcPts val="0"/>
              </a:spcBef>
              <a:spcAft>
                <a:spcPts val="0"/>
              </a:spcAft>
              <a:buClr>
                <a:schemeClr val="dk1"/>
              </a:buClr>
              <a:buSzPts val="1400"/>
              <a:buChar char="•"/>
            </a:pPr>
            <a:r>
              <a:rPr b="0" lang="en-GB" sz="1400">
                <a:solidFill>
                  <a:schemeClr val="dk1"/>
                </a:solidFill>
              </a:rPr>
              <a:t>Strong links with OASIS and further development of BPs there</a:t>
            </a:r>
            <a:endParaRPr b="0" sz="1400">
              <a:solidFill>
                <a:schemeClr val="dk1"/>
              </a:solidFill>
            </a:endParaRPr>
          </a:p>
          <a:p>
            <a:pPr indent="-260350" lvl="1" marL="514350" rtl="0" algn="l">
              <a:lnSpc>
                <a:spcPct val="115000"/>
              </a:lnSpc>
              <a:spcBef>
                <a:spcPts val="0"/>
              </a:spcBef>
              <a:spcAft>
                <a:spcPts val="0"/>
              </a:spcAft>
              <a:buClr>
                <a:schemeClr val="dk1"/>
              </a:buClr>
              <a:buSzPts val="1400"/>
              <a:buChar char="•"/>
            </a:pPr>
            <a:r>
              <a:rPr b="0" lang="en-GB" sz="1400">
                <a:solidFill>
                  <a:schemeClr val="dk1"/>
                </a:solidFill>
              </a:rPr>
              <a:t>Request for people to contact Juliet with recommended BPs</a:t>
            </a:r>
            <a:endParaRPr b="0" sz="1400">
              <a:solidFill>
                <a:schemeClr val="dk1"/>
              </a:solidFill>
            </a:endParaRPr>
          </a:p>
          <a:p>
            <a:pPr indent="0" lvl="0" marL="0" rtl="0" algn="l">
              <a:lnSpc>
                <a:spcPct val="115000"/>
              </a:lnSpc>
              <a:spcBef>
                <a:spcPts val="0"/>
              </a:spcBef>
              <a:spcAft>
                <a:spcPts val="0"/>
              </a:spcAft>
              <a:buNone/>
            </a:pPr>
            <a:r>
              <a:t/>
            </a:r>
            <a:endParaRPr sz="1500">
              <a:solidFill>
                <a:srgbClr val="FF0000"/>
              </a:solidFill>
            </a:endParaRPr>
          </a:p>
          <a:p>
            <a:pPr indent="0" lvl="0" marL="0" rtl="0" algn="l">
              <a:lnSpc>
                <a:spcPct val="115000"/>
              </a:lnSpc>
              <a:spcBef>
                <a:spcPts val="0"/>
              </a:spcBef>
              <a:spcAft>
                <a:spcPts val="0"/>
              </a:spcAft>
              <a:buClr>
                <a:schemeClr val="dk2"/>
              </a:buClr>
              <a:buSzPts val="1800"/>
              <a:buFont typeface="Arial"/>
              <a:buNone/>
            </a:pPr>
            <a:r>
              <a:rPr b="1" lang="en-GB">
                <a:solidFill>
                  <a:schemeClr val="accent1"/>
                </a:solidFill>
              </a:rPr>
              <a:t>6.7 </a:t>
            </a:r>
            <a:r>
              <a:rPr b="1" lang="en-GB">
                <a:solidFill>
                  <a:schemeClr val="accent1"/>
                </a:solidFill>
                <a:extLst>
                  <a:ext uri="http://customooxmlschemas.google.com/">
                    <go:slidesCustomData xmlns:go="http://customooxmlschemas.google.com/" textRoundtripDataId="38"/>
                  </a:ext>
                </a:extLst>
              </a:rPr>
              <a:t>Environmental Stewardship</a:t>
            </a:r>
            <a:endParaRPr/>
          </a:p>
          <a:p>
            <a:pPr indent="-260350" lvl="0" marL="514350" rtl="0" algn="l">
              <a:lnSpc>
                <a:spcPct val="115000"/>
              </a:lnSpc>
              <a:spcBef>
                <a:spcPts val="0"/>
              </a:spcBef>
              <a:spcAft>
                <a:spcPts val="0"/>
              </a:spcAft>
              <a:buClr>
                <a:schemeClr val="dk1"/>
              </a:buClr>
              <a:buSzPts val="1400"/>
              <a:buChar char="•"/>
            </a:pPr>
            <a:r>
              <a:rPr lang="en-GB" sz="1400">
                <a:solidFill>
                  <a:schemeClr val="dk1"/>
                </a:solidFill>
              </a:rPr>
              <a:t>DBCP is making progress, and a survey to go out</a:t>
            </a:r>
            <a:endParaRPr sz="1400">
              <a:solidFill>
                <a:schemeClr val="dk1"/>
              </a:solidFill>
            </a:endParaRPr>
          </a:p>
          <a:p>
            <a:pPr indent="-260350" lvl="0" marL="514350" rtl="0" algn="l">
              <a:lnSpc>
                <a:spcPct val="115000"/>
              </a:lnSpc>
              <a:spcBef>
                <a:spcPts val="0"/>
              </a:spcBef>
              <a:spcAft>
                <a:spcPts val="0"/>
              </a:spcAft>
              <a:buClr>
                <a:schemeClr val="dk1"/>
              </a:buClr>
              <a:buSzPts val="1400"/>
              <a:buChar char="•"/>
            </a:pPr>
            <a:r>
              <a:rPr lang="en-GB" sz="1400">
                <a:solidFill>
                  <a:schemeClr val="dk1"/>
                </a:solidFill>
              </a:rPr>
              <a:t>Connected with SC-ON rep on ES, and potential contribution to  World Meteorology Technology Expo in Oct 2023</a:t>
            </a:r>
            <a:endParaRPr sz="1400">
              <a:solidFill>
                <a:schemeClr val="dk1"/>
              </a:solidFill>
            </a:endParaRPr>
          </a:p>
          <a:p>
            <a:pPr indent="-260350" lvl="0" marL="514350" rtl="0" algn="l">
              <a:lnSpc>
                <a:spcPct val="115000"/>
              </a:lnSpc>
              <a:spcBef>
                <a:spcPts val="0"/>
              </a:spcBef>
              <a:spcAft>
                <a:spcPts val="0"/>
              </a:spcAft>
              <a:buClr>
                <a:schemeClr val="dk1"/>
              </a:buClr>
              <a:buSzPts val="1400"/>
              <a:buChar char="•"/>
            </a:pPr>
            <a:r>
              <a:rPr lang="en-GB" sz="1400">
                <a:solidFill>
                  <a:schemeClr val="dk1"/>
                </a:solidFill>
              </a:rPr>
              <a:t>Overview assessment of already existing for Argo and needed ES statuses in development for OCG Networks</a:t>
            </a:r>
            <a:endParaRPr sz="1400">
              <a:solidFill>
                <a:schemeClr val="dk1"/>
              </a:solidFill>
            </a:endParaRPr>
          </a:p>
        </p:txBody>
      </p:sp>
      <p:sp>
        <p:nvSpPr>
          <p:cNvPr id="168" name="Google Shape;168;g22b28af2086_0_10"/>
          <p:cNvSpPr txBox="1"/>
          <p:nvPr>
            <p:ph type="title"/>
          </p:nvPr>
        </p:nvSpPr>
        <p:spPr>
          <a:xfrm>
            <a:off x="720725" y="722325"/>
            <a:ext cx="6179400" cy="57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accent1"/>
              </a:buClr>
              <a:buSzPts val="1800"/>
              <a:buFont typeface="Arial"/>
              <a:buNone/>
            </a:pPr>
            <a:r>
              <a:rPr lang="en-GB"/>
              <a:t>Progress/Achievements-4</a:t>
            </a:r>
            <a:endParaRPr/>
          </a:p>
        </p:txBody>
      </p:sp>
      <p:pic>
        <p:nvPicPr>
          <p:cNvPr id="169" name="Google Shape;169;g22b28af2086_0_10"/>
          <p:cNvPicPr preferRelativeResize="0"/>
          <p:nvPr/>
        </p:nvPicPr>
        <p:blipFill>
          <a:blip r:embed="rId3">
            <a:alphaModFix/>
          </a:blip>
          <a:stretch>
            <a:fillRect/>
          </a:stretch>
        </p:blipFill>
        <p:spPr>
          <a:xfrm>
            <a:off x="6743738" y="390513"/>
            <a:ext cx="2447925" cy="3038475"/>
          </a:xfrm>
          <a:prstGeom prst="rect">
            <a:avLst/>
          </a:prstGeom>
          <a:noFill/>
          <a:ln cap="flat" cmpd="sng" w="9525">
            <a:solidFill>
              <a:schemeClr val="dk1"/>
            </a:solidFill>
            <a:prstDash val="solid"/>
            <a:round/>
            <a:headEnd len="sm" w="sm" type="none"/>
            <a:tailEnd len="sm" w="sm" type="none"/>
          </a:ln>
        </p:spPr>
      </p:pic>
      <p:pic>
        <p:nvPicPr>
          <p:cNvPr id="170" name="Google Shape;170;g22b28af2086_0_10"/>
          <p:cNvPicPr preferRelativeResize="0"/>
          <p:nvPr/>
        </p:nvPicPr>
        <p:blipFill>
          <a:blip r:embed="rId4">
            <a:alphaModFix/>
          </a:blip>
          <a:stretch>
            <a:fillRect/>
          </a:stretch>
        </p:blipFill>
        <p:spPr>
          <a:xfrm>
            <a:off x="7678526" y="3606549"/>
            <a:ext cx="4390248" cy="2708800"/>
          </a:xfrm>
          <a:prstGeom prst="rect">
            <a:avLst/>
          </a:prstGeom>
          <a:noFill/>
          <a:ln>
            <a:noFill/>
          </a:ln>
        </p:spPr>
      </p:pic>
      <p:pic>
        <p:nvPicPr>
          <p:cNvPr id="171" name="Google Shape;171;g22b28af2086_0_10"/>
          <p:cNvPicPr preferRelativeResize="0"/>
          <p:nvPr/>
        </p:nvPicPr>
        <p:blipFill>
          <a:blip r:embed="rId5">
            <a:alphaModFix/>
          </a:blip>
          <a:stretch>
            <a:fillRect/>
          </a:stretch>
        </p:blipFill>
        <p:spPr>
          <a:xfrm>
            <a:off x="7966975" y="2052638"/>
            <a:ext cx="2223075" cy="3038475"/>
          </a:xfrm>
          <a:prstGeom prst="rect">
            <a:avLst/>
          </a:prstGeom>
          <a:noFill/>
          <a:ln cap="flat" cmpd="sng" w="9525">
            <a:solidFill>
              <a:schemeClr val="dk1"/>
            </a:solidFill>
            <a:prstDash val="solid"/>
            <a:round/>
            <a:headEnd len="sm" w="sm" type="none"/>
            <a:tailEnd len="sm" w="sm" type="none"/>
          </a:ln>
        </p:spPr>
      </p:pic>
      <p:pic>
        <p:nvPicPr>
          <p:cNvPr id="172" name="Google Shape;172;g22b28af2086_0_10"/>
          <p:cNvPicPr preferRelativeResize="0"/>
          <p:nvPr/>
        </p:nvPicPr>
        <p:blipFill>
          <a:blip r:embed="rId6">
            <a:alphaModFix/>
          </a:blip>
          <a:stretch>
            <a:fillRect/>
          </a:stretch>
        </p:blipFill>
        <p:spPr>
          <a:xfrm>
            <a:off x="9424700" y="610450"/>
            <a:ext cx="2331150" cy="3100275"/>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38f054fb99_0_0"/>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79" name="Google Shape;179;g238f054fb99_0_0"/>
          <p:cNvSpPr txBox="1"/>
          <p:nvPr>
            <p:ph idx="1" type="body"/>
          </p:nvPr>
        </p:nvSpPr>
        <p:spPr>
          <a:xfrm>
            <a:off x="572175" y="1497600"/>
            <a:ext cx="6246000" cy="4367400"/>
          </a:xfrm>
          <a:prstGeom prst="rect">
            <a:avLst/>
          </a:prstGeom>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GB" sz="1500">
                <a:solidFill>
                  <a:schemeClr val="accent1"/>
                </a:solidFill>
              </a:rPr>
              <a:t>6.10 CoastPredict (continue)</a:t>
            </a:r>
            <a:endParaRPr b="1" sz="1500">
              <a:solidFill>
                <a:schemeClr val="accent1"/>
              </a:solidFill>
            </a:endParaRPr>
          </a:p>
          <a:p>
            <a:pPr indent="0" lvl="0" marL="0" rtl="0" algn="l">
              <a:lnSpc>
                <a:spcPct val="115000"/>
              </a:lnSpc>
              <a:spcBef>
                <a:spcPts val="1000"/>
              </a:spcBef>
              <a:spcAft>
                <a:spcPts val="0"/>
              </a:spcAft>
              <a:buClr>
                <a:schemeClr val="dk1"/>
              </a:buClr>
              <a:buSzPts val="1100"/>
              <a:buFont typeface="Arial"/>
              <a:buNone/>
            </a:pPr>
            <a:r>
              <a:rPr b="1" lang="en-GB" sz="1400">
                <a:solidFill>
                  <a:schemeClr val="accent2"/>
                </a:solidFill>
              </a:rPr>
              <a:t>CoastPredict </a:t>
            </a:r>
            <a:r>
              <a:rPr lang="en-GB" sz="1400">
                <a:solidFill>
                  <a:schemeClr val="dk1"/>
                </a:solidFill>
              </a:rPr>
              <a:t>is contributing to  redefine the science of observing and predicting the Global Coastal Ocean. It focuses on common worldwide features of the coastal ocean to design systems and solutions that can be implemented locally in coastal locations worldwide, in a global framework.</a:t>
            </a:r>
            <a:endParaRPr sz="1400">
              <a:solidFill>
                <a:schemeClr val="dk1"/>
              </a:solidFill>
            </a:endParaRPr>
          </a:p>
          <a:p>
            <a:pPr indent="0" lvl="0" marL="0" marR="0" rtl="0" algn="l">
              <a:lnSpc>
                <a:spcPct val="100000"/>
              </a:lnSpc>
              <a:spcBef>
                <a:spcPts val="0"/>
              </a:spcBef>
              <a:spcAft>
                <a:spcPts val="0"/>
              </a:spcAft>
              <a:buNone/>
            </a:pPr>
            <a:r>
              <a:t/>
            </a:r>
            <a:endParaRPr sz="1400">
              <a:solidFill>
                <a:schemeClr val="dk1"/>
              </a:solidFill>
            </a:endParaRPr>
          </a:p>
          <a:p>
            <a:pPr indent="-260350" lvl="0" marL="514350" marR="0" rtl="0" algn="l">
              <a:lnSpc>
                <a:spcPct val="100000"/>
              </a:lnSpc>
              <a:spcBef>
                <a:spcPts val="0"/>
              </a:spcBef>
              <a:spcAft>
                <a:spcPts val="0"/>
              </a:spcAft>
              <a:buClr>
                <a:schemeClr val="dk1"/>
              </a:buClr>
              <a:buSzPts val="1400"/>
              <a:buChar char="●"/>
            </a:pPr>
            <a:r>
              <a:rPr b="1" lang="en-GB" sz="1400">
                <a:solidFill>
                  <a:schemeClr val="dk1"/>
                </a:solidFill>
              </a:rPr>
              <a:t>General Assembly</a:t>
            </a:r>
            <a:r>
              <a:rPr lang="en-GB" sz="1400">
                <a:solidFill>
                  <a:schemeClr val="dk1"/>
                </a:solidFill>
              </a:rPr>
              <a:t>, Bolonia, 17-19 January 2023;</a:t>
            </a:r>
            <a:endParaRPr sz="1400">
              <a:solidFill>
                <a:schemeClr val="dk1"/>
              </a:solidFill>
            </a:endParaRPr>
          </a:p>
          <a:p>
            <a:pPr indent="-260350" lvl="0" marL="514350" marR="0" rtl="0" algn="l">
              <a:lnSpc>
                <a:spcPct val="100000"/>
              </a:lnSpc>
              <a:spcBef>
                <a:spcPts val="0"/>
              </a:spcBef>
              <a:spcAft>
                <a:spcPts val="0"/>
              </a:spcAft>
              <a:buClr>
                <a:schemeClr val="dk1"/>
              </a:buClr>
              <a:buSzPts val="1400"/>
              <a:buChar char="●"/>
            </a:pPr>
            <a:r>
              <a:rPr b="1" lang="en-GB" sz="1400">
                <a:solidFill>
                  <a:schemeClr val="dk1"/>
                </a:solidFill>
              </a:rPr>
              <a:t>3 Projects &amp; 4  Affiliated Projects</a:t>
            </a:r>
            <a:r>
              <a:rPr lang="en-GB" sz="1400">
                <a:solidFill>
                  <a:schemeClr val="dk1"/>
                </a:solidFill>
              </a:rPr>
              <a:t> endorsed by UN Ocean Decade with scientific strategies for potential solutions. </a:t>
            </a:r>
            <a:endParaRPr sz="1400">
              <a:solidFill>
                <a:schemeClr val="dk1"/>
              </a:solidFill>
            </a:endParaRPr>
          </a:p>
          <a:p>
            <a:pPr indent="-260350" lvl="0" marL="514350" marR="0" rtl="0" algn="l">
              <a:lnSpc>
                <a:spcPct val="100000"/>
              </a:lnSpc>
              <a:spcBef>
                <a:spcPts val="0"/>
              </a:spcBef>
              <a:spcAft>
                <a:spcPts val="0"/>
              </a:spcAft>
              <a:buClr>
                <a:schemeClr val="dk1"/>
              </a:buClr>
              <a:buSzPts val="1400"/>
              <a:buChar char="●"/>
            </a:pPr>
            <a:r>
              <a:rPr b="1" lang="en-GB" sz="1400">
                <a:solidFill>
                  <a:schemeClr val="dk1"/>
                </a:solidFill>
              </a:rPr>
              <a:t>The Global Coastal Experiment</a:t>
            </a:r>
            <a:r>
              <a:rPr lang="en-GB" sz="1400">
                <a:solidFill>
                  <a:schemeClr val="dk1"/>
                </a:solidFill>
              </a:rPr>
              <a:t> has been developed to establish fit-for-purpose coastal observing and prediction systems;</a:t>
            </a:r>
            <a:endParaRPr sz="1400">
              <a:solidFill>
                <a:schemeClr val="dk1"/>
              </a:solidFill>
            </a:endParaRPr>
          </a:p>
          <a:p>
            <a:pPr indent="-317500" lvl="1" marL="914400" marR="0" rtl="0" algn="l">
              <a:lnSpc>
                <a:spcPct val="100000"/>
              </a:lnSpc>
              <a:spcBef>
                <a:spcPts val="0"/>
              </a:spcBef>
              <a:spcAft>
                <a:spcPts val="0"/>
              </a:spcAft>
              <a:buClr>
                <a:schemeClr val="dk1"/>
              </a:buClr>
              <a:buSzPts val="1400"/>
              <a:buChar char="○"/>
            </a:pPr>
            <a:r>
              <a:rPr b="0" lang="en-GB" sz="1400">
                <a:solidFill>
                  <a:schemeClr val="dk1"/>
                </a:solidFill>
              </a:rPr>
              <a:t>Will coordinate the implementation of the CoastPredict Focus Area </a:t>
            </a:r>
            <a:r>
              <a:rPr lang="en-GB" sz="1400">
                <a:solidFill>
                  <a:schemeClr val="dk1"/>
                </a:solidFill>
              </a:rPr>
              <a:t>science and technology advancements</a:t>
            </a:r>
            <a:r>
              <a:rPr b="0" lang="en-GB" sz="1400">
                <a:solidFill>
                  <a:schemeClr val="dk1"/>
                </a:solidFill>
              </a:rPr>
              <a:t> in several coastal areas of the world ocean using guidance principles and common protocols</a:t>
            </a:r>
            <a:endParaRPr sz="1400">
              <a:solidFill>
                <a:schemeClr val="dk1"/>
              </a:solidFill>
            </a:endParaRPr>
          </a:p>
          <a:p>
            <a:pPr indent="-317500" lvl="1" marL="914400" marR="0" rtl="0" algn="l">
              <a:lnSpc>
                <a:spcPct val="100000"/>
              </a:lnSpc>
              <a:spcBef>
                <a:spcPts val="0"/>
              </a:spcBef>
              <a:spcAft>
                <a:spcPts val="0"/>
              </a:spcAft>
              <a:buClr>
                <a:schemeClr val="dk1"/>
              </a:buClr>
              <a:buSzPts val="1400"/>
              <a:buChar char="○"/>
            </a:pPr>
            <a:r>
              <a:rPr lang="en-GB" sz="1400">
                <a:solidFill>
                  <a:schemeClr val="dk1"/>
                </a:solidFill>
              </a:rPr>
              <a:t>Planning well underwa</a:t>
            </a:r>
            <a:r>
              <a:rPr b="0" lang="en-GB" sz="1400">
                <a:solidFill>
                  <a:schemeClr val="dk1"/>
                </a:solidFill>
              </a:rPr>
              <a:t>y: criteria for selection of the first 5-10 coastal/regional areas being defined</a:t>
            </a:r>
            <a:endParaRPr b="0" sz="1400">
              <a:solidFill>
                <a:schemeClr val="dk1"/>
              </a:solidFill>
            </a:endParaRPr>
          </a:p>
          <a:p>
            <a:pPr indent="-317500" lvl="1" marL="914400" marR="0" rtl="0" algn="l">
              <a:lnSpc>
                <a:spcPct val="100000"/>
              </a:lnSpc>
              <a:spcBef>
                <a:spcPts val="0"/>
              </a:spcBef>
              <a:spcAft>
                <a:spcPts val="0"/>
              </a:spcAft>
              <a:buSzPts val="1400"/>
              <a:buChar char="○"/>
            </a:pPr>
            <a:r>
              <a:rPr lang="en-GB" sz="1400">
                <a:solidFill>
                  <a:schemeClr val="dk1"/>
                </a:solidFill>
              </a:rPr>
              <a:t>Structure of the Digital Platform</a:t>
            </a:r>
            <a:r>
              <a:rPr b="0" lang="en-GB" sz="1400">
                <a:solidFill>
                  <a:schemeClr val="dk1"/>
                </a:solidFill>
              </a:rPr>
              <a:t> for the different Test Sites being defined with relevant stakeholders: working towards PPP </a:t>
            </a:r>
            <a:endParaRPr b="0" sz="1400">
              <a:solidFill>
                <a:schemeClr val="dk1"/>
              </a:solidFill>
            </a:endParaRPr>
          </a:p>
        </p:txBody>
      </p:sp>
      <p:sp>
        <p:nvSpPr>
          <p:cNvPr id="180" name="Google Shape;180;g238f054fb99_0_0"/>
          <p:cNvSpPr txBox="1"/>
          <p:nvPr>
            <p:ph type="title"/>
          </p:nvPr>
        </p:nvSpPr>
        <p:spPr>
          <a:xfrm>
            <a:off x="572175" y="722325"/>
            <a:ext cx="6126900" cy="57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accent1"/>
              </a:buClr>
              <a:buSzPts val="1800"/>
              <a:buFont typeface="Arial"/>
              <a:buNone/>
            </a:pPr>
            <a:r>
              <a:rPr lang="en-GB"/>
              <a:t>Progress/Achievements-6</a:t>
            </a:r>
            <a:endParaRPr/>
          </a:p>
        </p:txBody>
      </p:sp>
      <p:pic>
        <p:nvPicPr>
          <p:cNvPr id="181" name="Google Shape;181;g238f054fb99_0_0"/>
          <p:cNvPicPr preferRelativeResize="0"/>
          <p:nvPr/>
        </p:nvPicPr>
        <p:blipFill>
          <a:blip r:embed="rId3">
            <a:alphaModFix/>
          </a:blip>
          <a:stretch>
            <a:fillRect/>
          </a:stretch>
        </p:blipFill>
        <p:spPr>
          <a:xfrm>
            <a:off x="7186322" y="1736450"/>
            <a:ext cx="4785625" cy="2831600"/>
          </a:xfrm>
          <a:prstGeom prst="rect">
            <a:avLst/>
          </a:prstGeom>
          <a:noFill/>
          <a:ln>
            <a:noFill/>
          </a:ln>
        </p:spPr>
      </p:pic>
      <p:sp>
        <p:nvSpPr>
          <p:cNvPr id="182" name="Google Shape;182;g238f054fb99_0_0"/>
          <p:cNvSpPr txBox="1"/>
          <p:nvPr/>
        </p:nvSpPr>
        <p:spPr>
          <a:xfrm>
            <a:off x="7508525" y="4654375"/>
            <a:ext cx="4141200" cy="1017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en-GB" sz="1700">
                <a:solidFill>
                  <a:srgbClr val="223D7D"/>
                </a:solidFill>
                <a:latin typeface="Calibri"/>
                <a:ea typeface="Calibri"/>
                <a:cs typeface="Calibri"/>
                <a:sym typeface="Calibri"/>
              </a:rPr>
              <a:t>The Global Coastal Ocean Experiment</a:t>
            </a:r>
            <a:endParaRPr sz="1700">
              <a:solidFill>
                <a:srgbClr val="223D7D"/>
              </a:solidFill>
              <a:latin typeface="Calibri"/>
              <a:ea typeface="Calibri"/>
              <a:cs typeface="Calibri"/>
              <a:sym typeface="Calibri"/>
            </a:endParaRPr>
          </a:p>
          <a:p>
            <a:pPr indent="0" lvl="0" marL="0" marR="0" rtl="0" algn="ctr">
              <a:lnSpc>
                <a:spcPct val="115000"/>
              </a:lnSpc>
              <a:spcBef>
                <a:spcPts val="0"/>
              </a:spcBef>
              <a:spcAft>
                <a:spcPts val="0"/>
              </a:spcAft>
              <a:buNone/>
            </a:pPr>
            <a:r>
              <a:rPr lang="en-GB" sz="1700">
                <a:solidFill>
                  <a:srgbClr val="223D7D"/>
                </a:solidFill>
                <a:latin typeface="Calibri"/>
                <a:ea typeface="Calibri"/>
                <a:cs typeface="Calibri"/>
                <a:sym typeface="Calibri"/>
              </a:rPr>
              <a:t> ~10 coastal world ocean test areas</a:t>
            </a:r>
            <a:endParaRPr sz="1700">
              <a:solidFill>
                <a:srgbClr val="223D7D"/>
              </a:solidFill>
              <a:latin typeface="Calibri"/>
              <a:ea typeface="Calibri"/>
              <a:cs typeface="Calibri"/>
              <a:sym typeface="Calibri"/>
            </a:endParaRPr>
          </a:p>
          <a:p>
            <a:pPr indent="0" lvl="0" marL="0" marR="0" rtl="0" algn="ctr">
              <a:lnSpc>
                <a:spcPct val="115000"/>
              </a:lnSpc>
              <a:spcBef>
                <a:spcPts val="0"/>
              </a:spcBef>
              <a:spcAft>
                <a:spcPts val="0"/>
              </a:spcAft>
              <a:buNone/>
            </a:pPr>
            <a:r>
              <a:t/>
            </a:r>
            <a:endParaRPr sz="1500">
              <a:solidFill>
                <a:srgbClr val="223D7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28296b06a1_0_0"/>
          <p:cNvSpPr txBox="1"/>
          <p:nvPr>
            <p:ph type="title"/>
          </p:nvPr>
        </p:nvSpPr>
        <p:spPr>
          <a:xfrm>
            <a:off x="720726" y="4175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Font typeface="Arial"/>
              <a:buNone/>
            </a:pPr>
            <a:r>
              <a:rPr lang="en-GB">
                <a:extLst>
                  <a:ext uri="http://customooxmlschemas.google.com/">
                    <go:slidesCustomData xmlns:go="http://customooxmlschemas.google.com/" textRoundtripDataId="43"/>
                  </a:ext>
                </a:extLst>
              </a:rPr>
              <a:t>Outcomes &amp; Assessment</a:t>
            </a:r>
            <a:endParaRPr/>
          </a:p>
          <a:p>
            <a:pPr indent="0" lvl="0" marL="0" rtl="0" algn="l">
              <a:lnSpc>
                <a:spcPct val="85000"/>
              </a:lnSpc>
              <a:spcBef>
                <a:spcPts val="0"/>
              </a:spcBef>
              <a:spcAft>
                <a:spcPts val="0"/>
              </a:spcAft>
              <a:buClr>
                <a:schemeClr val="accent1"/>
              </a:buClr>
              <a:buSzPts val="3600"/>
              <a:buFont typeface="Arial"/>
              <a:buNone/>
            </a:pPr>
            <a:r>
              <a:t/>
            </a:r>
            <a:endParaRPr/>
          </a:p>
        </p:txBody>
      </p:sp>
      <p:sp>
        <p:nvSpPr>
          <p:cNvPr id="188" name="Google Shape;188;g228296b06a1_0_0"/>
          <p:cNvSpPr txBox="1"/>
          <p:nvPr>
            <p:ph idx="12" type="sldNum"/>
          </p:nvPr>
        </p:nvSpPr>
        <p:spPr>
          <a:xfrm>
            <a:off x="11250150" y="62642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graphicFrame>
        <p:nvGraphicFramePr>
          <p:cNvPr id="189" name="Google Shape;189;g228296b06a1_0_0"/>
          <p:cNvGraphicFramePr/>
          <p:nvPr/>
        </p:nvGraphicFramePr>
        <p:xfrm>
          <a:off x="212100" y="1100120"/>
          <a:ext cx="3000000" cy="3000000"/>
        </p:xfrm>
        <a:graphic>
          <a:graphicData uri="http://schemas.openxmlformats.org/drawingml/2006/table">
            <a:tbl>
              <a:tblPr>
                <a:noFill/>
                <a:tableStyleId>{407E43D4-D1D3-40E6-92D6-6B1A880D7EAF}</a:tableStyleId>
              </a:tblPr>
              <a:tblGrid>
                <a:gridCol w="382850"/>
                <a:gridCol w="4505625"/>
                <a:gridCol w="6149575"/>
                <a:gridCol w="733050"/>
              </a:tblGrid>
              <a:tr h="269100">
                <a:tc>
                  <a:txBody>
                    <a:bodyPr/>
                    <a:lstStyle/>
                    <a:p>
                      <a:pPr indent="0" lvl="0" marL="0" marR="0" rtl="0" algn="ctr">
                        <a:spcBef>
                          <a:spcPts val="0"/>
                        </a:spcBef>
                        <a:spcAft>
                          <a:spcPts val="0"/>
                        </a:spcAft>
                        <a:buNone/>
                      </a:pPr>
                      <a:r>
                        <a:rPr b="1" lang="en-GB" sz="1300">
                          <a:solidFill>
                            <a:schemeClr val="lt1"/>
                          </a:solidFill>
                        </a:rPr>
                        <a:t>No.</a:t>
                      </a:r>
                      <a:endParaRPr b="1" sz="13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GB" sz="1300">
                          <a:solidFill>
                            <a:schemeClr val="lt1"/>
                          </a:solidFill>
                        </a:rPr>
                        <a:t>SO6 Outcomes</a:t>
                      </a:r>
                      <a:endParaRPr b="1" sz="13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GB" sz="1300">
                          <a:solidFill>
                            <a:schemeClr val="lt1"/>
                          </a:solidFill>
                        </a:rPr>
                        <a:t>Assessments</a:t>
                      </a:r>
                      <a:endParaRPr b="1" sz="13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sz="13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r>
              <a:tr h="294200">
                <a:tc>
                  <a:txBody>
                    <a:bodyPr/>
                    <a:lstStyle/>
                    <a:p>
                      <a:pPr indent="0" lvl="0" marL="0" rtl="0" algn="ctr">
                        <a:spcBef>
                          <a:spcPts val="0"/>
                        </a:spcBef>
                        <a:spcAft>
                          <a:spcPts val="0"/>
                        </a:spcAft>
                        <a:buNone/>
                      </a:pPr>
                      <a:r>
                        <a:rPr lang="en-GB" sz="1200"/>
                        <a:t>1</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Increased efficiency in use of resources.</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Slowly progressing</a:t>
                      </a:r>
                      <a:r>
                        <a:rPr lang="en-GB" sz="1200">
                          <a:solidFill>
                            <a:schemeClr val="dk1"/>
                          </a:solidFill>
                          <a:extLst>
                            <a:ext uri="http://customooxmlschemas.google.com/">
                              <go:slidesCustomData xmlns:go="http://customooxmlschemas.google.com/" textRoundtripDataId="44"/>
                            </a:ext>
                          </a:extLst>
                        </a:rPr>
                        <a:t> (behind)</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833225">
                <a:tc>
                  <a:txBody>
                    <a:bodyPr/>
                    <a:lstStyle/>
                    <a:p>
                      <a:pPr indent="0" lvl="0" marL="0" rtl="0" algn="ctr">
                        <a:spcBef>
                          <a:spcPts val="0"/>
                        </a:spcBef>
                        <a:spcAft>
                          <a:spcPts val="0"/>
                        </a:spcAft>
                        <a:buNone/>
                      </a:pPr>
                      <a:r>
                        <a:rPr lang="en-GB" sz="1200"/>
                        <a:t>2</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More </a:t>
                      </a:r>
                      <a:r>
                        <a:rPr lang="en-GB" sz="1200">
                          <a:solidFill>
                            <a:schemeClr val="dk1"/>
                          </a:solidFill>
                          <a:extLst>
                            <a:ext uri="http://customooxmlschemas.google.com/">
                              <go:slidesCustomData xmlns:go="http://customooxmlschemas.google.com/" textRoundtripDataId="45"/>
                            </a:ext>
                          </a:extLst>
                        </a:rPr>
                        <a:t>uses of data and more users served - enhanced delivery to end users across an</a:t>
                      </a:r>
                      <a:r>
                        <a:rPr lang="en-GB" sz="1200">
                          <a:solidFill>
                            <a:schemeClr val="dk1"/>
                          </a:solidFill>
                        </a:rPr>
                        <a:t> integrated observing system.</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Slow progress</a:t>
                      </a:r>
                      <a:r>
                        <a:rPr lang="en-GB" sz="1200">
                          <a:solidFill>
                            <a:schemeClr val="dk1"/>
                          </a:solidFill>
                        </a:rPr>
                        <a:t>. Data flows mapped, uniform metadata standards/content in progress, data implementation strategy under review. Work needed on BioEco open data availability. Visibility of an integrated system lacking. No systematic approach to documenting use/users. </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01625">
                <a:tc>
                  <a:txBody>
                    <a:bodyPr/>
                    <a:lstStyle/>
                    <a:p>
                      <a:pPr indent="0" lvl="0" marL="0" rtl="0" algn="ctr">
                        <a:spcBef>
                          <a:spcPts val="0"/>
                        </a:spcBef>
                        <a:spcAft>
                          <a:spcPts val="0"/>
                        </a:spcAft>
                        <a:buNone/>
                      </a:pPr>
                      <a:r>
                        <a:rPr lang="en-GB" sz="1200"/>
                        <a:t>3</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A system for identifying and sharing of best practices and adoption of common approaches.</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On track, system in place, needs more action to complete. Updating of BioEco EOVs will lead to ID of BP and common approaches, still some work to be done and support needed. </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718000">
                <a:tc>
                  <a:txBody>
                    <a:bodyPr/>
                    <a:lstStyle/>
                    <a:p>
                      <a:pPr indent="0" lvl="0" marL="0" rtl="0" algn="ctr">
                        <a:spcBef>
                          <a:spcPts val="0"/>
                        </a:spcBef>
                        <a:spcAft>
                          <a:spcPts val="0"/>
                        </a:spcAft>
                        <a:buNone/>
                      </a:pPr>
                      <a:r>
                        <a:rPr lang="en-GB" sz="1200"/>
                        <a:t>4</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Increasing the number of observing networks, sensors and platforms with a</a:t>
                      </a:r>
                      <a:r>
                        <a:rPr lang="en-GB" sz="1200">
                          <a:solidFill>
                            <a:schemeClr val="dk1"/>
                          </a:solidFill>
                          <a:extLst>
                            <a:ext uri="http://customooxmlschemas.google.com/">
                              <go:slidesCustomData xmlns:go="http://customooxmlschemas.google.com/" textRoundtripDataId="46"/>
                            </a:ext>
                          </a:extLst>
                        </a:rPr>
                        <a:t> Technology Readiness Level of 7 or</a:t>
                      </a:r>
                      <a:r>
                        <a:rPr lang="en-GB" sz="1200">
                          <a:solidFill>
                            <a:schemeClr val="dk1"/>
                          </a:solidFill>
                        </a:rPr>
                        <a:t> more.</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Slowly progressing. Negative impact of COVID, but recovering. Working on expand the attributes based on the FOO and report card, 3 tiered OCG network readiness level. T</a:t>
                      </a:r>
                      <a:r>
                        <a:rPr lang="en-GB" sz="1200">
                          <a:solidFill>
                            <a:schemeClr val="dk1"/>
                          </a:solidFill>
                          <a:extLst>
                            <a:ext uri="http://customooxmlschemas.google.com/">
                              <go:slidesCustomData xmlns:go="http://customooxmlschemas.google.com/" textRoundtripDataId="47"/>
                            </a:ext>
                          </a:extLst>
                        </a:rPr>
                        <a:t>RL level of BioEco EOVs need work and support to improve</a:t>
                      </a:r>
                      <a:r>
                        <a:rPr lang="en-GB" sz="1200">
                          <a:solidFill>
                            <a:schemeClr val="dk1"/>
                          </a:solidFill>
                        </a:rPr>
                        <a:t>.</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01625">
                <a:tc>
                  <a:txBody>
                    <a:bodyPr/>
                    <a:lstStyle/>
                    <a:p>
                      <a:pPr indent="0" lvl="0" marL="0" rtl="0" algn="ctr">
                        <a:spcBef>
                          <a:spcPts val="0"/>
                        </a:spcBef>
                        <a:spcAft>
                          <a:spcPts val="0"/>
                        </a:spcAft>
                        <a:buNone/>
                      </a:pPr>
                      <a:r>
                        <a:rPr lang="en-GB" sz="1200"/>
                        <a:t>5</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Coordination towards achieving common goals across global, regional and national systems.</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Behind. </a:t>
                      </a:r>
                      <a:r>
                        <a:rPr lang="en-GB" sz="1200">
                          <a:solidFill>
                            <a:schemeClr val="dk1"/>
                          </a:solidFill>
                          <a:extLst>
                            <a:ext uri="http://customooxmlschemas.google.com/">
                              <go:slidesCustomData xmlns:go="http://customooxmlschemas.google.com/" textRoundtripDataId="48"/>
                            </a:ext>
                          </a:extLst>
                        </a:rPr>
                        <a:t>Support and improved mechanisms for activities and coordination across GOOS components is needed</a:t>
                      </a:r>
                      <a:r>
                        <a:rPr lang="en-GB" sz="1200">
                          <a:solidFill>
                            <a:schemeClr val="dk1"/>
                          </a:solidFill>
                        </a:rPr>
                        <a:t>. [</a:t>
                      </a:r>
                      <a:r>
                        <a:rPr lang="en-GB" sz="1200">
                          <a:solidFill>
                            <a:schemeClr val="dk1"/>
                          </a:solidFill>
                        </a:rPr>
                        <a:t>Co-Design / agreed priorities ]</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673250">
                <a:tc>
                  <a:txBody>
                    <a:bodyPr/>
                    <a:lstStyle/>
                    <a:p>
                      <a:pPr indent="0" lvl="0" marL="0" rtl="0" algn="ctr">
                        <a:spcBef>
                          <a:spcPts val="0"/>
                        </a:spcBef>
                        <a:spcAft>
                          <a:spcPts val="0"/>
                        </a:spcAft>
                        <a:buNone/>
                      </a:pPr>
                      <a:r>
                        <a:rPr lang="en-GB" sz="1200"/>
                        <a:t>6</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Expansion and evolution into new areas, identified through requirements and supporting emerging communities focused on solving global needs.</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Lacking. More support needed for BioEco </a:t>
                      </a:r>
                      <a:r>
                        <a:rPr lang="en-GB" sz="1200">
                          <a:solidFill>
                            <a:schemeClr val="dk1"/>
                          </a:solidFill>
                        </a:rPr>
                        <a:t>community</a:t>
                      </a:r>
                      <a:r>
                        <a:rPr lang="en-GB" sz="1200">
                          <a:solidFill>
                            <a:schemeClr val="dk1"/>
                          </a:solidFill>
                        </a:rPr>
                        <a:t> to advance requirement setting and increase coordination and TRL </a:t>
                      </a:r>
                      <a:r>
                        <a:rPr lang="en-GB" sz="1200">
                          <a:solidFill>
                            <a:schemeClr val="dk1"/>
                          </a:solidFill>
                        </a:rPr>
                        <a:t>improvement</a:t>
                      </a:r>
                      <a:r>
                        <a:rPr lang="en-GB" sz="1200">
                          <a:solidFill>
                            <a:schemeClr val="dk1"/>
                          </a:solidFill>
                        </a:rPr>
                        <a:t>.</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410450">
                <a:tc>
                  <a:txBody>
                    <a:bodyPr/>
                    <a:lstStyle/>
                    <a:p>
                      <a:pPr indent="0" lvl="0" marL="0" rtl="0" algn="ctr">
                        <a:spcBef>
                          <a:spcPts val="0"/>
                        </a:spcBef>
                        <a:spcAft>
                          <a:spcPts val="0"/>
                        </a:spcAft>
                        <a:buNone/>
                      </a:pPr>
                      <a:r>
                        <a:rPr lang="en-GB" sz="1200"/>
                        <a:t>7</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Increased interoperability of ocean data from variety of sources.</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Big challenge. Steady, slow progress with data mapping/data strategy as first steps. Integration across OCG, BioEco, and BGC panels needs more work. </a:t>
                      </a:r>
                      <a:r>
                        <a:rPr lang="en-GB" sz="1200">
                          <a:solidFill>
                            <a:schemeClr val="dk1"/>
                          </a:solidFill>
                          <a:extLst>
                            <a:ext uri="http://customooxmlschemas.google.com/">
                              <go:slidesCustomData xmlns:go="http://customooxmlschemas.google.com/" textRoundtripDataId="49"/>
                            </a:ext>
                          </a:extLst>
                        </a:rPr>
                        <a:t>[OCG, BioEco, BCG]</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01625">
                <a:tc>
                  <a:txBody>
                    <a:bodyPr/>
                    <a:lstStyle/>
                    <a:p>
                      <a:pPr indent="0" lvl="0" marL="0" rtl="0" algn="ctr">
                        <a:spcBef>
                          <a:spcPts val="0"/>
                        </a:spcBef>
                        <a:spcAft>
                          <a:spcPts val="0"/>
                        </a:spcAft>
                        <a:buNone/>
                      </a:pPr>
                      <a:r>
                        <a:rPr lang="en-GB" sz="1200"/>
                        <a:t>8</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Support for sustainability through participation in a global integrated system.</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GB" sz="1200">
                          <a:solidFill>
                            <a:schemeClr val="dk1"/>
                          </a:solidFill>
                        </a:rPr>
                        <a:t>Not yet (message is not strong enough. Report card is a good job, but not enough for sustainable funding)</a:t>
                      </a:r>
                      <a:endParaRPr sz="1200">
                        <a:solidFill>
                          <a:schemeClr val="dk1"/>
                        </a:solidFill>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bl>
          </a:graphicData>
        </a:graphic>
      </p:graphicFrame>
      <p:sp>
        <p:nvSpPr>
          <p:cNvPr id="190" name="Google Shape;190;g228296b06a1_0_0"/>
          <p:cNvSpPr/>
          <p:nvPr/>
        </p:nvSpPr>
        <p:spPr>
          <a:xfrm>
            <a:off x="11469700" y="1552550"/>
            <a:ext cx="257700" cy="271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28296b06a1_0_0"/>
          <p:cNvSpPr/>
          <p:nvPr/>
        </p:nvSpPr>
        <p:spPr>
          <a:xfrm>
            <a:off x="11469700" y="2727925"/>
            <a:ext cx="257700" cy="2715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28296b06a1_0_0"/>
          <p:cNvSpPr/>
          <p:nvPr/>
        </p:nvSpPr>
        <p:spPr>
          <a:xfrm>
            <a:off x="11469700" y="3297000"/>
            <a:ext cx="257700" cy="271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28296b06a1_0_0"/>
          <p:cNvSpPr/>
          <p:nvPr/>
        </p:nvSpPr>
        <p:spPr>
          <a:xfrm>
            <a:off x="11469700" y="4573638"/>
            <a:ext cx="257700" cy="271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28296b06a1_0_0"/>
          <p:cNvSpPr/>
          <p:nvPr/>
        </p:nvSpPr>
        <p:spPr>
          <a:xfrm>
            <a:off x="11469700" y="5084135"/>
            <a:ext cx="257700" cy="2715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28296b06a1_0_0"/>
          <p:cNvSpPr/>
          <p:nvPr/>
        </p:nvSpPr>
        <p:spPr>
          <a:xfrm>
            <a:off x="11469700" y="5510550"/>
            <a:ext cx="257700" cy="271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28296b06a1_0_0"/>
          <p:cNvSpPr/>
          <p:nvPr/>
        </p:nvSpPr>
        <p:spPr>
          <a:xfrm>
            <a:off x="11469700" y="2190225"/>
            <a:ext cx="257700" cy="271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28296b06a1_0_0"/>
          <p:cNvSpPr/>
          <p:nvPr/>
        </p:nvSpPr>
        <p:spPr>
          <a:xfrm>
            <a:off x="11469700" y="3975558"/>
            <a:ext cx="257700" cy="271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2b28af2086_0_2"/>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04" name="Google Shape;204;g22b28af2086_0_2"/>
          <p:cNvSpPr txBox="1"/>
          <p:nvPr>
            <p:ph idx="1" type="body"/>
          </p:nvPr>
        </p:nvSpPr>
        <p:spPr>
          <a:xfrm>
            <a:off x="720725" y="1198625"/>
            <a:ext cx="6878400" cy="4967100"/>
          </a:xfrm>
          <a:prstGeom prst="rect">
            <a:avLst/>
          </a:prstGeom>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Char char="●"/>
            </a:pPr>
            <a:r>
              <a:rPr lang="en-GB">
                <a:solidFill>
                  <a:schemeClr val="dk1"/>
                </a:solidFill>
              </a:rPr>
              <a:t>Continued erosion of resourcing of many ocean observations (inflation will make it worse).</a:t>
            </a:r>
            <a:endParaRPr>
              <a:solidFill>
                <a:schemeClr val="dk1"/>
              </a:solidFill>
            </a:endParaRPr>
          </a:p>
          <a:p>
            <a:pPr indent="-342900" lvl="0" marL="457200" rtl="0" algn="l">
              <a:spcBef>
                <a:spcPts val="1000"/>
              </a:spcBef>
              <a:spcAft>
                <a:spcPts val="0"/>
              </a:spcAft>
              <a:buClr>
                <a:schemeClr val="dk1"/>
              </a:buClr>
              <a:buSzPts val="1800"/>
              <a:buChar char="●"/>
            </a:pPr>
            <a:r>
              <a:rPr lang="en-GB">
                <a:solidFill>
                  <a:schemeClr val="dk1"/>
                </a:solidFill>
              </a:rPr>
              <a:t>We have no guide or process to prioritize observing activities (and OCG/OceanOPS time/attention) </a:t>
            </a:r>
            <a:r>
              <a:rPr lang="en-GB">
                <a:solidFill>
                  <a:schemeClr val="dk1"/>
                </a:solidFill>
              </a:rPr>
              <a:t>that serve different requirements and standards.</a:t>
            </a:r>
            <a:r>
              <a:rPr lang="en-GB">
                <a:solidFill>
                  <a:schemeClr val="dk1"/>
                </a:solidFill>
              </a:rPr>
              <a:t> How </a:t>
            </a:r>
            <a:r>
              <a:rPr lang="en-GB">
                <a:solidFill>
                  <a:schemeClr val="dk1"/>
                </a:solidFill>
              </a:rPr>
              <a:t>do we coordinate/prioritize</a:t>
            </a:r>
            <a:r>
              <a:rPr lang="en-GB">
                <a:solidFill>
                  <a:schemeClr val="dk1"/>
                </a:solidFill>
              </a:rPr>
              <a:t>? Will GOOS prioritize?</a:t>
            </a:r>
            <a:endParaRPr>
              <a:solidFill>
                <a:schemeClr val="dk1"/>
              </a:solidFill>
            </a:endParaRPr>
          </a:p>
          <a:p>
            <a:pPr indent="-342900" lvl="0" marL="457200" rtl="0" algn="l">
              <a:spcBef>
                <a:spcPts val="1000"/>
              </a:spcBef>
              <a:spcAft>
                <a:spcPts val="0"/>
              </a:spcAft>
              <a:buClr>
                <a:schemeClr val="dk1"/>
              </a:buClr>
              <a:buSzPts val="1800"/>
              <a:buChar char="●"/>
            </a:pPr>
            <a:r>
              <a:rPr lang="en-GB">
                <a:solidFill>
                  <a:schemeClr val="dk1"/>
                </a:solidFill>
              </a:rPr>
              <a:t>Respective</a:t>
            </a:r>
            <a:r>
              <a:rPr lang="en-GB">
                <a:solidFill>
                  <a:schemeClr val="dk1"/>
                </a:solidFill>
              </a:rPr>
              <a:t> roles of OCG in support of/contrast to the BioEco, BGC (no effective </a:t>
            </a:r>
            <a:r>
              <a:rPr lang="en-GB">
                <a:solidFill>
                  <a:schemeClr val="dk1"/>
                </a:solidFill>
              </a:rPr>
              <a:t>dialogue</a:t>
            </a:r>
            <a:r>
              <a:rPr lang="en-GB">
                <a:solidFill>
                  <a:schemeClr val="dk1"/>
                </a:solidFill>
              </a:rPr>
              <a:t>) panels and communities. Contrast communities of practices around networks (OCG) vice variables. There needs to be more dialogue and coordination </a:t>
            </a:r>
            <a:r>
              <a:rPr lang="en-GB">
                <a:solidFill>
                  <a:schemeClr val="dk1"/>
                </a:solidFill>
              </a:rPr>
              <a:t>around</a:t>
            </a:r>
            <a:r>
              <a:rPr lang="en-GB">
                <a:solidFill>
                  <a:schemeClr val="dk1"/>
                </a:solidFill>
              </a:rPr>
              <a:t> a shared organizational vision. </a:t>
            </a:r>
            <a:endParaRPr sz="1000">
              <a:solidFill>
                <a:schemeClr val="dk1"/>
              </a:solidFill>
            </a:endParaRPr>
          </a:p>
          <a:p>
            <a:pPr indent="-342900" lvl="0" marL="457200" rtl="0" algn="l">
              <a:spcBef>
                <a:spcPts val="1000"/>
              </a:spcBef>
              <a:spcAft>
                <a:spcPts val="0"/>
              </a:spcAft>
              <a:buClr>
                <a:schemeClr val="dk1"/>
              </a:buClr>
              <a:buSzPts val="1800"/>
              <a:buChar char="●"/>
            </a:pPr>
            <a:r>
              <a:rPr lang="en-GB">
                <a:solidFill>
                  <a:schemeClr val="dk1"/>
                </a:solidFill>
              </a:rPr>
              <a:t>Developing an integrated, interoperable and highly functional data management framework that provides discoverability and access to metadata and data of known quality across a broad range of communities and stakeholders.   Much work remains to create a fully integrated data system.</a:t>
            </a:r>
            <a:endParaRPr>
              <a:solidFill>
                <a:schemeClr val="dk1"/>
              </a:solidFill>
            </a:endParaRPr>
          </a:p>
          <a:p>
            <a:pPr indent="-342900" lvl="0" marL="457200" rtl="0" algn="l">
              <a:spcBef>
                <a:spcPts val="1000"/>
              </a:spcBef>
              <a:spcAft>
                <a:spcPts val="1000"/>
              </a:spcAft>
              <a:buClr>
                <a:schemeClr val="dk1"/>
              </a:buClr>
              <a:buSzPts val="1800"/>
              <a:buChar char="●"/>
            </a:pPr>
            <a:r>
              <a:rPr lang="en-GB">
                <a:solidFill>
                  <a:schemeClr val="dk1"/>
                </a:solidFill>
              </a:rPr>
              <a:t>Engaging and guiding private sector interests and resources </a:t>
            </a:r>
            <a:r>
              <a:rPr lang="en-GB">
                <a:solidFill>
                  <a:schemeClr val="dk1"/>
                </a:solidFill>
              </a:rPr>
              <a:t>(Challenge and Opportunity)</a:t>
            </a:r>
            <a:r>
              <a:rPr lang="en-GB">
                <a:solidFill>
                  <a:schemeClr val="dk1"/>
                </a:solidFill>
              </a:rPr>
              <a:t>.</a:t>
            </a:r>
            <a:endParaRPr>
              <a:solidFill>
                <a:schemeClr val="dk1"/>
              </a:solidFill>
            </a:endParaRPr>
          </a:p>
        </p:txBody>
      </p:sp>
      <p:pic>
        <p:nvPicPr>
          <p:cNvPr id="205" name="Google Shape;205;g22b28af2086_0_2"/>
          <p:cNvPicPr preferRelativeResize="0"/>
          <p:nvPr/>
        </p:nvPicPr>
        <p:blipFill rotWithShape="1">
          <a:blip r:embed="rId3">
            <a:alphaModFix/>
          </a:blip>
          <a:srcRect b="9" l="0" r="21905" t="9"/>
          <a:stretch/>
        </p:blipFill>
        <p:spPr>
          <a:xfrm>
            <a:off x="7792475" y="0"/>
            <a:ext cx="4399524" cy="6858000"/>
          </a:xfrm>
          <a:prstGeom prst="rect">
            <a:avLst/>
          </a:prstGeom>
          <a:solidFill>
            <a:srgbClr val="D8D8D8"/>
          </a:solidFill>
          <a:ln>
            <a:noFill/>
          </a:ln>
        </p:spPr>
      </p:pic>
      <p:sp>
        <p:nvSpPr>
          <p:cNvPr id="206" name="Google Shape;206;g22b28af2086_0_2"/>
          <p:cNvSpPr txBox="1"/>
          <p:nvPr>
            <p:ph type="title"/>
          </p:nvPr>
        </p:nvSpPr>
        <p:spPr>
          <a:xfrm>
            <a:off x="720725" y="417525"/>
            <a:ext cx="7441800" cy="57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extLst>
                  <a:ext uri="http://customooxmlschemas.google.com/">
                    <go:slidesCustomData xmlns:go="http://customooxmlschemas.google.com/" textRoundtripDataId="50"/>
                  </a:ext>
                </a:extLst>
              </a:rPr>
              <a:t>Major </a:t>
            </a:r>
            <a:r>
              <a:rPr lang="en-GB"/>
              <a:t>challenges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