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8" roundtripDataSignature="AMtx7mjgQtk+IFPId9G8l9a00RTwJWTQ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D1B42CB-4529-41CD-8749-9550CED6163C}">
  <a:tblStyle styleId="{BD1B42CB-4529-41CD-8749-9550CED6163C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8" Type="http://customschemas.google.com/relationships/presentationmetadata" Target="meta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9" name="Google Shape;12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16bb1a2444_4_30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6" name="Google Shape;226;g216bb1a2444_4_30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2c64c9b560_0_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3" name="Google Shape;233;g22c64c9b560_0_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4" name="Google Shape;234;g22c64c9b560_0_3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6" name="Google Shape;136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fa0b5ebe02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4" name="Google Shape;144;g1fa0b5ebe02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0" name="Google Shape;160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2c64c9b560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5" name="Google Shape;175;g22c64c9b560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280c0c9bd1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3" name="Google Shape;183;g2280c0c9bd1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16bb1a2444_4_28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0" name="Google Shape;190;g216bb1a2444_4_28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8" name="Google Shape;198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2c64c9b560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2" name="Google Shape;212;g22c64c9b560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2.png"/><Relationship Id="rId4" Type="http://schemas.openxmlformats.org/officeDocument/2006/relationships/image" Target="../media/image3.png"/><Relationship Id="rId5" Type="http://schemas.openxmlformats.org/officeDocument/2006/relationships/image" Target="../media/image7.png"/><Relationship Id="rId6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/>
          <p:nvPr/>
        </p:nvSpPr>
        <p:spPr>
          <a:xfrm>
            <a:off x="0" y="1857600"/>
            <a:ext cx="12192000" cy="500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7"/>
          <p:cNvSpPr txBox="1"/>
          <p:nvPr>
            <p:ph type="ctrTitle"/>
          </p:nvPr>
        </p:nvSpPr>
        <p:spPr>
          <a:xfrm>
            <a:off x="1367999" y="2790000"/>
            <a:ext cx="6877011" cy="14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sz="5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7"/>
          <p:cNvSpPr txBox="1"/>
          <p:nvPr>
            <p:ph idx="1" type="subTitle"/>
          </p:nvPr>
        </p:nvSpPr>
        <p:spPr>
          <a:xfrm>
            <a:off x="1367999" y="4597200"/>
            <a:ext cx="6877012" cy="9282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1pPr>
            <a:lvl2pPr lvl="1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 sz="1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descr="Logo&#10;&#10;Description automatically generated" id="21" name="Google Shape;21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68000" y="576000"/>
            <a:ext cx="2970000" cy="83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bg>
      <p:bgPr>
        <a:solidFill>
          <a:schemeClr val="accent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/>
          <p:nvPr>
            <p:ph type="title"/>
          </p:nvPr>
        </p:nvSpPr>
        <p:spPr>
          <a:xfrm>
            <a:off x="720725" y="1296988"/>
            <a:ext cx="6155488" cy="38536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00"/>
              <a:buFont typeface="Arial"/>
              <a:buNone/>
              <a:defRPr sz="49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0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81" name="Google Shape;81;p20"/>
          <p:cNvCxnSpPr/>
          <p:nvPr/>
        </p:nvCxnSpPr>
        <p:spPr>
          <a:xfrm>
            <a:off x="1766400" y="6361716"/>
            <a:ext cx="104256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8"/>
          <p:cNvSpPr txBox="1"/>
          <p:nvPr>
            <p:ph idx="1" type="body"/>
          </p:nvPr>
        </p:nvSpPr>
        <p:spPr>
          <a:xfrm>
            <a:off x="720726" y="1296988"/>
            <a:ext cx="8118000" cy="46164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8"/>
          <p:cNvSpPr txBox="1"/>
          <p:nvPr>
            <p:ph idx="10" type="dt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8"/>
          <p:cNvSpPr txBox="1"/>
          <p:nvPr>
            <p:ph idx="11" type="ftr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8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7" name="Google Shape;87;p8"/>
          <p:cNvSpPr txBox="1"/>
          <p:nvPr>
            <p:ph type="title"/>
          </p:nvPr>
        </p:nvSpPr>
        <p:spPr>
          <a:xfrm>
            <a:off x="720726" y="722313"/>
            <a:ext cx="811800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Image" showMasterSp="0">
  <p:cSld name="Title Slide Image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2"/>
          <p:cNvSpPr txBox="1"/>
          <p:nvPr>
            <p:ph type="ctrTitle"/>
          </p:nvPr>
        </p:nvSpPr>
        <p:spPr>
          <a:xfrm>
            <a:off x="1368000" y="2988000"/>
            <a:ext cx="3726761" cy="17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rial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2"/>
          <p:cNvSpPr txBox="1"/>
          <p:nvPr>
            <p:ph idx="1" type="subTitle"/>
          </p:nvPr>
        </p:nvSpPr>
        <p:spPr>
          <a:xfrm>
            <a:off x="1368000" y="4982400"/>
            <a:ext cx="3726761" cy="75764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1pPr>
            <a:lvl2pPr lvl="1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sz="16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descr="Logo&#10;&#10;Description automatically generated" id="91" name="Google Shape;91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68000" y="1202400"/>
            <a:ext cx="2970000" cy="83875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2"/>
          <p:cNvSpPr/>
          <p:nvPr>
            <p:ph idx="2" type="pic"/>
          </p:nvPr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Image Left" showMasterSp="0">
  <p:cSld name="Title Slide Image Lef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"/>
          <p:cNvSpPr/>
          <p:nvPr>
            <p:ph idx="2" type="pic"/>
          </p:nvPr>
        </p:nvSpPr>
        <p:spPr>
          <a:xfrm>
            <a:off x="0" y="0"/>
            <a:ext cx="6912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95" name="Google Shape;95;p13"/>
          <p:cNvSpPr txBox="1"/>
          <p:nvPr>
            <p:ph type="ctrTitle"/>
          </p:nvPr>
        </p:nvSpPr>
        <p:spPr>
          <a:xfrm>
            <a:off x="7560000" y="3160800"/>
            <a:ext cx="3944613" cy="18661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rial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3"/>
          <p:cNvSpPr txBox="1"/>
          <p:nvPr>
            <p:ph idx="1" type="subTitle"/>
          </p:nvPr>
        </p:nvSpPr>
        <p:spPr>
          <a:xfrm>
            <a:off x="7560000" y="5162400"/>
            <a:ext cx="3944613" cy="75764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1pPr>
            <a:lvl2pPr lvl="1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sz="16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descr="Logo&#10;&#10;Description automatically generated" id="97" name="Google Shape;97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60000" y="720000"/>
            <a:ext cx="2970000" cy="83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and Large Image">
  <p:cSld name="Content and Large Image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/>
          <p:nvPr>
            <p:ph idx="10" type="dt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5"/>
          <p:cNvSpPr txBox="1"/>
          <p:nvPr>
            <p:ph idx="11" type="ftr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5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2" name="Google Shape;102;p15"/>
          <p:cNvSpPr txBox="1"/>
          <p:nvPr>
            <p:ph idx="1" type="body"/>
          </p:nvPr>
        </p:nvSpPr>
        <p:spPr>
          <a:xfrm>
            <a:off x="720726" y="1296988"/>
            <a:ext cx="3913200" cy="46164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" name="Google Shape;103;p15"/>
          <p:cNvSpPr txBox="1"/>
          <p:nvPr>
            <p:ph type="title"/>
          </p:nvPr>
        </p:nvSpPr>
        <p:spPr>
          <a:xfrm>
            <a:off x="720726" y="722313"/>
            <a:ext cx="391320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5"/>
          <p:cNvSpPr/>
          <p:nvPr>
            <p:ph idx="2" type="pic"/>
          </p:nvPr>
        </p:nvSpPr>
        <p:spPr>
          <a:xfrm>
            <a:off x="5334000" y="0"/>
            <a:ext cx="6858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">
  <p:cSld name="Three Column">
    <p:bg>
      <p:bgPr>
        <a:solidFill>
          <a:schemeClr val="accent1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/>
          <p:nvPr/>
        </p:nvSpPr>
        <p:spPr>
          <a:xfrm>
            <a:off x="0" y="0"/>
            <a:ext cx="12192000" cy="23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7"/>
          <p:cNvSpPr txBox="1"/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7"/>
          <p:cNvSpPr txBox="1"/>
          <p:nvPr>
            <p:ph idx="10" type="dt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7"/>
          <p:cNvSpPr txBox="1"/>
          <p:nvPr>
            <p:ph idx="11" type="ftr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7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1" name="Google Shape;111;p17"/>
          <p:cNvSpPr txBox="1"/>
          <p:nvPr>
            <p:ph idx="1" type="body"/>
          </p:nvPr>
        </p:nvSpPr>
        <p:spPr>
          <a:xfrm>
            <a:off x="720725" y="1296988"/>
            <a:ext cx="66816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17"/>
          <p:cNvSpPr txBox="1"/>
          <p:nvPr>
            <p:ph idx="2" type="body"/>
          </p:nvPr>
        </p:nvSpPr>
        <p:spPr>
          <a:xfrm>
            <a:off x="720724" y="2728800"/>
            <a:ext cx="3464013" cy="31846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3" name="Google Shape;113;p17"/>
          <p:cNvSpPr txBox="1"/>
          <p:nvPr>
            <p:ph idx="3" type="body"/>
          </p:nvPr>
        </p:nvSpPr>
        <p:spPr>
          <a:xfrm>
            <a:off x="4363199" y="2728800"/>
            <a:ext cx="3464013" cy="31846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4" name="Google Shape;114;p17"/>
          <p:cNvSpPr txBox="1"/>
          <p:nvPr>
            <p:ph idx="4" type="body"/>
          </p:nvPr>
        </p:nvSpPr>
        <p:spPr>
          <a:xfrm>
            <a:off x="8005674" y="2728800"/>
            <a:ext cx="3464013" cy="31846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115" name="Google Shape;115;p17"/>
          <p:cNvCxnSpPr/>
          <p:nvPr/>
        </p:nvCxnSpPr>
        <p:spPr>
          <a:xfrm>
            <a:off x="1766400" y="6361716"/>
            <a:ext cx="104256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Image">
  <p:cSld name="Section Header Image">
    <p:bg>
      <p:bgPr>
        <a:solidFill>
          <a:schemeClr val="lt1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8" name="Google Shape;118;p19"/>
          <p:cNvSpPr/>
          <p:nvPr>
            <p:ph idx="2" type="pic"/>
          </p:nvPr>
        </p:nvSpPr>
        <p:spPr>
          <a:xfrm>
            <a:off x="5334000" y="0"/>
            <a:ext cx="6858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19" name="Google Shape;119;p19"/>
          <p:cNvSpPr txBox="1"/>
          <p:nvPr>
            <p:ph type="title"/>
          </p:nvPr>
        </p:nvSpPr>
        <p:spPr>
          <a:xfrm>
            <a:off x="720725" y="1296988"/>
            <a:ext cx="4169327" cy="38536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900"/>
              <a:buFont typeface="Arial"/>
              <a:buNone/>
              <a:defRPr sz="49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Slide">
  <p:cSld name="Quote Slide">
    <p:bg>
      <p:bgPr>
        <a:solidFill>
          <a:schemeClr val="accent1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/>
          <p:nvPr>
            <p:ph type="title"/>
          </p:nvPr>
        </p:nvSpPr>
        <p:spPr>
          <a:xfrm>
            <a:off x="720725" y="1882800"/>
            <a:ext cx="7740000" cy="28272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1"/>
          <p:cNvSpPr txBox="1"/>
          <p:nvPr>
            <p:ph idx="10" type="dt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1"/>
          <p:cNvSpPr txBox="1"/>
          <p:nvPr>
            <p:ph idx="11" type="ftr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21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5" name="Google Shape;125;p21"/>
          <p:cNvSpPr txBox="1"/>
          <p:nvPr>
            <p:ph idx="1" type="body"/>
          </p:nvPr>
        </p:nvSpPr>
        <p:spPr>
          <a:xfrm>
            <a:off x="720725" y="5065200"/>
            <a:ext cx="7740000" cy="447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/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126" name="Google Shape;126;p21"/>
          <p:cNvCxnSpPr/>
          <p:nvPr/>
        </p:nvCxnSpPr>
        <p:spPr>
          <a:xfrm>
            <a:off x="1766400" y="6361716"/>
            <a:ext cx="104256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2"/>
          <p:cNvSpPr txBox="1"/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2"/>
          <p:cNvSpPr txBox="1"/>
          <p:nvPr>
            <p:ph idx="10" type="dt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2"/>
          <p:cNvSpPr txBox="1"/>
          <p:nvPr>
            <p:ph idx="11" type="ftr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2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7" name="Google Shape;27;p22"/>
          <p:cNvSpPr txBox="1"/>
          <p:nvPr>
            <p:ph idx="1" type="body"/>
          </p:nvPr>
        </p:nvSpPr>
        <p:spPr>
          <a:xfrm>
            <a:off x="720725" y="1296988"/>
            <a:ext cx="66816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and Image">
  <p:cSld name="Content and Imag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9"/>
          <p:cNvSpPr txBox="1"/>
          <p:nvPr>
            <p:ph idx="10" type="dt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9"/>
          <p:cNvSpPr txBox="1"/>
          <p:nvPr>
            <p:ph idx="11" type="ftr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9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2" name="Google Shape;32;p9"/>
          <p:cNvSpPr txBox="1"/>
          <p:nvPr>
            <p:ph idx="1" type="body"/>
          </p:nvPr>
        </p:nvSpPr>
        <p:spPr>
          <a:xfrm>
            <a:off x="720726" y="1296988"/>
            <a:ext cx="5518800" cy="46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9"/>
          <p:cNvSpPr txBox="1"/>
          <p:nvPr>
            <p:ph type="title"/>
          </p:nvPr>
        </p:nvSpPr>
        <p:spPr>
          <a:xfrm>
            <a:off x="720726" y="722313"/>
            <a:ext cx="551880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9"/>
          <p:cNvSpPr/>
          <p:nvPr>
            <p:ph idx="2" type="pic"/>
          </p:nvPr>
        </p:nvSpPr>
        <p:spPr>
          <a:xfrm>
            <a:off x="6900000" y="0"/>
            <a:ext cx="5292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 with Images">
  <p:cSld name="Two Columns with Image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216bb1a2444_4_146"/>
          <p:cNvSpPr txBox="1"/>
          <p:nvPr>
            <p:ph type="title"/>
          </p:nvPr>
        </p:nvSpPr>
        <p:spPr>
          <a:xfrm>
            <a:off x="720726" y="722313"/>
            <a:ext cx="107505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g216bb1a2444_4_146"/>
          <p:cNvSpPr txBox="1"/>
          <p:nvPr>
            <p:ph idx="10" type="dt"/>
          </p:nvPr>
        </p:nvSpPr>
        <p:spPr>
          <a:xfrm>
            <a:off x="8081962" y="6492875"/>
            <a:ext cx="27432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g216bb1a2444_4_146"/>
          <p:cNvSpPr txBox="1"/>
          <p:nvPr>
            <p:ph idx="11" type="ftr"/>
          </p:nvPr>
        </p:nvSpPr>
        <p:spPr>
          <a:xfrm>
            <a:off x="1766400" y="6492875"/>
            <a:ext cx="41148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g216bb1a2444_4_146"/>
          <p:cNvSpPr txBox="1"/>
          <p:nvPr>
            <p:ph idx="12" type="sldNum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0" name="Google Shape;40;g216bb1a2444_4_146"/>
          <p:cNvSpPr/>
          <p:nvPr>
            <p:ph idx="2" type="pic"/>
          </p:nvPr>
        </p:nvSpPr>
        <p:spPr>
          <a:xfrm>
            <a:off x="720725" y="1857600"/>
            <a:ext cx="5302800" cy="2016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41" name="Google Shape;41;g216bb1a2444_4_146"/>
          <p:cNvSpPr txBox="1"/>
          <p:nvPr>
            <p:ph idx="1" type="body"/>
          </p:nvPr>
        </p:nvSpPr>
        <p:spPr>
          <a:xfrm>
            <a:off x="720725" y="3872238"/>
            <a:ext cx="5302800" cy="204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16000" lIns="216000" spcFirstLastPara="1" rIns="216000" wrap="square" tIns="216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g216bb1a2444_4_146"/>
          <p:cNvSpPr/>
          <p:nvPr>
            <p:ph idx="3" type="pic"/>
          </p:nvPr>
        </p:nvSpPr>
        <p:spPr>
          <a:xfrm>
            <a:off x="6166888" y="1857600"/>
            <a:ext cx="5302800" cy="2016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43" name="Google Shape;43;g216bb1a2444_4_146"/>
          <p:cNvSpPr txBox="1"/>
          <p:nvPr>
            <p:ph idx="4" type="body"/>
          </p:nvPr>
        </p:nvSpPr>
        <p:spPr>
          <a:xfrm>
            <a:off x="6166888" y="3872238"/>
            <a:ext cx="5302800" cy="204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16000" lIns="216000" spcFirstLastPara="1" rIns="216000" wrap="square" tIns="216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4"/>
          <p:cNvSpPr txBox="1"/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4"/>
          <p:cNvSpPr txBox="1"/>
          <p:nvPr>
            <p:ph idx="1" type="body"/>
          </p:nvPr>
        </p:nvSpPr>
        <p:spPr>
          <a:xfrm>
            <a:off x="720723" y="1296988"/>
            <a:ext cx="4729162" cy="4616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14"/>
          <p:cNvSpPr txBox="1"/>
          <p:nvPr>
            <p:ph idx="2" type="body"/>
          </p:nvPr>
        </p:nvSpPr>
        <p:spPr>
          <a:xfrm>
            <a:off x="6096000" y="1296988"/>
            <a:ext cx="4729162" cy="4616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14"/>
          <p:cNvSpPr txBox="1"/>
          <p:nvPr>
            <p:ph idx="10" type="dt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4"/>
          <p:cNvSpPr txBox="1"/>
          <p:nvPr>
            <p:ph idx="11" type="ftr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4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3"/>
          <p:cNvSpPr txBox="1"/>
          <p:nvPr>
            <p:ph idx="10" type="dt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3"/>
          <p:cNvSpPr txBox="1"/>
          <p:nvPr>
            <p:ph idx="11" type="ftr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3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Wide" type="obj">
  <p:cSld name="OBJEC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3"/>
          <p:cNvSpPr txBox="1"/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3"/>
          <p:cNvSpPr txBox="1"/>
          <p:nvPr>
            <p:ph idx="1" type="body"/>
          </p:nvPr>
        </p:nvSpPr>
        <p:spPr>
          <a:xfrm>
            <a:off x="720725" y="1296988"/>
            <a:ext cx="10750549" cy="46164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93"/>
          <p:cNvSpPr txBox="1"/>
          <p:nvPr>
            <p:ph idx="10" type="dt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3"/>
          <p:cNvSpPr txBox="1"/>
          <p:nvPr>
            <p:ph idx="11" type="ftr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3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and Image 1">
  <p:cSld name="1_Content and Image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17123db2da_0_153"/>
          <p:cNvSpPr txBox="1"/>
          <p:nvPr>
            <p:ph idx="10" type="dt"/>
          </p:nvPr>
        </p:nvSpPr>
        <p:spPr>
          <a:xfrm>
            <a:off x="8081963" y="6492875"/>
            <a:ext cx="27432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9pPr>
          </a:lstStyle>
          <a:p/>
        </p:txBody>
      </p:sp>
      <p:sp>
        <p:nvSpPr>
          <p:cNvPr id="63" name="Google Shape;63;g217123db2da_0_153"/>
          <p:cNvSpPr txBox="1"/>
          <p:nvPr>
            <p:ph idx="11" type="ftr"/>
          </p:nvPr>
        </p:nvSpPr>
        <p:spPr>
          <a:xfrm>
            <a:off x="1766400" y="6492875"/>
            <a:ext cx="41148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9pPr>
          </a:lstStyle>
          <a:p/>
        </p:txBody>
      </p:sp>
      <p:sp>
        <p:nvSpPr>
          <p:cNvPr id="64" name="Google Shape;64;g217123db2da_0_153"/>
          <p:cNvSpPr txBox="1"/>
          <p:nvPr>
            <p:ph idx="12" type="sldNum"/>
          </p:nvPr>
        </p:nvSpPr>
        <p:spPr>
          <a:xfrm>
            <a:off x="11250151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5" name="Google Shape;65;g217123db2da_0_153"/>
          <p:cNvSpPr txBox="1"/>
          <p:nvPr>
            <p:ph idx="1" type="body"/>
          </p:nvPr>
        </p:nvSpPr>
        <p:spPr>
          <a:xfrm>
            <a:off x="720727" y="1296988"/>
            <a:ext cx="5518800" cy="46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accent3"/>
              </a:buClr>
              <a:buSzPts val="19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/>
            </a:lvl3pPr>
            <a:lvl4pPr indent="-349250" lvl="3" marL="1828800" algn="l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SzPts val="1900"/>
              <a:buChar char="•"/>
              <a:defRPr/>
            </a:lvl4pPr>
            <a:lvl5pPr indent="-34925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6" name="Google Shape;66;g217123db2da_0_153"/>
          <p:cNvSpPr txBox="1"/>
          <p:nvPr>
            <p:ph type="title"/>
          </p:nvPr>
        </p:nvSpPr>
        <p:spPr>
          <a:xfrm>
            <a:off x="720727" y="722313"/>
            <a:ext cx="55188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67" name="Google Shape;67;g217123db2da_0_153"/>
          <p:cNvSpPr/>
          <p:nvPr>
            <p:ph idx="2" type="pic"/>
          </p:nvPr>
        </p:nvSpPr>
        <p:spPr>
          <a:xfrm>
            <a:off x="6900000" y="0"/>
            <a:ext cx="5292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Slide Image" showMasterSp="0">
  <p:cSld name="Closing Slide Image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ctrTitle"/>
          </p:nvPr>
        </p:nvSpPr>
        <p:spPr>
          <a:xfrm>
            <a:off x="720725" y="2854801"/>
            <a:ext cx="4073912" cy="10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subTitle"/>
          </p:nvPr>
        </p:nvSpPr>
        <p:spPr>
          <a:xfrm>
            <a:off x="720725" y="3873600"/>
            <a:ext cx="4073912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b="0" sz="2400">
                <a:solidFill>
                  <a:schemeClr val="accent2"/>
                </a:solidFill>
              </a:defRPr>
            </a:lvl1pPr>
            <a:lvl2pPr lvl="1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b="1" sz="24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71" name="Google Shape;71;p11"/>
          <p:cNvSpPr/>
          <p:nvPr>
            <p:ph idx="2" type="pic"/>
          </p:nvPr>
        </p:nvSpPr>
        <p:spPr>
          <a:xfrm>
            <a:off x="5287200" y="0"/>
            <a:ext cx="6858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pic>
        <p:nvPicPr>
          <p:cNvPr descr="Logo&#10;&#10;Description automatically generated" id="72" name="Google Shape;72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0725" y="860400"/>
            <a:ext cx="2970000" cy="838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3" name="Google Shape;73;p11"/>
          <p:cNvGrpSpPr/>
          <p:nvPr/>
        </p:nvGrpSpPr>
        <p:grpSpPr>
          <a:xfrm>
            <a:off x="720725" y="5472000"/>
            <a:ext cx="4009268" cy="694945"/>
            <a:chOff x="720725" y="5218493"/>
            <a:chExt cx="4009268" cy="694945"/>
          </a:xfrm>
        </p:grpSpPr>
        <p:pic>
          <p:nvPicPr>
            <p:cNvPr id="74" name="Google Shape;74;p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032000" y="5325173"/>
              <a:ext cx="697993" cy="5882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" name="Google Shape;75;p1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867282" y="5309933"/>
              <a:ext cx="826010" cy="6035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" name="Google Shape;76;p1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20725" y="5279453"/>
              <a:ext cx="594361" cy="6339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" name="Google Shape;77;p1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653795" y="5218493"/>
              <a:ext cx="874778" cy="69494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>
    <p:fade/>
  </p:transition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2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/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6"/>
          <p:cNvSpPr txBox="1"/>
          <p:nvPr>
            <p:ph idx="1" type="body"/>
          </p:nvPr>
        </p:nvSpPr>
        <p:spPr>
          <a:xfrm>
            <a:off x="720725" y="1296988"/>
            <a:ext cx="10750549" cy="46164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6"/>
          <p:cNvSpPr txBox="1"/>
          <p:nvPr>
            <p:ph idx="10" type="dt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6"/>
          <p:cNvSpPr txBox="1"/>
          <p:nvPr>
            <p:ph idx="11" type="ftr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6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5" name="Google Shape;15;p6"/>
          <p:cNvCxnSpPr/>
          <p:nvPr/>
        </p:nvCxnSpPr>
        <p:spPr>
          <a:xfrm>
            <a:off x="1766400" y="6361716"/>
            <a:ext cx="104256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6" name="Google Shape;16;p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20725" y="6195599"/>
            <a:ext cx="899162" cy="332233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>
    <p:fade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454">
          <p15:clr>
            <a:srgbClr val="F26B43"/>
          </p15:clr>
        </p15:guide>
        <p15:guide id="4" pos="6819">
          <p15:clr>
            <a:srgbClr val="F26B43"/>
          </p15:clr>
        </p15:guide>
        <p15:guide id="5" orient="horz" pos="455">
          <p15:clr>
            <a:srgbClr val="F26B43"/>
          </p15:clr>
        </p15:guide>
        <p15:guide id="6" orient="horz" pos="3725">
          <p15:clr>
            <a:srgbClr val="F26B43"/>
          </p15:clr>
        </p15:guide>
        <p15:guide id="7" orient="horz" pos="817">
          <p15:clr>
            <a:srgbClr val="F26B43"/>
          </p15:clr>
        </p15:guide>
        <p15:guide id="8" orient="horz" pos="1293">
          <p15:clr>
            <a:srgbClr val="F26B43"/>
          </p15:clr>
        </p15:guide>
        <p15:guide id="9" pos="72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23.png"/><Relationship Id="rId10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16.png"/><Relationship Id="rId9" Type="http://schemas.openxmlformats.org/officeDocument/2006/relationships/image" Target="../media/image11.png"/><Relationship Id="rId5" Type="http://schemas.openxmlformats.org/officeDocument/2006/relationships/image" Target="../media/image10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0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17.png"/><Relationship Id="rId7" Type="http://schemas.openxmlformats.org/officeDocument/2006/relationships/image" Target="../media/image20.png"/><Relationship Id="rId8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0.png"/><Relationship Id="rId4" Type="http://schemas.openxmlformats.org/officeDocument/2006/relationships/image" Target="../media/image27.png"/><Relationship Id="rId9" Type="http://schemas.openxmlformats.org/officeDocument/2006/relationships/image" Target="../media/image37.png"/><Relationship Id="rId5" Type="http://schemas.openxmlformats.org/officeDocument/2006/relationships/image" Target="../media/image29.png"/><Relationship Id="rId6" Type="http://schemas.openxmlformats.org/officeDocument/2006/relationships/image" Target="../media/image23.png"/><Relationship Id="rId7" Type="http://schemas.openxmlformats.org/officeDocument/2006/relationships/image" Target="../media/image30.png"/><Relationship Id="rId8" Type="http://schemas.openxmlformats.org/officeDocument/2006/relationships/image" Target="../media/image3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0.png"/><Relationship Id="rId4" Type="http://schemas.openxmlformats.org/officeDocument/2006/relationships/image" Target="../media/image27.png"/><Relationship Id="rId9" Type="http://schemas.openxmlformats.org/officeDocument/2006/relationships/image" Target="../media/image37.png"/><Relationship Id="rId5" Type="http://schemas.openxmlformats.org/officeDocument/2006/relationships/image" Target="../media/image29.png"/><Relationship Id="rId6" Type="http://schemas.openxmlformats.org/officeDocument/2006/relationships/image" Target="../media/image23.png"/><Relationship Id="rId7" Type="http://schemas.openxmlformats.org/officeDocument/2006/relationships/image" Target="../media/image30.png"/><Relationship Id="rId8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"/>
          <p:cNvSpPr txBox="1"/>
          <p:nvPr>
            <p:ph type="ctrTitle"/>
          </p:nvPr>
        </p:nvSpPr>
        <p:spPr>
          <a:xfrm>
            <a:off x="1368000" y="2790000"/>
            <a:ext cx="10460700" cy="14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</a:pPr>
            <a:r>
              <a:rPr lang="en-GB" sz="4600"/>
              <a:t>Strategic Objective 1</a:t>
            </a:r>
            <a:endParaRPr sz="46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</a:pPr>
            <a:r>
              <a:rPr lang="en-GB" sz="3000"/>
              <a:t>GOAL 1</a:t>
            </a:r>
            <a:br>
              <a:rPr lang="en-GB"/>
            </a:br>
            <a:endParaRPr/>
          </a:p>
        </p:txBody>
      </p:sp>
      <p:sp>
        <p:nvSpPr>
          <p:cNvPr id="132" name="Google Shape;132;p1"/>
          <p:cNvSpPr txBox="1"/>
          <p:nvPr>
            <p:ph idx="1" type="subTitle"/>
          </p:nvPr>
        </p:nvSpPr>
        <p:spPr>
          <a:xfrm>
            <a:off x="1368000" y="4597200"/>
            <a:ext cx="75522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GOOS 12th Steering Committee meeting, 25 - 26 April 2023</a:t>
            </a:r>
            <a:endParaRPr/>
          </a:p>
        </p:txBody>
      </p:sp>
      <p:pic>
        <p:nvPicPr>
          <p:cNvPr id="133" name="Google Shape;13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0" y="226275"/>
            <a:ext cx="5839476" cy="147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16bb1a2444_4_305"/>
          <p:cNvSpPr txBox="1"/>
          <p:nvPr>
            <p:ph idx="12" type="sldNum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29" name="Google Shape;229;g216bb1a2444_4_305"/>
          <p:cNvSpPr txBox="1"/>
          <p:nvPr>
            <p:ph idx="1" type="body"/>
          </p:nvPr>
        </p:nvSpPr>
        <p:spPr>
          <a:xfrm>
            <a:off x="720725" y="1512425"/>
            <a:ext cx="7872300" cy="44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-GB">
                <a:solidFill>
                  <a:schemeClr val="dk1"/>
                </a:solidFill>
              </a:rPr>
              <a:t>C</a:t>
            </a:r>
            <a:r>
              <a:rPr lang="en-GB">
                <a:solidFill>
                  <a:schemeClr val="dk1"/>
                </a:solidFill>
              </a:rPr>
              <a:t>onsider a dedicated resource for partner engagement - as partnerships deepen and increase there will be a need for management of these links - this can perhaps be assessed by the partnership sectors and responsibility divided?</a:t>
            </a:r>
            <a:endParaRPr>
              <a:solidFill>
                <a:schemeClr val="dk1"/>
              </a:solidFill>
            </a:endParaRPr>
          </a:p>
          <a:p>
            <a:pPr indent="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chemeClr val="dk1"/>
                </a:solidFill>
              </a:rPr>
              <a:t>For now this is a GOOS Office function to take the lead or support component leads.</a:t>
            </a:r>
            <a:endParaRPr/>
          </a:p>
          <a:p>
            <a:pPr indent="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t/>
            </a:r>
            <a:endParaRPr>
              <a:highlight>
                <a:srgbClr val="FFFF00"/>
              </a:highlight>
            </a:endParaRPr>
          </a:p>
        </p:txBody>
      </p:sp>
      <p:sp>
        <p:nvSpPr>
          <p:cNvPr id="230" name="Google Shape;230;g216bb1a2444_4_305"/>
          <p:cNvSpPr txBox="1"/>
          <p:nvPr>
            <p:ph type="title"/>
          </p:nvPr>
        </p:nvSpPr>
        <p:spPr>
          <a:xfrm>
            <a:off x="720726" y="722313"/>
            <a:ext cx="55188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GB"/>
              <a:t>Resource required - new</a:t>
            </a:r>
            <a:endParaRPr/>
          </a:p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g22c64c9b560_0_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578" y="257015"/>
            <a:ext cx="2104273" cy="1052852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g22c64c9b560_0_34"/>
          <p:cNvSpPr txBox="1"/>
          <p:nvPr/>
        </p:nvSpPr>
        <p:spPr>
          <a:xfrm>
            <a:off x="914400" y="3048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GB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Partnership development (GOOS SC-8)</a:t>
            </a:r>
            <a:endParaRPr b="0" i="0" sz="3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g22c64c9b560_0_34"/>
          <p:cNvSpPr txBox="1"/>
          <p:nvPr/>
        </p:nvSpPr>
        <p:spPr>
          <a:xfrm>
            <a:off x="914399" y="1309867"/>
            <a:ext cx="10610400" cy="51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Evaluation criteria e.g. from HBR Article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1312" lvl="0" marL="341312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Individual excellence.</a:t>
            </a: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Both parties must have strengths on their own, weak players cannot prop each other up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1312" lvl="0" marL="341312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Char char="•"/>
            </a:pPr>
            <a:r>
              <a:rPr b="1" i="0" lang="en-GB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Importance. </a:t>
            </a: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relationship must have strategic significance. If it is just casual, don’t bother.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1312" lvl="0" marL="341312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Interdependence. The strongest and most enduring alliances occur when the parties are different in some respects and need each other to carry out an activity they would not otherwise do.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1312" lvl="0" marL="341312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Char char="•"/>
            </a:pPr>
            <a:r>
              <a:rPr b="1" i="0" lang="en-GB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Investment. </a:t>
            </a: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One sign of commitment is a willingness to invest something in the partner’s success, such as equities or personnel swaps (business “hostages for peace”).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1312" lvl="0" marL="341312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Char char="•"/>
            </a:pPr>
            <a:r>
              <a:rPr b="1" i="0" lang="en-GB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Information.</a:t>
            </a:r>
            <a:r>
              <a:rPr b="0" i="0" lang="en-GB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Transparency aids relationship formation. If you don’t want a partner to know too much about you, why are you in the alliance?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1312" lvl="0" marL="341312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Integration.</a:t>
            </a: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There must be many points of contact that tie the organizations together in joint activities.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1312" lvl="0" marL="341312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9C13"/>
              </a:buClr>
              <a:buSzPts val="1600"/>
              <a:buFont typeface="Arial"/>
              <a:buChar char="•"/>
            </a:pPr>
            <a:r>
              <a:rPr b="1" i="0" lang="en-GB" sz="1600" u="none" cap="none" strike="noStrike">
                <a:solidFill>
                  <a:srgbClr val="FF9C13"/>
                </a:solidFill>
                <a:latin typeface="Arial"/>
                <a:ea typeface="Arial"/>
                <a:cs typeface="Arial"/>
                <a:sym typeface="Arial"/>
              </a:rPr>
              <a:t>Institutionalization. </a:t>
            </a: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formal structure and governing board ensures objectivity, and that alliance interests are considered, not just each company’s interests.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1312" lvl="0" marL="341312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Char char="•"/>
            </a:pPr>
            <a:r>
              <a:rPr b="1" i="0" lang="en-GB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Integrity</a:t>
            </a:r>
            <a:r>
              <a:rPr b="1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Trust is essential. Alliances fall apart in conflict and lawsuits when partners do not act ethically toward one another nor strive to contribute to the other’s success.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Kanter, R.M. 2009. HBR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4311" lvl="0" marL="34131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4311" lvl="0" marL="34131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/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GB"/>
              <a:t>Actions</a:t>
            </a:r>
            <a:endParaRPr/>
          </a:p>
        </p:txBody>
      </p:sp>
      <p:sp>
        <p:nvSpPr>
          <p:cNvPr id="139" name="Google Shape;139;p27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0" name="Google Shape;140;p27"/>
          <p:cNvSpPr txBox="1"/>
          <p:nvPr>
            <p:ph idx="1" type="body"/>
          </p:nvPr>
        </p:nvSpPr>
        <p:spPr>
          <a:xfrm>
            <a:off x="720724" y="1296988"/>
            <a:ext cx="9697183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Strengthen partnerships to improve delivery of forecasts, services, and scientific assessments</a:t>
            </a:r>
            <a:endParaRPr/>
          </a:p>
        </p:txBody>
      </p:sp>
      <p:pic>
        <p:nvPicPr>
          <p:cNvPr id="141" name="Google Shape;14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6000" y="3042604"/>
            <a:ext cx="10800000" cy="127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fa0b5ebe02_0_0"/>
          <p:cNvSpPr txBox="1"/>
          <p:nvPr>
            <p:ph idx="12" type="sldNum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7" name="Google Shape;147;g1fa0b5ebe02_0_0"/>
          <p:cNvSpPr txBox="1"/>
          <p:nvPr>
            <p:ph type="title"/>
          </p:nvPr>
        </p:nvSpPr>
        <p:spPr>
          <a:xfrm>
            <a:off x="720726" y="722313"/>
            <a:ext cx="55188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GB"/>
              <a:t>Progress</a:t>
            </a:r>
            <a:endParaRPr/>
          </a:p>
        </p:txBody>
      </p:sp>
      <p:sp>
        <p:nvSpPr>
          <p:cNvPr id="148" name="Google Shape;148;g1fa0b5ebe02_0_0"/>
          <p:cNvSpPr txBox="1"/>
          <p:nvPr>
            <p:ph idx="1" type="body"/>
          </p:nvPr>
        </p:nvSpPr>
        <p:spPr>
          <a:xfrm>
            <a:off x="720725" y="1297000"/>
            <a:ext cx="6483264" cy="46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●"/>
            </a:pPr>
            <a:r>
              <a:rPr b="1" lang="en-GB"/>
              <a:t>WMO</a:t>
            </a:r>
            <a:r>
              <a:rPr lang="en-GB"/>
              <a:t> - sponsor and partner – a major focus placed on defining functional and strategic connections - RRR, work of OOIS (see later)</a:t>
            </a:r>
            <a:endParaRPr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●"/>
            </a:pPr>
            <a:r>
              <a:rPr b="1" lang="en-GB" sz="1600">
                <a:solidFill>
                  <a:schemeClr val="dk2"/>
                </a:solidFill>
              </a:rPr>
              <a:t>POGO</a:t>
            </a:r>
            <a:r>
              <a:rPr lang="en-GB" sz="1600">
                <a:solidFill>
                  <a:schemeClr val="dk2"/>
                </a:solidFill>
              </a:rPr>
              <a:t> </a:t>
            </a:r>
            <a:r>
              <a:rPr b="0" lang="en-GB" sz="1600">
                <a:solidFill>
                  <a:schemeClr val="dk2"/>
                </a:solidFill>
              </a:rPr>
              <a:t>– MOU, however needs some agreed actions</a:t>
            </a:r>
            <a:endParaRPr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●"/>
            </a:pPr>
            <a:r>
              <a:rPr b="1" lang="en-GB" sz="1600">
                <a:solidFill>
                  <a:schemeClr val="dk2"/>
                </a:solidFill>
              </a:rPr>
              <a:t>IODE </a:t>
            </a:r>
            <a:r>
              <a:rPr lang="en-GB" sz="1600">
                <a:solidFill>
                  <a:schemeClr val="dk2"/>
                </a:solidFill>
              </a:rPr>
              <a:t>- strengthened </a:t>
            </a:r>
            <a:r>
              <a:rPr b="0" lang="en-GB" sz="1600">
                <a:solidFill>
                  <a:schemeClr val="dk2"/>
                </a:solidFill>
              </a:rPr>
              <a:t>OCG/Data Strategy, OBPS, BioEco Panel/OBIS and Portal, ODIS Architecture</a:t>
            </a:r>
            <a:endParaRPr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●"/>
            </a:pPr>
            <a:r>
              <a:rPr b="1" lang="en-GB" sz="1600">
                <a:solidFill>
                  <a:schemeClr val="dk2"/>
                </a:solidFill>
              </a:rPr>
              <a:t>GCOS</a:t>
            </a:r>
            <a:r>
              <a:rPr b="0" lang="en-GB" sz="1600">
                <a:solidFill>
                  <a:schemeClr val="dk2"/>
                </a:solidFill>
              </a:rPr>
              <a:t> - strong connection </a:t>
            </a:r>
            <a:r>
              <a:rPr lang="en-GB"/>
              <a:t>maintained by </a:t>
            </a:r>
            <a:r>
              <a:rPr b="0" lang="en-GB" sz="1600">
                <a:solidFill>
                  <a:schemeClr val="dk2"/>
                </a:solidFill>
              </a:rPr>
              <a:t>OOPC for GOOS - IP, ECVs, request to </a:t>
            </a:r>
            <a:r>
              <a:rPr lang="en-GB"/>
              <a:t>provide a timetable for needs</a:t>
            </a:r>
            <a:endParaRPr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●"/>
            </a:pPr>
            <a:r>
              <a:rPr b="1" lang="en-GB" sz="1600">
                <a:solidFill>
                  <a:schemeClr val="dk2"/>
                </a:solidFill>
              </a:rPr>
              <a:t>GEO and GEO MBON</a:t>
            </a:r>
            <a:r>
              <a:rPr b="1" lang="en-GB"/>
              <a:t> </a:t>
            </a:r>
            <a:r>
              <a:rPr lang="en-GB"/>
              <a:t>- </a:t>
            </a:r>
            <a:r>
              <a:rPr b="0" lang="en-GB" sz="1600">
                <a:solidFill>
                  <a:schemeClr val="dk2"/>
                </a:solidFill>
              </a:rPr>
              <a:t>BioEco Panel, CBD</a:t>
            </a:r>
            <a:r>
              <a:rPr lang="en-GB"/>
              <a:t>, and </a:t>
            </a:r>
            <a:r>
              <a:rPr b="0" lang="en-GB" sz="1600">
                <a:solidFill>
                  <a:schemeClr val="dk2"/>
                </a:solidFill>
              </a:rPr>
              <a:t>work in Europe, not formal, however we could seek to formalise there is some interest, GEO Week in Nov 2023 in South Africa</a:t>
            </a:r>
            <a:endParaRPr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●"/>
            </a:pPr>
            <a:r>
              <a:rPr b="1" lang="en-GB" sz="1600">
                <a:solidFill>
                  <a:schemeClr val="dk2"/>
                </a:solidFill>
              </a:rPr>
              <a:t>UNEP</a:t>
            </a:r>
            <a:r>
              <a:rPr b="0" lang="en-GB" sz="1600">
                <a:solidFill>
                  <a:schemeClr val="dk2"/>
                </a:solidFill>
              </a:rPr>
              <a:t> - GEMS Ocean (update here), Regional Seas could be strengthened (CBD discussion), connection for marine debris EOV</a:t>
            </a:r>
            <a:endParaRPr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●"/>
            </a:pPr>
            <a:r>
              <a:rPr lang="en-GB" sz="1700"/>
              <a:t>Projects with partners </a:t>
            </a:r>
            <a:r>
              <a:rPr b="1" lang="en-GB" sz="1700"/>
              <a:t>OECD and MTS</a:t>
            </a:r>
            <a:endParaRPr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●"/>
            </a:pPr>
            <a:r>
              <a:rPr b="1" lang="en-GB" sz="1600">
                <a:solidFill>
                  <a:schemeClr val="dk2"/>
                </a:solidFill>
              </a:rPr>
              <a:t>Satellite community </a:t>
            </a:r>
            <a:r>
              <a:rPr b="0" lang="en-GB" sz="1600">
                <a:solidFill>
                  <a:schemeClr val="dk2"/>
                </a:solidFill>
              </a:rPr>
              <a:t>- CGMS and CEOS </a:t>
            </a:r>
            <a:r>
              <a:rPr lang="en-GB"/>
              <a:t>- </a:t>
            </a:r>
            <a:r>
              <a:rPr b="0" lang="en-GB" sz="1600">
                <a:solidFill>
                  <a:schemeClr val="dk2"/>
                </a:solidFill>
              </a:rPr>
              <a:t>GOOS Office has attended meetings, NASA connection to Co-Design, ESA connection to CoastPredict – new call SC members satellite contact</a:t>
            </a:r>
            <a:endParaRPr/>
          </a:p>
        </p:txBody>
      </p:sp>
      <p:pic>
        <p:nvPicPr>
          <p:cNvPr id="149" name="Google Shape;149;g1fa0b5ebe02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98751" y="595600"/>
            <a:ext cx="2375070" cy="785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g1fa0b5ebe02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88529" y="1522000"/>
            <a:ext cx="1887263" cy="1050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g1fa0b5ebe02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81332" y="4088703"/>
            <a:ext cx="2375071" cy="49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g1fa0b5ebe02_0_0"/>
          <p:cNvPicPr preferRelativeResize="0"/>
          <p:nvPr/>
        </p:nvPicPr>
        <p:blipFill rotWithShape="1">
          <a:blip r:embed="rId6">
            <a:alphaModFix/>
          </a:blip>
          <a:srcRect b="42755" l="0" r="0" t="0"/>
          <a:stretch/>
        </p:blipFill>
        <p:spPr>
          <a:xfrm>
            <a:off x="7466351" y="2870105"/>
            <a:ext cx="2694925" cy="713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g1fa0b5ebe02_0_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161276" y="1879735"/>
            <a:ext cx="1823802" cy="903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g1fa0b5ebe02_0_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432772" y="648745"/>
            <a:ext cx="1096854" cy="785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g1fa0b5ebe02_0_0"/>
          <p:cNvPicPr preferRelativeResize="0"/>
          <p:nvPr/>
        </p:nvPicPr>
        <p:blipFill rotWithShape="1">
          <a:blip r:embed="rId9">
            <a:alphaModFix/>
          </a:blip>
          <a:srcRect b="0" l="8124" r="8032" t="20986"/>
          <a:stretch/>
        </p:blipFill>
        <p:spPr>
          <a:xfrm>
            <a:off x="9905824" y="3321378"/>
            <a:ext cx="2150750" cy="841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g1fa0b5ebe02_0_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9905813" y="4570940"/>
            <a:ext cx="2059366" cy="785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g1fa0b5ebe02_0_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792688" y="4938950"/>
            <a:ext cx="1858800" cy="65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81875" y="1109600"/>
            <a:ext cx="2686600" cy="1791967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"/>
          <p:cNvSpPr txBox="1"/>
          <p:nvPr>
            <p:ph idx="12" type="sldNum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4" name="Google Shape;164;p2"/>
          <p:cNvSpPr txBox="1"/>
          <p:nvPr>
            <p:ph type="title"/>
          </p:nvPr>
        </p:nvSpPr>
        <p:spPr>
          <a:xfrm>
            <a:off x="720726" y="722313"/>
            <a:ext cx="55188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GB"/>
              <a:t>Progress</a:t>
            </a:r>
            <a:endParaRPr/>
          </a:p>
        </p:txBody>
      </p:sp>
      <p:sp>
        <p:nvSpPr>
          <p:cNvPr id="165" name="Google Shape;165;p2"/>
          <p:cNvSpPr txBox="1"/>
          <p:nvPr>
            <p:ph idx="1" type="body"/>
          </p:nvPr>
        </p:nvSpPr>
        <p:spPr>
          <a:xfrm>
            <a:off x="720725" y="1297000"/>
            <a:ext cx="6755113" cy="46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●"/>
            </a:pPr>
            <a:r>
              <a:rPr b="1" lang="en-GB" sz="1600">
                <a:solidFill>
                  <a:schemeClr val="dk2"/>
                </a:solidFill>
              </a:rPr>
              <a:t>Modelling community </a:t>
            </a:r>
            <a:r>
              <a:rPr b="0" lang="en-GB" sz="1600">
                <a:solidFill>
                  <a:schemeClr val="dk2"/>
                </a:solidFill>
              </a:rPr>
              <a:t>– ETOOFS connected with new DCC </a:t>
            </a:r>
            <a:r>
              <a:rPr lang="en-GB"/>
              <a:t>(see Session 7), OceanPredict good relationship, SynObs and ECMWF in Ocean Observing Co-Design, EuroSea, </a:t>
            </a:r>
            <a:r>
              <a:rPr b="0" lang="en-GB" sz="1600">
                <a:solidFill>
                  <a:schemeClr val="dk2"/>
                </a:solidFill>
              </a:rPr>
              <a:t>CoastPredict, and Co-Design all work to connect for service delivery, GRAs and other regional systems are often observing and forecasting – GOOS could review with ETOOFS whether any learning, best </a:t>
            </a:r>
            <a:r>
              <a:rPr lang="en-GB"/>
              <a:t>p</a:t>
            </a:r>
            <a:r>
              <a:rPr b="0" lang="en-GB" sz="1600">
                <a:solidFill>
                  <a:schemeClr val="dk2"/>
                </a:solidFill>
              </a:rPr>
              <a:t>ractice or formalisation would help?</a:t>
            </a:r>
            <a:endParaRPr b="0" sz="1600">
              <a:solidFill>
                <a:schemeClr val="dk2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●"/>
            </a:pPr>
            <a:r>
              <a:rPr b="1" lang="en-GB"/>
              <a:t>MSP community (IOC) </a:t>
            </a:r>
            <a:r>
              <a:rPr lang="en-GB"/>
              <a:t>- collaboration for a new project scoped (May)</a:t>
            </a:r>
            <a:endParaRPr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●"/>
            </a:pPr>
            <a:r>
              <a:rPr b="1" lang="en-GB"/>
              <a:t>UNFCCC</a:t>
            </a:r>
            <a:r>
              <a:rPr lang="en-GB"/>
              <a:t> – engagement via IOC</a:t>
            </a:r>
            <a:endParaRPr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●"/>
            </a:pPr>
            <a:r>
              <a:rPr b="1" lang="en-GB"/>
              <a:t>WOA</a:t>
            </a:r>
            <a:r>
              <a:rPr lang="en-GB"/>
              <a:t> – engagement via IOC</a:t>
            </a:r>
            <a:endParaRPr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●"/>
            </a:pPr>
            <a:r>
              <a:rPr b="1" lang="en-GB"/>
              <a:t>CBD</a:t>
            </a:r>
            <a:r>
              <a:rPr lang="en-GB"/>
              <a:t> – engagement via IOC</a:t>
            </a:r>
            <a:endParaRPr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●"/>
            </a:pPr>
            <a:r>
              <a:rPr b="1" lang="en-GB" sz="1600">
                <a:solidFill>
                  <a:schemeClr val="dk2"/>
                </a:solidFill>
              </a:rPr>
              <a:t>DOALOS</a:t>
            </a:r>
            <a:r>
              <a:rPr b="0" lang="en-GB" sz="1600">
                <a:solidFill>
                  <a:schemeClr val="dk2"/>
                </a:solidFill>
              </a:rPr>
              <a:t> – </a:t>
            </a:r>
            <a:r>
              <a:rPr lang="en-GB"/>
              <a:t>connection for </a:t>
            </a:r>
            <a:r>
              <a:rPr b="0" lang="en-GB" sz="1600">
                <a:solidFill>
                  <a:schemeClr val="dk2"/>
                </a:solidFill>
              </a:rPr>
              <a:t>EEZ issues</a:t>
            </a:r>
            <a:endParaRPr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●"/>
            </a:pPr>
            <a:r>
              <a:rPr b="1" lang="en-GB" sz="1600">
                <a:solidFill>
                  <a:schemeClr val="dk2"/>
                </a:solidFill>
              </a:rPr>
              <a:t>Racing yachts </a:t>
            </a:r>
            <a:r>
              <a:rPr b="0" lang="en-GB" sz="1600">
                <a:solidFill>
                  <a:schemeClr val="dk2"/>
                </a:solidFill>
              </a:rPr>
              <a:t>– IMOCA, Ocean Race </a:t>
            </a:r>
            <a:r>
              <a:rPr lang="en-GB"/>
              <a:t> (IOC, GOOS &amp; OceanOPS) </a:t>
            </a:r>
            <a:r>
              <a:rPr b="0" lang="en-GB" sz="1600">
                <a:solidFill>
                  <a:schemeClr val="dk2"/>
                </a:solidFill>
              </a:rPr>
              <a:t>for remote deployments and communications</a:t>
            </a:r>
            <a:endParaRPr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●"/>
            </a:pPr>
            <a:r>
              <a:rPr b="1" lang="en-GB" sz="1600">
                <a:solidFill>
                  <a:schemeClr val="dk2"/>
                </a:solidFill>
              </a:rPr>
              <a:t>GESAMP</a:t>
            </a:r>
            <a:r>
              <a:rPr b="0" lang="en-GB" sz="1600">
                <a:solidFill>
                  <a:schemeClr val="dk2"/>
                </a:solidFill>
              </a:rPr>
              <a:t> - ocean plastic/marine debris strong connection</a:t>
            </a:r>
            <a:endParaRPr b="1" sz="1700"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●"/>
            </a:pPr>
            <a:r>
              <a:rPr b="1" lang="en-GB" sz="1600">
                <a:solidFill>
                  <a:schemeClr val="dk2"/>
                </a:solidFill>
              </a:rPr>
              <a:t>IOC Science Section </a:t>
            </a:r>
            <a:r>
              <a:rPr b="0" lang="en-GB" sz="1600">
                <a:solidFill>
                  <a:schemeClr val="dk2"/>
                </a:solidFill>
              </a:rPr>
              <a:t>– meeting to discuss more </a:t>
            </a:r>
            <a:r>
              <a:rPr lang="en-GB"/>
              <a:t>or better </a:t>
            </a:r>
            <a:r>
              <a:rPr b="0" lang="en-GB" sz="1600">
                <a:solidFill>
                  <a:schemeClr val="dk2"/>
                </a:solidFill>
              </a:rPr>
              <a:t>links for IOC-R, Blue Carbon</a:t>
            </a:r>
            <a:r>
              <a:rPr lang="en-GB"/>
              <a:t>, </a:t>
            </a:r>
            <a:r>
              <a:rPr b="0" lang="en-GB" sz="1600">
                <a:solidFill>
                  <a:schemeClr val="dk2"/>
                </a:solidFill>
              </a:rPr>
              <a:t>GOA-ON, HABs, often seem disconnected</a:t>
            </a:r>
            <a:endParaRPr b="0" sz="16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6" name="Google Shape;166;p2"/>
          <p:cNvPicPr preferRelativeResize="0"/>
          <p:nvPr/>
        </p:nvPicPr>
        <p:blipFill rotWithShape="1">
          <a:blip r:embed="rId4">
            <a:alphaModFix/>
          </a:blip>
          <a:srcRect b="34734" l="0" r="0" t="36435"/>
          <a:stretch/>
        </p:blipFill>
        <p:spPr>
          <a:xfrm>
            <a:off x="9318125" y="335050"/>
            <a:ext cx="2686600" cy="77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38474" y="912450"/>
            <a:ext cx="1791950" cy="1290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838475" y="2524287"/>
            <a:ext cx="2077175" cy="90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110025" y="2533025"/>
            <a:ext cx="1964801" cy="1964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170175" y="3686126"/>
            <a:ext cx="1829450" cy="1016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863487" y="4959625"/>
            <a:ext cx="2233843" cy="77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484973" y="4580200"/>
            <a:ext cx="1417021" cy="1331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2c64c9b560_0_0"/>
          <p:cNvSpPr txBox="1"/>
          <p:nvPr>
            <p:ph idx="12" type="sldNum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8" name="Google Shape;178;g22c64c9b560_0_0"/>
          <p:cNvSpPr txBox="1"/>
          <p:nvPr>
            <p:ph type="title"/>
          </p:nvPr>
        </p:nvSpPr>
        <p:spPr>
          <a:xfrm>
            <a:off x="720726" y="722313"/>
            <a:ext cx="55188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GB"/>
              <a:t>Progress/Achievements</a:t>
            </a:r>
            <a:endParaRPr/>
          </a:p>
        </p:txBody>
      </p:sp>
      <p:sp>
        <p:nvSpPr>
          <p:cNvPr id="179" name="Google Shape;179;g22c64c9b560_0_0"/>
          <p:cNvSpPr txBox="1"/>
          <p:nvPr>
            <p:ph idx="1" type="body"/>
          </p:nvPr>
        </p:nvSpPr>
        <p:spPr>
          <a:xfrm>
            <a:off x="720725" y="1216700"/>
            <a:ext cx="4182600" cy="46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b="1" lang="en-GB"/>
              <a:t>GRAs</a:t>
            </a:r>
            <a:br>
              <a:rPr b="1" lang="en-GB"/>
            </a:br>
            <a:endParaRPr b="1"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●"/>
            </a:pPr>
            <a:r>
              <a:rPr lang="en-GB"/>
              <a:t>Assess GRA capabilities across the value chain - questionnaire prepared but not identified as a priority action for the GRAS so - ON HOLD</a:t>
            </a:r>
            <a:endParaRPr/>
          </a:p>
        </p:txBody>
      </p:sp>
      <p:pic>
        <p:nvPicPr>
          <p:cNvPr id="180" name="Google Shape;180;g22c64c9b560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18026" y="1495700"/>
            <a:ext cx="6873974" cy="386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280c0c9bd1_0_0"/>
          <p:cNvSpPr txBox="1"/>
          <p:nvPr>
            <p:ph type="title"/>
          </p:nvPr>
        </p:nvSpPr>
        <p:spPr>
          <a:xfrm>
            <a:off x="720726" y="722313"/>
            <a:ext cx="107505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rPr lang="en-GB"/>
              <a:t>Outcomes &amp; Assessment</a:t>
            </a:r>
            <a:endParaRPr/>
          </a:p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86" name="Google Shape;186;g2280c0c9bd1_0_0"/>
          <p:cNvSpPr txBox="1"/>
          <p:nvPr>
            <p:ph idx="12" type="sldNum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87" name="Google Shape;187;g2280c0c9bd1_0_0"/>
          <p:cNvGraphicFramePr/>
          <p:nvPr/>
        </p:nvGraphicFramePr>
        <p:xfrm>
          <a:off x="757375" y="1366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{BD1B42CB-4529-41CD-8749-9550CED6163C}</a:tableStyleId>
              </a:tblPr>
              <a:tblGrid>
                <a:gridCol w="566625"/>
                <a:gridCol w="5091950"/>
                <a:gridCol w="5500250"/>
              </a:tblGrid>
              <a:tr h="396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GB" sz="1400" u="none" cap="none" strike="noStrike">
                          <a:solidFill>
                            <a:schemeClr val="lt1"/>
                          </a:solidFill>
                        </a:rPr>
                        <a:t>No.</a:t>
                      </a:r>
                      <a:endParaRPr b="1"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GB" sz="1400" u="none" cap="none" strike="noStrike">
                          <a:solidFill>
                            <a:schemeClr val="lt1"/>
                          </a:solidFill>
                        </a:rPr>
                        <a:t>SO1 Outcomes</a:t>
                      </a:r>
                      <a:endParaRPr b="1"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GB" sz="1400" u="none" cap="none" strike="noStrike">
                          <a:solidFill>
                            <a:schemeClr val="lt1"/>
                          </a:solidFill>
                        </a:rPr>
                        <a:t>Assessments</a:t>
                      </a:r>
                      <a:endParaRPr b="1"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822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1</a:t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A strengthened, responsive and delivery-focused observing system</a:t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GB"/>
                        <a:t>On track (</a:t>
                      </a:r>
                      <a:r>
                        <a:rPr b="1" lang="en-GB" sz="1400" u="none" cap="none" strike="noStrike"/>
                        <a:t>40%)</a:t>
                      </a:r>
                      <a:r>
                        <a:rPr lang="en-GB" sz="1400" u="none" cap="none" strike="noStrike"/>
                        <a:t> - systematic effort in this regard Co-Design, CoastPredict and projects like EuroSea, connection to UNFCCC, CBD, GCOS, national/regional observing and forecasting systems Argo undertake design assessment</a:t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822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2</a:t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Established strong partnerships with key intermediary user organizations across climate, operational services and ocean health delivery areas</a:t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GB"/>
                        <a:t>On track (</a:t>
                      </a:r>
                      <a:r>
                        <a:rPr b="1" lang="en-GB" sz="1400" u="none" cap="none" strike="noStrike"/>
                        <a:t>30%)</a:t>
                      </a:r>
                      <a:r>
                        <a:rPr lang="en-GB" sz="1400" u="none" cap="none" strike="noStrike"/>
                        <a:t> WMO perhaps largest single partner - underway but resources required to support this, developing with others</a:t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668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3</a:t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An increase in fit-for-purpose ocean information products (forecasts, indicators, coastal warning) based on sustained observations</a:t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GB"/>
                        <a:t>On track (</a:t>
                      </a:r>
                      <a:r>
                        <a:rPr b="1" lang="en-GB" sz="1400" u="none" cap="none" strike="noStrike"/>
                        <a:t>30%)</a:t>
                      </a:r>
                      <a:r>
                        <a:rPr lang="en-GB" sz="1400" u="none" cap="none" strike="noStrike"/>
                        <a:t> - not sure how we would monitor this, this a major component of Co-Design, CoastPredict and projects like EuroSea</a:t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822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4</a:t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Ability to evaluate system for adequacy in meeting societal needs</a:t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GB"/>
                        <a:t>Progress but slow (</a:t>
                      </a:r>
                      <a:r>
                        <a:rPr b="1" lang="en-GB" sz="1400" u="none" cap="none" strike="noStrike"/>
                        <a:t>10%)</a:t>
                      </a:r>
                      <a:r>
                        <a:rPr lang="en-GB" sz="1400" u="none" cap="none" strike="noStrike"/>
                        <a:t> - capability to do this through/with OceanOPS tools - need resource and work but possible - RRR work and Co-Design look to do this BUT will not possible without resource</a:t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822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5</a:t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Improvement in the sustainability of the observing system individual components, through clarity on how observational data contributes to providing critical services</a:t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GB"/>
                        <a:t>Progress but slow (</a:t>
                      </a:r>
                      <a:r>
                        <a:rPr b="1" lang="en-GB" sz="1400" u="none" cap="none" strike="noStrike"/>
                        <a:t>20%)</a:t>
                      </a:r>
                      <a:r>
                        <a:rPr lang="en-GB" sz="1400" u="none" cap="none" strike="noStrike"/>
                        <a:t> improvement, but not at stage where partners are stating strongly enough the need for observations</a:t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g216bb1a2444_4_2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01383" y="213925"/>
            <a:ext cx="7990618" cy="575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g216bb1a2444_4_289"/>
          <p:cNvSpPr txBox="1"/>
          <p:nvPr>
            <p:ph idx="12" type="sldNum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4" name="Google Shape;194;g216bb1a2444_4_289"/>
          <p:cNvSpPr txBox="1"/>
          <p:nvPr>
            <p:ph idx="1" type="body"/>
          </p:nvPr>
        </p:nvSpPr>
        <p:spPr>
          <a:xfrm>
            <a:off x="634228" y="1450525"/>
            <a:ext cx="3950129" cy="45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14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1. No cross-GOOS map/visualisation of partners by type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114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2. GOOS Office has taken a prioritisation approach, other elements have happened organically as work on SOs and Decade Programmes progressed – but could this be more systemic?</a:t>
            </a:r>
            <a:endParaRPr/>
          </a:p>
          <a:p>
            <a:pPr indent="0" lvl="0" marL="114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114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3. Do we need more formalisation of some of these relationships? </a:t>
            </a:r>
            <a:endParaRPr/>
          </a:p>
          <a:p>
            <a:pPr indent="0" lvl="0" marL="114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114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4. Users not regularly engaged</a:t>
            </a:r>
            <a:endParaRPr/>
          </a:p>
          <a:p>
            <a:pPr indent="0" lvl="0" marL="114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114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5. GOOS Office should seek to interact with some end user communities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t/>
            </a:r>
            <a:endParaRPr>
              <a:highlight>
                <a:srgbClr val="FFFF00"/>
              </a:highlight>
            </a:endParaRPr>
          </a:p>
        </p:txBody>
      </p:sp>
      <p:sp>
        <p:nvSpPr>
          <p:cNvPr id="195" name="Google Shape;195;g216bb1a2444_4_289"/>
          <p:cNvSpPr txBox="1"/>
          <p:nvPr>
            <p:ph type="title"/>
          </p:nvPr>
        </p:nvSpPr>
        <p:spPr>
          <a:xfrm>
            <a:off x="720726" y="722313"/>
            <a:ext cx="55188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GB"/>
              <a:t>Gaps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1"/>
          <p:cNvSpPr txBox="1"/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GB"/>
              <a:t>Next/Future Steps</a:t>
            </a:r>
            <a:endParaRPr/>
          </a:p>
        </p:txBody>
      </p:sp>
      <p:sp>
        <p:nvSpPr>
          <p:cNvPr id="201" name="Google Shape;201;p31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2" name="Google Shape;202;p31"/>
          <p:cNvSpPr txBox="1"/>
          <p:nvPr>
            <p:ph idx="1" type="body"/>
          </p:nvPr>
        </p:nvSpPr>
        <p:spPr>
          <a:xfrm>
            <a:off x="720725" y="1297000"/>
            <a:ext cx="6388800" cy="48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chemeClr val="dk1"/>
                </a:solidFill>
              </a:rPr>
              <a:t>Most partners are delivery partners in some sense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-342900" lvl="0" marL="469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b="1" lang="en-GB">
                <a:solidFill>
                  <a:schemeClr val="dk1"/>
                </a:solidFill>
              </a:rPr>
              <a:t>Identify our partner priorities (see end slide) through SC/Exec </a:t>
            </a:r>
            <a:r>
              <a:rPr lang="en-GB">
                <a:solidFill>
                  <a:schemeClr val="dk1"/>
                </a:solidFill>
              </a:rPr>
              <a:t>and the lead</a:t>
            </a:r>
            <a:endParaRPr/>
          </a:p>
          <a:p>
            <a:pPr indent="-241300" lvl="0" marL="469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-342900" lvl="0" marL="469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en-GB"/>
              <a:t>Revise the partner mapping with key sectors for partnership and import for GOOS to have some spread of activity cross key sectors</a:t>
            </a:r>
            <a:endParaRPr/>
          </a:p>
          <a:p>
            <a:pPr indent="-241300" lvl="0" marL="469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-342900" lvl="0" marL="469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b="1" lang="en-GB">
                <a:solidFill>
                  <a:schemeClr val="dk1"/>
                </a:solidFill>
              </a:rPr>
              <a:t>Assess needs for WMO engagement and carefully set priorities</a:t>
            </a:r>
            <a:r>
              <a:rPr lang="en-GB">
                <a:solidFill>
                  <a:schemeClr val="dk1"/>
                </a:solidFill>
              </a:rPr>
              <a:t> - Agenda item 8.1, and others as they develop</a:t>
            </a:r>
            <a:endParaRPr/>
          </a:p>
          <a:p>
            <a:pPr indent="-241300" lvl="0" marL="469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42900" lvl="0" marL="469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en-GB">
                <a:solidFill>
                  <a:schemeClr val="dk1"/>
                </a:solidFill>
              </a:rPr>
              <a:t>F</a:t>
            </a:r>
            <a:r>
              <a:rPr lang="en-GB" sz="1600">
                <a:solidFill>
                  <a:schemeClr val="dk1"/>
                </a:solidFill>
              </a:rPr>
              <a:t>or those underway</a:t>
            </a:r>
            <a:r>
              <a:rPr lang="en-GB">
                <a:solidFill>
                  <a:schemeClr val="dk1"/>
                </a:solidFill>
              </a:rPr>
              <a:t>, such as WMO, some regular review mechanism to ensure </a:t>
            </a:r>
            <a:r>
              <a:rPr lang="en-GB" sz="1600">
                <a:solidFill>
                  <a:schemeClr val="dk1"/>
                </a:solidFill>
              </a:rPr>
              <a:t>works for both p</a:t>
            </a:r>
            <a:r>
              <a:rPr lang="en-GB">
                <a:solidFill>
                  <a:schemeClr val="dk1"/>
                </a:solidFill>
              </a:rPr>
              <a:t>arties - evaluation criteria e.g. from HBR Article (Kanter, HBR, 2009)</a:t>
            </a:r>
            <a:endParaRPr/>
          </a:p>
        </p:txBody>
      </p:sp>
      <p:pic>
        <p:nvPicPr>
          <p:cNvPr id="203" name="Google Shape;203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30550" y="486000"/>
            <a:ext cx="1395275" cy="13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37263" y="688775"/>
            <a:ext cx="1532441" cy="57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854988" y="1794713"/>
            <a:ext cx="1766575" cy="694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82888" y="2243275"/>
            <a:ext cx="1858800" cy="65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3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937275" y="3165750"/>
            <a:ext cx="1693275" cy="85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3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265688" y="3351500"/>
            <a:ext cx="666324" cy="1233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31"/>
          <p:cNvPicPr preferRelativeResize="0"/>
          <p:nvPr/>
        </p:nvPicPr>
        <p:blipFill rotWithShape="1">
          <a:blip r:embed="rId9">
            <a:alphaModFix/>
          </a:blip>
          <a:srcRect b="17023" l="16909" r="16671" t="15395"/>
          <a:stretch/>
        </p:blipFill>
        <p:spPr>
          <a:xfrm>
            <a:off x="9613145" y="4478950"/>
            <a:ext cx="1212030" cy="123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2c64c9b560_0_7"/>
          <p:cNvSpPr txBox="1"/>
          <p:nvPr>
            <p:ph type="title"/>
          </p:nvPr>
        </p:nvSpPr>
        <p:spPr>
          <a:xfrm>
            <a:off x="720726" y="722313"/>
            <a:ext cx="107505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GB"/>
              <a:t>Next/Future Steps</a:t>
            </a:r>
            <a:endParaRPr/>
          </a:p>
        </p:txBody>
      </p:sp>
      <p:sp>
        <p:nvSpPr>
          <p:cNvPr id="215" name="Google Shape;215;g22c64c9b560_0_7"/>
          <p:cNvSpPr txBox="1"/>
          <p:nvPr>
            <p:ph idx="12" type="sldNum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6" name="Google Shape;216;g22c64c9b560_0_7"/>
          <p:cNvSpPr txBox="1"/>
          <p:nvPr>
            <p:ph idx="1" type="body"/>
          </p:nvPr>
        </p:nvSpPr>
        <p:spPr>
          <a:xfrm>
            <a:off x="720725" y="1297000"/>
            <a:ext cx="6249000" cy="48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GB">
                <a:solidFill>
                  <a:schemeClr val="dk1"/>
                </a:solidFill>
              </a:rPr>
              <a:t>Identify our partner priorities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chemeClr val="dk1"/>
                </a:solidFill>
              </a:rPr>
              <a:t>WMO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UN Policy instruments (CBD, UNFCCC, BBNJ, WoA)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GB">
                <a:solidFill>
                  <a:schemeClr val="dk1"/>
                </a:solidFill>
              </a:rPr>
              <a:t>GCOS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chemeClr val="dk1"/>
                </a:solidFill>
              </a:rPr>
              <a:t>IODE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chemeClr val="dk1"/>
                </a:solidFill>
              </a:rPr>
              <a:t>GEO/MBON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chemeClr val="dk1"/>
                </a:solidFill>
              </a:rPr>
              <a:t>MSP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chemeClr val="dk1"/>
                </a:solidFill>
              </a:rPr>
              <a:t>Satellite community/actors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chemeClr val="dk1"/>
                </a:solidFill>
              </a:rPr>
              <a:t>Modelling community actors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POGO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chemeClr val="dk1"/>
                </a:solidFill>
              </a:rPr>
              <a:t>Other?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chemeClr val="dk1"/>
                </a:solidFill>
              </a:rPr>
              <a:t>GSAMP?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chemeClr val="dk1"/>
                </a:solidFill>
              </a:rPr>
              <a:t>3CS/CMEMS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  <p:pic>
        <p:nvPicPr>
          <p:cNvPr id="217" name="Google Shape;217;g22c64c9b560_0_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30550" y="486000"/>
            <a:ext cx="1395275" cy="13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g22c64c9b560_0_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37263" y="688775"/>
            <a:ext cx="1532441" cy="57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g22c64c9b560_0_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854988" y="1794713"/>
            <a:ext cx="1766575" cy="694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g22c64c9b560_0_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82888" y="2243275"/>
            <a:ext cx="1858800" cy="65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g22c64c9b560_0_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937275" y="3165750"/>
            <a:ext cx="1693275" cy="85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g22c64c9b560_0_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265688" y="3351500"/>
            <a:ext cx="666324" cy="1233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g22c64c9b560_0_7"/>
          <p:cNvPicPr preferRelativeResize="0"/>
          <p:nvPr/>
        </p:nvPicPr>
        <p:blipFill rotWithShape="1">
          <a:blip r:embed="rId9">
            <a:alphaModFix/>
          </a:blip>
          <a:srcRect b="17023" l="16909" r="16671" t="15395"/>
          <a:stretch/>
        </p:blipFill>
        <p:spPr>
          <a:xfrm>
            <a:off x="9613145" y="4478950"/>
            <a:ext cx="1212030" cy="123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OOS PPT Theme">
  <a:themeElements>
    <a:clrScheme name="GOOS Corporate colour theme">
      <a:dk1>
        <a:srgbClr val="000000"/>
      </a:dk1>
      <a:lt1>
        <a:srgbClr val="FFFFFF"/>
      </a:lt1>
      <a:dk2>
        <a:srgbClr val="333333"/>
      </a:dk2>
      <a:lt2>
        <a:srgbClr val="F0F0F0"/>
      </a:lt2>
      <a:accent1>
        <a:srgbClr val="184596"/>
      </a:accent1>
      <a:accent2>
        <a:srgbClr val="F38417"/>
      </a:accent2>
      <a:accent3>
        <a:srgbClr val="147ED2"/>
      </a:accent3>
      <a:accent4>
        <a:srgbClr val="5C5C5C"/>
      </a:accent4>
      <a:accent5>
        <a:srgbClr val="E1504D"/>
      </a:accent5>
      <a:accent6>
        <a:srgbClr val="2BABE3"/>
      </a:accent6>
      <a:hlink>
        <a:srgbClr val="184596"/>
      </a:hlink>
      <a:folHlink>
        <a:srgbClr val="F3841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Collins, Forest</dc:creator>
</cp:coreProperties>
</file>