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12192000"/>
  <p:notesSz cx="6858000" cy="9144000"/>
  <p:embeddedFontLst>
    <p:embeddedFont>
      <p:font typeface="Barlow"/>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24" roundtripDataSignature="AMtx7mi8l8YkrKNj4PJnhwydter+KWWj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A2DF17-DBAB-4B41-96D0-705117C5E56D}">
  <a:tblStyle styleId="{99A2DF17-DBAB-4B41-96D0-705117C5E56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regular.fntdata"/><Relationship Id="rId11" Type="http://schemas.openxmlformats.org/officeDocument/2006/relationships/slide" Target="slides/slide5.xml"/><Relationship Id="rId22" Type="http://schemas.openxmlformats.org/officeDocument/2006/relationships/font" Target="fonts/Barlow-italic.fntdata"/><Relationship Id="rId10" Type="http://schemas.openxmlformats.org/officeDocument/2006/relationships/slide" Target="slides/slide4.xml"/><Relationship Id="rId21" Type="http://schemas.openxmlformats.org/officeDocument/2006/relationships/font" Target="fonts/Barlow-bold.fntdata"/><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font" Target="fonts/Barlow-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16bb1a2444_4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216bb1a2444_4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16bb1a2444_4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216bb1a2444_4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390372134f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2390372134f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It divides our audience into two main groups - the producers or enablers of ocean data, and those who consume or leverage the data. And through our communications, we then want to strengthen and champion the first group, mainly the ocean observing community, and make the business case for sustained ocean observing to the second group. An overarching objective is to demonstrate the value of global coordination, or the work of GOOS, as well as show how critical ocean observing is to the success of the Ocean Decade. </a:t>
            </a:r>
            <a:endParaRPr/>
          </a:p>
        </p:txBody>
      </p:sp>
      <p:sp>
        <p:nvSpPr>
          <p:cNvPr id="144" name="Google Shape;14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2e9956b0c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2e9956b0c1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2e9956b0c1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285987e052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285987e052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Most popular stories - featuring work and experiences of scientists in the field + newsworthy scientific discoveries enabled by ocean observations. We aim to use such stories as a hook, and infuse them with messages about the importance of coordinated ocean observing. </a:t>
            </a:r>
            <a:endParaRPr/>
          </a:p>
        </p:txBody>
      </p:sp>
      <p:sp>
        <p:nvSpPr>
          <p:cNvPr id="173" name="Google Shape;173;g2285987e052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2807ba460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22807ba460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e1754bebc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e1754bebc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1e1754bebc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285987e05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285987e052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MIC TO ANYA HERE</a:t>
            </a:r>
            <a:endParaRPr/>
          </a:p>
        </p:txBody>
      </p:sp>
      <p:sp>
        <p:nvSpPr>
          <p:cNvPr id="201" name="Google Shape;201;g2285987e052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8146305a6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Funding: there are no indications about an increase in sustained funding during the last year, however, we have only had the GOOS communications plan for less than half a year, and until now we have only implemented a part of it due to financial reasons. We hope to dedicate more </a:t>
            </a:r>
            <a:r>
              <a:rPr lang="en-GB"/>
              <a:t>resources</a:t>
            </a:r>
            <a:r>
              <a:rPr lang="en-GB"/>
              <a:t> to the remaining recommendations of the communications plan, as well as work in the </a:t>
            </a:r>
            <a:r>
              <a:rPr lang="en-GB"/>
              <a:t>philanthropy</a:t>
            </a:r>
            <a:r>
              <a:rPr lang="en-GB"/>
              <a:t> sector during the next biennium. </a:t>
            </a:r>
            <a:br>
              <a:rPr lang="en-GB"/>
            </a:br>
            <a:br>
              <a:rPr lang="en-GB"/>
            </a:br>
            <a:r>
              <a:rPr lang="en-GB"/>
              <a:t>GRAs: There is increasing activity in GOOS GRAs, with new GRAs joining. We anticipate that this will lead to an increase in nations participating in the observing system.</a:t>
            </a:r>
            <a:endParaRPr/>
          </a:p>
        </p:txBody>
      </p:sp>
      <p:sp>
        <p:nvSpPr>
          <p:cNvPr id="211" name="Google Shape;211;g228146305a6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7"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7"/>
          <p:cNvSpPr txBox="1"/>
          <p:nvPr>
            <p:ph type="ctrTitle"/>
          </p:nvPr>
        </p:nvSpPr>
        <p:spPr>
          <a:xfrm>
            <a:off x="1367999" y="2790000"/>
            <a:ext cx="6877011" cy="1476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7"/>
          <p:cNvSpPr txBox="1"/>
          <p:nvPr>
            <p:ph idx="1" type="subTitle"/>
          </p:nvPr>
        </p:nvSpPr>
        <p:spPr>
          <a:xfrm>
            <a:off x="1367999" y="4597200"/>
            <a:ext cx="6877012" cy="928268"/>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800"/>
              <a:buNone/>
              <a:defRPr b="1" sz="1800">
                <a:solidFill>
                  <a:schemeClr val="lt1"/>
                </a:solidFill>
              </a:defRPr>
            </a:lvl1pPr>
            <a:lvl2pPr lvl="1" algn="l">
              <a:lnSpc>
                <a:spcPct val="105000"/>
              </a:lnSpc>
              <a:spcBef>
                <a:spcPts val="0"/>
              </a:spcBef>
              <a:spcAft>
                <a:spcPts val="0"/>
              </a:spcAft>
              <a:buClr>
                <a:schemeClr val="lt1"/>
              </a:buClr>
              <a:buSzPts val="1800"/>
              <a:buNone/>
              <a:defRPr b="0" sz="180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21" name="Google Shape;21;p7"/>
          <p:cNvPicPr preferRelativeResize="0"/>
          <p:nvPr/>
        </p:nvPicPr>
        <p:blipFill rotWithShape="1">
          <a:blip r:embed="rId2">
            <a:alphaModFix/>
          </a:blip>
          <a:srcRect b="0" l="0" r="0" t="0"/>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8" name="Shape 78"/>
        <p:cNvGrpSpPr/>
        <p:nvPr/>
      </p:nvGrpSpPr>
      <p:grpSpPr>
        <a:xfrm>
          <a:off x="0" y="0"/>
          <a:ext cx="0" cy="0"/>
          <a:chOff x="0" y="0"/>
          <a:chExt cx="0" cy="0"/>
        </a:xfrm>
      </p:grpSpPr>
      <p:sp>
        <p:nvSpPr>
          <p:cNvPr id="79" name="Google Shape;79;p8"/>
          <p:cNvSpPr txBox="1"/>
          <p:nvPr>
            <p:ph idx="1" type="body"/>
          </p:nvPr>
        </p:nvSpPr>
        <p:spPr>
          <a:xfrm>
            <a:off x="720726" y="1296988"/>
            <a:ext cx="81180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8"/>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8"/>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8"/>
          <p:cNvSpPr txBox="1"/>
          <p:nvPr>
            <p:ph type="title"/>
          </p:nvPr>
        </p:nvSpPr>
        <p:spPr>
          <a:xfrm>
            <a:off x="720726" y="722313"/>
            <a:ext cx="81180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84" name="Shape 84"/>
        <p:cNvGrpSpPr/>
        <p:nvPr/>
      </p:nvGrpSpPr>
      <p:grpSpPr>
        <a:xfrm>
          <a:off x="0" y="0"/>
          <a:ext cx="0" cy="0"/>
          <a:chOff x="0" y="0"/>
          <a:chExt cx="0" cy="0"/>
        </a:xfrm>
      </p:grpSpPr>
      <p:sp>
        <p:nvSpPr>
          <p:cNvPr id="85" name="Google Shape;85;p12"/>
          <p:cNvSpPr txBox="1"/>
          <p:nvPr>
            <p:ph type="ctrTitle"/>
          </p:nvPr>
        </p:nvSpPr>
        <p:spPr>
          <a:xfrm>
            <a:off x="1368000" y="2988000"/>
            <a:ext cx="3726761" cy="17907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2"/>
          <p:cNvSpPr txBox="1"/>
          <p:nvPr>
            <p:ph idx="1" type="subTitle"/>
          </p:nvPr>
        </p:nvSpPr>
        <p:spPr>
          <a:xfrm>
            <a:off x="1368000" y="4982400"/>
            <a:ext cx="3726761"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87" name="Google Shape;87;p12"/>
          <p:cNvPicPr preferRelativeResize="0"/>
          <p:nvPr/>
        </p:nvPicPr>
        <p:blipFill rotWithShape="1">
          <a:blip r:embed="rId2">
            <a:alphaModFix/>
          </a:blip>
          <a:srcRect b="0" l="0" r="0" t="0"/>
          <a:stretch/>
        </p:blipFill>
        <p:spPr>
          <a:xfrm>
            <a:off x="1368000" y="1202400"/>
            <a:ext cx="2970000" cy="838750"/>
          </a:xfrm>
          <a:prstGeom prst="rect">
            <a:avLst/>
          </a:prstGeom>
          <a:noFill/>
          <a:ln>
            <a:noFill/>
          </a:ln>
        </p:spPr>
      </p:pic>
      <p:sp>
        <p:nvSpPr>
          <p:cNvPr id="88" name="Google Shape;88;p12"/>
          <p:cNvSpPr/>
          <p:nvPr>
            <p:ph idx="2" type="pic"/>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89" name="Shape 89"/>
        <p:cNvGrpSpPr/>
        <p:nvPr/>
      </p:nvGrpSpPr>
      <p:grpSpPr>
        <a:xfrm>
          <a:off x="0" y="0"/>
          <a:ext cx="0" cy="0"/>
          <a:chOff x="0" y="0"/>
          <a:chExt cx="0" cy="0"/>
        </a:xfrm>
      </p:grpSpPr>
      <p:sp>
        <p:nvSpPr>
          <p:cNvPr id="90" name="Google Shape;90;p13"/>
          <p:cNvSpPr/>
          <p:nvPr>
            <p:ph idx="2" type="pic"/>
          </p:nvPr>
        </p:nvSpPr>
        <p:spPr>
          <a:xfrm>
            <a:off x="0" y="0"/>
            <a:ext cx="6912000" cy="6858000"/>
          </a:xfrm>
          <a:prstGeom prst="rect">
            <a:avLst/>
          </a:prstGeom>
          <a:solidFill>
            <a:srgbClr val="D8D8D8"/>
          </a:solidFill>
          <a:ln>
            <a:noFill/>
          </a:ln>
        </p:spPr>
      </p:sp>
      <p:sp>
        <p:nvSpPr>
          <p:cNvPr id="91" name="Google Shape;91;p13"/>
          <p:cNvSpPr txBox="1"/>
          <p:nvPr>
            <p:ph type="ctrTitle"/>
          </p:nvPr>
        </p:nvSpPr>
        <p:spPr>
          <a:xfrm>
            <a:off x="7560000" y="3160800"/>
            <a:ext cx="3944613" cy="1866158"/>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3"/>
          <p:cNvSpPr txBox="1"/>
          <p:nvPr>
            <p:ph idx="1" type="subTitle"/>
          </p:nvPr>
        </p:nvSpPr>
        <p:spPr>
          <a:xfrm>
            <a:off x="7560000" y="5162400"/>
            <a:ext cx="3944613" cy="757643"/>
          </a:xfrm>
          <a:prstGeom prst="rect">
            <a:avLst/>
          </a:prstGeom>
          <a:noFill/>
          <a:ln>
            <a:noFill/>
          </a:ln>
        </p:spPr>
        <p:txBody>
          <a:bodyPr anchorCtr="0" anchor="b" bIns="0" lIns="0" spcFirstLastPara="1" rIns="0" wrap="square" tIns="0">
            <a:noAutofit/>
          </a:bodyPr>
          <a:lstStyle>
            <a:lvl1pPr lvl="0" algn="l">
              <a:lnSpc>
                <a:spcPct val="105000"/>
              </a:lnSpc>
              <a:spcBef>
                <a:spcPts val="0"/>
              </a:spcBef>
              <a:spcAft>
                <a:spcPts val="0"/>
              </a:spcAft>
              <a:buClr>
                <a:schemeClr val="dk2"/>
              </a:buClr>
              <a:buSzPts val="1600"/>
              <a:buNone/>
              <a:defRPr b="1" sz="1600"/>
            </a:lvl1pPr>
            <a:lvl2pPr lvl="1" algn="l">
              <a:lnSpc>
                <a:spcPct val="105000"/>
              </a:lnSpc>
              <a:spcBef>
                <a:spcPts val="0"/>
              </a:spcBef>
              <a:spcAft>
                <a:spcPts val="0"/>
              </a:spcAft>
              <a:buClr>
                <a:schemeClr val="dk1"/>
              </a:buClr>
              <a:buSzPts val="1600"/>
              <a:buNone/>
              <a:defRPr b="0" sz="160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93" name="Google Shape;93;p13"/>
          <p:cNvPicPr preferRelativeResize="0"/>
          <p:nvPr/>
        </p:nvPicPr>
        <p:blipFill rotWithShape="1">
          <a:blip r:embed="rId2">
            <a:alphaModFix/>
          </a:blip>
          <a:srcRect b="0" l="0" r="0" t="0"/>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94" name="Shape 94"/>
        <p:cNvGrpSpPr/>
        <p:nvPr/>
      </p:nvGrpSpPr>
      <p:grpSpPr>
        <a:xfrm>
          <a:off x="0" y="0"/>
          <a:ext cx="0" cy="0"/>
          <a:chOff x="0" y="0"/>
          <a:chExt cx="0" cy="0"/>
        </a:xfrm>
      </p:grpSpPr>
      <p:sp>
        <p:nvSpPr>
          <p:cNvPr id="95" name="Google Shape;95;p15"/>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5"/>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5"/>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8" name="Google Shape;98;p15"/>
          <p:cNvSpPr txBox="1"/>
          <p:nvPr>
            <p:ph idx="1" type="body"/>
          </p:nvPr>
        </p:nvSpPr>
        <p:spPr>
          <a:xfrm>
            <a:off x="720726" y="1296988"/>
            <a:ext cx="39132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5"/>
          <p:cNvSpPr txBox="1"/>
          <p:nvPr>
            <p:ph type="title"/>
          </p:nvPr>
        </p:nvSpPr>
        <p:spPr>
          <a:xfrm>
            <a:off x="720726" y="722313"/>
            <a:ext cx="39132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5"/>
          <p:cNvSpPr/>
          <p:nvPr>
            <p:ph idx="2" type="pic"/>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01" name="Shape 101"/>
        <p:cNvGrpSpPr/>
        <p:nvPr/>
      </p:nvGrpSpPr>
      <p:grpSpPr>
        <a:xfrm>
          <a:off x="0" y="0"/>
          <a:ext cx="0" cy="0"/>
          <a:chOff x="0" y="0"/>
          <a:chExt cx="0" cy="0"/>
        </a:xfrm>
      </p:grpSpPr>
      <p:sp>
        <p:nvSpPr>
          <p:cNvPr id="102" name="Google Shape;102;p17"/>
          <p:cNvSpPr/>
          <p:nvPr/>
        </p:nvSpPr>
        <p:spPr>
          <a:xfrm>
            <a:off x="0" y="0"/>
            <a:ext cx="12192000" cy="2314800"/>
          </a:xfrm>
          <a:prstGeom prst="rect">
            <a:avLst/>
          </a:prstGeom>
          <a:solidFill>
            <a:schemeClr val="lt1"/>
          </a:solidFill>
          <a:ln>
            <a:noFill/>
          </a:ln>
        </p:spPr>
        <p:txBody>
          <a:bodyPr anchorCtr="0" anchor="ctr" bIns="46800" lIns="90000" spcFirstLastPara="1" rIns="90000" wrap="square" tIns="468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 name="Google Shape;103;p17"/>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7"/>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7"/>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7"/>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07" name="Google Shape;107;p17"/>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17"/>
          <p:cNvSpPr txBox="1"/>
          <p:nvPr>
            <p:ph idx="2" type="body"/>
          </p:nvPr>
        </p:nvSpPr>
        <p:spPr>
          <a:xfrm>
            <a:off x="72072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7"/>
          <p:cNvSpPr txBox="1"/>
          <p:nvPr>
            <p:ph idx="3" type="body"/>
          </p:nvPr>
        </p:nvSpPr>
        <p:spPr>
          <a:xfrm>
            <a:off x="4363199"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7"/>
          <p:cNvSpPr txBox="1"/>
          <p:nvPr>
            <p:ph idx="4" type="body"/>
          </p:nvPr>
        </p:nvSpPr>
        <p:spPr>
          <a:xfrm>
            <a:off x="8005674" y="2728800"/>
            <a:ext cx="3464013" cy="31846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1" name="Google Shape;111;p17"/>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112" name="Shape 112"/>
        <p:cNvGrpSpPr/>
        <p:nvPr/>
      </p:nvGrpSpPr>
      <p:grpSpPr>
        <a:xfrm>
          <a:off x="0" y="0"/>
          <a:ext cx="0" cy="0"/>
          <a:chOff x="0" y="0"/>
          <a:chExt cx="0" cy="0"/>
        </a:xfrm>
      </p:grpSpPr>
      <p:sp>
        <p:nvSpPr>
          <p:cNvPr id="113" name="Google Shape;113;p1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4" name="Google Shape;114;p19"/>
          <p:cNvSpPr/>
          <p:nvPr>
            <p:ph idx="2" type="pic"/>
          </p:nvPr>
        </p:nvSpPr>
        <p:spPr>
          <a:xfrm>
            <a:off x="5334000" y="0"/>
            <a:ext cx="6858000" cy="6858000"/>
          </a:xfrm>
          <a:prstGeom prst="rect">
            <a:avLst/>
          </a:prstGeom>
          <a:solidFill>
            <a:srgbClr val="D8D8D8"/>
          </a:solidFill>
          <a:ln>
            <a:noFill/>
          </a:ln>
        </p:spPr>
      </p:sp>
      <p:sp>
        <p:nvSpPr>
          <p:cNvPr id="115" name="Google Shape;115;p19"/>
          <p:cNvSpPr txBox="1"/>
          <p:nvPr>
            <p:ph type="title"/>
          </p:nvPr>
        </p:nvSpPr>
        <p:spPr>
          <a:xfrm>
            <a:off x="720725" y="1296988"/>
            <a:ext cx="4169327"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116" name="Shape 116"/>
        <p:cNvGrpSpPr/>
        <p:nvPr/>
      </p:nvGrpSpPr>
      <p:grpSpPr>
        <a:xfrm>
          <a:off x="0" y="0"/>
          <a:ext cx="0" cy="0"/>
          <a:chOff x="0" y="0"/>
          <a:chExt cx="0" cy="0"/>
        </a:xfrm>
      </p:grpSpPr>
      <p:sp>
        <p:nvSpPr>
          <p:cNvPr id="117" name="Google Shape;117;p21"/>
          <p:cNvSpPr txBox="1"/>
          <p:nvPr>
            <p:ph type="title"/>
          </p:nvPr>
        </p:nvSpPr>
        <p:spPr>
          <a:xfrm>
            <a:off x="720725" y="1882800"/>
            <a:ext cx="7740000" cy="2827283"/>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1"/>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1"/>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21"/>
          <p:cNvSpPr txBox="1"/>
          <p:nvPr>
            <p:ph idx="1" type="body"/>
          </p:nvPr>
        </p:nvSpPr>
        <p:spPr>
          <a:xfrm>
            <a:off x="720725" y="5065200"/>
            <a:ext cx="7740000" cy="44767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Clr>
                <a:schemeClr val="lt1"/>
              </a:buClr>
              <a:buSzPts val="1800"/>
              <a:buFont typeface="Arial"/>
              <a:buChar char="–"/>
              <a:defRPr sz="1800">
                <a:solidFill>
                  <a:schemeClr val="lt1"/>
                </a:solidFill>
              </a:defRPr>
            </a:lvl1pPr>
            <a:lvl2pPr indent="-228600" lvl="1" marL="914400" algn="l">
              <a:lnSpc>
                <a:spcPct val="90000"/>
              </a:lnSpc>
              <a:spcBef>
                <a:spcPts val="0"/>
              </a:spcBef>
              <a:spcAft>
                <a:spcPts val="0"/>
              </a:spcAft>
              <a:buClr>
                <a:schemeClr val="accent3"/>
              </a:buClr>
              <a:buSzPts val="1800"/>
              <a:buNone/>
              <a:defRPr sz="1800"/>
            </a:lvl2pPr>
            <a:lvl3pPr indent="-228600" lvl="2" marL="1371600" algn="l">
              <a:lnSpc>
                <a:spcPct val="100000"/>
              </a:lnSpc>
              <a:spcBef>
                <a:spcPts val="567"/>
              </a:spcBef>
              <a:spcAft>
                <a:spcPts val="0"/>
              </a:spcAft>
              <a:buSzPts val="1800"/>
              <a:buNone/>
              <a:defRPr sz="1800"/>
            </a:lvl3pPr>
            <a:lvl4pPr indent="-342900" lvl="3" marL="1828800" algn="l">
              <a:lnSpc>
                <a:spcPct val="100000"/>
              </a:lnSpc>
              <a:spcBef>
                <a:spcPts val="2835"/>
              </a:spcBef>
              <a:spcAft>
                <a:spcPts val="0"/>
              </a:spcAft>
              <a:buSzPts val="1800"/>
              <a:buChar char="•"/>
              <a:defRPr sz="1800"/>
            </a:lvl4pPr>
            <a:lvl5pPr indent="-342900" lvl="4" marL="2286000" algn="l">
              <a:lnSpc>
                <a:spcPct val="100000"/>
              </a:lnSpc>
              <a:spcBef>
                <a:spcPts val="850"/>
              </a:spcBef>
              <a:spcAft>
                <a:spcPts val="0"/>
              </a:spcAft>
              <a:buSzPts val="1800"/>
              <a:buChar char="•"/>
              <a:defRPr sz="1800"/>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 name="Google Shape;122;p21"/>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2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 name="Shape 22"/>
        <p:cNvGrpSpPr/>
        <p:nvPr/>
      </p:nvGrpSpPr>
      <p:grpSpPr>
        <a:xfrm>
          <a:off x="0" y="0"/>
          <a:ext cx="0" cy="0"/>
          <a:chOff x="0" y="0"/>
          <a:chExt cx="0" cy="0"/>
        </a:xfrm>
      </p:grpSpPr>
      <p:sp>
        <p:nvSpPr>
          <p:cNvPr id="23" name="Google Shape;23;p22"/>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2"/>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22"/>
          <p:cNvSpPr txBox="1"/>
          <p:nvPr>
            <p:ph idx="1" type="body"/>
          </p:nvPr>
        </p:nvSpPr>
        <p:spPr>
          <a:xfrm>
            <a:off x="720725" y="1296988"/>
            <a:ext cx="6681600" cy="5842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800"/>
              <a:buNone/>
              <a:defRPr sz="1800">
                <a:solidFill>
                  <a:schemeClr val="dk2"/>
                </a:solidFill>
              </a:defRPr>
            </a:lvl1pPr>
            <a:lvl2pPr indent="-228600" lvl="1" marL="914400" algn="l">
              <a:lnSpc>
                <a:spcPct val="90000"/>
              </a:lnSpc>
              <a:spcBef>
                <a:spcPts val="0"/>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28" name="Shape 28"/>
        <p:cNvGrpSpPr/>
        <p:nvPr/>
      </p:nvGrpSpPr>
      <p:grpSpPr>
        <a:xfrm>
          <a:off x="0" y="0"/>
          <a:ext cx="0" cy="0"/>
          <a:chOff x="0" y="0"/>
          <a:chExt cx="0" cy="0"/>
        </a:xfrm>
      </p:grpSpPr>
      <p:sp>
        <p:nvSpPr>
          <p:cNvPr id="29" name="Google Shape;29;p9"/>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2" name="Google Shape;32;p9"/>
          <p:cNvSpPr txBox="1"/>
          <p:nvPr>
            <p:ph idx="1" type="body"/>
          </p:nvPr>
        </p:nvSpPr>
        <p:spPr>
          <a:xfrm>
            <a:off x="720726" y="1296988"/>
            <a:ext cx="5518800" cy="461645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p:nvPr>
            <p:ph idx="2" type="pic"/>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35" name="Shape 35"/>
        <p:cNvGrpSpPr/>
        <p:nvPr/>
      </p:nvGrpSpPr>
      <p:grpSpPr>
        <a:xfrm>
          <a:off x="0" y="0"/>
          <a:ext cx="0" cy="0"/>
          <a:chOff x="0" y="0"/>
          <a:chExt cx="0" cy="0"/>
        </a:xfrm>
      </p:grpSpPr>
      <p:sp>
        <p:nvSpPr>
          <p:cNvPr id="36" name="Google Shape;36;g216bb1a2444_4_146"/>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216bb1a2444_4_146"/>
          <p:cNvSpPr txBox="1"/>
          <p:nvPr>
            <p:ph idx="10" type="dt"/>
          </p:nvPr>
        </p:nvSpPr>
        <p:spPr>
          <a:xfrm>
            <a:off x="8081962"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216bb1a2444_4_146"/>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216bb1a2444_4_146"/>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g216bb1a2444_4_146"/>
          <p:cNvSpPr/>
          <p:nvPr>
            <p:ph idx="2" type="pic"/>
          </p:nvPr>
        </p:nvSpPr>
        <p:spPr>
          <a:xfrm>
            <a:off x="720725" y="1857600"/>
            <a:ext cx="5302800" cy="2016000"/>
          </a:xfrm>
          <a:prstGeom prst="rect">
            <a:avLst/>
          </a:prstGeom>
          <a:solidFill>
            <a:srgbClr val="D8D8D8"/>
          </a:solidFill>
          <a:ln>
            <a:noFill/>
          </a:ln>
        </p:spPr>
      </p:sp>
      <p:sp>
        <p:nvSpPr>
          <p:cNvPr id="41" name="Google Shape;41;g216bb1a2444_4_146"/>
          <p:cNvSpPr txBox="1"/>
          <p:nvPr>
            <p:ph idx="1" type="body"/>
          </p:nvPr>
        </p:nvSpPr>
        <p:spPr>
          <a:xfrm>
            <a:off x="720725"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16bb1a2444_4_146"/>
          <p:cNvSpPr/>
          <p:nvPr>
            <p:ph idx="3" type="pic"/>
          </p:nvPr>
        </p:nvSpPr>
        <p:spPr>
          <a:xfrm>
            <a:off x="6166888" y="1857600"/>
            <a:ext cx="5302800" cy="2016000"/>
          </a:xfrm>
          <a:prstGeom prst="rect">
            <a:avLst/>
          </a:prstGeom>
          <a:solidFill>
            <a:srgbClr val="D8D8D8"/>
          </a:solidFill>
          <a:ln>
            <a:noFill/>
          </a:ln>
        </p:spPr>
      </p:sp>
      <p:sp>
        <p:nvSpPr>
          <p:cNvPr id="43" name="Google Shape;43;g216bb1a2444_4_146"/>
          <p:cNvSpPr txBox="1"/>
          <p:nvPr>
            <p:ph idx="4" type="body"/>
          </p:nvPr>
        </p:nvSpPr>
        <p:spPr>
          <a:xfrm>
            <a:off x="6166888" y="3872238"/>
            <a:ext cx="5302800" cy="2041200"/>
          </a:xfrm>
          <a:prstGeom prst="rect">
            <a:avLst/>
          </a:prstGeom>
          <a:solidFill>
            <a:schemeClr val="accent1"/>
          </a:solidFill>
          <a:ln>
            <a:noFill/>
          </a:ln>
        </p:spPr>
        <p:txBody>
          <a:bodyPr anchorCtr="0" anchor="t" bIns="216000" lIns="216000" spcFirstLastPara="1" rIns="216000" wrap="square" tIns="216000">
            <a:noAutofit/>
          </a:bodyPr>
          <a:lstStyle>
            <a:lvl1pPr indent="-228600" lvl="0" marL="457200" algn="l">
              <a:lnSpc>
                <a:spcPct val="100000"/>
              </a:lnSpc>
              <a:spcBef>
                <a:spcPts val="0"/>
              </a:spcBef>
              <a:spcAft>
                <a:spcPts val="0"/>
              </a:spcAft>
              <a:buClr>
                <a:schemeClr val="lt1"/>
              </a:buClr>
              <a:buSzPts val="1400"/>
              <a:buNone/>
              <a:defRPr sz="1400">
                <a:solidFill>
                  <a:schemeClr val="lt1"/>
                </a:solidFill>
              </a:defRPr>
            </a:lvl1pPr>
            <a:lvl2pPr indent="-228600" lvl="1" marL="914400" algn="l">
              <a:lnSpc>
                <a:spcPct val="100000"/>
              </a:lnSpc>
              <a:spcBef>
                <a:spcPts val="0"/>
              </a:spcBef>
              <a:spcAft>
                <a:spcPts val="0"/>
              </a:spcAft>
              <a:buClr>
                <a:schemeClr val="lt1"/>
              </a:buClr>
              <a:buSzPts val="2000"/>
              <a:buNone/>
              <a:defRPr sz="2000">
                <a:solidFill>
                  <a:schemeClr val="lt1"/>
                </a:solidFill>
              </a:defRPr>
            </a:lvl2pPr>
            <a:lvl3pPr indent="-228600" lvl="2" marL="1371600" algn="l">
              <a:lnSpc>
                <a:spcPct val="100000"/>
              </a:lnSpc>
              <a:spcBef>
                <a:spcPts val="567"/>
              </a:spcBef>
              <a:spcAft>
                <a:spcPts val="0"/>
              </a:spcAft>
              <a:buSzPts val="1800"/>
              <a:buNone/>
              <a:defRPr>
                <a:solidFill>
                  <a:schemeClr val="lt1"/>
                </a:solidFill>
              </a:defRPr>
            </a:lvl3pPr>
            <a:lvl4pPr indent="-317500" lvl="3" marL="1828800" algn="l">
              <a:lnSpc>
                <a:spcPct val="100000"/>
              </a:lnSpc>
              <a:spcBef>
                <a:spcPts val="0"/>
              </a:spcBef>
              <a:spcAft>
                <a:spcPts val="0"/>
              </a:spcAft>
              <a:buSzPts val="1400"/>
              <a:buChar char="•"/>
              <a:defRPr sz="1400">
                <a:solidFill>
                  <a:schemeClr val="lt1"/>
                </a:solidFill>
              </a:defRPr>
            </a:lvl4pPr>
            <a:lvl5pPr indent="-317500" lvl="4" marL="2286000" algn="l">
              <a:lnSpc>
                <a:spcPct val="100000"/>
              </a:lnSpc>
              <a:spcBef>
                <a:spcPts val="0"/>
              </a:spcBef>
              <a:spcAft>
                <a:spcPts val="0"/>
              </a:spcAft>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14"/>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4"/>
          <p:cNvSpPr txBox="1"/>
          <p:nvPr>
            <p:ph idx="1" type="body"/>
          </p:nvPr>
        </p:nvSpPr>
        <p:spPr>
          <a:xfrm>
            <a:off x="720723"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4"/>
          <p:cNvSpPr txBox="1"/>
          <p:nvPr>
            <p:ph idx="2" type="body"/>
          </p:nvPr>
        </p:nvSpPr>
        <p:spPr>
          <a:xfrm>
            <a:off x="6096000" y="1296988"/>
            <a:ext cx="4729162" cy="46164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4"/>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4"/>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4"/>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51" name="Shape 51"/>
        <p:cNvGrpSpPr/>
        <p:nvPr/>
      </p:nvGrpSpPr>
      <p:grpSpPr>
        <a:xfrm>
          <a:off x="0" y="0"/>
          <a:ext cx="0" cy="0"/>
          <a:chOff x="0" y="0"/>
          <a:chExt cx="0" cy="0"/>
        </a:xfrm>
      </p:grpSpPr>
      <p:sp>
        <p:nvSpPr>
          <p:cNvPr id="52" name="Google Shape;52;p11"/>
          <p:cNvSpPr txBox="1"/>
          <p:nvPr>
            <p:ph type="ctrTitle"/>
          </p:nvPr>
        </p:nvSpPr>
        <p:spPr>
          <a:xfrm>
            <a:off x="720725" y="2854801"/>
            <a:ext cx="4073912" cy="10188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txBox="1"/>
          <p:nvPr>
            <p:ph idx="1" type="subTitle"/>
          </p:nvPr>
        </p:nvSpPr>
        <p:spPr>
          <a:xfrm>
            <a:off x="720725" y="3873600"/>
            <a:ext cx="4073912" cy="444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2400"/>
              <a:buNone/>
              <a:defRPr b="0" sz="2400">
                <a:solidFill>
                  <a:schemeClr val="accent2"/>
                </a:solidFill>
              </a:defRPr>
            </a:lvl1pPr>
            <a:lvl2pPr lvl="1" algn="l">
              <a:lnSpc>
                <a:spcPct val="105000"/>
              </a:lnSpc>
              <a:spcBef>
                <a:spcPts val="0"/>
              </a:spcBef>
              <a:spcAft>
                <a:spcPts val="0"/>
              </a:spcAft>
              <a:buClr>
                <a:schemeClr val="accent2"/>
              </a:buClr>
              <a:buSzPts val="2400"/>
              <a:buNone/>
              <a:defRPr b="1" sz="2400">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 name="Google Shape;54;p11"/>
          <p:cNvSpPr/>
          <p:nvPr>
            <p:ph idx="2" type="pic"/>
          </p:nvPr>
        </p:nvSpPr>
        <p:spPr>
          <a:xfrm>
            <a:off x="5287200" y="0"/>
            <a:ext cx="6858000" cy="6858000"/>
          </a:xfrm>
          <a:prstGeom prst="rect">
            <a:avLst/>
          </a:prstGeom>
          <a:solidFill>
            <a:srgbClr val="D8D8D8"/>
          </a:solidFill>
          <a:ln>
            <a:noFill/>
          </a:ln>
        </p:spPr>
      </p:sp>
      <p:pic>
        <p:nvPicPr>
          <p:cNvPr descr="Logo&#10;&#10;Description automatically generated" id="55" name="Google Shape;55;p11"/>
          <p:cNvPicPr preferRelativeResize="0"/>
          <p:nvPr/>
        </p:nvPicPr>
        <p:blipFill rotWithShape="1">
          <a:blip r:embed="rId2">
            <a:alphaModFix/>
          </a:blip>
          <a:srcRect b="0" l="0" r="0" t="0"/>
          <a:stretch/>
        </p:blipFill>
        <p:spPr>
          <a:xfrm>
            <a:off x="720725" y="860400"/>
            <a:ext cx="2970000" cy="838750"/>
          </a:xfrm>
          <a:prstGeom prst="rect">
            <a:avLst/>
          </a:prstGeom>
          <a:noFill/>
          <a:ln>
            <a:noFill/>
          </a:ln>
        </p:spPr>
      </p:pic>
      <p:grpSp>
        <p:nvGrpSpPr>
          <p:cNvPr id="56" name="Google Shape;56;p11"/>
          <p:cNvGrpSpPr/>
          <p:nvPr/>
        </p:nvGrpSpPr>
        <p:grpSpPr>
          <a:xfrm>
            <a:off x="720725" y="5472000"/>
            <a:ext cx="4009268" cy="694945"/>
            <a:chOff x="720725" y="5218493"/>
            <a:chExt cx="4009268" cy="694945"/>
          </a:xfrm>
        </p:grpSpPr>
        <p:pic>
          <p:nvPicPr>
            <p:cNvPr id="57" name="Google Shape;57;p11"/>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58" name="Google Shape;58;p11"/>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59" name="Google Shape;59;p11"/>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60" name="Google Shape;60;p11"/>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61" name="Shape 61"/>
        <p:cNvGrpSpPr/>
        <p:nvPr/>
      </p:nvGrpSpPr>
      <p:grpSpPr>
        <a:xfrm>
          <a:off x="0" y="0"/>
          <a:ext cx="0" cy="0"/>
          <a:chOff x="0" y="0"/>
          <a:chExt cx="0" cy="0"/>
        </a:xfrm>
      </p:grpSpPr>
      <p:sp>
        <p:nvSpPr>
          <p:cNvPr id="62" name="Google Shape;62;p20"/>
          <p:cNvSpPr txBox="1"/>
          <p:nvPr>
            <p:ph type="title"/>
          </p:nvPr>
        </p:nvSpPr>
        <p:spPr>
          <a:xfrm>
            <a:off x="720725" y="1296988"/>
            <a:ext cx="6155488" cy="3853624"/>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64" name="Google Shape;64;p20"/>
          <p:cNvCxnSpPr/>
          <p:nvPr/>
        </p:nvCxnSpPr>
        <p:spPr>
          <a:xfrm>
            <a:off x="1766400" y="6361716"/>
            <a:ext cx="104256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65" name="Shape 65"/>
        <p:cNvGrpSpPr/>
        <p:nvPr/>
      </p:nvGrpSpPr>
      <p:grpSpPr>
        <a:xfrm>
          <a:off x="0" y="0"/>
          <a:ext cx="0" cy="0"/>
          <a:chOff x="0" y="0"/>
          <a:chExt cx="0" cy="0"/>
        </a:xfrm>
      </p:grpSpPr>
      <p:sp>
        <p:nvSpPr>
          <p:cNvPr id="66" name="Google Shape;66;p9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3"/>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800"/>
              <a:buNone/>
              <a:defRPr/>
            </a:lvl1pPr>
            <a:lvl2pPr indent="-228600" lvl="1" marL="914400" algn="l">
              <a:lnSpc>
                <a:spcPct val="90000"/>
              </a:lnSpc>
              <a:spcBef>
                <a:spcPts val="1701"/>
              </a:spcBef>
              <a:spcAft>
                <a:spcPts val="0"/>
              </a:spcAft>
              <a:buClr>
                <a:schemeClr val="accent3"/>
              </a:buClr>
              <a:buSzPts val="1800"/>
              <a:buNone/>
              <a:defRPr/>
            </a:lvl2pPr>
            <a:lvl3pPr indent="-228600" lvl="2" marL="1371600" algn="l">
              <a:lnSpc>
                <a:spcPct val="100000"/>
              </a:lnSpc>
              <a:spcBef>
                <a:spcPts val="567"/>
              </a:spcBef>
              <a:spcAft>
                <a:spcPts val="0"/>
              </a:spcAft>
              <a:buSzPts val="1800"/>
              <a:buNone/>
              <a:defRPr/>
            </a:lvl3pPr>
            <a:lvl4pPr indent="-342900" lvl="3" marL="1828800" algn="l">
              <a:lnSpc>
                <a:spcPct val="100000"/>
              </a:lnSpc>
              <a:spcBef>
                <a:spcPts val="2835"/>
              </a:spcBef>
              <a:spcAft>
                <a:spcPts val="0"/>
              </a:spcAft>
              <a:buSzPts val="1800"/>
              <a:buChar char="•"/>
              <a:defRPr/>
            </a:lvl4pPr>
            <a:lvl5pPr indent="-342900" lvl="4" marL="2286000" algn="l">
              <a:lnSpc>
                <a:spcPct val="100000"/>
              </a:lnSpc>
              <a:spcBef>
                <a:spcPts val="850"/>
              </a:spcBef>
              <a:spcAft>
                <a:spcPts val="0"/>
              </a:spcAft>
              <a:buSzPts val="1800"/>
              <a:buChar char="•"/>
              <a:defRPr/>
            </a:lvl5pPr>
            <a:lvl6pPr indent="-342900" lvl="5" marL="2743200" algn="l">
              <a:lnSpc>
                <a:spcPct val="90000"/>
              </a:lnSpc>
              <a:spcBef>
                <a:spcPts val="85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3"/>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3"/>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71" name="Shape 71"/>
        <p:cNvGrpSpPr/>
        <p:nvPr/>
      </p:nvGrpSpPr>
      <p:grpSpPr>
        <a:xfrm>
          <a:off x="0" y="0"/>
          <a:ext cx="0" cy="0"/>
          <a:chOff x="0" y="0"/>
          <a:chExt cx="0" cy="0"/>
        </a:xfrm>
      </p:grpSpPr>
      <p:sp>
        <p:nvSpPr>
          <p:cNvPr id="72" name="Google Shape;72;g217123db2da_0_153"/>
          <p:cNvSpPr txBox="1"/>
          <p:nvPr>
            <p:ph idx="10" type="dt"/>
          </p:nvPr>
        </p:nvSpPr>
        <p:spPr>
          <a:xfrm>
            <a:off x="8081963" y="6492875"/>
            <a:ext cx="2743200" cy="1896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73" name="Google Shape;73;g217123db2da_0_153"/>
          <p:cNvSpPr txBox="1"/>
          <p:nvPr>
            <p:ph idx="11" type="ftr"/>
          </p:nvPr>
        </p:nvSpPr>
        <p:spPr>
          <a:xfrm>
            <a:off x="1766400" y="6492875"/>
            <a:ext cx="4114800" cy="1896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500"/>
              <a:buFont typeface="Arial"/>
              <a:buNone/>
              <a:defRPr/>
            </a:lvl1pPr>
            <a:lvl2pPr lvl="1" algn="l">
              <a:lnSpc>
                <a:spcPct val="100000"/>
              </a:lnSpc>
              <a:spcBef>
                <a:spcPts val="0"/>
              </a:spcBef>
              <a:spcAft>
                <a:spcPts val="0"/>
              </a:spcAft>
              <a:buClr>
                <a:schemeClr val="dk1"/>
              </a:buClr>
              <a:buSzPts val="1500"/>
              <a:buFont typeface="Arial"/>
              <a:buNone/>
              <a:defRPr/>
            </a:lvl2pPr>
            <a:lvl3pPr lvl="2" algn="l">
              <a:lnSpc>
                <a:spcPct val="100000"/>
              </a:lnSpc>
              <a:spcBef>
                <a:spcPts val="0"/>
              </a:spcBef>
              <a:spcAft>
                <a:spcPts val="0"/>
              </a:spcAft>
              <a:buClr>
                <a:schemeClr val="dk1"/>
              </a:buClr>
              <a:buSzPts val="1500"/>
              <a:buFont typeface="Arial"/>
              <a:buNone/>
              <a:defRPr/>
            </a:lvl3pPr>
            <a:lvl4pPr lvl="3" algn="l">
              <a:lnSpc>
                <a:spcPct val="100000"/>
              </a:lnSpc>
              <a:spcBef>
                <a:spcPts val="0"/>
              </a:spcBef>
              <a:spcAft>
                <a:spcPts val="0"/>
              </a:spcAft>
              <a:buClr>
                <a:schemeClr val="dk1"/>
              </a:buClr>
              <a:buSzPts val="1500"/>
              <a:buFont typeface="Arial"/>
              <a:buNone/>
              <a:defRPr/>
            </a:lvl4pPr>
            <a:lvl5pPr lvl="4" algn="l">
              <a:lnSpc>
                <a:spcPct val="100000"/>
              </a:lnSpc>
              <a:spcBef>
                <a:spcPts val="0"/>
              </a:spcBef>
              <a:spcAft>
                <a:spcPts val="0"/>
              </a:spcAft>
              <a:buClr>
                <a:schemeClr val="dk1"/>
              </a:buClr>
              <a:buSzPts val="1500"/>
              <a:buFont typeface="Arial"/>
              <a:buNone/>
              <a:defRPr/>
            </a:lvl5pPr>
            <a:lvl6pPr lvl="5" algn="l">
              <a:lnSpc>
                <a:spcPct val="100000"/>
              </a:lnSpc>
              <a:spcBef>
                <a:spcPts val="0"/>
              </a:spcBef>
              <a:spcAft>
                <a:spcPts val="0"/>
              </a:spcAft>
              <a:buClr>
                <a:schemeClr val="dk1"/>
              </a:buClr>
              <a:buSzPts val="1500"/>
              <a:buFont typeface="Arial"/>
              <a:buNone/>
              <a:defRPr/>
            </a:lvl6pPr>
            <a:lvl7pPr lvl="6" algn="l">
              <a:lnSpc>
                <a:spcPct val="100000"/>
              </a:lnSpc>
              <a:spcBef>
                <a:spcPts val="0"/>
              </a:spcBef>
              <a:spcAft>
                <a:spcPts val="0"/>
              </a:spcAft>
              <a:buClr>
                <a:schemeClr val="dk1"/>
              </a:buClr>
              <a:buSzPts val="1500"/>
              <a:buFont typeface="Arial"/>
              <a:buNone/>
              <a:defRPr/>
            </a:lvl7pPr>
            <a:lvl8pPr lvl="7" algn="l">
              <a:lnSpc>
                <a:spcPct val="100000"/>
              </a:lnSpc>
              <a:spcBef>
                <a:spcPts val="0"/>
              </a:spcBef>
              <a:spcAft>
                <a:spcPts val="0"/>
              </a:spcAft>
              <a:buClr>
                <a:schemeClr val="dk1"/>
              </a:buClr>
              <a:buSzPts val="1500"/>
              <a:buFont typeface="Arial"/>
              <a:buNone/>
              <a:defRPr/>
            </a:lvl8pPr>
            <a:lvl9pPr lvl="8" algn="l">
              <a:lnSpc>
                <a:spcPct val="100000"/>
              </a:lnSpc>
              <a:spcBef>
                <a:spcPts val="0"/>
              </a:spcBef>
              <a:spcAft>
                <a:spcPts val="0"/>
              </a:spcAft>
              <a:buClr>
                <a:schemeClr val="dk1"/>
              </a:buClr>
              <a:buSzPts val="1500"/>
              <a:buFont typeface="Arial"/>
              <a:buNone/>
              <a:defRPr/>
            </a:lvl9pPr>
          </a:lstStyle>
          <a:p/>
        </p:txBody>
      </p:sp>
      <p:sp>
        <p:nvSpPr>
          <p:cNvPr id="74" name="Google Shape;74;g217123db2da_0_153"/>
          <p:cNvSpPr txBox="1"/>
          <p:nvPr>
            <p:ph idx="12" type="sldNum"/>
          </p:nvPr>
        </p:nvSpPr>
        <p:spPr>
          <a:xfrm>
            <a:off x="11250151" y="6492875"/>
            <a:ext cx="257700" cy="1896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1100"/>
              <a:buFont typeface="Arial"/>
              <a:buNone/>
              <a:defRPr b="0" i="0" sz="11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g217123db2da_0_153"/>
          <p:cNvSpPr txBox="1"/>
          <p:nvPr>
            <p:ph idx="1" type="body"/>
          </p:nvPr>
        </p:nvSpPr>
        <p:spPr>
          <a:xfrm>
            <a:off x="720727" y="1296988"/>
            <a:ext cx="5518800" cy="46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900"/>
              <a:buNone/>
              <a:defRPr/>
            </a:lvl1pPr>
            <a:lvl2pPr indent="-228600" lvl="1" marL="914400" algn="l">
              <a:lnSpc>
                <a:spcPct val="90000"/>
              </a:lnSpc>
              <a:spcBef>
                <a:spcPts val="1700"/>
              </a:spcBef>
              <a:spcAft>
                <a:spcPts val="0"/>
              </a:spcAft>
              <a:buClr>
                <a:schemeClr val="accent3"/>
              </a:buClr>
              <a:buSzPts val="1900"/>
              <a:buNone/>
              <a:defRPr/>
            </a:lvl2pPr>
            <a:lvl3pPr indent="-228600" lvl="2" marL="1371600" algn="l">
              <a:lnSpc>
                <a:spcPct val="100000"/>
              </a:lnSpc>
              <a:spcBef>
                <a:spcPts val="500"/>
              </a:spcBef>
              <a:spcAft>
                <a:spcPts val="0"/>
              </a:spcAft>
              <a:buSzPts val="1900"/>
              <a:buNone/>
              <a:defRPr/>
            </a:lvl3pPr>
            <a:lvl4pPr indent="-349250" lvl="3" marL="1828800" algn="l">
              <a:lnSpc>
                <a:spcPct val="100000"/>
              </a:lnSpc>
              <a:spcBef>
                <a:spcPts val="2800"/>
              </a:spcBef>
              <a:spcAft>
                <a:spcPts val="0"/>
              </a:spcAft>
              <a:buSzPts val="1900"/>
              <a:buChar char="•"/>
              <a:defRPr/>
            </a:lvl4pPr>
            <a:lvl5pPr indent="-349250" lvl="4" marL="2286000" algn="l">
              <a:lnSpc>
                <a:spcPct val="100000"/>
              </a:lnSpc>
              <a:spcBef>
                <a:spcPts val="800"/>
              </a:spcBef>
              <a:spcAft>
                <a:spcPts val="0"/>
              </a:spcAft>
              <a:buSzPts val="1900"/>
              <a:buChar char="•"/>
              <a:defRPr/>
            </a:lvl5pPr>
            <a:lvl6pPr indent="-349250" lvl="5" marL="2743200" algn="l">
              <a:lnSpc>
                <a:spcPct val="90000"/>
              </a:lnSpc>
              <a:spcBef>
                <a:spcPts val="8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6" name="Google Shape;76;g217123db2da_0_153"/>
          <p:cNvSpPr txBox="1"/>
          <p:nvPr>
            <p:ph type="title"/>
          </p:nvPr>
        </p:nvSpPr>
        <p:spPr>
          <a:xfrm>
            <a:off x="720727" y="722313"/>
            <a:ext cx="5518800" cy="5748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900"/>
              <a:buFont typeface="Arial"/>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7" name="Google Shape;77;g217123db2da_0_153"/>
          <p:cNvSpPr/>
          <p:nvPr>
            <p:ph idx="2" type="pic"/>
          </p:nvPr>
        </p:nvSpPr>
        <p:spPr>
          <a:xfrm>
            <a:off x="6900000" y="0"/>
            <a:ext cx="5292000"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720725" y="1296988"/>
            <a:ext cx="10750549" cy="4616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600"/>
              <a:buFont typeface="Arial"/>
              <a:buNone/>
              <a:defRPr b="0" i="0" sz="1600" u="none" cap="none" strike="noStrike">
                <a:solidFill>
                  <a:schemeClr val="dk2"/>
                </a:solidFill>
                <a:latin typeface="Arial"/>
                <a:ea typeface="Arial"/>
                <a:cs typeface="Arial"/>
                <a:sym typeface="Arial"/>
              </a:defRPr>
            </a:lvl1pPr>
            <a:lvl2pPr indent="-228600" lvl="1" marL="914400" marR="0" rtl="0" algn="l">
              <a:lnSpc>
                <a:spcPct val="90000"/>
              </a:lnSpc>
              <a:spcBef>
                <a:spcPts val="1701"/>
              </a:spcBef>
              <a:spcAft>
                <a:spcPts val="0"/>
              </a:spcAft>
              <a:buClr>
                <a:schemeClr val="accent3"/>
              </a:buClr>
              <a:buSzPts val="2000"/>
              <a:buFont typeface="Arial"/>
              <a:buNone/>
              <a:defRPr b="1" i="0" sz="2000" u="none" cap="none" strike="noStrike">
                <a:solidFill>
                  <a:schemeClr val="accent3"/>
                </a:solidFill>
                <a:latin typeface="Arial"/>
                <a:ea typeface="Arial"/>
                <a:cs typeface="Arial"/>
                <a:sym typeface="Arial"/>
              </a:defRPr>
            </a:lvl2pPr>
            <a:lvl3pPr indent="-228600" lvl="2" marL="1371600" marR="0" rtl="0" algn="l">
              <a:lnSpc>
                <a:spcPct val="100000"/>
              </a:lnSpc>
              <a:spcBef>
                <a:spcPts val="567"/>
              </a:spcBef>
              <a:spcAft>
                <a:spcPts val="0"/>
              </a:spcAft>
              <a:buClr>
                <a:schemeClr val="accent1"/>
              </a:buClr>
              <a:buSzPts val="1800"/>
              <a:buFont typeface="Arial"/>
              <a:buNone/>
              <a:defRPr b="1" i="0" sz="1800" u="none" cap="none" strike="noStrike">
                <a:solidFill>
                  <a:schemeClr val="dk2"/>
                </a:solidFill>
                <a:latin typeface="Arial"/>
                <a:ea typeface="Arial"/>
                <a:cs typeface="Arial"/>
                <a:sym typeface="Arial"/>
              </a:defRPr>
            </a:lvl3pPr>
            <a:lvl4pPr indent="-330200" lvl="3" marL="1828800" marR="0" rtl="0" algn="l">
              <a:lnSpc>
                <a:spcPct val="100000"/>
              </a:lnSpc>
              <a:spcBef>
                <a:spcPts val="2835"/>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4pPr>
            <a:lvl5pPr indent="-330200" lvl="4" marL="2286000" marR="0" rtl="0" algn="l">
              <a:lnSpc>
                <a:spcPct val="100000"/>
              </a:lnSpc>
              <a:spcBef>
                <a:spcPts val="850"/>
              </a:spcBef>
              <a:spcAft>
                <a:spcPts val="0"/>
              </a:spcAft>
              <a:buClr>
                <a:schemeClr val="accent2"/>
              </a:buClr>
              <a:buSzPts val="1600"/>
              <a:buFont typeface="Arial"/>
              <a:buChar char="•"/>
              <a:defRPr b="0" i="0" sz="1600" u="none" cap="none" strike="noStrike">
                <a:solidFill>
                  <a:schemeClr val="dk2"/>
                </a:solidFill>
                <a:latin typeface="Arial"/>
                <a:ea typeface="Arial"/>
                <a:cs typeface="Arial"/>
                <a:sym typeface="Arial"/>
              </a:defRPr>
            </a:lvl5pPr>
            <a:lvl6pPr indent="-342900" lvl="5" marL="2743200" marR="0" rtl="0" algn="l">
              <a:lnSpc>
                <a:spcPct val="90000"/>
              </a:lnSpc>
              <a:spcBef>
                <a:spcPts val="8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6"/>
          <p:cNvSpPr txBox="1"/>
          <p:nvPr>
            <p:ph idx="10" type="dt"/>
          </p:nvPr>
        </p:nvSpPr>
        <p:spPr>
          <a:xfrm>
            <a:off x="8081962" y="6492875"/>
            <a:ext cx="2743200" cy="189721"/>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6"/>
          <p:cNvSpPr txBox="1"/>
          <p:nvPr>
            <p:ph idx="11" type="ftr"/>
          </p:nvPr>
        </p:nvSpPr>
        <p:spPr>
          <a:xfrm>
            <a:off x="1766400" y="6492875"/>
            <a:ext cx="4114800" cy="189721"/>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6"/>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1000"/>
              <a:buFont typeface="Arial"/>
              <a:buNone/>
              <a:defRPr b="0" i="0" sz="10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cap="flat" cmpd="sng" w="9525">
            <a:solidFill>
              <a:schemeClr val="accent4"/>
            </a:solidFill>
            <a:prstDash val="solid"/>
            <a:miter lim="800000"/>
            <a:headEnd len="sm" w="sm" type="none"/>
            <a:tailEnd len="sm" w="sm" type="none"/>
          </a:ln>
        </p:spPr>
      </p:cxnSp>
      <p:pic>
        <p:nvPicPr>
          <p:cNvPr id="16" name="Google Shape;16;p6"/>
          <p:cNvPicPr preferRelativeResize="0"/>
          <p:nvPr/>
        </p:nvPicPr>
        <p:blipFill rotWithShape="1">
          <a:blip r:embed="rId1">
            <a:alphaModFix/>
          </a:blip>
          <a:srcRect b="0" l="0" r="0" t="0"/>
          <a:stretch/>
        </p:blipFill>
        <p:spPr>
          <a:xfrm>
            <a:off x="720725" y="6195599"/>
            <a:ext cx="899162" cy="3322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6.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9.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gcos.wmo.int/en/publications/gcos-implementation-plan2022"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
          <p:cNvSpPr txBox="1"/>
          <p:nvPr>
            <p:ph type="ctrTitle"/>
          </p:nvPr>
        </p:nvSpPr>
        <p:spPr>
          <a:xfrm>
            <a:off x="1368000" y="2790000"/>
            <a:ext cx="10460700" cy="147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5000"/>
              <a:buFont typeface="Arial"/>
              <a:buNone/>
            </a:pPr>
            <a:r>
              <a:rPr lang="en-GB" sz="4600"/>
              <a:t>Strategic Objective 2</a:t>
            </a:r>
            <a:endParaRPr sz="4600"/>
          </a:p>
          <a:p>
            <a:pPr indent="0" lvl="0" marL="0" rtl="0" algn="l">
              <a:lnSpc>
                <a:spcPct val="90000"/>
              </a:lnSpc>
              <a:spcBef>
                <a:spcPts val="0"/>
              </a:spcBef>
              <a:spcAft>
                <a:spcPts val="0"/>
              </a:spcAft>
              <a:buClr>
                <a:schemeClr val="lt1"/>
              </a:buClr>
              <a:buSzPts val="5000"/>
              <a:buFont typeface="Arial"/>
              <a:buNone/>
            </a:pPr>
            <a:r>
              <a:rPr lang="en-GB" sz="3000"/>
              <a:t>GOAL 1</a:t>
            </a:r>
            <a:br>
              <a:rPr lang="en-GB"/>
            </a:br>
            <a:endParaRPr/>
          </a:p>
        </p:txBody>
      </p:sp>
      <p:sp>
        <p:nvSpPr>
          <p:cNvPr id="132" name="Google Shape;132;p1"/>
          <p:cNvSpPr txBox="1"/>
          <p:nvPr>
            <p:ph idx="1" type="subTitle"/>
          </p:nvPr>
        </p:nvSpPr>
        <p:spPr>
          <a:xfrm>
            <a:off x="1368000" y="4266000"/>
            <a:ext cx="8525100" cy="12594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dk1"/>
              </a:buClr>
              <a:buSzPts val="1100"/>
              <a:buFont typeface="Arial"/>
              <a:buNone/>
            </a:pPr>
            <a:r>
              <a:rPr lang="en-GB"/>
              <a:t>GOOS 12th Steering Committee meeting, 25 - 26 April 2023</a:t>
            </a:r>
            <a:endParaRPr/>
          </a:p>
          <a:p>
            <a:pPr indent="0" lvl="0" marL="0" rtl="0" algn="l">
              <a:lnSpc>
                <a:spcPct val="105000"/>
              </a:lnSpc>
              <a:spcBef>
                <a:spcPts val="0"/>
              </a:spcBef>
              <a:spcAft>
                <a:spcPts val="0"/>
              </a:spcAft>
              <a:buClr>
                <a:schemeClr val="dk1"/>
              </a:buClr>
              <a:buSzPts val="1100"/>
              <a:buFont typeface="Arial"/>
              <a:buNone/>
            </a:pPr>
            <a:br>
              <a:rPr lang="en-GB"/>
            </a:br>
            <a:r>
              <a:rPr lang="en-GB"/>
              <a:t>Laura Stukonyte (GOOS Jr Communications Consultant) and Anya Waite (GOOS Co-Chair)</a:t>
            </a:r>
            <a:endParaRPr/>
          </a:p>
        </p:txBody>
      </p:sp>
      <p:pic>
        <p:nvPicPr>
          <p:cNvPr id="133" name="Google Shape;133;p1"/>
          <p:cNvPicPr preferRelativeResize="0"/>
          <p:nvPr/>
        </p:nvPicPr>
        <p:blipFill rotWithShape="1">
          <a:blip r:embed="rId3">
            <a:alphaModFix/>
          </a:blip>
          <a:srcRect b="0" l="0" r="0" t="0"/>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16bb1a2444_4_289"/>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221" name="Google Shape;221;g216bb1a2444_4_289"/>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Gaps</a:t>
            </a:r>
            <a:endParaRPr/>
          </a:p>
        </p:txBody>
      </p:sp>
      <p:pic>
        <p:nvPicPr>
          <p:cNvPr id="222" name="Google Shape;222;g216bb1a2444_4_289"/>
          <p:cNvPicPr preferRelativeResize="0"/>
          <p:nvPr/>
        </p:nvPicPr>
        <p:blipFill>
          <a:blip r:embed="rId3">
            <a:alphaModFix/>
          </a:blip>
          <a:stretch>
            <a:fillRect/>
          </a:stretch>
        </p:blipFill>
        <p:spPr>
          <a:xfrm>
            <a:off x="1205499" y="1144575"/>
            <a:ext cx="2895224" cy="2895250"/>
          </a:xfrm>
          <a:prstGeom prst="rect">
            <a:avLst/>
          </a:prstGeom>
          <a:noFill/>
          <a:ln>
            <a:noFill/>
          </a:ln>
        </p:spPr>
      </p:pic>
      <p:pic>
        <p:nvPicPr>
          <p:cNvPr id="223" name="Google Shape;223;g216bb1a2444_4_289"/>
          <p:cNvPicPr preferRelativeResize="0"/>
          <p:nvPr/>
        </p:nvPicPr>
        <p:blipFill>
          <a:blip r:embed="rId4">
            <a:alphaModFix/>
          </a:blip>
          <a:stretch>
            <a:fillRect/>
          </a:stretch>
        </p:blipFill>
        <p:spPr>
          <a:xfrm>
            <a:off x="4711775" y="1144588"/>
            <a:ext cx="2895224" cy="2895224"/>
          </a:xfrm>
          <a:prstGeom prst="rect">
            <a:avLst/>
          </a:prstGeom>
          <a:noFill/>
          <a:ln>
            <a:noFill/>
          </a:ln>
        </p:spPr>
      </p:pic>
      <p:pic>
        <p:nvPicPr>
          <p:cNvPr id="224" name="Google Shape;224;g216bb1a2444_4_289"/>
          <p:cNvPicPr preferRelativeResize="0"/>
          <p:nvPr/>
        </p:nvPicPr>
        <p:blipFill>
          <a:blip r:embed="rId5">
            <a:alphaModFix/>
          </a:blip>
          <a:stretch>
            <a:fillRect/>
          </a:stretch>
        </p:blipFill>
        <p:spPr>
          <a:xfrm>
            <a:off x="8091275" y="1144574"/>
            <a:ext cx="2759024" cy="2759024"/>
          </a:xfrm>
          <a:prstGeom prst="rect">
            <a:avLst/>
          </a:prstGeom>
          <a:noFill/>
          <a:ln>
            <a:noFill/>
          </a:ln>
        </p:spPr>
      </p:pic>
      <p:sp>
        <p:nvSpPr>
          <p:cNvPr id="225" name="Google Shape;225;g216bb1a2444_4_289"/>
          <p:cNvSpPr txBox="1"/>
          <p:nvPr/>
        </p:nvSpPr>
        <p:spPr>
          <a:xfrm>
            <a:off x="1354700" y="3751475"/>
            <a:ext cx="2872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1"/>
                </a:solidFill>
              </a:rPr>
              <a:t>Fundraising focus</a:t>
            </a:r>
            <a:endParaRPr b="1" sz="1800">
              <a:solidFill>
                <a:schemeClr val="accent1"/>
              </a:solidFill>
            </a:endParaRPr>
          </a:p>
        </p:txBody>
      </p:sp>
      <p:sp>
        <p:nvSpPr>
          <p:cNvPr id="226" name="Google Shape;226;g216bb1a2444_4_289"/>
          <p:cNvSpPr txBox="1"/>
          <p:nvPr/>
        </p:nvSpPr>
        <p:spPr>
          <a:xfrm>
            <a:off x="1354700" y="4311750"/>
            <a:ext cx="28728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solidFill>
                  <a:schemeClr val="dk2"/>
                </a:solidFill>
              </a:rPr>
              <a:t>Supporting reaching funders through our communications </a:t>
            </a:r>
            <a:r>
              <a:rPr b="1" lang="en-GB" sz="1700">
                <a:solidFill>
                  <a:schemeClr val="dk2"/>
                </a:solidFill>
              </a:rPr>
              <a:t>(Connection to SO11)</a:t>
            </a:r>
            <a:endParaRPr b="1" sz="1700">
              <a:solidFill>
                <a:schemeClr val="dk2"/>
              </a:solidFill>
            </a:endParaRPr>
          </a:p>
        </p:txBody>
      </p:sp>
      <p:sp>
        <p:nvSpPr>
          <p:cNvPr id="227" name="Google Shape;227;g216bb1a2444_4_289"/>
          <p:cNvSpPr txBox="1"/>
          <p:nvPr/>
        </p:nvSpPr>
        <p:spPr>
          <a:xfrm>
            <a:off x="4722975" y="3751475"/>
            <a:ext cx="2872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1"/>
                </a:solidFill>
              </a:rPr>
              <a:t>Messaging capability</a:t>
            </a:r>
            <a:endParaRPr b="1" sz="1800">
              <a:solidFill>
                <a:schemeClr val="accent1"/>
              </a:solidFill>
            </a:endParaRPr>
          </a:p>
        </p:txBody>
      </p:sp>
      <p:sp>
        <p:nvSpPr>
          <p:cNvPr id="228" name="Google Shape;228;g216bb1a2444_4_289"/>
          <p:cNvSpPr txBox="1"/>
          <p:nvPr/>
        </p:nvSpPr>
        <p:spPr>
          <a:xfrm>
            <a:off x="4773375" y="4311750"/>
            <a:ext cx="28953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solidFill>
                  <a:schemeClr val="dk2"/>
                </a:solidFill>
              </a:rPr>
              <a:t>Strong, refined messaging for GOOS, its components and SC to use</a:t>
            </a:r>
            <a:endParaRPr sz="1700">
              <a:solidFill>
                <a:schemeClr val="dk2"/>
              </a:solidFill>
            </a:endParaRPr>
          </a:p>
        </p:txBody>
      </p:sp>
      <p:sp>
        <p:nvSpPr>
          <p:cNvPr id="229" name="Google Shape;229;g216bb1a2444_4_289"/>
          <p:cNvSpPr txBox="1"/>
          <p:nvPr/>
        </p:nvSpPr>
        <p:spPr>
          <a:xfrm>
            <a:off x="8218025" y="3751475"/>
            <a:ext cx="2473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1"/>
                </a:solidFill>
              </a:rPr>
              <a:t>Website</a:t>
            </a:r>
            <a:endParaRPr b="1" sz="1800">
              <a:solidFill>
                <a:schemeClr val="accent1"/>
              </a:solidFill>
            </a:endParaRPr>
          </a:p>
        </p:txBody>
      </p:sp>
      <p:sp>
        <p:nvSpPr>
          <p:cNvPr id="230" name="Google Shape;230;g216bb1a2444_4_289"/>
          <p:cNvSpPr txBox="1"/>
          <p:nvPr/>
        </p:nvSpPr>
        <p:spPr>
          <a:xfrm>
            <a:off x="8214550" y="4311750"/>
            <a:ext cx="30798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solidFill>
                  <a:schemeClr val="dk2"/>
                </a:solidFill>
              </a:rPr>
              <a:t>A more engaging, modern, user-friendly website with easily accessible documents</a:t>
            </a:r>
            <a:endParaRPr sz="1700">
              <a:solidFill>
                <a:schemeClr val="dk2"/>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1"/>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Next/Future Steps</a:t>
            </a:r>
            <a:endParaRPr/>
          </a:p>
        </p:txBody>
      </p:sp>
      <p:sp>
        <p:nvSpPr>
          <p:cNvPr id="236" name="Google Shape;236;p31"/>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grpSp>
        <p:nvGrpSpPr>
          <p:cNvPr id="237" name="Google Shape;237;p31"/>
          <p:cNvGrpSpPr/>
          <p:nvPr/>
        </p:nvGrpSpPr>
        <p:grpSpPr>
          <a:xfrm>
            <a:off x="829075" y="1280599"/>
            <a:ext cx="11171591" cy="2111266"/>
            <a:chOff x="3977403" y="764823"/>
            <a:chExt cx="8378903" cy="1583489"/>
          </a:xfrm>
        </p:grpSpPr>
        <p:grpSp>
          <p:nvGrpSpPr>
            <p:cNvPr id="238" name="Google Shape;238;p31"/>
            <p:cNvGrpSpPr/>
            <p:nvPr/>
          </p:nvGrpSpPr>
          <p:grpSpPr>
            <a:xfrm>
              <a:off x="4732916" y="964001"/>
              <a:ext cx="529800" cy="1384310"/>
              <a:chOff x="4318966" y="978650"/>
              <a:chExt cx="529800" cy="819701"/>
            </a:xfrm>
          </p:grpSpPr>
          <p:sp>
            <p:nvSpPr>
              <p:cNvPr id="239" name="Google Shape;239;p31"/>
              <p:cNvSpPr/>
              <p:nvPr/>
            </p:nvSpPr>
            <p:spPr>
              <a:xfrm>
                <a:off x="4517121" y="984451"/>
                <a:ext cx="133500" cy="813900"/>
              </a:xfrm>
              <a:prstGeom prst="rect">
                <a:avLst/>
              </a:prstGeom>
              <a:solidFill>
                <a:srgbClr val="0944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40" name="Google Shape;240;p31"/>
              <p:cNvCxnSpPr/>
              <p:nvPr/>
            </p:nvCxnSpPr>
            <p:spPr>
              <a:xfrm rot="10800000">
                <a:off x="4318966" y="978650"/>
                <a:ext cx="529800" cy="0"/>
              </a:xfrm>
              <a:prstGeom prst="straightConnector1">
                <a:avLst/>
              </a:prstGeom>
              <a:noFill/>
              <a:ln cap="flat" cmpd="sng" w="9525">
                <a:solidFill>
                  <a:srgbClr val="0944A1"/>
                </a:solidFill>
                <a:prstDash val="solid"/>
                <a:round/>
                <a:headEnd len="sm" w="sm" type="none"/>
                <a:tailEnd len="sm" w="sm" type="none"/>
              </a:ln>
            </p:spPr>
          </p:cxnSp>
        </p:grpSp>
        <p:sp>
          <p:nvSpPr>
            <p:cNvPr id="241" name="Google Shape;241;p31"/>
            <p:cNvSpPr txBox="1"/>
            <p:nvPr/>
          </p:nvSpPr>
          <p:spPr>
            <a:xfrm>
              <a:off x="5343506" y="855220"/>
              <a:ext cx="7012800" cy="492000"/>
            </a:xfrm>
            <a:prstGeom prst="rect">
              <a:avLst/>
            </a:prstGeom>
            <a:noFill/>
            <a:ln>
              <a:noFill/>
            </a:ln>
          </p:spPr>
          <p:txBody>
            <a:bodyPr anchorCtr="0" anchor="t" bIns="121900" lIns="121900" spcFirstLastPara="1" rIns="121900" wrap="square" tIns="121900">
              <a:noAutofit/>
            </a:bodyPr>
            <a:lstStyle/>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Moving the current GOOS website under a new content management system</a:t>
              </a:r>
              <a:endParaRPr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Updating current web content</a:t>
              </a:r>
              <a:endParaRPr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Finalizing a set of slides about GOOS and its components</a:t>
              </a:r>
              <a:endParaRPr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Develop metrics / understanding of success</a:t>
              </a:r>
              <a:endParaRPr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Expanding the GOOS media contact list </a:t>
              </a:r>
              <a:r>
                <a:rPr i="1" lang="en-GB" sz="1500">
                  <a:solidFill>
                    <a:schemeClr val="dk2"/>
                  </a:solidFill>
                </a:rPr>
                <a:t>(continuous)</a:t>
              </a:r>
              <a:endParaRPr i="1"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Strengthening </a:t>
              </a:r>
              <a:r>
                <a:rPr lang="en-GB" sz="1500">
                  <a:solidFill>
                    <a:schemeClr val="dk2"/>
                  </a:solidFill>
                </a:rPr>
                <a:t>comms</a:t>
              </a:r>
              <a:r>
                <a:rPr lang="en-GB" sz="1500">
                  <a:solidFill>
                    <a:schemeClr val="dk2"/>
                  </a:solidFill>
                </a:rPr>
                <a:t> relationships with partner organizations </a:t>
              </a:r>
              <a:r>
                <a:rPr i="1" lang="en-GB" sz="1500">
                  <a:solidFill>
                    <a:schemeClr val="dk2"/>
                  </a:solidFill>
                </a:rPr>
                <a:t>(continuous)</a:t>
              </a:r>
              <a:endParaRPr i="1" sz="1500">
                <a:solidFill>
                  <a:schemeClr val="dk2"/>
                </a:solidFill>
              </a:endParaRPr>
            </a:p>
            <a:p>
              <a:pPr indent="-304800" lvl="0" marL="457200" rtl="0" algn="l">
                <a:lnSpc>
                  <a:spcPct val="115000"/>
                </a:lnSpc>
                <a:spcBef>
                  <a:spcPts val="0"/>
                </a:spcBef>
                <a:spcAft>
                  <a:spcPts val="0"/>
                </a:spcAft>
                <a:buClr>
                  <a:schemeClr val="accent2"/>
                </a:buClr>
                <a:buSzPts val="1200"/>
                <a:buChar char="●"/>
              </a:pPr>
              <a:r>
                <a:rPr lang="en-GB" sz="1500">
                  <a:solidFill>
                    <a:schemeClr val="dk2"/>
                  </a:solidFill>
                </a:rPr>
                <a:t>UN Advocacy work, e.g. UN ICP on maritime tech. i</a:t>
              </a:r>
              <a:r>
                <a:rPr lang="en-GB" sz="1500">
                  <a:solidFill>
                    <a:schemeClr val="dk2"/>
                  </a:solidFill>
                </a:rPr>
                <a:t>n June, COP28 in Nov </a:t>
              </a:r>
              <a:r>
                <a:rPr i="1" lang="en-GB" sz="1500">
                  <a:solidFill>
                    <a:schemeClr val="dk2"/>
                  </a:solidFill>
                </a:rPr>
                <a:t>(continuous)</a:t>
              </a:r>
              <a:endParaRPr i="1" sz="1500">
                <a:solidFill>
                  <a:schemeClr val="dk2"/>
                </a:solidFill>
              </a:endParaRPr>
            </a:p>
            <a:p>
              <a:pPr indent="0" lvl="0" marL="457200" rtl="0" algn="l">
                <a:lnSpc>
                  <a:spcPct val="115000"/>
                </a:lnSpc>
                <a:spcBef>
                  <a:spcPts val="2100"/>
                </a:spcBef>
                <a:spcAft>
                  <a:spcPts val="2100"/>
                </a:spcAft>
                <a:buNone/>
              </a:pPr>
              <a:r>
                <a:t/>
              </a:r>
              <a:endParaRPr sz="1500">
                <a:solidFill>
                  <a:schemeClr val="dk2"/>
                </a:solidFill>
              </a:endParaRPr>
            </a:p>
          </p:txBody>
        </p:sp>
        <p:sp>
          <p:nvSpPr>
            <p:cNvPr id="242" name="Google Shape;242;p31"/>
            <p:cNvSpPr txBox="1"/>
            <p:nvPr/>
          </p:nvSpPr>
          <p:spPr>
            <a:xfrm>
              <a:off x="3977403" y="764823"/>
              <a:ext cx="758400" cy="5556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900">
                  <a:solidFill>
                    <a:srgbClr val="0944A1"/>
                  </a:solidFill>
                </a:rPr>
                <a:t>2023</a:t>
              </a:r>
              <a:endParaRPr b="1" sz="1900">
                <a:solidFill>
                  <a:srgbClr val="0944A1"/>
                </a:solidFill>
              </a:endParaRPr>
            </a:p>
          </p:txBody>
        </p:sp>
      </p:grpSp>
      <p:grpSp>
        <p:nvGrpSpPr>
          <p:cNvPr id="243" name="Google Shape;243;p31"/>
          <p:cNvGrpSpPr/>
          <p:nvPr/>
        </p:nvGrpSpPr>
        <p:grpSpPr>
          <a:xfrm>
            <a:off x="829071" y="4226014"/>
            <a:ext cx="1713724" cy="1351392"/>
            <a:chOff x="3977400" y="973693"/>
            <a:chExt cx="1285325" cy="1165797"/>
          </a:xfrm>
        </p:grpSpPr>
        <p:grpSp>
          <p:nvGrpSpPr>
            <p:cNvPr id="244" name="Google Shape;244;p31"/>
            <p:cNvGrpSpPr/>
            <p:nvPr/>
          </p:nvGrpSpPr>
          <p:grpSpPr>
            <a:xfrm>
              <a:off x="4732925" y="1142460"/>
              <a:ext cx="529800" cy="997030"/>
              <a:chOff x="4318975" y="1084322"/>
              <a:chExt cx="529800" cy="590378"/>
            </a:xfrm>
          </p:grpSpPr>
          <p:sp>
            <p:nvSpPr>
              <p:cNvPr id="245" name="Google Shape;245;p31"/>
              <p:cNvSpPr/>
              <p:nvPr/>
            </p:nvSpPr>
            <p:spPr>
              <a:xfrm>
                <a:off x="4517125" y="1086100"/>
                <a:ext cx="133500" cy="588600"/>
              </a:xfrm>
              <a:prstGeom prst="rect">
                <a:avLst/>
              </a:prstGeom>
              <a:solidFill>
                <a:srgbClr val="C2C2C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46" name="Google Shape;246;p31"/>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247" name="Google Shape;247;p31"/>
            <p:cNvSpPr txBox="1"/>
            <p:nvPr/>
          </p:nvSpPr>
          <p:spPr>
            <a:xfrm>
              <a:off x="3977400" y="973693"/>
              <a:ext cx="758400" cy="3468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900">
                  <a:solidFill>
                    <a:srgbClr val="858585"/>
                  </a:solidFill>
                </a:rPr>
                <a:t>2025</a:t>
              </a:r>
              <a:endParaRPr b="1" sz="1900">
                <a:solidFill>
                  <a:srgbClr val="858585"/>
                </a:solidFill>
              </a:endParaRPr>
            </a:p>
          </p:txBody>
        </p:sp>
      </p:grpSp>
      <p:grpSp>
        <p:nvGrpSpPr>
          <p:cNvPr id="248" name="Google Shape;248;p31"/>
          <p:cNvGrpSpPr/>
          <p:nvPr/>
        </p:nvGrpSpPr>
        <p:grpSpPr>
          <a:xfrm>
            <a:off x="829071" y="3243818"/>
            <a:ext cx="1713724" cy="1204035"/>
            <a:chOff x="3977400" y="973693"/>
            <a:chExt cx="1285325" cy="1165797"/>
          </a:xfrm>
        </p:grpSpPr>
        <p:grpSp>
          <p:nvGrpSpPr>
            <p:cNvPr id="249" name="Google Shape;249;p31"/>
            <p:cNvGrpSpPr/>
            <p:nvPr/>
          </p:nvGrpSpPr>
          <p:grpSpPr>
            <a:xfrm>
              <a:off x="4732925" y="1140987"/>
              <a:ext cx="529800" cy="998503"/>
              <a:chOff x="4318975" y="1083450"/>
              <a:chExt cx="529800" cy="591250"/>
            </a:xfrm>
          </p:grpSpPr>
          <p:sp>
            <p:nvSpPr>
              <p:cNvPr id="250" name="Google Shape;250;p31"/>
              <p:cNvSpPr/>
              <p:nvPr/>
            </p:nvSpPr>
            <p:spPr>
              <a:xfrm>
                <a:off x="4517125" y="1086100"/>
                <a:ext cx="133500" cy="588600"/>
              </a:xfrm>
              <a:prstGeom prst="rect">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51" name="Google Shape;251;p31"/>
              <p:cNvCxnSpPr/>
              <p:nvPr/>
            </p:nvCxnSpPr>
            <p:spPr>
              <a:xfrm rot="10800000">
                <a:off x="4318975" y="1083450"/>
                <a:ext cx="529800" cy="0"/>
              </a:xfrm>
              <a:prstGeom prst="straightConnector1">
                <a:avLst/>
              </a:prstGeom>
              <a:noFill/>
              <a:ln cap="flat" cmpd="sng" w="9525">
                <a:solidFill>
                  <a:srgbClr val="0944A1"/>
                </a:solidFill>
                <a:prstDash val="solid"/>
                <a:round/>
                <a:headEnd len="sm" w="sm" type="none"/>
                <a:tailEnd len="sm" w="sm" type="none"/>
              </a:ln>
            </p:spPr>
          </p:cxnSp>
        </p:grpSp>
        <p:sp>
          <p:nvSpPr>
            <p:cNvPr id="252" name="Google Shape;252;p31"/>
            <p:cNvSpPr txBox="1"/>
            <p:nvPr/>
          </p:nvSpPr>
          <p:spPr>
            <a:xfrm>
              <a:off x="3977400" y="973693"/>
              <a:ext cx="758400" cy="346800"/>
            </a:xfrm>
            <a:prstGeom prst="rect">
              <a:avLst/>
            </a:prstGeom>
            <a:noFill/>
            <a:ln>
              <a:noFill/>
            </a:ln>
          </p:spPr>
          <p:txBody>
            <a:bodyPr anchorCtr="0" anchor="t" bIns="121900" lIns="121900" spcFirstLastPara="1" rIns="121900" wrap="square" tIns="121900">
              <a:noAutofit/>
            </a:bodyPr>
            <a:lstStyle/>
            <a:p>
              <a:pPr indent="0" lvl="0" marL="0" rtl="0" algn="r">
                <a:lnSpc>
                  <a:spcPct val="115000"/>
                </a:lnSpc>
                <a:spcBef>
                  <a:spcPts val="0"/>
                </a:spcBef>
                <a:spcAft>
                  <a:spcPts val="0"/>
                </a:spcAft>
                <a:buNone/>
              </a:pPr>
              <a:r>
                <a:rPr b="1" lang="en-GB" sz="1900">
                  <a:solidFill>
                    <a:schemeClr val="accent6"/>
                  </a:solidFill>
                </a:rPr>
                <a:t>2024</a:t>
              </a:r>
              <a:endParaRPr b="1" sz="1900">
                <a:solidFill>
                  <a:schemeClr val="accent6"/>
                </a:solidFill>
              </a:endParaRPr>
            </a:p>
          </p:txBody>
        </p:sp>
      </p:grpSp>
      <p:sp>
        <p:nvSpPr>
          <p:cNvPr id="253" name="Google Shape;253;p31"/>
          <p:cNvSpPr txBox="1"/>
          <p:nvPr/>
        </p:nvSpPr>
        <p:spPr>
          <a:xfrm>
            <a:off x="2650450" y="3391875"/>
            <a:ext cx="8069700" cy="774300"/>
          </a:xfrm>
          <a:prstGeom prst="rect">
            <a:avLst/>
          </a:prstGeom>
          <a:noFill/>
          <a:ln>
            <a:noFill/>
          </a:ln>
        </p:spPr>
        <p:txBody>
          <a:bodyPr anchorCtr="0" anchor="t" bIns="121900" lIns="121900" spcFirstLastPara="1" rIns="121900" wrap="square" tIns="121900">
            <a:noAutofit/>
          </a:bodyPr>
          <a:lstStyle/>
          <a:p>
            <a:pPr indent="-298450" lvl="0" marL="457200" rtl="0" algn="l">
              <a:lnSpc>
                <a:spcPct val="115000"/>
              </a:lnSpc>
              <a:spcBef>
                <a:spcPts val="0"/>
              </a:spcBef>
              <a:spcAft>
                <a:spcPts val="0"/>
              </a:spcAft>
              <a:buClr>
                <a:schemeClr val="accent2"/>
              </a:buClr>
              <a:buSzPts val="1100"/>
              <a:buChar char="●"/>
            </a:pPr>
            <a:r>
              <a:rPr lang="en-GB" sz="1500">
                <a:solidFill>
                  <a:schemeClr val="dk2"/>
                </a:solidFill>
              </a:rPr>
              <a:t>Refining GOOS messaging - contract and in-house implementation, </a:t>
            </a:r>
            <a:r>
              <a:rPr lang="en-GB" sz="1500">
                <a:solidFill>
                  <a:schemeClr val="dk2"/>
                </a:solidFill>
              </a:rPr>
              <a:t>address</a:t>
            </a:r>
            <a:r>
              <a:rPr lang="en-GB" sz="1500">
                <a:solidFill>
                  <a:schemeClr val="dk2"/>
                </a:solidFill>
              </a:rPr>
              <a:t> some of the gaps</a:t>
            </a:r>
            <a:endParaRPr sz="1500">
              <a:solidFill>
                <a:schemeClr val="dk2"/>
              </a:solidFill>
            </a:endParaRPr>
          </a:p>
          <a:p>
            <a:pPr indent="-298450" lvl="0" marL="457200" rtl="0" algn="l">
              <a:lnSpc>
                <a:spcPct val="115000"/>
              </a:lnSpc>
              <a:spcBef>
                <a:spcPts val="0"/>
              </a:spcBef>
              <a:spcAft>
                <a:spcPts val="0"/>
              </a:spcAft>
              <a:buClr>
                <a:schemeClr val="accent2"/>
              </a:buClr>
              <a:buSzPts val="1100"/>
              <a:buChar char="●"/>
            </a:pPr>
            <a:r>
              <a:rPr lang="en-GB" sz="1500">
                <a:solidFill>
                  <a:schemeClr val="dk2"/>
                </a:solidFill>
              </a:rPr>
              <a:t>Visual identity (GOOS components) - contract and interaction with GOOS components, </a:t>
            </a:r>
            <a:r>
              <a:rPr lang="en-GB" sz="1500">
                <a:solidFill>
                  <a:schemeClr val="dk2"/>
                </a:solidFill>
              </a:rPr>
              <a:t>strengthen</a:t>
            </a:r>
            <a:r>
              <a:rPr lang="en-GB" sz="1500">
                <a:solidFill>
                  <a:schemeClr val="dk2"/>
                </a:solidFill>
              </a:rPr>
              <a:t> GOOS collective identity</a:t>
            </a:r>
            <a:endParaRPr sz="1500">
              <a:solidFill>
                <a:schemeClr val="dk2"/>
              </a:solidFill>
            </a:endParaRPr>
          </a:p>
        </p:txBody>
      </p:sp>
      <p:sp>
        <p:nvSpPr>
          <p:cNvPr id="254" name="Google Shape;254;p31"/>
          <p:cNvSpPr txBox="1"/>
          <p:nvPr/>
        </p:nvSpPr>
        <p:spPr>
          <a:xfrm>
            <a:off x="2650450" y="4643025"/>
            <a:ext cx="7714200" cy="753300"/>
          </a:xfrm>
          <a:prstGeom prst="rect">
            <a:avLst/>
          </a:prstGeom>
          <a:noFill/>
          <a:ln>
            <a:noFill/>
          </a:ln>
        </p:spPr>
        <p:txBody>
          <a:bodyPr anchorCtr="0" anchor="t" bIns="121900" lIns="121900" spcFirstLastPara="1" rIns="121900" wrap="square" tIns="121900">
            <a:noAutofit/>
          </a:bodyPr>
          <a:lstStyle/>
          <a:p>
            <a:pPr indent="-298450" lvl="0" marL="457200" rtl="0" algn="l">
              <a:lnSpc>
                <a:spcPct val="115000"/>
              </a:lnSpc>
              <a:spcBef>
                <a:spcPts val="0"/>
              </a:spcBef>
              <a:spcAft>
                <a:spcPts val="0"/>
              </a:spcAft>
              <a:buClr>
                <a:schemeClr val="accent2"/>
              </a:buClr>
              <a:buSzPts val="1100"/>
              <a:buChar char="●"/>
            </a:pPr>
            <a:r>
              <a:rPr lang="en-GB" sz="1500">
                <a:solidFill>
                  <a:schemeClr val="dk2"/>
                </a:solidFill>
              </a:rPr>
              <a:t>Full website redesign</a:t>
            </a:r>
            <a:endParaRPr sz="1500">
              <a:solidFill>
                <a:schemeClr val="dk2"/>
              </a:solidFill>
            </a:endParaRPr>
          </a:p>
          <a:p>
            <a:pPr indent="-298450" lvl="0" marL="457200" rtl="0" algn="l">
              <a:lnSpc>
                <a:spcPct val="115000"/>
              </a:lnSpc>
              <a:spcBef>
                <a:spcPts val="0"/>
              </a:spcBef>
              <a:spcAft>
                <a:spcPts val="0"/>
              </a:spcAft>
              <a:buClr>
                <a:schemeClr val="accent2"/>
              </a:buClr>
              <a:buSzPts val="1100"/>
              <a:buChar char="●"/>
            </a:pPr>
            <a:r>
              <a:rPr lang="en-GB" sz="1500">
                <a:solidFill>
                  <a:schemeClr val="dk2"/>
                </a:solidFill>
              </a:rPr>
              <a:t>GOOS logo?</a:t>
            </a:r>
            <a:endParaRPr sz="1500">
              <a:solidFill>
                <a:schemeClr val="dk2"/>
              </a:solidFill>
            </a:endParaRPr>
          </a:p>
          <a:p>
            <a:pPr indent="-298450" lvl="0" marL="457200" rtl="0" algn="l">
              <a:lnSpc>
                <a:spcPct val="115000"/>
              </a:lnSpc>
              <a:spcBef>
                <a:spcPts val="0"/>
              </a:spcBef>
              <a:spcAft>
                <a:spcPts val="0"/>
              </a:spcAft>
              <a:buClr>
                <a:schemeClr val="accent2"/>
              </a:buClr>
              <a:buSzPts val="1100"/>
              <a:buChar char="●"/>
            </a:pPr>
            <a:r>
              <a:rPr lang="en-GB" sz="1500">
                <a:solidFill>
                  <a:schemeClr val="dk2"/>
                </a:solidFill>
              </a:rPr>
              <a:t>Assess success of </a:t>
            </a:r>
            <a:r>
              <a:rPr lang="en-GB" sz="1500">
                <a:solidFill>
                  <a:schemeClr val="dk2"/>
                </a:solidFill>
              </a:rPr>
              <a:t>Communications</a:t>
            </a:r>
            <a:r>
              <a:rPr lang="en-GB" sz="1500">
                <a:solidFill>
                  <a:schemeClr val="dk2"/>
                </a:solidFill>
              </a:rPr>
              <a:t> Plan - next steps</a:t>
            </a:r>
            <a:endParaRPr sz="1500">
              <a:solidFill>
                <a:schemeClr val="dk2"/>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16bb1a2444_4_30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260" name="Google Shape;260;g216bb1a2444_4_305"/>
          <p:cNvSpPr txBox="1"/>
          <p:nvPr>
            <p:ph idx="1" type="body"/>
          </p:nvPr>
        </p:nvSpPr>
        <p:spPr>
          <a:xfrm>
            <a:off x="720725" y="1625075"/>
            <a:ext cx="8153700" cy="4288200"/>
          </a:xfrm>
          <a:prstGeom prst="rect">
            <a:avLst/>
          </a:prstGeom>
          <a:noFill/>
          <a:ln>
            <a:noFill/>
          </a:ln>
        </p:spPr>
        <p:txBody>
          <a:bodyPr anchorCtr="0" anchor="t" bIns="0" lIns="0" spcFirstLastPara="1" rIns="0" wrap="square" tIns="0">
            <a:noAutofit/>
          </a:bodyPr>
          <a:lstStyle/>
          <a:p>
            <a:pPr indent="-304800" lvl="0" marL="457200" rtl="0" algn="l">
              <a:spcBef>
                <a:spcPts val="0"/>
              </a:spcBef>
              <a:spcAft>
                <a:spcPts val="0"/>
              </a:spcAft>
              <a:buClr>
                <a:schemeClr val="accent2"/>
              </a:buClr>
              <a:buSzPts val="1200"/>
              <a:buChar char="●"/>
            </a:pPr>
            <a:r>
              <a:rPr lang="en-GB"/>
              <a:t>Moving website CMS - </a:t>
            </a:r>
            <a:r>
              <a:rPr i="1" lang="en-GB"/>
              <a:t>costs yet unknown</a:t>
            </a:r>
            <a:endParaRPr i="1"/>
          </a:p>
          <a:p>
            <a:pPr indent="-304800" lvl="0" marL="457200" rtl="0" algn="l">
              <a:lnSpc>
                <a:spcPct val="100000"/>
              </a:lnSpc>
              <a:spcBef>
                <a:spcPts val="0"/>
              </a:spcBef>
              <a:spcAft>
                <a:spcPts val="0"/>
              </a:spcAft>
              <a:buClr>
                <a:schemeClr val="accent2"/>
              </a:buClr>
              <a:buSzPts val="1200"/>
              <a:buChar char="●"/>
            </a:pPr>
            <a:r>
              <a:rPr lang="en-GB"/>
              <a:t>Refining messaging and developing GOOS component branding</a:t>
            </a:r>
            <a:r>
              <a:rPr lang="en-GB"/>
              <a:t> ~</a:t>
            </a:r>
            <a:r>
              <a:rPr b="1" lang="en-GB"/>
              <a:t>€10,000</a:t>
            </a:r>
            <a:endParaRPr/>
          </a:p>
          <a:p>
            <a:pPr indent="-304800" lvl="0" marL="457200" rtl="0" algn="l">
              <a:lnSpc>
                <a:spcPct val="100000"/>
              </a:lnSpc>
              <a:spcBef>
                <a:spcPts val="0"/>
              </a:spcBef>
              <a:spcAft>
                <a:spcPts val="0"/>
              </a:spcAft>
              <a:buClr>
                <a:schemeClr val="accent2"/>
              </a:buClr>
              <a:buSzPts val="1200"/>
              <a:buChar char="●"/>
            </a:pPr>
            <a:r>
              <a:rPr lang="en-GB"/>
              <a:t>Website redesign </a:t>
            </a:r>
            <a:r>
              <a:rPr b="1" lang="en-GB"/>
              <a:t>~</a:t>
            </a:r>
            <a:r>
              <a:rPr b="1" lang="en-GB"/>
              <a:t>€</a:t>
            </a:r>
            <a:r>
              <a:rPr b="1" lang="en-GB"/>
              <a:t>50,000 (possibly less after the CMS move)</a:t>
            </a:r>
            <a:endParaRPr>
              <a:highlight>
                <a:srgbClr val="FFFF00"/>
              </a:highlight>
            </a:endParaRPr>
          </a:p>
        </p:txBody>
      </p:sp>
      <p:sp>
        <p:nvSpPr>
          <p:cNvPr id="261" name="Google Shape;261;g216bb1a2444_4_305"/>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Resources required</a:t>
            </a:r>
            <a:endParaRPr/>
          </a:p>
        </p:txBody>
      </p:sp>
      <p:sp>
        <p:nvSpPr>
          <p:cNvPr id="262" name="Google Shape;262;g216bb1a2444_4_305"/>
          <p:cNvSpPr txBox="1"/>
          <p:nvPr>
            <p:ph idx="1" type="body"/>
          </p:nvPr>
        </p:nvSpPr>
        <p:spPr>
          <a:xfrm>
            <a:off x="720725" y="3012475"/>
            <a:ext cx="7731300" cy="3003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GB"/>
              <a:t>I</a:t>
            </a:r>
            <a:r>
              <a:rPr b="1" lang="en-GB"/>
              <a:t>n-house resources will:</a:t>
            </a:r>
            <a:br>
              <a:rPr b="1" lang="en-GB"/>
            </a:br>
            <a:endParaRPr b="1"/>
          </a:p>
          <a:p>
            <a:pPr indent="-304800" lvl="0" marL="457200" rtl="0" algn="l">
              <a:lnSpc>
                <a:spcPct val="100000"/>
              </a:lnSpc>
              <a:spcBef>
                <a:spcPts val="0"/>
              </a:spcBef>
              <a:spcAft>
                <a:spcPts val="0"/>
              </a:spcAft>
              <a:buClr>
                <a:schemeClr val="accent2"/>
              </a:buClr>
              <a:buSzPts val="1200"/>
              <a:buChar char="●"/>
            </a:pPr>
            <a:r>
              <a:rPr lang="en-GB"/>
              <a:t>Continue communications content creation - news articles, stories, social media, newsletters, flyers and brochures</a:t>
            </a:r>
            <a:endParaRPr/>
          </a:p>
          <a:p>
            <a:pPr indent="-304800" lvl="0" marL="457200" rtl="0" algn="l">
              <a:lnSpc>
                <a:spcPct val="100000"/>
              </a:lnSpc>
              <a:spcBef>
                <a:spcPts val="0"/>
              </a:spcBef>
              <a:spcAft>
                <a:spcPts val="0"/>
              </a:spcAft>
              <a:buClr>
                <a:schemeClr val="accent2"/>
              </a:buClr>
              <a:buSzPts val="1200"/>
              <a:buChar char="●"/>
            </a:pPr>
            <a:r>
              <a:rPr lang="en-GB"/>
              <a:t>Updating current website content</a:t>
            </a:r>
            <a:endParaRPr/>
          </a:p>
          <a:p>
            <a:pPr indent="-304800" lvl="0" marL="457200" rtl="0" algn="l">
              <a:spcBef>
                <a:spcPts val="0"/>
              </a:spcBef>
              <a:spcAft>
                <a:spcPts val="0"/>
              </a:spcAft>
              <a:buClr>
                <a:schemeClr val="accent2"/>
              </a:buClr>
              <a:buSzPts val="1200"/>
              <a:buChar char="●"/>
            </a:pPr>
            <a:r>
              <a:rPr lang="en-GB"/>
              <a:t>Expanding GOOS media contact list</a:t>
            </a:r>
            <a:endParaRPr/>
          </a:p>
          <a:p>
            <a:pPr indent="-304800" lvl="0" marL="457200" rtl="0" algn="l">
              <a:spcBef>
                <a:spcPts val="0"/>
              </a:spcBef>
              <a:spcAft>
                <a:spcPts val="0"/>
              </a:spcAft>
              <a:buClr>
                <a:schemeClr val="accent2"/>
              </a:buClr>
              <a:buSzPts val="1200"/>
              <a:buChar char="●"/>
            </a:pPr>
            <a:r>
              <a:rPr lang="en-GB"/>
              <a:t>Strengthening relationships with partner communications teams</a:t>
            </a:r>
            <a:endParaRPr/>
          </a:p>
          <a:p>
            <a:pPr indent="-304800" lvl="0" marL="457200" rtl="0" algn="l">
              <a:lnSpc>
                <a:spcPct val="100000"/>
              </a:lnSpc>
              <a:spcBef>
                <a:spcPts val="0"/>
              </a:spcBef>
              <a:spcAft>
                <a:spcPts val="0"/>
              </a:spcAft>
              <a:buClr>
                <a:schemeClr val="accent2"/>
              </a:buClr>
              <a:buSzPts val="1200"/>
              <a:buChar char="●"/>
            </a:pPr>
            <a:r>
              <a:rPr lang="en-GB"/>
              <a:t>A set of slides about GOOS and its components</a:t>
            </a:r>
            <a:endParaRPr/>
          </a:p>
          <a:p>
            <a:pPr indent="0" lvl="0" marL="457200" rtl="0" algn="l">
              <a:lnSpc>
                <a:spcPct val="100000"/>
              </a:lnSpc>
              <a:spcBef>
                <a:spcPts val="0"/>
              </a:spcBef>
              <a:spcAft>
                <a:spcPts val="0"/>
              </a:spcAft>
              <a:buNone/>
            </a:pPr>
            <a:r>
              <a:t/>
            </a:r>
            <a:endParaRPr/>
          </a:p>
          <a:p>
            <a:pPr indent="-228600" lvl="0" marL="457200" rtl="0" algn="l">
              <a:lnSpc>
                <a:spcPct val="100000"/>
              </a:lnSpc>
              <a:spcBef>
                <a:spcPts val="0"/>
              </a:spcBef>
              <a:spcAft>
                <a:spcPts val="0"/>
              </a:spcAft>
              <a:buClr>
                <a:schemeClr val="dk2"/>
              </a:buClr>
              <a:buSzPts val="1800"/>
              <a:buNone/>
            </a:pPr>
            <a:r>
              <a:t/>
            </a:r>
            <a:endParaRPr>
              <a:highlight>
                <a:srgbClr val="FFFF00"/>
              </a:highlight>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2390372134f_0_17"/>
          <p:cNvSpPr txBox="1"/>
          <p:nvPr>
            <p:ph type="ctrTitle"/>
          </p:nvPr>
        </p:nvSpPr>
        <p:spPr>
          <a:xfrm>
            <a:off x="601456" y="2854801"/>
            <a:ext cx="4074000" cy="1018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accent1"/>
              </a:buClr>
              <a:buSzPts val="6000"/>
              <a:buFont typeface="Arial"/>
              <a:buNone/>
            </a:pPr>
            <a:r>
              <a:rPr lang="en-GB"/>
              <a:t>Thank you</a:t>
            </a:r>
            <a:endParaRPr/>
          </a:p>
        </p:txBody>
      </p:sp>
      <p:sp>
        <p:nvSpPr>
          <p:cNvPr id="268" name="Google Shape;268;g2390372134f_0_17"/>
          <p:cNvSpPr txBox="1"/>
          <p:nvPr>
            <p:ph idx="1" type="subTitle"/>
          </p:nvPr>
        </p:nvSpPr>
        <p:spPr>
          <a:xfrm>
            <a:off x="720725" y="3873600"/>
            <a:ext cx="4074000" cy="4446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Clr>
                <a:schemeClr val="accent2"/>
              </a:buClr>
              <a:buSzPts val="2400"/>
              <a:buNone/>
            </a:pPr>
            <a:r>
              <a:rPr lang="en-GB"/>
              <a:t>goosocean.org</a:t>
            </a:r>
            <a:endParaRPr/>
          </a:p>
        </p:txBody>
      </p:sp>
      <p:pic>
        <p:nvPicPr>
          <p:cNvPr id="269" name="Google Shape;269;g2390372134f_0_17"/>
          <p:cNvPicPr preferRelativeResize="0"/>
          <p:nvPr/>
        </p:nvPicPr>
        <p:blipFill rotWithShape="1">
          <a:blip r:embed="rId3">
            <a:alphaModFix/>
          </a:blip>
          <a:srcRect b="0" l="36287" r="23616" t="0"/>
          <a:stretch/>
        </p:blipFill>
        <p:spPr>
          <a:xfrm>
            <a:off x="5003292" y="222416"/>
            <a:ext cx="3885338" cy="6458467"/>
          </a:xfrm>
          <a:prstGeom prst="rect">
            <a:avLst/>
          </a:prstGeom>
          <a:noFill/>
          <a:ln>
            <a:noFill/>
          </a:ln>
        </p:spPr>
      </p:pic>
      <p:pic>
        <p:nvPicPr>
          <p:cNvPr id="270" name="Google Shape;270;g2390372134f_0_17"/>
          <p:cNvPicPr preferRelativeResize="0"/>
          <p:nvPr/>
        </p:nvPicPr>
        <p:blipFill rotWithShape="1">
          <a:blip r:embed="rId4">
            <a:alphaModFix/>
          </a:blip>
          <a:srcRect b="0" l="9016" r="9016" t="0"/>
          <a:stretch/>
        </p:blipFill>
        <p:spPr>
          <a:xfrm>
            <a:off x="9014364" y="2142974"/>
            <a:ext cx="3177631" cy="2178791"/>
          </a:xfrm>
          <a:prstGeom prst="rect">
            <a:avLst/>
          </a:prstGeom>
          <a:noFill/>
          <a:ln>
            <a:noFill/>
          </a:ln>
        </p:spPr>
      </p:pic>
      <p:pic>
        <p:nvPicPr>
          <p:cNvPr id="271" name="Google Shape;271;g2390372134f_0_17"/>
          <p:cNvPicPr preferRelativeResize="0"/>
          <p:nvPr/>
        </p:nvPicPr>
        <p:blipFill rotWithShape="1">
          <a:blip r:embed="rId5">
            <a:alphaModFix/>
          </a:blip>
          <a:srcRect b="6225" l="0" r="0" t="6216"/>
          <a:stretch/>
        </p:blipFill>
        <p:spPr>
          <a:xfrm>
            <a:off x="9014365" y="222432"/>
            <a:ext cx="3177635" cy="1755644"/>
          </a:xfrm>
          <a:prstGeom prst="rect">
            <a:avLst/>
          </a:prstGeom>
          <a:noFill/>
          <a:ln>
            <a:noFill/>
          </a:ln>
        </p:spPr>
      </p:pic>
      <p:pic>
        <p:nvPicPr>
          <p:cNvPr descr="A picture containing sky, outdoor, snow, seal&#10;&#10;Description automatically generated" id="272" name="Google Shape;272;g2390372134f_0_17"/>
          <p:cNvPicPr preferRelativeResize="0"/>
          <p:nvPr/>
        </p:nvPicPr>
        <p:blipFill rotWithShape="1">
          <a:blip r:embed="rId6">
            <a:alphaModFix/>
          </a:blip>
          <a:srcRect b="-1087" l="0" r="0" t="9663"/>
          <a:stretch/>
        </p:blipFill>
        <p:spPr>
          <a:xfrm>
            <a:off x="9014364" y="4486675"/>
            <a:ext cx="3177631" cy="2178791"/>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3"/>
          <p:cNvSpPr txBox="1"/>
          <p:nvPr>
            <p:ph type="title"/>
          </p:nvPr>
        </p:nvSpPr>
        <p:spPr>
          <a:xfrm>
            <a:off x="720726" y="722313"/>
            <a:ext cx="10750550" cy="574675"/>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Actions </a:t>
            </a:r>
            <a:endParaRPr/>
          </a:p>
        </p:txBody>
      </p:sp>
      <p:sp>
        <p:nvSpPr>
          <p:cNvPr id="139" name="Google Shape;139;p33"/>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40" name="Google Shape;140;p33"/>
          <p:cNvSpPr txBox="1"/>
          <p:nvPr>
            <p:ph idx="1" type="body"/>
          </p:nvPr>
        </p:nvSpPr>
        <p:spPr>
          <a:xfrm>
            <a:off x="720724" y="1296988"/>
            <a:ext cx="10525614" cy="5842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0"/>
              </a:spcBef>
              <a:spcAft>
                <a:spcPts val="0"/>
              </a:spcAft>
              <a:buSzPts val="1800"/>
              <a:buNone/>
            </a:pPr>
            <a:r>
              <a:rPr lang="en-GB"/>
              <a:t>Build advocacy and visibility for the observing system with stakeholders, communicating with key users and national funders</a:t>
            </a:r>
            <a:endParaRPr/>
          </a:p>
        </p:txBody>
      </p:sp>
      <p:pic>
        <p:nvPicPr>
          <p:cNvPr id="141" name="Google Shape;141;p33"/>
          <p:cNvPicPr preferRelativeResize="0"/>
          <p:nvPr/>
        </p:nvPicPr>
        <p:blipFill>
          <a:blip r:embed="rId3">
            <a:alphaModFix/>
          </a:blip>
          <a:stretch>
            <a:fillRect/>
          </a:stretch>
        </p:blipFill>
        <p:spPr>
          <a:xfrm>
            <a:off x="696000" y="2760926"/>
            <a:ext cx="10800000" cy="22680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8"/>
          <p:cNvSpPr txBox="1"/>
          <p:nvPr>
            <p:ph idx="12" type="sldNum"/>
          </p:nvPr>
        </p:nvSpPr>
        <p:spPr>
          <a:xfrm>
            <a:off x="11250150" y="6492875"/>
            <a:ext cx="257637" cy="189721"/>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000"/>
              <a:buNone/>
            </a:pPr>
            <a:fld id="{00000000-1234-1234-1234-123412341234}" type="slidenum">
              <a:rPr lang="en-GB"/>
              <a:t>‹#›</a:t>
            </a:fld>
            <a:endParaRPr/>
          </a:p>
        </p:txBody>
      </p:sp>
      <p:sp>
        <p:nvSpPr>
          <p:cNvPr id="147" name="Google Shape;147;p28"/>
          <p:cNvSpPr txBox="1"/>
          <p:nvPr>
            <p:ph idx="1" type="body"/>
          </p:nvPr>
        </p:nvSpPr>
        <p:spPr>
          <a:xfrm>
            <a:off x="720725" y="1686400"/>
            <a:ext cx="4872600" cy="4227300"/>
          </a:xfrm>
          <a:prstGeom prst="rect">
            <a:avLst/>
          </a:prstGeom>
          <a:noFill/>
          <a:ln>
            <a:noFill/>
          </a:ln>
        </p:spPr>
        <p:txBody>
          <a:bodyPr anchorCtr="0" anchor="t" bIns="0" lIns="0" spcFirstLastPara="1" rIns="0" wrap="square" tIns="0">
            <a:noAutofit/>
          </a:bodyPr>
          <a:lstStyle/>
          <a:p>
            <a:pPr indent="-304800" lvl="0" marL="457200" rtl="0" algn="l">
              <a:lnSpc>
                <a:spcPct val="100000"/>
              </a:lnSpc>
              <a:spcBef>
                <a:spcPts val="0"/>
              </a:spcBef>
              <a:spcAft>
                <a:spcPts val="0"/>
              </a:spcAft>
              <a:buClr>
                <a:schemeClr val="accent2"/>
              </a:buClr>
              <a:buSzPts val="1200"/>
              <a:buChar char="●"/>
            </a:pPr>
            <a:r>
              <a:rPr b="1" lang="en-GB"/>
              <a:t>GOOS Communications Plan</a:t>
            </a:r>
            <a:r>
              <a:rPr lang="en-GB"/>
              <a:t> has been developed by Wolf&amp;Player, many of its recommendations are being implemented / are planned to be implemented in the next biennium</a:t>
            </a:r>
            <a:br>
              <a:rPr lang="en-GB"/>
            </a:br>
            <a:endParaRPr/>
          </a:p>
          <a:p>
            <a:pPr indent="-304800" lvl="0" marL="457200" rtl="0" algn="l">
              <a:lnSpc>
                <a:spcPct val="100000"/>
              </a:lnSpc>
              <a:spcBef>
                <a:spcPts val="0"/>
              </a:spcBef>
              <a:spcAft>
                <a:spcPts val="0"/>
              </a:spcAft>
              <a:buClr>
                <a:schemeClr val="accent2"/>
              </a:buClr>
              <a:buSzPts val="1200"/>
              <a:buChar char="●"/>
            </a:pPr>
            <a:r>
              <a:rPr lang="en-GB"/>
              <a:t>GOOS communications have reached </a:t>
            </a:r>
            <a:r>
              <a:rPr b="1" lang="en-GB"/>
              <a:t>stability</a:t>
            </a:r>
            <a:r>
              <a:rPr lang="en-GB"/>
              <a:t>: regular news and feature stories, planned campaigns, social media activity and a growing audience</a:t>
            </a:r>
            <a:br>
              <a:rPr lang="en-GB"/>
            </a:br>
            <a:endParaRPr/>
          </a:p>
          <a:p>
            <a:pPr indent="-304800" lvl="0" marL="457200" rtl="0" algn="l">
              <a:lnSpc>
                <a:spcPct val="100000"/>
              </a:lnSpc>
              <a:spcBef>
                <a:spcPts val="0"/>
              </a:spcBef>
              <a:spcAft>
                <a:spcPts val="0"/>
              </a:spcAft>
              <a:buClr>
                <a:schemeClr val="accent2"/>
              </a:buClr>
              <a:buSzPts val="1200"/>
              <a:buChar char="●"/>
            </a:pPr>
            <a:r>
              <a:rPr lang="en-GB"/>
              <a:t>A strong </a:t>
            </a:r>
            <a:r>
              <a:rPr b="1" lang="en-GB"/>
              <a:t>relationship with the IOC communications team</a:t>
            </a:r>
            <a:r>
              <a:rPr lang="en-GB"/>
              <a:t> developed, allowing to streamline IOC and GOOS communications, amplify our messages and reach a wider audience</a:t>
            </a:r>
            <a:br>
              <a:rPr lang="en-GB"/>
            </a:br>
            <a:endParaRPr/>
          </a:p>
          <a:p>
            <a:pPr indent="0" lvl="0" marL="0" rtl="0" algn="l">
              <a:lnSpc>
                <a:spcPct val="100000"/>
              </a:lnSpc>
              <a:spcBef>
                <a:spcPts val="0"/>
              </a:spcBef>
              <a:spcAft>
                <a:spcPts val="0"/>
              </a:spcAft>
              <a:buNone/>
            </a:pPr>
            <a:r>
              <a:t/>
            </a:r>
            <a:endParaRPr/>
          </a:p>
        </p:txBody>
      </p:sp>
      <p:sp>
        <p:nvSpPr>
          <p:cNvPr id="148" name="Google Shape;148;p28"/>
          <p:cNvSpPr txBox="1"/>
          <p:nvPr>
            <p:ph type="title"/>
          </p:nvPr>
        </p:nvSpPr>
        <p:spPr>
          <a:xfrm>
            <a:off x="720726" y="722313"/>
            <a:ext cx="5518800" cy="574675"/>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t>Progress/Achievements</a:t>
            </a:r>
            <a:endParaRPr/>
          </a:p>
        </p:txBody>
      </p:sp>
      <p:sp>
        <p:nvSpPr>
          <p:cNvPr id="149" name="Google Shape;149;p28"/>
          <p:cNvSpPr txBox="1"/>
          <p:nvPr/>
        </p:nvSpPr>
        <p:spPr>
          <a:xfrm>
            <a:off x="6015400" y="5292625"/>
            <a:ext cx="5904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chemeClr val="dk2"/>
                </a:solidFill>
              </a:rPr>
              <a:t>C</a:t>
            </a:r>
            <a:r>
              <a:rPr lang="en-GB">
                <a:solidFill>
                  <a:schemeClr val="dk2"/>
                </a:solidFill>
              </a:rPr>
              <a:t>ore value propositions which align with GOOS communications objectives (Wolf&amp;Player GOOS Communications Plan)</a:t>
            </a:r>
            <a:endParaRPr>
              <a:solidFill>
                <a:schemeClr val="dk2"/>
              </a:solidFill>
              <a:highlight>
                <a:srgbClr val="FFFFFF"/>
              </a:highlight>
            </a:endParaRPr>
          </a:p>
          <a:p>
            <a:pPr indent="0" lvl="0" marL="0" rtl="0" algn="l">
              <a:lnSpc>
                <a:spcPct val="115000"/>
              </a:lnSpc>
              <a:spcBef>
                <a:spcPts val="0"/>
              </a:spcBef>
              <a:spcAft>
                <a:spcPts val="0"/>
              </a:spcAft>
              <a:buNone/>
            </a:pPr>
            <a:r>
              <a:t/>
            </a:r>
            <a:endParaRPr>
              <a:solidFill>
                <a:schemeClr val="dk1"/>
              </a:solidFill>
            </a:endParaRPr>
          </a:p>
        </p:txBody>
      </p:sp>
      <p:cxnSp>
        <p:nvCxnSpPr>
          <p:cNvPr id="150" name="Google Shape;150;p28"/>
          <p:cNvCxnSpPr/>
          <p:nvPr/>
        </p:nvCxnSpPr>
        <p:spPr>
          <a:xfrm>
            <a:off x="7052127" y="1743175"/>
            <a:ext cx="0" cy="365700"/>
          </a:xfrm>
          <a:prstGeom prst="straightConnector1">
            <a:avLst/>
          </a:prstGeom>
          <a:noFill/>
          <a:ln cap="flat" cmpd="sng" w="12700">
            <a:solidFill>
              <a:srgbClr val="333333"/>
            </a:solidFill>
            <a:prstDash val="solid"/>
            <a:miter lim="800000"/>
            <a:headEnd len="sm" w="sm" type="none"/>
            <a:tailEnd len="sm" w="sm" type="none"/>
          </a:ln>
        </p:spPr>
      </p:cxnSp>
      <p:cxnSp>
        <p:nvCxnSpPr>
          <p:cNvPr id="151" name="Google Shape;151;p28"/>
          <p:cNvCxnSpPr/>
          <p:nvPr/>
        </p:nvCxnSpPr>
        <p:spPr>
          <a:xfrm>
            <a:off x="10861672" y="1743175"/>
            <a:ext cx="0" cy="365700"/>
          </a:xfrm>
          <a:prstGeom prst="straightConnector1">
            <a:avLst/>
          </a:prstGeom>
          <a:noFill/>
          <a:ln cap="flat" cmpd="sng" w="12700">
            <a:solidFill>
              <a:srgbClr val="333333"/>
            </a:solidFill>
            <a:prstDash val="solid"/>
            <a:miter lim="800000"/>
            <a:headEnd len="sm" w="sm" type="none"/>
            <a:tailEnd len="sm" w="sm" type="none"/>
          </a:ln>
        </p:spPr>
      </p:cxnSp>
      <p:sp>
        <p:nvSpPr>
          <p:cNvPr id="152" name="Google Shape;152;p28"/>
          <p:cNvSpPr/>
          <p:nvPr/>
        </p:nvSpPr>
        <p:spPr>
          <a:xfrm>
            <a:off x="5937174" y="3244685"/>
            <a:ext cx="6063600" cy="1916100"/>
          </a:xfrm>
          <a:prstGeom prst="rect">
            <a:avLst/>
          </a:prstGeom>
          <a:gradFill>
            <a:gsLst>
              <a:gs pos="0">
                <a:srgbClr val="FDE6CE"/>
              </a:gs>
              <a:gs pos="100000">
                <a:srgbClr val="F38417"/>
              </a:gs>
            </a:gsLst>
            <a:lin ang="5400012" scaled="0"/>
          </a:gra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153" name="Google Shape;153;p28"/>
          <p:cNvSpPr/>
          <p:nvPr/>
        </p:nvSpPr>
        <p:spPr>
          <a:xfrm>
            <a:off x="5937174" y="2108865"/>
            <a:ext cx="2265900" cy="2211300"/>
          </a:xfrm>
          <a:prstGeom prst="ellipse">
            <a:avLst/>
          </a:prstGeom>
          <a:solidFill>
            <a:srgbClr val="147ED2"/>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154" name="Google Shape;154;p28"/>
          <p:cNvSpPr/>
          <p:nvPr/>
        </p:nvSpPr>
        <p:spPr>
          <a:xfrm>
            <a:off x="9734995" y="2108865"/>
            <a:ext cx="2265900" cy="2211300"/>
          </a:xfrm>
          <a:prstGeom prst="ellipse">
            <a:avLst/>
          </a:prstGeom>
          <a:solidFill>
            <a:srgbClr val="147ED2"/>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155" name="Google Shape;155;p28"/>
          <p:cNvSpPr/>
          <p:nvPr/>
        </p:nvSpPr>
        <p:spPr>
          <a:xfrm>
            <a:off x="7836085" y="2108865"/>
            <a:ext cx="2265900" cy="2211300"/>
          </a:xfrm>
          <a:prstGeom prst="ellipse">
            <a:avLst/>
          </a:prstGeom>
          <a:solidFill>
            <a:srgbClr val="184596"/>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None/>
            </a:pPr>
            <a:r>
              <a:t/>
            </a:r>
            <a:endParaRPr b="0" i="0" sz="1600" u="none" cap="none" strike="noStrike">
              <a:solidFill>
                <a:srgbClr val="FFFFFF"/>
              </a:solidFill>
              <a:latin typeface="Arial"/>
              <a:ea typeface="Arial"/>
              <a:cs typeface="Arial"/>
              <a:sym typeface="Arial"/>
            </a:endParaRPr>
          </a:p>
        </p:txBody>
      </p:sp>
      <p:sp>
        <p:nvSpPr>
          <p:cNvPr id="156" name="Google Shape;156;p28"/>
          <p:cNvSpPr txBox="1"/>
          <p:nvPr/>
        </p:nvSpPr>
        <p:spPr>
          <a:xfrm>
            <a:off x="6716555" y="4458389"/>
            <a:ext cx="4688100" cy="52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1800" u="none" cap="none" strike="noStrike">
                <a:solidFill>
                  <a:srgbClr val="FFFFFF"/>
                </a:solidFill>
                <a:latin typeface="Arial"/>
                <a:ea typeface="Arial"/>
                <a:cs typeface="Arial"/>
                <a:sym typeface="Arial"/>
              </a:rPr>
              <a:t>Show how critical ocean observing is </a:t>
            </a:r>
            <a:br>
              <a:rPr b="1" i="0" lang="en-GB" sz="1800" u="none" cap="none" strike="noStrike">
                <a:solidFill>
                  <a:srgbClr val="FFFFFF"/>
                </a:solidFill>
                <a:latin typeface="Arial"/>
                <a:ea typeface="Arial"/>
                <a:cs typeface="Arial"/>
                <a:sym typeface="Arial"/>
              </a:rPr>
            </a:br>
            <a:r>
              <a:rPr b="1" i="0" lang="en-GB" sz="1800" u="none" cap="none" strike="noStrike">
                <a:solidFill>
                  <a:srgbClr val="FFFFFF"/>
                </a:solidFill>
                <a:latin typeface="Arial"/>
                <a:ea typeface="Arial"/>
                <a:cs typeface="Arial"/>
                <a:sym typeface="Arial"/>
              </a:rPr>
              <a:t>to the success of the Ocean Decade</a:t>
            </a:r>
            <a:endParaRPr b="0" i="0" u="none" cap="none" strike="noStrike">
              <a:solidFill>
                <a:srgbClr val="FFFFFF"/>
              </a:solidFill>
              <a:latin typeface="Arial"/>
              <a:ea typeface="Arial"/>
              <a:cs typeface="Arial"/>
              <a:sym typeface="Arial"/>
            </a:endParaRPr>
          </a:p>
        </p:txBody>
      </p:sp>
      <p:sp>
        <p:nvSpPr>
          <p:cNvPr id="157" name="Google Shape;157;p28"/>
          <p:cNvSpPr txBox="1"/>
          <p:nvPr/>
        </p:nvSpPr>
        <p:spPr>
          <a:xfrm>
            <a:off x="7954892" y="2777130"/>
            <a:ext cx="2025900" cy="9474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2000"/>
              <a:buFont typeface="Arial"/>
              <a:buNone/>
            </a:pPr>
            <a:r>
              <a:rPr b="1" i="0" lang="en-GB" sz="1700" u="none" cap="none" strike="noStrike">
                <a:solidFill>
                  <a:srgbClr val="FFFFFF"/>
                </a:solidFill>
                <a:latin typeface="Arial"/>
                <a:ea typeface="Arial"/>
                <a:cs typeface="Arial"/>
                <a:sym typeface="Arial"/>
              </a:rPr>
              <a:t>Demonstrate</a:t>
            </a:r>
            <a:br>
              <a:rPr b="1" i="0" lang="en-GB" sz="1700" u="none" cap="none" strike="noStrike">
                <a:solidFill>
                  <a:srgbClr val="FFFFFF"/>
                </a:solidFill>
                <a:latin typeface="Arial"/>
                <a:ea typeface="Arial"/>
                <a:cs typeface="Arial"/>
                <a:sym typeface="Arial"/>
              </a:rPr>
            </a:br>
            <a:r>
              <a:rPr b="1" i="0" lang="en-GB" sz="1700" u="none" cap="none" strike="noStrike">
                <a:solidFill>
                  <a:srgbClr val="FFFFFF"/>
                </a:solidFill>
                <a:latin typeface="Arial"/>
                <a:ea typeface="Arial"/>
                <a:cs typeface="Arial"/>
                <a:sym typeface="Arial"/>
              </a:rPr>
              <a:t>the value of</a:t>
            </a:r>
            <a:br>
              <a:rPr b="1" i="0" lang="en-GB" sz="1700" u="none" cap="none" strike="noStrike">
                <a:solidFill>
                  <a:srgbClr val="FFFFFF"/>
                </a:solidFill>
                <a:latin typeface="Arial"/>
                <a:ea typeface="Arial"/>
                <a:cs typeface="Arial"/>
                <a:sym typeface="Arial"/>
              </a:rPr>
            </a:br>
            <a:r>
              <a:rPr b="1" i="0" lang="en-GB" sz="1700" u="none" cap="none" strike="noStrike">
                <a:solidFill>
                  <a:srgbClr val="FFFFFF"/>
                </a:solidFill>
                <a:latin typeface="Arial"/>
                <a:ea typeface="Arial"/>
                <a:cs typeface="Arial"/>
                <a:sym typeface="Arial"/>
              </a:rPr>
              <a:t>global</a:t>
            </a:r>
            <a:br>
              <a:rPr b="1" i="0" lang="en-GB" sz="1700" u="none" cap="none" strike="noStrike">
                <a:solidFill>
                  <a:srgbClr val="FFFFFF"/>
                </a:solidFill>
                <a:latin typeface="Arial"/>
                <a:ea typeface="Arial"/>
                <a:cs typeface="Arial"/>
                <a:sym typeface="Arial"/>
              </a:rPr>
            </a:br>
            <a:r>
              <a:rPr b="1" i="0" lang="en-GB" sz="1700" u="none" cap="none" strike="noStrike">
                <a:solidFill>
                  <a:srgbClr val="FFFFFF"/>
                </a:solidFill>
                <a:latin typeface="Arial"/>
                <a:ea typeface="Arial"/>
                <a:cs typeface="Arial"/>
                <a:sym typeface="Arial"/>
              </a:rPr>
              <a:t>coordination</a:t>
            </a:r>
            <a:endParaRPr sz="1100"/>
          </a:p>
        </p:txBody>
      </p:sp>
      <p:sp>
        <p:nvSpPr>
          <p:cNvPr id="158" name="Google Shape;158;p28"/>
          <p:cNvSpPr txBox="1"/>
          <p:nvPr/>
        </p:nvSpPr>
        <p:spPr>
          <a:xfrm>
            <a:off x="5937754" y="1297000"/>
            <a:ext cx="2230200" cy="38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33333"/>
              </a:buClr>
              <a:buSzPts val="1600"/>
              <a:buFont typeface="Arial"/>
              <a:buNone/>
            </a:pPr>
            <a:r>
              <a:rPr b="1" i="0" lang="en-GB" sz="1600" u="none" cap="none" strike="noStrike">
                <a:solidFill>
                  <a:srgbClr val="333333"/>
                </a:solidFill>
                <a:latin typeface="Arial"/>
                <a:ea typeface="Arial"/>
                <a:cs typeface="Arial"/>
                <a:sym typeface="Arial"/>
              </a:rPr>
              <a:t>Produce / enable production of data</a:t>
            </a:r>
            <a:endParaRPr/>
          </a:p>
        </p:txBody>
      </p:sp>
      <p:sp>
        <p:nvSpPr>
          <p:cNvPr id="159" name="Google Shape;159;p28"/>
          <p:cNvSpPr txBox="1"/>
          <p:nvPr/>
        </p:nvSpPr>
        <p:spPr>
          <a:xfrm>
            <a:off x="9752817" y="1297000"/>
            <a:ext cx="2230200" cy="389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33333"/>
              </a:buClr>
              <a:buSzPts val="1600"/>
              <a:buFont typeface="Arial"/>
              <a:buNone/>
            </a:pPr>
            <a:r>
              <a:rPr b="1" i="0" lang="en-GB" sz="1600" u="none" cap="none" strike="noStrike">
                <a:solidFill>
                  <a:srgbClr val="333333"/>
                </a:solidFill>
                <a:latin typeface="Arial"/>
                <a:ea typeface="Arial"/>
                <a:cs typeface="Arial"/>
                <a:sym typeface="Arial"/>
              </a:rPr>
              <a:t>Consume /</a:t>
            </a:r>
            <a:br>
              <a:rPr b="1" i="0" lang="en-GB" sz="1600" u="none" cap="none" strike="noStrike">
                <a:solidFill>
                  <a:srgbClr val="333333"/>
                </a:solidFill>
                <a:latin typeface="Arial"/>
                <a:ea typeface="Arial"/>
                <a:cs typeface="Arial"/>
                <a:sym typeface="Arial"/>
              </a:rPr>
            </a:br>
            <a:r>
              <a:rPr b="1" i="0" lang="en-GB" sz="1600" u="none" cap="none" strike="noStrike">
                <a:solidFill>
                  <a:srgbClr val="333333"/>
                </a:solidFill>
                <a:latin typeface="Arial"/>
                <a:ea typeface="Arial"/>
                <a:cs typeface="Arial"/>
                <a:sym typeface="Arial"/>
              </a:rPr>
              <a:t>leverage data</a:t>
            </a:r>
            <a:endParaRPr/>
          </a:p>
        </p:txBody>
      </p:sp>
      <p:sp>
        <p:nvSpPr>
          <p:cNvPr id="160" name="Google Shape;160;p28"/>
          <p:cNvSpPr txBox="1"/>
          <p:nvPr/>
        </p:nvSpPr>
        <p:spPr>
          <a:xfrm>
            <a:off x="6402708" y="2842142"/>
            <a:ext cx="1249200" cy="6591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1800"/>
              <a:buFont typeface="Arial"/>
              <a:buNone/>
            </a:pPr>
            <a:r>
              <a:rPr b="1" i="0" lang="en-GB" sz="1700" u="none" cap="none" strike="noStrike">
                <a:solidFill>
                  <a:srgbClr val="FFFFFF"/>
                </a:solidFill>
                <a:latin typeface="Arial"/>
                <a:ea typeface="Arial"/>
                <a:cs typeface="Arial"/>
                <a:sym typeface="Arial"/>
              </a:rPr>
              <a:t>Strengthen the ocean observing community</a:t>
            </a:r>
            <a:endParaRPr sz="1300"/>
          </a:p>
        </p:txBody>
      </p:sp>
      <p:sp>
        <p:nvSpPr>
          <p:cNvPr id="161" name="Google Shape;161;p28"/>
          <p:cNvSpPr txBox="1"/>
          <p:nvPr/>
        </p:nvSpPr>
        <p:spPr>
          <a:xfrm>
            <a:off x="10101975" y="2744625"/>
            <a:ext cx="1701600" cy="6591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1800"/>
              <a:buFont typeface="Arial"/>
              <a:buNone/>
            </a:pPr>
            <a:r>
              <a:rPr b="1" i="0" lang="en-GB" sz="1700" u="none" cap="none" strike="noStrike">
                <a:solidFill>
                  <a:srgbClr val="FFFFFF"/>
                </a:solidFill>
                <a:latin typeface="Arial"/>
                <a:ea typeface="Arial"/>
                <a:cs typeface="Arial"/>
                <a:sym typeface="Arial"/>
              </a:rPr>
              <a:t>Make the business case for sustained ocean observing</a:t>
            </a:r>
            <a:endParaRPr sz="13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2e9956b0c1_0_1"/>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68" name="Google Shape;168;g22e9956b0c1_0_1"/>
          <p:cNvSpPr txBox="1"/>
          <p:nvPr>
            <p:ph type="title"/>
          </p:nvPr>
        </p:nvSpPr>
        <p:spPr>
          <a:xfrm>
            <a:off x="720726" y="722313"/>
            <a:ext cx="55188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Reaching our audiences</a:t>
            </a:r>
            <a:endParaRPr/>
          </a:p>
        </p:txBody>
      </p:sp>
      <p:graphicFrame>
        <p:nvGraphicFramePr>
          <p:cNvPr id="169" name="Google Shape;169;g22e9956b0c1_0_1"/>
          <p:cNvGraphicFramePr/>
          <p:nvPr/>
        </p:nvGraphicFramePr>
        <p:xfrm>
          <a:off x="1004075" y="1484050"/>
          <a:ext cx="3000000" cy="3000000"/>
        </p:xfrm>
        <a:graphic>
          <a:graphicData uri="http://schemas.openxmlformats.org/drawingml/2006/table">
            <a:tbl>
              <a:tblPr>
                <a:noFill/>
                <a:tableStyleId>{99A2DF17-DBAB-4B41-96D0-705117C5E56D}</a:tableStyleId>
              </a:tblPr>
              <a:tblGrid>
                <a:gridCol w="5091950"/>
                <a:gridCol w="5091900"/>
              </a:tblGrid>
              <a:tr h="396200">
                <a:tc gridSpan="2">
                  <a:txBody>
                    <a:bodyPr/>
                    <a:lstStyle/>
                    <a:p>
                      <a:pPr indent="0" lvl="0" marL="0" rtl="0" algn="ctr">
                        <a:spcBef>
                          <a:spcPts val="0"/>
                        </a:spcBef>
                        <a:spcAft>
                          <a:spcPts val="0"/>
                        </a:spcAft>
                        <a:buNone/>
                      </a:pPr>
                      <a:r>
                        <a:rPr b="1" lang="en-GB" sz="1700">
                          <a:solidFill>
                            <a:schemeClr val="lt1"/>
                          </a:solidFill>
                        </a:rPr>
                        <a:t>TARGET AUDIENCE</a:t>
                      </a:r>
                      <a:endParaRPr b="1" sz="1700">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hMerge="1"/>
              </a:tr>
              <a:tr h="396200">
                <a:tc>
                  <a:txBody>
                    <a:bodyPr/>
                    <a:lstStyle/>
                    <a:p>
                      <a:pPr indent="0" lvl="0" marL="0" rtl="0" algn="ctr">
                        <a:spcBef>
                          <a:spcPts val="0"/>
                        </a:spcBef>
                        <a:spcAft>
                          <a:spcPts val="0"/>
                        </a:spcAft>
                        <a:buNone/>
                      </a:pPr>
                      <a:r>
                        <a:rPr b="1" lang="en-GB" sz="1700">
                          <a:solidFill>
                            <a:schemeClr val="lt1"/>
                          </a:solidFill>
                        </a:rPr>
                        <a:t>Ocean observing community</a:t>
                      </a:r>
                      <a:endParaRPr b="1" sz="1700">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GB" sz="1700">
                          <a:solidFill>
                            <a:schemeClr val="lt1"/>
                          </a:solidFill>
                        </a:rPr>
                        <a:t>Beneficiaries of ocean data</a:t>
                      </a:r>
                      <a:endParaRPr b="1" sz="1700">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r>
              <a:tr h="822925">
                <a:tc>
                  <a:txBody>
                    <a:bodyPr/>
                    <a:lstStyle/>
                    <a:p>
                      <a:pPr indent="0" lvl="0" marL="0" rtl="0" algn="l">
                        <a:spcBef>
                          <a:spcPts val="0"/>
                        </a:spcBef>
                        <a:spcAft>
                          <a:spcPts val="0"/>
                        </a:spcAft>
                        <a:buNone/>
                      </a:pPr>
                      <a:r>
                        <a:rPr lang="en-GB" sz="1600"/>
                        <a:t>Mailing: </a:t>
                      </a:r>
                      <a:r>
                        <a:rPr lang="en-GB" sz="1600"/>
                        <a:t>Bi-monthly GOOS Updates and irregular GOOS Notes </a:t>
                      </a:r>
                      <a:r>
                        <a:rPr lang="en-GB" sz="1600">
                          <a:solidFill>
                            <a:schemeClr val="dk1"/>
                          </a:solidFill>
                        </a:rPr>
                        <a:t>(~1850 subscribers)</a:t>
                      </a:r>
                      <a:endParaRPr sz="1600"/>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700"/>
                        </a:spcBef>
                        <a:spcAft>
                          <a:spcPts val="0"/>
                        </a:spcAft>
                        <a:buNone/>
                      </a:pPr>
                      <a:r>
                        <a:rPr lang="en-GB" sz="1600"/>
                        <a:t>Feature stories with ocean observers as champions: Med-SHIP, Zooplankton, COP15 biodiversity story</a:t>
                      </a:r>
                      <a:endParaRPr sz="1600"/>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2"/>
                    </a:solidFill>
                  </a:tcPr>
                </a:tc>
              </a:tr>
              <a:tr h="1241975">
                <a:tc>
                  <a:txBody>
                    <a:bodyPr/>
                    <a:lstStyle/>
                    <a:p>
                      <a:pPr indent="0" lvl="0" marL="0" rtl="0" algn="l">
                        <a:spcBef>
                          <a:spcPts val="0"/>
                        </a:spcBef>
                        <a:spcAft>
                          <a:spcPts val="0"/>
                        </a:spcAft>
                        <a:buNone/>
                      </a:pPr>
                      <a:r>
                        <a:rPr lang="en-GB" sz="1600"/>
                        <a:t>Social media posts: Twitter, Facebook, </a:t>
                      </a:r>
                      <a:r>
                        <a:rPr b="1" lang="en-GB" sz="1600"/>
                        <a:t>now also LinkedIn </a:t>
                      </a:r>
                      <a:endParaRPr sz="1600"/>
                    </a:p>
                  </a:txBody>
                  <a:tcPr marT="91425" marB="91425" marR="91425" marL="9142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700"/>
                        </a:spcBef>
                        <a:spcAft>
                          <a:spcPts val="0"/>
                        </a:spcAft>
                        <a:buNone/>
                      </a:pPr>
                      <a:br>
                        <a:rPr lang="en-GB" sz="1600"/>
                      </a:br>
                      <a:r>
                        <a:rPr lang="en-GB" sz="1600"/>
                        <a:t>UN Advocacy: flyers for UN Ocean Conference, COP27, COP15</a:t>
                      </a:r>
                      <a:endParaRPr b="0" i="0" sz="1600" u="none" cap="none" strike="noStrike">
                        <a:solidFill>
                          <a:srgbClr val="000000"/>
                        </a:solidFill>
                        <a:latin typeface="Arial"/>
                        <a:ea typeface="Arial"/>
                        <a:cs typeface="Arial"/>
                        <a:sym typeface="Arial"/>
                      </a:endParaRPr>
                    </a:p>
                  </a:txBody>
                  <a:tcPr marT="90000" marB="90000"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0F0F0"/>
                    </a:solidFill>
                  </a:tcPr>
                </a:tc>
              </a:tr>
              <a:tr h="470875">
                <a:tc>
                  <a:txBody>
                    <a:bodyPr/>
                    <a:lstStyle/>
                    <a:p>
                      <a:pPr indent="0" lvl="0" marL="0" rtl="0" algn="l">
                        <a:spcBef>
                          <a:spcPts val="0"/>
                        </a:spcBef>
                        <a:spcAft>
                          <a:spcPts val="0"/>
                        </a:spcAft>
                        <a:buNone/>
                      </a:pPr>
                      <a:r>
                        <a:rPr lang="en-GB" sz="1600"/>
                        <a:t>Information articles: e.g. Ocean Best Practices, Dialogues with Industry, GCOS conference, Highlights from COP etc.</a:t>
                      </a:r>
                      <a:endParaRPr sz="1600"/>
                    </a:p>
                  </a:txBody>
                  <a:tcPr marT="91425" marB="91425" marR="91425" marL="9142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700"/>
                        </a:spcBef>
                        <a:spcAft>
                          <a:spcPts val="0"/>
                        </a:spcAft>
                        <a:buNone/>
                      </a:pPr>
                      <a:r>
                        <a:rPr lang="en-GB" sz="1600"/>
                        <a:t>GOOS-OceanOPS annual Report Card</a:t>
                      </a:r>
                      <a:endParaRPr sz="1600"/>
                    </a:p>
                  </a:txBody>
                  <a:tcPr marT="90000" marB="90000"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285987e052_0_4"/>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76" name="Google Shape;176;g2285987e052_0_4"/>
          <p:cNvSpPr txBox="1"/>
          <p:nvPr>
            <p:ph idx="1" type="body"/>
          </p:nvPr>
        </p:nvSpPr>
        <p:spPr>
          <a:xfrm>
            <a:off x="720725" y="1991225"/>
            <a:ext cx="5518800" cy="306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1700"/>
              <a:t>2022 in numbers:</a:t>
            </a:r>
            <a:endParaRPr b="1" sz="1700"/>
          </a:p>
          <a:p>
            <a:pPr indent="-304800" lvl="0" marL="457200" rtl="0" algn="l">
              <a:spcBef>
                <a:spcPts val="0"/>
              </a:spcBef>
              <a:spcAft>
                <a:spcPts val="0"/>
              </a:spcAft>
              <a:buClr>
                <a:schemeClr val="accent2"/>
              </a:buClr>
              <a:buSzPts val="1200"/>
              <a:buChar char="●"/>
            </a:pPr>
            <a:r>
              <a:rPr lang="en-GB"/>
              <a:t>17</a:t>
            </a:r>
            <a:r>
              <a:rPr lang="en-GB"/>
              <a:t> original GOOS articles, also shared on the IOC news</a:t>
            </a:r>
            <a:endParaRPr/>
          </a:p>
          <a:p>
            <a:pPr indent="-304800" lvl="0" marL="457200" rtl="0" algn="l">
              <a:spcBef>
                <a:spcPts val="0"/>
              </a:spcBef>
              <a:spcAft>
                <a:spcPts val="0"/>
              </a:spcAft>
              <a:buClr>
                <a:schemeClr val="accent2"/>
              </a:buClr>
              <a:buSzPts val="1200"/>
              <a:buChar char="●"/>
            </a:pPr>
            <a:r>
              <a:rPr lang="en-GB"/>
              <a:t>4 feature stories picked up by external news portals (CBS news, Nautilus, Mongabay, ECO magazine, Ocean Science &amp; Technology News) and shared on the UNESCO main website</a:t>
            </a:r>
            <a:endParaRPr/>
          </a:p>
          <a:p>
            <a:pPr indent="-304800" lvl="0" marL="457200" rtl="0" algn="l">
              <a:spcBef>
                <a:spcPts val="0"/>
              </a:spcBef>
              <a:spcAft>
                <a:spcPts val="0"/>
              </a:spcAft>
              <a:buClr>
                <a:schemeClr val="accent2"/>
              </a:buClr>
              <a:buSzPts val="1200"/>
              <a:buChar char="●"/>
            </a:pPr>
            <a:r>
              <a:rPr lang="en-GB"/>
              <a:t>45% increase in GOOS mailing clicks since 2021</a:t>
            </a:r>
            <a:endParaRPr/>
          </a:p>
          <a:p>
            <a:pPr indent="-304800" lvl="0" marL="457200" rtl="0" algn="l">
              <a:spcBef>
                <a:spcPts val="0"/>
              </a:spcBef>
              <a:spcAft>
                <a:spcPts val="0"/>
              </a:spcAft>
              <a:buClr>
                <a:schemeClr val="accent2"/>
              </a:buClr>
              <a:buSzPts val="1200"/>
              <a:buChar char="●"/>
            </a:pPr>
            <a:r>
              <a:rPr lang="en-GB"/>
              <a:t>~50% more followers on social media since 2021</a:t>
            </a:r>
            <a:endParaRPr/>
          </a:p>
          <a:p>
            <a:pPr indent="-304800" lvl="0" marL="457200" rtl="0" algn="l">
              <a:spcBef>
                <a:spcPts val="0"/>
              </a:spcBef>
              <a:spcAft>
                <a:spcPts val="0"/>
              </a:spcAft>
              <a:buClr>
                <a:schemeClr val="accent2"/>
              </a:buClr>
              <a:buSzPts val="1200"/>
              <a:buChar char="●"/>
            </a:pPr>
            <a:r>
              <a:rPr lang="en-GB"/>
              <a:t>GOOS is now active on LinkedIn, with a growing audience</a:t>
            </a:r>
            <a:endParaRPr/>
          </a:p>
        </p:txBody>
      </p:sp>
      <p:sp>
        <p:nvSpPr>
          <p:cNvPr id="177" name="Google Shape;177;g2285987e052_0_4"/>
          <p:cNvSpPr txBox="1"/>
          <p:nvPr>
            <p:ph type="title"/>
          </p:nvPr>
        </p:nvSpPr>
        <p:spPr>
          <a:xfrm>
            <a:off x="720726" y="722313"/>
            <a:ext cx="55188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GOOS stories and social media</a:t>
            </a:r>
            <a:endParaRPr/>
          </a:p>
        </p:txBody>
      </p:sp>
      <p:pic>
        <p:nvPicPr>
          <p:cNvPr id="178" name="Google Shape;178;g2285987e052_0_4"/>
          <p:cNvPicPr preferRelativeResize="0"/>
          <p:nvPr/>
        </p:nvPicPr>
        <p:blipFill>
          <a:blip r:embed="rId3">
            <a:alphaModFix/>
          </a:blip>
          <a:stretch>
            <a:fillRect/>
          </a:stretch>
        </p:blipFill>
        <p:spPr>
          <a:xfrm>
            <a:off x="7072050" y="213925"/>
            <a:ext cx="5119950" cy="3199800"/>
          </a:xfrm>
          <a:prstGeom prst="rect">
            <a:avLst/>
          </a:prstGeom>
          <a:noFill/>
          <a:ln>
            <a:noFill/>
          </a:ln>
        </p:spPr>
      </p:pic>
      <p:sp>
        <p:nvSpPr>
          <p:cNvPr id="179" name="Google Shape;179;g2285987e052_0_4"/>
          <p:cNvSpPr txBox="1"/>
          <p:nvPr>
            <p:ph idx="1" type="body"/>
          </p:nvPr>
        </p:nvSpPr>
        <p:spPr>
          <a:xfrm>
            <a:off x="720725" y="4751325"/>
            <a:ext cx="5518800" cy="326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1700"/>
              <a:t>2023 so far:</a:t>
            </a:r>
            <a:endParaRPr b="1" sz="1700"/>
          </a:p>
          <a:p>
            <a:pPr indent="-311150" lvl="0" marL="457200" rtl="0" algn="l">
              <a:spcBef>
                <a:spcPts val="0"/>
              </a:spcBef>
              <a:spcAft>
                <a:spcPts val="0"/>
              </a:spcAft>
              <a:buClr>
                <a:schemeClr val="accent2"/>
              </a:buClr>
              <a:buSzPts val="1300"/>
              <a:buChar char="●"/>
            </a:pPr>
            <a:r>
              <a:rPr lang="en-GB" sz="1700"/>
              <a:t>3 original GOOS articles, all picked up by external news portals (ECO magazine, Meteorological Technology International)</a:t>
            </a:r>
            <a:endParaRPr sz="1700"/>
          </a:p>
        </p:txBody>
      </p:sp>
      <p:pic>
        <p:nvPicPr>
          <p:cNvPr id="180" name="Google Shape;180;g2285987e052_0_4"/>
          <p:cNvPicPr preferRelativeResize="0"/>
          <p:nvPr/>
        </p:nvPicPr>
        <p:blipFill>
          <a:blip r:embed="rId4">
            <a:alphaModFix/>
          </a:blip>
          <a:stretch>
            <a:fillRect/>
          </a:stretch>
        </p:blipFill>
        <p:spPr>
          <a:xfrm>
            <a:off x="7072050" y="3413725"/>
            <a:ext cx="5119950" cy="26879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2807ba4604_0_0"/>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86" name="Google Shape;186;g22807ba4604_0_0"/>
          <p:cNvSpPr txBox="1"/>
          <p:nvPr>
            <p:ph idx="1" type="body"/>
          </p:nvPr>
        </p:nvSpPr>
        <p:spPr>
          <a:xfrm>
            <a:off x="720725" y="1526500"/>
            <a:ext cx="6976500" cy="4485600"/>
          </a:xfrm>
          <a:prstGeom prst="rect">
            <a:avLst/>
          </a:prstGeom>
          <a:noFill/>
          <a:ln>
            <a:noFill/>
          </a:ln>
        </p:spPr>
        <p:txBody>
          <a:bodyPr anchorCtr="0" anchor="t" bIns="0" lIns="0" spcFirstLastPara="1" rIns="0" wrap="square" tIns="0">
            <a:noAutofit/>
          </a:bodyPr>
          <a:lstStyle/>
          <a:p>
            <a:pPr indent="-285750" lvl="0" marL="285750" marR="0" rtl="0" algn="l">
              <a:lnSpc>
                <a:spcPct val="90000"/>
              </a:lnSpc>
              <a:spcBef>
                <a:spcPts val="750"/>
              </a:spcBef>
              <a:spcAft>
                <a:spcPts val="0"/>
              </a:spcAft>
              <a:buClr>
                <a:schemeClr val="accent2"/>
              </a:buClr>
              <a:buSzPts val="1800"/>
              <a:buChar char="•"/>
            </a:pPr>
            <a:r>
              <a:rPr b="1" lang="en-GB" sz="1800">
                <a:solidFill>
                  <a:srgbClr val="00153A"/>
                </a:solidFill>
              </a:rPr>
              <a:t>Report Card 2022</a:t>
            </a:r>
            <a:r>
              <a:rPr lang="en-GB" sz="1800">
                <a:solidFill>
                  <a:srgbClr val="00153A"/>
                </a:solidFill>
              </a:rPr>
              <a:t> </a:t>
            </a:r>
            <a:r>
              <a:rPr i="0" lang="en-GB" sz="1800" u="none" cap="none" strike="noStrike">
                <a:solidFill>
                  <a:srgbClr val="00153A"/>
                </a:solidFill>
              </a:rPr>
              <a:t>published Sept 2022</a:t>
            </a:r>
            <a:r>
              <a:rPr lang="en-GB" sz="1800">
                <a:solidFill>
                  <a:srgbClr val="00153A"/>
                </a:solidFill>
              </a:rPr>
              <a:t>, 6</a:t>
            </a:r>
            <a:r>
              <a:rPr baseline="30000" lang="en-GB" sz="1800">
                <a:solidFill>
                  <a:srgbClr val="00153A"/>
                </a:solidFill>
              </a:rPr>
              <a:t>th</a:t>
            </a:r>
            <a:r>
              <a:rPr lang="en-GB" sz="1800">
                <a:solidFill>
                  <a:srgbClr val="00153A"/>
                </a:solidFill>
              </a:rPr>
              <a:t> edition and first truly cross-GOOS </a:t>
            </a:r>
            <a:endParaRPr sz="1800">
              <a:solidFill>
                <a:srgbClr val="00153A"/>
              </a:solidFill>
            </a:endParaRPr>
          </a:p>
          <a:p>
            <a:pPr indent="-285750" lvl="0" marL="285750" marR="0" rtl="0" algn="l">
              <a:lnSpc>
                <a:spcPct val="90000"/>
              </a:lnSpc>
              <a:spcBef>
                <a:spcPts val="750"/>
              </a:spcBef>
              <a:spcAft>
                <a:spcPts val="0"/>
              </a:spcAft>
              <a:buClr>
                <a:schemeClr val="accent2"/>
              </a:buClr>
              <a:buSzPts val="1800"/>
              <a:buChar char="•"/>
            </a:pPr>
            <a:r>
              <a:rPr lang="en-GB" sz="1800">
                <a:solidFill>
                  <a:srgbClr val="00153A"/>
                </a:solidFill>
              </a:rPr>
              <a:t>Focuses on how an integrated ocean observing system adds value to society across the three GOOS Delivery areas: climate, operational services, and ocean health</a:t>
            </a:r>
            <a:endParaRPr sz="1800">
              <a:solidFill>
                <a:srgbClr val="00153A"/>
              </a:solidFill>
            </a:endParaRPr>
          </a:p>
          <a:p>
            <a:pPr indent="-285750" lvl="0" marL="285750" marR="0" rtl="0" algn="l">
              <a:lnSpc>
                <a:spcPct val="90000"/>
              </a:lnSpc>
              <a:spcBef>
                <a:spcPts val="750"/>
              </a:spcBef>
              <a:spcAft>
                <a:spcPts val="0"/>
              </a:spcAft>
              <a:buClr>
                <a:schemeClr val="accent2"/>
              </a:buClr>
              <a:buSzPts val="1800"/>
              <a:buChar char="•"/>
            </a:pPr>
            <a:r>
              <a:rPr lang="en-GB" sz="1800">
                <a:solidFill>
                  <a:srgbClr val="00153A"/>
                </a:solidFill>
              </a:rPr>
              <a:t>2,000 visitors from &gt;100 countries consulted the new interactive web version since publication. </a:t>
            </a:r>
            <a:endParaRPr sz="1800">
              <a:solidFill>
                <a:srgbClr val="00153A"/>
              </a:solidFill>
            </a:endParaRPr>
          </a:p>
          <a:p>
            <a:pPr indent="-285750" lvl="0" marL="285750" marR="0" rtl="0" algn="l">
              <a:lnSpc>
                <a:spcPct val="90000"/>
              </a:lnSpc>
              <a:spcBef>
                <a:spcPts val="750"/>
              </a:spcBef>
              <a:spcAft>
                <a:spcPts val="0"/>
              </a:spcAft>
              <a:buClr>
                <a:schemeClr val="accent2"/>
              </a:buClr>
              <a:buSzPts val="1800"/>
              <a:buChar char="•"/>
            </a:pPr>
            <a:r>
              <a:rPr lang="en-GB" sz="1800">
                <a:solidFill>
                  <a:srgbClr val="00153A"/>
                </a:solidFill>
              </a:rPr>
              <a:t>Promoted through a web release, video (effective), social media, mailed to key stakeholders</a:t>
            </a:r>
            <a:br>
              <a:rPr lang="en-GB" sz="1800">
                <a:solidFill>
                  <a:srgbClr val="00153A"/>
                </a:solidFill>
              </a:rPr>
            </a:br>
            <a:endParaRPr sz="1800">
              <a:solidFill>
                <a:srgbClr val="00153A"/>
              </a:solidFill>
            </a:endParaRPr>
          </a:p>
          <a:p>
            <a:pPr indent="-285750" lvl="0" marL="285750" marR="0" rtl="0" algn="l">
              <a:lnSpc>
                <a:spcPct val="90000"/>
              </a:lnSpc>
              <a:spcBef>
                <a:spcPts val="750"/>
              </a:spcBef>
              <a:spcAft>
                <a:spcPts val="0"/>
              </a:spcAft>
              <a:buClr>
                <a:schemeClr val="accent2"/>
              </a:buClr>
              <a:buSzPts val="1800"/>
              <a:buFont typeface="Arial"/>
              <a:buChar char="•"/>
            </a:pPr>
            <a:r>
              <a:rPr b="1" i="0" lang="en-GB" sz="1800" u="none" cap="none" strike="noStrike">
                <a:solidFill>
                  <a:srgbClr val="00153A"/>
                </a:solidFill>
              </a:rPr>
              <a:t>Report Card </a:t>
            </a:r>
            <a:r>
              <a:rPr b="1" i="0" lang="en-GB" sz="1800" u="none" cap="none" strike="noStrike">
                <a:solidFill>
                  <a:srgbClr val="00153A"/>
                </a:solidFill>
              </a:rPr>
              <a:t>2023 plan</a:t>
            </a:r>
            <a:r>
              <a:rPr b="1" lang="en-GB" sz="1800">
                <a:solidFill>
                  <a:srgbClr val="00153A"/>
                </a:solidFill>
              </a:rPr>
              <a:t>ning</a:t>
            </a:r>
            <a:r>
              <a:rPr i="0" lang="en-GB" sz="1800" u="none" cap="none" strike="noStrike">
                <a:solidFill>
                  <a:srgbClr val="00153A"/>
                </a:solidFill>
              </a:rPr>
              <a:t>:</a:t>
            </a:r>
            <a:endParaRPr/>
          </a:p>
          <a:p>
            <a:pPr indent="-260350" lvl="1" marL="628650" marR="0" rtl="0" algn="l">
              <a:lnSpc>
                <a:spcPct val="90000"/>
              </a:lnSpc>
              <a:spcBef>
                <a:spcPts val="375"/>
              </a:spcBef>
              <a:spcAft>
                <a:spcPts val="0"/>
              </a:spcAft>
              <a:buClr>
                <a:srgbClr val="87888A"/>
              </a:buClr>
              <a:buSzPts val="1400"/>
              <a:buChar char="-"/>
            </a:pPr>
            <a:r>
              <a:rPr b="0" i="0" lang="en-GB" sz="1400" u="none" cap="none" strike="noStrike">
                <a:solidFill>
                  <a:srgbClr val="00153A"/>
                </a:solidFill>
              </a:rPr>
              <a:t>Editorial Board volunteers </a:t>
            </a:r>
            <a:r>
              <a:rPr b="0" lang="en-GB" sz="1400">
                <a:solidFill>
                  <a:srgbClr val="00153A"/>
                </a:solidFill>
              </a:rPr>
              <a:t>first meeting April 05 </a:t>
            </a:r>
            <a:endParaRPr b="0" sz="1400">
              <a:solidFill>
                <a:srgbClr val="00153A"/>
              </a:solidFill>
            </a:endParaRPr>
          </a:p>
          <a:p>
            <a:pPr indent="-260350" lvl="1" marL="628650" marR="0" rtl="0" algn="l">
              <a:lnSpc>
                <a:spcPct val="90000"/>
              </a:lnSpc>
              <a:spcBef>
                <a:spcPts val="375"/>
              </a:spcBef>
              <a:spcAft>
                <a:spcPts val="0"/>
              </a:spcAft>
              <a:buClr>
                <a:srgbClr val="87888A"/>
              </a:buClr>
              <a:buSzPts val="1400"/>
              <a:buChar char="-"/>
            </a:pPr>
            <a:r>
              <a:rPr b="0" lang="en-GB" sz="1400">
                <a:solidFill>
                  <a:srgbClr val="00153A"/>
                </a:solidFill>
              </a:rPr>
              <a:t>ID</a:t>
            </a:r>
            <a:r>
              <a:rPr b="0" i="0" lang="en-GB" sz="1400" u="none" cap="none" strike="noStrike">
                <a:solidFill>
                  <a:srgbClr val="00153A"/>
                </a:solidFill>
              </a:rPr>
              <a:t> new stories topica</a:t>
            </a:r>
            <a:r>
              <a:rPr b="0" lang="en-GB" sz="1400">
                <a:solidFill>
                  <a:srgbClr val="00153A"/>
                </a:solidFill>
              </a:rPr>
              <a:t>l &amp; </a:t>
            </a:r>
            <a:r>
              <a:rPr b="0" i="0" lang="en-GB" sz="1400" u="none" cap="none" strike="noStrike">
                <a:solidFill>
                  <a:srgbClr val="00153A"/>
                </a:solidFill>
              </a:rPr>
              <a:t>illustrate</a:t>
            </a:r>
            <a:r>
              <a:rPr b="0" lang="en-GB" sz="1400">
                <a:solidFill>
                  <a:srgbClr val="00153A"/>
                </a:solidFill>
              </a:rPr>
              <a:t> </a:t>
            </a:r>
            <a:r>
              <a:rPr b="0" i="0" lang="en-GB" sz="1400" u="none" cap="none" strike="noStrike">
                <a:solidFill>
                  <a:srgbClr val="00153A"/>
                </a:solidFill>
              </a:rPr>
              <a:t>cross</a:t>
            </a:r>
            <a:r>
              <a:rPr b="0" lang="en-GB" sz="1400">
                <a:solidFill>
                  <a:srgbClr val="00153A"/>
                </a:solidFill>
              </a:rPr>
              <a:t>-</a:t>
            </a:r>
            <a:r>
              <a:rPr b="0" i="0" lang="en-GB" sz="1400" u="none" cap="none" strike="noStrike">
                <a:solidFill>
                  <a:srgbClr val="00153A"/>
                </a:solidFill>
              </a:rPr>
              <a:t>network/cross-GOOS integration</a:t>
            </a:r>
            <a:endParaRPr b="0" i="0" sz="1400" u="none" cap="none" strike="noStrike">
              <a:solidFill>
                <a:srgbClr val="00153A"/>
              </a:solidFill>
            </a:endParaRPr>
          </a:p>
          <a:p>
            <a:pPr indent="-260350" lvl="1" marL="628650" marR="0" rtl="0" algn="l">
              <a:lnSpc>
                <a:spcPct val="90000"/>
              </a:lnSpc>
              <a:spcBef>
                <a:spcPts val="375"/>
              </a:spcBef>
              <a:spcAft>
                <a:spcPts val="0"/>
              </a:spcAft>
              <a:buClr>
                <a:srgbClr val="00153A"/>
              </a:buClr>
              <a:buSzPts val="1400"/>
              <a:buChar char="-"/>
            </a:pPr>
            <a:r>
              <a:rPr b="0" lang="en-GB" sz="1400">
                <a:solidFill>
                  <a:srgbClr val="00153A"/>
                </a:solidFill>
              </a:rPr>
              <a:t>Network status table more factual/increase links with BioEco Portal</a:t>
            </a:r>
            <a:endParaRPr b="0" sz="1400">
              <a:solidFill>
                <a:srgbClr val="00153A"/>
              </a:solidFill>
            </a:endParaRPr>
          </a:p>
          <a:p>
            <a:pPr indent="-260350" lvl="1" marL="628650" marR="0" rtl="0" algn="l">
              <a:lnSpc>
                <a:spcPct val="90000"/>
              </a:lnSpc>
              <a:spcBef>
                <a:spcPts val="375"/>
              </a:spcBef>
              <a:spcAft>
                <a:spcPts val="0"/>
              </a:spcAft>
              <a:buClr>
                <a:srgbClr val="00153A"/>
              </a:buClr>
              <a:buSzPts val="1400"/>
              <a:buChar char="-"/>
            </a:pPr>
            <a:r>
              <a:rPr b="0" lang="en-GB" sz="1400">
                <a:solidFill>
                  <a:srgbClr val="00153A"/>
                </a:solidFill>
              </a:rPr>
              <a:t>Release Sept 2023</a:t>
            </a:r>
            <a:endParaRPr b="0" sz="1400">
              <a:solidFill>
                <a:srgbClr val="00153A"/>
              </a:solidFill>
            </a:endParaRPr>
          </a:p>
        </p:txBody>
      </p:sp>
      <p:sp>
        <p:nvSpPr>
          <p:cNvPr id="187" name="Google Shape;187;g22807ba4604_0_0"/>
          <p:cNvSpPr txBox="1"/>
          <p:nvPr>
            <p:ph type="title"/>
          </p:nvPr>
        </p:nvSpPr>
        <p:spPr>
          <a:xfrm>
            <a:off x="720726" y="722313"/>
            <a:ext cx="55188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None/>
            </a:pPr>
            <a:r>
              <a:rPr lang="en-GB">
                <a:latin typeface="Barlow"/>
                <a:ea typeface="Barlow"/>
                <a:cs typeface="Barlow"/>
                <a:sym typeface="Barlow"/>
              </a:rPr>
              <a:t>Report Card 2022-2023</a:t>
            </a:r>
            <a:endParaRPr>
              <a:latin typeface="Barlow"/>
              <a:ea typeface="Barlow"/>
              <a:cs typeface="Barlow"/>
              <a:sym typeface="Barlow"/>
            </a:endParaRPr>
          </a:p>
        </p:txBody>
      </p:sp>
      <p:pic>
        <p:nvPicPr>
          <p:cNvPr descr="Graphical user interface, website&#10;&#10;Description automatically generated" id="188" name="Google Shape;188;g22807ba4604_0_0"/>
          <p:cNvPicPr preferRelativeResize="0"/>
          <p:nvPr/>
        </p:nvPicPr>
        <p:blipFill rotWithShape="1">
          <a:blip r:embed="rId3">
            <a:alphaModFix/>
          </a:blip>
          <a:srcRect b="0" l="635" r="0" t="0"/>
          <a:stretch/>
        </p:blipFill>
        <p:spPr>
          <a:xfrm>
            <a:off x="7835105" y="281090"/>
            <a:ext cx="4209677" cy="5863987"/>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e1754bebc1_0_0"/>
          <p:cNvSpPr txBox="1"/>
          <p:nvPr>
            <p:ph idx="1" type="body"/>
          </p:nvPr>
        </p:nvSpPr>
        <p:spPr>
          <a:xfrm>
            <a:off x="720726" y="1296988"/>
            <a:ext cx="5518800" cy="4616400"/>
          </a:xfrm>
          <a:prstGeom prst="rect">
            <a:avLst/>
          </a:prstGeom>
        </p:spPr>
        <p:txBody>
          <a:bodyPr anchorCtr="0" anchor="t" bIns="0" lIns="0" spcFirstLastPara="1" rIns="0" wrap="square" tIns="0">
            <a:noAutofit/>
          </a:bodyPr>
          <a:lstStyle/>
          <a:p>
            <a:pPr indent="-323850" lvl="0" marL="457200" rtl="0" algn="l">
              <a:spcBef>
                <a:spcPts val="0"/>
              </a:spcBef>
              <a:spcAft>
                <a:spcPts val="0"/>
              </a:spcAft>
              <a:buClr>
                <a:schemeClr val="accent2"/>
              </a:buClr>
              <a:buSzPts val="1500"/>
              <a:buChar char="●"/>
            </a:pPr>
            <a:r>
              <a:rPr b="1" lang="en-GB" sz="1500"/>
              <a:t>Cooperation with civil society</a:t>
            </a:r>
            <a:r>
              <a:rPr lang="en-GB" sz="1500"/>
              <a:t> (operational and promotional goals) - relative access to mass medias.</a:t>
            </a:r>
            <a:br>
              <a:rPr lang="en-GB" sz="1500"/>
            </a:br>
            <a:r>
              <a:rPr lang="en-GB" sz="1500"/>
              <a:t>Promoted with IOC, WMO and GOOS office.</a:t>
            </a:r>
            <a:endParaRPr sz="1500"/>
          </a:p>
          <a:p>
            <a:pPr indent="0" lvl="0" marL="0" rtl="0" algn="l">
              <a:spcBef>
                <a:spcPts val="0"/>
              </a:spcBef>
              <a:spcAft>
                <a:spcPts val="0"/>
              </a:spcAft>
              <a:buNone/>
            </a:pPr>
            <a:r>
              <a:t/>
            </a:r>
            <a:endParaRPr sz="1500"/>
          </a:p>
          <a:p>
            <a:pPr indent="-323850" lvl="0" marL="457200" rtl="0" algn="l">
              <a:spcBef>
                <a:spcPts val="0"/>
              </a:spcBef>
              <a:spcAft>
                <a:spcPts val="0"/>
              </a:spcAft>
              <a:buClr>
                <a:schemeClr val="accent2"/>
              </a:buClr>
              <a:buSzPts val="1500"/>
              <a:buChar char="●"/>
            </a:pPr>
            <a:r>
              <a:rPr lang="en-GB" sz="1500"/>
              <a:t>Odyssey launch meeting aside OneOcean summit</a:t>
            </a:r>
            <a:r>
              <a:rPr lang="en-GB" sz="1500">
                <a:solidFill>
                  <a:srgbClr val="00153A"/>
                </a:solidFill>
              </a:rPr>
              <a:t>.</a:t>
            </a:r>
            <a:br>
              <a:rPr lang="en-GB" sz="1500">
                <a:solidFill>
                  <a:srgbClr val="00153A"/>
                </a:solidFill>
              </a:rPr>
            </a:br>
            <a:r>
              <a:rPr i="1" lang="en-GB" sz="1500">
                <a:solidFill>
                  <a:srgbClr val="00153A"/>
                </a:solidFill>
              </a:rPr>
              <a:t>Contribution of diving, surfing, fishing ,sailing, shipping, etc to the GOOS.</a:t>
            </a:r>
            <a:endParaRPr i="1" sz="1500">
              <a:solidFill>
                <a:srgbClr val="00153A"/>
              </a:solidFill>
            </a:endParaRPr>
          </a:p>
          <a:p>
            <a:pPr indent="0" lvl="0" marL="457200" rtl="0" algn="l">
              <a:spcBef>
                <a:spcPts val="0"/>
              </a:spcBef>
              <a:spcAft>
                <a:spcPts val="0"/>
              </a:spcAft>
              <a:buNone/>
            </a:pPr>
            <a:r>
              <a:t/>
            </a:r>
            <a:endParaRPr i="1" sz="1500">
              <a:solidFill>
                <a:srgbClr val="00153A"/>
              </a:solidFill>
            </a:endParaRPr>
          </a:p>
          <a:p>
            <a:pPr indent="-323850" lvl="0" marL="457200" marR="0" rtl="0" algn="l">
              <a:lnSpc>
                <a:spcPct val="100000"/>
              </a:lnSpc>
              <a:spcBef>
                <a:spcPts val="0"/>
              </a:spcBef>
              <a:spcAft>
                <a:spcPts val="0"/>
              </a:spcAft>
              <a:buClr>
                <a:schemeClr val="accent2"/>
              </a:buClr>
              <a:buSzPts val="1500"/>
              <a:buChar char="●"/>
            </a:pPr>
            <a:r>
              <a:rPr lang="en-GB" sz="1500"/>
              <a:t>Iris sailing charter departure ceremony with IOC, GOOS and WMO delegates and French elected officials.</a:t>
            </a:r>
            <a:br>
              <a:rPr lang="en-GB" sz="1500"/>
            </a:br>
            <a:r>
              <a:rPr i="1" lang="en-GB" sz="1500"/>
              <a:t>95 Argo floats deployed in Atlantic (for US, CA, EU).</a:t>
            </a:r>
            <a:br>
              <a:rPr i="1" lang="en-GB" sz="1500"/>
            </a:br>
            <a:endParaRPr i="1" sz="1500">
              <a:solidFill>
                <a:srgbClr val="00153A"/>
              </a:solidFill>
            </a:endParaRPr>
          </a:p>
          <a:p>
            <a:pPr indent="-323850" lvl="0" marL="457200" marR="0" rtl="0" algn="l">
              <a:lnSpc>
                <a:spcPct val="100000"/>
              </a:lnSpc>
              <a:spcBef>
                <a:spcPts val="0"/>
              </a:spcBef>
              <a:spcAft>
                <a:spcPts val="0"/>
              </a:spcAft>
              <a:buClr>
                <a:schemeClr val="accent2"/>
              </a:buClr>
              <a:buSzPts val="1500"/>
              <a:buChar char="●"/>
            </a:pPr>
            <a:r>
              <a:rPr lang="en-GB" sz="1500">
                <a:solidFill>
                  <a:srgbClr val="00153A"/>
                </a:solidFill>
              </a:rPr>
              <a:t>Sever</a:t>
            </a:r>
            <a:r>
              <a:rPr lang="en-GB" sz="1500"/>
              <a:t>al outreach &amp; comm activities (PR, news, tweets) focusing on the engagement of skippers (</a:t>
            </a:r>
            <a:r>
              <a:rPr i="1" lang="en-GB" sz="1500"/>
              <a:t>e.g.</a:t>
            </a:r>
            <a:r>
              <a:rPr lang="en-GB" sz="1500"/>
              <a:t> The Ocean Race). </a:t>
            </a:r>
            <a:br>
              <a:rPr lang="en-GB" sz="1500"/>
            </a:br>
            <a:r>
              <a:rPr i="1" lang="en-GB" sz="1500"/>
              <a:t>Few drifters/floats deployments, weather stations, ocean packs.</a:t>
            </a:r>
            <a:br>
              <a:rPr i="1" lang="en-GB" sz="1500"/>
            </a:br>
            <a:endParaRPr i="1" sz="1500"/>
          </a:p>
          <a:p>
            <a:pPr indent="-323850" lvl="0" marL="457200" marR="0" rtl="0" algn="l">
              <a:lnSpc>
                <a:spcPct val="100000"/>
              </a:lnSpc>
              <a:spcBef>
                <a:spcPts val="0"/>
              </a:spcBef>
              <a:spcAft>
                <a:spcPts val="0"/>
              </a:spcAft>
              <a:buClr>
                <a:schemeClr val="accent2"/>
              </a:buClr>
              <a:buSzPts val="1500"/>
              <a:buChar char="●"/>
            </a:pPr>
            <a:r>
              <a:rPr lang="en-GB" sz="1500">
                <a:extLst>
                  <a:ext uri="http://customooxmlschemas.google.com/">
                    <go:slidesCustomData xmlns:go="http://customooxmlschemas.google.com/" textRoundtripDataId="0"/>
                  </a:ext>
                </a:extLst>
              </a:rPr>
              <a:t>Contribution</a:t>
            </a:r>
            <a:r>
              <a:rPr lang="en-GB" sz="1500"/>
              <a:t> to educational and awareness </a:t>
            </a:r>
            <a:r>
              <a:rPr lang="en-GB" sz="1500"/>
              <a:t>campaigns</a:t>
            </a:r>
            <a:r>
              <a:rPr lang="en-GB" sz="1500"/>
              <a:t> with European partners.</a:t>
            </a:r>
            <a:endParaRPr sz="1500">
              <a:solidFill>
                <a:srgbClr val="0F1419"/>
              </a:solidFill>
            </a:endParaRPr>
          </a:p>
          <a:p>
            <a:pPr indent="0" lvl="0" marL="0" rtl="0" algn="l">
              <a:spcBef>
                <a:spcPts val="0"/>
              </a:spcBef>
              <a:spcAft>
                <a:spcPts val="0"/>
              </a:spcAft>
              <a:buNone/>
            </a:pPr>
            <a:r>
              <a:t/>
            </a:r>
            <a:endParaRPr sz="1500"/>
          </a:p>
        </p:txBody>
      </p:sp>
      <p:sp>
        <p:nvSpPr>
          <p:cNvPr id="195" name="Google Shape;195;g1e1754bebc1_0_0"/>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96" name="Google Shape;196;g1e1754bebc1_0_0"/>
          <p:cNvSpPr txBox="1"/>
          <p:nvPr>
            <p:ph type="title"/>
          </p:nvPr>
        </p:nvSpPr>
        <p:spPr>
          <a:xfrm>
            <a:off x="720725" y="722325"/>
            <a:ext cx="61761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OceanOPS</a:t>
            </a:r>
            <a:r>
              <a:rPr lang="en-GB"/>
              <a:t> communications</a:t>
            </a:r>
            <a:r>
              <a:rPr lang="en-GB"/>
              <a:t> </a:t>
            </a:r>
            <a:endParaRPr/>
          </a:p>
        </p:txBody>
      </p:sp>
      <p:pic>
        <p:nvPicPr>
          <p:cNvPr id="197" name="Google Shape;197;g1e1754bebc1_0_0"/>
          <p:cNvPicPr preferRelativeResize="0"/>
          <p:nvPr/>
        </p:nvPicPr>
        <p:blipFill>
          <a:blip r:embed="rId3">
            <a:alphaModFix/>
          </a:blip>
          <a:stretch>
            <a:fillRect/>
          </a:stretch>
        </p:blipFill>
        <p:spPr>
          <a:xfrm>
            <a:off x="6896725" y="722326"/>
            <a:ext cx="5175476" cy="4989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285987e052_0_29"/>
          <p:cNvSpPr txBox="1"/>
          <p:nvPr>
            <p:ph idx="12" type="sldNum"/>
          </p:nvPr>
        </p:nvSpPr>
        <p:spPr>
          <a:xfrm>
            <a:off x="11250150" y="6492875"/>
            <a:ext cx="257700" cy="1896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04" name="Google Shape;204;g2285987e052_0_29"/>
          <p:cNvSpPr txBox="1"/>
          <p:nvPr>
            <p:ph idx="1" type="body"/>
          </p:nvPr>
        </p:nvSpPr>
        <p:spPr>
          <a:xfrm>
            <a:off x="720725" y="1554675"/>
            <a:ext cx="6006900" cy="4358700"/>
          </a:xfrm>
          <a:prstGeom prst="rect">
            <a:avLst/>
          </a:prstGeom>
        </p:spPr>
        <p:txBody>
          <a:bodyPr anchorCtr="0" anchor="t" bIns="0" lIns="0" spcFirstLastPara="1" rIns="0" wrap="square" tIns="0">
            <a:noAutofit/>
          </a:bodyPr>
          <a:lstStyle/>
          <a:p>
            <a:pPr indent="-304800" lvl="0" marL="457200" rtl="0" algn="l">
              <a:spcBef>
                <a:spcPts val="0"/>
              </a:spcBef>
              <a:spcAft>
                <a:spcPts val="0"/>
              </a:spcAft>
              <a:buClr>
                <a:schemeClr val="accent2"/>
              </a:buClr>
              <a:buSzPts val="1200"/>
              <a:buChar char="●"/>
            </a:pPr>
            <a:r>
              <a:rPr lang="en-GB"/>
              <a:t>In 2022 there was a clear focus on </a:t>
            </a:r>
            <a:r>
              <a:rPr lang="en-GB"/>
              <a:t>advocacy</a:t>
            </a:r>
            <a:r>
              <a:rPr lang="en-GB"/>
              <a:t> across the UN (GOOS Office, Co-Chairs, Expert Panels, OceanOPS)</a:t>
            </a:r>
            <a:endParaRPr sz="1500"/>
          </a:p>
          <a:p>
            <a:pPr indent="0" lvl="0" marL="457200" rtl="0" algn="l">
              <a:spcBef>
                <a:spcPts val="0"/>
              </a:spcBef>
              <a:spcAft>
                <a:spcPts val="0"/>
              </a:spcAft>
              <a:buNone/>
            </a:pPr>
            <a:r>
              <a:t/>
            </a:r>
            <a:endParaRPr sz="1500"/>
          </a:p>
          <a:p>
            <a:pPr indent="-304800" lvl="0" marL="457200" rtl="0" algn="l">
              <a:spcBef>
                <a:spcPts val="0"/>
              </a:spcBef>
              <a:spcAft>
                <a:spcPts val="0"/>
              </a:spcAft>
              <a:buClr>
                <a:schemeClr val="accent2"/>
              </a:buClr>
              <a:buSzPts val="1200"/>
              <a:buChar char="●"/>
            </a:pPr>
            <a:r>
              <a:rPr lang="en-GB"/>
              <a:t>GOOS flyers developed for UN Ocean Conference, COP27 &amp; CBD COP15 - simple messages for target audiences, action oriented, well received, provided talking points for meetings</a:t>
            </a:r>
            <a:br>
              <a:rPr lang="en-GB"/>
            </a:br>
            <a:endParaRPr/>
          </a:p>
          <a:p>
            <a:pPr indent="-304800" lvl="0" marL="457200" rtl="0" algn="l">
              <a:spcBef>
                <a:spcPts val="0"/>
              </a:spcBef>
              <a:spcAft>
                <a:spcPts val="0"/>
              </a:spcAft>
              <a:buClr>
                <a:schemeClr val="accent2"/>
              </a:buClr>
              <a:buSzPts val="1200"/>
              <a:buChar char="●"/>
            </a:pPr>
            <a:r>
              <a:rPr lang="en-GB"/>
              <a:t>Live tweeting from relevant events at the conferences was carried out together with IOC comms</a:t>
            </a:r>
            <a:br>
              <a:rPr lang="en-GB"/>
            </a:br>
            <a:endParaRPr/>
          </a:p>
          <a:p>
            <a:pPr indent="-304800" lvl="0" marL="457200" rtl="0" algn="l">
              <a:spcBef>
                <a:spcPts val="0"/>
              </a:spcBef>
              <a:spcAft>
                <a:spcPts val="0"/>
              </a:spcAft>
              <a:buClr>
                <a:schemeClr val="accent2"/>
              </a:buClr>
              <a:buSzPts val="1200"/>
              <a:buChar char="●"/>
            </a:pPr>
            <a:r>
              <a:rPr lang="en-GB"/>
              <a:t>“Catch GOOS at/GOOS update from...” type articles developed and received a very high engagement rate, showing people are highly interested in hearing about GOOS at these events</a:t>
            </a:r>
            <a:endParaRPr/>
          </a:p>
          <a:p>
            <a:pPr indent="0" lvl="0" marL="457200" rtl="0" algn="l">
              <a:spcBef>
                <a:spcPts val="0"/>
              </a:spcBef>
              <a:spcAft>
                <a:spcPts val="0"/>
              </a:spcAft>
              <a:buNone/>
            </a:pPr>
            <a:r>
              <a:t/>
            </a:r>
            <a:endParaRPr/>
          </a:p>
          <a:p>
            <a:pPr indent="-304800" lvl="0" marL="457200" rtl="0" algn="l">
              <a:spcBef>
                <a:spcPts val="0"/>
              </a:spcBef>
              <a:spcAft>
                <a:spcPts val="0"/>
              </a:spcAft>
              <a:buClr>
                <a:schemeClr val="accent2"/>
              </a:buClr>
              <a:buSzPts val="1200"/>
              <a:buChar char="●"/>
            </a:pPr>
            <a:r>
              <a:rPr lang="en-GB"/>
              <a:t>Through IOC, engagement continues with UNFCCC (COP, Ocean and Climate Dialogue, SBSTA), CBD, WOA</a:t>
            </a:r>
            <a:endParaRPr/>
          </a:p>
          <a:p>
            <a:pPr indent="0" lvl="0" marL="0" rtl="0" algn="l">
              <a:spcBef>
                <a:spcPts val="0"/>
              </a:spcBef>
              <a:spcAft>
                <a:spcPts val="0"/>
              </a:spcAft>
              <a:buNone/>
            </a:pPr>
            <a:r>
              <a:t/>
            </a:r>
            <a:endParaRPr/>
          </a:p>
        </p:txBody>
      </p:sp>
      <p:sp>
        <p:nvSpPr>
          <p:cNvPr id="205" name="Google Shape;205;g2285987e052_0_29"/>
          <p:cNvSpPr txBox="1"/>
          <p:nvPr>
            <p:ph type="title"/>
          </p:nvPr>
        </p:nvSpPr>
        <p:spPr>
          <a:xfrm>
            <a:off x="720726" y="722313"/>
            <a:ext cx="5518800" cy="57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UN Advocacy</a:t>
            </a:r>
            <a:endParaRPr/>
          </a:p>
        </p:txBody>
      </p:sp>
      <p:pic>
        <p:nvPicPr>
          <p:cNvPr id="206" name="Google Shape;206;g2285987e052_0_29"/>
          <p:cNvPicPr preferRelativeResize="0"/>
          <p:nvPr/>
        </p:nvPicPr>
        <p:blipFill>
          <a:blip r:embed="rId3">
            <a:alphaModFix/>
          </a:blip>
          <a:stretch>
            <a:fillRect/>
          </a:stretch>
        </p:blipFill>
        <p:spPr>
          <a:xfrm>
            <a:off x="7390425" y="0"/>
            <a:ext cx="2357636" cy="3361065"/>
          </a:xfrm>
          <a:prstGeom prst="rect">
            <a:avLst/>
          </a:prstGeom>
          <a:noFill/>
          <a:ln>
            <a:noFill/>
          </a:ln>
        </p:spPr>
      </p:pic>
      <p:pic>
        <p:nvPicPr>
          <p:cNvPr id="207" name="Google Shape;207;g2285987e052_0_29"/>
          <p:cNvPicPr preferRelativeResize="0"/>
          <p:nvPr/>
        </p:nvPicPr>
        <p:blipFill>
          <a:blip r:embed="rId4">
            <a:alphaModFix/>
          </a:blip>
          <a:stretch>
            <a:fillRect/>
          </a:stretch>
        </p:blipFill>
        <p:spPr>
          <a:xfrm>
            <a:off x="9834363" y="10"/>
            <a:ext cx="2357636" cy="3361090"/>
          </a:xfrm>
          <a:prstGeom prst="rect">
            <a:avLst/>
          </a:prstGeom>
          <a:noFill/>
          <a:ln>
            <a:noFill/>
          </a:ln>
        </p:spPr>
      </p:pic>
      <p:pic>
        <p:nvPicPr>
          <p:cNvPr id="208" name="Google Shape;208;g2285987e052_0_29"/>
          <p:cNvPicPr preferRelativeResize="0"/>
          <p:nvPr/>
        </p:nvPicPr>
        <p:blipFill>
          <a:blip r:embed="rId5">
            <a:alphaModFix/>
          </a:blip>
          <a:stretch>
            <a:fillRect/>
          </a:stretch>
        </p:blipFill>
        <p:spPr>
          <a:xfrm>
            <a:off x="7390421" y="3496900"/>
            <a:ext cx="4801580" cy="336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28146305a6_0_125"/>
          <p:cNvSpPr txBox="1"/>
          <p:nvPr>
            <p:ph type="title"/>
          </p:nvPr>
        </p:nvSpPr>
        <p:spPr>
          <a:xfrm>
            <a:off x="720726" y="722313"/>
            <a:ext cx="10750500" cy="5748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800"/>
              <a:buFont typeface="Arial"/>
              <a:buNone/>
            </a:pPr>
            <a:r>
              <a:rPr lang="en-GB"/>
              <a:t>Outcomes &amp; Assessment</a:t>
            </a:r>
            <a:endParaRPr/>
          </a:p>
          <a:p>
            <a:pPr indent="0" lvl="0" marL="0" rtl="0" algn="l">
              <a:lnSpc>
                <a:spcPct val="85000"/>
              </a:lnSpc>
              <a:spcBef>
                <a:spcPts val="0"/>
              </a:spcBef>
              <a:spcAft>
                <a:spcPts val="0"/>
              </a:spcAft>
              <a:buClr>
                <a:schemeClr val="accent1"/>
              </a:buClr>
              <a:buSzPts val="3600"/>
              <a:buFont typeface="Arial"/>
              <a:buNone/>
            </a:pPr>
            <a:r>
              <a:t/>
            </a:r>
            <a:endParaRPr/>
          </a:p>
        </p:txBody>
      </p:sp>
      <p:sp>
        <p:nvSpPr>
          <p:cNvPr id="214" name="Google Shape;214;g228146305a6_0_125"/>
          <p:cNvSpPr txBox="1"/>
          <p:nvPr>
            <p:ph idx="12" type="sldNum"/>
          </p:nvPr>
        </p:nvSpPr>
        <p:spPr>
          <a:xfrm>
            <a:off x="11250150" y="6492875"/>
            <a:ext cx="257700" cy="1896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graphicFrame>
        <p:nvGraphicFramePr>
          <p:cNvPr id="215" name="Google Shape;215;g228146305a6_0_125"/>
          <p:cNvGraphicFramePr/>
          <p:nvPr/>
        </p:nvGraphicFramePr>
        <p:xfrm>
          <a:off x="757375" y="1366100"/>
          <a:ext cx="3000000" cy="3000000"/>
        </p:xfrm>
        <a:graphic>
          <a:graphicData uri="http://schemas.openxmlformats.org/drawingml/2006/table">
            <a:tbl>
              <a:tblPr>
                <a:noFill/>
                <a:tableStyleId>{99A2DF17-DBAB-4B41-96D0-705117C5E56D}</a:tableStyleId>
              </a:tblPr>
              <a:tblGrid>
                <a:gridCol w="566625"/>
                <a:gridCol w="5091950"/>
                <a:gridCol w="5091900"/>
              </a:tblGrid>
              <a:tr h="396200">
                <a:tc>
                  <a:txBody>
                    <a:bodyPr/>
                    <a:lstStyle/>
                    <a:p>
                      <a:pPr indent="0" lvl="0" marL="0" rtl="0" algn="ctr">
                        <a:spcBef>
                          <a:spcPts val="0"/>
                        </a:spcBef>
                        <a:spcAft>
                          <a:spcPts val="0"/>
                        </a:spcAft>
                        <a:buNone/>
                      </a:pPr>
                      <a:r>
                        <a:rPr b="1" lang="en-GB">
                          <a:solidFill>
                            <a:schemeClr val="lt1"/>
                          </a:solidFill>
                        </a:rPr>
                        <a:t>No.</a:t>
                      </a:r>
                      <a:endParaRPr b="1">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a:solidFill>
                            <a:schemeClr val="lt1"/>
                          </a:solidFill>
                        </a:rPr>
                        <a:t>SO2 Outcomes</a:t>
                      </a:r>
                      <a:endParaRPr b="1">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en-GB">
                          <a:solidFill>
                            <a:schemeClr val="lt1"/>
                          </a:solidFill>
                        </a:rPr>
                        <a:t>Assessments</a:t>
                      </a:r>
                      <a:endParaRPr b="1">
                        <a:solidFill>
                          <a:schemeClr val="lt1"/>
                        </a:solidFill>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r>
              <a:tr h="822925">
                <a:tc>
                  <a:txBody>
                    <a:bodyPr/>
                    <a:lstStyle/>
                    <a:p>
                      <a:pPr indent="0" lvl="0" marL="0" rtl="0" algn="ctr">
                        <a:spcBef>
                          <a:spcPts val="0"/>
                        </a:spcBef>
                        <a:spcAft>
                          <a:spcPts val="0"/>
                        </a:spcAft>
                        <a:buNone/>
                      </a:pPr>
                      <a:r>
                        <a:rPr lang="en-GB"/>
                        <a:t>1</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GB"/>
                        <a:t>Significant step-up in the external recognition of value of the global ocean observing system in climate, operational services, and marine ecosystem health areas</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700"/>
                        </a:spcBef>
                        <a:spcAft>
                          <a:spcPts val="0"/>
                        </a:spcAft>
                        <a:buNone/>
                      </a:pPr>
                      <a:r>
                        <a:rPr b="1" lang="en-GB">
                          <a:solidFill>
                            <a:schemeClr val="dk1"/>
                          </a:solidFill>
                        </a:rPr>
                        <a:t>O</a:t>
                      </a:r>
                      <a:r>
                        <a:rPr b="1" lang="en-GB">
                          <a:solidFill>
                            <a:schemeClr val="dk1"/>
                          </a:solidFill>
                        </a:rPr>
                        <a:t>n track (50%) </a:t>
                      </a:r>
                      <a:br>
                        <a:rPr lang="en-GB">
                          <a:solidFill>
                            <a:schemeClr val="dk1"/>
                          </a:solidFill>
                        </a:rPr>
                      </a:br>
                      <a:r>
                        <a:rPr lang="en-GB">
                          <a:solidFill>
                            <a:schemeClr val="dk1"/>
                          </a:solidFill>
                        </a:rPr>
                        <a:t>Criteria: recognition in the </a:t>
                      </a:r>
                      <a:r>
                        <a:rPr lang="en-GB" u="sng">
                          <a:solidFill>
                            <a:schemeClr val="accent1"/>
                          </a:solidFill>
                          <a:hlinkClick r:id="rId3">
                            <a:extLst>
                              <a:ext uri="{A12FA001-AC4F-418D-AE19-62706E023703}">
                                <ahyp:hlinkClr val="tx"/>
                              </a:ext>
                            </a:extLst>
                          </a:hlinkClick>
                        </a:rPr>
                        <a:t>GCOS IP</a:t>
                      </a:r>
                      <a:r>
                        <a:rPr lang="en-GB">
                          <a:solidFill>
                            <a:schemeClr val="dk1"/>
                          </a:solidFill>
                        </a:rPr>
                        <a:t>, UN Ocean Conference, COP27, CBD COP15</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2700">
                      <a:solidFill>
                        <a:srgbClr val="FFFFFF"/>
                      </a:solidFill>
                      <a:prstDash val="solid"/>
                      <a:round/>
                      <a:headEnd len="sm" w="sm" type="none"/>
                      <a:tailEnd len="sm" w="sm" type="none"/>
                    </a:lnB>
                    <a:solidFill>
                      <a:schemeClr val="lt2"/>
                    </a:solidFill>
                  </a:tcPr>
                </a:tc>
              </a:tr>
              <a:tr h="1241975">
                <a:tc>
                  <a:txBody>
                    <a:bodyPr/>
                    <a:lstStyle/>
                    <a:p>
                      <a:pPr indent="0" lvl="0" marL="0" rtl="0" algn="ctr">
                        <a:spcBef>
                          <a:spcPts val="0"/>
                        </a:spcBef>
                        <a:spcAft>
                          <a:spcPts val="0"/>
                        </a:spcAft>
                        <a:buNone/>
                      </a:pPr>
                      <a:r>
                        <a:rPr lang="en-GB"/>
                        <a:t>2</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GB"/>
                        <a:t>An increase in longer-term sustained funding for ocean observations and an external vocal community who are advocates for the need for sustained ocean observation</a:t>
                      </a:r>
                      <a:endParaRPr/>
                    </a:p>
                  </a:txBody>
                  <a:tcPr marT="91425" marB="91425" marR="91425" marL="9142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700"/>
                        </a:spcBef>
                        <a:spcAft>
                          <a:spcPts val="0"/>
                        </a:spcAft>
                        <a:buNone/>
                      </a:pPr>
                      <a:r>
                        <a:rPr b="1" lang="en-GB"/>
                        <a:t>Low progress (10%)</a:t>
                      </a:r>
                      <a:br>
                        <a:rPr b="1" lang="en-GB"/>
                      </a:br>
                      <a:br>
                        <a:rPr i="1" lang="en-GB"/>
                      </a:br>
                      <a:r>
                        <a:rPr lang="en-GB"/>
                        <a:t>External vocal community: </a:t>
                      </a:r>
                      <a:r>
                        <a:rPr b="1" lang="en-GB"/>
                        <a:t>O</a:t>
                      </a:r>
                      <a:r>
                        <a:rPr b="1" lang="en-GB"/>
                        <a:t>n track (30%)</a:t>
                      </a:r>
                      <a:br>
                        <a:rPr lang="en-GB"/>
                      </a:br>
                      <a:r>
                        <a:rPr lang="en-GB"/>
                        <a:t>Criteria: a growing community of vocal partners, such as the Ocean Frontier Institute, Marine Technology Society, The Ocean Race, Industry partners, OECD, etc.</a:t>
                      </a:r>
                      <a:br>
                        <a:rPr lang="en-GB"/>
                      </a:br>
                      <a:endParaRPr b="0" i="0" u="none" cap="none" strike="noStrike">
                        <a:solidFill>
                          <a:srgbClr val="000000"/>
                        </a:solidFill>
                        <a:latin typeface="Arial"/>
                        <a:ea typeface="Arial"/>
                        <a:cs typeface="Arial"/>
                        <a:sym typeface="Arial"/>
                      </a:endParaRPr>
                    </a:p>
                  </a:txBody>
                  <a:tcPr marT="90000" marB="90000"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0F0F0"/>
                    </a:solidFill>
                  </a:tcPr>
                </a:tc>
              </a:tr>
              <a:tr h="470875">
                <a:tc>
                  <a:txBody>
                    <a:bodyPr/>
                    <a:lstStyle/>
                    <a:p>
                      <a:pPr indent="0" lvl="0" marL="0" rtl="0" algn="ctr">
                        <a:spcBef>
                          <a:spcPts val="0"/>
                        </a:spcBef>
                        <a:spcAft>
                          <a:spcPts val="0"/>
                        </a:spcAft>
                        <a:buNone/>
                      </a:pPr>
                      <a:r>
                        <a:rPr lang="en-GB"/>
                        <a:t>3</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GB"/>
                        <a:t>Increase in nations participating in the observing system</a:t>
                      </a:r>
                      <a:endParaRPr/>
                    </a:p>
                  </a:txBody>
                  <a:tcPr marT="91425" marB="91425" marR="91425" marL="9142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700"/>
                        </a:spcBef>
                        <a:spcAft>
                          <a:spcPts val="0"/>
                        </a:spcAft>
                        <a:buNone/>
                      </a:pPr>
                      <a:r>
                        <a:rPr b="1" lang="en-GB"/>
                        <a:t>On track (30%)</a:t>
                      </a:r>
                      <a:endParaRPr b="1"/>
                    </a:p>
                    <a:p>
                      <a:pPr indent="0" lvl="0" marL="0" marR="0" rtl="0" algn="l">
                        <a:lnSpc>
                          <a:spcPct val="100000"/>
                        </a:lnSpc>
                        <a:spcBef>
                          <a:spcPts val="700"/>
                        </a:spcBef>
                        <a:spcAft>
                          <a:spcPts val="0"/>
                        </a:spcAft>
                        <a:buNone/>
                      </a:pPr>
                      <a:r>
                        <a:rPr lang="en-GB"/>
                        <a:t>Criteria: Increasing activity in GOOS GRAs, communications being developed for GOOS NFP</a:t>
                      </a:r>
                      <a:endParaRPr/>
                    </a:p>
                  </a:txBody>
                  <a:tcPr marT="90000" marB="90000"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0F0F0"/>
                    </a:solidFill>
                  </a:tcPr>
                </a:tc>
              </a:tr>
              <a:tr h="822925">
                <a:tc>
                  <a:txBody>
                    <a:bodyPr/>
                    <a:lstStyle/>
                    <a:p>
                      <a:pPr indent="0" lvl="0" marL="0" rtl="0" algn="ctr">
                        <a:spcBef>
                          <a:spcPts val="0"/>
                        </a:spcBef>
                        <a:spcAft>
                          <a:spcPts val="0"/>
                        </a:spcAft>
                        <a:buNone/>
                      </a:pPr>
                      <a:r>
                        <a:rPr lang="en-GB"/>
                        <a:t>4</a:t>
                      </a:r>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rtl="0" algn="l">
                        <a:spcBef>
                          <a:spcPts val="0"/>
                        </a:spcBef>
                        <a:spcAft>
                          <a:spcPts val="0"/>
                        </a:spcAft>
                        <a:buNone/>
                      </a:pPr>
                      <a:r>
                        <a:rPr lang="en-GB"/>
                        <a:t>Recognition for the role that GOOS, WMO, IOC, and our partners play in supporting the global development of an ocean observing system</a:t>
                      </a:r>
                      <a:endParaRPr/>
                    </a:p>
                  </a:txBody>
                  <a:tcPr marT="91425" marB="91425" marR="91425" marL="9142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None/>
                      </a:pPr>
                      <a:r>
                        <a:rPr b="1" lang="en-GB"/>
                        <a:t>On track (40%)</a:t>
                      </a:r>
                      <a:endParaRPr b="1"/>
                    </a:p>
                    <a:p>
                      <a:pPr indent="0" lvl="0" marL="0" marR="0" rtl="0" algn="l">
                        <a:lnSpc>
                          <a:spcPct val="100000"/>
                        </a:lnSpc>
                        <a:spcBef>
                          <a:spcPts val="0"/>
                        </a:spcBef>
                        <a:spcAft>
                          <a:spcPts val="0"/>
                        </a:spcAft>
                        <a:buNone/>
                      </a:pPr>
                      <a:r>
                        <a:rPr lang="en-GB"/>
                        <a:t>Criteria: Recognition in UN ICP, GCOS IP</a:t>
                      </a:r>
                      <a:endParaRPr b="0" i="0" u="none" cap="none" strike="noStrike">
                        <a:solidFill>
                          <a:srgbClr val="000000"/>
                        </a:solidFill>
                        <a:latin typeface="Arial"/>
                        <a:ea typeface="Arial"/>
                        <a:cs typeface="Arial"/>
                        <a:sym typeface="Arial"/>
                      </a:endParaRPr>
                    </a:p>
                  </a:txBody>
                  <a:tcPr marT="90000" marB="90000"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transition>
    <p:fade/>
  </p:transition>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Collins, Forest</dc:creator>
</cp:coreProperties>
</file>