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6858000" cx="12192000"/>
  <p:notesSz cx="6858000" cy="9144000"/>
  <p:embeddedFontLst>
    <p:embeddedFont>
      <p:font typeface="Roboto"/>
      <p:regular r:id="rId25"/>
      <p:bold r:id="rId26"/>
      <p:italic r:id="rId27"/>
      <p:boldItalic r:id="rId28"/>
    </p:embeddedFont>
    <p:embeddedFont>
      <p:font typeface="Roboto Light"/>
      <p:regular r:id="rId29"/>
      <p:bold r:id="rId30"/>
      <p:italic r:id="rId31"/>
      <p:boldItalic r:id="rId32"/>
    </p:embeddedFont>
    <p:embeddedFont>
      <p:font typeface="Barlow"/>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7" roundtripDataSignature="AMtx7minyW4M34fp2JuYA3X32UpVnU4G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CC18103-C5C7-44DD-A1EE-977A8EFB66E4}">
  <a:tblStyle styleId="{3CC18103-C5C7-44DD-A1EE-977A8EFB66E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botoLight-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Light-italic.fntdata"/><Relationship Id="rId30" Type="http://schemas.openxmlformats.org/officeDocument/2006/relationships/font" Target="fonts/RobotoLight-bold.fntdata"/><Relationship Id="rId11" Type="http://schemas.openxmlformats.org/officeDocument/2006/relationships/slide" Target="slides/slide5.xml"/><Relationship Id="rId33" Type="http://schemas.openxmlformats.org/officeDocument/2006/relationships/font" Target="fonts/Barlow-regular.fntdata"/><Relationship Id="rId10" Type="http://schemas.openxmlformats.org/officeDocument/2006/relationships/slide" Target="slides/slide4.xml"/><Relationship Id="rId32" Type="http://schemas.openxmlformats.org/officeDocument/2006/relationships/font" Target="fonts/RobotoLight-boldItalic.fntdata"/><Relationship Id="rId13" Type="http://schemas.openxmlformats.org/officeDocument/2006/relationships/slide" Target="slides/slide7.xml"/><Relationship Id="rId35" Type="http://schemas.openxmlformats.org/officeDocument/2006/relationships/font" Target="fonts/Barlow-italic.fntdata"/><Relationship Id="rId12" Type="http://schemas.openxmlformats.org/officeDocument/2006/relationships/slide" Target="slides/slide6.xml"/><Relationship Id="rId34" Type="http://schemas.openxmlformats.org/officeDocument/2006/relationships/font" Target="fonts/Barlow-bold.fntdata"/><Relationship Id="rId15" Type="http://schemas.openxmlformats.org/officeDocument/2006/relationships/slide" Target="slides/slide9.xml"/><Relationship Id="rId37" Type="http://customschemas.google.com/relationships/presentationmetadata" Target="metadata"/><Relationship Id="rId14" Type="http://schemas.openxmlformats.org/officeDocument/2006/relationships/slide" Target="slides/slide8.xml"/><Relationship Id="rId36" Type="http://schemas.openxmlformats.org/officeDocument/2006/relationships/font" Target="fonts/Barlow-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38" name="Google Shape;13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38e384d500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SzPts val="1400"/>
              <a:buNone/>
            </a:pPr>
            <a:r>
              <a:t/>
            </a:r>
            <a:endParaRPr/>
          </a:p>
        </p:txBody>
      </p:sp>
      <p:sp>
        <p:nvSpPr>
          <p:cNvPr id="254" name="Google Shape;254;g238e384d500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1800"/>
              </a:spcBef>
              <a:spcAft>
                <a:spcPts val="0"/>
              </a:spcAft>
              <a:buSzPts val="1100"/>
              <a:buNone/>
            </a:pPr>
            <a:r>
              <a:rPr lang="en-GB" sz="1000">
                <a:latin typeface="Arial"/>
                <a:ea typeface="Arial"/>
                <a:cs typeface="Arial"/>
                <a:sym typeface="Arial"/>
              </a:rPr>
              <a:t>Squeeze on resources (missing 1 FTE for 6 months in 2022, 4 months 2023) - ambition of GOOS will require more staff at HQ or supporting HQ work</a:t>
            </a:r>
            <a:endParaRPr sz="1000">
              <a:latin typeface="Arial"/>
              <a:ea typeface="Arial"/>
              <a:cs typeface="Arial"/>
              <a:sym typeface="Arial"/>
            </a:endParaRPr>
          </a:p>
          <a:p>
            <a:pPr indent="0" lvl="0" marL="0" rtl="0" algn="l">
              <a:spcBef>
                <a:spcPts val="1800"/>
              </a:spcBef>
              <a:spcAft>
                <a:spcPts val="0"/>
              </a:spcAft>
              <a:buSzPts val="1100"/>
              <a:buNone/>
            </a:pPr>
            <a:r>
              <a:rPr lang="en-GB" sz="1000">
                <a:latin typeface="Arial"/>
                <a:ea typeface="Arial"/>
                <a:cs typeface="Arial"/>
                <a:sym typeface="Arial"/>
              </a:rPr>
              <a:t>Few more in Ocean Decade programmes</a:t>
            </a:r>
            <a:endParaRPr sz="1000">
              <a:latin typeface="Arial"/>
              <a:ea typeface="Arial"/>
              <a:cs typeface="Arial"/>
              <a:sym typeface="Arial"/>
            </a:endParaRPr>
          </a:p>
          <a:p>
            <a:pPr indent="0" lvl="0" marL="0" rtl="0" algn="l">
              <a:spcBef>
                <a:spcPts val="1800"/>
              </a:spcBef>
              <a:spcAft>
                <a:spcPts val="0"/>
              </a:spcAft>
              <a:buClr>
                <a:schemeClr val="dk1"/>
              </a:buClr>
              <a:buSzPts val="1100"/>
              <a:buFont typeface="Arial"/>
              <a:buNone/>
            </a:pPr>
            <a:r>
              <a:rPr lang="en-GB" sz="1000">
                <a:latin typeface="Arial"/>
                <a:ea typeface="Arial"/>
                <a:cs typeface="Arial"/>
                <a:sym typeface="Arial"/>
              </a:rPr>
              <a:t>Working on more</a:t>
            </a:r>
            <a:endParaRPr sz="1000">
              <a:latin typeface="Arial"/>
              <a:ea typeface="Arial"/>
              <a:cs typeface="Arial"/>
              <a:sym typeface="Arial"/>
            </a:endParaRPr>
          </a:p>
        </p:txBody>
      </p:sp>
      <p:sp>
        <p:nvSpPr>
          <p:cNvPr id="272" name="Google Shape;27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38b7b403cd_0_1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g238b7b403cd_0_1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38e384d500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GB"/>
              <a:t>Really great progress all SOs</a:t>
            </a:r>
            <a:endParaRPr/>
          </a:p>
        </p:txBody>
      </p:sp>
      <p:sp>
        <p:nvSpPr>
          <p:cNvPr id="285" name="Google Shape;285;g238e384d500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38e384d500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1800"/>
              </a:spcBef>
              <a:spcAft>
                <a:spcPts val="0"/>
              </a:spcAft>
              <a:buClr>
                <a:schemeClr val="dk1"/>
              </a:buClr>
              <a:buSzPts val="1100"/>
              <a:buFont typeface="Arial"/>
              <a:buNone/>
            </a:pPr>
            <a:r>
              <a:t/>
            </a:r>
            <a:endParaRPr sz="1000">
              <a:latin typeface="Arial"/>
              <a:ea typeface="Arial"/>
              <a:cs typeface="Arial"/>
              <a:sym typeface="Arial"/>
            </a:endParaRPr>
          </a:p>
          <a:p>
            <a:pPr indent="0" lvl="0" marL="0" rtl="0" algn="l">
              <a:spcBef>
                <a:spcPts val="1800"/>
              </a:spcBef>
              <a:spcAft>
                <a:spcPts val="0"/>
              </a:spcAft>
              <a:buClr>
                <a:schemeClr val="dk1"/>
              </a:buClr>
              <a:buSzPts val="1100"/>
              <a:buFont typeface="Arial"/>
              <a:buNone/>
            </a:pPr>
            <a:r>
              <a:rPr lang="en-GB" sz="1000">
                <a:latin typeface="Arial"/>
                <a:ea typeface="Arial"/>
                <a:cs typeface="Arial"/>
                <a:sym typeface="Arial"/>
              </a:rPr>
              <a:t>Strengthen mechanisms to bring recommendations to SC from TT and Projects - set priorities and seek support (new work needs to be supported)</a:t>
            </a:r>
            <a:endParaRPr sz="1000">
              <a:latin typeface="Arial"/>
              <a:ea typeface="Arial"/>
              <a:cs typeface="Arial"/>
              <a:sym typeface="Arial"/>
            </a:endParaRPr>
          </a:p>
          <a:p>
            <a:pPr indent="0" lvl="0" marL="0" rtl="0" algn="l">
              <a:spcBef>
                <a:spcPts val="1800"/>
              </a:spcBef>
              <a:spcAft>
                <a:spcPts val="0"/>
              </a:spcAft>
              <a:buClr>
                <a:schemeClr val="dk1"/>
              </a:buClr>
              <a:buSzPts val="1100"/>
              <a:buFont typeface="Arial"/>
              <a:buNone/>
            </a:pPr>
            <a:r>
              <a:rPr lang="en-GB" sz="1000">
                <a:latin typeface="Arial"/>
                <a:ea typeface="Arial"/>
                <a:cs typeface="Arial"/>
                <a:sym typeface="Arial"/>
              </a:rPr>
              <a:t>Strengthen IP implementation Monday - GOOS Exec update and assess every quarter year </a:t>
            </a:r>
            <a:endParaRPr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600">
              <a:solidFill>
                <a:srgbClr val="333333"/>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000">
                <a:solidFill>
                  <a:srgbClr val="333333"/>
                </a:solidFill>
                <a:latin typeface="Arial"/>
                <a:ea typeface="Arial"/>
                <a:cs typeface="Arial"/>
                <a:sym typeface="Arial"/>
              </a:rPr>
              <a:t>Ask GOOS Office to develop a </a:t>
            </a:r>
            <a:r>
              <a:rPr b="1" lang="en-GB" sz="1000">
                <a:solidFill>
                  <a:srgbClr val="333333"/>
                </a:solidFill>
                <a:latin typeface="Arial"/>
                <a:ea typeface="Arial"/>
                <a:cs typeface="Arial"/>
                <a:sym typeface="Arial"/>
              </a:rPr>
              <a:t>structure assessment &amp; human resources needs </a:t>
            </a:r>
            <a:r>
              <a:rPr lang="en-GB" sz="1000">
                <a:solidFill>
                  <a:srgbClr val="333333"/>
                </a:solidFill>
                <a:latin typeface="Arial"/>
                <a:ea typeface="Arial"/>
                <a:cs typeface="Arial"/>
                <a:sym typeface="Arial"/>
              </a:rPr>
              <a:t>end 2023 (IOC funding clear) – assess core structure support (Panels, OceanOPS, OBIS BioEco work, and GOOS Projects, Partners, Fundraising, NFP) related to the objectives, and including visibility of the real in-kind resources (panels in kind support % people's time, NFP time….) current and future needs to support GOOS workplan ahead</a:t>
            </a:r>
            <a:endParaRPr sz="1000">
              <a:solidFill>
                <a:srgbClr val="333333"/>
              </a:solidFill>
              <a:latin typeface="Arial"/>
              <a:ea typeface="Arial"/>
              <a:cs typeface="Arial"/>
              <a:sym typeface="Arial"/>
            </a:endParaRPr>
          </a:p>
          <a:p>
            <a:pPr indent="0" lvl="0" marL="0" rtl="0" algn="l">
              <a:spcBef>
                <a:spcPts val="1800"/>
              </a:spcBef>
              <a:spcAft>
                <a:spcPts val="0"/>
              </a:spcAft>
              <a:buNone/>
            </a:pPr>
            <a:r>
              <a:t/>
            </a:r>
            <a:endParaRPr sz="1000">
              <a:latin typeface="Arial"/>
              <a:ea typeface="Arial"/>
              <a:cs typeface="Arial"/>
              <a:sym typeface="Arial"/>
            </a:endParaRPr>
          </a:p>
          <a:p>
            <a:pPr indent="0" lvl="0" marL="0" rtl="0" algn="l">
              <a:spcBef>
                <a:spcPts val="1800"/>
              </a:spcBef>
              <a:spcAft>
                <a:spcPts val="0"/>
              </a:spcAft>
              <a:buNone/>
            </a:pPr>
            <a:r>
              <a:t/>
            </a:r>
            <a:endParaRPr sz="1600">
              <a:solidFill>
                <a:schemeClr val="lt1"/>
              </a:solidFill>
              <a:latin typeface="Arial"/>
              <a:ea typeface="Arial"/>
              <a:cs typeface="Arial"/>
              <a:sym typeface="Arial"/>
            </a:endParaRPr>
          </a:p>
        </p:txBody>
      </p:sp>
      <p:sp>
        <p:nvSpPr>
          <p:cNvPr id="291" name="Google Shape;291;g238e384d500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38e384d500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One person to fundraise?</a:t>
            </a:r>
            <a:endParaRPr/>
          </a:p>
          <a:p>
            <a:pPr indent="0" lvl="0" marL="0" rtl="0" algn="l">
              <a:lnSpc>
                <a:spcPct val="100000"/>
              </a:lnSpc>
              <a:spcBef>
                <a:spcPts val="0"/>
              </a:spcBef>
              <a:spcAft>
                <a:spcPts val="0"/>
              </a:spcAft>
              <a:buSzPts val="1400"/>
              <a:buNone/>
            </a:pPr>
            <a:r>
              <a:rPr lang="en-GB">
                <a:solidFill>
                  <a:srgbClr val="333333"/>
                </a:solidFill>
                <a:latin typeface="Arial"/>
                <a:ea typeface="Arial"/>
                <a:cs typeface="Arial"/>
                <a:sym typeface="Arial"/>
              </a:rPr>
              <a:t>Make the case for changes in funding to sustained and for ‘infrastructure’, should go alongside this, also make the case for culture change around recognition for collaboration and BP, make the case for vital public infrastructure</a:t>
            </a:r>
            <a:endParaRPr>
              <a:solidFill>
                <a:srgbClr val="333333"/>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00" name="Google Shape;300;g238e384d500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38b7b403cd_0_9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1800"/>
              </a:spcBef>
              <a:spcAft>
                <a:spcPts val="0"/>
              </a:spcAft>
              <a:buClr>
                <a:schemeClr val="dk1"/>
              </a:buClr>
              <a:buSzPts val="1100"/>
              <a:buFont typeface="Arial"/>
              <a:buNone/>
            </a:pPr>
            <a:r>
              <a:rPr lang="en-GB" sz="1000">
                <a:latin typeface="Arial"/>
                <a:ea typeface="Arial"/>
                <a:cs typeface="Arial"/>
                <a:sym typeface="Arial"/>
              </a:rPr>
              <a:t>Squeeze on resources (missing 1 FTE for 6 months in 2022, 4 months 2023) - ambition of GOOS will require more staff at HQ or supporting HQ work</a:t>
            </a:r>
            <a:endParaRPr sz="1000">
              <a:latin typeface="Arial"/>
              <a:ea typeface="Arial"/>
              <a:cs typeface="Arial"/>
              <a:sym typeface="Arial"/>
            </a:endParaRPr>
          </a:p>
          <a:p>
            <a:pPr indent="0" lvl="0" marL="0" rtl="0" algn="l">
              <a:spcBef>
                <a:spcPts val="1800"/>
              </a:spcBef>
              <a:spcAft>
                <a:spcPts val="0"/>
              </a:spcAft>
              <a:buClr>
                <a:schemeClr val="dk1"/>
              </a:buClr>
              <a:buSzPts val="1100"/>
              <a:buFont typeface="Arial"/>
              <a:buNone/>
            </a:pPr>
            <a:r>
              <a:rPr lang="en-GB" sz="1000">
                <a:latin typeface="Arial"/>
                <a:ea typeface="Arial"/>
                <a:cs typeface="Arial"/>
                <a:sym typeface="Arial"/>
              </a:rPr>
              <a:t>Strengthen mechanisms to bring recommendations to SC from TT and Projects - set priorities and seek support (new work needs to be supported)</a:t>
            </a:r>
            <a:endParaRPr sz="1000">
              <a:latin typeface="Arial"/>
              <a:ea typeface="Arial"/>
              <a:cs typeface="Arial"/>
              <a:sym typeface="Arial"/>
            </a:endParaRPr>
          </a:p>
          <a:p>
            <a:pPr indent="0" lvl="0" marL="0" rtl="0" algn="l">
              <a:spcBef>
                <a:spcPts val="1800"/>
              </a:spcBef>
              <a:spcAft>
                <a:spcPts val="0"/>
              </a:spcAft>
              <a:buClr>
                <a:schemeClr val="dk1"/>
              </a:buClr>
              <a:buSzPts val="1100"/>
              <a:buFont typeface="Arial"/>
              <a:buNone/>
            </a:pPr>
            <a:r>
              <a:rPr lang="en-GB" sz="1000">
                <a:latin typeface="Arial"/>
                <a:ea typeface="Arial"/>
                <a:cs typeface="Arial"/>
                <a:sym typeface="Arial"/>
              </a:rPr>
              <a:t>Strengthen IP implementation Monday - GOOS Exec update and assess every quarter year </a:t>
            </a:r>
            <a:endParaRPr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600">
              <a:solidFill>
                <a:srgbClr val="333333"/>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000">
                <a:solidFill>
                  <a:srgbClr val="333333"/>
                </a:solidFill>
                <a:latin typeface="Arial"/>
                <a:ea typeface="Arial"/>
                <a:cs typeface="Arial"/>
                <a:sym typeface="Arial"/>
              </a:rPr>
              <a:t>Ask GOOS Office to develop a </a:t>
            </a:r>
            <a:r>
              <a:rPr b="1" lang="en-GB" sz="1000">
                <a:solidFill>
                  <a:srgbClr val="333333"/>
                </a:solidFill>
                <a:latin typeface="Arial"/>
                <a:ea typeface="Arial"/>
                <a:cs typeface="Arial"/>
                <a:sym typeface="Arial"/>
              </a:rPr>
              <a:t>structure assessment &amp; human resources needs </a:t>
            </a:r>
            <a:r>
              <a:rPr lang="en-GB" sz="1000">
                <a:solidFill>
                  <a:srgbClr val="333333"/>
                </a:solidFill>
                <a:latin typeface="Arial"/>
                <a:ea typeface="Arial"/>
                <a:cs typeface="Arial"/>
                <a:sym typeface="Arial"/>
              </a:rPr>
              <a:t>end 2023 (IOC funding clear) – assess core structure support (Panels, OceanOPS, OBIS BioEco work, and GOOS Projects, Partners, Fundraising, NFP) related to the objectives, and including visibility of the real in-kind resources (panels in kind support % people's time, NFP time….) current and future needs to support GOOS workplan ahead</a:t>
            </a:r>
            <a:endParaRPr sz="1000">
              <a:solidFill>
                <a:srgbClr val="333333"/>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sz="1800">
              <a:solidFill>
                <a:srgbClr val="000000"/>
              </a:solidFill>
            </a:endParaRPr>
          </a:p>
        </p:txBody>
      </p:sp>
      <p:sp>
        <p:nvSpPr>
          <p:cNvPr id="308" name="Google Shape;308;g238b7b403cd_0_9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38b7b403cd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85000"/>
              </a:lnSpc>
              <a:spcBef>
                <a:spcPts val="0"/>
              </a:spcBef>
              <a:spcAft>
                <a:spcPts val="0"/>
              </a:spcAft>
              <a:buClr>
                <a:srgbClr val="F38417"/>
              </a:buClr>
              <a:buSzPts val="1200"/>
              <a:buChar char="●"/>
            </a:pPr>
            <a:r>
              <a:rPr lang="en-GB" sz="1600">
                <a:solidFill>
                  <a:srgbClr val="333333"/>
                </a:solidFill>
                <a:latin typeface="Arial"/>
                <a:ea typeface="Arial"/>
                <a:cs typeface="Arial"/>
                <a:sym typeface="Arial"/>
              </a:rPr>
              <a:t>Priority areas to focus effort to lift ocean observing system capacity - creating &amp; measuring impact</a:t>
            </a:r>
            <a:endParaRPr b="1" sz="3600">
              <a:solidFill>
                <a:srgbClr val="184596"/>
              </a:solidFill>
              <a:latin typeface="Arial"/>
              <a:ea typeface="Arial"/>
              <a:cs typeface="Arial"/>
              <a:sym typeface="Arial"/>
            </a:endParaRPr>
          </a:p>
          <a:p>
            <a:pPr indent="-304800" lvl="0" marL="457200" rtl="0" algn="l">
              <a:spcBef>
                <a:spcPts val="0"/>
              </a:spcBef>
              <a:spcAft>
                <a:spcPts val="0"/>
              </a:spcAft>
              <a:buClr>
                <a:srgbClr val="F38417"/>
              </a:buClr>
              <a:buSzPts val="1200"/>
              <a:buChar char="●"/>
            </a:pPr>
            <a:r>
              <a:rPr lang="en-GB" sz="1600">
                <a:solidFill>
                  <a:srgbClr val="333333"/>
                </a:solidFill>
                <a:latin typeface="Arial"/>
                <a:ea typeface="Arial"/>
                <a:cs typeface="Arial"/>
                <a:sym typeface="Arial"/>
              </a:rPr>
              <a:t>Limited in number 5 or 6?</a:t>
            </a:r>
            <a:endParaRPr sz="1600">
              <a:solidFill>
                <a:srgbClr val="333333"/>
              </a:solidFill>
              <a:latin typeface="Arial"/>
              <a:ea typeface="Arial"/>
              <a:cs typeface="Arial"/>
              <a:sym typeface="Arial"/>
            </a:endParaRPr>
          </a:p>
          <a:p>
            <a:pPr indent="-304800" lvl="0" marL="457200" rtl="0" algn="l">
              <a:spcBef>
                <a:spcPts val="0"/>
              </a:spcBef>
              <a:spcAft>
                <a:spcPts val="0"/>
              </a:spcAft>
              <a:buClr>
                <a:srgbClr val="F38417"/>
              </a:buClr>
              <a:buSzPts val="1200"/>
              <a:buChar char="●"/>
            </a:pPr>
            <a:r>
              <a:rPr lang="en-GB" sz="1600">
                <a:solidFill>
                  <a:srgbClr val="333333"/>
                </a:solidFill>
                <a:latin typeface="Arial"/>
                <a:ea typeface="Arial"/>
                <a:cs typeface="Arial"/>
                <a:sym typeface="Arial"/>
              </a:rPr>
              <a:t>Set for limited duration 3-4 years duration</a:t>
            </a:r>
            <a:endParaRPr sz="1600">
              <a:solidFill>
                <a:srgbClr val="333333"/>
              </a:solidFill>
              <a:latin typeface="Arial"/>
              <a:ea typeface="Arial"/>
              <a:cs typeface="Arial"/>
              <a:sym typeface="Arial"/>
            </a:endParaRPr>
          </a:p>
          <a:p>
            <a:pPr indent="-304800" lvl="0" marL="457200" rtl="0" algn="l">
              <a:spcBef>
                <a:spcPts val="0"/>
              </a:spcBef>
              <a:spcAft>
                <a:spcPts val="0"/>
              </a:spcAft>
              <a:buClr>
                <a:srgbClr val="F38417"/>
              </a:buClr>
              <a:buSzPts val="1200"/>
              <a:buChar char="●"/>
            </a:pPr>
            <a:r>
              <a:rPr lang="en-GB" sz="1600">
                <a:solidFill>
                  <a:srgbClr val="333333"/>
                </a:solidFill>
                <a:latin typeface="Arial"/>
                <a:ea typeface="Arial"/>
                <a:cs typeface="Arial"/>
                <a:sym typeface="Arial"/>
              </a:rPr>
              <a:t>Strongly linked to societal need</a:t>
            </a:r>
            <a:endParaRPr sz="1600">
              <a:solidFill>
                <a:srgbClr val="333333"/>
              </a:solidFill>
              <a:latin typeface="Arial"/>
              <a:ea typeface="Arial"/>
              <a:cs typeface="Arial"/>
              <a:sym typeface="Arial"/>
            </a:endParaRPr>
          </a:p>
          <a:p>
            <a:pPr indent="-304800" lvl="0" marL="457200" rtl="0" algn="l">
              <a:spcBef>
                <a:spcPts val="0"/>
              </a:spcBef>
              <a:spcAft>
                <a:spcPts val="0"/>
              </a:spcAft>
              <a:buClr>
                <a:srgbClr val="F38417"/>
              </a:buClr>
              <a:buSzPts val="1200"/>
              <a:buChar char="●"/>
            </a:pPr>
            <a:r>
              <a:rPr lang="en-GB" sz="1600">
                <a:solidFill>
                  <a:srgbClr val="333333"/>
                </a:solidFill>
                <a:latin typeface="Arial"/>
                <a:ea typeface="Arial"/>
                <a:cs typeface="Arial"/>
                <a:sym typeface="Arial"/>
              </a:rPr>
              <a:t>Could GOOS SC agree such areas and set with input Panels, GCOS etc.</a:t>
            </a:r>
            <a:endParaRPr sz="1600">
              <a:solidFill>
                <a:srgbClr val="333333"/>
              </a:solidFill>
              <a:latin typeface="Arial"/>
              <a:ea typeface="Arial"/>
              <a:cs typeface="Arial"/>
              <a:sym typeface="Arial"/>
            </a:endParaRPr>
          </a:p>
          <a:p>
            <a:pPr indent="-304800" lvl="0" marL="457200" rtl="0" algn="l">
              <a:spcBef>
                <a:spcPts val="0"/>
              </a:spcBef>
              <a:spcAft>
                <a:spcPts val="0"/>
              </a:spcAft>
              <a:buClr>
                <a:srgbClr val="F38417"/>
              </a:buClr>
              <a:buSzPts val="1200"/>
              <a:buChar char="●"/>
            </a:pPr>
            <a:r>
              <a:rPr lang="en-GB" sz="1600">
                <a:solidFill>
                  <a:srgbClr val="333333"/>
                </a:solidFill>
                <a:latin typeface="Arial"/>
                <a:ea typeface="Arial"/>
                <a:cs typeface="Arial"/>
                <a:sym typeface="Arial"/>
              </a:rPr>
              <a:t>Take from the Implementation Roadmap and review/synthesise</a:t>
            </a:r>
            <a:endParaRPr sz="1600">
              <a:solidFill>
                <a:srgbClr val="333333"/>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17" name="Google Shape;317;g238b7b403cd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38e384d500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21 people - supporting the work of GOOS </a:t>
            </a:r>
            <a:endParaRPr/>
          </a:p>
          <a:p>
            <a:pPr indent="0" lvl="0" marL="0" rtl="0" algn="l">
              <a:lnSpc>
                <a:spcPct val="100000"/>
              </a:lnSpc>
              <a:spcBef>
                <a:spcPts val="0"/>
              </a:spcBef>
              <a:spcAft>
                <a:spcPts val="0"/>
              </a:spcAft>
              <a:buSzPts val="1400"/>
              <a:buNone/>
            </a:pPr>
            <a:r>
              <a:t/>
            </a:r>
            <a:endParaRPr/>
          </a:p>
        </p:txBody>
      </p:sp>
      <p:sp>
        <p:nvSpPr>
          <p:cNvPr id="145" name="Google Shape;145;g238e384d500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38b7b403cd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Change</a:t>
            </a:r>
            <a:endParaRPr/>
          </a:p>
          <a:p>
            <a:pPr indent="0" lvl="0" marL="0" rtl="0" algn="l">
              <a:lnSpc>
                <a:spcPct val="100000"/>
              </a:lnSpc>
              <a:spcBef>
                <a:spcPts val="0"/>
              </a:spcBef>
              <a:spcAft>
                <a:spcPts val="0"/>
              </a:spcAft>
              <a:buSzPts val="1400"/>
              <a:buNone/>
            </a:pPr>
            <a:r>
              <a:rPr lang="en-GB"/>
              <a:t>Comms</a:t>
            </a:r>
            <a:endParaRPr/>
          </a:p>
          <a:p>
            <a:pPr indent="0" lvl="0" marL="0" rtl="0" algn="l">
              <a:lnSpc>
                <a:spcPct val="100000"/>
              </a:lnSpc>
              <a:spcBef>
                <a:spcPts val="0"/>
              </a:spcBef>
              <a:spcAft>
                <a:spcPts val="0"/>
              </a:spcAft>
              <a:buSzPts val="1400"/>
              <a:buNone/>
            </a:pPr>
            <a:r>
              <a:rPr lang="en-GB"/>
              <a:t>Advocacy</a:t>
            </a:r>
            <a:endParaRPr/>
          </a:p>
          <a:p>
            <a:pPr indent="0" lvl="0" marL="0" rtl="0" algn="l">
              <a:lnSpc>
                <a:spcPct val="100000"/>
              </a:lnSpc>
              <a:spcBef>
                <a:spcPts val="0"/>
              </a:spcBef>
              <a:spcAft>
                <a:spcPts val="0"/>
              </a:spcAft>
              <a:buSzPts val="1400"/>
              <a:buNone/>
            </a:pPr>
            <a:r>
              <a:rPr lang="en-GB"/>
              <a:t>NFP</a:t>
            </a:r>
            <a:endParaRPr/>
          </a:p>
          <a:p>
            <a:pPr indent="0" lvl="0" marL="0" rtl="0" algn="l">
              <a:lnSpc>
                <a:spcPct val="100000"/>
              </a:lnSpc>
              <a:spcBef>
                <a:spcPts val="0"/>
              </a:spcBef>
              <a:spcAft>
                <a:spcPts val="0"/>
              </a:spcAft>
              <a:buSzPts val="1400"/>
              <a:buNone/>
            </a:pPr>
            <a:r>
              <a:rPr lang="en-GB"/>
              <a:t>Relationships</a:t>
            </a:r>
            <a:endParaRPr/>
          </a:p>
          <a:p>
            <a:pPr indent="0" lvl="0" marL="0" rtl="0" algn="l">
              <a:lnSpc>
                <a:spcPct val="100000"/>
              </a:lnSpc>
              <a:spcBef>
                <a:spcPts val="0"/>
              </a:spcBef>
              <a:spcAft>
                <a:spcPts val="0"/>
              </a:spcAft>
              <a:buSzPts val="1400"/>
              <a:buNone/>
            </a:pPr>
            <a:r>
              <a:rPr lang="en-GB"/>
              <a:t>Thought </a:t>
            </a:r>
            <a:r>
              <a:rPr lang="en-GB"/>
              <a:t>Leadership</a:t>
            </a:r>
            <a:endParaRPr/>
          </a:p>
        </p:txBody>
      </p:sp>
      <p:sp>
        <p:nvSpPr>
          <p:cNvPr id="183" name="Google Shape;183;g238b7b403cd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38b7b403cd_0_7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38b7b403cd_0_7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900"/>
              </a:spcBef>
              <a:spcAft>
                <a:spcPts val="0"/>
              </a:spcAft>
              <a:buClr>
                <a:schemeClr val="dk1"/>
              </a:buClr>
              <a:buSzPts val="1100"/>
              <a:buFont typeface="Arial"/>
              <a:buNone/>
            </a:pPr>
            <a:r>
              <a:rPr lang="en-GB">
                <a:solidFill>
                  <a:srgbClr val="184596"/>
                </a:solidFill>
                <a:latin typeface="Barlow"/>
                <a:ea typeface="Barlow"/>
                <a:cs typeface="Barlow"/>
                <a:sym typeface="Barlow"/>
              </a:rPr>
              <a:t>In general each exemplar will follow a similar development path. From the basics  of initiating communications and a co-design process (engaging users, describing the value chain, etc) to full-scale globalizaiton of their intended activities. </a:t>
            </a:r>
            <a:endParaRPr>
              <a:solidFill>
                <a:srgbClr val="184596"/>
              </a:solidFill>
              <a:latin typeface="Barlow"/>
              <a:ea typeface="Barlow"/>
              <a:cs typeface="Barlow"/>
              <a:sym typeface="Barlow"/>
            </a:endParaRPr>
          </a:p>
          <a:p>
            <a:pPr indent="0" lvl="0" marL="0" rtl="0" algn="l">
              <a:lnSpc>
                <a:spcPct val="120000"/>
              </a:lnSpc>
              <a:spcBef>
                <a:spcPts val="900"/>
              </a:spcBef>
              <a:spcAft>
                <a:spcPts val="0"/>
              </a:spcAft>
              <a:buClr>
                <a:schemeClr val="dk1"/>
              </a:buClr>
              <a:buSzPts val="1100"/>
              <a:buFont typeface="Arial"/>
              <a:buNone/>
            </a:pPr>
            <a:r>
              <a:rPr lang="en-GB">
                <a:solidFill>
                  <a:srgbClr val="184596"/>
                </a:solidFill>
                <a:latin typeface="Barlow"/>
                <a:ea typeface="Barlow"/>
                <a:cs typeface="Barlow"/>
                <a:sym typeface="Barlow"/>
              </a:rPr>
              <a:t>Different exemplar areas are at different readiness levels - some will mature to implementation within a year, others will need longer to determine the design and the value - often down to the maturity of the sector and the service - e.g. tropical cyclone forecasts are well connected to users - we are increasing the accuracy, but for carbon, and marine resource management the services do not yet exist.</a:t>
            </a:r>
            <a:endParaRPr>
              <a:solidFill>
                <a:srgbClr val="184596"/>
              </a:solidFill>
              <a:latin typeface="Barlow"/>
              <a:ea typeface="Barlow"/>
              <a:cs typeface="Barlow"/>
              <a:sym typeface="Barlow"/>
            </a:endParaRPr>
          </a:p>
          <a:p>
            <a:pPr indent="0" lvl="0" marL="0" rtl="0" algn="l">
              <a:lnSpc>
                <a:spcPct val="120000"/>
              </a:lnSpc>
              <a:spcBef>
                <a:spcPts val="900"/>
              </a:spcBef>
              <a:spcAft>
                <a:spcPts val="0"/>
              </a:spcAft>
              <a:buClr>
                <a:schemeClr val="dk1"/>
              </a:buClr>
              <a:buSzPts val="1100"/>
              <a:buFont typeface="Arial"/>
              <a:buNone/>
            </a:pPr>
            <a:r>
              <a:rPr lang="en-GB">
                <a:solidFill>
                  <a:srgbClr val="184596"/>
                </a:solidFill>
                <a:latin typeface="Barlow"/>
                <a:ea typeface="Barlow"/>
                <a:cs typeface="Barlow"/>
                <a:sym typeface="Barlow"/>
              </a:rPr>
              <a:t>They all share in common the common purpose of developing tools/diagnostics, and best practices and demonstrating their effectiveness through pilot projects that, if successful, could then be scaled to a more permanent and global scale system.</a:t>
            </a:r>
            <a:endParaRPr>
              <a:solidFill>
                <a:srgbClr val="184596"/>
              </a:solidFill>
              <a:latin typeface="Barlow"/>
              <a:ea typeface="Barlow"/>
              <a:cs typeface="Barlow"/>
              <a:sym typeface="Barlow"/>
            </a:endParaRPr>
          </a:p>
          <a:p>
            <a:pPr indent="0" lvl="0" marL="0" rtl="0" algn="l">
              <a:lnSpc>
                <a:spcPct val="120000"/>
              </a:lnSpc>
              <a:spcBef>
                <a:spcPts val="900"/>
              </a:spcBef>
              <a:spcAft>
                <a:spcPts val="0"/>
              </a:spcAft>
              <a:buClr>
                <a:schemeClr val="dk1"/>
              </a:buClr>
              <a:buSzPts val="1100"/>
              <a:buFont typeface="Arial"/>
              <a:buNone/>
            </a:pPr>
            <a:r>
              <a:t/>
            </a:r>
            <a:endParaRPr>
              <a:solidFill>
                <a:srgbClr val="184596"/>
              </a:solidFill>
              <a:latin typeface="Barlow"/>
              <a:ea typeface="Barlow"/>
              <a:cs typeface="Barlow"/>
              <a:sym typeface="Barlow"/>
            </a:endParaRPr>
          </a:p>
          <a:p>
            <a:pPr indent="0" lvl="0" marL="0" rtl="0" algn="l">
              <a:lnSpc>
                <a:spcPct val="120000"/>
              </a:lnSpc>
              <a:spcBef>
                <a:spcPts val="900"/>
              </a:spcBef>
              <a:spcAft>
                <a:spcPts val="0"/>
              </a:spcAft>
              <a:buClr>
                <a:schemeClr val="dk1"/>
              </a:buClr>
              <a:buSzPts val="1100"/>
              <a:buFont typeface="Arial"/>
              <a:buNone/>
            </a:pPr>
            <a:r>
              <a:rPr lang="en-GB">
                <a:solidFill>
                  <a:srgbClr val="184596"/>
                </a:solidFill>
                <a:latin typeface="Barlow"/>
                <a:ea typeface="Barlow"/>
                <a:cs typeface="Barlow"/>
                <a:sym typeface="Barlow"/>
              </a:rPr>
              <a:t>NEXT SLIDE</a:t>
            </a:r>
            <a:endParaRPr>
              <a:solidFill>
                <a:srgbClr val="184596"/>
              </a:solidFill>
              <a:latin typeface="Barlow"/>
              <a:ea typeface="Barlow"/>
              <a:cs typeface="Barlow"/>
              <a:sym typeface="Barlow"/>
            </a:endParaRPr>
          </a:p>
          <a:p>
            <a:pPr indent="0" lvl="0" marL="0" rtl="0" algn="l">
              <a:lnSpc>
                <a:spcPct val="120000"/>
              </a:lnSpc>
              <a:spcBef>
                <a:spcPts val="900"/>
              </a:spcBef>
              <a:spcAft>
                <a:spcPts val="0"/>
              </a:spcAft>
              <a:buClr>
                <a:schemeClr val="dk1"/>
              </a:buClr>
              <a:buSzPts val="1100"/>
              <a:buFont typeface="Arial"/>
              <a:buNone/>
            </a:pPr>
            <a:r>
              <a:rPr lang="en-GB">
                <a:solidFill>
                  <a:srgbClr val="184596"/>
                </a:solidFill>
                <a:latin typeface="Barlow"/>
                <a:ea typeface="Barlow"/>
                <a:cs typeface="Barlow"/>
                <a:sym typeface="Barlow"/>
              </a:rPr>
              <a:t>======================================</a:t>
            </a:r>
            <a:endParaRPr>
              <a:solidFill>
                <a:srgbClr val="184596"/>
              </a:solidFill>
              <a:latin typeface="Barlow"/>
              <a:ea typeface="Barlow"/>
              <a:cs typeface="Barlow"/>
              <a:sym typeface="Barlow"/>
            </a:endParaRPr>
          </a:p>
          <a:p>
            <a:pPr indent="-323850" lvl="0" marL="457200" rtl="0" algn="l">
              <a:lnSpc>
                <a:spcPct val="120000"/>
              </a:lnSpc>
              <a:spcBef>
                <a:spcPts val="900"/>
              </a:spcBef>
              <a:spcAft>
                <a:spcPts val="0"/>
              </a:spcAft>
              <a:buClr>
                <a:srgbClr val="184596"/>
              </a:buClr>
              <a:buSzPts val="1500"/>
              <a:buFont typeface="Barlow"/>
              <a:buChar char="●"/>
            </a:pPr>
            <a:r>
              <a:rPr lang="en-GB">
                <a:solidFill>
                  <a:srgbClr val="184596"/>
                </a:solidFill>
                <a:latin typeface="Barlow"/>
                <a:ea typeface="Barlow"/>
                <a:cs typeface="Barlow"/>
                <a:sym typeface="Barlow"/>
              </a:rPr>
              <a:t>- requiring alignment and investment - to deliver design for obs &amp; recommendations for models and services  (connected chain)</a:t>
            </a:r>
            <a:endParaRPr>
              <a:solidFill>
                <a:schemeClr val="dk1"/>
              </a:solidFill>
            </a:endParaRPr>
          </a:p>
          <a:p>
            <a:pPr indent="-323850" lvl="0" marL="457200" rtl="0" algn="l">
              <a:lnSpc>
                <a:spcPct val="120000"/>
              </a:lnSpc>
              <a:spcBef>
                <a:spcPts val="0"/>
              </a:spcBef>
              <a:spcAft>
                <a:spcPts val="0"/>
              </a:spcAft>
              <a:buClr>
                <a:srgbClr val="184596"/>
              </a:buClr>
              <a:buSzPts val="1500"/>
              <a:buFont typeface="Barlow"/>
              <a:buChar char="●"/>
            </a:pPr>
            <a:r>
              <a:rPr lang="en-GB">
                <a:solidFill>
                  <a:srgbClr val="184596"/>
                </a:solidFill>
                <a:latin typeface="Barlow"/>
                <a:ea typeface="Barlow"/>
                <a:cs typeface="Barlow"/>
                <a:sym typeface="Barlow"/>
              </a:rPr>
              <a:t>Work out scaling too…..</a:t>
            </a:r>
            <a:endParaRPr>
              <a:solidFill>
                <a:schemeClr val="dk1"/>
              </a:solidFill>
            </a:endParaRPr>
          </a:p>
          <a:p>
            <a:pPr indent="-323850" lvl="0" marL="457200" rtl="0" algn="l">
              <a:lnSpc>
                <a:spcPct val="120000"/>
              </a:lnSpc>
              <a:spcBef>
                <a:spcPts val="0"/>
              </a:spcBef>
              <a:spcAft>
                <a:spcPts val="0"/>
              </a:spcAft>
              <a:buClr>
                <a:srgbClr val="184596"/>
              </a:buClr>
              <a:buSzPts val="1500"/>
              <a:buFont typeface="Barlow"/>
              <a:buChar char="●"/>
            </a:pPr>
            <a:r>
              <a:rPr lang="en-GB">
                <a:solidFill>
                  <a:srgbClr val="184596"/>
                </a:solidFill>
                <a:latin typeface="Barlow"/>
                <a:ea typeface="Barlow"/>
                <a:cs typeface="Barlow"/>
                <a:sym typeface="Barlow"/>
              </a:rPr>
              <a:t>GOOS synthesises recommendations</a:t>
            </a:r>
            <a:endParaRPr>
              <a:solidFill>
                <a:schemeClr val="dk1"/>
              </a:solidFill>
            </a:endParaRPr>
          </a:p>
          <a:p>
            <a:pPr indent="-323850" lvl="0" marL="457200" rtl="0" algn="l">
              <a:lnSpc>
                <a:spcPct val="120000"/>
              </a:lnSpc>
              <a:spcBef>
                <a:spcPts val="0"/>
              </a:spcBef>
              <a:spcAft>
                <a:spcPts val="0"/>
              </a:spcAft>
              <a:buClr>
                <a:srgbClr val="184596"/>
              </a:buClr>
              <a:buSzPts val="1500"/>
              <a:buFont typeface="Barlow"/>
              <a:buChar char="●"/>
            </a:pPr>
            <a:r>
              <a:rPr lang="en-GB">
                <a:solidFill>
                  <a:srgbClr val="184596"/>
                </a:solidFill>
                <a:latin typeface="Barlow"/>
                <a:ea typeface="Barlow"/>
                <a:cs typeface="Barlow"/>
                <a:sym typeface="Barlow"/>
              </a:rPr>
              <a:t>Linked to observing projects - programme/GOOS</a:t>
            </a:r>
            <a:endParaRPr>
              <a:solidFill>
                <a:schemeClr val="dk1"/>
              </a:solidFill>
            </a:endParaRPr>
          </a:p>
          <a:p>
            <a:pPr indent="0" lvl="0" marL="457200" rtl="0" algn="l">
              <a:lnSpc>
                <a:spcPct val="120000"/>
              </a:lnSpc>
              <a:spcBef>
                <a:spcPts val="900"/>
              </a:spcBef>
              <a:spcAft>
                <a:spcPts val="0"/>
              </a:spcAft>
              <a:buClr>
                <a:schemeClr val="dk1"/>
              </a:buClr>
              <a:buSzPts val="1100"/>
              <a:buFont typeface="Arial"/>
              <a:buNone/>
            </a:pPr>
            <a:r>
              <a:rPr lang="en-GB">
                <a:solidFill>
                  <a:srgbClr val="184596"/>
                </a:solidFill>
                <a:latin typeface="Barlow"/>
                <a:ea typeface="Barlow"/>
                <a:cs typeface="Barlow"/>
                <a:sym typeface="Barlow"/>
              </a:rPr>
              <a:t>At same time programme is developing over the next 1-4 years</a:t>
            </a:r>
            <a:endParaRPr>
              <a:solidFill>
                <a:schemeClr val="dk1"/>
              </a:solidFill>
            </a:endParaRPr>
          </a:p>
          <a:p>
            <a:pPr indent="-323850" lvl="0" marL="457200" rtl="0" algn="l">
              <a:lnSpc>
                <a:spcPct val="120000"/>
              </a:lnSpc>
              <a:spcBef>
                <a:spcPts val="900"/>
              </a:spcBef>
              <a:spcAft>
                <a:spcPts val="0"/>
              </a:spcAft>
              <a:buClr>
                <a:srgbClr val="184596"/>
              </a:buClr>
              <a:buSzPts val="1500"/>
              <a:buFont typeface="Barlow"/>
              <a:buChar char="●"/>
            </a:pPr>
            <a:r>
              <a:rPr lang="en-GB">
                <a:solidFill>
                  <a:srgbClr val="184596"/>
                </a:solidFill>
                <a:latin typeface="Barlow"/>
                <a:ea typeface="Barlow"/>
                <a:cs typeface="Barlow"/>
                <a:sym typeface="Barlow"/>
              </a:rPr>
              <a:t>tracking and reporting capability </a:t>
            </a:r>
            <a:endParaRPr>
              <a:solidFill>
                <a:schemeClr val="dk1"/>
              </a:solidFill>
            </a:endParaRPr>
          </a:p>
          <a:p>
            <a:pPr indent="-323850" lvl="0" marL="457200" rtl="0" algn="l">
              <a:lnSpc>
                <a:spcPct val="120000"/>
              </a:lnSpc>
              <a:spcBef>
                <a:spcPts val="0"/>
              </a:spcBef>
              <a:spcAft>
                <a:spcPts val="0"/>
              </a:spcAft>
              <a:buClr>
                <a:srgbClr val="184596"/>
              </a:buClr>
              <a:buSzPts val="1500"/>
              <a:buFont typeface="Barlow"/>
              <a:buChar char="●"/>
            </a:pPr>
            <a:r>
              <a:rPr lang="en-GB">
                <a:solidFill>
                  <a:srgbClr val="184596"/>
                </a:solidFill>
                <a:latin typeface="Barlow"/>
                <a:ea typeface="Barlow"/>
                <a:cs typeface="Barlow"/>
                <a:sym typeface="Barlow"/>
              </a:rPr>
              <a:t>Developing infrastructure - DCCs, DCOs, GOOS, WMO connecting to other processes (RRR), and UN Policy, GCOS</a:t>
            </a:r>
            <a:endParaRPr>
              <a:solidFill>
                <a:schemeClr val="dk1"/>
              </a:solidFill>
            </a:endParaRPr>
          </a:p>
          <a:p>
            <a:pPr indent="-323850" lvl="0" marL="457200" rtl="0" algn="l">
              <a:lnSpc>
                <a:spcPct val="120000"/>
              </a:lnSpc>
              <a:spcBef>
                <a:spcPts val="0"/>
              </a:spcBef>
              <a:spcAft>
                <a:spcPts val="0"/>
              </a:spcAft>
              <a:buClr>
                <a:schemeClr val="accent1"/>
              </a:buClr>
              <a:buSzPts val="1500"/>
              <a:buFont typeface="Barlow"/>
              <a:buChar char="●"/>
            </a:pPr>
            <a:r>
              <a:rPr lang="en-GB">
                <a:solidFill>
                  <a:schemeClr val="accent1"/>
                </a:solidFill>
                <a:latin typeface="Barlow"/>
                <a:ea typeface="Barlow"/>
                <a:cs typeface="Barlow"/>
                <a:sym typeface="Barlow"/>
              </a:rPr>
              <a:t>Develop knowledge for best practice - deliver this for more exemplars - global and regional scale</a:t>
            </a:r>
            <a:endParaRPr>
              <a:solidFill>
                <a:schemeClr val="dk1"/>
              </a:solidFill>
            </a:endParaRPr>
          </a:p>
          <a:p>
            <a:pPr indent="-323850" lvl="0" marL="457200" rtl="0" algn="l">
              <a:lnSpc>
                <a:spcPct val="120000"/>
              </a:lnSpc>
              <a:spcBef>
                <a:spcPts val="0"/>
              </a:spcBef>
              <a:spcAft>
                <a:spcPts val="0"/>
              </a:spcAft>
              <a:buClr>
                <a:schemeClr val="accent1"/>
              </a:buClr>
              <a:buSzPts val="1500"/>
              <a:buFont typeface="Barlow"/>
              <a:buChar char="●"/>
            </a:pPr>
            <a:r>
              <a:rPr lang="en-GB">
                <a:solidFill>
                  <a:schemeClr val="accent1"/>
                </a:solidFill>
                <a:latin typeface="Barlow"/>
                <a:ea typeface="Barlow"/>
                <a:cs typeface="Barlow"/>
                <a:sym typeface="Barlow"/>
              </a:rPr>
              <a:t>Work on cultural change…</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263525" lvl="3" marL="269999" rtl="0" algn="l">
              <a:lnSpc>
                <a:spcPct val="120000"/>
              </a:lnSpc>
              <a:spcBef>
                <a:spcPts val="0"/>
              </a:spcBef>
              <a:spcAft>
                <a:spcPts val="0"/>
              </a:spcAft>
              <a:buClr>
                <a:srgbClr val="F38417"/>
              </a:buClr>
              <a:buSzPts val="1600"/>
              <a:buFont typeface="Barlow"/>
              <a:buChar char="―"/>
            </a:pPr>
            <a:r>
              <a:rPr lang="en-GB">
                <a:solidFill>
                  <a:srgbClr val="184596"/>
                </a:solidFill>
                <a:latin typeface="Barlow"/>
                <a:ea typeface="Barlow"/>
                <a:cs typeface="Barlow"/>
                <a:sym typeface="Barlow"/>
              </a:rPr>
              <a:t>Where will we be at 5 years?</a:t>
            </a:r>
            <a:endParaRPr>
              <a:solidFill>
                <a:schemeClr val="dk1"/>
              </a:solidFill>
            </a:endParaRPr>
          </a:p>
          <a:p>
            <a:pPr indent="-263525" lvl="3" marL="269999" rtl="0" algn="l">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X exemplars?</a:t>
            </a:r>
            <a:endParaRPr>
              <a:solidFill>
                <a:schemeClr val="dk1"/>
              </a:solidFill>
            </a:endParaRPr>
          </a:p>
          <a:p>
            <a:pPr indent="-263525" lvl="3" marL="269999" rtl="0" algn="l">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System lifted in key areas </a:t>
            </a:r>
            <a:endParaRPr>
              <a:solidFill>
                <a:schemeClr val="dk1"/>
              </a:solidFill>
            </a:endParaRPr>
          </a:p>
          <a:p>
            <a:pPr indent="-263525" lvl="3" marL="269999" rtl="0" algn="l">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Ability to now test the system for needs - WNO others, </a:t>
            </a:r>
            <a:endParaRPr>
              <a:solidFill>
                <a:schemeClr val="dk1"/>
              </a:solidFill>
            </a:endParaRPr>
          </a:p>
          <a:p>
            <a:pPr indent="-263525" lvl="3" marL="269999" rtl="0" algn="l">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New exemplars - perhaps even regional/ local to lift the system</a:t>
            </a:r>
            <a:endParaRPr>
              <a:solidFill>
                <a:schemeClr val="dk1"/>
              </a:solidFill>
            </a:endParaRPr>
          </a:p>
          <a:p>
            <a:pPr indent="-263525" lvl="3" marL="269999" rtl="0" algn="l">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Expanded testing facility with ability to access for GOOS Projects, </a:t>
            </a:r>
            <a:endParaRPr>
              <a:solidFill>
                <a:schemeClr val="dk1"/>
              </a:solidFill>
            </a:endParaRPr>
          </a:p>
          <a:p>
            <a:pPr indent="-263525" lvl="3" marL="269999" rtl="0" algn="l">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Links between prediction and observing firmly established, assessment of value routinely undertaken</a:t>
            </a:r>
            <a:endParaRPr>
              <a:solidFill>
                <a:schemeClr val="dk1"/>
              </a:solidFill>
            </a:endParaRPr>
          </a:p>
          <a:p>
            <a:pPr indent="-263525" lvl="3" marL="269999" rtl="0" algn="l">
              <a:lnSpc>
                <a:spcPct val="120000"/>
              </a:lnSpc>
              <a:spcBef>
                <a:spcPts val="1000"/>
              </a:spcBef>
              <a:spcAft>
                <a:spcPts val="0"/>
              </a:spcAft>
              <a:buClr>
                <a:srgbClr val="184596"/>
              </a:buClr>
              <a:buSzPts val="1600"/>
              <a:buFont typeface="Barlow"/>
              <a:buChar char="―"/>
            </a:pPr>
            <a:r>
              <a:rPr lang="en-GB">
                <a:solidFill>
                  <a:srgbClr val="184596"/>
                </a:solidFill>
                <a:latin typeface="Barlow"/>
                <a:ea typeface="Barlow"/>
                <a:cs typeface="Barlow"/>
                <a:sym typeface="Barlow"/>
              </a:rPr>
              <a:t>AT 5 years - ASSESS - what need to do to move from exemplars to systemic - size of any core facility/management… is it even needed</a:t>
            </a:r>
            <a:endParaRPr>
              <a:solidFill>
                <a:srgbClr val="184596"/>
              </a:solidFill>
              <a:latin typeface="Barlow"/>
              <a:ea typeface="Barlow"/>
              <a:cs typeface="Barlow"/>
              <a:sym typeface="Barlow"/>
            </a:endParaRPr>
          </a:p>
        </p:txBody>
      </p:sp>
      <p:sp>
        <p:nvSpPr>
          <p:cNvPr id="196" name="Google Shape;196;g238b7b403cd_0_7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38b7b403cd_0_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238b7b403cd_0_8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956945" rtl="0" algn="l">
              <a:spcBef>
                <a:spcPts val="0"/>
              </a:spcBef>
              <a:spcAft>
                <a:spcPts val="0"/>
              </a:spcAft>
              <a:buClr>
                <a:srgbClr val="184596"/>
              </a:buClr>
              <a:buSzPts val="2000"/>
              <a:buFont typeface="Arial"/>
              <a:buNone/>
            </a:pPr>
            <a:r>
              <a:rPr lang="en-GB">
                <a:latin typeface="Arial"/>
                <a:ea typeface="Arial"/>
                <a:cs typeface="Arial"/>
                <a:sym typeface="Arial"/>
              </a:rPr>
              <a:t>Revolutionising Global Coastal Ocean observation and forecasting and offering open and free access to coastal information</a:t>
            </a:r>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38b7b403cd_0_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238b7b403cd_0_7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38b7b403cd_0_10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GB"/>
              <a:t>Ocean Observing has made great progress… BUT not sufficient for societies current and future needs but </a:t>
            </a:r>
            <a:endParaRPr/>
          </a:p>
          <a:p>
            <a:pPr indent="0" lvl="0" marL="0" rtl="0" algn="l">
              <a:lnSpc>
                <a:spcPct val="100000"/>
              </a:lnSpc>
              <a:spcBef>
                <a:spcPts val="0"/>
              </a:spcBef>
              <a:spcAft>
                <a:spcPts val="0"/>
              </a:spcAft>
              <a:buClr>
                <a:schemeClr val="dk1"/>
              </a:buClr>
              <a:buSzPts val="1200"/>
              <a:buFont typeface="Calibri"/>
              <a:buNone/>
            </a:pPr>
            <a:r>
              <a:rPr lang="en-GB"/>
              <a:t>Right now, we are driving into our future in darkness. And GOOS aims to turn on the headlights.</a:t>
            </a:r>
            <a:endParaRPr/>
          </a:p>
        </p:txBody>
      </p:sp>
      <p:sp>
        <p:nvSpPr>
          <p:cNvPr id="235" name="Google Shape;235;g238b7b403cd_0_10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38b7b403cd_0_9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g238b7b403cd_0_9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38e384d500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GB"/>
              <a:t>Really great progress all SOs</a:t>
            </a:r>
            <a:endParaRPr/>
          </a:p>
        </p:txBody>
      </p:sp>
      <p:sp>
        <p:nvSpPr>
          <p:cNvPr id="248" name="Google Shape;248;g238e384d500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7" name="Shape 17"/>
        <p:cNvGrpSpPr/>
        <p:nvPr/>
      </p:nvGrpSpPr>
      <p:grpSpPr>
        <a:xfrm>
          <a:off x="0" y="0"/>
          <a:ext cx="0" cy="0"/>
          <a:chOff x="0" y="0"/>
          <a:chExt cx="0" cy="0"/>
        </a:xfrm>
      </p:grpSpPr>
      <p:sp>
        <p:nvSpPr>
          <p:cNvPr id="18" name="Google Shape;18;p7"/>
          <p:cNvSpPr/>
          <p:nvPr/>
        </p:nvSpPr>
        <p:spPr>
          <a:xfrm>
            <a:off x="0" y="1857600"/>
            <a:ext cx="12192000" cy="50004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p7"/>
          <p:cNvSpPr txBox="1"/>
          <p:nvPr>
            <p:ph type="ctrTitle"/>
          </p:nvPr>
        </p:nvSpPr>
        <p:spPr>
          <a:xfrm>
            <a:off x="1367999" y="2790000"/>
            <a:ext cx="6877011" cy="1476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7"/>
          <p:cNvSpPr txBox="1"/>
          <p:nvPr>
            <p:ph idx="1" type="subTitle"/>
          </p:nvPr>
        </p:nvSpPr>
        <p:spPr>
          <a:xfrm>
            <a:off x="1367999" y="4597200"/>
            <a:ext cx="6877012" cy="928268"/>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800"/>
              <a:buNone/>
              <a:defRPr b="1" sz="1800">
                <a:solidFill>
                  <a:schemeClr val="lt1"/>
                </a:solidFill>
              </a:defRPr>
            </a:lvl1pPr>
            <a:lvl2pPr lvl="1" algn="l">
              <a:lnSpc>
                <a:spcPct val="105000"/>
              </a:lnSpc>
              <a:spcBef>
                <a:spcPts val="0"/>
              </a:spcBef>
              <a:spcAft>
                <a:spcPts val="0"/>
              </a:spcAft>
              <a:buClr>
                <a:schemeClr val="lt1"/>
              </a:buClr>
              <a:buSzPts val="1800"/>
              <a:buNone/>
              <a:defRPr b="0" sz="180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21" name="Google Shape;21;p7"/>
          <p:cNvPicPr preferRelativeResize="0"/>
          <p:nvPr/>
        </p:nvPicPr>
        <p:blipFill rotWithShape="1">
          <a:blip r:embed="rId2">
            <a:alphaModFix/>
          </a:blip>
          <a:srcRect b="0" l="0" r="0" t="0"/>
          <a:stretch/>
        </p:blipFill>
        <p:spPr>
          <a:xfrm>
            <a:off x="1368000" y="576000"/>
            <a:ext cx="2970000"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80" name="Shape 80"/>
        <p:cNvGrpSpPr/>
        <p:nvPr/>
      </p:nvGrpSpPr>
      <p:grpSpPr>
        <a:xfrm>
          <a:off x="0" y="0"/>
          <a:ext cx="0" cy="0"/>
          <a:chOff x="0" y="0"/>
          <a:chExt cx="0" cy="0"/>
        </a:xfrm>
      </p:grpSpPr>
      <p:sp>
        <p:nvSpPr>
          <p:cNvPr id="81" name="Google Shape;81;p16"/>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6"/>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6"/>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6"/>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5" name="Google Shape;85;p16"/>
          <p:cNvSpPr/>
          <p:nvPr>
            <p:ph idx="2" type="pic"/>
          </p:nvPr>
        </p:nvSpPr>
        <p:spPr>
          <a:xfrm>
            <a:off x="720725" y="1857600"/>
            <a:ext cx="5302800" cy="2016000"/>
          </a:xfrm>
          <a:prstGeom prst="rect">
            <a:avLst/>
          </a:prstGeom>
          <a:solidFill>
            <a:srgbClr val="D8D8D8"/>
          </a:solidFill>
          <a:ln>
            <a:noFill/>
          </a:ln>
        </p:spPr>
      </p:sp>
      <p:sp>
        <p:nvSpPr>
          <p:cNvPr id="86" name="Google Shape;86;p16"/>
          <p:cNvSpPr txBox="1"/>
          <p:nvPr>
            <p:ph idx="1" type="body"/>
          </p:nvPr>
        </p:nvSpPr>
        <p:spPr>
          <a:xfrm>
            <a:off x="720725"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6"/>
          <p:cNvSpPr/>
          <p:nvPr>
            <p:ph idx="3" type="pic"/>
          </p:nvPr>
        </p:nvSpPr>
        <p:spPr>
          <a:xfrm>
            <a:off x="6166888" y="1857600"/>
            <a:ext cx="5302800" cy="2016000"/>
          </a:xfrm>
          <a:prstGeom prst="rect">
            <a:avLst/>
          </a:prstGeom>
          <a:solidFill>
            <a:srgbClr val="D8D8D8"/>
          </a:solidFill>
          <a:ln>
            <a:noFill/>
          </a:ln>
        </p:spPr>
      </p:sp>
      <p:sp>
        <p:nvSpPr>
          <p:cNvPr id="88" name="Google Shape;88;p16"/>
          <p:cNvSpPr txBox="1"/>
          <p:nvPr>
            <p:ph idx="4" type="body"/>
          </p:nvPr>
        </p:nvSpPr>
        <p:spPr>
          <a:xfrm>
            <a:off x="6166888"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89" name="Shape 89"/>
        <p:cNvGrpSpPr/>
        <p:nvPr/>
      </p:nvGrpSpPr>
      <p:grpSpPr>
        <a:xfrm>
          <a:off x="0" y="0"/>
          <a:ext cx="0" cy="0"/>
          <a:chOff x="0" y="0"/>
          <a:chExt cx="0" cy="0"/>
        </a:xfrm>
      </p:grpSpPr>
      <p:sp>
        <p:nvSpPr>
          <p:cNvPr id="90" name="Google Shape;90;p17"/>
          <p:cNvSpPr/>
          <p:nvPr/>
        </p:nvSpPr>
        <p:spPr>
          <a:xfrm>
            <a:off x="0" y="0"/>
            <a:ext cx="12192000" cy="2314800"/>
          </a:xfrm>
          <a:prstGeom prst="rect">
            <a:avLst/>
          </a:prstGeom>
          <a:solidFill>
            <a:schemeClr val="l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 name="Google Shape;91;p17"/>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7"/>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7"/>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7"/>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5" name="Google Shape;95;p17"/>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17"/>
          <p:cNvSpPr txBox="1"/>
          <p:nvPr>
            <p:ph idx="2" type="body"/>
          </p:nvPr>
        </p:nvSpPr>
        <p:spPr>
          <a:xfrm>
            <a:off x="72072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17"/>
          <p:cNvSpPr txBox="1"/>
          <p:nvPr>
            <p:ph idx="3" type="body"/>
          </p:nvPr>
        </p:nvSpPr>
        <p:spPr>
          <a:xfrm>
            <a:off x="4363199"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17"/>
          <p:cNvSpPr txBox="1"/>
          <p:nvPr>
            <p:ph idx="4" type="body"/>
          </p:nvPr>
        </p:nvSpPr>
        <p:spPr>
          <a:xfrm>
            <a:off x="800567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9" name="Google Shape;99;p17"/>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100" name="Shape 100"/>
        <p:cNvGrpSpPr/>
        <p:nvPr/>
      </p:nvGrpSpPr>
      <p:grpSpPr>
        <a:xfrm>
          <a:off x="0" y="0"/>
          <a:ext cx="0" cy="0"/>
          <a:chOff x="0" y="0"/>
          <a:chExt cx="0" cy="0"/>
        </a:xfrm>
      </p:grpSpPr>
      <p:sp>
        <p:nvSpPr>
          <p:cNvPr id="101" name="Google Shape;101;p18"/>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8"/>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8"/>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18"/>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8"/>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106" name="Shape 106"/>
        <p:cNvGrpSpPr/>
        <p:nvPr/>
      </p:nvGrpSpPr>
      <p:grpSpPr>
        <a:xfrm>
          <a:off x="0" y="0"/>
          <a:ext cx="0" cy="0"/>
          <a:chOff x="0" y="0"/>
          <a:chExt cx="0" cy="0"/>
        </a:xfrm>
      </p:grpSpPr>
      <p:sp>
        <p:nvSpPr>
          <p:cNvPr id="107" name="Google Shape;107;p19"/>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8" name="Google Shape;108;p19"/>
          <p:cNvSpPr/>
          <p:nvPr>
            <p:ph idx="2" type="pic"/>
          </p:nvPr>
        </p:nvSpPr>
        <p:spPr>
          <a:xfrm>
            <a:off x="5334000" y="0"/>
            <a:ext cx="6858000" cy="6858000"/>
          </a:xfrm>
          <a:prstGeom prst="rect">
            <a:avLst/>
          </a:prstGeom>
          <a:solidFill>
            <a:srgbClr val="D8D8D8"/>
          </a:solidFill>
          <a:ln>
            <a:noFill/>
          </a:ln>
        </p:spPr>
      </p:sp>
      <p:sp>
        <p:nvSpPr>
          <p:cNvPr id="109" name="Google Shape;109;p19"/>
          <p:cNvSpPr txBox="1"/>
          <p:nvPr>
            <p:ph type="title"/>
          </p:nvPr>
        </p:nvSpPr>
        <p:spPr>
          <a:xfrm>
            <a:off x="720725" y="1296988"/>
            <a:ext cx="4169327" cy="385362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110" name="Shape 110"/>
        <p:cNvGrpSpPr/>
        <p:nvPr/>
      </p:nvGrpSpPr>
      <p:grpSpPr>
        <a:xfrm>
          <a:off x="0" y="0"/>
          <a:ext cx="0" cy="0"/>
          <a:chOff x="0" y="0"/>
          <a:chExt cx="0" cy="0"/>
        </a:xfrm>
      </p:grpSpPr>
      <p:sp>
        <p:nvSpPr>
          <p:cNvPr id="111" name="Google Shape;111;p20"/>
          <p:cNvSpPr txBox="1"/>
          <p:nvPr>
            <p:ph type="title"/>
          </p:nvPr>
        </p:nvSpPr>
        <p:spPr>
          <a:xfrm>
            <a:off x="720725" y="1296988"/>
            <a:ext cx="6155488" cy="385362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0"/>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13" name="Google Shape;113;p20"/>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114" name="Shape 114"/>
        <p:cNvGrpSpPr/>
        <p:nvPr/>
      </p:nvGrpSpPr>
      <p:grpSpPr>
        <a:xfrm>
          <a:off x="0" y="0"/>
          <a:ext cx="0" cy="0"/>
          <a:chOff x="0" y="0"/>
          <a:chExt cx="0" cy="0"/>
        </a:xfrm>
      </p:grpSpPr>
      <p:sp>
        <p:nvSpPr>
          <p:cNvPr id="115" name="Google Shape;115;p21"/>
          <p:cNvSpPr txBox="1"/>
          <p:nvPr>
            <p:ph type="title"/>
          </p:nvPr>
        </p:nvSpPr>
        <p:spPr>
          <a:xfrm>
            <a:off x="720725" y="1882800"/>
            <a:ext cx="7740000" cy="2827283"/>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1"/>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1"/>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1"/>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9" name="Google Shape;119;p21"/>
          <p:cNvSpPr txBox="1"/>
          <p:nvPr>
            <p:ph idx="1" type="body"/>
          </p:nvPr>
        </p:nvSpPr>
        <p:spPr>
          <a:xfrm>
            <a:off x="720725" y="5065200"/>
            <a:ext cx="7740000" cy="447675"/>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algn="l">
              <a:lnSpc>
                <a:spcPct val="90000"/>
              </a:lnSpc>
              <a:spcBef>
                <a:spcPts val="0"/>
              </a:spcBef>
              <a:spcAft>
                <a:spcPts val="0"/>
              </a:spcAft>
              <a:buClr>
                <a:schemeClr val="accent3"/>
              </a:buClr>
              <a:buSzPts val="1800"/>
              <a:buNone/>
              <a:defRPr sz="1800"/>
            </a:lvl2pPr>
            <a:lvl3pPr indent="-228600" lvl="2" marL="1371600" algn="l">
              <a:lnSpc>
                <a:spcPct val="100000"/>
              </a:lnSpc>
              <a:spcBef>
                <a:spcPts val="567"/>
              </a:spcBef>
              <a:spcAft>
                <a:spcPts val="0"/>
              </a:spcAft>
              <a:buSzPts val="1800"/>
              <a:buNone/>
              <a:defRPr sz="1800"/>
            </a:lvl3pPr>
            <a:lvl4pPr indent="-342900" lvl="3" marL="1828800" algn="l">
              <a:lnSpc>
                <a:spcPct val="100000"/>
              </a:lnSpc>
              <a:spcBef>
                <a:spcPts val="2835"/>
              </a:spcBef>
              <a:spcAft>
                <a:spcPts val="0"/>
              </a:spcAft>
              <a:buSzPts val="1800"/>
              <a:buChar char="•"/>
              <a:defRPr sz="1800"/>
            </a:lvl4pPr>
            <a:lvl5pPr indent="-342900" lvl="4" marL="2286000" algn="l">
              <a:lnSpc>
                <a:spcPct val="100000"/>
              </a:lnSpc>
              <a:spcBef>
                <a:spcPts val="850"/>
              </a:spcBef>
              <a:spcAft>
                <a:spcPts val="0"/>
              </a:spcAft>
              <a:buSzPts val="1800"/>
              <a:buChar char="•"/>
              <a:defRPr sz="1800"/>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0" name="Google Shape;120;p21"/>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1" name="Shape 121"/>
        <p:cNvGrpSpPr/>
        <p:nvPr/>
      </p:nvGrpSpPr>
      <p:grpSpPr>
        <a:xfrm>
          <a:off x="0" y="0"/>
          <a:ext cx="0" cy="0"/>
          <a:chOff x="0" y="0"/>
          <a:chExt cx="0" cy="0"/>
        </a:xfrm>
      </p:grpSpPr>
      <p:sp>
        <p:nvSpPr>
          <p:cNvPr id="122" name="Google Shape;122;p22"/>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22"/>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22"/>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6" name="Google Shape;126;p22"/>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7" name="Shape 127"/>
        <p:cNvGrpSpPr/>
        <p:nvPr/>
      </p:nvGrpSpPr>
      <p:grpSpPr>
        <a:xfrm>
          <a:off x="0" y="0"/>
          <a:ext cx="0" cy="0"/>
          <a:chOff x="0" y="0"/>
          <a:chExt cx="0" cy="0"/>
        </a:xfrm>
      </p:grpSpPr>
      <p:sp>
        <p:nvSpPr>
          <p:cNvPr id="128" name="Google Shape;128;p23"/>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23"/>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2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131" name="Shape 131"/>
        <p:cNvGrpSpPr/>
        <p:nvPr/>
      </p:nvGrpSpPr>
      <p:grpSpPr>
        <a:xfrm>
          <a:off x="0" y="0"/>
          <a:ext cx="0" cy="0"/>
          <a:chOff x="0" y="0"/>
          <a:chExt cx="0" cy="0"/>
        </a:xfrm>
      </p:grpSpPr>
      <p:sp>
        <p:nvSpPr>
          <p:cNvPr id="132" name="Google Shape;132;g238b7b403cd_0_934"/>
          <p:cNvSpPr txBox="1"/>
          <p:nvPr>
            <p:ph type="title"/>
          </p:nvPr>
        </p:nvSpPr>
        <p:spPr>
          <a:xfrm>
            <a:off x="914400" y="304800"/>
            <a:ext cx="10363200" cy="1143300"/>
          </a:xfrm>
          <a:prstGeom prst="rect">
            <a:avLst/>
          </a:prstGeom>
          <a:noFill/>
          <a:ln>
            <a:noFill/>
          </a:ln>
        </p:spPr>
        <p:txBody>
          <a:bodyPr anchorCtr="0" anchor="ctr" bIns="34275" lIns="68575" spcFirstLastPara="1" rIns="68575" wrap="square" tIns="34275">
            <a:noAutofit/>
          </a:bodyPr>
          <a:lstStyle>
            <a:lvl1pPr lvl="0" rtl="0" algn="l">
              <a:lnSpc>
                <a:spcPct val="85000"/>
              </a:lnSpc>
              <a:spcBef>
                <a:spcPts val="0"/>
              </a:spcBef>
              <a:spcAft>
                <a:spcPts val="0"/>
              </a:spcAft>
              <a:buSzPts val="27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3" name="Google Shape;133;g238b7b403cd_0_934"/>
          <p:cNvSpPr txBox="1"/>
          <p:nvPr>
            <p:ph idx="10" type="dt"/>
          </p:nvPr>
        </p:nvSpPr>
        <p:spPr>
          <a:xfrm>
            <a:off x="914400" y="6248400"/>
            <a:ext cx="2540100" cy="4572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4" name="Google Shape;134;g238b7b403cd_0_934"/>
          <p:cNvSpPr txBox="1"/>
          <p:nvPr>
            <p:ph idx="11" type="ftr"/>
          </p:nvPr>
        </p:nvSpPr>
        <p:spPr>
          <a:xfrm>
            <a:off x="4165600" y="6248400"/>
            <a:ext cx="3860700" cy="4572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5" name="Google Shape;135;g238b7b403cd_0_934"/>
          <p:cNvSpPr txBox="1"/>
          <p:nvPr>
            <p:ph idx="12" type="sldNum"/>
          </p:nvPr>
        </p:nvSpPr>
        <p:spPr>
          <a:xfrm>
            <a:off x="8737600" y="6248400"/>
            <a:ext cx="2540100" cy="457200"/>
          </a:xfrm>
          <a:prstGeom prst="rect">
            <a:avLst/>
          </a:prstGeom>
          <a:noFill/>
          <a:ln>
            <a:noFill/>
          </a:ln>
        </p:spPr>
        <p:txBody>
          <a:bodyPr anchorCtr="0" anchor="t" bIns="34275" lIns="68575" spcFirstLastPara="1" rIns="68575" wrap="square" tIns="34275">
            <a:noAutofit/>
          </a:bodyPr>
          <a:lstStyle>
            <a:lvl1pPr indent="0" lvl="0"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2" name="Shape 22"/>
        <p:cNvGrpSpPr/>
        <p:nvPr/>
      </p:nvGrpSpPr>
      <p:grpSpPr>
        <a:xfrm>
          <a:off x="0" y="0"/>
          <a:ext cx="0" cy="0"/>
          <a:chOff x="0" y="0"/>
          <a:chExt cx="0" cy="0"/>
        </a:xfrm>
      </p:grpSpPr>
      <p:sp>
        <p:nvSpPr>
          <p:cNvPr id="23" name="Google Shape;23;p8"/>
          <p:cNvSpPr txBox="1"/>
          <p:nvPr>
            <p:ph idx="1" type="body"/>
          </p:nvPr>
        </p:nvSpPr>
        <p:spPr>
          <a:xfrm>
            <a:off x="720726" y="1296988"/>
            <a:ext cx="81180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8"/>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8"/>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8"/>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7" name="Google Shape;27;p8"/>
          <p:cNvSpPr txBox="1"/>
          <p:nvPr>
            <p:ph type="title"/>
          </p:nvPr>
        </p:nvSpPr>
        <p:spPr>
          <a:xfrm>
            <a:off x="720726" y="722313"/>
            <a:ext cx="81180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28" name="Shape 28"/>
        <p:cNvGrpSpPr/>
        <p:nvPr/>
      </p:nvGrpSpPr>
      <p:grpSpPr>
        <a:xfrm>
          <a:off x="0" y="0"/>
          <a:ext cx="0" cy="0"/>
          <a:chOff x="0" y="0"/>
          <a:chExt cx="0" cy="0"/>
        </a:xfrm>
      </p:grpSpPr>
      <p:sp>
        <p:nvSpPr>
          <p:cNvPr id="29" name="Google Shape;29;p9"/>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9"/>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2" name="Google Shape;32;p9"/>
          <p:cNvSpPr txBox="1"/>
          <p:nvPr>
            <p:ph idx="1" type="body"/>
          </p:nvPr>
        </p:nvSpPr>
        <p:spPr>
          <a:xfrm>
            <a:off x="720726" y="1296988"/>
            <a:ext cx="55188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9"/>
          <p:cNvSpPr txBox="1"/>
          <p:nvPr>
            <p:ph type="title"/>
          </p:nvPr>
        </p:nvSpPr>
        <p:spPr>
          <a:xfrm>
            <a:off x="720726" y="722313"/>
            <a:ext cx="55188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
          <p:cNvSpPr/>
          <p:nvPr>
            <p:ph idx="2" type="pic"/>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35" name="Shape 35"/>
        <p:cNvGrpSpPr/>
        <p:nvPr/>
      </p:nvGrpSpPr>
      <p:grpSpPr>
        <a:xfrm>
          <a:off x="0" y="0"/>
          <a:ext cx="0" cy="0"/>
          <a:chOff x="0" y="0"/>
          <a:chExt cx="0" cy="0"/>
        </a:xfrm>
      </p:grpSpPr>
      <p:sp>
        <p:nvSpPr>
          <p:cNvPr id="36" name="Google Shape;36;p10"/>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0"/>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0"/>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40" name="Google Shape;40;p10"/>
          <p:cNvSpPr/>
          <p:nvPr>
            <p:ph idx="2" type="pic"/>
          </p:nvPr>
        </p:nvSpPr>
        <p:spPr>
          <a:xfrm>
            <a:off x="720725" y="1857600"/>
            <a:ext cx="3463200" cy="1656000"/>
          </a:xfrm>
          <a:prstGeom prst="rect">
            <a:avLst/>
          </a:prstGeom>
          <a:solidFill>
            <a:srgbClr val="D8D8D8"/>
          </a:solidFill>
          <a:ln>
            <a:noFill/>
          </a:ln>
        </p:spPr>
      </p:sp>
      <p:sp>
        <p:nvSpPr>
          <p:cNvPr id="41" name="Google Shape;41;p10"/>
          <p:cNvSpPr txBox="1"/>
          <p:nvPr>
            <p:ph idx="1" type="body"/>
          </p:nvPr>
        </p:nvSpPr>
        <p:spPr>
          <a:xfrm>
            <a:off x="720725" y="3513600"/>
            <a:ext cx="3463200" cy="2399838"/>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0"/>
          <p:cNvSpPr/>
          <p:nvPr>
            <p:ph idx="3" type="pic"/>
          </p:nvPr>
        </p:nvSpPr>
        <p:spPr>
          <a:xfrm>
            <a:off x="4364400" y="1857600"/>
            <a:ext cx="3463200" cy="1656000"/>
          </a:xfrm>
          <a:prstGeom prst="rect">
            <a:avLst/>
          </a:prstGeom>
          <a:solidFill>
            <a:srgbClr val="D8D8D8"/>
          </a:solidFill>
          <a:ln>
            <a:noFill/>
          </a:ln>
        </p:spPr>
      </p:sp>
      <p:sp>
        <p:nvSpPr>
          <p:cNvPr id="43" name="Google Shape;43;p10"/>
          <p:cNvSpPr txBox="1"/>
          <p:nvPr>
            <p:ph idx="4" type="body"/>
          </p:nvPr>
        </p:nvSpPr>
        <p:spPr>
          <a:xfrm>
            <a:off x="4364400" y="3513600"/>
            <a:ext cx="3463200" cy="2399838"/>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0"/>
          <p:cNvSpPr/>
          <p:nvPr>
            <p:ph idx="5" type="pic"/>
          </p:nvPr>
        </p:nvSpPr>
        <p:spPr>
          <a:xfrm>
            <a:off x="8008075" y="1857600"/>
            <a:ext cx="3463200" cy="1656000"/>
          </a:xfrm>
          <a:prstGeom prst="rect">
            <a:avLst/>
          </a:prstGeom>
          <a:solidFill>
            <a:srgbClr val="D8D8D8"/>
          </a:solidFill>
          <a:ln>
            <a:noFill/>
          </a:ln>
        </p:spPr>
      </p:sp>
      <p:sp>
        <p:nvSpPr>
          <p:cNvPr id="45" name="Google Shape;45;p10"/>
          <p:cNvSpPr txBox="1"/>
          <p:nvPr>
            <p:ph idx="6" type="body"/>
          </p:nvPr>
        </p:nvSpPr>
        <p:spPr>
          <a:xfrm>
            <a:off x="8008075" y="3513600"/>
            <a:ext cx="3463200" cy="2399838"/>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46" name="Shape 46"/>
        <p:cNvGrpSpPr/>
        <p:nvPr/>
      </p:nvGrpSpPr>
      <p:grpSpPr>
        <a:xfrm>
          <a:off x="0" y="0"/>
          <a:ext cx="0" cy="0"/>
          <a:chOff x="0" y="0"/>
          <a:chExt cx="0" cy="0"/>
        </a:xfrm>
      </p:grpSpPr>
      <p:sp>
        <p:nvSpPr>
          <p:cNvPr id="47" name="Google Shape;47;p11"/>
          <p:cNvSpPr txBox="1"/>
          <p:nvPr>
            <p:ph type="ctrTitle"/>
          </p:nvPr>
        </p:nvSpPr>
        <p:spPr>
          <a:xfrm>
            <a:off x="720725" y="2854801"/>
            <a:ext cx="4073912" cy="1018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
          <p:cNvSpPr txBox="1"/>
          <p:nvPr>
            <p:ph idx="1" type="subTitle"/>
          </p:nvPr>
        </p:nvSpPr>
        <p:spPr>
          <a:xfrm>
            <a:off x="720725" y="3873600"/>
            <a:ext cx="4073912" cy="444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2400"/>
              <a:buNone/>
              <a:defRPr b="0" sz="2400">
                <a:solidFill>
                  <a:schemeClr val="accent2"/>
                </a:solidFill>
              </a:defRPr>
            </a:lvl1pPr>
            <a:lvl2pPr lvl="1" algn="l">
              <a:lnSpc>
                <a:spcPct val="105000"/>
              </a:lnSpc>
              <a:spcBef>
                <a:spcPts val="0"/>
              </a:spcBef>
              <a:spcAft>
                <a:spcPts val="0"/>
              </a:spcAft>
              <a:buClr>
                <a:schemeClr val="accent2"/>
              </a:buClr>
              <a:buSzPts val="2400"/>
              <a:buNone/>
              <a:defRPr b="1" sz="2400">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9" name="Google Shape;49;p11"/>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50" name="Google Shape;50;p11"/>
          <p:cNvPicPr preferRelativeResize="0"/>
          <p:nvPr/>
        </p:nvPicPr>
        <p:blipFill rotWithShape="1">
          <a:blip r:embed="rId2">
            <a:alphaModFix/>
          </a:blip>
          <a:srcRect b="0" l="0" r="0" t="0"/>
          <a:stretch/>
        </p:blipFill>
        <p:spPr>
          <a:xfrm>
            <a:off x="720725" y="860400"/>
            <a:ext cx="2970000" cy="838750"/>
          </a:xfrm>
          <a:prstGeom prst="rect">
            <a:avLst/>
          </a:prstGeom>
          <a:noFill/>
          <a:ln>
            <a:noFill/>
          </a:ln>
        </p:spPr>
      </p:pic>
      <p:grpSp>
        <p:nvGrpSpPr>
          <p:cNvPr id="51" name="Google Shape;51;p11"/>
          <p:cNvGrpSpPr/>
          <p:nvPr/>
        </p:nvGrpSpPr>
        <p:grpSpPr>
          <a:xfrm>
            <a:off x="720725" y="5472000"/>
            <a:ext cx="4009268" cy="694945"/>
            <a:chOff x="720725" y="5218493"/>
            <a:chExt cx="4009268" cy="694945"/>
          </a:xfrm>
        </p:grpSpPr>
        <p:pic>
          <p:nvPicPr>
            <p:cNvPr id="52" name="Google Shape;52;p11"/>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53" name="Google Shape;53;p11"/>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54" name="Google Shape;54;p11"/>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55" name="Google Shape;55;p11"/>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56" name="Shape 56"/>
        <p:cNvGrpSpPr/>
        <p:nvPr/>
      </p:nvGrpSpPr>
      <p:grpSpPr>
        <a:xfrm>
          <a:off x="0" y="0"/>
          <a:ext cx="0" cy="0"/>
          <a:chOff x="0" y="0"/>
          <a:chExt cx="0" cy="0"/>
        </a:xfrm>
      </p:grpSpPr>
      <p:sp>
        <p:nvSpPr>
          <p:cNvPr id="57" name="Google Shape;57;p12"/>
          <p:cNvSpPr txBox="1"/>
          <p:nvPr>
            <p:ph type="ctrTitle"/>
          </p:nvPr>
        </p:nvSpPr>
        <p:spPr>
          <a:xfrm>
            <a:off x="1368000" y="2988000"/>
            <a:ext cx="3726761" cy="179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2"/>
          <p:cNvSpPr txBox="1"/>
          <p:nvPr>
            <p:ph idx="1" type="subTitle"/>
          </p:nvPr>
        </p:nvSpPr>
        <p:spPr>
          <a:xfrm>
            <a:off x="1368000" y="4982400"/>
            <a:ext cx="3726761" cy="757643"/>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59" name="Google Shape;59;p12"/>
          <p:cNvPicPr preferRelativeResize="0"/>
          <p:nvPr/>
        </p:nvPicPr>
        <p:blipFill rotWithShape="1">
          <a:blip r:embed="rId2">
            <a:alphaModFix/>
          </a:blip>
          <a:srcRect b="0" l="0" r="0" t="0"/>
          <a:stretch/>
        </p:blipFill>
        <p:spPr>
          <a:xfrm>
            <a:off x="1368000" y="1202400"/>
            <a:ext cx="2970000" cy="838750"/>
          </a:xfrm>
          <a:prstGeom prst="rect">
            <a:avLst/>
          </a:prstGeom>
          <a:noFill/>
          <a:ln>
            <a:noFill/>
          </a:ln>
        </p:spPr>
      </p:pic>
      <p:sp>
        <p:nvSpPr>
          <p:cNvPr id="60" name="Google Shape;60;p12"/>
          <p:cNvSpPr/>
          <p:nvPr>
            <p:ph idx="2" type="pic"/>
          </p:nvPr>
        </p:nvSpPr>
        <p:spPr>
          <a:xfrm>
            <a:off x="0" y="-1"/>
            <a:ext cx="12192000" cy="6858000"/>
          </a:xfrm>
          <a:prstGeom prst="rect">
            <a:avLst/>
          </a:prstGeom>
          <a:solidFill>
            <a:srgbClr val="D8D8D8"/>
          </a:solidFill>
          <a:ln>
            <a:noFill/>
          </a:ln>
        </p:spPr>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61" name="Shape 61"/>
        <p:cNvGrpSpPr/>
        <p:nvPr/>
      </p:nvGrpSpPr>
      <p:grpSpPr>
        <a:xfrm>
          <a:off x="0" y="0"/>
          <a:ext cx="0" cy="0"/>
          <a:chOff x="0" y="0"/>
          <a:chExt cx="0" cy="0"/>
        </a:xfrm>
      </p:grpSpPr>
      <p:sp>
        <p:nvSpPr>
          <p:cNvPr id="62" name="Google Shape;62;p13"/>
          <p:cNvSpPr/>
          <p:nvPr>
            <p:ph idx="2" type="pic"/>
          </p:nvPr>
        </p:nvSpPr>
        <p:spPr>
          <a:xfrm>
            <a:off x="0" y="0"/>
            <a:ext cx="6912000" cy="6858000"/>
          </a:xfrm>
          <a:prstGeom prst="rect">
            <a:avLst/>
          </a:prstGeom>
          <a:solidFill>
            <a:srgbClr val="D8D8D8"/>
          </a:solidFill>
          <a:ln>
            <a:noFill/>
          </a:ln>
        </p:spPr>
      </p:sp>
      <p:sp>
        <p:nvSpPr>
          <p:cNvPr id="63" name="Google Shape;63;p13"/>
          <p:cNvSpPr txBox="1"/>
          <p:nvPr>
            <p:ph type="ctrTitle"/>
          </p:nvPr>
        </p:nvSpPr>
        <p:spPr>
          <a:xfrm>
            <a:off x="7560000" y="3160800"/>
            <a:ext cx="3944613" cy="186615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3"/>
          <p:cNvSpPr txBox="1"/>
          <p:nvPr>
            <p:ph idx="1" type="subTitle"/>
          </p:nvPr>
        </p:nvSpPr>
        <p:spPr>
          <a:xfrm>
            <a:off x="7560000" y="5162400"/>
            <a:ext cx="3944613" cy="757643"/>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65" name="Google Shape;65;p13"/>
          <p:cNvPicPr preferRelativeResize="0"/>
          <p:nvPr/>
        </p:nvPicPr>
        <p:blipFill rotWithShape="1">
          <a:blip r:embed="rId2">
            <a:alphaModFix/>
          </a:blip>
          <a:srcRect b="0" l="0" r="0" t="0"/>
          <a:stretch/>
        </p:blipFill>
        <p:spPr>
          <a:xfrm>
            <a:off x="7560000" y="720000"/>
            <a:ext cx="2970000" cy="838750"/>
          </a:xfrm>
          <a:prstGeom prst="rect">
            <a:avLst/>
          </a:prstGeom>
          <a:noFill/>
          <a:ln>
            <a:noFill/>
          </a:ln>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6" name="Shape 66"/>
        <p:cNvGrpSpPr/>
        <p:nvPr/>
      </p:nvGrpSpPr>
      <p:grpSpPr>
        <a:xfrm>
          <a:off x="0" y="0"/>
          <a:ext cx="0" cy="0"/>
          <a:chOff x="0" y="0"/>
          <a:chExt cx="0" cy="0"/>
        </a:xfrm>
      </p:grpSpPr>
      <p:sp>
        <p:nvSpPr>
          <p:cNvPr id="67" name="Google Shape;67;p14"/>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4"/>
          <p:cNvSpPr txBox="1"/>
          <p:nvPr>
            <p:ph idx="1" type="body"/>
          </p:nvPr>
        </p:nvSpPr>
        <p:spPr>
          <a:xfrm>
            <a:off x="720723"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14"/>
          <p:cNvSpPr txBox="1"/>
          <p:nvPr>
            <p:ph idx="2" type="body"/>
          </p:nvPr>
        </p:nvSpPr>
        <p:spPr>
          <a:xfrm>
            <a:off x="6096000"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14"/>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4"/>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4"/>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73" name="Shape 73"/>
        <p:cNvGrpSpPr/>
        <p:nvPr/>
      </p:nvGrpSpPr>
      <p:grpSpPr>
        <a:xfrm>
          <a:off x="0" y="0"/>
          <a:ext cx="0" cy="0"/>
          <a:chOff x="0" y="0"/>
          <a:chExt cx="0" cy="0"/>
        </a:xfrm>
      </p:grpSpPr>
      <p:sp>
        <p:nvSpPr>
          <p:cNvPr id="74" name="Google Shape;74;p15"/>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5"/>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5"/>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7" name="Google Shape;77;p15"/>
          <p:cNvSpPr txBox="1"/>
          <p:nvPr>
            <p:ph idx="1" type="body"/>
          </p:nvPr>
        </p:nvSpPr>
        <p:spPr>
          <a:xfrm>
            <a:off x="720726" y="1296988"/>
            <a:ext cx="39132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5"/>
          <p:cNvSpPr txBox="1"/>
          <p:nvPr>
            <p:ph type="title"/>
          </p:nvPr>
        </p:nvSpPr>
        <p:spPr>
          <a:xfrm>
            <a:off x="720726" y="722313"/>
            <a:ext cx="39132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5"/>
          <p:cNvSpPr/>
          <p:nvPr>
            <p:ph idx="2" type="pic"/>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1"/>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67"/>
              </a:spcBef>
              <a:spcAft>
                <a:spcPts val="0"/>
              </a:spcAft>
              <a:buClr>
                <a:schemeClr val="accent1"/>
              </a:buClr>
              <a:buSzPts val="1800"/>
              <a:buFont typeface="Arial"/>
              <a:buNone/>
              <a:defRPr b="1" i="0" sz="1800" u="none" cap="none" strike="noStrike">
                <a:solidFill>
                  <a:schemeClr val="dk2"/>
                </a:solidFill>
                <a:latin typeface="Arial"/>
                <a:ea typeface="Arial"/>
                <a:cs typeface="Arial"/>
                <a:sym typeface="Arial"/>
              </a:defRPr>
            </a:lvl3pPr>
            <a:lvl4pPr indent="-330200" lvl="3" marL="1828800" marR="0" rtl="0" algn="l">
              <a:lnSpc>
                <a:spcPct val="100000"/>
              </a:lnSpc>
              <a:spcBef>
                <a:spcPts val="2835"/>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5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2900" lvl="5" marL="2743200" marR="0" rtl="0" algn="l">
              <a:lnSpc>
                <a:spcPct val="90000"/>
              </a:lnSpc>
              <a:spcBef>
                <a:spcPts val="8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6"/>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6"/>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6"/>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5" name="Google Shape;15;p6"/>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16" name="Google Shape;16;p6"/>
          <p:cNvPicPr preferRelativeResize="0"/>
          <p:nvPr/>
        </p:nvPicPr>
        <p:blipFill rotWithShape="1">
          <a:blip r:embed="rId1">
            <a:alphaModFix/>
          </a:blip>
          <a:srcRect b="0" l="0" r="0" t="0"/>
          <a:stretch/>
        </p:blipFill>
        <p:spPr>
          <a:xfrm>
            <a:off x="720725" y="6195599"/>
            <a:ext cx="899162"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3.jpg"/></Relationships>
</file>

<file path=ppt/slides/_rels/slide2.xml.rels><?xml version="1.0" encoding="UTF-8" standalone="yes"?><Relationships xmlns="http://schemas.openxmlformats.org/package/2006/relationships"><Relationship Id="rId11" Type="http://schemas.openxmlformats.org/officeDocument/2006/relationships/image" Target="../media/image21.jpg"/><Relationship Id="rId10" Type="http://schemas.openxmlformats.org/officeDocument/2006/relationships/image" Target="../media/image11.jpg"/><Relationship Id="rId13" Type="http://schemas.openxmlformats.org/officeDocument/2006/relationships/image" Target="../media/image16.png"/><Relationship Id="rId12"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1.png"/><Relationship Id="rId4" Type="http://schemas.openxmlformats.org/officeDocument/2006/relationships/image" Target="../media/image20.jpg"/><Relationship Id="rId9" Type="http://schemas.openxmlformats.org/officeDocument/2006/relationships/image" Target="../media/image34.png"/><Relationship Id="rId15" Type="http://schemas.openxmlformats.org/officeDocument/2006/relationships/image" Target="../media/image39.jpg"/><Relationship Id="rId14" Type="http://schemas.openxmlformats.org/officeDocument/2006/relationships/image" Target="../media/image17.png"/><Relationship Id="rId17" Type="http://schemas.openxmlformats.org/officeDocument/2006/relationships/image" Target="../media/image12.jpg"/><Relationship Id="rId16" Type="http://schemas.openxmlformats.org/officeDocument/2006/relationships/image" Target="../media/image15.jpg"/><Relationship Id="rId5" Type="http://schemas.openxmlformats.org/officeDocument/2006/relationships/image" Target="../media/image14.jpg"/><Relationship Id="rId6" Type="http://schemas.openxmlformats.org/officeDocument/2006/relationships/image" Target="../media/image8.jpg"/><Relationship Id="rId18" Type="http://schemas.openxmlformats.org/officeDocument/2006/relationships/image" Target="../media/image10.jpg"/><Relationship Id="rId7" Type="http://schemas.openxmlformats.org/officeDocument/2006/relationships/image" Target="../media/image19.jpg"/><Relationship Id="rId8"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18.png"/><Relationship Id="rId7"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35.png"/><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image" Target="../media/image36.png"/><Relationship Id="rId8"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
          <p:cNvSpPr txBox="1"/>
          <p:nvPr>
            <p:ph type="ctrTitle"/>
          </p:nvPr>
        </p:nvSpPr>
        <p:spPr>
          <a:xfrm>
            <a:off x="1368000" y="2790000"/>
            <a:ext cx="10460700" cy="147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5000"/>
              <a:buFont typeface="Arial"/>
              <a:buNone/>
            </a:pPr>
            <a:r>
              <a:rPr lang="en-GB"/>
              <a:t>GOOS Office</a:t>
            </a:r>
            <a:endParaRPr/>
          </a:p>
          <a:p>
            <a:pPr indent="0" lvl="0" marL="0" rtl="0" algn="l">
              <a:lnSpc>
                <a:spcPct val="90000"/>
              </a:lnSpc>
              <a:spcBef>
                <a:spcPts val="0"/>
              </a:spcBef>
              <a:spcAft>
                <a:spcPts val="0"/>
              </a:spcAft>
              <a:buClr>
                <a:schemeClr val="lt1"/>
              </a:buClr>
              <a:buSzPts val="5000"/>
              <a:buFont typeface="Arial"/>
              <a:buNone/>
            </a:pPr>
            <a:r>
              <a:t/>
            </a:r>
            <a:endParaRPr/>
          </a:p>
        </p:txBody>
      </p:sp>
      <p:sp>
        <p:nvSpPr>
          <p:cNvPr id="141" name="Google Shape;141;p1"/>
          <p:cNvSpPr txBox="1"/>
          <p:nvPr>
            <p:ph idx="1" type="subTitle"/>
          </p:nvPr>
        </p:nvSpPr>
        <p:spPr>
          <a:xfrm>
            <a:off x="1368000" y="4597200"/>
            <a:ext cx="7552200" cy="9282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lang="en-GB"/>
              <a:t>Emma Heslop</a:t>
            </a:r>
            <a:endParaRPr/>
          </a:p>
          <a:p>
            <a:pPr indent="0" lvl="0" marL="0" rtl="0" algn="l">
              <a:lnSpc>
                <a:spcPct val="105000"/>
              </a:lnSpc>
              <a:spcBef>
                <a:spcPts val="0"/>
              </a:spcBef>
              <a:spcAft>
                <a:spcPts val="0"/>
              </a:spcAft>
              <a:buClr>
                <a:schemeClr val="dk1"/>
              </a:buClr>
              <a:buSzPts val="1100"/>
              <a:buFont typeface="Arial"/>
              <a:buNone/>
            </a:pPr>
            <a:r>
              <a:rPr lang="en-GB"/>
              <a:t>Act. Director GOOS Office, IOC/UNESCO</a:t>
            </a:r>
            <a:endParaRPr/>
          </a:p>
          <a:p>
            <a:pPr indent="0" lvl="0" marL="0" rtl="0" algn="l">
              <a:lnSpc>
                <a:spcPct val="105000"/>
              </a:lnSpc>
              <a:spcBef>
                <a:spcPts val="0"/>
              </a:spcBef>
              <a:spcAft>
                <a:spcPts val="0"/>
              </a:spcAft>
              <a:buClr>
                <a:schemeClr val="dk1"/>
              </a:buClr>
              <a:buSzPts val="1100"/>
              <a:buFont typeface="Arial"/>
              <a:buNone/>
            </a:pPr>
            <a:r>
              <a:rPr lang="en-GB"/>
              <a:t>GOOS 12th Steering Committee meeting 25 - 27 April 2023</a:t>
            </a:r>
            <a:endParaRPr/>
          </a:p>
          <a:p>
            <a:pPr indent="0" lvl="0" marL="0" rtl="0" algn="l">
              <a:lnSpc>
                <a:spcPct val="105000"/>
              </a:lnSpc>
              <a:spcBef>
                <a:spcPts val="0"/>
              </a:spcBef>
              <a:spcAft>
                <a:spcPts val="0"/>
              </a:spcAft>
              <a:buClr>
                <a:schemeClr val="lt1"/>
              </a:buClr>
              <a:buSzPts val="1800"/>
              <a:buNone/>
            </a:pPr>
            <a:r>
              <a:t/>
            </a:r>
            <a:endParaRPr/>
          </a:p>
        </p:txBody>
      </p:sp>
      <p:pic>
        <p:nvPicPr>
          <p:cNvPr id="142" name="Google Shape;142;p1"/>
          <p:cNvPicPr preferRelativeResize="0"/>
          <p:nvPr/>
        </p:nvPicPr>
        <p:blipFill rotWithShape="1">
          <a:blip r:embed="rId3">
            <a:alphaModFix/>
          </a:blip>
          <a:srcRect b="0" l="0" r="0" t="0"/>
          <a:stretch/>
        </p:blipFill>
        <p:spPr>
          <a:xfrm>
            <a:off x="6096000" y="226275"/>
            <a:ext cx="5839476" cy="1476000"/>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238e384d500_0_110"/>
          <p:cNvSpPr/>
          <p:nvPr/>
        </p:nvSpPr>
        <p:spPr>
          <a:xfrm>
            <a:off x="6291113" y="1251550"/>
            <a:ext cx="5405100" cy="4758000"/>
          </a:xfrm>
          <a:prstGeom prst="rect">
            <a:avLst/>
          </a:prstGeom>
          <a:solidFill>
            <a:schemeClr val="lt1"/>
          </a:solidFill>
          <a:ln cap="flat" cmpd="sng" w="38100">
            <a:solidFill>
              <a:srgbClr val="FF93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100" u="none" cap="none" strike="noStrike">
                <a:solidFill>
                  <a:schemeClr val="accent3"/>
                </a:solidFill>
                <a:latin typeface="Arial"/>
                <a:ea typeface="Arial"/>
                <a:cs typeface="Arial"/>
                <a:sym typeface="Arial"/>
              </a:rPr>
              <a:t>Support needed</a:t>
            </a:r>
            <a:endParaRPr b="1" i="0" sz="2100" u="none" cap="none" strike="noStrike">
              <a:solidFill>
                <a:schemeClr val="accent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GB" sz="1800" u="none" cap="none" strike="noStrike">
                <a:solidFill>
                  <a:srgbClr val="000000"/>
                </a:solidFill>
                <a:latin typeface="Arial"/>
                <a:ea typeface="Arial"/>
                <a:cs typeface="Arial"/>
                <a:sym typeface="Arial"/>
              </a:rPr>
              <a:t>in full to advance with all Core Team Actions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57" name="Google Shape;257;g238e384d500_0_110"/>
          <p:cNvSpPr txBox="1"/>
          <p:nvPr>
            <p:ph type="title"/>
          </p:nvPr>
        </p:nvSpPr>
        <p:spPr>
          <a:xfrm>
            <a:off x="495788" y="454750"/>
            <a:ext cx="10989600" cy="7968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2700"/>
              <a:t>Resource as r</a:t>
            </a:r>
            <a:r>
              <a:rPr b="1" lang="en-GB" sz="2700"/>
              <a:t>eported out to IOC 31 (2020) - </a:t>
            </a:r>
            <a:r>
              <a:rPr lang="en-GB" sz="2700"/>
              <a:t>GOOS first IP Report</a:t>
            </a:r>
            <a:endParaRPr sz="3900"/>
          </a:p>
        </p:txBody>
      </p:sp>
      <p:sp>
        <p:nvSpPr>
          <p:cNvPr id="258" name="Google Shape;258;g238e384d500_0_110"/>
          <p:cNvSpPr/>
          <p:nvPr/>
        </p:nvSpPr>
        <p:spPr>
          <a:xfrm>
            <a:off x="566688" y="1251550"/>
            <a:ext cx="5405100" cy="4758000"/>
          </a:xfrm>
          <a:prstGeom prst="rect">
            <a:avLst/>
          </a:prstGeom>
          <a:solidFill>
            <a:schemeClr val="lt1"/>
          </a:solidFill>
          <a:ln cap="flat" cmpd="sng" w="38100">
            <a:solidFill>
              <a:srgbClr val="41B7C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100" u="none" cap="none" strike="noStrike">
                <a:solidFill>
                  <a:schemeClr val="accent3"/>
                </a:solidFill>
                <a:latin typeface="Arial"/>
                <a:ea typeface="Arial"/>
                <a:cs typeface="Arial"/>
                <a:sym typeface="Arial"/>
              </a:rPr>
              <a:t>Support structure today</a:t>
            </a:r>
            <a:endParaRPr b="1" i="0" sz="2100" u="none" cap="none" strike="noStrike">
              <a:solidFill>
                <a:schemeClr val="accent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GB" sz="1800" u="none" cap="none" strike="noStrike">
                <a:solidFill>
                  <a:srgbClr val="000000"/>
                </a:solidFill>
                <a:latin typeface="Arial"/>
                <a:ea typeface="Arial"/>
                <a:cs typeface="Arial"/>
                <a:sym typeface="Arial"/>
              </a:rPr>
              <a:t>distributed GOOS Office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2"/>
                </a:solidFill>
                <a:latin typeface="Arial"/>
                <a:ea typeface="Arial"/>
                <a:cs typeface="Arial"/>
                <a:sym typeface="Arial"/>
              </a:rPr>
              <a:t>supported by IOC, WMO (+1 in 2021), </a:t>
            </a:r>
            <a:br>
              <a:rPr b="0" i="0" lang="en-GB" sz="1600" u="none" cap="none" strike="noStrike">
                <a:solidFill>
                  <a:schemeClr val="dk2"/>
                </a:solidFill>
                <a:latin typeface="Arial"/>
                <a:ea typeface="Arial"/>
                <a:cs typeface="Arial"/>
                <a:sym typeface="Arial"/>
              </a:rPr>
            </a:br>
            <a:r>
              <a:rPr b="0" i="0" lang="en-GB" sz="1600" u="none" cap="none" strike="noStrike">
                <a:solidFill>
                  <a:schemeClr val="dk2"/>
                </a:solidFill>
                <a:latin typeface="Arial"/>
                <a:ea typeface="Arial"/>
                <a:cs typeface="Arial"/>
                <a:sym typeface="Arial"/>
              </a:rPr>
              <a:t>USA (NOAA, NSF via SCOR), </a:t>
            </a:r>
            <a:br>
              <a:rPr b="0" i="0" lang="en-GB" sz="1600" u="none" cap="none" strike="noStrike">
                <a:solidFill>
                  <a:schemeClr val="dk2"/>
                </a:solidFill>
                <a:latin typeface="Arial"/>
                <a:ea typeface="Arial"/>
                <a:cs typeface="Arial"/>
                <a:sym typeface="Arial"/>
              </a:rPr>
            </a:br>
            <a:r>
              <a:rPr b="0" i="0" lang="en-GB" sz="1600" u="none" cap="none" strike="noStrike">
                <a:solidFill>
                  <a:schemeClr val="dk2"/>
                </a:solidFill>
                <a:latin typeface="Arial"/>
                <a:ea typeface="Arial"/>
                <a:cs typeface="Arial"/>
                <a:sym typeface="Arial"/>
              </a:rPr>
              <a:t>Australia (CSIRO, AIMS), </a:t>
            </a:r>
            <a:br>
              <a:rPr b="0" i="0" lang="en-GB" sz="1600" u="none" cap="none" strike="noStrike">
                <a:solidFill>
                  <a:schemeClr val="dk2"/>
                </a:solidFill>
                <a:latin typeface="Arial"/>
                <a:ea typeface="Arial"/>
                <a:cs typeface="Arial"/>
                <a:sym typeface="Arial"/>
              </a:rPr>
            </a:br>
            <a:r>
              <a:rPr b="0" i="0" lang="en-GB" sz="1600" u="none" cap="none" strike="noStrike">
                <a:solidFill>
                  <a:schemeClr val="dk2"/>
                </a:solidFill>
                <a:latin typeface="Arial"/>
                <a:ea typeface="Arial"/>
                <a:cs typeface="Arial"/>
                <a:sym typeface="Arial"/>
              </a:rPr>
              <a:t>EC projects, Monaco, EUMETNET, France, </a:t>
            </a:r>
            <a:br>
              <a:rPr b="0" i="0" lang="en-GB" sz="1600" u="none" cap="none" strike="noStrike">
                <a:solidFill>
                  <a:schemeClr val="dk2"/>
                </a:solidFill>
                <a:latin typeface="Arial"/>
                <a:ea typeface="Arial"/>
                <a:cs typeface="Arial"/>
                <a:sym typeface="Arial"/>
              </a:rPr>
            </a:br>
            <a:r>
              <a:rPr b="0" i="0" lang="en-GB" sz="1600" u="none" cap="none" strike="noStrike">
                <a:solidFill>
                  <a:schemeClr val="dk2"/>
                </a:solidFill>
                <a:latin typeface="Arial"/>
                <a:ea typeface="Arial"/>
                <a:cs typeface="Arial"/>
                <a:sym typeface="Arial"/>
              </a:rPr>
              <a:t>Canada, China, Germany, Japan, </a:t>
            </a:r>
            <a:br>
              <a:rPr b="0" i="0" lang="en-GB" sz="1600" u="none" cap="none" strike="noStrike">
                <a:solidFill>
                  <a:schemeClr val="dk2"/>
                </a:solidFill>
                <a:latin typeface="Arial"/>
                <a:ea typeface="Arial"/>
                <a:cs typeface="Arial"/>
                <a:sym typeface="Arial"/>
              </a:rPr>
            </a:br>
            <a:r>
              <a:rPr b="0" i="0" lang="en-GB" sz="1600" u="none" cap="none" strike="noStrike">
                <a:solidFill>
                  <a:schemeClr val="dk2"/>
                </a:solidFill>
                <a:latin typeface="Arial"/>
                <a:ea typeface="Arial"/>
                <a:cs typeface="Arial"/>
                <a:sym typeface="Arial"/>
              </a:rPr>
              <a:t>Italy, India, New Zealand, South Africa, and UK</a:t>
            </a:r>
            <a:endParaRPr b="0" i="0" sz="1600" u="none" cap="none" strike="noStrike">
              <a:solidFill>
                <a:schemeClr val="dk2"/>
              </a:solidFill>
              <a:latin typeface="Arial"/>
              <a:ea typeface="Arial"/>
              <a:cs typeface="Arial"/>
              <a:sym typeface="Arial"/>
            </a:endParaRPr>
          </a:p>
        </p:txBody>
      </p:sp>
      <p:sp>
        <p:nvSpPr>
          <p:cNvPr id="259" name="Google Shape;259;g238e384d500_0_110"/>
          <p:cNvSpPr txBox="1"/>
          <p:nvPr/>
        </p:nvSpPr>
        <p:spPr>
          <a:xfrm>
            <a:off x="1682838" y="2201875"/>
            <a:ext cx="2926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accent3"/>
                </a:solidFill>
                <a:latin typeface="Arial"/>
                <a:ea typeface="Arial"/>
                <a:cs typeface="Arial"/>
                <a:sym typeface="Arial"/>
              </a:rPr>
              <a:t>14.25</a:t>
            </a:r>
            <a:r>
              <a:rPr b="1" i="0" lang="en-GB" sz="2400" u="none" cap="none" strike="noStrike">
                <a:solidFill>
                  <a:srgbClr val="000000"/>
                </a:solidFill>
                <a:latin typeface="Arial"/>
                <a:ea typeface="Arial"/>
                <a:cs typeface="Arial"/>
                <a:sym typeface="Arial"/>
              </a:rPr>
              <a:t> </a:t>
            </a:r>
            <a:r>
              <a:rPr b="0" i="0" lang="en-GB" sz="1400" u="none" cap="none" strike="noStrike">
                <a:solidFill>
                  <a:srgbClr val="000000"/>
                </a:solidFill>
                <a:latin typeface="Arial"/>
                <a:ea typeface="Arial"/>
                <a:cs typeface="Arial"/>
                <a:sym typeface="Arial"/>
              </a:rPr>
              <a:t>full time equivalent staff</a:t>
            </a:r>
            <a:endParaRPr b="0" i="0" sz="1400" u="none" cap="none" strike="noStrike">
              <a:solidFill>
                <a:srgbClr val="000000"/>
              </a:solidFill>
              <a:latin typeface="Arial"/>
              <a:ea typeface="Arial"/>
              <a:cs typeface="Arial"/>
              <a:sym typeface="Arial"/>
            </a:endParaRPr>
          </a:p>
        </p:txBody>
      </p:sp>
      <p:grpSp>
        <p:nvGrpSpPr>
          <p:cNvPr id="260" name="Google Shape;260;g238e384d500_0_110"/>
          <p:cNvGrpSpPr/>
          <p:nvPr/>
        </p:nvGrpSpPr>
        <p:grpSpPr>
          <a:xfrm>
            <a:off x="1294801" y="2962950"/>
            <a:ext cx="3671862" cy="1360100"/>
            <a:chOff x="6386013" y="4221125"/>
            <a:chExt cx="3671862" cy="1360100"/>
          </a:xfrm>
        </p:grpSpPr>
        <p:sp>
          <p:nvSpPr>
            <p:cNvPr id="261" name="Google Shape;261;g238e384d500_0_110"/>
            <p:cNvSpPr txBox="1"/>
            <p:nvPr/>
          </p:nvSpPr>
          <p:spPr>
            <a:xfrm>
              <a:off x="7867725" y="4645675"/>
              <a:ext cx="830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accent2"/>
                  </a:solidFill>
                  <a:latin typeface="Arial"/>
                  <a:ea typeface="Arial"/>
                  <a:cs typeface="Arial"/>
                  <a:sym typeface="Arial"/>
                </a:rPr>
                <a:t>Paris</a:t>
              </a:r>
              <a:endParaRPr b="1" i="0" sz="2000" u="none" cap="none" strike="noStrike">
                <a:solidFill>
                  <a:schemeClr val="accent2"/>
                </a:solidFill>
                <a:latin typeface="Arial"/>
                <a:ea typeface="Arial"/>
                <a:cs typeface="Arial"/>
                <a:sym typeface="Arial"/>
              </a:endParaRPr>
            </a:p>
          </p:txBody>
        </p:sp>
        <p:sp>
          <p:nvSpPr>
            <p:cNvPr id="262" name="Google Shape;262;g238e384d500_0_110"/>
            <p:cNvSpPr txBox="1"/>
            <p:nvPr/>
          </p:nvSpPr>
          <p:spPr>
            <a:xfrm>
              <a:off x="7055125" y="4309125"/>
              <a:ext cx="1321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chemeClr val="accent2"/>
                  </a:solidFill>
                  <a:latin typeface="Arial"/>
                  <a:ea typeface="Arial"/>
                  <a:cs typeface="Arial"/>
                  <a:sym typeface="Arial"/>
                </a:rPr>
                <a:t>Brest</a:t>
              </a:r>
              <a:endParaRPr b="0" i="0" sz="2800" u="none" cap="none" strike="noStrike">
                <a:solidFill>
                  <a:schemeClr val="accent2"/>
                </a:solidFill>
                <a:latin typeface="Arial"/>
                <a:ea typeface="Arial"/>
                <a:cs typeface="Arial"/>
                <a:sym typeface="Arial"/>
              </a:endParaRPr>
            </a:p>
          </p:txBody>
        </p:sp>
        <p:sp>
          <p:nvSpPr>
            <p:cNvPr id="263" name="Google Shape;263;g238e384d500_0_110"/>
            <p:cNvSpPr txBox="1"/>
            <p:nvPr/>
          </p:nvSpPr>
          <p:spPr>
            <a:xfrm>
              <a:off x="8618475" y="4401375"/>
              <a:ext cx="768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accent2"/>
                  </a:solidFill>
                  <a:latin typeface="Arial"/>
                  <a:ea typeface="Arial"/>
                  <a:cs typeface="Arial"/>
                  <a:sym typeface="Arial"/>
                </a:rPr>
                <a:t>Sopot</a:t>
              </a:r>
              <a:endParaRPr b="0" i="0" sz="1600" u="none" cap="none" strike="noStrike">
                <a:solidFill>
                  <a:schemeClr val="accent2"/>
                </a:solidFill>
                <a:latin typeface="Arial"/>
                <a:ea typeface="Arial"/>
                <a:cs typeface="Arial"/>
                <a:sym typeface="Arial"/>
              </a:endParaRPr>
            </a:p>
          </p:txBody>
        </p:sp>
        <p:sp>
          <p:nvSpPr>
            <p:cNvPr id="264" name="Google Shape;264;g238e384d500_0_110"/>
            <p:cNvSpPr txBox="1"/>
            <p:nvPr/>
          </p:nvSpPr>
          <p:spPr>
            <a:xfrm>
              <a:off x="8376625" y="4935025"/>
              <a:ext cx="1053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accent2"/>
                  </a:solidFill>
                  <a:latin typeface="Arial"/>
                  <a:ea typeface="Arial"/>
                  <a:cs typeface="Arial"/>
                  <a:sym typeface="Arial"/>
                </a:rPr>
                <a:t>Geneva</a:t>
              </a:r>
              <a:endParaRPr b="0" i="0" sz="1400" u="none" cap="none" strike="noStrike">
                <a:solidFill>
                  <a:schemeClr val="accent2"/>
                </a:solidFill>
                <a:latin typeface="Arial"/>
                <a:ea typeface="Arial"/>
                <a:cs typeface="Arial"/>
                <a:sym typeface="Arial"/>
              </a:endParaRPr>
            </a:p>
          </p:txBody>
        </p:sp>
        <p:sp>
          <p:nvSpPr>
            <p:cNvPr id="265" name="Google Shape;265;g238e384d500_0_110"/>
            <p:cNvSpPr txBox="1"/>
            <p:nvPr/>
          </p:nvSpPr>
          <p:spPr>
            <a:xfrm>
              <a:off x="9386775" y="5211925"/>
              <a:ext cx="671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accent2"/>
                  </a:solidFill>
                  <a:latin typeface="Arial"/>
                  <a:ea typeface="Arial"/>
                  <a:cs typeface="Arial"/>
                  <a:sym typeface="Arial"/>
                </a:rPr>
                <a:t>Hobart</a:t>
              </a:r>
              <a:endParaRPr b="0" i="0" sz="1200" u="none" cap="none" strike="noStrike">
                <a:solidFill>
                  <a:schemeClr val="accent2"/>
                </a:solidFill>
                <a:latin typeface="Arial"/>
                <a:ea typeface="Arial"/>
                <a:cs typeface="Arial"/>
                <a:sym typeface="Arial"/>
              </a:endParaRPr>
            </a:p>
          </p:txBody>
        </p:sp>
        <p:sp>
          <p:nvSpPr>
            <p:cNvPr id="266" name="Google Shape;266;g238e384d500_0_110"/>
            <p:cNvSpPr txBox="1"/>
            <p:nvPr/>
          </p:nvSpPr>
          <p:spPr>
            <a:xfrm>
              <a:off x="7947375" y="4221125"/>
              <a:ext cx="6711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GB" sz="600" u="none" cap="none" strike="noStrike">
                  <a:solidFill>
                    <a:schemeClr val="accent2"/>
                  </a:solidFill>
                  <a:latin typeface="Arial"/>
                  <a:ea typeface="Arial"/>
                  <a:cs typeface="Arial"/>
                  <a:sym typeface="Arial"/>
                </a:rPr>
                <a:t>Ostend</a:t>
              </a:r>
              <a:endParaRPr b="0" i="0" sz="600" u="none" cap="none" strike="noStrike">
                <a:solidFill>
                  <a:schemeClr val="accent2"/>
                </a:solidFill>
                <a:latin typeface="Arial"/>
                <a:ea typeface="Arial"/>
                <a:cs typeface="Arial"/>
                <a:sym typeface="Arial"/>
              </a:endParaRPr>
            </a:p>
          </p:txBody>
        </p:sp>
        <p:sp>
          <p:nvSpPr>
            <p:cNvPr id="267" name="Google Shape;267;g238e384d500_0_110"/>
            <p:cNvSpPr txBox="1"/>
            <p:nvPr/>
          </p:nvSpPr>
          <p:spPr>
            <a:xfrm>
              <a:off x="6386013" y="4935025"/>
              <a:ext cx="10533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GB" sz="600" u="none" cap="none" strike="noStrike">
                  <a:solidFill>
                    <a:schemeClr val="accent2"/>
                  </a:solidFill>
                  <a:latin typeface="Arial"/>
                  <a:ea typeface="Arial"/>
                  <a:cs typeface="Arial"/>
                  <a:sym typeface="Arial"/>
                </a:rPr>
                <a:t>Washington DC</a:t>
              </a:r>
              <a:endParaRPr b="0" i="0" sz="600" u="none" cap="none" strike="noStrike">
                <a:solidFill>
                  <a:schemeClr val="accent2"/>
                </a:solidFill>
                <a:latin typeface="Arial"/>
                <a:ea typeface="Arial"/>
                <a:cs typeface="Arial"/>
                <a:sym typeface="Arial"/>
              </a:endParaRPr>
            </a:p>
          </p:txBody>
        </p:sp>
      </p:grpSp>
      <p:pic>
        <p:nvPicPr>
          <p:cNvPr id="268" name="Google Shape;268;g238e384d500_0_110" title="Points scored"/>
          <p:cNvPicPr preferRelativeResize="0"/>
          <p:nvPr/>
        </p:nvPicPr>
        <p:blipFill rotWithShape="1">
          <a:blip r:embed="rId3">
            <a:alphaModFix/>
          </a:blip>
          <a:srcRect b="0" l="0" r="0" t="0"/>
          <a:stretch/>
        </p:blipFill>
        <p:spPr>
          <a:xfrm>
            <a:off x="6379063" y="2886750"/>
            <a:ext cx="5241000" cy="3122753"/>
          </a:xfrm>
          <a:prstGeom prst="rect">
            <a:avLst/>
          </a:prstGeom>
          <a:noFill/>
          <a:ln>
            <a:noFill/>
          </a:ln>
        </p:spPr>
      </p:pic>
      <p:sp>
        <p:nvSpPr>
          <p:cNvPr id="269" name="Google Shape;269;g238e384d500_0_110"/>
          <p:cNvSpPr txBox="1"/>
          <p:nvPr/>
        </p:nvSpPr>
        <p:spPr>
          <a:xfrm>
            <a:off x="7987488" y="2201875"/>
            <a:ext cx="3458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accent3"/>
                </a:solidFill>
                <a:latin typeface="Arial"/>
                <a:ea typeface="Arial"/>
                <a:cs typeface="Arial"/>
                <a:sym typeface="Arial"/>
              </a:rPr>
              <a:t>+280%</a:t>
            </a:r>
            <a:r>
              <a:rPr b="1" i="0" lang="en-GB" sz="2400" u="none" cap="none" strike="noStrike">
                <a:solidFill>
                  <a:srgbClr val="000000"/>
                </a:solidFill>
                <a:latin typeface="Arial"/>
                <a:ea typeface="Arial"/>
                <a:cs typeface="Arial"/>
                <a:sym typeface="Arial"/>
              </a:rPr>
              <a:t> </a:t>
            </a:r>
            <a:r>
              <a:rPr b="0" i="0" lang="en-GB" sz="1400" u="none" cap="none" strike="noStrike">
                <a:solidFill>
                  <a:srgbClr val="000000"/>
                </a:solidFill>
                <a:latin typeface="Arial"/>
                <a:ea typeface="Arial"/>
                <a:cs typeface="Arial"/>
                <a:sym typeface="Arial"/>
              </a:rPr>
              <a:t>in 2 years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graphicFrame>
        <p:nvGraphicFramePr>
          <p:cNvPr id="275" name="Google Shape;275;p3"/>
          <p:cNvGraphicFramePr/>
          <p:nvPr/>
        </p:nvGraphicFramePr>
        <p:xfrm>
          <a:off x="826350" y="230975"/>
          <a:ext cx="3000000" cy="3000000"/>
        </p:xfrm>
        <a:graphic>
          <a:graphicData uri="http://schemas.openxmlformats.org/drawingml/2006/table">
            <a:tbl>
              <a:tblPr>
                <a:noFill/>
                <a:tableStyleId>{3CC18103-C5C7-44DD-A1EE-977A8EFB66E4}</a:tableStyleId>
              </a:tblPr>
              <a:tblGrid>
                <a:gridCol w="1990525"/>
                <a:gridCol w="1663950"/>
                <a:gridCol w="3701125"/>
                <a:gridCol w="1757275"/>
                <a:gridCol w="1757275"/>
              </a:tblGrid>
              <a:tr h="171450">
                <a:tc>
                  <a:txBody>
                    <a:bodyPr/>
                    <a:lstStyle/>
                    <a:p>
                      <a:pPr indent="0" lvl="0" marL="0" rtl="0" algn="ctr">
                        <a:lnSpc>
                          <a:spcPct val="115000"/>
                        </a:lnSpc>
                        <a:spcBef>
                          <a:spcPts val="0"/>
                        </a:spcBef>
                        <a:spcAft>
                          <a:spcPts val="0"/>
                        </a:spcAft>
                        <a:buNone/>
                      </a:pPr>
                      <a:r>
                        <a:rPr b="1" lang="en-GB" sz="1300">
                          <a:solidFill>
                            <a:schemeClr val="lt1"/>
                          </a:solidFill>
                        </a:rPr>
                        <a:t>GOOS Element</a:t>
                      </a:r>
                      <a:endParaRPr b="1" sz="1300">
                        <a:solidFill>
                          <a:schemeClr val="lt1"/>
                        </a:solidFill>
                      </a:endParaRPr>
                    </a:p>
                  </a:txBody>
                  <a:tcPr marT="91425" marB="91425"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GB" sz="1300">
                          <a:solidFill>
                            <a:schemeClr val="lt1"/>
                          </a:solidFill>
                        </a:rPr>
                        <a:t>FTEs</a:t>
                      </a:r>
                      <a:endParaRPr b="1" sz="1300">
                        <a:solidFill>
                          <a:schemeClr val="lt1"/>
                        </a:solidFill>
                      </a:endParaRPr>
                    </a:p>
                  </a:txBody>
                  <a:tcPr marT="91425" marB="91425"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GB" sz="1300">
                          <a:solidFill>
                            <a:schemeClr val="lt1"/>
                          </a:solidFill>
                        </a:rPr>
                        <a:t>Funding source</a:t>
                      </a:r>
                      <a:endParaRPr b="1" sz="1300">
                        <a:solidFill>
                          <a:schemeClr val="lt1"/>
                        </a:solidFill>
                      </a:endParaRPr>
                    </a:p>
                  </a:txBody>
                  <a:tcPr marT="91425" marB="91425"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GB" sz="1300">
                          <a:solidFill>
                            <a:schemeClr val="lt1"/>
                          </a:solidFill>
                        </a:rPr>
                        <a:t>In-Kind</a:t>
                      </a:r>
                      <a:endParaRPr b="1" sz="1300">
                        <a:solidFill>
                          <a:schemeClr val="lt1"/>
                        </a:solidFill>
                      </a:endParaRPr>
                    </a:p>
                  </a:txBody>
                  <a:tcPr marT="91425" marB="91425"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GB" sz="1300">
                          <a:solidFill>
                            <a:schemeClr val="lt1"/>
                          </a:solidFill>
                        </a:rPr>
                        <a:t>Location</a:t>
                      </a:r>
                      <a:endParaRPr b="1" sz="1300">
                        <a:solidFill>
                          <a:schemeClr val="lt1"/>
                        </a:solidFill>
                      </a:endParaRPr>
                    </a:p>
                  </a:txBody>
                  <a:tcPr marT="91425" marB="91425"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r>
              <a:tr h="284700">
                <a:tc>
                  <a:txBody>
                    <a:bodyPr/>
                    <a:lstStyle/>
                    <a:p>
                      <a:pPr indent="0" lvl="0" marL="0" rtl="0" algn="ctr">
                        <a:lnSpc>
                          <a:spcPct val="115000"/>
                        </a:lnSpc>
                        <a:spcBef>
                          <a:spcPts val="0"/>
                        </a:spcBef>
                        <a:spcAft>
                          <a:spcPts val="0"/>
                        </a:spcAft>
                        <a:buNone/>
                      </a:pPr>
                      <a:r>
                        <a:rPr lang="en-GB" sz="1300"/>
                        <a:t>HQ Office</a:t>
                      </a:r>
                      <a:endParaRPr sz="1300"/>
                    </a:p>
                  </a:txBody>
                  <a:tcPr marT="18000" marB="18000"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2.7</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300"/>
                        <a:t>IOC</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Paris, France</a:t>
                      </a:r>
                      <a:endParaRPr sz="1300"/>
                    </a:p>
                  </a:txBody>
                  <a:tcPr marT="18000" marB="18000"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r>
              <a:tr h="396200">
                <a:tc>
                  <a:txBody>
                    <a:bodyPr/>
                    <a:lstStyle/>
                    <a:p>
                      <a:pPr indent="0" lvl="0" marL="0" rtl="0" algn="ctr">
                        <a:lnSpc>
                          <a:spcPct val="115000"/>
                        </a:lnSpc>
                        <a:spcBef>
                          <a:spcPts val="0"/>
                        </a:spcBef>
                        <a:spcAft>
                          <a:spcPts val="0"/>
                        </a:spcAft>
                        <a:buNone/>
                      </a:pPr>
                      <a:r>
                        <a:rPr lang="en-GB" sz="1300"/>
                        <a:t>HQ Office</a:t>
                      </a:r>
                      <a:endParaRPr sz="1300"/>
                    </a:p>
                  </a:txBody>
                  <a:tcPr marT="18000" marB="18000"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1.5</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300"/>
                        <a:t>Korea, Canada, China</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Paris, France</a:t>
                      </a:r>
                      <a:endParaRPr sz="1300"/>
                    </a:p>
                  </a:txBody>
                  <a:tcPr marT="18000" marB="18000"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r>
              <a:tr h="396200">
                <a:tc>
                  <a:txBody>
                    <a:bodyPr/>
                    <a:lstStyle/>
                    <a:p>
                      <a:pPr indent="0" lvl="0" marL="0" rtl="0" algn="ctr">
                        <a:lnSpc>
                          <a:spcPct val="115000"/>
                        </a:lnSpc>
                        <a:spcBef>
                          <a:spcPts val="0"/>
                        </a:spcBef>
                        <a:spcAft>
                          <a:spcPts val="0"/>
                        </a:spcAft>
                        <a:buNone/>
                      </a:pPr>
                      <a:r>
                        <a:rPr lang="en-GB" sz="1300"/>
                        <a:t>HQ Office</a:t>
                      </a:r>
                      <a:endParaRPr sz="1300"/>
                    </a:p>
                  </a:txBody>
                  <a:tcPr marT="18000" marB="18000"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2</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300"/>
                        <a:t>IOC, EuroSea</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Remote</a:t>
                      </a:r>
                      <a:endParaRPr sz="1300"/>
                    </a:p>
                  </a:txBody>
                  <a:tcPr marT="18000" marB="18000"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r>
              <a:tr h="295275">
                <a:tc>
                  <a:txBody>
                    <a:bodyPr/>
                    <a:lstStyle/>
                    <a:p>
                      <a:pPr indent="0" lvl="0" marL="0" rtl="0" algn="ctr">
                        <a:lnSpc>
                          <a:spcPct val="115000"/>
                        </a:lnSpc>
                        <a:spcBef>
                          <a:spcPts val="0"/>
                        </a:spcBef>
                        <a:spcAft>
                          <a:spcPts val="0"/>
                        </a:spcAft>
                        <a:buNone/>
                      </a:pPr>
                      <a:r>
                        <a:rPr lang="en-GB" sz="1300"/>
                        <a:t>OOPC</a:t>
                      </a:r>
                      <a:endParaRPr sz="1300"/>
                    </a:p>
                  </a:txBody>
                  <a:tcPr marT="18000" marB="18000"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1</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300"/>
                        <a:t>US 100%</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Hosted WMO</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Geneva, Switzerland</a:t>
                      </a:r>
                      <a:endParaRPr sz="1300"/>
                    </a:p>
                  </a:txBody>
                  <a:tcPr marT="18000" marB="18000"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r>
              <a:tr h="161925">
                <a:tc>
                  <a:txBody>
                    <a:bodyPr/>
                    <a:lstStyle/>
                    <a:p>
                      <a:pPr indent="0" lvl="0" marL="0" rtl="0" algn="ctr">
                        <a:lnSpc>
                          <a:spcPct val="115000"/>
                        </a:lnSpc>
                        <a:spcBef>
                          <a:spcPts val="0"/>
                        </a:spcBef>
                        <a:spcAft>
                          <a:spcPts val="0"/>
                        </a:spcAft>
                        <a:buNone/>
                      </a:pPr>
                      <a:r>
                        <a:rPr lang="en-GB" sz="1300"/>
                        <a:t>BGC Panel</a:t>
                      </a:r>
                      <a:endParaRPr sz="1300"/>
                    </a:p>
                  </a:txBody>
                  <a:tcPr marT="18000" marB="18000"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2</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300"/>
                        <a:t>NSF, SCOR, EuroSea, IOC</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Hosted Poland</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Sopot, Poland</a:t>
                      </a:r>
                      <a:endParaRPr sz="1300"/>
                    </a:p>
                  </a:txBody>
                  <a:tcPr marT="18000" marB="18000"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r>
              <a:tr h="396200">
                <a:tc>
                  <a:txBody>
                    <a:bodyPr/>
                    <a:lstStyle/>
                    <a:p>
                      <a:pPr indent="0" lvl="0" marL="0" rtl="0" algn="ctr">
                        <a:lnSpc>
                          <a:spcPct val="115000"/>
                        </a:lnSpc>
                        <a:spcBef>
                          <a:spcPts val="0"/>
                        </a:spcBef>
                        <a:spcAft>
                          <a:spcPts val="0"/>
                        </a:spcAft>
                        <a:buNone/>
                      </a:pPr>
                      <a:r>
                        <a:rPr lang="en-GB" sz="1300"/>
                        <a:t>BioEco Panel</a:t>
                      </a:r>
                      <a:endParaRPr sz="1300"/>
                    </a:p>
                  </a:txBody>
                  <a:tcPr marT="18000" marB="18000"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0.5</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300"/>
                        <a:t>EuroSea</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Hobart, Australia</a:t>
                      </a:r>
                      <a:endParaRPr sz="1300"/>
                    </a:p>
                  </a:txBody>
                  <a:tcPr marT="18000" marB="18000"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r>
              <a:tr h="295275">
                <a:tc>
                  <a:txBody>
                    <a:bodyPr/>
                    <a:lstStyle/>
                    <a:p>
                      <a:pPr indent="0" lvl="0" marL="0" rtl="0" algn="l">
                        <a:spcBef>
                          <a:spcPts val="0"/>
                        </a:spcBef>
                        <a:spcAft>
                          <a:spcPts val="0"/>
                        </a:spcAft>
                        <a:buNone/>
                      </a:pPr>
                      <a:r>
                        <a:t/>
                      </a:r>
                      <a:endParaRPr sz="1300"/>
                    </a:p>
                  </a:txBody>
                  <a:tcPr marT="18000" marB="18000"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0.05</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300"/>
                        <a:t>GOOS RP, CEAS Pegasus project, OBIS</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Hosted Belgium</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Oostende, Belgium</a:t>
                      </a:r>
                      <a:endParaRPr sz="1300"/>
                    </a:p>
                  </a:txBody>
                  <a:tcPr marT="18000" marB="18000"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r>
              <a:tr h="295275">
                <a:tc>
                  <a:txBody>
                    <a:bodyPr/>
                    <a:lstStyle/>
                    <a:p>
                      <a:pPr indent="0" lvl="0" marL="0" rtl="0" algn="ctr">
                        <a:lnSpc>
                          <a:spcPct val="115000"/>
                        </a:lnSpc>
                        <a:spcBef>
                          <a:spcPts val="0"/>
                        </a:spcBef>
                        <a:spcAft>
                          <a:spcPts val="0"/>
                        </a:spcAft>
                        <a:buNone/>
                      </a:pPr>
                      <a:r>
                        <a:rPr lang="en-GB" sz="1300"/>
                        <a:t>OCG</a:t>
                      </a:r>
                      <a:endParaRPr sz="1300"/>
                    </a:p>
                  </a:txBody>
                  <a:tcPr marT="18000" marB="18000"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1.1</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300"/>
                        <a:t>IOC, WMO, NOAA</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Paris, Geneva, Washington DC</a:t>
                      </a:r>
                      <a:endParaRPr sz="1300"/>
                    </a:p>
                  </a:txBody>
                  <a:tcPr marT="18000" marB="18000"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r>
              <a:tr h="396200">
                <a:tc>
                  <a:txBody>
                    <a:bodyPr/>
                    <a:lstStyle/>
                    <a:p>
                      <a:pPr indent="0" lvl="0" marL="0" rtl="0" algn="ctr">
                        <a:lnSpc>
                          <a:spcPct val="115000"/>
                        </a:lnSpc>
                        <a:spcBef>
                          <a:spcPts val="0"/>
                        </a:spcBef>
                        <a:spcAft>
                          <a:spcPts val="0"/>
                        </a:spcAft>
                        <a:buNone/>
                      </a:pPr>
                      <a:r>
                        <a:rPr lang="en-GB" sz="1300"/>
                        <a:t>Networks</a:t>
                      </a:r>
                      <a:endParaRPr sz="1300"/>
                    </a:p>
                  </a:txBody>
                  <a:tcPr marT="18000" marB="18000"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0.6</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300"/>
                        <a:t>IOC, WMO, NOAA</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Paris, Geneva</a:t>
                      </a:r>
                      <a:endParaRPr sz="1300"/>
                    </a:p>
                  </a:txBody>
                  <a:tcPr marT="18000" marB="18000"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r>
              <a:tr h="723900">
                <a:tc>
                  <a:txBody>
                    <a:bodyPr/>
                    <a:lstStyle/>
                    <a:p>
                      <a:pPr indent="0" lvl="0" marL="0" rtl="0" algn="ctr">
                        <a:lnSpc>
                          <a:spcPct val="115000"/>
                        </a:lnSpc>
                        <a:spcBef>
                          <a:spcPts val="0"/>
                        </a:spcBef>
                        <a:spcAft>
                          <a:spcPts val="0"/>
                        </a:spcAft>
                        <a:buNone/>
                      </a:pPr>
                      <a:r>
                        <a:rPr lang="en-GB" sz="1300"/>
                        <a:t>OceanOPS</a:t>
                      </a:r>
                      <a:endParaRPr sz="1300"/>
                    </a:p>
                  </a:txBody>
                  <a:tcPr marT="18000" marB="18000"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8</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300"/>
                        <a:t>National contributions from USA (68%), Monaco, France, </a:t>
                      </a:r>
                      <a:r>
                        <a:rPr lang="en-GB" sz="1300"/>
                        <a:t>Australia</a:t>
                      </a:r>
                      <a:r>
                        <a:rPr lang="en-GB" sz="1300"/>
                        <a:t>, Canada, China, Germany, Japan, Italy, India, and South Africa. Plus EU, IOC/GOOS, WMO and EuroSea.</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Brest, France</a:t>
                      </a:r>
                      <a:endParaRPr sz="1300"/>
                    </a:p>
                  </a:txBody>
                  <a:tcPr marT="18000" marB="18000"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r>
              <a:tr h="396200">
                <a:tc>
                  <a:txBody>
                    <a:bodyPr/>
                    <a:lstStyle/>
                    <a:p>
                      <a:pPr indent="0" lvl="0" marL="0" rtl="0" algn="ctr">
                        <a:lnSpc>
                          <a:spcPct val="115000"/>
                        </a:lnSpc>
                        <a:spcBef>
                          <a:spcPts val="0"/>
                        </a:spcBef>
                        <a:spcAft>
                          <a:spcPts val="0"/>
                        </a:spcAft>
                        <a:buNone/>
                      </a:pPr>
                      <a:r>
                        <a:rPr lang="en-GB" sz="1300"/>
                        <a:t>ETOOFS</a:t>
                      </a:r>
                      <a:endParaRPr sz="1300"/>
                    </a:p>
                  </a:txBody>
                  <a:tcPr marT="18000" marB="18000"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0.25</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300"/>
                        <a:t>IOC</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Paris, France</a:t>
                      </a:r>
                      <a:endParaRPr sz="1300"/>
                    </a:p>
                  </a:txBody>
                  <a:tcPr marT="18000" marB="18000"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r>
              <a:tr h="396200">
                <a:tc>
                  <a:txBody>
                    <a:bodyPr/>
                    <a:lstStyle/>
                    <a:p>
                      <a:pPr indent="0" lvl="0" marL="0" rtl="0" algn="ctr">
                        <a:lnSpc>
                          <a:spcPct val="115000"/>
                        </a:lnSpc>
                        <a:spcBef>
                          <a:spcPts val="0"/>
                        </a:spcBef>
                        <a:spcAft>
                          <a:spcPts val="0"/>
                        </a:spcAft>
                        <a:buNone/>
                      </a:pPr>
                      <a:r>
                        <a:rPr lang="en-GB" sz="1300"/>
                        <a:t>GRAs</a:t>
                      </a:r>
                      <a:endParaRPr sz="1300"/>
                    </a:p>
                  </a:txBody>
                  <a:tcPr marT="18000" marB="18000"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0.25</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300"/>
                        <a:t>IOC</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en-GB" sz="1300"/>
                        <a:t>Paris, France</a:t>
                      </a:r>
                      <a:endParaRPr sz="1300"/>
                    </a:p>
                  </a:txBody>
                  <a:tcPr marT="18000" marB="18000"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3F3F3"/>
                    </a:solidFill>
                  </a:tcPr>
                </a:tc>
              </a:tr>
              <a:tr h="396200">
                <a:tc>
                  <a:txBody>
                    <a:bodyPr/>
                    <a:lstStyle/>
                    <a:p>
                      <a:pPr indent="0" lvl="0" marL="0" rtl="0" algn="ctr">
                        <a:lnSpc>
                          <a:spcPct val="115000"/>
                        </a:lnSpc>
                        <a:spcBef>
                          <a:spcPts val="0"/>
                        </a:spcBef>
                        <a:spcAft>
                          <a:spcPts val="0"/>
                        </a:spcAft>
                        <a:buNone/>
                      </a:pPr>
                      <a:r>
                        <a:rPr b="1" lang="en-GB" sz="1300"/>
                        <a:t>Total</a:t>
                      </a:r>
                      <a:endParaRPr b="1" sz="1300"/>
                    </a:p>
                  </a:txBody>
                  <a:tcPr marT="18000" marB="18000" marR="28575" marL="28575" anchor="ctr">
                    <a:lnL cap="flat" cmpd="sng" w="2857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b="1" lang="en-GB" sz="1300"/>
                        <a:t>20</a:t>
                      </a:r>
                      <a:endParaRPr b="1"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300"/>
                    </a:p>
                  </a:txBody>
                  <a:tcPr marT="18000" marB="1800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sz="1300"/>
                    </a:p>
                  </a:txBody>
                  <a:tcPr marT="18000" marB="18000" marR="28575" marL="28575" anchor="ctr">
                    <a:lnL cap="flat" cmpd="sng" w="952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3F3F3"/>
                    </a:solidFill>
                  </a:tcPr>
                </a:tc>
              </a:tr>
            </a:tbl>
          </a:graphicData>
        </a:graphic>
      </p:graphicFrame>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238b7b403cd_0_1109"/>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
        <p:nvSpPr>
          <p:cNvPr id="281" name="Google Shape;281;g238b7b403cd_0_1109"/>
          <p:cNvSpPr txBox="1"/>
          <p:nvPr>
            <p:ph idx="1" type="body"/>
          </p:nvPr>
        </p:nvSpPr>
        <p:spPr>
          <a:xfrm>
            <a:off x="720725" y="1526000"/>
            <a:ext cx="10529400" cy="4387800"/>
          </a:xfrm>
          <a:prstGeom prst="rect">
            <a:avLst/>
          </a:prstGeom>
          <a:noFill/>
          <a:ln>
            <a:noFill/>
          </a:ln>
        </p:spPr>
        <p:txBody>
          <a:bodyPr anchorCtr="0" anchor="t" bIns="0" lIns="0" spcFirstLastPara="1" rIns="0" wrap="square" tIns="0">
            <a:noAutofit/>
          </a:bodyPr>
          <a:lstStyle/>
          <a:p>
            <a:pPr indent="-304800" lvl="0" marL="457200" rtl="0" algn="l">
              <a:lnSpc>
                <a:spcPct val="100000"/>
              </a:lnSpc>
              <a:spcBef>
                <a:spcPts val="0"/>
              </a:spcBef>
              <a:spcAft>
                <a:spcPts val="0"/>
              </a:spcAft>
              <a:buClr>
                <a:schemeClr val="accent2"/>
              </a:buClr>
              <a:buSzPts val="1200"/>
              <a:buChar char="●"/>
            </a:pPr>
            <a:r>
              <a:rPr lang="en-GB" sz="1800"/>
              <a:t>P</a:t>
            </a:r>
            <a:r>
              <a:rPr lang="en-GB" sz="1800">
                <a:solidFill>
                  <a:srgbClr val="212121"/>
                </a:solidFill>
                <a:latin typeface="Calibri"/>
                <a:ea typeface="Calibri"/>
                <a:cs typeface="Calibri"/>
                <a:sym typeface="Calibri"/>
              </a:rPr>
              <a:t>roposal for a Draft Programme and Budget for 2024-2025 (42 C/5) was submitted by the Director-General to the 216</a:t>
            </a:r>
            <a:r>
              <a:rPr baseline="30000" lang="en-GB" sz="1800">
                <a:solidFill>
                  <a:srgbClr val="212121"/>
                </a:solidFill>
                <a:latin typeface="Calibri"/>
                <a:ea typeface="Calibri"/>
                <a:cs typeface="Calibri"/>
                <a:sym typeface="Calibri"/>
              </a:rPr>
              <a:t>th</a:t>
            </a:r>
            <a:r>
              <a:rPr lang="en-GB" sz="1800">
                <a:solidFill>
                  <a:srgbClr val="212121"/>
                </a:solidFill>
                <a:latin typeface="Calibri"/>
                <a:ea typeface="Calibri"/>
                <a:cs typeface="Calibri"/>
                <a:sym typeface="Calibri"/>
              </a:rPr>
              <a:t> session of the UNESCO Executive Board (10-24 May 2023)</a:t>
            </a:r>
            <a:endParaRPr sz="1800">
              <a:solidFill>
                <a:srgbClr val="212121"/>
              </a:solidFill>
              <a:latin typeface="Calibri"/>
              <a:ea typeface="Calibri"/>
              <a:cs typeface="Calibri"/>
              <a:sym typeface="Calibri"/>
            </a:endParaRPr>
          </a:p>
          <a:p>
            <a:pPr indent="-304800" lvl="0" marL="457200" rtl="0" algn="l">
              <a:lnSpc>
                <a:spcPct val="115000"/>
              </a:lnSpc>
              <a:spcBef>
                <a:spcPts val="0"/>
              </a:spcBef>
              <a:spcAft>
                <a:spcPts val="0"/>
              </a:spcAft>
              <a:buClr>
                <a:schemeClr val="accent2"/>
              </a:buClr>
              <a:buSzPts val="1200"/>
              <a:buChar char="●"/>
            </a:pPr>
            <a:r>
              <a:rPr lang="en-GB" sz="1800">
                <a:solidFill>
                  <a:srgbClr val="212121"/>
                </a:solidFill>
                <a:latin typeface="Calibri"/>
                <a:ea typeface="Calibri"/>
                <a:cs typeface="Calibri"/>
                <a:sym typeface="Calibri"/>
              </a:rPr>
              <a:t> Two scenarios are presented with respect to the regular budget::</a:t>
            </a:r>
            <a:endParaRPr sz="1800">
              <a:solidFill>
                <a:srgbClr val="212121"/>
              </a:solidFill>
              <a:latin typeface="Calibri"/>
              <a:ea typeface="Calibri"/>
              <a:cs typeface="Calibri"/>
              <a:sym typeface="Calibri"/>
            </a:endParaRPr>
          </a:p>
          <a:p>
            <a:pPr indent="-342900" lvl="0" marL="457200" rtl="0" algn="l">
              <a:lnSpc>
                <a:spcPct val="115000"/>
              </a:lnSpc>
              <a:spcBef>
                <a:spcPts val="0"/>
              </a:spcBef>
              <a:spcAft>
                <a:spcPts val="0"/>
              </a:spcAft>
              <a:buClr>
                <a:srgbClr val="212121"/>
              </a:buClr>
              <a:buSzPts val="1800"/>
              <a:buFont typeface="Calibri"/>
              <a:buAutoNum type="alphaLcParenR"/>
            </a:pPr>
            <a:r>
              <a:rPr b="1" lang="en-GB" sz="1800">
                <a:solidFill>
                  <a:srgbClr val="212121"/>
                </a:solidFill>
                <a:latin typeface="Calibri"/>
                <a:ea typeface="Calibri"/>
                <a:cs typeface="Calibri"/>
                <a:sym typeface="Calibri"/>
              </a:rPr>
              <a:t>Base Case scenario – + $30M for total UNESCO programme budget; +$2.2 million for IOC, which translates into + $1.6M for non-staff part of the budget. this in turn allows to significantly increase the non-staff budget for GOOS (ballpark figure 50%). </a:t>
            </a:r>
            <a:endParaRPr b="1" sz="1800">
              <a:solidFill>
                <a:srgbClr val="212121"/>
              </a:solidFill>
              <a:latin typeface="Calibri"/>
              <a:ea typeface="Calibri"/>
              <a:cs typeface="Calibri"/>
              <a:sym typeface="Calibri"/>
            </a:endParaRPr>
          </a:p>
          <a:p>
            <a:pPr indent="-342900" lvl="0" marL="457200" rtl="0" algn="l">
              <a:lnSpc>
                <a:spcPct val="115000"/>
              </a:lnSpc>
              <a:spcBef>
                <a:spcPts val="0"/>
              </a:spcBef>
              <a:spcAft>
                <a:spcPts val="0"/>
              </a:spcAft>
              <a:buClr>
                <a:srgbClr val="212121"/>
              </a:buClr>
              <a:buSzPts val="1800"/>
              <a:buFont typeface="Calibri"/>
              <a:buAutoNum type="alphaLcParenR"/>
            </a:pPr>
            <a:r>
              <a:rPr b="1" lang="en-GB" sz="1800">
                <a:solidFill>
                  <a:srgbClr val="212121"/>
                </a:solidFill>
                <a:latin typeface="Calibri"/>
                <a:ea typeface="Calibri"/>
                <a:cs typeface="Calibri"/>
                <a:sym typeface="Calibri"/>
              </a:rPr>
              <a:t>Zero Nominal Growth (ZNG) scenario = almost the same budget as currently</a:t>
            </a:r>
            <a:endParaRPr b="1" sz="1800">
              <a:solidFill>
                <a:srgbClr val="212121"/>
              </a:solidFill>
              <a:latin typeface="Calibri"/>
              <a:ea typeface="Calibri"/>
              <a:cs typeface="Calibri"/>
              <a:sym typeface="Calibri"/>
            </a:endParaRPr>
          </a:p>
          <a:p>
            <a:pPr indent="-304800" lvl="0" marL="457200" rtl="0" algn="just">
              <a:lnSpc>
                <a:spcPct val="115000"/>
              </a:lnSpc>
              <a:spcBef>
                <a:spcPts val="0"/>
              </a:spcBef>
              <a:spcAft>
                <a:spcPts val="0"/>
              </a:spcAft>
              <a:buClr>
                <a:schemeClr val="accent2"/>
              </a:buClr>
              <a:buSzPts val="1200"/>
              <a:buChar char="●"/>
            </a:pPr>
            <a:r>
              <a:rPr lang="en-GB" sz="1800">
                <a:solidFill>
                  <a:srgbClr val="212121"/>
                </a:solidFill>
                <a:latin typeface="Calibri"/>
                <a:ea typeface="Calibri"/>
                <a:cs typeface="Calibri"/>
                <a:sym typeface="Calibri"/>
              </a:rPr>
              <a:t>Review UNESCO Executive Board 217</a:t>
            </a:r>
            <a:r>
              <a:rPr baseline="30000" lang="en-GB" sz="1800">
                <a:solidFill>
                  <a:srgbClr val="212121"/>
                </a:solidFill>
                <a:latin typeface="Calibri"/>
                <a:ea typeface="Calibri"/>
                <a:cs typeface="Calibri"/>
                <a:sym typeface="Calibri"/>
              </a:rPr>
              <a:t>th</a:t>
            </a:r>
            <a:r>
              <a:rPr lang="en-GB" sz="1800">
                <a:solidFill>
                  <a:srgbClr val="212121"/>
                </a:solidFill>
                <a:latin typeface="Calibri"/>
                <a:ea typeface="Calibri"/>
                <a:cs typeface="Calibri"/>
                <a:sym typeface="Calibri"/>
              </a:rPr>
              <a:t> session fall 2023, and final budget will be </a:t>
            </a:r>
            <a:r>
              <a:rPr b="1" lang="en-GB" sz="1800">
                <a:solidFill>
                  <a:srgbClr val="212121"/>
                </a:solidFill>
                <a:latin typeface="Calibri"/>
                <a:ea typeface="Calibri"/>
                <a:cs typeface="Calibri"/>
                <a:sym typeface="Calibri"/>
              </a:rPr>
              <a:t>approved by the UNESCO General Conference in November 2023</a:t>
            </a:r>
            <a:endParaRPr b="1" sz="1800">
              <a:solidFill>
                <a:srgbClr val="212121"/>
              </a:solidFill>
              <a:latin typeface="Calibri"/>
              <a:ea typeface="Calibri"/>
              <a:cs typeface="Calibri"/>
              <a:sym typeface="Calibri"/>
            </a:endParaRPr>
          </a:p>
          <a:p>
            <a:pPr indent="-304800" lvl="0" marL="457200" rtl="0" algn="l">
              <a:lnSpc>
                <a:spcPct val="115000"/>
              </a:lnSpc>
              <a:spcBef>
                <a:spcPts val="0"/>
              </a:spcBef>
              <a:spcAft>
                <a:spcPts val="0"/>
              </a:spcAft>
              <a:buClr>
                <a:schemeClr val="accent2"/>
              </a:buClr>
              <a:buSzPts val="1200"/>
              <a:buChar char="●"/>
            </a:pPr>
            <a:r>
              <a:rPr lang="en-GB" sz="1800">
                <a:solidFill>
                  <a:srgbClr val="212121"/>
                </a:solidFill>
                <a:latin typeface="Calibri"/>
                <a:ea typeface="Calibri"/>
                <a:cs typeface="Calibri"/>
                <a:sym typeface="Calibri"/>
              </a:rPr>
              <a:t>The IOC Secretariat is currently finalizing its proposal for consideration by the IOC Assembly at its 32rd session, 21-30 June 2023. The document will be published shortly. </a:t>
            </a:r>
            <a:endParaRPr sz="1800">
              <a:solidFill>
                <a:srgbClr val="212121"/>
              </a:solidFill>
              <a:latin typeface="Calibri"/>
              <a:ea typeface="Calibri"/>
              <a:cs typeface="Calibri"/>
              <a:sym typeface="Calibri"/>
            </a:endParaRPr>
          </a:p>
          <a:p>
            <a:pPr indent="-304800" lvl="0" marL="457200" rtl="0" algn="l">
              <a:lnSpc>
                <a:spcPct val="115000"/>
              </a:lnSpc>
              <a:spcBef>
                <a:spcPts val="0"/>
              </a:spcBef>
              <a:spcAft>
                <a:spcPts val="0"/>
              </a:spcAft>
              <a:buClr>
                <a:schemeClr val="accent2"/>
              </a:buClr>
              <a:buSzPts val="1200"/>
              <a:buChar char="●"/>
            </a:pPr>
            <a:r>
              <a:rPr lang="en-GB" sz="1800">
                <a:solidFill>
                  <a:srgbClr val="212121"/>
                </a:solidFill>
                <a:latin typeface="Calibri"/>
                <a:ea typeface="Calibri"/>
                <a:cs typeface="Calibri"/>
                <a:sym typeface="Calibri"/>
              </a:rPr>
              <a:t>Given where we are in the budgeting process and the level of uncertainty as to the final scenario, the </a:t>
            </a:r>
            <a:r>
              <a:rPr b="1" lang="en-GB" sz="1800">
                <a:solidFill>
                  <a:srgbClr val="212121"/>
                </a:solidFill>
                <a:latin typeface="Calibri"/>
                <a:ea typeface="Calibri"/>
                <a:cs typeface="Calibri"/>
                <a:sym typeface="Calibri"/>
              </a:rPr>
              <a:t>Assembly will be expected to review the proposal and provide guidance to the Secretariat on priorities and as to what programmatic areas to reinforce with extra funding available.</a:t>
            </a:r>
            <a:r>
              <a:rPr lang="en-GB" sz="1800">
                <a:solidFill>
                  <a:srgbClr val="212121"/>
                </a:solidFill>
                <a:latin typeface="Calibri"/>
                <a:ea typeface="Calibri"/>
                <a:cs typeface="Calibri"/>
                <a:sym typeface="Calibri"/>
              </a:rPr>
              <a:t> The GC should do the same. </a:t>
            </a:r>
            <a:br>
              <a:rPr lang="en-GB" sz="1800"/>
            </a:br>
            <a:endParaRPr sz="1800"/>
          </a:p>
        </p:txBody>
      </p:sp>
      <p:sp>
        <p:nvSpPr>
          <p:cNvPr id="282" name="Google Shape;282;g238b7b403cd_0_1109"/>
          <p:cNvSpPr txBox="1"/>
          <p:nvPr>
            <p:ph type="title"/>
          </p:nvPr>
        </p:nvSpPr>
        <p:spPr>
          <a:xfrm>
            <a:off x="720726" y="722313"/>
            <a:ext cx="5518800" cy="57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800"/>
              <a:buNone/>
            </a:pPr>
            <a:r>
              <a:rPr lang="en-GB"/>
              <a:t>Budget information - IOC </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238e384d500_0_96"/>
          <p:cNvSpPr txBox="1"/>
          <p:nvPr>
            <p:ph type="title"/>
          </p:nvPr>
        </p:nvSpPr>
        <p:spPr>
          <a:xfrm>
            <a:off x="753375" y="1371600"/>
            <a:ext cx="9015600" cy="40839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3600"/>
              <a:buNone/>
            </a:pPr>
            <a:br>
              <a:rPr lang="en-GB" sz="4800"/>
            </a:br>
            <a:br>
              <a:rPr lang="en-GB" sz="4800"/>
            </a:br>
            <a:r>
              <a:rPr lang="en-GB" sz="4800"/>
              <a:t>Looking ahead</a:t>
            </a:r>
            <a:endParaRPr sz="4800"/>
          </a:p>
          <a:p>
            <a:pPr indent="0" lvl="0" marL="0" rtl="0" algn="l">
              <a:lnSpc>
                <a:spcPct val="85000"/>
              </a:lnSpc>
              <a:spcBef>
                <a:spcPts val="0"/>
              </a:spcBef>
              <a:spcAft>
                <a:spcPts val="0"/>
              </a:spcAft>
              <a:buSzPts val="3600"/>
              <a:buNone/>
            </a:pPr>
            <a:r>
              <a:t/>
            </a:r>
            <a:endParaRPr sz="3200"/>
          </a:p>
        </p:txBody>
      </p:sp>
      <p:sp>
        <p:nvSpPr>
          <p:cNvPr id="288" name="Google Shape;288;g238e384d500_0_9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38e384d500_0_43"/>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Font typeface="Arial"/>
              <a:buNone/>
            </a:pPr>
            <a:r>
              <a:t/>
            </a:r>
            <a:endParaRPr/>
          </a:p>
          <a:p>
            <a:pPr indent="0" lvl="0" marL="0" rtl="0" algn="l">
              <a:lnSpc>
                <a:spcPct val="85000"/>
              </a:lnSpc>
              <a:spcBef>
                <a:spcPts val="0"/>
              </a:spcBef>
              <a:spcAft>
                <a:spcPts val="0"/>
              </a:spcAft>
              <a:buClr>
                <a:schemeClr val="accent1"/>
              </a:buClr>
              <a:buSzPts val="3600"/>
              <a:buFont typeface="Arial"/>
              <a:buNone/>
            </a:pPr>
            <a:r>
              <a:t/>
            </a:r>
            <a:endParaRPr/>
          </a:p>
        </p:txBody>
      </p:sp>
      <p:sp>
        <p:nvSpPr>
          <p:cNvPr id="294" name="Google Shape;294;g238e384d500_0_43"/>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295" name="Google Shape;295;g238e384d500_0_43"/>
          <p:cNvSpPr txBox="1"/>
          <p:nvPr>
            <p:ph idx="1" type="body"/>
          </p:nvPr>
        </p:nvSpPr>
        <p:spPr>
          <a:xfrm>
            <a:off x="720725" y="1656650"/>
            <a:ext cx="5078700" cy="2727300"/>
          </a:xfrm>
          <a:prstGeom prst="rect">
            <a:avLst/>
          </a:prstGeom>
          <a:solidFill>
            <a:schemeClr val="accent1"/>
          </a:solidFill>
          <a:ln>
            <a:noFill/>
          </a:ln>
        </p:spPr>
        <p:txBody>
          <a:bodyPr anchorCtr="0" anchor="t" bIns="216000" lIns="216000" spcFirstLastPara="1" rIns="216000" wrap="square" tIns="216000">
            <a:noAutofit/>
          </a:bodyPr>
          <a:lstStyle/>
          <a:p>
            <a:pPr indent="0" lvl="1" marL="0" rtl="0" algn="l">
              <a:lnSpc>
                <a:spcPct val="100000"/>
              </a:lnSpc>
              <a:spcBef>
                <a:spcPts val="0"/>
              </a:spcBef>
              <a:spcAft>
                <a:spcPts val="0"/>
              </a:spcAft>
              <a:buClr>
                <a:schemeClr val="lt1"/>
              </a:buClr>
              <a:buSzPts val="2000"/>
              <a:buNone/>
            </a:pPr>
            <a:r>
              <a:rPr lang="en-GB"/>
              <a:t>Lessons learned - balance effort and outcomes, some examples</a:t>
            </a:r>
            <a:endParaRPr/>
          </a:p>
          <a:p>
            <a:pPr indent="-342900" lvl="0" marL="372700" rtl="0" algn="l">
              <a:lnSpc>
                <a:spcPct val="100000"/>
              </a:lnSpc>
              <a:spcBef>
                <a:spcPts val="1800"/>
              </a:spcBef>
              <a:spcAft>
                <a:spcPts val="0"/>
              </a:spcAft>
              <a:buSzPts val="1600"/>
              <a:buFont typeface="Arial"/>
              <a:buAutoNum type="arabicPeriod"/>
            </a:pPr>
            <a:r>
              <a:rPr lang="en-GB" sz="1600"/>
              <a:t>EEZ issues</a:t>
            </a:r>
            <a:endParaRPr sz="1600"/>
          </a:p>
          <a:p>
            <a:pPr indent="-342900" lvl="0" marL="372700" rtl="0" algn="l">
              <a:lnSpc>
                <a:spcPct val="100000"/>
              </a:lnSpc>
              <a:spcBef>
                <a:spcPts val="1800"/>
              </a:spcBef>
              <a:spcAft>
                <a:spcPts val="0"/>
              </a:spcAft>
              <a:buSzPts val="1600"/>
              <a:buFont typeface="Arial"/>
              <a:buAutoNum type="arabicPeriod"/>
            </a:pPr>
            <a:r>
              <a:rPr lang="en-GB" sz="1600"/>
              <a:t>TT and Projects developed to address needs - actions grow with no additional support</a:t>
            </a:r>
            <a:endParaRPr sz="1600"/>
          </a:p>
          <a:p>
            <a:pPr indent="-342900" lvl="0" marL="372700" rtl="0" algn="l">
              <a:lnSpc>
                <a:spcPct val="100000"/>
              </a:lnSpc>
              <a:spcBef>
                <a:spcPts val="1800"/>
              </a:spcBef>
              <a:spcAft>
                <a:spcPts val="0"/>
              </a:spcAft>
              <a:buSzPts val="1600"/>
              <a:buFont typeface="Arial"/>
              <a:buAutoNum type="arabicPeriod"/>
            </a:pPr>
            <a:r>
              <a:rPr lang="en-GB" sz="1600"/>
              <a:t>WMO - SG OOIS, RRR entail additional work</a:t>
            </a:r>
            <a:endParaRPr sz="1600"/>
          </a:p>
        </p:txBody>
      </p:sp>
      <p:sp>
        <p:nvSpPr>
          <p:cNvPr id="296" name="Google Shape;296;g238e384d500_0_43"/>
          <p:cNvSpPr txBox="1"/>
          <p:nvPr>
            <p:ph idx="1" type="body"/>
          </p:nvPr>
        </p:nvSpPr>
        <p:spPr>
          <a:xfrm>
            <a:off x="5978525" y="1656650"/>
            <a:ext cx="5078700" cy="2727300"/>
          </a:xfrm>
          <a:prstGeom prst="rect">
            <a:avLst/>
          </a:prstGeom>
          <a:solidFill>
            <a:schemeClr val="accent1"/>
          </a:solidFill>
          <a:ln>
            <a:noFill/>
          </a:ln>
        </p:spPr>
        <p:txBody>
          <a:bodyPr anchorCtr="0" anchor="t" bIns="216000" lIns="216000" spcFirstLastPara="1" rIns="216000" wrap="square" tIns="216000">
            <a:noAutofit/>
          </a:bodyPr>
          <a:lstStyle/>
          <a:p>
            <a:pPr indent="0" lvl="1" marL="0" rtl="0" algn="l">
              <a:lnSpc>
                <a:spcPct val="100000"/>
              </a:lnSpc>
              <a:spcBef>
                <a:spcPts val="0"/>
              </a:spcBef>
              <a:spcAft>
                <a:spcPts val="0"/>
              </a:spcAft>
              <a:buClr>
                <a:schemeClr val="lt1"/>
              </a:buClr>
              <a:buSzPts val="2000"/>
              <a:buNone/>
            </a:pPr>
            <a:r>
              <a:rPr lang="en-GB"/>
              <a:t>Increased focus</a:t>
            </a:r>
            <a:endParaRPr/>
          </a:p>
          <a:p>
            <a:pPr indent="-342900" lvl="0" marL="372700" rtl="0" algn="l">
              <a:lnSpc>
                <a:spcPct val="100000"/>
              </a:lnSpc>
              <a:spcBef>
                <a:spcPts val="1800"/>
              </a:spcBef>
              <a:spcAft>
                <a:spcPts val="0"/>
              </a:spcAft>
              <a:buSzPts val="1600"/>
              <a:buFont typeface="Arial"/>
              <a:buAutoNum type="arabicPeriod"/>
            </a:pPr>
            <a:r>
              <a:rPr lang="en-GB" sz="1600"/>
              <a:t>Evolve GOOS Governance</a:t>
            </a:r>
            <a:endParaRPr sz="1600"/>
          </a:p>
          <a:p>
            <a:pPr indent="-342900" lvl="0" marL="372700" rtl="0" algn="l">
              <a:lnSpc>
                <a:spcPct val="100000"/>
              </a:lnSpc>
              <a:spcBef>
                <a:spcPts val="1800"/>
              </a:spcBef>
              <a:spcAft>
                <a:spcPts val="0"/>
              </a:spcAft>
              <a:buSzPts val="1600"/>
              <a:buFont typeface="Arial"/>
              <a:buAutoNum type="arabicPeriod"/>
            </a:pPr>
            <a:r>
              <a:rPr lang="en-GB" sz="1600"/>
              <a:t>Resourcing/Fundraising</a:t>
            </a:r>
            <a:endParaRPr sz="1600"/>
          </a:p>
          <a:p>
            <a:pPr indent="-342900" lvl="0" marL="372700" rtl="0" algn="l">
              <a:lnSpc>
                <a:spcPct val="100000"/>
              </a:lnSpc>
              <a:spcBef>
                <a:spcPts val="1800"/>
              </a:spcBef>
              <a:spcAft>
                <a:spcPts val="0"/>
              </a:spcAft>
              <a:buSzPts val="1600"/>
              <a:buFont typeface="Arial"/>
              <a:buAutoNum type="arabicPeriod"/>
            </a:pPr>
            <a:r>
              <a:rPr lang="en-GB" sz="1600">
                <a:extLst>
                  <a:ext uri="http://customooxmlschemas.google.com/">
                    <go:slidesCustomData xmlns:go="http://customooxmlschemas.google.com/" textRoundtripDataId="0"/>
                  </a:ext>
                </a:extLst>
              </a:rPr>
              <a:t>Strengthening and </a:t>
            </a:r>
            <a:r>
              <a:rPr lang="en-GB" sz="1600">
                <a:extLst>
                  <a:ext uri="http://customooxmlschemas.google.com/">
                    <go:slidesCustomData xmlns:go="http://customooxmlschemas.google.com/" textRoundtripDataId="1"/>
                  </a:ext>
                </a:extLst>
              </a:rPr>
              <a:t>integration</a:t>
            </a:r>
            <a:endParaRPr sz="1600"/>
          </a:p>
          <a:p>
            <a:pPr indent="-342900" lvl="0" marL="372700" rtl="0" algn="l">
              <a:lnSpc>
                <a:spcPct val="100000"/>
              </a:lnSpc>
              <a:spcBef>
                <a:spcPts val="1800"/>
              </a:spcBef>
              <a:spcAft>
                <a:spcPts val="0"/>
              </a:spcAft>
              <a:buSzPts val="1600"/>
              <a:buAutoNum type="arabicPeriod"/>
            </a:pPr>
            <a:r>
              <a:rPr lang="en-GB" sz="1600"/>
              <a:t>Priorities to lift the observing system</a:t>
            </a:r>
            <a:endParaRPr sz="1600"/>
          </a:p>
          <a:p>
            <a:pPr indent="0" lvl="0" marL="0" rtl="0" algn="l">
              <a:lnSpc>
                <a:spcPct val="100000"/>
              </a:lnSpc>
              <a:spcBef>
                <a:spcPts val="1800"/>
              </a:spcBef>
              <a:spcAft>
                <a:spcPts val="0"/>
              </a:spcAft>
              <a:buNone/>
            </a:pPr>
            <a:r>
              <a:t/>
            </a:r>
            <a:endParaRPr sz="1600"/>
          </a:p>
        </p:txBody>
      </p:sp>
      <p:sp>
        <p:nvSpPr>
          <p:cNvPr id="297" name="Google Shape;297;g238e384d500_0_43"/>
          <p:cNvSpPr txBox="1"/>
          <p:nvPr>
            <p:ph type="title"/>
          </p:nvPr>
        </p:nvSpPr>
        <p:spPr>
          <a:xfrm>
            <a:off x="720726" y="722313"/>
            <a:ext cx="55188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t>Looking ahead</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238e384d500_0_72"/>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303" name="Google Shape;303;g238e384d500_0_72"/>
          <p:cNvSpPr txBox="1"/>
          <p:nvPr>
            <p:ph idx="1" type="body"/>
          </p:nvPr>
        </p:nvSpPr>
        <p:spPr>
          <a:xfrm>
            <a:off x="720725" y="1413850"/>
            <a:ext cx="6909300" cy="4636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701"/>
              </a:spcBef>
              <a:spcAft>
                <a:spcPts val="0"/>
              </a:spcAft>
              <a:buNone/>
            </a:pPr>
            <a:r>
              <a:rPr b="1" lang="en-GB">
                <a:solidFill>
                  <a:schemeClr val="accent3"/>
                </a:solidFill>
              </a:rPr>
              <a:t>What</a:t>
            </a:r>
            <a:endParaRPr b="1">
              <a:solidFill>
                <a:schemeClr val="accent3"/>
              </a:solidFill>
            </a:endParaRPr>
          </a:p>
          <a:p>
            <a:pPr indent="-304800" lvl="0" marL="457200" rtl="0" algn="l">
              <a:lnSpc>
                <a:spcPct val="100000"/>
              </a:lnSpc>
              <a:spcBef>
                <a:spcPts val="1701"/>
              </a:spcBef>
              <a:spcAft>
                <a:spcPts val="0"/>
              </a:spcAft>
              <a:buClr>
                <a:schemeClr val="accent2"/>
              </a:buClr>
              <a:buSzPts val="1200"/>
              <a:buChar char="●"/>
            </a:pPr>
            <a:r>
              <a:rPr lang="en-GB"/>
              <a:t>Big integrated asks - priorities - major GOOS projects that have more impact (many small asks difficult to handle) and bring </a:t>
            </a:r>
            <a:r>
              <a:rPr lang="en-GB"/>
              <a:t>funds</a:t>
            </a:r>
            <a:r>
              <a:rPr lang="en-GB"/>
              <a:t> that will support coordination and change</a:t>
            </a:r>
            <a:endParaRPr/>
          </a:p>
          <a:p>
            <a:pPr indent="-304800" lvl="0" marL="457200" rtl="0" algn="l">
              <a:lnSpc>
                <a:spcPct val="100000"/>
              </a:lnSpc>
              <a:spcBef>
                <a:spcPts val="0"/>
              </a:spcBef>
              <a:spcAft>
                <a:spcPts val="0"/>
              </a:spcAft>
              <a:buClr>
                <a:schemeClr val="accent2"/>
              </a:buClr>
              <a:buSzPts val="1200"/>
              <a:buChar char="●"/>
            </a:pPr>
            <a:r>
              <a:rPr lang="en-GB"/>
              <a:t>Concrete outcomes and transformation</a:t>
            </a:r>
            <a:endParaRPr/>
          </a:p>
          <a:p>
            <a:pPr indent="0" lvl="0" marL="0" rtl="0" algn="l">
              <a:lnSpc>
                <a:spcPct val="100000"/>
              </a:lnSpc>
              <a:spcBef>
                <a:spcPts val="1701"/>
              </a:spcBef>
              <a:spcAft>
                <a:spcPts val="0"/>
              </a:spcAft>
              <a:buNone/>
            </a:pPr>
            <a:r>
              <a:rPr b="1" lang="en-GB">
                <a:solidFill>
                  <a:schemeClr val="accent3"/>
                </a:solidFill>
              </a:rPr>
              <a:t>Who</a:t>
            </a:r>
            <a:endParaRPr b="1">
              <a:solidFill>
                <a:schemeClr val="accent3"/>
              </a:solidFill>
            </a:endParaRPr>
          </a:p>
          <a:p>
            <a:pPr indent="-304800" lvl="0" marL="457200" rtl="0" algn="l">
              <a:lnSpc>
                <a:spcPct val="100000"/>
              </a:lnSpc>
              <a:spcBef>
                <a:spcPts val="1701"/>
              </a:spcBef>
              <a:spcAft>
                <a:spcPts val="0"/>
              </a:spcAft>
              <a:buClr>
                <a:schemeClr val="accent2"/>
              </a:buClr>
              <a:buSzPts val="1200"/>
              <a:buChar char="●"/>
            </a:pPr>
            <a:r>
              <a:rPr b="1" lang="en-GB"/>
              <a:t>Support for core through sponsors and main observing system funders for now</a:t>
            </a:r>
            <a:r>
              <a:rPr lang="en-GB"/>
              <a:t> - evolve GOOS Governance TT longer term change, and GOOS NFP committees may also increase national commitment</a:t>
            </a:r>
            <a:endParaRPr/>
          </a:p>
          <a:p>
            <a:pPr indent="-304800" lvl="0" marL="457200" rtl="0" algn="l">
              <a:spcBef>
                <a:spcPts val="0"/>
              </a:spcBef>
              <a:spcAft>
                <a:spcPts val="0"/>
              </a:spcAft>
              <a:buClr>
                <a:schemeClr val="accent2"/>
              </a:buClr>
              <a:buSzPts val="1200"/>
              <a:buChar char="●"/>
            </a:pPr>
            <a:r>
              <a:rPr b="1" lang="en-GB"/>
              <a:t>Use loans and secondments to support areas of work at HQ</a:t>
            </a:r>
            <a:endParaRPr b="1"/>
          </a:p>
          <a:p>
            <a:pPr indent="-304800" lvl="0" marL="457200" rtl="0" algn="l">
              <a:lnSpc>
                <a:spcPct val="100000"/>
              </a:lnSpc>
              <a:spcBef>
                <a:spcPts val="0"/>
              </a:spcBef>
              <a:spcAft>
                <a:spcPts val="0"/>
              </a:spcAft>
              <a:buClr>
                <a:schemeClr val="accent2"/>
              </a:buClr>
              <a:buSzPts val="1200"/>
              <a:buChar char="●"/>
            </a:pPr>
            <a:r>
              <a:rPr b="1" lang="en-GB"/>
              <a:t>Approach p</a:t>
            </a:r>
            <a:r>
              <a:rPr b="1" lang="en-GB"/>
              <a:t>hilanthropic sector for core projects for change</a:t>
            </a:r>
            <a:r>
              <a:rPr lang="en-GB"/>
              <a:t> - e.g. GOOS Africa, Co-Design, work to identify projects and funders (started)</a:t>
            </a:r>
            <a:endParaRPr/>
          </a:p>
          <a:p>
            <a:pPr indent="-304800" lvl="0" marL="457200" rtl="0" algn="l">
              <a:spcBef>
                <a:spcPts val="0"/>
              </a:spcBef>
              <a:spcAft>
                <a:spcPts val="0"/>
              </a:spcAft>
              <a:buClr>
                <a:schemeClr val="accent2"/>
              </a:buClr>
              <a:buSzPts val="1200"/>
              <a:buChar char="●"/>
            </a:pPr>
            <a:r>
              <a:rPr b="1" lang="en-GB"/>
              <a:t>Engage g</a:t>
            </a:r>
            <a:r>
              <a:rPr b="1" lang="en-GB"/>
              <a:t>reen Funds/World Bank/Blue Funds </a:t>
            </a:r>
            <a:r>
              <a:rPr lang="en-GB"/>
              <a:t>- ensure understand the importance of ocean and ocean observing &amp; to understand how nations could use these towards aligned infrastructure asks</a:t>
            </a:r>
            <a:endParaRPr/>
          </a:p>
          <a:p>
            <a:pPr indent="0" lvl="0" marL="0" rtl="0" algn="l">
              <a:lnSpc>
                <a:spcPct val="100000"/>
              </a:lnSpc>
              <a:spcBef>
                <a:spcPts val="1701"/>
              </a:spcBef>
              <a:spcAft>
                <a:spcPts val="0"/>
              </a:spcAft>
              <a:buClr>
                <a:schemeClr val="dk2"/>
              </a:buClr>
              <a:buSzPts val="1600"/>
              <a:buNone/>
            </a:pPr>
            <a:r>
              <a:t/>
            </a:r>
            <a:endParaRPr/>
          </a:p>
          <a:p>
            <a:pPr indent="0" lvl="0" marL="0" rtl="0" algn="l">
              <a:lnSpc>
                <a:spcPct val="100000"/>
              </a:lnSpc>
              <a:spcBef>
                <a:spcPts val="1701"/>
              </a:spcBef>
              <a:spcAft>
                <a:spcPts val="0"/>
              </a:spcAft>
              <a:buClr>
                <a:schemeClr val="dk2"/>
              </a:buClr>
              <a:buSzPts val="1600"/>
              <a:buNone/>
            </a:pPr>
            <a:r>
              <a:t/>
            </a:r>
            <a:endParaRPr/>
          </a:p>
          <a:p>
            <a:pPr indent="0" lvl="0" marL="0" rtl="0" algn="l">
              <a:lnSpc>
                <a:spcPct val="100000"/>
              </a:lnSpc>
              <a:spcBef>
                <a:spcPts val="1701"/>
              </a:spcBef>
              <a:spcAft>
                <a:spcPts val="0"/>
              </a:spcAft>
              <a:buClr>
                <a:schemeClr val="dk2"/>
              </a:buClr>
              <a:buSzPts val="1600"/>
              <a:buNone/>
            </a:pPr>
            <a:r>
              <a:t/>
            </a:r>
            <a:endParaRPr/>
          </a:p>
        </p:txBody>
      </p:sp>
      <p:sp>
        <p:nvSpPr>
          <p:cNvPr id="304" name="Google Shape;304;g238e384d500_0_72"/>
          <p:cNvSpPr txBox="1"/>
          <p:nvPr>
            <p:ph type="title"/>
          </p:nvPr>
        </p:nvSpPr>
        <p:spPr>
          <a:xfrm>
            <a:off x="720724" y="722313"/>
            <a:ext cx="57843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Resource and fundraising</a:t>
            </a:r>
            <a:endParaRPr/>
          </a:p>
        </p:txBody>
      </p:sp>
      <p:pic>
        <p:nvPicPr>
          <p:cNvPr id="305" name="Google Shape;305;g238e384d500_0_72"/>
          <p:cNvPicPr preferRelativeResize="0"/>
          <p:nvPr/>
        </p:nvPicPr>
        <p:blipFill rotWithShape="1">
          <a:blip r:embed="rId3">
            <a:alphaModFix/>
          </a:blip>
          <a:srcRect b="0" l="5903" r="34105" t="0"/>
          <a:stretch/>
        </p:blipFill>
        <p:spPr>
          <a:xfrm>
            <a:off x="7715700" y="0"/>
            <a:ext cx="4476301" cy="6864326"/>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238b7b403cd_0_951"/>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Font typeface="Arial"/>
              <a:buNone/>
            </a:pPr>
            <a:r>
              <a:t/>
            </a:r>
            <a:endParaRPr/>
          </a:p>
          <a:p>
            <a:pPr indent="0" lvl="0" marL="0" rtl="0" algn="l">
              <a:lnSpc>
                <a:spcPct val="85000"/>
              </a:lnSpc>
              <a:spcBef>
                <a:spcPts val="0"/>
              </a:spcBef>
              <a:spcAft>
                <a:spcPts val="0"/>
              </a:spcAft>
              <a:buClr>
                <a:schemeClr val="accent1"/>
              </a:buClr>
              <a:buSzPts val="3600"/>
              <a:buFont typeface="Arial"/>
              <a:buNone/>
            </a:pPr>
            <a:r>
              <a:t/>
            </a:r>
            <a:endParaRPr/>
          </a:p>
        </p:txBody>
      </p:sp>
      <p:sp>
        <p:nvSpPr>
          <p:cNvPr id="311" name="Google Shape;311;g238b7b403cd_0_95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
        <p:nvSpPr>
          <p:cNvPr id="312" name="Google Shape;312;g238b7b403cd_0_951"/>
          <p:cNvSpPr txBox="1"/>
          <p:nvPr>
            <p:ph idx="1" type="body"/>
          </p:nvPr>
        </p:nvSpPr>
        <p:spPr>
          <a:xfrm>
            <a:off x="720725" y="1702200"/>
            <a:ext cx="5078700" cy="3562800"/>
          </a:xfrm>
          <a:prstGeom prst="rect">
            <a:avLst/>
          </a:prstGeom>
          <a:solidFill>
            <a:schemeClr val="accent1"/>
          </a:solidFill>
          <a:ln>
            <a:noFill/>
          </a:ln>
        </p:spPr>
        <p:txBody>
          <a:bodyPr anchorCtr="0" anchor="t" bIns="216000" lIns="216000" spcFirstLastPara="1" rIns="216000" wrap="square" tIns="216000">
            <a:noAutofit/>
          </a:bodyPr>
          <a:lstStyle/>
          <a:p>
            <a:pPr indent="0" lvl="1" marL="0" rtl="0" algn="l">
              <a:lnSpc>
                <a:spcPct val="100000"/>
              </a:lnSpc>
              <a:spcBef>
                <a:spcPts val="0"/>
              </a:spcBef>
              <a:spcAft>
                <a:spcPts val="0"/>
              </a:spcAft>
              <a:buClr>
                <a:schemeClr val="lt1"/>
              </a:buClr>
              <a:buSzPts val="2000"/>
              <a:buNone/>
            </a:pPr>
            <a:r>
              <a:rPr lang="en-GB"/>
              <a:t>GOOS</a:t>
            </a:r>
            <a:endParaRPr/>
          </a:p>
          <a:p>
            <a:pPr indent="-342900" lvl="0" marL="372700" rtl="0" algn="l">
              <a:lnSpc>
                <a:spcPct val="100000"/>
              </a:lnSpc>
              <a:spcBef>
                <a:spcPts val="1800"/>
              </a:spcBef>
              <a:spcAft>
                <a:spcPts val="0"/>
              </a:spcAft>
              <a:buSzPts val="1600"/>
              <a:buFont typeface="Arial"/>
              <a:buAutoNum type="arabicPeriod"/>
            </a:pPr>
            <a:r>
              <a:rPr lang="en-GB" sz="1600"/>
              <a:t>Core Team - strengthen and integrate</a:t>
            </a:r>
            <a:endParaRPr sz="1600"/>
          </a:p>
          <a:p>
            <a:pPr indent="-342900" lvl="0" marL="372700" rtl="0" algn="l">
              <a:lnSpc>
                <a:spcPct val="100000"/>
              </a:lnSpc>
              <a:spcBef>
                <a:spcPts val="1800"/>
              </a:spcBef>
              <a:spcAft>
                <a:spcPts val="0"/>
              </a:spcAft>
              <a:buSzPts val="1600"/>
              <a:buAutoNum type="arabicPeriod"/>
            </a:pPr>
            <a:r>
              <a:rPr lang="en-GB" sz="1600"/>
              <a:t>Transparency in processes</a:t>
            </a:r>
            <a:endParaRPr sz="1600"/>
          </a:p>
          <a:p>
            <a:pPr indent="-342900" lvl="0" marL="372700" rtl="0" algn="l">
              <a:lnSpc>
                <a:spcPct val="100000"/>
              </a:lnSpc>
              <a:spcBef>
                <a:spcPts val="1800"/>
              </a:spcBef>
              <a:spcAft>
                <a:spcPts val="0"/>
              </a:spcAft>
              <a:buSzPts val="1600"/>
              <a:buAutoNum type="arabicPeriod"/>
            </a:pPr>
            <a:r>
              <a:rPr lang="en-GB" sz="1600"/>
              <a:t>Identify GOOS unique core value/work </a:t>
            </a:r>
            <a:endParaRPr sz="1600"/>
          </a:p>
          <a:p>
            <a:pPr indent="-330200" lvl="0" marL="360000" rtl="0" algn="l">
              <a:spcBef>
                <a:spcPts val="1800"/>
              </a:spcBef>
              <a:spcAft>
                <a:spcPts val="0"/>
              </a:spcAft>
              <a:buSzPts val="1600"/>
              <a:buAutoNum type="arabicPeriod"/>
            </a:pPr>
            <a:r>
              <a:rPr lang="en-GB" sz="1600"/>
              <a:t>IP implementation / Monday</a:t>
            </a:r>
            <a:endParaRPr sz="1600"/>
          </a:p>
          <a:p>
            <a:pPr indent="0" lvl="0" marL="457200" rtl="0" algn="l">
              <a:lnSpc>
                <a:spcPct val="100000"/>
              </a:lnSpc>
              <a:spcBef>
                <a:spcPts val="1800"/>
              </a:spcBef>
              <a:spcAft>
                <a:spcPts val="0"/>
              </a:spcAft>
              <a:buNone/>
            </a:pPr>
            <a:r>
              <a:t/>
            </a:r>
            <a:endParaRPr sz="1600"/>
          </a:p>
          <a:p>
            <a:pPr indent="-228600" lvl="1" marL="914400" rtl="0" algn="l">
              <a:lnSpc>
                <a:spcPct val="100000"/>
              </a:lnSpc>
              <a:spcBef>
                <a:spcPts val="1800"/>
              </a:spcBef>
              <a:spcAft>
                <a:spcPts val="0"/>
              </a:spcAft>
              <a:buSzPts val="1600"/>
              <a:buNone/>
            </a:pPr>
            <a:r>
              <a:t/>
            </a:r>
            <a:endParaRPr sz="1600"/>
          </a:p>
          <a:p>
            <a:pPr indent="-228600" lvl="1" marL="914400" rtl="0" algn="l">
              <a:lnSpc>
                <a:spcPct val="100000"/>
              </a:lnSpc>
              <a:spcBef>
                <a:spcPts val="1800"/>
              </a:spcBef>
              <a:spcAft>
                <a:spcPts val="0"/>
              </a:spcAft>
              <a:buSzPts val="1600"/>
              <a:buNone/>
            </a:pPr>
            <a:r>
              <a:t/>
            </a:r>
            <a:endParaRPr sz="1600"/>
          </a:p>
        </p:txBody>
      </p:sp>
      <p:sp>
        <p:nvSpPr>
          <p:cNvPr id="313" name="Google Shape;313;g238b7b403cd_0_951"/>
          <p:cNvSpPr txBox="1"/>
          <p:nvPr>
            <p:ph idx="1" type="body"/>
          </p:nvPr>
        </p:nvSpPr>
        <p:spPr>
          <a:xfrm>
            <a:off x="5978525" y="1702200"/>
            <a:ext cx="5078700" cy="3562800"/>
          </a:xfrm>
          <a:prstGeom prst="rect">
            <a:avLst/>
          </a:prstGeom>
          <a:solidFill>
            <a:schemeClr val="accent1"/>
          </a:solidFill>
          <a:ln>
            <a:noFill/>
          </a:ln>
        </p:spPr>
        <p:txBody>
          <a:bodyPr anchorCtr="0" anchor="t" bIns="216000" lIns="216000" spcFirstLastPara="1" rIns="216000" wrap="square" tIns="216000">
            <a:noAutofit/>
          </a:bodyPr>
          <a:lstStyle/>
          <a:p>
            <a:pPr indent="0" lvl="1" marL="0" rtl="0" algn="l">
              <a:lnSpc>
                <a:spcPct val="100000"/>
              </a:lnSpc>
              <a:spcBef>
                <a:spcPts val="0"/>
              </a:spcBef>
              <a:spcAft>
                <a:spcPts val="0"/>
              </a:spcAft>
              <a:buClr>
                <a:schemeClr val="lt1"/>
              </a:buClr>
              <a:buSzPts val="2000"/>
              <a:buNone/>
            </a:pPr>
            <a:r>
              <a:rPr lang="en-GB"/>
              <a:t>System - Goal 2 (SO5, 6, 7, 3)</a:t>
            </a:r>
            <a:endParaRPr/>
          </a:p>
          <a:p>
            <a:pPr indent="-342900" lvl="0" marL="372700" rtl="0" algn="l">
              <a:lnSpc>
                <a:spcPct val="100000"/>
              </a:lnSpc>
              <a:spcBef>
                <a:spcPts val="1800"/>
              </a:spcBef>
              <a:spcAft>
                <a:spcPts val="0"/>
              </a:spcAft>
              <a:buSzPts val="1600"/>
              <a:buFont typeface="Arial"/>
              <a:buAutoNum type="arabicPeriod"/>
            </a:pPr>
            <a:r>
              <a:rPr lang="en-GB" sz="1600"/>
              <a:t>EOVs</a:t>
            </a:r>
            <a:endParaRPr sz="1600"/>
          </a:p>
          <a:p>
            <a:pPr indent="-342900" lvl="0" marL="372700" rtl="0" algn="l">
              <a:lnSpc>
                <a:spcPct val="100000"/>
              </a:lnSpc>
              <a:spcBef>
                <a:spcPts val="1800"/>
              </a:spcBef>
              <a:spcAft>
                <a:spcPts val="0"/>
              </a:spcAft>
              <a:buSzPts val="1600"/>
              <a:buFont typeface="Arial"/>
              <a:buAutoNum type="arabicPeriod"/>
            </a:pPr>
            <a:r>
              <a:rPr lang="en-GB" sz="1600"/>
              <a:t>Data/metadata flow</a:t>
            </a:r>
            <a:endParaRPr sz="1600"/>
          </a:p>
          <a:p>
            <a:pPr indent="-342900" lvl="0" marL="372700" rtl="0" algn="l">
              <a:lnSpc>
                <a:spcPct val="100000"/>
              </a:lnSpc>
              <a:spcBef>
                <a:spcPts val="1800"/>
              </a:spcBef>
              <a:spcAft>
                <a:spcPts val="0"/>
              </a:spcAft>
              <a:buSzPts val="1600"/>
              <a:buFont typeface="Arial"/>
              <a:buAutoNum type="arabicPeriod"/>
            </a:pPr>
            <a:r>
              <a:rPr lang="en-GB" sz="1600"/>
              <a:t>Best Practices</a:t>
            </a:r>
            <a:endParaRPr sz="1600"/>
          </a:p>
          <a:p>
            <a:pPr indent="-342900" lvl="0" marL="372700" rtl="0" algn="l">
              <a:lnSpc>
                <a:spcPct val="100000"/>
              </a:lnSpc>
              <a:spcBef>
                <a:spcPts val="1800"/>
              </a:spcBef>
              <a:spcAft>
                <a:spcPts val="0"/>
              </a:spcAft>
              <a:buSzPts val="1600"/>
              <a:buFont typeface="Arial"/>
              <a:buAutoNum type="arabicPeriod"/>
            </a:pPr>
            <a:r>
              <a:rPr lang="en-GB" sz="1600"/>
              <a:t>Regional</a:t>
            </a:r>
            <a:r>
              <a:rPr lang="en-GB" sz="1600"/>
              <a:t> and national (GRAs / NFPs)</a:t>
            </a:r>
            <a:endParaRPr sz="1600"/>
          </a:p>
          <a:p>
            <a:pPr indent="-342900" lvl="0" marL="372700" rtl="0" algn="l">
              <a:lnSpc>
                <a:spcPct val="100000"/>
              </a:lnSpc>
              <a:spcBef>
                <a:spcPts val="1800"/>
              </a:spcBef>
              <a:spcAft>
                <a:spcPts val="0"/>
              </a:spcAft>
              <a:buSzPts val="1600"/>
              <a:buAutoNum type="arabicPeriod"/>
            </a:pPr>
            <a:r>
              <a:rPr lang="en-GB" sz="1600"/>
              <a:t>Integration - obs-modelling-services</a:t>
            </a:r>
            <a:endParaRPr sz="1600"/>
          </a:p>
          <a:p>
            <a:pPr indent="-342900" lvl="0" marL="372700" rtl="0" algn="l">
              <a:lnSpc>
                <a:spcPct val="100000"/>
              </a:lnSpc>
              <a:spcBef>
                <a:spcPts val="1800"/>
              </a:spcBef>
              <a:spcAft>
                <a:spcPts val="0"/>
              </a:spcAft>
              <a:buSzPts val="1600"/>
              <a:buAutoNum type="arabicPeriod"/>
            </a:pPr>
            <a:r>
              <a:rPr lang="en-GB" sz="1600"/>
              <a:t>Fit for purpose - connection users</a:t>
            </a:r>
            <a:endParaRPr sz="1600"/>
          </a:p>
        </p:txBody>
      </p:sp>
      <p:sp>
        <p:nvSpPr>
          <p:cNvPr id="314" name="Google Shape;314;g238b7b403cd_0_951"/>
          <p:cNvSpPr txBox="1"/>
          <p:nvPr>
            <p:ph type="title"/>
          </p:nvPr>
        </p:nvSpPr>
        <p:spPr>
          <a:xfrm>
            <a:off x="720724" y="834975"/>
            <a:ext cx="8389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t>Strengthening and integration</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238b7b403cd_0_29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
        <p:nvSpPr>
          <p:cNvPr id="320" name="Google Shape;320;g238b7b403cd_0_290"/>
          <p:cNvSpPr txBox="1"/>
          <p:nvPr>
            <p:ph idx="1" type="body"/>
          </p:nvPr>
        </p:nvSpPr>
        <p:spPr>
          <a:xfrm>
            <a:off x="720725" y="1559650"/>
            <a:ext cx="7591500" cy="4227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GB" sz="3300">
                <a:solidFill>
                  <a:schemeClr val="accent3"/>
                </a:solidFill>
              </a:rPr>
              <a:t>Why?</a:t>
            </a:r>
            <a:endParaRPr b="1" sz="2000"/>
          </a:p>
          <a:p>
            <a:pPr indent="-304800" lvl="0" marL="457200" rtl="0" algn="l">
              <a:lnSpc>
                <a:spcPct val="100000"/>
              </a:lnSpc>
              <a:spcBef>
                <a:spcPts val="0"/>
              </a:spcBef>
              <a:spcAft>
                <a:spcPts val="0"/>
              </a:spcAft>
              <a:buClr>
                <a:schemeClr val="accent2"/>
              </a:buClr>
              <a:buSzPts val="1200"/>
              <a:buChar char="●"/>
            </a:pPr>
            <a:r>
              <a:rPr lang="en-GB" sz="1800"/>
              <a:t>Impact - i</a:t>
            </a:r>
            <a:r>
              <a:rPr lang="en-GB" sz="1800"/>
              <a:t>nspiring ambition that can be measured</a:t>
            </a:r>
            <a:endParaRPr sz="1800"/>
          </a:p>
          <a:p>
            <a:pPr indent="-317500" lvl="1" marL="914400" rtl="0" algn="l">
              <a:lnSpc>
                <a:spcPct val="100000"/>
              </a:lnSpc>
              <a:spcBef>
                <a:spcPts val="0"/>
              </a:spcBef>
              <a:spcAft>
                <a:spcPts val="0"/>
              </a:spcAft>
              <a:buClr>
                <a:schemeClr val="dk2"/>
              </a:buClr>
              <a:buSzPts val="1400"/>
              <a:buChar char="○"/>
            </a:pPr>
            <a:r>
              <a:rPr b="0" lang="en-GB" sz="1800">
                <a:solidFill>
                  <a:schemeClr val="dk2"/>
                </a:solidFill>
              </a:rPr>
              <a:t>Implementation </a:t>
            </a:r>
            <a:r>
              <a:rPr b="0" lang="en-GB" sz="1800">
                <a:solidFill>
                  <a:schemeClr val="dk2"/>
                </a:solidFill>
              </a:rPr>
              <a:t>Roadmap articulates areas in IMPACT Section</a:t>
            </a:r>
            <a:endParaRPr b="0" sz="1800">
              <a:solidFill>
                <a:schemeClr val="dk2"/>
              </a:solidFill>
            </a:endParaRPr>
          </a:p>
          <a:p>
            <a:pPr indent="-317500" lvl="1" marL="914400" rtl="0" algn="l">
              <a:lnSpc>
                <a:spcPct val="100000"/>
              </a:lnSpc>
              <a:spcBef>
                <a:spcPts val="0"/>
              </a:spcBef>
              <a:spcAft>
                <a:spcPts val="0"/>
              </a:spcAft>
              <a:buClr>
                <a:schemeClr val="dk2"/>
              </a:buClr>
              <a:buSzPts val="1400"/>
              <a:buChar char="○"/>
            </a:pPr>
            <a:r>
              <a:rPr b="0" lang="en-GB" sz="1800">
                <a:solidFill>
                  <a:schemeClr val="dk2"/>
                </a:solidFill>
              </a:rPr>
              <a:t>Co-Design &amp; CoastPredict focus on many of them</a:t>
            </a:r>
            <a:endParaRPr b="0" sz="1800">
              <a:solidFill>
                <a:schemeClr val="dk2"/>
              </a:solidFill>
            </a:endParaRPr>
          </a:p>
          <a:p>
            <a:pPr indent="-304800" lvl="0" marL="457200" rtl="0" algn="l">
              <a:lnSpc>
                <a:spcPct val="100000"/>
              </a:lnSpc>
              <a:spcBef>
                <a:spcPts val="0"/>
              </a:spcBef>
              <a:spcAft>
                <a:spcPts val="0"/>
              </a:spcAft>
              <a:buClr>
                <a:schemeClr val="accent2"/>
              </a:buClr>
              <a:buSzPts val="1200"/>
              <a:buChar char="●"/>
            </a:pPr>
            <a:r>
              <a:rPr lang="en-GB" sz="1800"/>
              <a:t>GG+A work and other interaction with funders shows that we need powerful messaging about </a:t>
            </a:r>
            <a:r>
              <a:rPr lang="en-GB" sz="1800"/>
              <a:t>impact/benefit for society</a:t>
            </a:r>
            <a:endParaRPr sz="1800"/>
          </a:p>
          <a:p>
            <a:pPr indent="-342900" lvl="1" marL="914400" rtl="0" algn="l">
              <a:lnSpc>
                <a:spcPct val="100000"/>
              </a:lnSpc>
              <a:spcBef>
                <a:spcPts val="0"/>
              </a:spcBef>
              <a:spcAft>
                <a:spcPts val="0"/>
              </a:spcAft>
              <a:buSzPts val="1800"/>
              <a:buChar char="○"/>
            </a:pPr>
            <a:r>
              <a:rPr b="0" lang="en-GB" sz="1800">
                <a:solidFill>
                  <a:schemeClr val="dk2"/>
                </a:solidFill>
              </a:rPr>
              <a:t>Co-Design set 6 areas - we are using these by default in messaging for COP etc. give tangible impact</a:t>
            </a:r>
            <a:endParaRPr sz="1800"/>
          </a:p>
          <a:p>
            <a:pPr indent="-304800" lvl="0" marL="457200" rtl="0" algn="l">
              <a:lnSpc>
                <a:spcPct val="100000"/>
              </a:lnSpc>
              <a:spcBef>
                <a:spcPts val="0"/>
              </a:spcBef>
              <a:spcAft>
                <a:spcPts val="0"/>
              </a:spcAft>
              <a:buClr>
                <a:schemeClr val="accent2"/>
              </a:buClr>
              <a:buSzPts val="1200"/>
              <a:buChar char="●"/>
            </a:pPr>
            <a:r>
              <a:rPr lang="en-GB" sz="1800"/>
              <a:t>We are asked by G7, EC, others priority areas for investment/action</a:t>
            </a:r>
            <a:endParaRPr sz="1800"/>
          </a:p>
          <a:p>
            <a:pPr indent="-304800" lvl="0" marL="457200" rtl="0" algn="l">
              <a:lnSpc>
                <a:spcPct val="100000"/>
              </a:lnSpc>
              <a:spcBef>
                <a:spcPts val="0"/>
              </a:spcBef>
              <a:spcAft>
                <a:spcPts val="0"/>
              </a:spcAft>
              <a:buClr>
                <a:schemeClr val="accent2"/>
              </a:buClr>
              <a:buSzPts val="1200"/>
              <a:buChar char="●"/>
            </a:pPr>
            <a:r>
              <a:rPr lang="en-GB" sz="1800"/>
              <a:t>Galvanise collaboration between nations - NFP, GRAs</a:t>
            </a:r>
            <a:endParaRPr sz="1800"/>
          </a:p>
          <a:p>
            <a:pPr indent="-304800" lvl="0" marL="457200" rtl="0" algn="l">
              <a:lnSpc>
                <a:spcPct val="100000"/>
              </a:lnSpc>
              <a:spcBef>
                <a:spcPts val="0"/>
              </a:spcBef>
              <a:spcAft>
                <a:spcPts val="0"/>
              </a:spcAft>
              <a:buClr>
                <a:schemeClr val="accent2"/>
              </a:buClr>
              <a:buSzPts val="1200"/>
              <a:buChar char="●"/>
            </a:pPr>
            <a:r>
              <a:rPr lang="en-GB" sz="1800"/>
              <a:t>A</a:t>
            </a:r>
            <a:r>
              <a:rPr lang="en-GB" sz="1800"/>
              <a:t>lignment</a:t>
            </a:r>
            <a:r>
              <a:rPr lang="en-GB" sz="1800"/>
              <a:t> in funding for impact</a:t>
            </a:r>
            <a:endParaRPr sz="1800"/>
          </a:p>
          <a:p>
            <a:pPr indent="-304800" lvl="0" marL="457200" rtl="0" algn="l">
              <a:lnSpc>
                <a:spcPct val="100000"/>
              </a:lnSpc>
              <a:spcBef>
                <a:spcPts val="0"/>
              </a:spcBef>
              <a:spcAft>
                <a:spcPts val="0"/>
              </a:spcAft>
              <a:buClr>
                <a:schemeClr val="accent2"/>
              </a:buClr>
              <a:buSzPts val="1200"/>
              <a:buChar char="●"/>
            </a:pPr>
            <a:r>
              <a:rPr lang="en-GB" sz="1800"/>
              <a:t>Foci for big ask projects, brings coordination funding at the same time</a:t>
            </a:r>
            <a:endParaRPr sz="1800"/>
          </a:p>
          <a:p>
            <a:pPr indent="-304800" lvl="0" marL="457200" rtl="0" algn="l">
              <a:lnSpc>
                <a:spcPct val="100000"/>
              </a:lnSpc>
              <a:spcBef>
                <a:spcPts val="0"/>
              </a:spcBef>
              <a:spcAft>
                <a:spcPts val="0"/>
              </a:spcAft>
              <a:buClr>
                <a:schemeClr val="accent2"/>
              </a:buClr>
              <a:buSzPts val="1200"/>
              <a:buChar char="●"/>
            </a:pPr>
            <a:r>
              <a:rPr lang="en-GB" sz="1800"/>
              <a:t>Focuses GOOS work with tangible impact</a:t>
            </a:r>
            <a:endParaRPr sz="1800"/>
          </a:p>
          <a:p>
            <a:pPr indent="-304800" lvl="0" marL="457200" rtl="0" algn="l">
              <a:lnSpc>
                <a:spcPct val="100000"/>
              </a:lnSpc>
              <a:spcBef>
                <a:spcPts val="0"/>
              </a:spcBef>
              <a:spcAft>
                <a:spcPts val="0"/>
              </a:spcAft>
              <a:buClr>
                <a:schemeClr val="accent2"/>
              </a:buClr>
              <a:buSzPts val="1200"/>
              <a:buChar char="●"/>
            </a:pPr>
            <a:r>
              <a:rPr lang="en-GB" sz="1800"/>
              <a:t>Integrate needs GCOS climate / RRR / GHG etc</a:t>
            </a:r>
            <a:endParaRPr sz="1800"/>
          </a:p>
          <a:p>
            <a:pPr indent="0" lvl="0" marL="0" rtl="0" algn="l">
              <a:lnSpc>
                <a:spcPct val="100000"/>
              </a:lnSpc>
              <a:spcBef>
                <a:spcPts val="0"/>
              </a:spcBef>
              <a:spcAft>
                <a:spcPts val="0"/>
              </a:spcAft>
              <a:buNone/>
            </a:pPr>
            <a:r>
              <a:t/>
            </a:r>
            <a:endParaRPr/>
          </a:p>
        </p:txBody>
      </p:sp>
      <p:sp>
        <p:nvSpPr>
          <p:cNvPr id="321" name="Google Shape;321;g238b7b403cd_0_290"/>
          <p:cNvSpPr txBox="1"/>
          <p:nvPr>
            <p:ph type="title"/>
          </p:nvPr>
        </p:nvSpPr>
        <p:spPr>
          <a:xfrm>
            <a:off x="720725" y="722325"/>
            <a:ext cx="11092200" cy="57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800"/>
              <a:buNone/>
            </a:pPr>
            <a:r>
              <a:rPr lang="en-GB"/>
              <a:t>GOOS priorities for lifting the observing system?</a:t>
            </a:r>
            <a:endParaRPr/>
          </a:p>
        </p:txBody>
      </p:sp>
      <p:pic>
        <p:nvPicPr>
          <p:cNvPr id="322" name="Google Shape;322;g238b7b403cd_0_290"/>
          <p:cNvPicPr preferRelativeResize="0"/>
          <p:nvPr/>
        </p:nvPicPr>
        <p:blipFill>
          <a:blip r:embed="rId3">
            <a:alphaModFix/>
          </a:blip>
          <a:stretch>
            <a:fillRect/>
          </a:stretch>
        </p:blipFill>
        <p:spPr>
          <a:xfrm>
            <a:off x="8554375" y="1373325"/>
            <a:ext cx="3430229" cy="4890949"/>
          </a:xfrm>
          <a:prstGeom prst="rect">
            <a:avLst/>
          </a:prstGeom>
          <a:noFill/>
          <a:ln>
            <a:noFill/>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
          <p:cNvSpPr txBox="1"/>
          <p:nvPr>
            <p:ph type="ctrTitle"/>
          </p:nvPr>
        </p:nvSpPr>
        <p:spPr>
          <a:xfrm>
            <a:off x="601456" y="2854801"/>
            <a:ext cx="4073912" cy="1018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6000"/>
              <a:buFont typeface="Arial"/>
              <a:buNone/>
            </a:pPr>
            <a:r>
              <a:rPr lang="en-GB"/>
              <a:t>Thank you</a:t>
            </a:r>
            <a:endParaRPr/>
          </a:p>
        </p:txBody>
      </p:sp>
      <p:sp>
        <p:nvSpPr>
          <p:cNvPr id="328" name="Google Shape;328;p5"/>
          <p:cNvSpPr/>
          <p:nvPr>
            <p:ph idx="2" type="pic"/>
          </p:nvPr>
        </p:nvSpPr>
        <p:spPr>
          <a:xfrm>
            <a:off x="5287200" y="0"/>
            <a:ext cx="6858000" cy="6858000"/>
          </a:xfrm>
          <a:prstGeom prst="rect">
            <a:avLst/>
          </a:prstGeom>
          <a:solidFill>
            <a:srgbClr val="D8D8D8"/>
          </a:solidFill>
          <a:ln>
            <a:noFill/>
          </a:ln>
        </p:spPr>
      </p:sp>
      <p:sp>
        <p:nvSpPr>
          <p:cNvPr id="329" name="Google Shape;329;p5"/>
          <p:cNvSpPr txBox="1"/>
          <p:nvPr>
            <p:ph idx="1" type="subTitle"/>
          </p:nvPr>
        </p:nvSpPr>
        <p:spPr>
          <a:xfrm>
            <a:off x="720725" y="3873600"/>
            <a:ext cx="4073912" cy="4446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2400"/>
              <a:buNone/>
            </a:pPr>
            <a:r>
              <a:rPr lang="en-GB"/>
              <a:t>goosocean.org</a:t>
            </a:r>
            <a:endParaRPr/>
          </a:p>
        </p:txBody>
      </p:sp>
      <p:pic>
        <p:nvPicPr>
          <p:cNvPr id="330" name="Google Shape;330;p5"/>
          <p:cNvPicPr preferRelativeResize="0"/>
          <p:nvPr/>
        </p:nvPicPr>
        <p:blipFill rotWithShape="1">
          <a:blip r:embed="rId3">
            <a:alphaModFix/>
          </a:blip>
          <a:srcRect b="0" l="16696" r="16703" t="0"/>
          <a:stretch/>
        </p:blipFill>
        <p:spPr>
          <a:xfrm>
            <a:off x="5334000" y="0"/>
            <a:ext cx="6857999" cy="6858001"/>
          </a:xfrm>
          <a:prstGeom prst="rect">
            <a:avLst/>
          </a:prstGeom>
          <a:solidFill>
            <a:srgbClr val="D8D8D8"/>
          </a:solid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Map&#10;&#10;Description automatically generated" id="147" name="Google Shape;147;g238e384d500_0_204"/>
          <p:cNvPicPr preferRelativeResize="0"/>
          <p:nvPr/>
        </p:nvPicPr>
        <p:blipFill rotWithShape="1">
          <a:blip r:embed="rId3">
            <a:alphaModFix/>
          </a:blip>
          <a:srcRect b="0" l="0" r="0" t="0"/>
          <a:stretch/>
        </p:blipFill>
        <p:spPr>
          <a:xfrm>
            <a:off x="1144585" y="1167806"/>
            <a:ext cx="9841307" cy="5277777"/>
          </a:xfrm>
          <a:prstGeom prst="rect">
            <a:avLst/>
          </a:prstGeom>
          <a:noFill/>
          <a:ln>
            <a:noFill/>
          </a:ln>
        </p:spPr>
      </p:pic>
      <p:sp>
        <p:nvSpPr>
          <p:cNvPr id="148" name="Google Shape;148;g238e384d500_0_204"/>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
        <p:nvSpPr>
          <p:cNvPr id="149" name="Google Shape;149;g238e384d500_0_204"/>
          <p:cNvSpPr txBox="1"/>
          <p:nvPr>
            <p:ph type="title"/>
          </p:nvPr>
        </p:nvSpPr>
        <p:spPr>
          <a:xfrm>
            <a:off x="720726" y="722313"/>
            <a:ext cx="81180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GOOS Office Team</a:t>
            </a:r>
            <a:endParaRPr/>
          </a:p>
        </p:txBody>
      </p:sp>
      <p:grpSp>
        <p:nvGrpSpPr>
          <p:cNvPr id="150" name="Google Shape;150;g238e384d500_0_204"/>
          <p:cNvGrpSpPr/>
          <p:nvPr/>
        </p:nvGrpSpPr>
        <p:grpSpPr>
          <a:xfrm>
            <a:off x="700922" y="2818750"/>
            <a:ext cx="3387040" cy="3204488"/>
            <a:chOff x="-647768" y="969960"/>
            <a:chExt cx="3387040" cy="3204488"/>
          </a:xfrm>
        </p:grpSpPr>
        <p:pic>
          <p:nvPicPr>
            <p:cNvPr descr="A group of people posing for a photo&#10;&#10;Description automatically generated" id="151" name="Google Shape;151;g238e384d500_0_204"/>
            <p:cNvPicPr preferRelativeResize="0"/>
            <p:nvPr/>
          </p:nvPicPr>
          <p:blipFill rotWithShape="1">
            <a:blip r:embed="rId4">
              <a:alphaModFix/>
            </a:blip>
            <a:srcRect b="0" l="0" r="0" t="0"/>
            <a:stretch/>
          </p:blipFill>
          <p:spPr>
            <a:xfrm>
              <a:off x="-609451" y="969960"/>
              <a:ext cx="3114109" cy="2469485"/>
            </a:xfrm>
            <a:prstGeom prst="rect">
              <a:avLst/>
            </a:prstGeom>
            <a:noFill/>
            <a:ln>
              <a:noFill/>
            </a:ln>
          </p:spPr>
        </p:pic>
        <p:pic>
          <p:nvPicPr>
            <p:cNvPr descr="A picture containing application&#10;&#10;Description automatically generated" id="152" name="Google Shape;152;g238e384d500_0_204"/>
            <p:cNvPicPr preferRelativeResize="0"/>
            <p:nvPr/>
          </p:nvPicPr>
          <p:blipFill rotWithShape="1">
            <a:blip r:embed="rId5">
              <a:alphaModFix/>
            </a:blip>
            <a:srcRect b="0" l="0" r="0" t="0"/>
            <a:stretch/>
          </p:blipFill>
          <p:spPr>
            <a:xfrm>
              <a:off x="1680592" y="2524123"/>
              <a:ext cx="1058680" cy="1205863"/>
            </a:xfrm>
            <a:prstGeom prst="rect">
              <a:avLst/>
            </a:prstGeom>
            <a:noFill/>
            <a:ln>
              <a:noFill/>
            </a:ln>
          </p:spPr>
        </p:pic>
        <p:sp>
          <p:nvSpPr>
            <p:cNvPr id="153" name="Google Shape;153;g238e384d500_0_204"/>
            <p:cNvSpPr txBox="1"/>
            <p:nvPr/>
          </p:nvSpPr>
          <p:spPr>
            <a:xfrm>
              <a:off x="-647768" y="3504848"/>
              <a:ext cx="2468700" cy="6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050" u="none" cap="none" strike="noStrike">
                  <a:solidFill>
                    <a:schemeClr val="accent1"/>
                  </a:solidFill>
                  <a:latin typeface="Arial"/>
                  <a:ea typeface="Arial"/>
                  <a:cs typeface="Arial"/>
                  <a:sym typeface="Arial"/>
                </a:rPr>
                <a:t>OceanOPS team in Brest, France</a:t>
              </a:r>
              <a:endParaRPr/>
            </a:p>
            <a:p>
              <a:pPr indent="0" lvl="0" marL="0" marR="0" rtl="0" algn="l">
                <a:lnSpc>
                  <a:spcPct val="100000"/>
                </a:lnSpc>
                <a:spcBef>
                  <a:spcPts val="0"/>
                </a:spcBef>
                <a:spcAft>
                  <a:spcPts val="0"/>
                </a:spcAft>
                <a:buNone/>
              </a:pPr>
              <a:r>
                <a:rPr b="0" i="0" lang="en-GB" sz="900" u="none" cap="none" strike="noStrike">
                  <a:solidFill>
                    <a:schemeClr val="accent1"/>
                  </a:solidFill>
                  <a:latin typeface="Arial"/>
                  <a:ea typeface="Arial"/>
                  <a:cs typeface="Arial"/>
                  <a:sym typeface="Arial"/>
                </a:rPr>
                <a:t>From left: Martin Kramp, Long Jiang, Magali Krieger, Mathieu Belbeoch, Anthonin Lize, Victor Turpin, Emanuela Rusciano</a:t>
              </a:r>
              <a:endParaRPr/>
            </a:p>
          </p:txBody>
        </p:sp>
      </p:grpSp>
      <p:grpSp>
        <p:nvGrpSpPr>
          <p:cNvPr id="154" name="Google Shape;154;g238e384d500_0_204"/>
          <p:cNvGrpSpPr/>
          <p:nvPr/>
        </p:nvGrpSpPr>
        <p:grpSpPr>
          <a:xfrm>
            <a:off x="5756344" y="2021925"/>
            <a:ext cx="2765100" cy="1568383"/>
            <a:chOff x="1641965" y="5480252"/>
            <a:chExt cx="2765100" cy="1568383"/>
          </a:xfrm>
        </p:grpSpPr>
        <p:pic>
          <p:nvPicPr>
            <p:cNvPr descr="A person smiling for the camera&#10;&#10;Description automatically generated with low confidence" id="155" name="Google Shape;155;g238e384d500_0_204"/>
            <p:cNvPicPr preferRelativeResize="0"/>
            <p:nvPr/>
          </p:nvPicPr>
          <p:blipFill rotWithShape="1">
            <a:blip r:embed="rId6">
              <a:alphaModFix/>
            </a:blip>
            <a:srcRect b="0" l="14367" r="20940" t="0"/>
            <a:stretch/>
          </p:blipFill>
          <p:spPr>
            <a:xfrm>
              <a:off x="1824691" y="5487878"/>
              <a:ext cx="977787" cy="1006658"/>
            </a:xfrm>
            <a:prstGeom prst="rect">
              <a:avLst/>
            </a:prstGeom>
            <a:noFill/>
            <a:ln>
              <a:noFill/>
            </a:ln>
            <a:effectLst>
              <a:outerShdw blurRad="292100" rotWithShape="0" algn="tl" dir="2700000" dist="139700">
                <a:srgbClr val="333333">
                  <a:alpha val="64709"/>
                </a:srgbClr>
              </a:outerShdw>
            </a:effectLst>
          </p:spPr>
        </p:pic>
        <p:pic>
          <p:nvPicPr>
            <p:cNvPr descr="A picture containing wall, person, indoor, wearing&#10;&#10;Description automatically generated" id="156" name="Google Shape;156;g238e384d500_0_204"/>
            <p:cNvPicPr preferRelativeResize="0"/>
            <p:nvPr/>
          </p:nvPicPr>
          <p:blipFill rotWithShape="1">
            <a:blip r:embed="rId7">
              <a:alphaModFix/>
            </a:blip>
            <a:srcRect b="0" l="0" r="0" t="0"/>
            <a:stretch/>
          </p:blipFill>
          <p:spPr>
            <a:xfrm>
              <a:off x="2970478" y="5480252"/>
              <a:ext cx="994937" cy="1014283"/>
            </a:xfrm>
            <a:prstGeom prst="rect">
              <a:avLst/>
            </a:prstGeom>
            <a:noFill/>
            <a:ln>
              <a:noFill/>
            </a:ln>
            <a:effectLst>
              <a:outerShdw blurRad="292100" rotWithShape="0" algn="tl" dir="2700000" dist="139700">
                <a:srgbClr val="333333">
                  <a:alpha val="64709"/>
                </a:srgbClr>
              </a:outerShdw>
            </a:effectLst>
          </p:spPr>
        </p:pic>
        <p:sp>
          <p:nvSpPr>
            <p:cNvPr id="157" name="Google Shape;157;g238e384d500_0_204"/>
            <p:cNvSpPr txBox="1"/>
            <p:nvPr/>
          </p:nvSpPr>
          <p:spPr>
            <a:xfrm>
              <a:off x="1641965" y="6494535"/>
              <a:ext cx="2765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Belen Martin Miguez,  and Champika Gallage</a:t>
              </a:r>
              <a:endParaRPr/>
            </a:p>
            <a:p>
              <a:pPr indent="0" lvl="0" marL="0" marR="0" rtl="0" algn="l">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WMO headquarter in Geneva, Switzerland </a:t>
              </a:r>
              <a:endParaRPr b="0" i="0" sz="10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None/>
              </a:pPr>
              <a:r>
                <a:rPr lang="en-GB" sz="1000">
                  <a:solidFill>
                    <a:schemeClr val="accent1"/>
                  </a:solidFill>
                </a:rPr>
                <a:t>OOPC and OCG</a:t>
              </a:r>
              <a:endParaRPr sz="1000">
                <a:solidFill>
                  <a:schemeClr val="accent1"/>
                </a:solidFill>
              </a:endParaRPr>
            </a:p>
          </p:txBody>
        </p:sp>
      </p:grpSp>
      <p:grpSp>
        <p:nvGrpSpPr>
          <p:cNvPr id="158" name="Google Shape;158;g238e384d500_0_204"/>
          <p:cNvGrpSpPr/>
          <p:nvPr/>
        </p:nvGrpSpPr>
        <p:grpSpPr>
          <a:xfrm>
            <a:off x="7620992" y="3851825"/>
            <a:ext cx="1325400" cy="1598181"/>
            <a:chOff x="7186676" y="3508274"/>
            <a:chExt cx="1325400" cy="1598181"/>
          </a:xfrm>
        </p:grpSpPr>
        <p:pic>
          <p:nvPicPr>
            <p:cNvPr id="159" name="Google Shape;159;g238e384d500_0_204"/>
            <p:cNvPicPr preferRelativeResize="0"/>
            <p:nvPr/>
          </p:nvPicPr>
          <p:blipFill rotWithShape="1">
            <a:blip r:embed="rId8">
              <a:alphaModFix/>
            </a:blip>
            <a:srcRect b="0" l="0" r="0" t="0"/>
            <a:stretch/>
          </p:blipFill>
          <p:spPr>
            <a:xfrm>
              <a:off x="7255884" y="3508274"/>
              <a:ext cx="889858" cy="1042176"/>
            </a:xfrm>
            <a:prstGeom prst="rect">
              <a:avLst/>
            </a:prstGeom>
            <a:noFill/>
            <a:ln>
              <a:noFill/>
            </a:ln>
            <a:effectLst>
              <a:outerShdw blurRad="292100" rotWithShape="0" algn="tl" dir="2700000" dist="139700">
                <a:srgbClr val="333333">
                  <a:alpha val="64709"/>
                </a:srgbClr>
              </a:outerShdw>
            </a:effectLst>
          </p:spPr>
        </p:pic>
        <p:sp>
          <p:nvSpPr>
            <p:cNvPr id="160" name="Google Shape;160;g238e384d500_0_204"/>
            <p:cNvSpPr txBox="1"/>
            <p:nvPr/>
          </p:nvSpPr>
          <p:spPr>
            <a:xfrm>
              <a:off x="7186676" y="4552355"/>
              <a:ext cx="13254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R Venkatesan, GOOS consultant, India. NFP</a:t>
              </a:r>
              <a:endParaRPr b="0" i="0" sz="1000" u="none" cap="none" strike="noStrike">
                <a:solidFill>
                  <a:schemeClr val="accent1"/>
                </a:solidFill>
                <a:latin typeface="Arial"/>
                <a:ea typeface="Arial"/>
                <a:cs typeface="Arial"/>
                <a:sym typeface="Arial"/>
              </a:endParaRPr>
            </a:p>
          </p:txBody>
        </p:sp>
      </p:grpSp>
      <p:grpSp>
        <p:nvGrpSpPr>
          <p:cNvPr id="161" name="Google Shape;161;g238e384d500_0_204"/>
          <p:cNvGrpSpPr/>
          <p:nvPr/>
        </p:nvGrpSpPr>
        <p:grpSpPr>
          <a:xfrm>
            <a:off x="1354130" y="1167806"/>
            <a:ext cx="2504100" cy="1576344"/>
            <a:chOff x="248150" y="1364930"/>
            <a:chExt cx="2504100" cy="1576344"/>
          </a:xfrm>
        </p:grpSpPr>
        <p:pic>
          <p:nvPicPr>
            <p:cNvPr id="162" name="Google Shape;162;g238e384d500_0_204"/>
            <p:cNvPicPr preferRelativeResize="0"/>
            <p:nvPr/>
          </p:nvPicPr>
          <p:blipFill rotWithShape="1">
            <a:blip r:embed="rId9">
              <a:alphaModFix/>
            </a:blip>
            <a:srcRect b="0" l="0" r="0" t="0"/>
            <a:stretch/>
          </p:blipFill>
          <p:spPr>
            <a:xfrm>
              <a:off x="542249" y="1364930"/>
              <a:ext cx="917893" cy="990016"/>
            </a:xfrm>
            <a:prstGeom prst="rect">
              <a:avLst/>
            </a:prstGeom>
            <a:noFill/>
            <a:ln>
              <a:noFill/>
            </a:ln>
            <a:effectLst>
              <a:outerShdw blurRad="292100" rotWithShape="0" algn="tl" dir="2700000" dist="139700">
                <a:srgbClr val="333333">
                  <a:alpha val="64709"/>
                </a:srgbClr>
              </a:outerShdw>
            </a:effectLst>
          </p:spPr>
        </p:pic>
        <p:sp>
          <p:nvSpPr>
            <p:cNvPr id="163" name="Google Shape;163;g238e384d500_0_204"/>
            <p:cNvSpPr txBox="1"/>
            <p:nvPr/>
          </p:nvSpPr>
          <p:spPr>
            <a:xfrm>
              <a:off x="248150" y="2387174"/>
              <a:ext cx="2504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Ann-Christine Zinkann, </a:t>
              </a:r>
              <a:endParaRPr/>
            </a:p>
            <a:p>
              <a:pPr indent="0" lvl="0" marL="0" marR="0" rtl="0" algn="l">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NOAA, US</a:t>
              </a:r>
              <a:endParaRPr b="0" i="0" sz="10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None/>
              </a:pPr>
              <a:r>
                <a:rPr lang="en-GB" sz="1000">
                  <a:solidFill>
                    <a:schemeClr val="accent1"/>
                  </a:solidFill>
                </a:rPr>
                <a:t>OCG, Co-Design, GOOS Projects</a:t>
              </a:r>
              <a:endParaRPr sz="1000">
                <a:solidFill>
                  <a:schemeClr val="accent1"/>
                </a:solidFill>
              </a:endParaRPr>
            </a:p>
          </p:txBody>
        </p:sp>
      </p:grpSp>
      <p:grpSp>
        <p:nvGrpSpPr>
          <p:cNvPr id="164" name="Google Shape;164;g238e384d500_0_204"/>
          <p:cNvGrpSpPr/>
          <p:nvPr/>
        </p:nvGrpSpPr>
        <p:grpSpPr>
          <a:xfrm>
            <a:off x="10033931" y="4871978"/>
            <a:ext cx="1766100" cy="1501721"/>
            <a:chOff x="9822202" y="3928058"/>
            <a:chExt cx="1766100" cy="1501721"/>
          </a:xfrm>
        </p:grpSpPr>
        <p:sp>
          <p:nvSpPr>
            <p:cNvPr id="165" name="Google Shape;165;g238e384d500_0_204"/>
            <p:cNvSpPr txBox="1"/>
            <p:nvPr/>
          </p:nvSpPr>
          <p:spPr>
            <a:xfrm>
              <a:off x="9822202" y="4875679"/>
              <a:ext cx="1766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Ana Lara-Lopez</a:t>
              </a:r>
              <a:endParaRPr/>
            </a:p>
            <a:p>
              <a:pPr indent="0" lvl="0" marL="0" marR="0" rtl="0" algn="l">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BioEco, Hobart, Australia</a:t>
              </a:r>
              <a:endParaRPr b="0" i="0" sz="10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None/>
              </a:pPr>
              <a:r>
                <a:rPr lang="en-GB" sz="1000">
                  <a:solidFill>
                    <a:schemeClr val="accent1"/>
                  </a:solidFill>
                </a:rPr>
                <a:t>BioEco Paneel</a:t>
              </a:r>
              <a:endParaRPr sz="1000">
                <a:solidFill>
                  <a:schemeClr val="accent1"/>
                </a:solidFill>
              </a:endParaRPr>
            </a:p>
          </p:txBody>
        </p:sp>
        <p:pic>
          <p:nvPicPr>
            <p:cNvPr descr="A close-up of a person smiling&#10;&#10;Description automatically generated" id="166" name="Google Shape;166;g238e384d500_0_204"/>
            <p:cNvPicPr preferRelativeResize="0"/>
            <p:nvPr/>
          </p:nvPicPr>
          <p:blipFill rotWithShape="1">
            <a:blip r:embed="rId10">
              <a:alphaModFix/>
            </a:blip>
            <a:srcRect b="0" l="0" r="0" t="0"/>
            <a:stretch/>
          </p:blipFill>
          <p:spPr>
            <a:xfrm>
              <a:off x="10108582" y="3928058"/>
              <a:ext cx="999725" cy="938465"/>
            </a:xfrm>
            <a:prstGeom prst="rect">
              <a:avLst/>
            </a:prstGeom>
            <a:noFill/>
            <a:ln>
              <a:noFill/>
            </a:ln>
            <a:effectLst>
              <a:outerShdw blurRad="292100" rotWithShape="0" algn="tl" dir="2700000" dist="139700">
                <a:srgbClr val="333333">
                  <a:alpha val="64709"/>
                </a:srgbClr>
              </a:outerShdw>
            </a:effectLst>
          </p:spPr>
        </p:pic>
      </p:grpSp>
      <p:grpSp>
        <p:nvGrpSpPr>
          <p:cNvPr id="167" name="Google Shape;167;g238e384d500_0_204"/>
          <p:cNvGrpSpPr/>
          <p:nvPr/>
        </p:nvGrpSpPr>
        <p:grpSpPr>
          <a:xfrm>
            <a:off x="3858168" y="1538703"/>
            <a:ext cx="1585500" cy="1612026"/>
            <a:chOff x="3957526" y="1742481"/>
            <a:chExt cx="1585500" cy="1612026"/>
          </a:xfrm>
        </p:grpSpPr>
        <p:pic>
          <p:nvPicPr>
            <p:cNvPr descr="A person with long hair&#10;&#10;Description automatically generated with low confidence" id="168" name="Google Shape;168;g238e384d500_0_204"/>
            <p:cNvPicPr preferRelativeResize="0"/>
            <p:nvPr/>
          </p:nvPicPr>
          <p:blipFill rotWithShape="1">
            <a:blip r:embed="rId11">
              <a:alphaModFix/>
            </a:blip>
            <a:srcRect b="0" l="0" r="0" t="0"/>
            <a:stretch/>
          </p:blipFill>
          <p:spPr>
            <a:xfrm>
              <a:off x="4206175" y="1742481"/>
              <a:ext cx="917892" cy="1038828"/>
            </a:xfrm>
            <a:prstGeom prst="rect">
              <a:avLst/>
            </a:prstGeom>
            <a:noFill/>
            <a:ln>
              <a:noFill/>
            </a:ln>
            <a:effectLst>
              <a:outerShdw blurRad="292100" rotWithShape="0" algn="tl" dir="2700000" dist="139700">
                <a:srgbClr val="333333">
                  <a:alpha val="64709"/>
                </a:srgbClr>
              </a:outerShdw>
            </a:effectLst>
          </p:spPr>
        </p:pic>
        <p:sp>
          <p:nvSpPr>
            <p:cNvPr id="169" name="Google Shape;169;g238e384d500_0_204"/>
            <p:cNvSpPr txBox="1"/>
            <p:nvPr/>
          </p:nvSpPr>
          <p:spPr>
            <a:xfrm>
              <a:off x="3957526" y="2800407"/>
              <a:ext cx="15855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Laura Stukonyte, </a:t>
              </a:r>
              <a:endParaRPr/>
            </a:p>
            <a:p>
              <a:pPr indent="0" lvl="0" marL="0" marR="0" rtl="0" algn="l">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Barcelona, Spain</a:t>
              </a:r>
              <a:endParaRPr b="0" i="0" sz="1000" u="none" cap="none" strike="noStrike">
                <a:solidFill>
                  <a:schemeClr val="accent1"/>
                </a:solidFill>
                <a:latin typeface="Arial"/>
                <a:ea typeface="Arial"/>
                <a:cs typeface="Arial"/>
                <a:sym typeface="Arial"/>
              </a:endParaRPr>
            </a:p>
            <a:p>
              <a:pPr indent="0" lvl="0" marL="0" rtl="0" algn="l">
                <a:spcBef>
                  <a:spcPts val="0"/>
                </a:spcBef>
                <a:spcAft>
                  <a:spcPts val="0"/>
                </a:spcAft>
                <a:buNone/>
              </a:pPr>
              <a:r>
                <a:rPr lang="en-GB" sz="1000">
                  <a:solidFill>
                    <a:schemeClr val="accent1"/>
                  </a:solidFill>
                </a:rPr>
                <a:t>GOOS Communication,</a:t>
              </a:r>
              <a:endParaRPr sz="1000">
                <a:solidFill>
                  <a:schemeClr val="accent1"/>
                </a:solidFill>
              </a:endParaRPr>
            </a:p>
          </p:txBody>
        </p:sp>
      </p:grpSp>
      <p:grpSp>
        <p:nvGrpSpPr>
          <p:cNvPr id="170" name="Google Shape;170;g238e384d500_0_204"/>
          <p:cNvGrpSpPr/>
          <p:nvPr/>
        </p:nvGrpSpPr>
        <p:grpSpPr>
          <a:xfrm>
            <a:off x="8573832" y="461863"/>
            <a:ext cx="3305913" cy="3070967"/>
            <a:chOff x="8647704" y="366155"/>
            <a:chExt cx="3305913" cy="3070967"/>
          </a:xfrm>
        </p:grpSpPr>
        <p:pic>
          <p:nvPicPr>
            <p:cNvPr descr="A person smiling for the camera&#10;&#10;Description automatically generated with medium confidence" id="171" name="Google Shape;171;g238e384d500_0_204"/>
            <p:cNvPicPr preferRelativeResize="0"/>
            <p:nvPr/>
          </p:nvPicPr>
          <p:blipFill rotWithShape="1">
            <a:blip r:embed="rId12">
              <a:alphaModFix/>
            </a:blip>
            <a:srcRect b="0" l="0" r="0" t="0"/>
            <a:stretch/>
          </p:blipFill>
          <p:spPr>
            <a:xfrm>
              <a:off x="10430353" y="1615368"/>
              <a:ext cx="800371" cy="1074651"/>
            </a:xfrm>
            <a:prstGeom prst="rect">
              <a:avLst/>
            </a:prstGeom>
            <a:noFill/>
            <a:ln>
              <a:noFill/>
            </a:ln>
            <a:effectLst>
              <a:outerShdw blurRad="292100" rotWithShape="0" algn="tl" dir="2700000" dist="139700">
                <a:srgbClr val="333333">
                  <a:alpha val="64709"/>
                </a:srgbClr>
              </a:outerShdw>
            </a:effectLst>
          </p:spPr>
        </p:pic>
        <p:sp>
          <p:nvSpPr>
            <p:cNvPr id="172" name="Google Shape;172;g238e384d500_0_204"/>
            <p:cNvSpPr txBox="1"/>
            <p:nvPr/>
          </p:nvSpPr>
          <p:spPr>
            <a:xfrm>
              <a:off x="8840217" y="2729122"/>
              <a:ext cx="31134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Emma Heslop, Denis Chang Seng, Forest Collins</a:t>
              </a:r>
              <a:endParaRPr/>
            </a:p>
            <a:p>
              <a:pPr indent="0" lvl="0" marL="0" marR="0" rtl="0" algn="ctr">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Yu Ting, and Yaeji Baek</a:t>
              </a:r>
              <a:endParaRPr/>
            </a:p>
            <a:p>
              <a:pPr indent="0" lvl="0" marL="0" marR="0" rtl="0" algn="ctr">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GOOS </a:t>
              </a:r>
              <a:r>
                <a:rPr lang="en-GB" sz="1000">
                  <a:solidFill>
                    <a:schemeClr val="accent1"/>
                  </a:solidFill>
                </a:rPr>
                <a:t>HQ </a:t>
              </a:r>
              <a:r>
                <a:rPr b="0" i="0" lang="en-GB" sz="1000" u="none" cap="none" strike="noStrike">
                  <a:solidFill>
                    <a:schemeClr val="accent1"/>
                  </a:solidFill>
                  <a:latin typeface="Arial"/>
                  <a:ea typeface="Arial"/>
                  <a:cs typeface="Arial"/>
                  <a:sym typeface="Arial"/>
                </a:rPr>
                <a:t> in Paris, France</a:t>
              </a:r>
              <a:endParaRPr b="0" i="0" sz="1000" u="none" cap="none" strike="noStrike">
                <a:solidFill>
                  <a:schemeClr val="accent1"/>
                </a:solidFill>
                <a:latin typeface="Arial"/>
                <a:ea typeface="Arial"/>
                <a:cs typeface="Arial"/>
                <a:sym typeface="Arial"/>
              </a:endParaRPr>
            </a:p>
            <a:p>
              <a:pPr indent="0" lvl="0" marL="0" marR="0" rtl="0" algn="ctr">
                <a:lnSpc>
                  <a:spcPct val="100000"/>
                </a:lnSpc>
                <a:spcBef>
                  <a:spcPts val="0"/>
                </a:spcBef>
                <a:spcAft>
                  <a:spcPts val="0"/>
                </a:spcAft>
                <a:buNone/>
              </a:pPr>
              <a:r>
                <a:rPr lang="en-GB" sz="1000">
                  <a:solidFill>
                    <a:schemeClr val="accent1"/>
                  </a:solidFill>
                </a:rPr>
                <a:t>GOOS, ETOOFS, GRAs, OCG, DCO</a:t>
              </a:r>
              <a:endParaRPr sz="1000">
                <a:solidFill>
                  <a:schemeClr val="accent1"/>
                </a:solidFill>
              </a:endParaRPr>
            </a:p>
          </p:txBody>
        </p:sp>
        <p:pic>
          <p:nvPicPr>
            <p:cNvPr id="173" name="Google Shape;173;g238e384d500_0_204"/>
            <p:cNvPicPr preferRelativeResize="0"/>
            <p:nvPr/>
          </p:nvPicPr>
          <p:blipFill rotWithShape="1">
            <a:blip r:embed="rId13">
              <a:alphaModFix/>
            </a:blip>
            <a:srcRect b="0" l="0" r="0" t="0"/>
            <a:stretch/>
          </p:blipFill>
          <p:spPr>
            <a:xfrm>
              <a:off x="8647704" y="366155"/>
              <a:ext cx="1074652" cy="1074652"/>
            </a:xfrm>
            <a:prstGeom prst="rect">
              <a:avLst/>
            </a:prstGeom>
            <a:noFill/>
            <a:ln>
              <a:noFill/>
            </a:ln>
            <a:effectLst>
              <a:outerShdw blurRad="292100" rotWithShape="0" algn="tl" dir="2700000" dist="139700">
                <a:srgbClr val="333333">
                  <a:alpha val="64709"/>
                </a:srgbClr>
              </a:outerShdw>
            </a:effectLst>
          </p:spPr>
        </p:pic>
        <p:pic>
          <p:nvPicPr>
            <p:cNvPr id="174" name="Google Shape;174;g238e384d500_0_204"/>
            <p:cNvPicPr preferRelativeResize="0"/>
            <p:nvPr/>
          </p:nvPicPr>
          <p:blipFill rotWithShape="1">
            <a:blip r:embed="rId14">
              <a:alphaModFix/>
            </a:blip>
            <a:srcRect b="0" l="0" r="0" t="10346"/>
            <a:stretch/>
          </p:blipFill>
          <p:spPr>
            <a:xfrm>
              <a:off x="9335644" y="1622310"/>
              <a:ext cx="840489" cy="1065735"/>
            </a:xfrm>
            <a:prstGeom prst="rect">
              <a:avLst/>
            </a:prstGeom>
            <a:noFill/>
            <a:ln>
              <a:noFill/>
            </a:ln>
            <a:effectLst>
              <a:outerShdw blurRad="292100" rotWithShape="0" algn="tl" dir="2700000" dist="139700">
                <a:srgbClr val="333333">
                  <a:alpha val="64709"/>
                </a:srgbClr>
              </a:outerShdw>
            </a:effectLst>
          </p:spPr>
        </p:pic>
        <p:pic>
          <p:nvPicPr>
            <p:cNvPr descr="A person with long hair&#10;&#10;Description automatically generated with medium confidence" id="175" name="Google Shape;175;g238e384d500_0_204"/>
            <p:cNvPicPr preferRelativeResize="0"/>
            <p:nvPr/>
          </p:nvPicPr>
          <p:blipFill rotWithShape="1">
            <a:blip r:embed="rId15">
              <a:alphaModFix/>
            </a:blip>
            <a:srcRect b="0" l="25525" r="7513" t="0"/>
            <a:stretch/>
          </p:blipFill>
          <p:spPr>
            <a:xfrm>
              <a:off x="10854834" y="366155"/>
              <a:ext cx="959481" cy="1074652"/>
            </a:xfrm>
            <a:prstGeom prst="rect">
              <a:avLst/>
            </a:prstGeom>
            <a:noFill/>
            <a:ln>
              <a:noFill/>
            </a:ln>
            <a:effectLst>
              <a:outerShdw blurRad="292100" rotWithShape="0" algn="tl" dir="2700000" dist="139700">
                <a:srgbClr val="333333">
                  <a:alpha val="64709"/>
                </a:srgbClr>
              </a:outerShdw>
            </a:effectLst>
          </p:spPr>
        </p:pic>
        <p:pic>
          <p:nvPicPr>
            <p:cNvPr descr="A person wearing glasses&#10;&#10;Description automatically generated with medium confidence" id="176" name="Google Shape;176;g238e384d500_0_204"/>
            <p:cNvPicPr preferRelativeResize="0"/>
            <p:nvPr/>
          </p:nvPicPr>
          <p:blipFill rotWithShape="1">
            <a:blip r:embed="rId16">
              <a:alphaModFix/>
            </a:blip>
            <a:srcRect b="0" l="0" r="0" t="0"/>
            <a:stretch/>
          </p:blipFill>
          <p:spPr>
            <a:xfrm>
              <a:off x="9755888" y="366156"/>
              <a:ext cx="1074650" cy="1074650"/>
            </a:xfrm>
            <a:prstGeom prst="rect">
              <a:avLst/>
            </a:prstGeom>
            <a:noFill/>
            <a:ln>
              <a:noFill/>
            </a:ln>
            <a:effectLst>
              <a:outerShdw blurRad="292100" rotWithShape="0" algn="tl" dir="2700000" dist="139700">
                <a:srgbClr val="333333">
                  <a:alpha val="64709"/>
                </a:srgbClr>
              </a:outerShdw>
            </a:effectLst>
          </p:spPr>
        </p:pic>
      </p:grpSp>
      <p:grpSp>
        <p:nvGrpSpPr>
          <p:cNvPr id="177" name="Google Shape;177;g238e384d500_0_204"/>
          <p:cNvGrpSpPr/>
          <p:nvPr/>
        </p:nvGrpSpPr>
        <p:grpSpPr>
          <a:xfrm>
            <a:off x="5257194" y="448763"/>
            <a:ext cx="2341500" cy="1625959"/>
            <a:chOff x="5702761" y="2036305"/>
            <a:chExt cx="2341500" cy="1625959"/>
          </a:xfrm>
        </p:grpSpPr>
        <p:pic>
          <p:nvPicPr>
            <p:cNvPr descr="Artur PALACZ | Project Officer | PhD | Institute of Oceanology of the ..." id="178" name="Google Shape;178;g238e384d500_0_204"/>
            <p:cNvPicPr preferRelativeResize="0"/>
            <p:nvPr/>
          </p:nvPicPr>
          <p:blipFill rotWithShape="1">
            <a:blip r:embed="rId17">
              <a:alphaModFix/>
            </a:blip>
            <a:srcRect b="0" l="0" r="0" t="0"/>
            <a:stretch/>
          </p:blipFill>
          <p:spPr>
            <a:xfrm>
              <a:off x="5767572" y="2036305"/>
              <a:ext cx="1019862" cy="1019862"/>
            </a:xfrm>
            <a:prstGeom prst="rect">
              <a:avLst/>
            </a:prstGeom>
            <a:noFill/>
            <a:ln>
              <a:noFill/>
            </a:ln>
            <a:effectLst>
              <a:outerShdw blurRad="292100" rotWithShape="0" algn="tl" dir="2700000" dist="139700">
                <a:srgbClr val="333333">
                  <a:alpha val="64709"/>
                </a:srgbClr>
              </a:outerShdw>
            </a:effectLst>
          </p:spPr>
        </p:pic>
        <p:sp>
          <p:nvSpPr>
            <p:cNvPr id="179" name="Google Shape;179;g238e384d500_0_204"/>
            <p:cNvSpPr txBox="1"/>
            <p:nvPr/>
          </p:nvSpPr>
          <p:spPr>
            <a:xfrm>
              <a:off x="5702761" y="3108164"/>
              <a:ext cx="23415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Artur Palacz and Maciej Telszewski</a:t>
              </a:r>
              <a:endParaRPr/>
            </a:p>
            <a:p>
              <a:pPr indent="0" lvl="0" marL="0" marR="0" rtl="0" algn="ctr">
                <a:lnSpc>
                  <a:spcPct val="100000"/>
                </a:lnSpc>
                <a:spcBef>
                  <a:spcPts val="0"/>
                </a:spcBef>
                <a:spcAft>
                  <a:spcPts val="0"/>
                </a:spcAft>
                <a:buNone/>
              </a:pPr>
              <a:r>
                <a:rPr b="0" i="0" lang="en-GB" sz="1000" u="none" cap="none" strike="noStrike">
                  <a:solidFill>
                    <a:schemeClr val="accent1"/>
                  </a:solidFill>
                  <a:latin typeface="Arial"/>
                  <a:ea typeface="Arial"/>
                  <a:cs typeface="Arial"/>
                  <a:sym typeface="Arial"/>
                </a:rPr>
                <a:t>IOCCP, Sopot, Poland</a:t>
              </a:r>
              <a:endParaRPr b="0" i="0" sz="1000" u="none" cap="none" strike="noStrike">
                <a:solidFill>
                  <a:schemeClr val="accent1"/>
                </a:solidFill>
                <a:latin typeface="Arial"/>
                <a:ea typeface="Arial"/>
                <a:cs typeface="Arial"/>
                <a:sym typeface="Arial"/>
              </a:endParaRPr>
            </a:p>
            <a:p>
              <a:pPr indent="0" lvl="0" marL="0" marR="0" rtl="0" algn="ctr">
                <a:lnSpc>
                  <a:spcPct val="100000"/>
                </a:lnSpc>
                <a:spcBef>
                  <a:spcPts val="0"/>
                </a:spcBef>
                <a:spcAft>
                  <a:spcPts val="0"/>
                </a:spcAft>
                <a:buNone/>
              </a:pPr>
              <a:r>
                <a:rPr lang="en-GB" sz="1000">
                  <a:solidFill>
                    <a:schemeClr val="accent1"/>
                  </a:solidFill>
                </a:rPr>
                <a:t>BGC Panel</a:t>
              </a:r>
              <a:endParaRPr sz="1000">
                <a:solidFill>
                  <a:schemeClr val="accent1"/>
                </a:solidFill>
              </a:endParaRPr>
            </a:p>
          </p:txBody>
        </p:sp>
        <p:pic>
          <p:nvPicPr>
            <p:cNvPr descr="A person in a suit&#10;&#10;Description automatically generated with medium confidence" id="180" name="Google Shape;180;g238e384d500_0_204"/>
            <p:cNvPicPr preferRelativeResize="0"/>
            <p:nvPr/>
          </p:nvPicPr>
          <p:blipFill rotWithShape="1">
            <a:blip r:embed="rId18">
              <a:alphaModFix/>
            </a:blip>
            <a:srcRect b="0" l="3301" r="3968" t="0"/>
            <a:stretch/>
          </p:blipFill>
          <p:spPr>
            <a:xfrm>
              <a:off x="6878889" y="2036305"/>
              <a:ext cx="1124867" cy="1019863"/>
            </a:xfrm>
            <a:prstGeom prst="rect">
              <a:avLst/>
            </a:prstGeom>
            <a:noFill/>
            <a:ln>
              <a:noFill/>
            </a:ln>
            <a:effectLst>
              <a:outerShdw blurRad="292100" rotWithShape="0" algn="tl" dir="2700000" dist="139700">
                <a:srgbClr val="333333">
                  <a:alpha val="64709"/>
                </a:srgbClr>
              </a:outerShdw>
            </a:effectLst>
          </p:spPr>
        </p:pic>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38b7b403cd_0_12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
        <p:nvSpPr>
          <p:cNvPr id="186" name="Google Shape;186;g238b7b403cd_0_126"/>
          <p:cNvSpPr txBox="1"/>
          <p:nvPr>
            <p:ph idx="1" type="body"/>
          </p:nvPr>
        </p:nvSpPr>
        <p:spPr>
          <a:xfrm>
            <a:off x="720725" y="1457800"/>
            <a:ext cx="6909300" cy="4726800"/>
          </a:xfrm>
          <a:prstGeom prst="rect">
            <a:avLst/>
          </a:prstGeom>
          <a:noFill/>
          <a:ln>
            <a:noFill/>
          </a:ln>
        </p:spPr>
        <p:txBody>
          <a:bodyPr anchorCtr="0" anchor="t" bIns="0" lIns="0" spcFirstLastPara="1" rIns="0" wrap="square" tIns="0">
            <a:noAutofit/>
          </a:bodyPr>
          <a:lstStyle/>
          <a:p>
            <a:pPr indent="-304800" lvl="0" marL="457200" rtl="0" algn="l">
              <a:lnSpc>
                <a:spcPct val="100000"/>
              </a:lnSpc>
              <a:spcBef>
                <a:spcPts val="0"/>
              </a:spcBef>
              <a:spcAft>
                <a:spcPts val="0"/>
              </a:spcAft>
              <a:buClr>
                <a:schemeClr val="accent2"/>
              </a:buClr>
              <a:buSzPts val="1200"/>
              <a:buChar char="●"/>
            </a:pPr>
            <a:r>
              <a:rPr lang="en-GB" sz="2000"/>
              <a:t>C</a:t>
            </a:r>
            <a:r>
              <a:rPr lang="en-GB" sz="2000"/>
              <a:t>omms</a:t>
            </a:r>
            <a:r>
              <a:rPr lang="en-GB" sz="2000"/>
              <a:t> &amp; A</a:t>
            </a:r>
            <a:r>
              <a:rPr lang="en-GB" sz="2000"/>
              <a:t>dvocacy</a:t>
            </a:r>
            <a:r>
              <a:rPr lang="en-GB" sz="2000"/>
              <a:t> across the UN</a:t>
            </a:r>
            <a:endParaRPr sz="2000"/>
          </a:p>
          <a:p>
            <a:pPr indent="-304800" lvl="0" marL="457200" rtl="0" algn="l">
              <a:lnSpc>
                <a:spcPct val="100000"/>
              </a:lnSpc>
              <a:spcBef>
                <a:spcPts val="0"/>
              </a:spcBef>
              <a:spcAft>
                <a:spcPts val="0"/>
              </a:spcAft>
              <a:buClr>
                <a:schemeClr val="accent2"/>
              </a:buClr>
              <a:buSzPts val="1200"/>
              <a:buChar char="●"/>
            </a:pPr>
            <a:r>
              <a:rPr lang="en-GB" sz="2000"/>
              <a:t>EOV Paper - nearing </a:t>
            </a:r>
            <a:r>
              <a:rPr lang="en-GB" sz="2000"/>
              <a:t>completion</a:t>
            </a:r>
            <a:endParaRPr sz="2000"/>
          </a:p>
          <a:p>
            <a:pPr indent="-304800" lvl="0" marL="457200" rtl="0" algn="l">
              <a:lnSpc>
                <a:spcPct val="100000"/>
              </a:lnSpc>
              <a:spcBef>
                <a:spcPts val="0"/>
              </a:spcBef>
              <a:spcAft>
                <a:spcPts val="0"/>
              </a:spcAft>
              <a:buClr>
                <a:schemeClr val="accent2"/>
              </a:buClr>
              <a:buSzPts val="1200"/>
              <a:buChar char="●"/>
            </a:pPr>
            <a:r>
              <a:rPr lang="en-GB" sz="2000"/>
              <a:t>Regional - Pacific Islands, Caribbean, Africa, Arctic</a:t>
            </a:r>
            <a:endParaRPr sz="2000"/>
          </a:p>
          <a:p>
            <a:pPr indent="-304800" lvl="0" marL="457200" rtl="0" algn="l">
              <a:spcBef>
                <a:spcPts val="0"/>
              </a:spcBef>
              <a:spcAft>
                <a:spcPts val="0"/>
              </a:spcAft>
              <a:buClr>
                <a:schemeClr val="accent2"/>
              </a:buClr>
              <a:buSzPts val="1200"/>
              <a:buChar char="●"/>
            </a:pPr>
            <a:r>
              <a:rPr lang="en-GB" sz="2000"/>
              <a:t>GOOS &amp; MTS &amp; NOAA Dialogues with Industry </a:t>
            </a:r>
            <a:endParaRPr sz="2000"/>
          </a:p>
          <a:p>
            <a:pPr indent="-304800" lvl="0" marL="457200" rtl="0" algn="l">
              <a:spcBef>
                <a:spcPts val="0"/>
              </a:spcBef>
              <a:spcAft>
                <a:spcPts val="0"/>
              </a:spcAft>
              <a:buClr>
                <a:schemeClr val="accent2"/>
              </a:buClr>
              <a:buSzPts val="1200"/>
              <a:buChar char="●"/>
            </a:pPr>
            <a:r>
              <a:rPr lang="en-GB" sz="2000"/>
              <a:t>OECD &amp; GOOS Value of Ocean Observations Paper </a:t>
            </a:r>
            <a:endParaRPr sz="2000"/>
          </a:p>
          <a:p>
            <a:pPr indent="-304800" lvl="0" marL="457200" rtl="0" algn="l">
              <a:spcBef>
                <a:spcPts val="0"/>
              </a:spcBef>
              <a:spcAft>
                <a:spcPts val="0"/>
              </a:spcAft>
              <a:buClr>
                <a:schemeClr val="accent2"/>
              </a:buClr>
              <a:buSzPts val="1200"/>
              <a:buChar char="●"/>
            </a:pPr>
            <a:r>
              <a:rPr lang="en-GB" sz="2000"/>
              <a:t>NFP - re-activated and moving forward</a:t>
            </a:r>
            <a:endParaRPr sz="2000"/>
          </a:p>
          <a:p>
            <a:pPr indent="-304800" lvl="0" marL="457200" rtl="0" algn="l">
              <a:spcBef>
                <a:spcPts val="0"/>
              </a:spcBef>
              <a:spcAft>
                <a:spcPts val="0"/>
              </a:spcAft>
              <a:buClr>
                <a:schemeClr val="accent2"/>
              </a:buClr>
              <a:buSzPts val="1200"/>
              <a:buChar char="●"/>
            </a:pPr>
            <a:r>
              <a:rPr lang="en-GB" sz="2000"/>
              <a:t>WMO - RRR and other interactions</a:t>
            </a:r>
            <a:endParaRPr sz="2000"/>
          </a:p>
          <a:p>
            <a:pPr indent="-304800" lvl="0" marL="457200" rtl="0" algn="l">
              <a:spcBef>
                <a:spcPts val="0"/>
              </a:spcBef>
              <a:spcAft>
                <a:spcPts val="0"/>
              </a:spcAft>
              <a:buClr>
                <a:schemeClr val="accent2"/>
              </a:buClr>
              <a:buSzPts val="1200"/>
              <a:buChar char="●"/>
            </a:pPr>
            <a:r>
              <a:rPr lang="en-GB" sz="2000"/>
              <a:t>IOC - IODE, MSP, OSS, Member States and UN</a:t>
            </a:r>
            <a:endParaRPr sz="2000"/>
          </a:p>
          <a:p>
            <a:pPr indent="-304800" lvl="0" marL="457200" rtl="0" algn="l">
              <a:spcBef>
                <a:spcPts val="0"/>
              </a:spcBef>
              <a:spcAft>
                <a:spcPts val="0"/>
              </a:spcAft>
              <a:buClr>
                <a:schemeClr val="accent2"/>
              </a:buClr>
              <a:buSzPts val="1200"/>
              <a:buChar char="●"/>
            </a:pPr>
            <a:r>
              <a:rPr lang="en-GB" sz="2000"/>
              <a:t>UNESCO Hosting Agreement Sorbonne - OceanOPS</a:t>
            </a:r>
            <a:endParaRPr sz="2000"/>
          </a:p>
          <a:p>
            <a:pPr indent="-304800" lvl="0" marL="457200" rtl="0" algn="l">
              <a:spcBef>
                <a:spcPts val="0"/>
              </a:spcBef>
              <a:spcAft>
                <a:spcPts val="0"/>
              </a:spcAft>
              <a:buClr>
                <a:schemeClr val="accent2"/>
              </a:buClr>
              <a:buSzPts val="1200"/>
              <a:buChar char="●"/>
            </a:pPr>
            <a:r>
              <a:rPr lang="en-GB" sz="2000"/>
              <a:t>GOOS IP / Actions in Monday - for the first time reporting out to the GOOS SC Objectives</a:t>
            </a:r>
            <a:endParaRPr sz="2000"/>
          </a:p>
          <a:p>
            <a:pPr indent="-304800" lvl="0" marL="457200" rtl="0" algn="l">
              <a:spcBef>
                <a:spcPts val="0"/>
              </a:spcBef>
              <a:spcAft>
                <a:spcPts val="0"/>
              </a:spcAft>
              <a:buClr>
                <a:schemeClr val="accent2"/>
              </a:buClr>
              <a:buSzPts val="1200"/>
              <a:buChar char="●"/>
            </a:pPr>
            <a:r>
              <a:rPr lang="en-GB" sz="2000"/>
              <a:t>EuroSea important steps integrated with GOOS</a:t>
            </a:r>
            <a:endParaRPr sz="2000"/>
          </a:p>
          <a:p>
            <a:pPr indent="-304800" lvl="0" marL="457200" rtl="0" algn="l">
              <a:spcBef>
                <a:spcPts val="0"/>
              </a:spcBef>
              <a:spcAft>
                <a:spcPts val="0"/>
              </a:spcAft>
              <a:buClr>
                <a:schemeClr val="accent2"/>
              </a:buClr>
              <a:buSzPts val="1200"/>
              <a:buChar char="●"/>
            </a:pPr>
            <a:r>
              <a:rPr lang="en-GB" sz="2000"/>
              <a:t>Ocean Decade Programmes &amp; DCO</a:t>
            </a:r>
            <a:endParaRPr sz="2000"/>
          </a:p>
          <a:p>
            <a:pPr indent="0" lvl="0" marL="0" rtl="0" algn="l">
              <a:lnSpc>
                <a:spcPct val="100000"/>
              </a:lnSpc>
              <a:spcBef>
                <a:spcPts val="0"/>
              </a:spcBef>
              <a:spcAft>
                <a:spcPts val="0"/>
              </a:spcAft>
              <a:buNone/>
            </a:pPr>
            <a:r>
              <a:t/>
            </a:r>
            <a:endParaRPr sz="2000"/>
          </a:p>
        </p:txBody>
      </p:sp>
      <p:sp>
        <p:nvSpPr>
          <p:cNvPr id="187" name="Google Shape;187;g238b7b403cd_0_126"/>
          <p:cNvSpPr txBox="1"/>
          <p:nvPr>
            <p:ph type="title"/>
          </p:nvPr>
        </p:nvSpPr>
        <p:spPr>
          <a:xfrm>
            <a:off x="720726" y="722313"/>
            <a:ext cx="55188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t>F</a:t>
            </a:r>
            <a:r>
              <a:rPr lang="en-GB"/>
              <a:t>ocus and successes</a:t>
            </a:r>
            <a:endParaRPr/>
          </a:p>
        </p:txBody>
      </p:sp>
      <p:pic>
        <p:nvPicPr>
          <p:cNvPr id="188" name="Google Shape;188;g238b7b403cd_0_126"/>
          <p:cNvPicPr preferRelativeResize="0"/>
          <p:nvPr/>
        </p:nvPicPr>
        <p:blipFill>
          <a:blip r:embed="rId3">
            <a:alphaModFix/>
          </a:blip>
          <a:stretch>
            <a:fillRect/>
          </a:stretch>
        </p:blipFill>
        <p:spPr>
          <a:xfrm>
            <a:off x="8050001" y="0"/>
            <a:ext cx="4043176" cy="6553202"/>
          </a:xfrm>
          <a:prstGeom prst="rect">
            <a:avLst/>
          </a:prstGeom>
          <a:noFill/>
          <a:ln>
            <a:noFill/>
          </a:ln>
        </p:spPr>
      </p:pic>
      <p:pic>
        <p:nvPicPr>
          <p:cNvPr id="189" name="Google Shape;189;g238b7b403cd_0_126"/>
          <p:cNvPicPr preferRelativeResize="0"/>
          <p:nvPr/>
        </p:nvPicPr>
        <p:blipFill rotWithShape="1">
          <a:blip r:embed="rId4">
            <a:alphaModFix/>
          </a:blip>
          <a:srcRect b="0" l="0" r="51555" t="0"/>
          <a:stretch/>
        </p:blipFill>
        <p:spPr>
          <a:xfrm>
            <a:off x="8049988" y="4016050"/>
            <a:ext cx="1845300" cy="2666424"/>
          </a:xfrm>
          <a:prstGeom prst="rect">
            <a:avLst/>
          </a:prstGeom>
          <a:noFill/>
          <a:ln>
            <a:noFill/>
          </a:ln>
        </p:spPr>
      </p:pic>
      <p:pic>
        <p:nvPicPr>
          <p:cNvPr id="190" name="Google Shape;190;g238b7b403cd_0_126"/>
          <p:cNvPicPr preferRelativeResize="0"/>
          <p:nvPr/>
        </p:nvPicPr>
        <p:blipFill>
          <a:blip r:embed="rId5">
            <a:alphaModFix/>
          </a:blip>
          <a:stretch>
            <a:fillRect/>
          </a:stretch>
        </p:blipFill>
        <p:spPr>
          <a:xfrm>
            <a:off x="9962763" y="1413125"/>
            <a:ext cx="1724826" cy="2232775"/>
          </a:xfrm>
          <a:prstGeom prst="rect">
            <a:avLst/>
          </a:prstGeom>
          <a:noFill/>
          <a:ln>
            <a:noFill/>
          </a:ln>
        </p:spPr>
      </p:pic>
      <p:pic>
        <p:nvPicPr>
          <p:cNvPr id="191" name="Google Shape;191;g238b7b403cd_0_126"/>
          <p:cNvPicPr preferRelativeResize="0"/>
          <p:nvPr/>
        </p:nvPicPr>
        <p:blipFill>
          <a:blip r:embed="rId6">
            <a:alphaModFix/>
          </a:blip>
          <a:stretch>
            <a:fillRect/>
          </a:stretch>
        </p:blipFill>
        <p:spPr>
          <a:xfrm>
            <a:off x="7367750" y="3307525"/>
            <a:ext cx="1561956" cy="574800"/>
          </a:xfrm>
          <a:prstGeom prst="rect">
            <a:avLst/>
          </a:prstGeom>
          <a:noFill/>
          <a:ln>
            <a:noFill/>
          </a:ln>
        </p:spPr>
      </p:pic>
      <p:pic>
        <p:nvPicPr>
          <p:cNvPr id="192" name="Google Shape;192;g238b7b403cd_0_126"/>
          <p:cNvPicPr preferRelativeResize="0"/>
          <p:nvPr/>
        </p:nvPicPr>
        <p:blipFill>
          <a:blip r:embed="rId7">
            <a:alphaModFix/>
          </a:blip>
          <a:stretch>
            <a:fillRect/>
          </a:stretch>
        </p:blipFill>
        <p:spPr>
          <a:xfrm>
            <a:off x="10190198" y="12"/>
            <a:ext cx="1424113" cy="1070874"/>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38b7b403cd_0_763"/>
          <p:cNvSpPr/>
          <p:nvPr/>
        </p:nvSpPr>
        <p:spPr>
          <a:xfrm>
            <a:off x="8460800" y="3980550"/>
            <a:ext cx="2548500" cy="1064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 name="Google Shape;199;g238b7b403cd_0_763"/>
          <p:cNvSpPr/>
          <p:nvPr/>
        </p:nvSpPr>
        <p:spPr>
          <a:xfrm>
            <a:off x="4761600" y="3980550"/>
            <a:ext cx="2548500" cy="1064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 name="Google Shape;200;g238b7b403cd_0_763"/>
          <p:cNvSpPr/>
          <p:nvPr/>
        </p:nvSpPr>
        <p:spPr>
          <a:xfrm>
            <a:off x="1330783" y="3980550"/>
            <a:ext cx="2548500" cy="1064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g238b7b403cd_0_763"/>
          <p:cNvSpPr/>
          <p:nvPr/>
        </p:nvSpPr>
        <p:spPr>
          <a:xfrm>
            <a:off x="8496400" y="1518455"/>
            <a:ext cx="2548500" cy="1064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 name="Google Shape;202;g238b7b403cd_0_763"/>
          <p:cNvSpPr/>
          <p:nvPr/>
        </p:nvSpPr>
        <p:spPr>
          <a:xfrm>
            <a:off x="4761600" y="1516155"/>
            <a:ext cx="2548500" cy="1064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 name="Google Shape;203;g238b7b403cd_0_763"/>
          <p:cNvSpPr/>
          <p:nvPr/>
        </p:nvSpPr>
        <p:spPr>
          <a:xfrm>
            <a:off x="1360567" y="1516155"/>
            <a:ext cx="2548500" cy="1064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04" name="Google Shape;204;g238b7b403cd_0_763"/>
          <p:cNvPicPr preferRelativeResize="0"/>
          <p:nvPr/>
        </p:nvPicPr>
        <p:blipFill>
          <a:blip r:embed="rId3">
            <a:alphaModFix/>
          </a:blip>
          <a:stretch>
            <a:fillRect/>
          </a:stretch>
        </p:blipFill>
        <p:spPr>
          <a:xfrm>
            <a:off x="1828467" y="1234405"/>
            <a:ext cx="1553034" cy="1616366"/>
          </a:xfrm>
          <a:prstGeom prst="rect">
            <a:avLst/>
          </a:prstGeom>
          <a:noFill/>
          <a:ln>
            <a:noFill/>
          </a:ln>
        </p:spPr>
      </p:pic>
      <p:pic>
        <p:nvPicPr>
          <p:cNvPr id="205" name="Google Shape;205;g238b7b403cd_0_763"/>
          <p:cNvPicPr preferRelativeResize="0"/>
          <p:nvPr/>
        </p:nvPicPr>
        <p:blipFill>
          <a:blip r:embed="rId4">
            <a:alphaModFix/>
          </a:blip>
          <a:stretch>
            <a:fillRect/>
          </a:stretch>
        </p:blipFill>
        <p:spPr>
          <a:xfrm>
            <a:off x="5298983" y="1261492"/>
            <a:ext cx="1473634" cy="1533729"/>
          </a:xfrm>
          <a:prstGeom prst="rect">
            <a:avLst/>
          </a:prstGeom>
          <a:noFill/>
          <a:ln>
            <a:noFill/>
          </a:ln>
        </p:spPr>
      </p:pic>
      <p:pic>
        <p:nvPicPr>
          <p:cNvPr id="206" name="Google Shape;206;g238b7b403cd_0_763"/>
          <p:cNvPicPr preferRelativeResize="0"/>
          <p:nvPr/>
        </p:nvPicPr>
        <p:blipFill>
          <a:blip r:embed="rId5">
            <a:alphaModFix/>
          </a:blip>
          <a:stretch>
            <a:fillRect/>
          </a:stretch>
        </p:blipFill>
        <p:spPr>
          <a:xfrm>
            <a:off x="1823883" y="3704750"/>
            <a:ext cx="1553034" cy="1616366"/>
          </a:xfrm>
          <a:prstGeom prst="rect">
            <a:avLst/>
          </a:prstGeom>
          <a:noFill/>
          <a:ln>
            <a:noFill/>
          </a:ln>
        </p:spPr>
      </p:pic>
      <p:pic>
        <p:nvPicPr>
          <p:cNvPr id="207" name="Google Shape;207;g238b7b403cd_0_763"/>
          <p:cNvPicPr preferRelativeResize="0"/>
          <p:nvPr/>
        </p:nvPicPr>
        <p:blipFill>
          <a:blip r:embed="rId6">
            <a:alphaModFix/>
          </a:blip>
          <a:stretch>
            <a:fillRect/>
          </a:stretch>
        </p:blipFill>
        <p:spPr>
          <a:xfrm>
            <a:off x="9038624" y="1220155"/>
            <a:ext cx="1553034" cy="1616366"/>
          </a:xfrm>
          <a:prstGeom prst="rect">
            <a:avLst/>
          </a:prstGeom>
          <a:noFill/>
          <a:ln>
            <a:noFill/>
          </a:ln>
        </p:spPr>
      </p:pic>
      <p:pic>
        <p:nvPicPr>
          <p:cNvPr id="208" name="Google Shape;208;g238b7b403cd_0_763"/>
          <p:cNvPicPr preferRelativeResize="0"/>
          <p:nvPr/>
        </p:nvPicPr>
        <p:blipFill>
          <a:blip r:embed="rId7">
            <a:alphaModFix/>
          </a:blip>
          <a:stretch>
            <a:fillRect/>
          </a:stretch>
        </p:blipFill>
        <p:spPr>
          <a:xfrm>
            <a:off x="9153583" y="3746067"/>
            <a:ext cx="1473639" cy="1533734"/>
          </a:xfrm>
          <a:prstGeom prst="rect">
            <a:avLst/>
          </a:prstGeom>
          <a:noFill/>
          <a:ln>
            <a:noFill/>
          </a:ln>
        </p:spPr>
      </p:pic>
      <p:pic>
        <p:nvPicPr>
          <p:cNvPr id="209" name="Google Shape;209;g238b7b403cd_0_763"/>
          <p:cNvPicPr preferRelativeResize="0"/>
          <p:nvPr/>
        </p:nvPicPr>
        <p:blipFill>
          <a:blip r:embed="rId8">
            <a:alphaModFix/>
          </a:blip>
          <a:stretch>
            <a:fillRect/>
          </a:stretch>
        </p:blipFill>
        <p:spPr>
          <a:xfrm>
            <a:off x="5156600" y="3704767"/>
            <a:ext cx="1553034" cy="1616366"/>
          </a:xfrm>
          <a:prstGeom prst="rect">
            <a:avLst/>
          </a:prstGeom>
          <a:noFill/>
          <a:ln>
            <a:noFill/>
          </a:ln>
        </p:spPr>
      </p:pic>
      <p:sp>
        <p:nvSpPr>
          <p:cNvPr id="210" name="Google Shape;210;g238b7b403cd_0_763"/>
          <p:cNvSpPr txBox="1"/>
          <p:nvPr/>
        </p:nvSpPr>
        <p:spPr>
          <a:xfrm>
            <a:off x="1244500" y="2562855"/>
            <a:ext cx="2781900" cy="12915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None/>
            </a:pPr>
            <a:r>
              <a:rPr b="1" lang="en-GB" sz="1600">
                <a:solidFill>
                  <a:schemeClr val="accent1"/>
                </a:solidFill>
                <a:latin typeface="Roboto"/>
                <a:ea typeface="Roboto"/>
                <a:cs typeface="Roboto"/>
                <a:sym typeface="Roboto"/>
              </a:rPr>
              <a:t>The Ocean Carbon Cycle</a:t>
            </a:r>
            <a:endParaRPr b="1" sz="1600">
              <a:solidFill>
                <a:schemeClr val="accent1"/>
              </a:solidFill>
              <a:latin typeface="Roboto"/>
              <a:ea typeface="Roboto"/>
              <a:cs typeface="Roboto"/>
              <a:sym typeface="Roboto"/>
            </a:endParaRPr>
          </a:p>
          <a:p>
            <a:pPr indent="0" lvl="0" marL="0" rtl="0" algn="ctr">
              <a:lnSpc>
                <a:spcPct val="115000"/>
              </a:lnSpc>
              <a:spcBef>
                <a:spcPts val="0"/>
              </a:spcBef>
              <a:spcAft>
                <a:spcPts val="1500"/>
              </a:spcAft>
              <a:buNone/>
            </a:pPr>
            <a:r>
              <a:rPr lang="en-GB" sz="1500">
                <a:solidFill>
                  <a:schemeClr val="accent1"/>
                </a:solidFill>
                <a:latin typeface="Roboto Light"/>
                <a:ea typeface="Roboto Light"/>
                <a:cs typeface="Roboto Light"/>
                <a:sym typeface="Roboto Light"/>
              </a:rPr>
              <a:t>Improving carbon data to inform climate targets, such as net zero</a:t>
            </a:r>
            <a:endParaRPr sz="1500">
              <a:solidFill>
                <a:schemeClr val="accent1"/>
              </a:solidFill>
              <a:latin typeface="Roboto Light"/>
              <a:ea typeface="Roboto Light"/>
              <a:cs typeface="Roboto Light"/>
              <a:sym typeface="Roboto Light"/>
            </a:endParaRPr>
          </a:p>
        </p:txBody>
      </p:sp>
      <p:sp>
        <p:nvSpPr>
          <p:cNvPr id="211" name="Google Shape;211;g238b7b403cd_0_763"/>
          <p:cNvSpPr txBox="1"/>
          <p:nvPr/>
        </p:nvSpPr>
        <p:spPr>
          <a:xfrm>
            <a:off x="4658933" y="2562845"/>
            <a:ext cx="2781900" cy="12915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None/>
            </a:pPr>
            <a:r>
              <a:rPr b="1" lang="en-GB" sz="1600">
                <a:solidFill>
                  <a:schemeClr val="accent1"/>
                </a:solidFill>
                <a:latin typeface="Roboto"/>
                <a:ea typeface="Roboto"/>
                <a:cs typeface="Roboto"/>
                <a:sym typeface="Roboto"/>
              </a:rPr>
              <a:t>Tropical Cyclones</a:t>
            </a:r>
            <a:endParaRPr b="1" sz="1600">
              <a:solidFill>
                <a:schemeClr val="accent1"/>
              </a:solidFill>
              <a:latin typeface="Roboto"/>
              <a:ea typeface="Roboto"/>
              <a:cs typeface="Roboto"/>
              <a:sym typeface="Roboto"/>
            </a:endParaRPr>
          </a:p>
          <a:p>
            <a:pPr indent="0" lvl="0" marL="0" rtl="0" algn="ctr">
              <a:lnSpc>
                <a:spcPct val="115000"/>
              </a:lnSpc>
              <a:spcBef>
                <a:spcPts val="0"/>
              </a:spcBef>
              <a:spcAft>
                <a:spcPts val="1500"/>
              </a:spcAft>
              <a:buNone/>
            </a:pPr>
            <a:r>
              <a:rPr lang="en-GB" sz="1500">
                <a:solidFill>
                  <a:schemeClr val="accent1"/>
                </a:solidFill>
                <a:latin typeface="Roboto Light"/>
                <a:ea typeface="Roboto Light"/>
                <a:cs typeface="Roboto Light"/>
                <a:sym typeface="Roboto Light"/>
              </a:rPr>
              <a:t>Advancing tropical cyclone forecasting to save lives &amp; property</a:t>
            </a:r>
            <a:endParaRPr b="1" sz="1500">
              <a:solidFill>
                <a:schemeClr val="accent1"/>
              </a:solidFill>
              <a:latin typeface="Roboto"/>
              <a:ea typeface="Roboto"/>
              <a:cs typeface="Roboto"/>
              <a:sym typeface="Roboto"/>
            </a:endParaRPr>
          </a:p>
        </p:txBody>
      </p:sp>
      <p:sp>
        <p:nvSpPr>
          <p:cNvPr id="212" name="Google Shape;212;g238b7b403cd_0_763"/>
          <p:cNvSpPr txBox="1"/>
          <p:nvPr/>
        </p:nvSpPr>
        <p:spPr>
          <a:xfrm>
            <a:off x="8287867" y="2562855"/>
            <a:ext cx="2989500" cy="15570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1500"/>
              </a:spcAft>
              <a:buNone/>
            </a:pPr>
            <a:r>
              <a:rPr b="1" lang="en-GB" sz="1600">
                <a:solidFill>
                  <a:schemeClr val="accent1"/>
                </a:solidFill>
                <a:latin typeface="Roboto"/>
                <a:ea typeface="Roboto"/>
                <a:cs typeface="Roboto"/>
                <a:sym typeface="Roboto"/>
              </a:rPr>
              <a:t>Storm Surge                     </a:t>
            </a:r>
            <a:r>
              <a:rPr lang="en-GB" sz="1500">
                <a:solidFill>
                  <a:schemeClr val="accent1"/>
                </a:solidFill>
                <a:latin typeface="Roboto Light"/>
                <a:ea typeface="Roboto Light"/>
                <a:cs typeface="Roboto Light"/>
                <a:sym typeface="Roboto Light"/>
              </a:rPr>
              <a:t>Improving predictions to minimise impacts on vulnerable communities &amp; natural resources</a:t>
            </a:r>
            <a:endParaRPr sz="1500">
              <a:solidFill>
                <a:schemeClr val="accent1"/>
              </a:solidFill>
              <a:latin typeface="Roboto Light"/>
              <a:ea typeface="Roboto Light"/>
              <a:cs typeface="Roboto Light"/>
              <a:sym typeface="Roboto Light"/>
            </a:endParaRPr>
          </a:p>
        </p:txBody>
      </p:sp>
      <p:sp>
        <p:nvSpPr>
          <p:cNvPr id="213" name="Google Shape;213;g238b7b403cd_0_763"/>
          <p:cNvSpPr txBox="1"/>
          <p:nvPr/>
        </p:nvSpPr>
        <p:spPr>
          <a:xfrm>
            <a:off x="1244500" y="5020609"/>
            <a:ext cx="2781900" cy="12915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None/>
            </a:pPr>
            <a:r>
              <a:rPr b="1" lang="en-GB" sz="1600">
                <a:solidFill>
                  <a:schemeClr val="accent1"/>
                </a:solidFill>
                <a:latin typeface="Roboto"/>
                <a:ea typeface="Roboto"/>
                <a:cs typeface="Roboto"/>
                <a:sym typeface="Roboto"/>
              </a:rPr>
              <a:t>Marine Life</a:t>
            </a:r>
            <a:endParaRPr b="1" sz="1600">
              <a:solidFill>
                <a:schemeClr val="accent1"/>
              </a:solidFill>
              <a:latin typeface="Roboto"/>
              <a:ea typeface="Roboto"/>
              <a:cs typeface="Roboto"/>
              <a:sym typeface="Roboto"/>
            </a:endParaRPr>
          </a:p>
          <a:p>
            <a:pPr indent="0" lvl="0" marL="0" rtl="0" algn="ctr">
              <a:lnSpc>
                <a:spcPct val="115000"/>
              </a:lnSpc>
              <a:spcBef>
                <a:spcPts val="0"/>
              </a:spcBef>
              <a:spcAft>
                <a:spcPts val="1500"/>
              </a:spcAft>
              <a:buNone/>
            </a:pPr>
            <a:r>
              <a:rPr lang="en-GB" sz="1500">
                <a:solidFill>
                  <a:schemeClr val="accent1"/>
                </a:solidFill>
                <a:latin typeface="Roboto Light"/>
                <a:ea typeface="Roboto Light"/>
                <a:cs typeface="Roboto Light"/>
                <a:sym typeface="Roboto Light"/>
              </a:rPr>
              <a:t>Conserving marine biodiversity and supporting sustainable use of resources</a:t>
            </a:r>
            <a:endParaRPr sz="1600">
              <a:solidFill>
                <a:schemeClr val="accent1"/>
              </a:solidFill>
              <a:latin typeface="Roboto Light"/>
              <a:ea typeface="Roboto Light"/>
              <a:cs typeface="Roboto Light"/>
              <a:sym typeface="Roboto Light"/>
            </a:endParaRPr>
          </a:p>
        </p:txBody>
      </p:sp>
      <p:sp>
        <p:nvSpPr>
          <p:cNvPr id="214" name="Google Shape;214;g238b7b403cd_0_763"/>
          <p:cNvSpPr txBox="1"/>
          <p:nvPr/>
        </p:nvSpPr>
        <p:spPr>
          <a:xfrm>
            <a:off x="4371201" y="5004433"/>
            <a:ext cx="3263100" cy="12915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None/>
            </a:pPr>
            <a:r>
              <a:rPr b="1" lang="en-GB" sz="1600">
                <a:solidFill>
                  <a:schemeClr val="accent1"/>
                </a:solidFill>
                <a:latin typeface="Roboto"/>
                <a:ea typeface="Roboto"/>
                <a:cs typeface="Roboto"/>
                <a:sym typeface="Roboto"/>
              </a:rPr>
              <a:t>Boundary Currents</a:t>
            </a:r>
            <a:endParaRPr b="1" sz="1600">
              <a:solidFill>
                <a:schemeClr val="accent1"/>
              </a:solidFill>
              <a:latin typeface="Roboto"/>
              <a:ea typeface="Roboto"/>
              <a:cs typeface="Roboto"/>
              <a:sym typeface="Roboto"/>
            </a:endParaRPr>
          </a:p>
          <a:p>
            <a:pPr indent="0" lvl="0" marL="0" rtl="0" algn="ctr">
              <a:lnSpc>
                <a:spcPct val="115000"/>
              </a:lnSpc>
              <a:spcBef>
                <a:spcPts val="0"/>
              </a:spcBef>
              <a:spcAft>
                <a:spcPts val="1500"/>
              </a:spcAft>
              <a:buNone/>
            </a:pPr>
            <a:r>
              <a:rPr lang="en-GB" sz="1500">
                <a:solidFill>
                  <a:schemeClr val="accent1"/>
                </a:solidFill>
                <a:latin typeface="Roboto Light"/>
                <a:ea typeface="Roboto Light"/>
                <a:cs typeface="Roboto Light"/>
                <a:sym typeface="Roboto Light"/>
              </a:rPr>
              <a:t>Understanding key current systems that significantly influence productivity, weather and climate </a:t>
            </a:r>
            <a:endParaRPr sz="1500">
              <a:solidFill>
                <a:schemeClr val="accent1"/>
              </a:solidFill>
              <a:latin typeface="Roboto Light"/>
              <a:ea typeface="Roboto Light"/>
              <a:cs typeface="Roboto Light"/>
              <a:sym typeface="Roboto Light"/>
            </a:endParaRPr>
          </a:p>
        </p:txBody>
      </p:sp>
      <p:sp>
        <p:nvSpPr>
          <p:cNvPr id="215" name="Google Shape;215;g238b7b403cd_0_763"/>
          <p:cNvSpPr txBox="1"/>
          <p:nvPr/>
        </p:nvSpPr>
        <p:spPr>
          <a:xfrm>
            <a:off x="8287867" y="5014976"/>
            <a:ext cx="2877300" cy="12915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1500"/>
              </a:spcAft>
              <a:buNone/>
            </a:pPr>
            <a:r>
              <a:rPr b="1" lang="en-GB" sz="1600">
                <a:solidFill>
                  <a:schemeClr val="accent1"/>
                </a:solidFill>
                <a:latin typeface="Roboto"/>
                <a:ea typeface="Roboto"/>
                <a:cs typeface="Roboto"/>
                <a:sym typeface="Roboto"/>
              </a:rPr>
              <a:t>Marine Heatwaves                   </a:t>
            </a:r>
            <a:r>
              <a:rPr lang="en-GB" sz="1500">
                <a:solidFill>
                  <a:schemeClr val="accent1"/>
                </a:solidFill>
                <a:latin typeface="Roboto Light"/>
                <a:ea typeface="Roboto Light"/>
                <a:cs typeface="Roboto Light"/>
                <a:sym typeface="Roboto Light"/>
              </a:rPr>
              <a:t>Monitoring marine heatwave impacts on biodiversity and economies</a:t>
            </a:r>
            <a:endParaRPr sz="1500">
              <a:solidFill>
                <a:schemeClr val="accent1"/>
              </a:solidFill>
              <a:latin typeface="Roboto Light"/>
              <a:ea typeface="Roboto Light"/>
              <a:cs typeface="Roboto Light"/>
              <a:sym typeface="Roboto Light"/>
            </a:endParaRPr>
          </a:p>
        </p:txBody>
      </p:sp>
      <p:sp>
        <p:nvSpPr>
          <p:cNvPr id="216" name="Google Shape;216;g238b7b403cd_0_763"/>
          <p:cNvSpPr txBox="1"/>
          <p:nvPr>
            <p:ph type="title"/>
          </p:nvPr>
        </p:nvSpPr>
        <p:spPr>
          <a:xfrm>
            <a:off x="650600" y="485425"/>
            <a:ext cx="10627200" cy="81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3400"/>
              <a:t> Co-Design Exemplars</a:t>
            </a:r>
            <a:endParaRPr sz="3400"/>
          </a:p>
          <a:p>
            <a:pPr indent="0" lvl="0" marL="152400" rtl="0" algn="l">
              <a:spcBef>
                <a:spcPts val="0"/>
              </a:spcBef>
              <a:spcAft>
                <a:spcPts val="0"/>
              </a:spcAft>
              <a:buNone/>
            </a:pPr>
            <a:r>
              <a:rPr b="0" lang="en-GB" sz="1700"/>
              <a:t>*Each exemplar is at different levels of maturity</a:t>
            </a:r>
            <a:endParaRPr b="0" sz="1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38b7b403cd_0_803"/>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
        <p:nvSpPr>
          <p:cNvPr id="222" name="Google Shape;222;g238b7b403cd_0_803"/>
          <p:cNvSpPr txBox="1"/>
          <p:nvPr/>
        </p:nvSpPr>
        <p:spPr>
          <a:xfrm>
            <a:off x="458625" y="2052650"/>
            <a:ext cx="5638800" cy="3000600"/>
          </a:xfrm>
          <a:prstGeom prst="rect">
            <a:avLst/>
          </a:prstGeom>
          <a:noFill/>
          <a:ln>
            <a:noFill/>
          </a:ln>
        </p:spPr>
        <p:txBody>
          <a:bodyPr anchorCtr="0" anchor="t" bIns="91425" lIns="91425" spcFirstLastPara="1" rIns="91425" wrap="square" tIns="91425">
            <a:spAutoFit/>
          </a:bodyPr>
          <a:lstStyle/>
          <a:p>
            <a:pPr indent="-304800" lvl="0" marL="457200" rtl="0" algn="l">
              <a:lnSpc>
                <a:spcPct val="130909"/>
              </a:lnSpc>
              <a:spcBef>
                <a:spcPts val="0"/>
              </a:spcBef>
              <a:spcAft>
                <a:spcPts val="0"/>
              </a:spcAft>
              <a:buClr>
                <a:schemeClr val="accent2"/>
              </a:buClr>
              <a:buSzPts val="1200"/>
              <a:buChar char="●"/>
            </a:pPr>
            <a:r>
              <a:rPr lang="en-GB" sz="1800">
                <a:solidFill>
                  <a:schemeClr val="dk2"/>
                </a:solidFill>
              </a:rPr>
              <a:t>Global Coast - 4-6 sites, variety of coastal features, </a:t>
            </a:r>
            <a:r>
              <a:rPr lang="en-GB" sz="1800">
                <a:solidFill>
                  <a:schemeClr val="dk2"/>
                </a:solidFill>
              </a:rPr>
              <a:t>societal</a:t>
            </a:r>
            <a:r>
              <a:rPr lang="en-GB" sz="1800">
                <a:solidFill>
                  <a:schemeClr val="dk2"/>
                </a:solidFill>
              </a:rPr>
              <a:t> needs, existing infrastructure</a:t>
            </a:r>
            <a:endParaRPr sz="1800">
              <a:solidFill>
                <a:schemeClr val="dk2"/>
              </a:solidFill>
            </a:endParaRPr>
          </a:p>
          <a:p>
            <a:pPr indent="0" lvl="0" marL="457200" rtl="0" algn="l">
              <a:lnSpc>
                <a:spcPct val="130909"/>
              </a:lnSpc>
              <a:spcBef>
                <a:spcPts val="0"/>
              </a:spcBef>
              <a:spcAft>
                <a:spcPts val="0"/>
              </a:spcAft>
              <a:buNone/>
            </a:pPr>
            <a:r>
              <a:t/>
            </a:r>
            <a:endParaRPr sz="1800">
              <a:solidFill>
                <a:schemeClr val="dk2"/>
              </a:solidFill>
            </a:endParaRPr>
          </a:p>
          <a:p>
            <a:pPr indent="-304800" lvl="0" marL="457200" rtl="0" algn="l">
              <a:lnSpc>
                <a:spcPct val="130909"/>
              </a:lnSpc>
              <a:spcBef>
                <a:spcPts val="0"/>
              </a:spcBef>
              <a:spcAft>
                <a:spcPts val="0"/>
              </a:spcAft>
              <a:buClr>
                <a:schemeClr val="accent2"/>
              </a:buClr>
              <a:buSzPts val="1200"/>
              <a:buChar char="●"/>
            </a:pPr>
            <a:r>
              <a:rPr lang="en-GB" sz="1800">
                <a:solidFill>
                  <a:schemeClr val="dk2"/>
                </a:solidFill>
              </a:rPr>
              <a:t> Developing services, advancing science/capability, testing new tech </a:t>
            </a:r>
            <a:endParaRPr sz="1800">
              <a:solidFill>
                <a:schemeClr val="dk2"/>
              </a:solidFill>
            </a:endParaRPr>
          </a:p>
          <a:p>
            <a:pPr indent="0" lvl="0" marL="0" rtl="0" algn="l">
              <a:lnSpc>
                <a:spcPct val="130909"/>
              </a:lnSpc>
              <a:spcBef>
                <a:spcPts val="0"/>
              </a:spcBef>
              <a:spcAft>
                <a:spcPts val="0"/>
              </a:spcAft>
              <a:buNone/>
            </a:pPr>
            <a:r>
              <a:t/>
            </a:r>
            <a:endParaRPr sz="1800">
              <a:solidFill>
                <a:schemeClr val="dk2"/>
              </a:solidFill>
            </a:endParaRPr>
          </a:p>
          <a:p>
            <a:pPr indent="-304800" lvl="0" marL="457200" rtl="0" algn="l">
              <a:lnSpc>
                <a:spcPct val="130909"/>
              </a:lnSpc>
              <a:spcBef>
                <a:spcPts val="0"/>
              </a:spcBef>
              <a:spcAft>
                <a:spcPts val="0"/>
              </a:spcAft>
              <a:buClr>
                <a:schemeClr val="accent2"/>
              </a:buClr>
              <a:buSzPts val="1200"/>
              <a:buChar char="●"/>
            </a:pPr>
            <a:r>
              <a:rPr lang="en-GB" sz="1800">
                <a:solidFill>
                  <a:schemeClr val="dk2"/>
                </a:solidFill>
              </a:rPr>
              <a:t>C</a:t>
            </a:r>
            <a:r>
              <a:rPr lang="en-GB" sz="1800">
                <a:solidFill>
                  <a:schemeClr val="dk2"/>
                </a:solidFill>
              </a:rPr>
              <a:t>ommon data and best practice backbone</a:t>
            </a:r>
            <a:endParaRPr sz="1800">
              <a:solidFill>
                <a:schemeClr val="dk2"/>
              </a:solidFill>
            </a:endParaRPr>
          </a:p>
          <a:p>
            <a:pPr indent="0" lvl="0" marL="0" rtl="0" algn="l">
              <a:lnSpc>
                <a:spcPct val="130909"/>
              </a:lnSpc>
              <a:spcBef>
                <a:spcPts val="0"/>
              </a:spcBef>
              <a:spcAft>
                <a:spcPts val="0"/>
              </a:spcAft>
              <a:buNone/>
            </a:pPr>
            <a:r>
              <a:t/>
            </a:r>
            <a:endParaRPr sz="1800">
              <a:solidFill>
                <a:schemeClr val="dk1"/>
              </a:solidFill>
            </a:endParaRPr>
          </a:p>
        </p:txBody>
      </p:sp>
      <p:sp>
        <p:nvSpPr>
          <p:cNvPr id="223" name="Google Shape;223;g238b7b403cd_0_803"/>
          <p:cNvSpPr txBox="1"/>
          <p:nvPr>
            <p:ph type="title"/>
          </p:nvPr>
        </p:nvSpPr>
        <p:spPr>
          <a:xfrm>
            <a:off x="458629" y="722325"/>
            <a:ext cx="5638800" cy="8121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GB"/>
              <a:t> Global Coast </a:t>
            </a:r>
            <a:endParaRPr/>
          </a:p>
          <a:p>
            <a:pPr indent="0" lvl="0" marL="152400" rtl="0" algn="l">
              <a:spcBef>
                <a:spcPts val="0"/>
              </a:spcBef>
              <a:spcAft>
                <a:spcPts val="0"/>
              </a:spcAft>
              <a:buNone/>
            </a:pPr>
            <a:r>
              <a:rPr b="0" lang="en-GB" sz="1700"/>
              <a:t>Area with different coastal features, societal needs,  and level of development - same backbone </a:t>
            </a:r>
            <a:endParaRPr b="0" sz="1700"/>
          </a:p>
        </p:txBody>
      </p:sp>
      <p:pic>
        <p:nvPicPr>
          <p:cNvPr id="224" name="Google Shape;224;g238b7b403cd_0_803"/>
          <p:cNvPicPr preferRelativeResize="0"/>
          <p:nvPr/>
        </p:nvPicPr>
        <p:blipFill>
          <a:blip r:embed="rId3">
            <a:alphaModFix/>
          </a:blip>
          <a:stretch>
            <a:fillRect/>
          </a:stretch>
        </p:blipFill>
        <p:spPr>
          <a:xfrm>
            <a:off x="6553200" y="-944550"/>
            <a:ext cx="5638801" cy="6858001"/>
          </a:xfrm>
          <a:prstGeom prst="rect">
            <a:avLst/>
          </a:prstGeom>
          <a:noFill/>
          <a:ln>
            <a:noFill/>
          </a:ln>
        </p:spPr>
      </p:pic>
      <p:pic>
        <p:nvPicPr>
          <p:cNvPr id="225" name="Google Shape;225;g238b7b403cd_0_803"/>
          <p:cNvPicPr preferRelativeResize="0"/>
          <p:nvPr/>
        </p:nvPicPr>
        <p:blipFill>
          <a:blip r:embed="rId4">
            <a:alphaModFix/>
          </a:blip>
          <a:stretch>
            <a:fillRect/>
          </a:stretch>
        </p:blipFill>
        <p:spPr>
          <a:xfrm>
            <a:off x="8142300" y="4209025"/>
            <a:ext cx="3873724" cy="2283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38b7b403cd_0_787"/>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pic>
        <p:nvPicPr>
          <p:cNvPr id="231" name="Google Shape;231;g238b7b403cd_0_787"/>
          <p:cNvPicPr preferRelativeResize="0"/>
          <p:nvPr/>
        </p:nvPicPr>
        <p:blipFill rotWithShape="1">
          <a:blip r:embed="rId3">
            <a:alphaModFix/>
          </a:blip>
          <a:srcRect b="0" l="0" r="0" t="546"/>
          <a:stretch/>
        </p:blipFill>
        <p:spPr>
          <a:xfrm>
            <a:off x="-66967" y="0"/>
            <a:ext cx="12258964" cy="6857997"/>
          </a:xfrm>
          <a:prstGeom prst="rect">
            <a:avLst/>
          </a:prstGeom>
          <a:noFill/>
          <a:ln>
            <a:noFill/>
          </a:ln>
        </p:spPr>
      </p:pic>
      <p:sp>
        <p:nvSpPr>
          <p:cNvPr id="232" name="Google Shape;232;g238b7b403cd_0_787"/>
          <p:cNvSpPr txBox="1"/>
          <p:nvPr/>
        </p:nvSpPr>
        <p:spPr>
          <a:xfrm>
            <a:off x="-66976" y="5411200"/>
            <a:ext cx="5928000" cy="1467300"/>
          </a:xfrm>
          <a:prstGeom prst="rect">
            <a:avLst/>
          </a:prstGeom>
          <a:solidFill>
            <a:srgbClr val="FEFEFE">
              <a:alpha val="76790"/>
            </a:srgbClr>
          </a:solid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GB" sz="1900">
                <a:solidFill>
                  <a:schemeClr val="accent1"/>
                </a:solidFill>
              </a:rPr>
              <a:t>Pilot Areas </a:t>
            </a:r>
            <a:endParaRPr b="1" sz="1900">
              <a:solidFill>
                <a:schemeClr val="accent1"/>
              </a:solidFill>
            </a:endParaRPr>
          </a:p>
          <a:p>
            <a:pPr indent="0" lvl="0" marL="0" rtl="0" algn="l">
              <a:spcBef>
                <a:spcPts val="400"/>
              </a:spcBef>
              <a:spcAft>
                <a:spcPts val="0"/>
              </a:spcAft>
              <a:buNone/>
            </a:pPr>
            <a:r>
              <a:rPr lang="en-GB" sz="1900">
                <a:solidFill>
                  <a:schemeClr val="accent1"/>
                </a:solidFill>
              </a:rPr>
              <a:t>Tropical Cyclones - 3	       	Boundary Currents - 2</a:t>
            </a:r>
            <a:endParaRPr sz="1900">
              <a:solidFill>
                <a:schemeClr val="accent1"/>
              </a:solidFill>
            </a:endParaRPr>
          </a:p>
          <a:p>
            <a:pPr indent="0" lvl="0" marL="0" rtl="0" algn="l">
              <a:spcBef>
                <a:spcPts val="0"/>
              </a:spcBef>
              <a:spcAft>
                <a:spcPts val="0"/>
              </a:spcAft>
              <a:buNone/>
            </a:pPr>
            <a:r>
              <a:rPr lang="en-GB" sz="1900">
                <a:solidFill>
                  <a:schemeClr val="accent1"/>
                </a:solidFill>
              </a:rPr>
              <a:t>Ocean Carbon - 1			Storm Surge - 10</a:t>
            </a:r>
            <a:endParaRPr sz="1900">
              <a:solidFill>
                <a:schemeClr val="accent1"/>
              </a:solidFill>
            </a:endParaRPr>
          </a:p>
          <a:p>
            <a:pPr indent="0" lvl="0" marL="0" rtl="0" algn="l">
              <a:spcBef>
                <a:spcPts val="0"/>
              </a:spcBef>
              <a:spcAft>
                <a:spcPts val="0"/>
              </a:spcAft>
              <a:buNone/>
            </a:pPr>
            <a:r>
              <a:rPr lang="en-GB" sz="1900">
                <a:solidFill>
                  <a:schemeClr val="accent1"/>
                </a:solidFill>
              </a:rPr>
              <a:t>Marine Heatwaves - 6		Marine Life - 2</a:t>
            </a:r>
            <a:endParaRPr sz="1900">
              <a:solidFill>
                <a:schemeClr val="accen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38b7b403cd_0_1096"/>
          <p:cNvSpPr txBox="1"/>
          <p:nvPr>
            <p:ph type="title"/>
          </p:nvPr>
        </p:nvSpPr>
        <p:spPr>
          <a:xfrm>
            <a:off x="753375" y="1512425"/>
            <a:ext cx="6849300" cy="36333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3600"/>
              <a:buNone/>
            </a:pPr>
            <a:br>
              <a:rPr lang="en-GB" sz="4800"/>
            </a:br>
            <a:br>
              <a:rPr lang="en-GB" sz="4800"/>
            </a:br>
            <a:r>
              <a:rPr lang="en-GB" sz="4800"/>
              <a:t>IOC Assembly</a:t>
            </a:r>
            <a:br>
              <a:rPr lang="en-GB" sz="4800"/>
            </a:br>
            <a:endParaRPr sz="4800"/>
          </a:p>
          <a:p>
            <a:pPr indent="0" lvl="0" marL="0" rtl="0" algn="l">
              <a:lnSpc>
                <a:spcPct val="85000"/>
              </a:lnSpc>
              <a:spcBef>
                <a:spcPts val="0"/>
              </a:spcBef>
              <a:spcAft>
                <a:spcPts val="0"/>
              </a:spcAft>
              <a:buSzPts val="3600"/>
              <a:buNone/>
            </a:pPr>
            <a:r>
              <a:t/>
            </a:r>
            <a:endParaRPr sz="4800"/>
          </a:p>
        </p:txBody>
      </p:sp>
      <p:sp>
        <p:nvSpPr>
          <p:cNvPr id="238" name="Google Shape;238;g238b7b403cd_0_109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38b7b403cd_0_959"/>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
        <p:nvSpPr>
          <p:cNvPr id="244" name="Google Shape;244;g238b7b403cd_0_959"/>
          <p:cNvSpPr txBox="1"/>
          <p:nvPr>
            <p:ph idx="1" type="body"/>
          </p:nvPr>
        </p:nvSpPr>
        <p:spPr>
          <a:xfrm>
            <a:off x="720725" y="1686400"/>
            <a:ext cx="10529400" cy="4227300"/>
          </a:xfrm>
          <a:prstGeom prst="rect">
            <a:avLst/>
          </a:prstGeom>
          <a:noFill/>
          <a:ln>
            <a:noFill/>
          </a:ln>
        </p:spPr>
        <p:txBody>
          <a:bodyPr anchorCtr="0" anchor="t" bIns="0" lIns="0" spcFirstLastPara="1" rIns="0" wrap="square" tIns="0">
            <a:noAutofit/>
          </a:bodyPr>
          <a:lstStyle/>
          <a:p>
            <a:pPr indent="-304800" lvl="0" marL="457200" rtl="0" algn="l">
              <a:lnSpc>
                <a:spcPct val="100000"/>
              </a:lnSpc>
              <a:spcBef>
                <a:spcPts val="0"/>
              </a:spcBef>
              <a:spcAft>
                <a:spcPts val="0"/>
              </a:spcAft>
              <a:buClr>
                <a:schemeClr val="accent2"/>
              </a:buClr>
              <a:buSzPts val="1200"/>
              <a:buChar char="●"/>
            </a:pPr>
            <a:r>
              <a:rPr lang="en-GB" sz="1800"/>
              <a:t>GOOS Work Plan: IP Summary based on SO reports and SC priorities</a:t>
            </a:r>
            <a:endParaRPr sz="1800"/>
          </a:p>
          <a:p>
            <a:pPr indent="-304800" lvl="1" marL="914400" rtl="0" algn="l">
              <a:lnSpc>
                <a:spcPct val="100000"/>
              </a:lnSpc>
              <a:spcBef>
                <a:spcPts val="0"/>
              </a:spcBef>
              <a:spcAft>
                <a:spcPts val="0"/>
              </a:spcAft>
              <a:buSzPts val="1200"/>
              <a:buChar char="○"/>
            </a:pPr>
            <a:r>
              <a:rPr b="0" lang="en-GB" sz="1800"/>
              <a:t>Decision: Adopts the </a:t>
            </a:r>
            <a:r>
              <a:rPr b="0" i="1" lang="en-GB" sz="1800"/>
              <a:t>GOOS GOOS Implementation Plan Summary 2024-2025 </a:t>
            </a:r>
            <a:r>
              <a:rPr b="0" lang="en-GB" sz="1800"/>
              <a:t> as the GOOS work plan for 2024–2025; </a:t>
            </a:r>
            <a:endParaRPr b="0" sz="1800"/>
          </a:p>
          <a:p>
            <a:pPr indent="-304800" lvl="0" marL="457200" rtl="0" algn="l">
              <a:lnSpc>
                <a:spcPct val="100000"/>
              </a:lnSpc>
              <a:spcBef>
                <a:spcPts val="0"/>
              </a:spcBef>
              <a:spcAft>
                <a:spcPts val="0"/>
              </a:spcAft>
              <a:buClr>
                <a:schemeClr val="accent2"/>
              </a:buClr>
              <a:buSzPts val="1200"/>
              <a:buChar char="●"/>
            </a:pPr>
            <a:r>
              <a:rPr lang="en-GB" sz="1800"/>
              <a:t>EEZ: Report on GOOS Network Survey and member states feedback</a:t>
            </a:r>
            <a:endParaRPr sz="1800"/>
          </a:p>
          <a:p>
            <a:pPr indent="-304800" lvl="1" marL="914400" rtl="0" algn="l">
              <a:lnSpc>
                <a:spcPct val="100000"/>
              </a:lnSpc>
              <a:spcBef>
                <a:spcPts val="0"/>
              </a:spcBef>
              <a:spcAft>
                <a:spcPts val="0"/>
              </a:spcAft>
              <a:buSzPts val="1200"/>
              <a:buChar char="○"/>
            </a:pPr>
            <a:r>
              <a:rPr b="0" lang="en-GB" sz="1800"/>
              <a:t>Decision: </a:t>
            </a:r>
            <a:r>
              <a:rPr b="0" lang="en-GB" sz="1800">
                <a:latin typeface="Times New Roman"/>
                <a:ea typeface="Times New Roman"/>
                <a:cs typeface="Times New Roman"/>
                <a:sym typeface="Times New Roman"/>
              </a:rPr>
              <a:t> </a:t>
            </a:r>
            <a:r>
              <a:rPr b="0" lang="en-GB" sz="1800"/>
              <a:t>Decides to establish an ad-hoc working group to consider the outcomes of the Summary Report and make recommendations for action to IOC EC-57 in 2024</a:t>
            </a:r>
            <a:endParaRPr b="0" sz="1800"/>
          </a:p>
          <a:p>
            <a:pPr indent="-304800" lvl="0" marL="457200" rtl="0" algn="l">
              <a:lnSpc>
                <a:spcPct val="100000"/>
              </a:lnSpc>
              <a:spcBef>
                <a:spcPts val="0"/>
              </a:spcBef>
              <a:spcAft>
                <a:spcPts val="0"/>
              </a:spcAft>
              <a:buClr>
                <a:schemeClr val="accent2"/>
              </a:buClr>
              <a:buSzPts val="1200"/>
              <a:buChar char="●"/>
            </a:pPr>
            <a:r>
              <a:rPr lang="en-GB" sz="1800"/>
              <a:t>GCOS IP and Joint WMO-IOC-UNEP-ISC Review for GCOS: </a:t>
            </a:r>
            <a:r>
              <a:rPr lang="en-GB" sz="1800"/>
              <a:t>Summary </a:t>
            </a:r>
            <a:r>
              <a:rPr lang="en-GB" sz="1800"/>
              <a:t>GCOS IP and Review</a:t>
            </a:r>
            <a:endParaRPr sz="1800"/>
          </a:p>
          <a:p>
            <a:pPr indent="-304800" lvl="1" marL="914400" rtl="0" algn="l">
              <a:lnSpc>
                <a:spcPct val="100000"/>
              </a:lnSpc>
              <a:spcBef>
                <a:spcPts val="0"/>
              </a:spcBef>
              <a:spcAft>
                <a:spcPts val="0"/>
              </a:spcAft>
              <a:buSzPts val="1200"/>
              <a:buChar char="○"/>
            </a:pPr>
            <a:r>
              <a:rPr b="0" lang="en-GB" sz="1800"/>
              <a:t>Resolution: </a:t>
            </a:r>
            <a:r>
              <a:rPr lang="en-GB" sz="1800"/>
              <a:t>Endorses</a:t>
            </a:r>
            <a:r>
              <a:rPr b="0" lang="en-GB" sz="1800"/>
              <a:t> the conclusions of the 2022 GCOS Implementation Plan (GCOS-244, GOOS-272) and the 2022 GCOS ECVs Requirements (GCOS-245);</a:t>
            </a:r>
            <a:endParaRPr b="0" sz="1800"/>
          </a:p>
          <a:p>
            <a:pPr indent="-304800" lvl="1" marL="914400" rtl="0" algn="l">
              <a:lnSpc>
                <a:spcPct val="100000"/>
              </a:lnSpc>
              <a:spcBef>
                <a:spcPts val="0"/>
              </a:spcBef>
              <a:spcAft>
                <a:spcPts val="0"/>
              </a:spcAft>
              <a:buSzPts val="1200"/>
              <a:buChar char="○"/>
            </a:pPr>
            <a:r>
              <a:rPr b="0" lang="en-GB" sz="1800"/>
              <a:t>Decision: Requests the Executive Secretary 1) To prepare a revised GCOS Memorandum of Understanding (MoU) with the co-sponsors for approval by the Executive Council, based upon the draft MoU contained in the Joint Study Group Report, </a:t>
            </a:r>
            <a:endParaRPr b="0" sz="1800"/>
          </a:p>
          <a:p>
            <a:pPr indent="-304800" lvl="0" marL="457200" rtl="0" algn="l">
              <a:lnSpc>
                <a:spcPct val="100000"/>
              </a:lnSpc>
              <a:spcBef>
                <a:spcPts val="0"/>
              </a:spcBef>
              <a:spcAft>
                <a:spcPts val="0"/>
              </a:spcAft>
              <a:buClr>
                <a:schemeClr val="accent2"/>
              </a:buClr>
              <a:buSzPts val="1200"/>
              <a:buChar char="●"/>
            </a:pPr>
            <a:r>
              <a:rPr lang="en-GB" sz="1800"/>
              <a:t>JCB: Summary progress</a:t>
            </a:r>
            <a:endParaRPr sz="1800"/>
          </a:p>
          <a:p>
            <a:pPr indent="-304800" lvl="1" marL="914400" rtl="0" algn="l">
              <a:lnSpc>
                <a:spcPct val="100000"/>
              </a:lnSpc>
              <a:spcBef>
                <a:spcPts val="0"/>
              </a:spcBef>
              <a:spcAft>
                <a:spcPts val="0"/>
              </a:spcAft>
              <a:buSzPts val="1200"/>
              <a:buChar char="○"/>
            </a:pPr>
            <a:r>
              <a:rPr b="0" lang="en-GB" sz="1800"/>
              <a:t>Decision: Asks the Executive Secretary to oversee the WMO-IOC JCB self-evaluation review of performance, and report back with the findings to IOC EC-57 in 2024</a:t>
            </a:r>
            <a:br>
              <a:rPr lang="en-GB"/>
            </a:br>
            <a:endParaRPr/>
          </a:p>
        </p:txBody>
      </p:sp>
      <p:sp>
        <p:nvSpPr>
          <p:cNvPr id="245" name="Google Shape;245;g238b7b403cd_0_959"/>
          <p:cNvSpPr txBox="1"/>
          <p:nvPr>
            <p:ph type="title"/>
          </p:nvPr>
        </p:nvSpPr>
        <p:spPr>
          <a:xfrm>
            <a:off x="720726" y="722313"/>
            <a:ext cx="5518800" cy="57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800"/>
              <a:buNone/>
            </a:pPr>
            <a:r>
              <a:rPr lang="en-GB"/>
              <a:t>IOC Assembly June 2023</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38e384d500_0_101"/>
          <p:cNvSpPr txBox="1"/>
          <p:nvPr>
            <p:ph type="title"/>
          </p:nvPr>
        </p:nvSpPr>
        <p:spPr>
          <a:xfrm>
            <a:off x="753375" y="1297000"/>
            <a:ext cx="9015600" cy="33276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3600"/>
              <a:buNone/>
            </a:pPr>
            <a:br>
              <a:rPr lang="en-GB" sz="4800"/>
            </a:br>
            <a:br>
              <a:rPr lang="en-GB" sz="4800"/>
            </a:br>
            <a:r>
              <a:rPr lang="en-GB" sz="4800"/>
              <a:t>Team and Budget</a:t>
            </a:r>
            <a:endParaRPr sz="4400"/>
          </a:p>
          <a:p>
            <a:pPr indent="0" lvl="0" marL="0" rtl="0" algn="l">
              <a:lnSpc>
                <a:spcPct val="85000"/>
              </a:lnSpc>
              <a:spcBef>
                <a:spcPts val="0"/>
              </a:spcBef>
              <a:spcAft>
                <a:spcPts val="0"/>
              </a:spcAft>
              <a:buSzPts val="3600"/>
              <a:buNone/>
            </a:pPr>
            <a:r>
              <a:t/>
            </a:r>
            <a:endParaRPr sz="3200"/>
          </a:p>
        </p:txBody>
      </p:sp>
      <p:sp>
        <p:nvSpPr>
          <p:cNvPr id="251" name="Google Shape;251;g238e384d500_0_10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Collins, Forest</dc:creator>
</cp:coreProperties>
</file>