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Roboto"/>
      <p:regular r:id="rId22"/>
      <p:bold r:id="rId23"/>
      <p:italic r:id="rId24"/>
      <p:boldItalic r:id="rId25"/>
    </p:embeddedFon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gGETifUXMVIfTLc84L9Tg2CPUb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1090B5-C256-416C-82F6-6632D4642005}">
  <a:tblStyle styleId="{B61090B5-C256-416C-82F6-6632D464200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Roboto-regular.fntdata"/><Relationship Id="rId21" Type="http://schemas.openxmlformats.org/officeDocument/2006/relationships/slide" Target="slides/slide14.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rialBlack-regular.fntdata"/><Relationship Id="rId25" Type="http://schemas.openxmlformats.org/officeDocument/2006/relationships/font" Target="fonts/Roboto-bold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200" u="none" strike="noStrike">
                <a:solidFill>
                  <a:srgbClr val="212121"/>
                </a:solidFill>
                <a:latin typeface="Arial"/>
                <a:ea typeface="Arial"/>
                <a:cs typeface="Arial"/>
                <a:sym typeface="Arial"/>
              </a:rPr>
              <a:t>This project will replicate the model of the “GOA-ON in a Box” kit for two additional Essential Ocean Variables - oxygen and nutrients. The proposal has been submitted end of last year to the Ocean Technology Transition program of the Integrated Ocean Observing System of the US. Alexis Valauri-Orton</a:t>
            </a:r>
            <a:endParaRPr/>
          </a:p>
          <a:p>
            <a:pPr indent="0" lvl="0" marL="0" rtl="0" algn="l">
              <a:lnSpc>
                <a:spcPct val="100000"/>
              </a:lnSpc>
              <a:spcBef>
                <a:spcPts val="0"/>
              </a:spcBef>
              <a:spcAft>
                <a:spcPts val="0"/>
              </a:spcAft>
              <a:buSzPts val="1400"/>
              <a:buNone/>
            </a:pPr>
            <a:r>
              <a:t/>
            </a:r>
            <a:endParaRPr/>
          </a:p>
        </p:txBody>
      </p:sp>
      <p:sp>
        <p:nvSpPr>
          <p:cNvPr id="273" name="Google Shape;2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f9f4191bfa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1f9f4191bfa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16bb1a2444_4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216bb1a2444_4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16bb1a2444_4_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216bb1a2444_4_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f9f4191bf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400" u="none" cap="none" strike="noStrike">
                <a:solidFill>
                  <a:srgbClr val="000000"/>
                </a:solidFill>
                <a:latin typeface="Roboto"/>
                <a:ea typeface="Roboto"/>
                <a:cs typeface="Roboto"/>
                <a:sym typeface="Roboto"/>
              </a:rPr>
              <a:t>Societal need for expanded ocean observations and services is increasing exponentially  – driven by key factors:</a:t>
            </a:r>
            <a:endParaRPr sz="1600"/>
          </a:p>
          <a:p>
            <a:pPr indent="0" lvl="0" marL="0" marR="0" rtl="0" algn="l">
              <a:lnSpc>
                <a:spcPct val="100000"/>
              </a:lnSpc>
              <a:spcBef>
                <a:spcPts val="0"/>
              </a:spcBef>
              <a:spcAft>
                <a:spcPts val="0"/>
              </a:spcAft>
              <a:buSzPts val="1400"/>
              <a:buNone/>
            </a:pPr>
            <a:r>
              <a:t/>
            </a:r>
            <a:endParaRPr b="0" i="0" sz="1400" u="none" cap="none" strike="noStrike">
              <a:solidFill>
                <a:srgbClr val="000000"/>
              </a:solidFill>
              <a:latin typeface="Roboto"/>
              <a:ea typeface="Roboto"/>
              <a:cs typeface="Roboto"/>
              <a:sym typeface="Roboto"/>
            </a:endParaRPr>
          </a:p>
          <a:p>
            <a:pPr indent="-2603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Roboto"/>
                <a:ea typeface="Roboto"/>
                <a:cs typeface="Roboto"/>
                <a:sym typeface="Roboto"/>
              </a:rPr>
              <a:t>Climate Change – forecasts, adaptation, investment in carbon storage</a:t>
            </a:r>
            <a:endParaRPr sz="1600"/>
          </a:p>
          <a:p>
            <a:pPr indent="-2603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Roboto"/>
                <a:ea typeface="Roboto"/>
                <a:cs typeface="Roboto"/>
                <a:sym typeface="Roboto"/>
              </a:rPr>
              <a:t>Ocean management – ecosystem services and sustainable blue growth</a:t>
            </a:r>
            <a:endParaRPr sz="1600"/>
          </a:p>
          <a:p>
            <a:pPr indent="-171450" lvl="0" marL="28575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SzPts val="1400"/>
              <a:buNone/>
            </a:pPr>
            <a:r>
              <a:rPr b="0" i="1" lang="en-GB" sz="1400" u="none" cap="none" strike="noStrike">
                <a:solidFill>
                  <a:srgbClr val="000000"/>
                </a:solidFill>
                <a:latin typeface="Roboto"/>
                <a:ea typeface="Roboto"/>
                <a:cs typeface="Roboto"/>
                <a:sym typeface="Roboto"/>
              </a:rPr>
              <a:t>Dialogues with Industry </a:t>
            </a:r>
            <a:r>
              <a:rPr b="0" i="0" lang="en-GB" sz="1400" u="none" cap="none" strike="noStrike">
                <a:solidFill>
                  <a:srgbClr val="000000"/>
                </a:solidFill>
                <a:latin typeface="Roboto"/>
                <a:ea typeface="Roboto"/>
                <a:cs typeface="Roboto"/>
                <a:sym typeface="Roboto"/>
              </a:rPr>
              <a:t>is a significant opportunity to connect the public and private sector stakeholders in the Global Ocean Observing System</a:t>
            </a:r>
            <a:endParaRPr sz="1600"/>
          </a:p>
        </p:txBody>
      </p:sp>
      <p:sp>
        <p:nvSpPr>
          <p:cNvPr id="205" name="Google Shape;205;g1f9f4191bf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The panelists were invited to participate. The focus of the panelists was on representatives from the industry and not-for-profit sector. Across the four Dialogues with Industry sessions, 69% of the participants were from that sector. While a global distribution of panelists is the goal, the heavy participation by North America, Europe, and Australia follows the current market trend of companies within the marine sector.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But when you look at it across the world, it is somewhat reflective of where we know the ocean businesses exist currently. It is certainly somewhat reflective of the planning team and who we knew, but it definitely shows that we are not reaching the entire globe. And as we look at going forward in discussing these results, we need to make sure that we are conscious that we are getting into parts of the world that are not represented here.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2d8895c4d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First and foremost Ocean Observing and Services must be viewed as essential to lives and livelihoods of everyone, on par with the Weather Enterprise.  This does not exist now.  Too often ocean observing is considered ancillary.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While the dialogues followed the value chain, common themes emerged.  These are represented by the 4 focus areas that reflect essential actions needed across the Ocean Enterprise market.  Under each of the focus areas, twelve categories were identified to expose unseen dynamics of the ocean observing and services market to help structure the intended future conversations with stakeholders.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  That we coalesced recommendations into four focus areas, and that we had four dialogues, is purely coincidental – the four focus areas we used to bring together the 12 categories of recommendations do not map to each dialogue.  Instead, input from each of the four dialogues is spread across all areas of the report synthesis. </a:t>
            </a:r>
            <a:endParaRPr/>
          </a:p>
        </p:txBody>
      </p:sp>
      <p:sp>
        <p:nvSpPr>
          <p:cNvPr id="223" name="Google Shape;223;g22d8895c4d8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a43cf27c1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3a43cf27c1_0_77:notes"/>
          <p:cNvSpPr txBox="1"/>
          <p:nvPr>
            <p:ph idx="1" type="body"/>
          </p:nvPr>
        </p:nvSpPr>
        <p:spPr>
          <a:xfrm>
            <a:off x="685800" y="4343400"/>
            <a:ext cx="5486400" cy="48006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90000"/>
              </a:lnSpc>
              <a:spcBef>
                <a:spcPts val="0"/>
              </a:spcBef>
              <a:spcAft>
                <a:spcPts val="0"/>
              </a:spcAft>
              <a:buClr>
                <a:srgbClr val="000000"/>
              </a:buClr>
              <a:buSzPts val="1100"/>
              <a:buFont typeface="Arial"/>
              <a:buChar char="●"/>
            </a:pPr>
            <a:r>
              <a:rPr lang="en-GB"/>
              <a:t>Understanding and articulating market size helps facilitate and drive investment. It is the perception that today's market is fragmented, it's a niche, it's specialized, one-off sensors and can be a static market. </a:t>
            </a:r>
            <a:endParaRPr/>
          </a:p>
          <a:p>
            <a:pPr indent="-298450" lvl="0" marL="457200" marR="0" rtl="0" algn="l">
              <a:lnSpc>
                <a:spcPct val="90000"/>
              </a:lnSpc>
              <a:spcBef>
                <a:spcPts val="0"/>
              </a:spcBef>
              <a:spcAft>
                <a:spcPts val="0"/>
              </a:spcAft>
              <a:buClr>
                <a:srgbClr val="000000"/>
              </a:buClr>
              <a:buSzPts val="1100"/>
              <a:buFont typeface="Arial"/>
              <a:buChar char="●"/>
            </a:pPr>
            <a:r>
              <a:rPr lang="en-GB"/>
              <a:t>Ocean Observing and Services not established as an industry.  While we are seeing an significant increase in companies making sensors/platforms/offering these as services – hard to capture impact.  The OE study by US, Canada and UK have captured this – not systematically captured in industry codes/studies</a:t>
            </a:r>
            <a:endParaRPr/>
          </a:p>
          <a:p>
            <a:pPr indent="-298450" lvl="0" marL="457200" marR="0" rtl="0" algn="l">
              <a:lnSpc>
                <a:spcPct val="90000"/>
              </a:lnSpc>
              <a:spcBef>
                <a:spcPts val="0"/>
              </a:spcBef>
              <a:spcAft>
                <a:spcPts val="0"/>
              </a:spcAft>
              <a:buClr>
                <a:srgbClr val="000000"/>
              </a:buClr>
              <a:buSzPts val="1100"/>
              <a:buFont typeface="Arial"/>
              <a:buChar char="●"/>
            </a:pPr>
            <a:r>
              <a:rPr lang="en-GB"/>
              <a:t>You told us that there is uncertainty by Blue market investors because Blue investing is risky. They believe more Ocean information could help them de-risk investments but they are unaware of the Ocean Enterprise Capacity.</a:t>
            </a:r>
            <a:endParaRPr/>
          </a:p>
          <a:p>
            <a:pPr indent="-298450" lvl="0" marL="457200" marR="0" rtl="0" algn="l">
              <a:lnSpc>
                <a:spcPct val="90000"/>
              </a:lnSpc>
              <a:spcBef>
                <a:spcPts val="0"/>
              </a:spcBef>
              <a:spcAft>
                <a:spcPts val="0"/>
              </a:spcAft>
              <a:buClr>
                <a:srgbClr val="000000"/>
              </a:buClr>
              <a:buSzPts val="1100"/>
              <a:buFont typeface="Arial"/>
              <a:buChar char="●"/>
            </a:pPr>
            <a:r>
              <a:rPr lang="en-GB"/>
              <a:t>Is ocean observing and services actually an ocean activity that can be systematically measured? So that's one thing that we needed to look at, and that fed into market aggregation, understanding that market impact, and having the need to have more market reports and market understanding.</a:t>
            </a:r>
            <a:endParaRPr/>
          </a:p>
          <a:p>
            <a:pPr indent="-298450" lvl="0" marL="457200" marR="0" rtl="0" algn="l">
              <a:lnSpc>
                <a:spcPct val="90000"/>
              </a:lnSpc>
              <a:spcBef>
                <a:spcPts val="0"/>
              </a:spcBef>
              <a:spcAft>
                <a:spcPts val="0"/>
              </a:spcAft>
              <a:buClr>
                <a:srgbClr val="000000"/>
              </a:buClr>
              <a:buSzPts val="1100"/>
              <a:buFont typeface="Arial"/>
              <a:buChar char="●"/>
            </a:pPr>
            <a:r>
              <a:rPr lang="en-GB"/>
              <a:t>We heard that specific applications will drive the observing market and regulations and international conventions can help spur this</a:t>
            </a:r>
            <a:endParaRPr/>
          </a:p>
          <a:p>
            <a:pPr indent="-298450" lvl="0" marL="457200" marR="0" rtl="0" algn="l">
              <a:lnSpc>
                <a:spcPct val="90000"/>
              </a:lnSpc>
              <a:spcBef>
                <a:spcPts val="0"/>
              </a:spcBef>
              <a:spcAft>
                <a:spcPts val="0"/>
              </a:spcAft>
              <a:buClr>
                <a:srgbClr val="000000"/>
              </a:buClr>
              <a:buSzPts val="1100"/>
              <a:buFont typeface="Arial"/>
              <a:buChar char="●"/>
            </a:pPr>
            <a:r>
              <a:rPr lang="en-GB"/>
              <a:t>Risk took on a number of forms, but by and large, it is how do we create an enabling environment to move towards economies of scale and away from the high cost, high risk, customized, one-off, short-term projects? We need a market that has the ability to quickly scale to manufacturing. We need to be able to create a market that has volume purchases, does not over-design, and that clearly the user's needs are understood so that we can make that fit for purpose.</a:t>
            </a:r>
            <a:endParaRPr/>
          </a:p>
          <a:p>
            <a:pPr indent="-298450" lvl="0" marL="457200" marR="0" rtl="0" algn="l">
              <a:lnSpc>
                <a:spcPct val="90000"/>
              </a:lnSpc>
              <a:spcBef>
                <a:spcPts val="0"/>
              </a:spcBef>
              <a:spcAft>
                <a:spcPts val="0"/>
              </a:spcAft>
              <a:buClr>
                <a:srgbClr val="000000"/>
              </a:buClr>
              <a:buSzPts val="1100"/>
              <a:buFont typeface="Arial"/>
              <a:buChar char="●"/>
            </a:pPr>
            <a:r>
              <a:rPr lang="en-GB"/>
              <a:t>Bringing in new actors - The introduction of new technologies is hard, particularly if you're an operational agency and you have a mission to provide, how do you insert the new technology while still delivering on that operational capability? Further, industry has sometimes found that agencies and observing systems networks are a closed club and hard to break into, which can be a distinct disadvantage to small and medium businesses that are often agile and have the potential to provide disruptive technologies.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a43cf27c1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3a43cf27c1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Understanding the differences between the motivations, timelines and expectations across the Ocean Enterprise sectors is fundamental to realizing a high functioning multi-sectoral ocean observing system. That's not unknown, but we need to continue to reinforce that.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Data as a mission and service – represents a new way of doing business that presents both opportunities and risks.  This will involve a cultural shift on how the public sector does business. It does not come without risk, particularly when regard to looking at that data sharing, and how do you put together end user license agreements that allow for that market productivity but still is reasonable for the mission of an agency, and yet does not leave our academic partners and international agreements behind? We can look to the space enterprise and the weather enterprise from that perspective.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Ocean data perception </a:t>
            </a:r>
            <a:endParaRPr/>
          </a:p>
          <a:p>
            <a:pPr indent="0" lvl="0" marL="0" rtl="0" algn="l">
              <a:lnSpc>
                <a:spcPct val="100000"/>
              </a:lnSpc>
              <a:spcBef>
                <a:spcPts val="0"/>
              </a:spcBef>
              <a:spcAft>
                <a:spcPts val="0"/>
              </a:spcAft>
              <a:buSzPts val="1100"/>
              <a:buNone/>
            </a:pPr>
            <a:r>
              <a:rPr lang="en-GB"/>
              <a:t>Goes back to my opening statement – Ocean data can not be ancillary.  This extends to branding, clear communication, and imparting ocean literacy at all levels of education with reach out to different departments at the graduate and undergraduate level – Use real-world problems of societal/national/international concern that are grounded in ocean science as a means to expose individuals outside of the ocean community to the importance of the ocean.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Ocean information and services must be considered critical infrastructure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a43cf27c1_0_87:notes"/>
          <p:cNvSpPr txBox="1"/>
          <p:nvPr>
            <p:ph idx="1" type="body"/>
          </p:nvPr>
        </p:nvSpPr>
        <p:spPr>
          <a:xfrm>
            <a:off x="182880" y="4343400"/>
            <a:ext cx="64923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100"/>
              <a:buNone/>
            </a:pPr>
            <a:r>
              <a:rPr lang="en-GB"/>
              <a:t>So looking at areas to grow, our whole core team was, surprised that was brought up in all 4 of the dialogues.  And what you told us about standards is that, that's both for hardware and software, those protocols not being there is a significant barrier to growth and that we need to be able to be transparent. It levels the playing field. But the key here is, what standards are most impactful and how do we go about really working towards a few standards that will really make a big impact? </a:t>
            </a:r>
            <a:endParaRPr/>
          </a:p>
          <a:p>
            <a:pPr indent="0" lvl="0" marL="0" rtl="0" algn="l">
              <a:lnSpc>
                <a:spcPct val="90000"/>
              </a:lnSpc>
              <a:spcBef>
                <a:spcPts val="0"/>
              </a:spcBef>
              <a:spcAft>
                <a:spcPts val="0"/>
              </a:spcAft>
              <a:buSzPts val="1100"/>
              <a:buNone/>
            </a:pPr>
            <a:r>
              <a:t/>
            </a:r>
            <a:endParaRPr/>
          </a:p>
          <a:p>
            <a:pPr indent="0" lvl="0" marL="0" rtl="0" algn="l">
              <a:lnSpc>
                <a:spcPct val="90000"/>
              </a:lnSpc>
              <a:spcBef>
                <a:spcPts val="0"/>
              </a:spcBef>
              <a:spcAft>
                <a:spcPts val="0"/>
              </a:spcAft>
              <a:buSzPts val="1100"/>
              <a:buNone/>
            </a:pPr>
            <a:r>
              <a:rPr lang="en-GB"/>
              <a:t>When we talk about intermediaries, those that are taking the ocean information and providing value. We see great aspects for the growth in this area, but where is that cultural shift from the public sector that starts to rely on an intermediary providing that service? One could say the same thing for the providers of ocean platforms providing missions or data as a service. As both of these areas grow how will the public agencies’ perceptions  shift to be able to accommodate the private sector. That's going to take a lot of discussion as to where that lines should be between public and private roles. We suggest that line will always be a blur but one that will require persistent conversations. </a:t>
            </a:r>
            <a:endParaRPr/>
          </a:p>
          <a:p>
            <a:pPr indent="0" lvl="0" marL="0" rtl="0" algn="l">
              <a:lnSpc>
                <a:spcPct val="90000"/>
              </a:lnSpc>
              <a:spcBef>
                <a:spcPts val="0"/>
              </a:spcBef>
              <a:spcAft>
                <a:spcPts val="0"/>
              </a:spcAft>
              <a:buSzPts val="1100"/>
              <a:buNone/>
            </a:pPr>
            <a:r>
              <a:t/>
            </a:r>
            <a:endParaRPr/>
          </a:p>
          <a:p>
            <a:pPr indent="0" lvl="0" marL="0" rtl="0" algn="l">
              <a:lnSpc>
                <a:spcPct val="90000"/>
              </a:lnSpc>
              <a:spcBef>
                <a:spcPts val="0"/>
              </a:spcBef>
              <a:spcAft>
                <a:spcPts val="0"/>
              </a:spcAft>
              <a:buSzPts val="1100"/>
              <a:buNone/>
            </a:pPr>
            <a:r>
              <a:rPr lang="en-GB"/>
              <a:t>Data access continues to be an area we need to focus on. Two areas. One, can we get to that data easily? We have major programs out there, GOOS, IOOS, IMOS, EMODnet, all providing these portals, but yet we still have this concern that it's not easy to get to that data. So what are those issues that remain, that we need to continue? Where are those siloed datas? How do we work across corporate to be able to release that data as well?</a:t>
            </a:r>
            <a:endParaRPr/>
          </a:p>
          <a:p>
            <a:pPr indent="0" lvl="0" marL="0" rtl="0" algn="l">
              <a:lnSpc>
                <a:spcPct val="90000"/>
              </a:lnSpc>
              <a:spcBef>
                <a:spcPts val="0"/>
              </a:spcBef>
              <a:spcAft>
                <a:spcPts val="0"/>
              </a:spcAft>
              <a:buSzPts val="1100"/>
              <a:buNone/>
            </a:pPr>
            <a:r>
              <a:t/>
            </a:r>
            <a:endParaRPr/>
          </a:p>
          <a:p>
            <a:pPr indent="0" lvl="0" marL="0" rtl="0" algn="l">
              <a:lnSpc>
                <a:spcPct val="90000"/>
              </a:lnSpc>
              <a:spcBef>
                <a:spcPts val="0"/>
              </a:spcBef>
              <a:spcAft>
                <a:spcPts val="0"/>
              </a:spcAft>
              <a:buSzPts val="1100"/>
              <a:buNone/>
            </a:pPr>
            <a:r>
              <a:rPr lang="en-GB"/>
              <a:t>Blue tech, clusters a and accelerators.  They are beneficial but can be overwhelming as this space as grown rapidly in the recent past.  Making sense of these efforts through pilot projects that would highlight new technologies represent a multi-sectoral ocean observing architecture to solve a problem/ocean observing gap. The project could serve as a blueprint for achieving a multi-sectoral observing architecture and mixed public, private and academic investment, development and testing.</a:t>
            </a:r>
            <a:endParaRPr/>
          </a:p>
        </p:txBody>
      </p:sp>
      <p:sp>
        <p:nvSpPr>
          <p:cNvPr id="261" name="Google Shape;261;g23a43cf27c1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3a43cf27c1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3a43cf27c1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Work Forces came up in every dialogue. A universal issue that will require a coordinated Ocean Enterprise wide campaign to solve. There is no simple answer to this. This is a collective initiative that we can all work together on communicating the value and the passion and the enthusiasm we have for careers in the ocean-related fields, and how do we communicate that?</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Technology Transfer – These are not new issues but the reinforcement of working with industry early to ensure successful transfer and the need remains for public programs that can truly help with the transfer of new technologies to a scalable and sustained commercial markets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GB"/>
              <a:t>Emerging Technology – many examples of exciting work that ranges from AI, to Communications to new sensors, from Molecular technology, autonomy to muli-purpose to crowdsourcing.  To reiterate reaching across to different industry sectors to advance these technologies and creating hubs that provide a credible source of reliable information can help create the aggregate market demand that you told us was going to be crucial to grow this Ocean Enterprise.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76" name="Shape 76"/>
        <p:cNvGrpSpPr/>
        <p:nvPr/>
      </p:nvGrpSpPr>
      <p:grpSpPr>
        <a:xfrm>
          <a:off x="0" y="0"/>
          <a:ext cx="0" cy="0"/>
          <a:chOff x="0" y="0"/>
          <a:chExt cx="0" cy="0"/>
        </a:xfrm>
      </p:grpSpPr>
      <p:sp>
        <p:nvSpPr>
          <p:cNvPr id="77" name="Google Shape;77;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82" name="Shape 82"/>
        <p:cNvGrpSpPr/>
        <p:nvPr/>
      </p:nvGrpSpPr>
      <p:grpSpPr>
        <a:xfrm>
          <a:off x="0" y="0"/>
          <a:ext cx="0" cy="0"/>
          <a:chOff x="0" y="0"/>
          <a:chExt cx="0" cy="0"/>
        </a:xfrm>
      </p:grpSpPr>
      <p:sp>
        <p:nvSpPr>
          <p:cNvPr id="83" name="Google Shape;83;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84" name="Google Shape;84;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85" name="Google Shape;85;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6" name="Google Shape;86;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 name="Google Shape;87;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8" name="Google Shape;88;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89" name="Shape 89"/>
        <p:cNvGrpSpPr/>
        <p:nvPr/>
      </p:nvGrpSpPr>
      <p:grpSpPr>
        <a:xfrm>
          <a:off x="0" y="0"/>
          <a:ext cx="0" cy="0"/>
          <a:chOff x="0" y="0"/>
          <a:chExt cx="0" cy="0"/>
        </a:xfrm>
      </p:grpSpPr>
      <p:sp>
        <p:nvSpPr>
          <p:cNvPr id="90" name="Google Shape;90;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92" name="Google Shape;92;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93" name="Google Shape;93;p12"/>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94" name="Shape 94"/>
        <p:cNvGrpSpPr/>
        <p:nvPr/>
      </p:nvGrpSpPr>
      <p:grpSpPr>
        <a:xfrm>
          <a:off x="0" y="0"/>
          <a:ext cx="0" cy="0"/>
          <a:chOff x="0" y="0"/>
          <a:chExt cx="0" cy="0"/>
        </a:xfrm>
      </p:grpSpPr>
      <p:sp>
        <p:nvSpPr>
          <p:cNvPr id="95" name="Google Shape;95;p13"/>
          <p:cNvSpPr/>
          <p:nvPr>
            <p:ph idx="2" type="pic"/>
          </p:nvPr>
        </p:nvSpPr>
        <p:spPr>
          <a:xfrm>
            <a:off x="0" y="0"/>
            <a:ext cx="6912000" cy="6858000"/>
          </a:xfrm>
          <a:prstGeom prst="rect">
            <a:avLst/>
          </a:prstGeom>
          <a:solidFill>
            <a:srgbClr val="D8D8D8"/>
          </a:solidFill>
          <a:ln>
            <a:noFill/>
          </a:ln>
        </p:spPr>
      </p:sp>
      <p:sp>
        <p:nvSpPr>
          <p:cNvPr id="96" name="Google Shape;96;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98" name="Google Shape;98;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99" name="Shape 99"/>
        <p:cNvGrpSpPr/>
        <p:nvPr/>
      </p:nvGrpSpPr>
      <p:grpSpPr>
        <a:xfrm>
          <a:off x="0" y="0"/>
          <a:ext cx="0" cy="0"/>
          <a:chOff x="0" y="0"/>
          <a:chExt cx="0" cy="0"/>
        </a:xfrm>
      </p:grpSpPr>
      <p:sp>
        <p:nvSpPr>
          <p:cNvPr id="100" name="Google Shape;100;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06" name="Shape 106"/>
        <p:cNvGrpSpPr/>
        <p:nvPr/>
      </p:nvGrpSpPr>
      <p:grpSpPr>
        <a:xfrm>
          <a:off x="0" y="0"/>
          <a:ext cx="0" cy="0"/>
          <a:chOff x="0" y="0"/>
          <a:chExt cx="0" cy="0"/>
        </a:xfrm>
      </p:grpSpPr>
      <p:sp>
        <p:nvSpPr>
          <p:cNvPr id="107" name="Google Shape;107;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6" name="Google Shape;116;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17" name="Shape 117"/>
        <p:cNvGrpSpPr/>
        <p:nvPr/>
      </p:nvGrpSpPr>
      <p:grpSpPr>
        <a:xfrm>
          <a:off x="0" y="0"/>
          <a:ext cx="0" cy="0"/>
          <a:chOff x="0" y="0"/>
          <a:chExt cx="0" cy="0"/>
        </a:xfrm>
      </p:grpSpPr>
      <p:sp>
        <p:nvSpPr>
          <p:cNvPr id="118" name="Google Shape;118;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9" name="Google Shape;119;p19"/>
          <p:cNvSpPr/>
          <p:nvPr>
            <p:ph idx="2" type="pic"/>
          </p:nvPr>
        </p:nvSpPr>
        <p:spPr>
          <a:xfrm>
            <a:off x="5334000" y="0"/>
            <a:ext cx="6858000" cy="6858000"/>
          </a:xfrm>
          <a:prstGeom prst="rect">
            <a:avLst/>
          </a:prstGeom>
          <a:solidFill>
            <a:srgbClr val="D8D8D8"/>
          </a:solidFill>
          <a:ln>
            <a:noFill/>
          </a:ln>
        </p:spPr>
      </p:sp>
      <p:sp>
        <p:nvSpPr>
          <p:cNvPr id="120" name="Google Shape;120;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7" name="Google Shape;127;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1" name="Shape 141"/>
        <p:cNvGrpSpPr/>
        <p:nvPr/>
      </p:nvGrpSpPr>
      <p:grpSpPr>
        <a:xfrm>
          <a:off x="0" y="0"/>
          <a:ext cx="0" cy="0"/>
          <a:chOff x="0" y="0"/>
          <a:chExt cx="0" cy="0"/>
        </a:xfrm>
      </p:grpSpPr>
      <p:sp>
        <p:nvSpPr>
          <p:cNvPr id="142" name="Google Shape;142;g23a43cf27c1_0_106"/>
          <p:cNvSpPr txBox="1"/>
          <p:nvPr>
            <p:ph type="ctrTitle"/>
          </p:nvPr>
        </p:nvSpPr>
        <p:spPr>
          <a:xfrm>
            <a:off x="838200" y="2302983"/>
            <a:ext cx="5479500" cy="1796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Roboto"/>
              <a:buNone/>
              <a:defRPr sz="4500">
                <a:latin typeface="Roboto"/>
                <a:ea typeface="Roboto"/>
                <a:cs typeface="Roboto"/>
                <a:sym typeface="Roboto"/>
              </a:defRPr>
            </a:lvl1pPr>
            <a:lvl2pPr lvl="1" rtl="0" algn="l">
              <a:lnSpc>
                <a:spcPct val="100000"/>
              </a:lnSpc>
              <a:spcBef>
                <a:spcPts val="0"/>
              </a:spcBef>
              <a:spcAft>
                <a:spcPts val="0"/>
              </a:spcAft>
              <a:buSzPts val="1500"/>
              <a:buFont typeface="Roboto"/>
              <a:buNone/>
              <a:defRPr>
                <a:latin typeface="Roboto"/>
                <a:ea typeface="Roboto"/>
                <a:cs typeface="Roboto"/>
                <a:sym typeface="Roboto"/>
              </a:defRPr>
            </a:lvl2pPr>
            <a:lvl3pPr lvl="2" rtl="0" algn="l">
              <a:lnSpc>
                <a:spcPct val="100000"/>
              </a:lnSpc>
              <a:spcBef>
                <a:spcPts val="0"/>
              </a:spcBef>
              <a:spcAft>
                <a:spcPts val="0"/>
              </a:spcAft>
              <a:buSzPts val="1500"/>
              <a:buFont typeface="Roboto"/>
              <a:buNone/>
              <a:defRPr>
                <a:latin typeface="Roboto"/>
                <a:ea typeface="Roboto"/>
                <a:cs typeface="Roboto"/>
                <a:sym typeface="Roboto"/>
              </a:defRPr>
            </a:lvl3pPr>
            <a:lvl4pPr lvl="3" rtl="0" algn="l">
              <a:lnSpc>
                <a:spcPct val="100000"/>
              </a:lnSpc>
              <a:spcBef>
                <a:spcPts val="0"/>
              </a:spcBef>
              <a:spcAft>
                <a:spcPts val="0"/>
              </a:spcAft>
              <a:buSzPts val="1500"/>
              <a:buFont typeface="Roboto"/>
              <a:buNone/>
              <a:defRPr>
                <a:latin typeface="Roboto"/>
                <a:ea typeface="Roboto"/>
                <a:cs typeface="Roboto"/>
                <a:sym typeface="Roboto"/>
              </a:defRPr>
            </a:lvl4pPr>
            <a:lvl5pPr lvl="4" rtl="0" algn="l">
              <a:lnSpc>
                <a:spcPct val="100000"/>
              </a:lnSpc>
              <a:spcBef>
                <a:spcPts val="0"/>
              </a:spcBef>
              <a:spcAft>
                <a:spcPts val="0"/>
              </a:spcAft>
              <a:buSzPts val="1500"/>
              <a:buFont typeface="Roboto"/>
              <a:buNone/>
              <a:defRPr>
                <a:latin typeface="Roboto"/>
                <a:ea typeface="Roboto"/>
                <a:cs typeface="Roboto"/>
                <a:sym typeface="Roboto"/>
              </a:defRPr>
            </a:lvl5pPr>
            <a:lvl6pPr lvl="5" rtl="0" algn="l">
              <a:lnSpc>
                <a:spcPct val="100000"/>
              </a:lnSpc>
              <a:spcBef>
                <a:spcPts val="0"/>
              </a:spcBef>
              <a:spcAft>
                <a:spcPts val="0"/>
              </a:spcAft>
              <a:buSzPts val="1500"/>
              <a:buFont typeface="Roboto"/>
              <a:buNone/>
              <a:defRPr>
                <a:latin typeface="Roboto"/>
                <a:ea typeface="Roboto"/>
                <a:cs typeface="Roboto"/>
                <a:sym typeface="Roboto"/>
              </a:defRPr>
            </a:lvl6pPr>
            <a:lvl7pPr lvl="6" rtl="0" algn="l">
              <a:lnSpc>
                <a:spcPct val="100000"/>
              </a:lnSpc>
              <a:spcBef>
                <a:spcPts val="0"/>
              </a:spcBef>
              <a:spcAft>
                <a:spcPts val="0"/>
              </a:spcAft>
              <a:buSzPts val="1500"/>
              <a:buFont typeface="Roboto"/>
              <a:buNone/>
              <a:defRPr>
                <a:latin typeface="Roboto"/>
                <a:ea typeface="Roboto"/>
                <a:cs typeface="Roboto"/>
                <a:sym typeface="Roboto"/>
              </a:defRPr>
            </a:lvl7pPr>
            <a:lvl8pPr lvl="7" rtl="0" algn="l">
              <a:lnSpc>
                <a:spcPct val="100000"/>
              </a:lnSpc>
              <a:spcBef>
                <a:spcPts val="0"/>
              </a:spcBef>
              <a:spcAft>
                <a:spcPts val="0"/>
              </a:spcAft>
              <a:buSzPts val="1500"/>
              <a:buFont typeface="Roboto"/>
              <a:buNone/>
              <a:defRPr>
                <a:latin typeface="Roboto"/>
                <a:ea typeface="Roboto"/>
                <a:cs typeface="Roboto"/>
                <a:sym typeface="Roboto"/>
              </a:defRPr>
            </a:lvl8pPr>
            <a:lvl9pPr lvl="8" rtl="0" algn="l">
              <a:lnSpc>
                <a:spcPct val="100000"/>
              </a:lnSpc>
              <a:spcBef>
                <a:spcPts val="0"/>
              </a:spcBef>
              <a:spcAft>
                <a:spcPts val="0"/>
              </a:spcAft>
              <a:buSzPts val="1500"/>
              <a:buFont typeface="Roboto"/>
              <a:buNone/>
              <a:defRPr>
                <a:latin typeface="Roboto"/>
                <a:ea typeface="Roboto"/>
                <a:cs typeface="Roboto"/>
                <a:sym typeface="Roboto"/>
              </a:defRPr>
            </a:lvl9pPr>
          </a:lstStyle>
          <a:p/>
        </p:txBody>
      </p:sp>
      <p:sp>
        <p:nvSpPr>
          <p:cNvPr id="143" name="Google Shape;143;g23a43cf27c1_0_106"/>
          <p:cNvSpPr txBox="1"/>
          <p:nvPr>
            <p:ph idx="1" type="subTitle"/>
          </p:nvPr>
        </p:nvSpPr>
        <p:spPr>
          <a:xfrm>
            <a:off x="838200" y="4389120"/>
            <a:ext cx="5479500" cy="86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100"/>
              </a:spcBef>
              <a:spcAft>
                <a:spcPts val="0"/>
              </a:spcAft>
              <a:buClr>
                <a:schemeClr val="dk1"/>
              </a:buClr>
              <a:buSzPts val="2400"/>
              <a:buFont typeface="Roboto"/>
              <a:buNone/>
              <a:defRPr sz="2400">
                <a:latin typeface="Roboto"/>
                <a:ea typeface="Roboto"/>
                <a:cs typeface="Roboto"/>
                <a:sym typeface="Roboto"/>
              </a:defRPr>
            </a:lvl1pPr>
            <a:lvl2pPr lvl="1" rtl="0" algn="ctr">
              <a:lnSpc>
                <a:spcPct val="90000"/>
              </a:lnSpc>
              <a:spcBef>
                <a:spcPts val="500"/>
              </a:spcBef>
              <a:spcAft>
                <a:spcPts val="0"/>
              </a:spcAft>
              <a:buClr>
                <a:schemeClr val="dk1"/>
              </a:buClr>
              <a:buSzPts val="2000"/>
              <a:buFont typeface="Roboto"/>
              <a:buNone/>
              <a:defRPr sz="2000">
                <a:latin typeface="Roboto"/>
                <a:ea typeface="Roboto"/>
                <a:cs typeface="Roboto"/>
                <a:sym typeface="Roboto"/>
              </a:defRPr>
            </a:lvl2pPr>
            <a:lvl3pPr lvl="2" rtl="0" algn="ctr">
              <a:lnSpc>
                <a:spcPct val="90000"/>
              </a:lnSpc>
              <a:spcBef>
                <a:spcPts val="500"/>
              </a:spcBef>
              <a:spcAft>
                <a:spcPts val="0"/>
              </a:spcAft>
              <a:buClr>
                <a:schemeClr val="dk1"/>
              </a:buClr>
              <a:buSzPts val="1900"/>
              <a:buFont typeface="Roboto"/>
              <a:buNone/>
              <a:defRPr sz="1900">
                <a:latin typeface="Roboto"/>
                <a:ea typeface="Roboto"/>
                <a:cs typeface="Roboto"/>
                <a:sym typeface="Roboto"/>
              </a:defRPr>
            </a:lvl3pPr>
            <a:lvl4pPr lvl="3" rtl="0"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4pPr>
            <a:lvl5pPr lvl="4" rtl="0"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5pPr>
            <a:lvl6pPr lvl="5" rtl="0"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6pPr>
            <a:lvl7pPr lvl="6" rtl="0"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7pPr>
            <a:lvl8pPr lvl="7" rtl="0"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8pPr>
            <a:lvl9pPr lvl="8" rtl="0" algn="ctr">
              <a:lnSpc>
                <a:spcPct val="90000"/>
              </a:lnSpc>
              <a:spcBef>
                <a:spcPts val="500"/>
              </a:spcBef>
              <a:spcAft>
                <a:spcPts val="0"/>
              </a:spcAft>
              <a:buClr>
                <a:schemeClr val="dk1"/>
              </a:buClr>
              <a:buSzPts val="1600"/>
              <a:buFont typeface="Roboto"/>
              <a:buNone/>
              <a:defRPr sz="1600">
                <a:latin typeface="Roboto"/>
                <a:ea typeface="Roboto"/>
                <a:cs typeface="Roboto"/>
                <a:sym typeface="Roboto"/>
              </a:defRPr>
            </a:lvl9pPr>
          </a:lstStyle>
          <a:p/>
        </p:txBody>
      </p:sp>
      <p:sp>
        <p:nvSpPr>
          <p:cNvPr id="144" name="Google Shape;144;g23a43cf27c1_0_10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5" name="Google Shape;145;g23a43cf27c1_0_10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6" name="Google Shape;146;g23a43cf27c1_0_10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g23a43cf27c1_0_112"/>
          <p:cNvSpPr txBox="1"/>
          <p:nvPr>
            <p:ph idx="1" type="body"/>
          </p:nvPr>
        </p:nvSpPr>
        <p:spPr>
          <a:xfrm>
            <a:off x="838200" y="2189333"/>
            <a:ext cx="10515600" cy="39876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100"/>
              </a:spcBef>
              <a:spcAft>
                <a:spcPts val="0"/>
              </a:spcAft>
              <a:buClr>
                <a:schemeClr val="dk1"/>
              </a:buClr>
              <a:buSzPts val="2400"/>
              <a:buFont typeface="Roboto"/>
              <a:buChar char="•"/>
              <a:defRPr sz="3200">
                <a:latin typeface="Roboto"/>
                <a:ea typeface="Roboto"/>
                <a:cs typeface="Roboto"/>
                <a:sym typeface="Roboto"/>
              </a:defRPr>
            </a:lvl1pPr>
            <a:lvl2pPr indent="-355600" lvl="1" marL="914400" rtl="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2pPr>
            <a:lvl3pPr indent="-349250" lvl="2" marL="1371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3pPr>
            <a:lvl4pPr indent="-349250" lvl="3" marL="1828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4pPr>
            <a:lvl5pPr indent="-349250" lvl="4" marL="22860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5pPr>
            <a:lvl6pPr indent="-349250" lvl="5" marL="27432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6pPr>
            <a:lvl7pPr indent="-349250" lvl="6" marL="32004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7pPr>
            <a:lvl8pPr indent="-349250" lvl="7" marL="3657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8pPr>
            <a:lvl9pPr indent="-349250" lvl="8" marL="4114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9pPr>
          </a:lstStyle>
          <a:p/>
        </p:txBody>
      </p:sp>
      <p:sp>
        <p:nvSpPr>
          <p:cNvPr id="149" name="Google Shape;149;g23a43cf27c1_0_112"/>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0" name="Google Shape;150;g23a43cf27c1_0_112"/>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1" name="Google Shape;151;g23a43cf27c1_0_11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g23a43cf27c1_0_112"/>
          <p:cNvSpPr txBox="1"/>
          <p:nvPr>
            <p:ph type="title"/>
          </p:nvPr>
        </p:nvSpPr>
        <p:spPr>
          <a:xfrm>
            <a:off x="81643" y="131384"/>
            <a:ext cx="12028800" cy="5109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2"/>
              </a:buClr>
              <a:buSzPts val="1700"/>
              <a:buFont typeface="Roboto"/>
              <a:buNone/>
              <a:defRPr sz="31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2"/>
              </a:buClr>
              <a:buSzPts val="1500"/>
              <a:buNone/>
              <a:defRPr>
                <a:solidFill>
                  <a:schemeClr val="dk2"/>
                </a:solidFill>
              </a:defRPr>
            </a:lvl2pPr>
            <a:lvl3pPr lvl="2" rtl="0" algn="l">
              <a:lnSpc>
                <a:spcPct val="100000"/>
              </a:lnSpc>
              <a:spcBef>
                <a:spcPts val="0"/>
              </a:spcBef>
              <a:spcAft>
                <a:spcPts val="0"/>
              </a:spcAft>
              <a:buClr>
                <a:schemeClr val="dk2"/>
              </a:buClr>
              <a:buSzPts val="1500"/>
              <a:buNone/>
              <a:defRPr>
                <a:solidFill>
                  <a:schemeClr val="dk2"/>
                </a:solidFill>
              </a:defRPr>
            </a:lvl3pPr>
            <a:lvl4pPr lvl="3" rtl="0" algn="l">
              <a:lnSpc>
                <a:spcPct val="100000"/>
              </a:lnSpc>
              <a:spcBef>
                <a:spcPts val="0"/>
              </a:spcBef>
              <a:spcAft>
                <a:spcPts val="0"/>
              </a:spcAft>
              <a:buClr>
                <a:schemeClr val="dk2"/>
              </a:buClr>
              <a:buSzPts val="1500"/>
              <a:buNone/>
              <a:defRPr>
                <a:solidFill>
                  <a:schemeClr val="dk2"/>
                </a:solidFill>
              </a:defRPr>
            </a:lvl4pPr>
            <a:lvl5pPr lvl="4" rtl="0" algn="l">
              <a:lnSpc>
                <a:spcPct val="100000"/>
              </a:lnSpc>
              <a:spcBef>
                <a:spcPts val="0"/>
              </a:spcBef>
              <a:spcAft>
                <a:spcPts val="0"/>
              </a:spcAft>
              <a:buClr>
                <a:schemeClr val="dk2"/>
              </a:buClr>
              <a:buSzPts val="1500"/>
              <a:buNone/>
              <a:defRPr>
                <a:solidFill>
                  <a:schemeClr val="dk2"/>
                </a:solidFill>
              </a:defRPr>
            </a:lvl5pPr>
            <a:lvl6pPr lvl="5" rtl="0" algn="l">
              <a:lnSpc>
                <a:spcPct val="100000"/>
              </a:lnSpc>
              <a:spcBef>
                <a:spcPts val="0"/>
              </a:spcBef>
              <a:spcAft>
                <a:spcPts val="0"/>
              </a:spcAft>
              <a:buClr>
                <a:schemeClr val="dk2"/>
              </a:buClr>
              <a:buSzPts val="1500"/>
              <a:buNone/>
              <a:defRPr>
                <a:solidFill>
                  <a:schemeClr val="dk2"/>
                </a:solidFill>
              </a:defRPr>
            </a:lvl6pPr>
            <a:lvl7pPr lvl="6" rtl="0" algn="l">
              <a:lnSpc>
                <a:spcPct val="100000"/>
              </a:lnSpc>
              <a:spcBef>
                <a:spcPts val="0"/>
              </a:spcBef>
              <a:spcAft>
                <a:spcPts val="0"/>
              </a:spcAft>
              <a:buClr>
                <a:schemeClr val="dk2"/>
              </a:buClr>
              <a:buSzPts val="1500"/>
              <a:buNone/>
              <a:defRPr>
                <a:solidFill>
                  <a:schemeClr val="dk2"/>
                </a:solidFill>
              </a:defRPr>
            </a:lvl7pPr>
            <a:lvl8pPr lvl="7" rtl="0" algn="l">
              <a:lnSpc>
                <a:spcPct val="100000"/>
              </a:lnSpc>
              <a:spcBef>
                <a:spcPts val="0"/>
              </a:spcBef>
              <a:spcAft>
                <a:spcPts val="0"/>
              </a:spcAft>
              <a:buClr>
                <a:schemeClr val="dk2"/>
              </a:buClr>
              <a:buSzPts val="1500"/>
              <a:buNone/>
              <a:defRPr>
                <a:solidFill>
                  <a:schemeClr val="dk2"/>
                </a:solidFill>
              </a:defRPr>
            </a:lvl8pPr>
            <a:lvl9pPr lvl="8" rtl="0" algn="l">
              <a:lnSpc>
                <a:spcPct val="100000"/>
              </a:lnSpc>
              <a:spcBef>
                <a:spcPts val="0"/>
              </a:spcBef>
              <a:spcAft>
                <a:spcPts val="0"/>
              </a:spcAft>
              <a:buClr>
                <a:schemeClr val="dk2"/>
              </a:buClr>
              <a:buSzPts val="15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g23a43cf27c1_0_118"/>
          <p:cNvSpPr txBox="1"/>
          <p:nvPr>
            <p:ph type="title"/>
          </p:nvPr>
        </p:nvSpPr>
        <p:spPr>
          <a:xfrm>
            <a:off x="87085" y="136449"/>
            <a:ext cx="12018000" cy="4572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SzPts val="1700"/>
              <a:buFont typeface="Roboto"/>
              <a:buNone/>
              <a:defRPr sz="3100">
                <a:solidFill>
                  <a:schemeClr val="accent1"/>
                </a:solidFill>
                <a:latin typeface="Roboto"/>
                <a:ea typeface="Roboto"/>
                <a:cs typeface="Roboto"/>
                <a:sym typeface="Roboto"/>
              </a:defRPr>
            </a:lvl1pPr>
            <a:lvl2pPr lvl="1" rtl="0" algn="l">
              <a:lnSpc>
                <a:spcPct val="100000"/>
              </a:lnSpc>
              <a:spcBef>
                <a:spcPts val="0"/>
              </a:spcBef>
              <a:spcAft>
                <a:spcPts val="0"/>
              </a:spcAft>
              <a:buClr>
                <a:schemeClr val="dk1"/>
              </a:buClr>
              <a:buSzPts val="1500"/>
              <a:buNone/>
              <a:defRPr>
                <a:solidFill>
                  <a:schemeClr val="dk1"/>
                </a:solidFill>
              </a:defRPr>
            </a:lvl2pPr>
            <a:lvl3pPr lvl="2" rtl="0" algn="l">
              <a:lnSpc>
                <a:spcPct val="100000"/>
              </a:lnSpc>
              <a:spcBef>
                <a:spcPts val="0"/>
              </a:spcBef>
              <a:spcAft>
                <a:spcPts val="0"/>
              </a:spcAft>
              <a:buClr>
                <a:schemeClr val="dk1"/>
              </a:buClr>
              <a:buSzPts val="1500"/>
              <a:buNone/>
              <a:defRPr>
                <a:solidFill>
                  <a:schemeClr val="dk1"/>
                </a:solidFill>
              </a:defRPr>
            </a:lvl3pPr>
            <a:lvl4pPr lvl="3" rtl="0" algn="l">
              <a:lnSpc>
                <a:spcPct val="100000"/>
              </a:lnSpc>
              <a:spcBef>
                <a:spcPts val="0"/>
              </a:spcBef>
              <a:spcAft>
                <a:spcPts val="0"/>
              </a:spcAft>
              <a:buClr>
                <a:schemeClr val="dk1"/>
              </a:buClr>
              <a:buSzPts val="1500"/>
              <a:buNone/>
              <a:defRPr>
                <a:solidFill>
                  <a:schemeClr val="dk1"/>
                </a:solidFill>
              </a:defRPr>
            </a:lvl4pPr>
            <a:lvl5pPr lvl="4" rtl="0" algn="l">
              <a:lnSpc>
                <a:spcPct val="100000"/>
              </a:lnSpc>
              <a:spcBef>
                <a:spcPts val="0"/>
              </a:spcBef>
              <a:spcAft>
                <a:spcPts val="0"/>
              </a:spcAft>
              <a:buClr>
                <a:schemeClr val="dk1"/>
              </a:buClr>
              <a:buSzPts val="1500"/>
              <a:buNone/>
              <a:defRPr>
                <a:solidFill>
                  <a:schemeClr val="dk1"/>
                </a:solidFill>
              </a:defRPr>
            </a:lvl5pPr>
            <a:lvl6pPr lvl="5" rtl="0" algn="l">
              <a:lnSpc>
                <a:spcPct val="100000"/>
              </a:lnSpc>
              <a:spcBef>
                <a:spcPts val="0"/>
              </a:spcBef>
              <a:spcAft>
                <a:spcPts val="0"/>
              </a:spcAft>
              <a:buClr>
                <a:schemeClr val="dk1"/>
              </a:buClr>
              <a:buSzPts val="1500"/>
              <a:buNone/>
              <a:defRPr>
                <a:solidFill>
                  <a:schemeClr val="dk1"/>
                </a:solidFill>
              </a:defRPr>
            </a:lvl6pPr>
            <a:lvl7pPr lvl="6" rtl="0" algn="l">
              <a:lnSpc>
                <a:spcPct val="100000"/>
              </a:lnSpc>
              <a:spcBef>
                <a:spcPts val="0"/>
              </a:spcBef>
              <a:spcAft>
                <a:spcPts val="0"/>
              </a:spcAft>
              <a:buClr>
                <a:schemeClr val="dk1"/>
              </a:buClr>
              <a:buSzPts val="1500"/>
              <a:buNone/>
              <a:defRPr>
                <a:solidFill>
                  <a:schemeClr val="dk1"/>
                </a:solidFill>
              </a:defRPr>
            </a:lvl7pPr>
            <a:lvl8pPr lvl="7" rtl="0" algn="l">
              <a:lnSpc>
                <a:spcPct val="100000"/>
              </a:lnSpc>
              <a:spcBef>
                <a:spcPts val="0"/>
              </a:spcBef>
              <a:spcAft>
                <a:spcPts val="0"/>
              </a:spcAft>
              <a:buClr>
                <a:schemeClr val="dk1"/>
              </a:buClr>
              <a:buSzPts val="1500"/>
              <a:buNone/>
              <a:defRPr>
                <a:solidFill>
                  <a:schemeClr val="dk1"/>
                </a:solidFill>
              </a:defRPr>
            </a:lvl8pPr>
            <a:lvl9pPr lvl="8" rtl="0" algn="l">
              <a:lnSpc>
                <a:spcPct val="100000"/>
              </a:lnSpc>
              <a:spcBef>
                <a:spcPts val="0"/>
              </a:spcBef>
              <a:spcAft>
                <a:spcPts val="0"/>
              </a:spcAft>
              <a:buClr>
                <a:schemeClr val="dk1"/>
              </a:buClr>
              <a:buSzPts val="1500"/>
              <a:buNone/>
              <a:defRPr>
                <a:solidFill>
                  <a:schemeClr val="dk1"/>
                </a:solidFill>
              </a:defRPr>
            </a:lvl9pPr>
          </a:lstStyle>
          <a:p/>
        </p:txBody>
      </p:sp>
      <p:sp>
        <p:nvSpPr>
          <p:cNvPr id="155" name="Google Shape;155;g23a43cf27c1_0_118"/>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6" name="Google Shape;156;g23a43cf27c1_0_118"/>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57" name="Google Shape;157;g23a43cf27c1_0_11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g23a43cf27c1_0_123"/>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60" name="Google Shape;160;g23a43cf27c1_0_123"/>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61" name="Google Shape;161;g23a43cf27c1_0_12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2" name="Shape 162"/>
        <p:cNvGrpSpPr/>
        <p:nvPr/>
      </p:nvGrpSpPr>
      <p:grpSpPr>
        <a:xfrm>
          <a:off x="0" y="0"/>
          <a:ext cx="0" cy="0"/>
          <a:chOff x="0" y="0"/>
          <a:chExt cx="0" cy="0"/>
        </a:xfrm>
      </p:grpSpPr>
      <p:sp>
        <p:nvSpPr>
          <p:cNvPr id="163" name="Google Shape;163;g23a43cf27c1_0_127"/>
          <p:cNvSpPr txBox="1"/>
          <p:nvPr>
            <p:ph type="ctrTitle"/>
          </p:nvPr>
        </p:nvSpPr>
        <p:spPr>
          <a:xfrm>
            <a:off x="415611" y="992767"/>
            <a:ext cx="11360700" cy="27369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SzPts val="6900"/>
              <a:buFont typeface="Roboto"/>
              <a:buNone/>
              <a:defRPr sz="4800">
                <a:latin typeface="Roboto"/>
                <a:ea typeface="Roboto"/>
                <a:cs typeface="Roboto"/>
                <a:sym typeface="Roboto"/>
              </a:defRPr>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64" name="Google Shape;164;g23a43cf27c1_0_127"/>
          <p:cNvSpPr txBox="1"/>
          <p:nvPr>
            <p:ph idx="1" type="subTitle"/>
          </p:nvPr>
        </p:nvSpPr>
        <p:spPr>
          <a:xfrm>
            <a:off x="415600" y="3778833"/>
            <a:ext cx="11360700" cy="10569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1100"/>
              </a:spcBef>
              <a:spcAft>
                <a:spcPts val="0"/>
              </a:spcAft>
              <a:buSzPts val="3700"/>
              <a:buFont typeface="Roboto"/>
              <a:buNone/>
              <a:defRPr sz="2700">
                <a:latin typeface="Roboto"/>
                <a:ea typeface="Roboto"/>
                <a:cs typeface="Roboto"/>
                <a:sym typeface="Roboto"/>
              </a:defRPr>
            </a:lvl1pPr>
            <a:lvl2pPr lvl="1" rtl="0" algn="ctr">
              <a:lnSpc>
                <a:spcPct val="100000"/>
              </a:lnSpc>
              <a:spcBef>
                <a:spcPts val="500"/>
              </a:spcBef>
              <a:spcAft>
                <a:spcPts val="0"/>
              </a:spcAft>
              <a:buSzPts val="3700"/>
              <a:buNone/>
              <a:defRPr sz="3700"/>
            </a:lvl2pPr>
            <a:lvl3pPr lvl="2" rtl="0" algn="ctr">
              <a:lnSpc>
                <a:spcPct val="100000"/>
              </a:lnSpc>
              <a:spcBef>
                <a:spcPts val="500"/>
              </a:spcBef>
              <a:spcAft>
                <a:spcPts val="0"/>
              </a:spcAft>
              <a:buSzPts val="3700"/>
              <a:buNone/>
              <a:defRPr sz="3700"/>
            </a:lvl3pPr>
            <a:lvl4pPr lvl="3" rtl="0" algn="ctr">
              <a:lnSpc>
                <a:spcPct val="100000"/>
              </a:lnSpc>
              <a:spcBef>
                <a:spcPts val="500"/>
              </a:spcBef>
              <a:spcAft>
                <a:spcPts val="0"/>
              </a:spcAft>
              <a:buSzPts val="3700"/>
              <a:buNone/>
              <a:defRPr sz="3700"/>
            </a:lvl4pPr>
            <a:lvl5pPr lvl="4" rtl="0" algn="ctr">
              <a:lnSpc>
                <a:spcPct val="100000"/>
              </a:lnSpc>
              <a:spcBef>
                <a:spcPts val="500"/>
              </a:spcBef>
              <a:spcAft>
                <a:spcPts val="0"/>
              </a:spcAft>
              <a:buSzPts val="3700"/>
              <a:buNone/>
              <a:defRPr sz="3700"/>
            </a:lvl5pPr>
            <a:lvl6pPr lvl="5" rtl="0" algn="ctr">
              <a:lnSpc>
                <a:spcPct val="100000"/>
              </a:lnSpc>
              <a:spcBef>
                <a:spcPts val="500"/>
              </a:spcBef>
              <a:spcAft>
                <a:spcPts val="0"/>
              </a:spcAft>
              <a:buSzPts val="3700"/>
              <a:buNone/>
              <a:defRPr sz="3700"/>
            </a:lvl6pPr>
            <a:lvl7pPr lvl="6" rtl="0" algn="ctr">
              <a:lnSpc>
                <a:spcPct val="100000"/>
              </a:lnSpc>
              <a:spcBef>
                <a:spcPts val="500"/>
              </a:spcBef>
              <a:spcAft>
                <a:spcPts val="0"/>
              </a:spcAft>
              <a:buSzPts val="3700"/>
              <a:buNone/>
              <a:defRPr sz="3700"/>
            </a:lvl7pPr>
            <a:lvl8pPr lvl="7" rtl="0" algn="ctr">
              <a:lnSpc>
                <a:spcPct val="100000"/>
              </a:lnSpc>
              <a:spcBef>
                <a:spcPts val="500"/>
              </a:spcBef>
              <a:spcAft>
                <a:spcPts val="0"/>
              </a:spcAft>
              <a:buSzPts val="3700"/>
              <a:buNone/>
              <a:defRPr sz="3700"/>
            </a:lvl8pPr>
            <a:lvl9pPr lvl="8" rtl="0" algn="ctr">
              <a:lnSpc>
                <a:spcPct val="100000"/>
              </a:lnSpc>
              <a:spcBef>
                <a:spcPts val="500"/>
              </a:spcBef>
              <a:spcAft>
                <a:spcPts val="0"/>
              </a:spcAft>
              <a:buSzPts val="3700"/>
              <a:buNone/>
              <a:defRPr sz="3700"/>
            </a:lvl9pPr>
          </a:lstStyle>
          <a:p/>
        </p:txBody>
      </p:sp>
      <p:sp>
        <p:nvSpPr>
          <p:cNvPr id="165" name="Google Shape;165;g23a43cf27c1_0_127"/>
          <p:cNvSpPr txBox="1"/>
          <p:nvPr>
            <p:ph idx="12" type="sldNum"/>
          </p:nvPr>
        </p:nvSpPr>
        <p:spPr>
          <a:xfrm>
            <a:off x="11296611" y="6217623"/>
            <a:ext cx="731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6" name="Shape 166"/>
        <p:cNvGrpSpPr/>
        <p:nvPr/>
      </p:nvGrpSpPr>
      <p:grpSpPr>
        <a:xfrm>
          <a:off x="0" y="0"/>
          <a:ext cx="0" cy="0"/>
          <a:chOff x="0" y="0"/>
          <a:chExt cx="0" cy="0"/>
        </a:xfrm>
      </p:grpSpPr>
      <p:sp>
        <p:nvSpPr>
          <p:cNvPr id="167" name="Google Shape;167;g23a43cf27c1_0_131"/>
          <p:cNvSpPr txBox="1"/>
          <p:nvPr>
            <p:ph type="ctrTitle"/>
          </p:nvPr>
        </p:nvSpPr>
        <p:spPr>
          <a:xfrm>
            <a:off x="838201" y="2302983"/>
            <a:ext cx="5173500" cy="1796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Roboto"/>
              <a:buNone/>
              <a:defRPr sz="4500">
                <a:latin typeface="Roboto"/>
                <a:ea typeface="Roboto"/>
                <a:cs typeface="Roboto"/>
                <a:sym typeface="Roboto"/>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68" name="Google Shape;168;g23a43cf27c1_0_131"/>
          <p:cNvSpPr txBox="1"/>
          <p:nvPr>
            <p:ph idx="1" type="subTitle"/>
          </p:nvPr>
        </p:nvSpPr>
        <p:spPr>
          <a:xfrm>
            <a:off x="838200" y="4389120"/>
            <a:ext cx="5479500" cy="86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100"/>
              </a:spcBef>
              <a:spcAft>
                <a:spcPts val="0"/>
              </a:spcAft>
              <a:buClr>
                <a:schemeClr val="dk1"/>
              </a:buClr>
              <a:buSzPts val="2400"/>
              <a:buFont typeface="Roboto"/>
              <a:buNone/>
              <a:defRPr sz="2400">
                <a:latin typeface="Roboto"/>
                <a:ea typeface="Roboto"/>
                <a:cs typeface="Roboto"/>
                <a:sym typeface="Roboto"/>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900"/>
              <a:buNone/>
              <a:defRPr sz="19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9" name="Google Shape;169;g23a43cf27c1_0_131"/>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70" name="Google Shape;170;g23a43cf27c1_0_131"/>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71" name="Google Shape;171;g23a43cf27c1_0_13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Graphical user interface, application&#10;&#10;Description automatically generated" id="172" name="Google Shape;172;g23a43cf27c1_0_131"/>
          <p:cNvPicPr preferRelativeResize="0"/>
          <p:nvPr/>
        </p:nvPicPr>
        <p:blipFill rotWithShape="1">
          <a:blip r:embed="rId2">
            <a:alphaModFix/>
          </a:blip>
          <a:srcRect b="39003" l="12585" r="10342" t="28506"/>
          <a:stretch/>
        </p:blipFill>
        <p:spPr>
          <a:xfrm>
            <a:off x="725213" y="1053909"/>
            <a:ext cx="5673211" cy="1345324"/>
          </a:xfrm>
          <a:prstGeom prst="rect">
            <a:avLst/>
          </a:prstGeom>
          <a:noFill/>
          <a:ln>
            <a:noFill/>
          </a:ln>
        </p:spPr>
      </p:pic>
      <p:sp>
        <p:nvSpPr>
          <p:cNvPr id="173" name="Google Shape;173;g23a43cf27c1_0_131"/>
          <p:cNvSpPr/>
          <p:nvPr>
            <p:ph idx="2" type="pic"/>
          </p:nvPr>
        </p:nvSpPr>
        <p:spPr>
          <a:xfrm>
            <a:off x="6666809" y="681069"/>
            <a:ext cx="5525100" cy="62019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74" name="Shape 174"/>
        <p:cNvGrpSpPr/>
        <p:nvPr/>
      </p:nvGrpSpPr>
      <p:grpSpPr>
        <a:xfrm>
          <a:off x="0" y="0"/>
          <a:ext cx="0" cy="0"/>
          <a:chOff x="0" y="0"/>
          <a:chExt cx="0" cy="0"/>
        </a:xfrm>
      </p:grpSpPr>
      <p:sp>
        <p:nvSpPr>
          <p:cNvPr id="175" name="Google Shape;175;g23a43cf27c1_0_139"/>
          <p:cNvSpPr txBox="1"/>
          <p:nvPr>
            <p:ph type="title"/>
          </p:nvPr>
        </p:nvSpPr>
        <p:spPr>
          <a:xfrm>
            <a:off x="839800" y="1467955"/>
            <a:ext cx="5157600" cy="585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900"/>
              <a:buFont typeface="Roboto"/>
              <a:buNone/>
              <a:defRPr>
                <a:latin typeface="Roboto"/>
                <a:ea typeface="Roboto"/>
                <a:cs typeface="Roboto"/>
                <a:sym typeface="Roboto"/>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76" name="Google Shape;176;g23a43cf27c1_0_139"/>
          <p:cNvSpPr txBox="1"/>
          <p:nvPr>
            <p:ph idx="1" type="body"/>
          </p:nvPr>
        </p:nvSpPr>
        <p:spPr>
          <a:xfrm>
            <a:off x="839800" y="2493999"/>
            <a:ext cx="5157600" cy="36957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100"/>
              </a:spcBef>
              <a:spcAft>
                <a:spcPts val="0"/>
              </a:spcAft>
              <a:buClr>
                <a:schemeClr val="dk1"/>
              </a:buClr>
              <a:buSzPts val="2000"/>
              <a:buFont typeface="Roboto"/>
              <a:buChar char="•"/>
              <a:defRPr sz="2000">
                <a:latin typeface="Roboto"/>
                <a:ea typeface="Roboto"/>
                <a:cs typeface="Roboto"/>
                <a:sym typeface="Roboto"/>
              </a:defRPr>
            </a:lvl1pPr>
            <a:lvl2pPr indent="-355600" lvl="1" marL="914400" rtl="0" algn="l">
              <a:lnSpc>
                <a:spcPct val="90000"/>
              </a:lnSpc>
              <a:spcBef>
                <a:spcPts val="500"/>
              </a:spcBef>
              <a:spcAft>
                <a:spcPts val="0"/>
              </a:spcAft>
              <a:buClr>
                <a:schemeClr val="dk1"/>
              </a:buClr>
              <a:buSzPts val="2000"/>
              <a:buFont typeface="Roboto"/>
              <a:buChar char="•"/>
              <a:defRPr sz="2000">
                <a:latin typeface="Roboto"/>
                <a:ea typeface="Roboto"/>
                <a:cs typeface="Roboto"/>
                <a:sym typeface="Roboto"/>
              </a:defRPr>
            </a:lvl2pPr>
            <a:lvl3pPr indent="-349250" lvl="2" marL="1371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3pPr>
            <a:lvl4pPr indent="-349250" lvl="3" marL="1828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4pPr>
            <a:lvl5pPr indent="-349250" lvl="4" marL="22860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5pPr>
            <a:lvl6pPr indent="-349250" lvl="5" marL="27432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6pPr>
            <a:lvl7pPr indent="-349250" lvl="6" marL="32004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7pPr>
            <a:lvl8pPr indent="-349250" lvl="7" marL="3657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8pPr>
            <a:lvl9pPr indent="-349250" lvl="8" marL="4114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9pPr>
          </a:lstStyle>
          <a:p/>
        </p:txBody>
      </p:sp>
      <p:sp>
        <p:nvSpPr>
          <p:cNvPr id="177" name="Google Shape;177;g23a43cf27c1_0_139"/>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78" name="Google Shape;178;g23a43cf27c1_0_139"/>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79" name="Google Shape;179;g23a43cf27c1_0_139"/>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0" name="Google Shape;180;g23a43cf27c1_0_139"/>
          <p:cNvSpPr/>
          <p:nvPr>
            <p:ph idx="2" type="pic"/>
          </p:nvPr>
        </p:nvSpPr>
        <p:spPr>
          <a:xfrm>
            <a:off x="6666809" y="689477"/>
            <a:ext cx="5550000" cy="61935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1" name="Shape 181"/>
        <p:cNvGrpSpPr/>
        <p:nvPr/>
      </p:nvGrpSpPr>
      <p:grpSpPr>
        <a:xfrm>
          <a:off x="0" y="0"/>
          <a:ext cx="0" cy="0"/>
          <a:chOff x="0" y="0"/>
          <a:chExt cx="0" cy="0"/>
        </a:xfrm>
      </p:grpSpPr>
      <p:sp>
        <p:nvSpPr>
          <p:cNvPr id="182" name="Google Shape;182;g23a43cf27c1_0_146"/>
          <p:cNvSpPr txBox="1"/>
          <p:nvPr>
            <p:ph type="title"/>
          </p:nvPr>
        </p:nvSpPr>
        <p:spPr>
          <a:xfrm>
            <a:off x="838200" y="1435949"/>
            <a:ext cx="8590500" cy="457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1900"/>
              <a:buFont typeface="Roboto"/>
              <a:buNone/>
              <a:defRPr>
                <a:latin typeface="Roboto"/>
                <a:ea typeface="Roboto"/>
                <a:cs typeface="Roboto"/>
                <a:sym typeface="Roboto"/>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3" name="Google Shape;183;g23a43cf27c1_0_146"/>
          <p:cNvSpPr txBox="1"/>
          <p:nvPr>
            <p:ph idx="1" type="body"/>
          </p:nvPr>
        </p:nvSpPr>
        <p:spPr>
          <a:xfrm>
            <a:off x="838200" y="2100264"/>
            <a:ext cx="5181600" cy="40857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Font typeface="Roboto"/>
              <a:buChar char="•"/>
              <a:defRPr>
                <a:latin typeface="Roboto"/>
                <a:ea typeface="Roboto"/>
                <a:cs typeface="Roboto"/>
                <a:sym typeface="Roboto"/>
              </a:defRPr>
            </a:lvl1pPr>
            <a:lvl2pPr indent="-349250" lvl="1" marL="9144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2pPr>
            <a:lvl3pPr indent="-349250" lvl="2" marL="1371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3pPr>
            <a:lvl4pPr indent="-349250" lvl="3" marL="1828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4pPr>
            <a:lvl5pPr indent="-349250" lvl="4" marL="22860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5pPr>
            <a:lvl6pPr indent="-349250" lvl="5" marL="27432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6pPr>
            <a:lvl7pPr indent="-349250" lvl="6" marL="32004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7pPr>
            <a:lvl8pPr indent="-349250" lvl="7" marL="3657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8pPr>
            <a:lvl9pPr indent="-349250" lvl="8" marL="4114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9pPr>
          </a:lstStyle>
          <a:p/>
        </p:txBody>
      </p:sp>
      <p:sp>
        <p:nvSpPr>
          <p:cNvPr id="184" name="Google Shape;184;g23a43cf27c1_0_146"/>
          <p:cNvSpPr txBox="1"/>
          <p:nvPr>
            <p:ph idx="2" type="body"/>
          </p:nvPr>
        </p:nvSpPr>
        <p:spPr>
          <a:xfrm>
            <a:off x="6172200" y="2091399"/>
            <a:ext cx="5181600" cy="40857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Font typeface="Roboto"/>
              <a:buChar char="•"/>
              <a:defRPr>
                <a:latin typeface="Roboto"/>
                <a:ea typeface="Roboto"/>
                <a:cs typeface="Roboto"/>
                <a:sym typeface="Roboto"/>
              </a:defRPr>
            </a:lvl1pPr>
            <a:lvl2pPr indent="-349250" lvl="1" marL="9144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2pPr>
            <a:lvl3pPr indent="-349250" lvl="2" marL="1371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3pPr>
            <a:lvl4pPr indent="-349250" lvl="3" marL="1828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4pPr>
            <a:lvl5pPr indent="-349250" lvl="4" marL="22860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5pPr>
            <a:lvl6pPr indent="-349250" lvl="5" marL="27432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6pPr>
            <a:lvl7pPr indent="-349250" lvl="6" marL="32004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7pPr>
            <a:lvl8pPr indent="-349250" lvl="7" marL="36576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8pPr>
            <a:lvl9pPr indent="-349250" lvl="8" marL="4114800" rtl="0" algn="l">
              <a:lnSpc>
                <a:spcPct val="90000"/>
              </a:lnSpc>
              <a:spcBef>
                <a:spcPts val="500"/>
              </a:spcBef>
              <a:spcAft>
                <a:spcPts val="0"/>
              </a:spcAft>
              <a:buClr>
                <a:schemeClr val="dk1"/>
              </a:buClr>
              <a:buSzPts val="1900"/>
              <a:buFont typeface="Roboto"/>
              <a:buChar char="•"/>
              <a:defRPr>
                <a:latin typeface="Roboto"/>
                <a:ea typeface="Roboto"/>
                <a:cs typeface="Roboto"/>
                <a:sym typeface="Roboto"/>
              </a:defRPr>
            </a:lvl9pPr>
          </a:lstStyle>
          <a:p/>
        </p:txBody>
      </p:sp>
      <p:sp>
        <p:nvSpPr>
          <p:cNvPr id="185" name="Google Shape;185;g23a43cf27c1_0_14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6" name="Google Shape;186;g23a43cf27c1_0_14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87" name="Google Shape;187;g23a43cf27c1_0_14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3" name="Google Shape;33;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4"/>
          <p:cNvSpPr txBox="1"/>
          <p:nvPr>
            <p:ph type="title"/>
          </p:nvPr>
        </p:nvSpPr>
        <p:spPr>
          <a:xfrm>
            <a:off x="87086" y="136449"/>
            <a:ext cx="12017829" cy="457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SzPts val="1300"/>
              <a:buFont typeface="Roboto"/>
              <a:buNone/>
              <a:defRPr sz="3067">
                <a:solidFill>
                  <a:schemeClr val="accent1"/>
                </a:solidFill>
                <a:latin typeface="Roboto"/>
                <a:ea typeface="Roboto"/>
                <a:cs typeface="Roboto"/>
                <a:sym typeface="Roboto"/>
              </a:defRPr>
            </a:lvl1pPr>
            <a:lvl2pPr lvl="1" algn="l">
              <a:lnSpc>
                <a:spcPct val="100000"/>
              </a:lnSpc>
              <a:spcBef>
                <a:spcPts val="0"/>
              </a:spcBef>
              <a:spcAft>
                <a:spcPts val="0"/>
              </a:spcAft>
              <a:buClr>
                <a:schemeClr val="dk1"/>
              </a:buClr>
              <a:buSzPts val="1100"/>
              <a:buNone/>
              <a:defRPr>
                <a:solidFill>
                  <a:schemeClr val="dk1"/>
                </a:solidFill>
              </a:defRPr>
            </a:lvl2pPr>
            <a:lvl3pPr lvl="2" algn="l">
              <a:lnSpc>
                <a:spcPct val="100000"/>
              </a:lnSpc>
              <a:spcBef>
                <a:spcPts val="0"/>
              </a:spcBef>
              <a:spcAft>
                <a:spcPts val="0"/>
              </a:spcAft>
              <a:buClr>
                <a:schemeClr val="dk1"/>
              </a:buClr>
              <a:buSzPts val="1100"/>
              <a:buNone/>
              <a:defRPr>
                <a:solidFill>
                  <a:schemeClr val="dk1"/>
                </a:solidFill>
              </a:defRPr>
            </a:lvl3pPr>
            <a:lvl4pPr lvl="3" algn="l">
              <a:lnSpc>
                <a:spcPct val="100000"/>
              </a:lnSpc>
              <a:spcBef>
                <a:spcPts val="0"/>
              </a:spcBef>
              <a:spcAft>
                <a:spcPts val="0"/>
              </a:spcAft>
              <a:buClr>
                <a:schemeClr val="dk1"/>
              </a:buClr>
              <a:buSzPts val="1100"/>
              <a:buNone/>
              <a:defRPr>
                <a:solidFill>
                  <a:schemeClr val="dk1"/>
                </a:solidFill>
              </a:defRPr>
            </a:lvl4pPr>
            <a:lvl5pPr lvl="4" algn="l">
              <a:lnSpc>
                <a:spcPct val="100000"/>
              </a:lnSpc>
              <a:spcBef>
                <a:spcPts val="0"/>
              </a:spcBef>
              <a:spcAft>
                <a:spcPts val="0"/>
              </a:spcAft>
              <a:buClr>
                <a:schemeClr val="dk1"/>
              </a:buClr>
              <a:buSzPts val="1100"/>
              <a:buNone/>
              <a:defRPr>
                <a:solidFill>
                  <a:schemeClr val="dk1"/>
                </a:solidFill>
              </a:defRPr>
            </a:lvl5pPr>
            <a:lvl6pPr lvl="5" algn="l">
              <a:lnSpc>
                <a:spcPct val="100000"/>
              </a:lnSpc>
              <a:spcBef>
                <a:spcPts val="0"/>
              </a:spcBef>
              <a:spcAft>
                <a:spcPts val="0"/>
              </a:spcAft>
              <a:buClr>
                <a:schemeClr val="dk1"/>
              </a:buClr>
              <a:buSzPts val="1100"/>
              <a:buNone/>
              <a:defRPr>
                <a:solidFill>
                  <a:schemeClr val="dk1"/>
                </a:solidFill>
              </a:defRPr>
            </a:lvl6pPr>
            <a:lvl7pPr lvl="6" algn="l">
              <a:lnSpc>
                <a:spcPct val="100000"/>
              </a:lnSpc>
              <a:spcBef>
                <a:spcPts val="0"/>
              </a:spcBef>
              <a:spcAft>
                <a:spcPts val="0"/>
              </a:spcAft>
              <a:buClr>
                <a:schemeClr val="dk1"/>
              </a:buClr>
              <a:buSzPts val="1100"/>
              <a:buNone/>
              <a:defRPr>
                <a:solidFill>
                  <a:schemeClr val="dk1"/>
                </a:solidFill>
              </a:defRPr>
            </a:lvl7pPr>
            <a:lvl8pPr lvl="7" algn="l">
              <a:lnSpc>
                <a:spcPct val="100000"/>
              </a:lnSpc>
              <a:spcBef>
                <a:spcPts val="0"/>
              </a:spcBef>
              <a:spcAft>
                <a:spcPts val="0"/>
              </a:spcAft>
              <a:buClr>
                <a:schemeClr val="dk1"/>
              </a:buClr>
              <a:buSzPts val="1100"/>
              <a:buNone/>
              <a:defRPr>
                <a:solidFill>
                  <a:schemeClr val="dk1"/>
                </a:solidFill>
              </a:defRPr>
            </a:lvl8pPr>
            <a:lvl9pPr lvl="8" algn="l">
              <a:lnSpc>
                <a:spcPct val="100000"/>
              </a:lnSpc>
              <a:spcBef>
                <a:spcPts val="0"/>
              </a:spcBef>
              <a:spcAft>
                <a:spcPts val="0"/>
              </a:spcAft>
              <a:buClr>
                <a:schemeClr val="dk1"/>
              </a:buClr>
              <a:buSzPts val="1100"/>
              <a:buNone/>
              <a:defRPr>
                <a:solidFill>
                  <a:schemeClr val="dk1"/>
                </a:solidFill>
              </a:defRPr>
            </a:lvl9pPr>
          </a:lstStyle>
          <a:p/>
        </p:txBody>
      </p:sp>
      <p:sp>
        <p:nvSpPr>
          <p:cNvPr id="36" name="Google Shape;36;p4"/>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4"/>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4"/>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39" name="Shape 39"/>
        <p:cNvGrpSpPr/>
        <p:nvPr/>
      </p:nvGrpSpPr>
      <p:grpSpPr>
        <a:xfrm>
          <a:off x="0" y="0"/>
          <a:ext cx="0" cy="0"/>
          <a:chOff x="0" y="0"/>
          <a:chExt cx="0" cy="0"/>
        </a:xfrm>
      </p:grpSpPr>
      <p:sp>
        <p:nvSpPr>
          <p:cNvPr id="40" name="Google Shape;40;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46" name="Shape 46"/>
        <p:cNvGrpSpPr/>
        <p:nvPr/>
      </p:nvGrpSpPr>
      <p:grpSpPr>
        <a:xfrm>
          <a:off x="0" y="0"/>
          <a:ext cx="0" cy="0"/>
          <a:chOff x="0" y="0"/>
          <a:chExt cx="0" cy="0"/>
        </a:xfrm>
      </p:grpSpPr>
      <p:sp>
        <p:nvSpPr>
          <p:cNvPr id="47" name="Google Shape;47;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g216bb1a2444_4_146"/>
          <p:cNvSpPr/>
          <p:nvPr>
            <p:ph idx="2" type="pic"/>
          </p:nvPr>
        </p:nvSpPr>
        <p:spPr>
          <a:xfrm>
            <a:off x="720725" y="1857600"/>
            <a:ext cx="5302800" cy="2016000"/>
          </a:xfrm>
          <a:prstGeom prst="rect">
            <a:avLst/>
          </a:prstGeom>
          <a:solidFill>
            <a:srgbClr val="D8D8D8"/>
          </a:solidFill>
          <a:ln>
            <a:noFill/>
          </a:ln>
        </p:spPr>
      </p:sp>
      <p:sp>
        <p:nvSpPr>
          <p:cNvPr id="52" name="Google Shape;52;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g216bb1a2444_4_146"/>
          <p:cNvSpPr/>
          <p:nvPr>
            <p:ph idx="3" type="pic"/>
          </p:nvPr>
        </p:nvSpPr>
        <p:spPr>
          <a:xfrm>
            <a:off x="6166888" y="1857600"/>
            <a:ext cx="5302800" cy="2016000"/>
          </a:xfrm>
          <a:prstGeom prst="rect">
            <a:avLst/>
          </a:prstGeom>
          <a:solidFill>
            <a:srgbClr val="D8D8D8"/>
          </a:solidFill>
          <a:ln>
            <a:noFill/>
          </a:ln>
        </p:spPr>
      </p:sp>
      <p:sp>
        <p:nvSpPr>
          <p:cNvPr id="54" name="Google Shape;54;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62" name="Shape 62"/>
        <p:cNvGrpSpPr/>
        <p:nvPr/>
      </p:nvGrpSpPr>
      <p:grpSpPr>
        <a:xfrm>
          <a:off x="0" y="0"/>
          <a:ext cx="0" cy="0"/>
          <a:chOff x="0" y="0"/>
          <a:chExt cx="0" cy="0"/>
        </a:xfrm>
      </p:grpSpPr>
      <p:sp>
        <p:nvSpPr>
          <p:cNvPr id="63" name="Google Shape;63;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 name="Google Shape;65;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66" name="Google Shape;66;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67" name="Google Shape;67;p11"/>
          <p:cNvGrpSpPr/>
          <p:nvPr/>
        </p:nvGrpSpPr>
        <p:grpSpPr>
          <a:xfrm>
            <a:off x="720725" y="5472000"/>
            <a:ext cx="4009268" cy="694945"/>
            <a:chOff x="720725" y="5218493"/>
            <a:chExt cx="4009268" cy="694945"/>
          </a:xfrm>
        </p:grpSpPr>
        <p:pic>
          <p:nvPicPr>
            <p:cNvPr id="68" name="Google Shape;68;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69" name="Google Shape;69;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0" name="Google Shape;70;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1" name="Google Shape;71;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72" name="Shape 72"/>
        <p:cNvGrpSpPr/>
        <p:nvPr/>
      </p:nvGrpSpPr>
      <p:grpSpPr>
        <a:xfrm>
          <a:off x="0" y="0"/>
          <a:ext cx="0" cy="0"/>
          <a:chOff x="0" y="0"/>
          <a:chExt cx="0" cy="0"/>
        </a:xfrm>
      </p:grpSpPr>
      <p:sp>
        <p:nvSpPr>
          <p:cNvPr id="73" name="Google Shape;73;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75" name="Google Shape;75;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6.xml"/><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g23a43cf27c1_0_97"/>
          <p:cNvSpPr txBox="1"/>
          <p:nvPr>
            <p:ph type="title"/>
          </p:nvPr>
        </p:nvSpPr>
        <p:spPr>
          <a:xfrm>
            <a:off x="838200" y="1233297"/>
            <a:ext cx="10515600" cy="457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4" name="Google Shape;134;g23a43cf27c1_0_9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1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135" name="Google Shape;135;g23a43cf27c1_0_97"/>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9pPr>
          </a:lstStyle>
          <a:p/>
        </p:txBody>
      </p:sp>
      <p:sp>
        <p:nvSpPr>
          <p:cNvPr id="136" name="Google Shape;136;g23a43cf27c1_0_97"/>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99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9pPr>
          </a:lstStyle>
          <a:p/>
        </p:txBody>
      </p:sp>
      <p:sp>
        <p:nvSpPr>
          <p:cNvPr id="137" name="Google Shape;137;g23a43cf27c1_0_9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9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g23a43cf27c1_0_97"/>
          <p:cNvSpPr txBox="1"/>
          <p:nvPr/>
        </p:nvSpPr>
        <p:spPr>
          <a:xfrm>
            <a:off x="725213" y="136525"/>
            <a:ext cx="5286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lt1"/>
                </a:solidFill>
                <a:latin typeface="Arial Black"/>
                <a:ea typeface="Arial Black"/>
                <a:cs typeface="Arial Black"/>
                <a:sym typeface="Arial Black"/>
              </a:rPr>
              <a:t>DIALOGUES</a:t>
            </a:r>
            <a:endParaRPr b="1" i="0" sz="3200" u="none" cap="none" strike="noStrike">
              <a:solidFill>
                <a:schemeClr val="lt1"/>
              </a:solidFill>
              <a:latin typeface="Arial Black"/>
              <a:ea typeface="Arial Black"/>
              <a:cs typeface="Arial Black"/>
              <a:sym typeface="Arial Black"/>
            </a:endParaRPr>
          </a:p>
        </p:txBody>
      </p:sp>
      <p:pic>
        <p:nvPicPr>
          <p:cNvPr descr="Text&#10;&#10;Description automatically generated" id="139" name="Google Shape;139;g23a43cf27c1_0_97"/>
          <p:cNvPicPr preferRelativeResize="0"/>
          <p:nvPr/>
        </p:nvPicPr>
        <p:blipFill rotWithShape="1">
          <a:blip r:embed="rId1">
            <a:alphaModFix/>
          </a:blip>
          <a:srcRect b="0" l="0" r="0" t="0"/>
          <a:stretch/>
        </p:blipFill>
        <p:spPr>
          <a:xfrm>
            <a:off x="0" y="0"/>
            <a:ext cx="12192000" cy="6858001"/>
          </a:xfrm>
          <a:prstGeom prst="rect">
            <a:avLst/>
          </a:prstGeom>
          <a:noFill/>
          <a:ln>
            <a:noFill/>
          </a:ln>
        </p:spPr>
      </p:pic>
      <p:pic>
        <p:nvPicPr>
          <p:cNvPr id="140" name="Google Shape;140;g23a43cf27c1_0_97"/>
          <p:cNvPicPr preferRelativeResize="0"/>
          <p:nvPr/>
        </p:nvPicPr>
        <p:blipFill rotWithShape="1">
          <a:blip r:embed="rId2">
            <a:alphaModFix/>
          </a:blip>
          <a:srcRect b="0" l="0" r="0" t="0"/>
          <a:stretch/>
        </p:blipFill>
        <p:spPr>
          <a:xfrm>
            <a:off x="8304433" y="5912227"/>
            <a:ext cx="3742767" cy="8847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oosocean.org/index.php?option=com_content&amp;view=article&amp;id=400&amp;Itemid=448" TargetMode="External"/><Relationship Id="rId4" Type="http://schemas.openxmlformats.org/officeDocument/2006/relationships/image" Target="../media/image14.jpg"/><Relationship Id="rId5" Type="http://schemas.openxmlformats.org/officeDocument/2006/relationships/image" Target="../media/image20.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goosocean.org/index.php?option=com_oe&amp;task=viewDocumentRecord&amp;docID=3207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
          <p:cNvSpPr txBox="1"/>
          <p:nvPr>
            <p:ph type="ctrTitle"/>
          </p:nvPr>
        </p:nvSpPr>
        <p:spPr>
          <a:xfrm>
            <a:off x="1368000" y="2790000"/>
            <a:ext cx="10460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Strategic Objective 8</a:t>
            </a:r>
            <a:endParaRPr sz="4600"/>
          </a:p>
          <a:p>
            <a:pPr indent="0" lvl="0" marL="0" rtl="0" algn="l">
              <a:lnSpc>
                <a:spcPct val="90000"/>
              </a:lnSpc>
              <a:spcBef>
                <a:spcPts val="0"/>
              </a:spcBef>
              <a:spcAft>
                <a:spcPts val="0"/>
              </a:spcAft>
              <a:buClr>
                <a:schemeClr val="lt1"/>
              </a:buClr>
              <a:buSzPts val="5000"/>
              <a:buFont typeface="Arial"/>
              <a:buNone/>
            </a:pPr>
            <a:r>
              <a:rPr lang="en-GB" sz="3000"/>
              <a:t>GOAL 3</a:t>
            </a:r>
            <a:br>
              <a:rPr lang="en-GB"/>
            </a:br>
            <a:endParaRPr/>
          </a:p>
        </p:txBody>
      </p:sp>
      <p:sp>
        <p:nvSpPr>
          <p:cNvPr id="193" name="Google Shape;193;p1"/>
          <p:cNvSpPr txBox="1"/>
          <p:nvPr>
            <p:ph idx="1" type="subTitle"/>
          </p:nvPr>
        </p:nvSpPr>
        <p:spPr>
          <a:xfrm>
            <a:off x="1368000" y="4597200"/>
            <a:ext cx="75522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GOOS 12th Steering Committee meeting, 25 - 26 April 2023</a:t>
            </a:r>
            <a:endParaRPr/>
          </a:p>
        </p:txBody>
      </p:sp>
      <p:pic>
        <p:nvPicPr>
          <p:cNvPr id="194" name="Google Shape;194;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76" name="Google Shape;276;p3"/>
          <p:cNvSpPr txBox="1"/>
          <p:nvPr>
            <p:ph idx="1" type="body"/>
          </p:nvPr>
        </p:nvSpPr>
        <p:spPr>
          <a:xfrm>
            <a:off x="720725" y="1208475"/>
            <a:ext cx="6909300" cy="47049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Clr>
                <a:schemeClr val="dk2"/>
              </a:buClr>
              <a:buSzPts val="1800"/>
              <a:buNone/>
            </a:pPr>
            <a:r>
              <a:rPr b="1" lang="en-GB" sz="1500">
                <a:latin typeface="Arial"/>
                <a:ea typeface="Arial"/>
                <a:cs typeface="Arial"/>
                <a:sym typeface="Arial"/>
              </a:rPr>
              <a:t>Action 8. 2</a:t>
            </a:r>
            <a:endParaRPr sz="1700"/>
          </a:p>
          <a:p>
            <a:pPr indent="-228600" lvl="0" marL="457200" rtl="0" algn="l">
              <a:lnSpc>
                <a:spcPct val="100000"/>
              </a:lnSpc>
              <a:spcBef>
                <a:spcPts val="0"/>
              </a:spcBef>
              <a:spcAft>
                <a:spcPts val="0"/>
              </a:spcAft>
              <a:buClr>
                <a:schemeClr val="dk2"/>
              </a:buClr>
              <a:buSzPts val="1800"/>
              <a:buNone/>
            </a:pPr>
            <a:r>
              <a:rPr lang="en-GB" sz="1500">
                <a:latin typeface="Arial"/>
                <a:ea typeface="Arial"/>
                <a:cs typeface="Arial"/>
                <a:sym typeface="Arial"/>
              </a:rPr>
              <a:t>Not being undertaken as written - perhaps delete/replace?</a:t>
            </a:r>
            <a:endParaRPr sz="1700"/>
          </a:p>
          <a:p>
            <a:pPr indent="0" lvl="0" marL="228600" rtl="0" algn="l">
              <a:lnSpc>
                <a:spcPct val="100000"/>
              </a:lnSpc>
              <a:spcBef>
                <a:spcPts val="0"/>
              </a:spcBef>
              <a:spcAft>
                <a:spcPts val="0"/>
              </a:spcAft>
              <a:buClr>
                <a:schemeClr val="dk2"/>
              </a:buClr>
              <a:buSzPts val="1800"/>
              <a:buNone/>
            </a:pPr>
            <a:r>
              <a:t/>
            </a:r>
            <a:endParaRPr b="1" sz="1500">
              <a:latin typeface="Arial"/>
              <a:ea typeface="Arial"/>
              <a:cs typeface="Arial"/>
              <a:sym typeface="Arial"/>
            </a:endParaRPr>
          </a:p>
          <a:p>
            <a:pPr indent="0" lvl="0" marL="228600" rtl="0" algn="l">
              <a:lnSpc>
                <a:spcPct val="100000"/>
              </a:lnSpc>
              <a:spcBef>
                <a:spcPts val="0"/>
              </a:spcBef>
              <a:spcAft>
                <a:spcPts val="0"/>
              </a:spcAft>
              <a:buClr>
                <a:schemeClr val="dk2"/>
              </a:buClr>
              <a:buSzPts val="1800"/>
              <a:buNone/>
            </a:pPr>
            <a:r>
              <a:rPr b="1" lang="en-GB" sz="1500">
                <a:latin typeface="Arial"/>
                <a:ea typeface="Arial"/>
                <a:cs typeface="Arial"/>
                <a:sym typeface="Arial"/>
              </a:rPr>
              <a:t>Action 8.3: Speed integration of new technology</a:t>
            </a:r>
            <a:br>
              <a:rPr b="1" lang="en-GB" sz="1500">
                <a:latin typeface="Arial"/>
                <a:ea typeface="Arial"/>
                <a:cs typeface="Arial"/>
                <a:sym typeface="Arial"/>
              </a:rPr>
            </a:br>
            <a:endParaRPr sz="1700"/>
          </a:p>
          <a:p>
            <a:pPr indent="0" lvl="0" marL="228600" rtl="0" algn="l">
              <a:lnSpc>
                <a:spcPct val="100000"/>
              </a:lnSpc>
              <a:spcBef>
                <a:spcPts val="0"/>
              </a:spcBef>
              <a:spcAft>
                <a:spcPts val="0"/>
              </a:spcAft>
              <a:buClr>
                <a:schemeClr val="dk2"/>
              </a:buClr>
              <a:buSzPts val="1800"/>
              <a:buNone/>
            </a:pPr>
            <a:r>
              <a:rPr b="1" lang="en-GB" sz="1500">
                <a:solidFill>
                  <a:schemeClr val="accent3"/>
                </a:solidFill>
              </a:rPr>
              <a:t>OCG:</a:t>
            </a:r>
            <a:endParaRPr b="1" sz="1700">
              <a:solidFill>
                <a:schemeClr val="accent3"/>
              </a:solidFill>
            </a:endParaRPr>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developed data templates for exchange RT data from uncrewed vehicles (e.g. gliders, Saildrone, etc)</a:t>
            </a:r>
            <a:endParaRPr sz="1700"/>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numerous technological advances being evaluated within global networks</a:t>
            </a:r>
            <a:endParaRPr sz="1700"/>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eDNA samples taken from a few GO-SHIP cruises and mooring cruises </a:t>
            </a:r>
            <a:endParaRPr sz="1700"/>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Saildrone have been deployed in hurricanes</a:t>
            </a:r>
            <a:br>
              <a:rPr lang="en-GB" sz="1500">
                <a:latin typeface="Arial"/>
                <a:ea typeface="Arial"/>
                <a:cs typeface="Arial"/>
                <a:sym typeface="Arial"/>
              </a:rPr>
            </a:br>
            <a:endParaRPr sz="1700"/>
          </a:p>
          <a:p>
            <a:pPr indent="-228600" lvl="0" marL="457200" rtl="0" algn="l">
              <a:lnSpc>
                <a:spcPct val="100000"/>
              </a:lnSpc>
              <a:spcBef>
                <a:spcPts val="0"/>
              </a:spcBef>
              <a:spcAft>
                <a:spcPts val="0"/>
              </a:spcAft>
              <a:buSzPts val="1800"/>
              <a:buNone/>
            </a:pPr>
            <a:r>
              <a:rPr b="1" i="0" lang="en-GB" sz="1500" u="none" strike="noStrike">
                <a:solidFill>
                  <a:schemeClr val="accent3"/>
                </a:solidFill>
              </a:rPr>
              <a:t>BGC Panel:</a:t>
            </a:r>
            <a:endParaRPr b="1" sz="1700">
              <a:solidFill>
                <a:schemeClr val="accent3"/>
              </a:solidFill>
            </a:endParaRPr>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agreed join Ocean Foundation Initiative for replicating GOA-ON in a Box to address oxygen and nutrients and expand monitoring capacity in the US Caribbean, proposal submitted to IOOS</a:t>
            </a:r>
            <a:br>
              <a:rPr lang="en-GB" sz="1500">
                <a:latin typeface="Arial"/>
                <a:ea typeface="Arial"/>
                <a:cs typeface="Arial"/>
                <a:sym typeface="Arial"/>
              </a:rPr>
            </a:br>
            <a:endParaRPr sz="1700"/>
          </a:p>
          <a:p>
            <a:pPr indent="0" lvl="0" marL="228600" rtl="0" algn="l">
              <a:lnSpc>
                <a:spcPct val="100000"/>
              </a:lnSpc>
              <a:spcBef>
                <a:spcPts val="0"/>
              </a:spcBef>
              <a:spcAft>
                <a:spcPts val="0"/>
              </a:spcAft>
              <a:buClr>
                <a:schemeClr val="accent2"/>
              </a:buClr>
              <a:buSzPts val="1800"/>
              <a:buNone/>
            </a:pPr>
            <a:r>
              <a:rPr b="1" lang="en-GB" sz="1500">
                <a:solidFill>
                  <a:schemeClr val="accent3"/>
                </a:solidFill>
              </a:rPr>
              <a:t>BioEco Panel:</a:t>
            </a:r>
            <a:endParaRPr b="1" sz="1700">
              <a:solidFill>
                <a:schemeClr val="accent3"/>
              </a:solidFill>
            </a:endParaRPr>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European MARCO-BOLO Project</a:t>
            </a:r>
            <a:endParaRPr sz="1700"/>
          </a:p>
          <a:p>
            <a:pPr indent="-254000" lvl="0" marL="514350" rtl="0" algn="l">
              <a:lnSpc>
                <a:spcPct val="100000"/>
              </a:lnSpc>
              <a:spcBef>
                <a:spcPts val="0"/>
              </a:spcBef>
              <a:spcAft>
                <a:spcPts val="0"/>
              </a:spcAft>
              <a:buClr>
                <a:schemeClr val="accent2"/>
              </a:buClr>
              <a:buSzPts val="1300"/>
              <a:buFont typeface="Arial"/>
              <a:buChar char="•"/>
            </a:pPr>
            <a:r>
              <a:rPr lang="en-GB" sz="1500">
                <a:latin typeface="Arial"/>
                <a:ea typeface="Arial"/>
                <a:cs typeface="Arial"/>
                <a:sym typeface="Arial"/>
              </a:rPr>
              <a:t>Ocean Decade BioEco Projects such as OBON, and MBARI Synchronicity Programme</a:t>
            </a:r>
            <a:endParaRPr sz="1700"/>
          </a:p>
          <a:p>
            <a:pPr indent="-171450" lvl="0" marL="514350" rtl="0" algn="l">
              <a:lnSpc>
                <a:spcPct val="100000"/>
              </a:lnSpc>
              <a:spcBef>
                <a:spcPts val="0"/>
              </a:spcBef>
              <a:spcAft>
                <a:spcPts val="0"/>
              </a:spcAft>
              <a:buClr>
                <a:schemeClr val="accent2"/>
              </a:buClr>
              <a:buSzPts val="1800"/>
              <a:buFont typeface="Arial"/>
              <a:buNone/>
            </a:pPr>
            <a:r>
              <a:t/>
            </a:r>
            <a:endParaRPr sz="1500">
              <a:latin typeface="Arial"/>
              <a:ea typeface="Arial"/>
              <a:cs typeface="Arial"/>
              <a:sym typeface="Arial"/>
            </a:endParaRPr>
          </a:p>
          <a:p>
            <a:pPr indent="-171450" lvl="0" marL="514350" rtl="0" algn="l">
              <a:lnSpc>
                <a:spcPct val="100000"/>
              </a:lnSpc>
              <a:spcBef>
                <a:spcPts val="0"/>
              </a:spcBef>
              <a:spcAft>
                <a:spcPts val="0"/>
              </a:spcAft>
              <a:buClr>
                <a:schemeClr val="dk2"/>
              </a:buClr>
              <a:buSzPts val="1800"/>
              <a:buFont typeface="Arial"/>
              <a:buNone/>
            </a:pPr>
            <a:r>
              <a:t/>
            </a:r>
            <a:endParaRPr sz="1700">
              <a:highlight>
                <a:srgbClr val="FFFF00"/>
              </a:highlight>
            </a:endParaRPr>
          </a:p>
          <a:p>
            <a:pPr indent="-228600" lvl="0" marL="457200" rtl="0" algn="l">
              <a:lnSpc>
                <a:spcPct val="100000"/>
              </a:lnSpc>
              <a:spcBef>
                <a:spcPts val="0"/>
              </a:spcBef>
              <a:spcAft>
                <a:spcPts val="0"/>
              </a:spcAft>
              <a:buClr>
                <a:schemeClr val="dk2"/>
              </a:buClr>
              <a:buSzPts val="1800"/>
              <a:buNone/>
            </a:pPr>
            <a:r>
              <a:t/>
            </a:r>
            <a:endParaRPr sz="1700">
              <a:highlight>
                <a:srgbClr val="FFFF00"/>
              </a:highlight>
            </a:endParaRPr>
          </a:p>
          <a:p>
            <a:pPr indent="0" lvl="0" marL="0" rtl="0" algn="l">
              <a:lnSpc>
                <a:spcPct val="100000"/>
              </a:lnSpc>
              <a:spcBef>
                <a:spcPts val="0"/>
              </a:spcBef>
              <a:spcAft>
                <a:spcPts val="0"/>
              </a:spcAft>
              <a:buSzPts val="1800"/>
              <a:buNone/>
            </a:pPr>
            <a:r>
              <a:t/>
            </a:r>
            <a:endParaRPr sz="1700">
              <a:highlight>
                <a:srgbClr val="FFFF00"/>
              </a:highlight>
            </a:endParaRPr>
          </a:p>
        </p:txBody>
      </p:sp>
      <p:sp>
        <p:nvSpPr>
          <p:cNvPr id="277" name="Google Shape;277;p3"/>
          <p:cNvSpPr txBox="1"/>
          <p:nvPr>
            <p:ph type="title"/>
          </p:nvPr>
        </p:nvSpPr>
        <p:spPr>
          <a:xfrm>
            <a:off x="720725" y="477082"/>
            <a:ext cx="5518800" cy="8985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Progress/Achievements</a:t>
            </a:r>
            <a:endParaRPr/>
          </a:p>
        </p:txBody>
      </p:sp>
      <p:pic>
        <p:nvPicPr>
          <p:cNvPr id="278" name="Google Shape;278;p3"/>
          <p:cNvPicPr preferRelativeResize="0"/>
          <p:nvPr/>
        </p:nvPicPr>
        <p:blipFill>
          <a:blip r:embed="rId3">
            <a:alphaModFix/>
          </a:blip>
          <a:stretch>
            <a:fillRect/>
          </a:stretch>
        </p:blipFill>
        <p:spPr>
          <a:xfrm>
            <a:off x="8298325" y="4489663"/>
            <a:ext cx="2867025" cy="838679"/>
          </a:xfrm>
          <a:prstGeom prst="rect">
            <a:avLst/>
          </a:prstGeom>
          <a:noFill/>
          <a:ln>
            <a:noFill/>
          </a:ln>
        </p:spPr>
      </p:pic>
      <p:pic>
        <p:nvPicPr>
          <p:cNvPr id="279" name="Google Shape;279;p3"/>
          <p:cNvPicPr preferRelativeResize="0"/>
          <p:nvPr/>
        </p:nvPicPr>
        <p:blipFill>
          <a:blip r:embed="rId4">
            <a:alphaModFix/>
          </a:blip>
          <a:stretch>
            <a:fillRect/>
          </a:stretch>
        </p:blipFill>
        <p:spPr>
          <a:xfrm>
            <a:off x="10214536" y="5328346"/>
            <a:ext cx="1748643" cy="730029"/>
          </a:xfrm>
          <a:prstGeom prst="rect">
            <a:avLst/>
          </a:prstGeom>
          <a:noFill/>
          <a:ln>
            <a:noFill/>
          </a:ln>
        </p:spPr>
      </p:pic>
      <p:pic>
        <p:nvPicPr>
          <p:cNvPr id="280" name="Google Shape;280;p3"/>
          <p:cNvPicPr preferRelativeResize="0"/>
          <p:nvPr/>
        </p:nvPicPr>
        <p:blipFill>
          <a:blip r:embed="rId5">
            <a:alphaModFix/>
          </a:blip>
          <a:stretch>
            <a:fillRect/>
          </a:stretch>
        </p:blipFill>
        <p:spPr>
          <a:xfrm>
            <a:off x="8069525" y="1208475"/>
            <a:ext cx="4122475" cy="2783576"/>
          </a:xfrm>
          <a:prstGeom prst="rect">
            <a:avLst/>
          </a:prstGeom>
          <a:noFill/>
          <a:ln>
            <a:noFill/>
          </a:ln>
        </p:spPr>
      </p:pic>
      <p:pic>
        <p:nvPicPr>
          <p:cNvPr id="281" name="Google Shape;281;p3"/>
          <p:cNvPicPr preferRelativeResize="0"/>
          <p:nvPr/>
        </p:nvPicPr>
        <p:blipFill>
          <a:blip r:embed="rId6">
            <a:alphaModFix/>
          </a:blip>
          <a:stretch>
            <a:fillRect/>
          </a:stretch>
        </p:blipFill>
        <p:spPr>
          <a:xfrm>
            <a:off x="8220700" y="1339125"/>
            <a:ext cx="2604474" cy="654644"/>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f9f4191bfa_0_25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Font typeface="Arial"/>
              <a:buNone/>
            </a:pPr>
            <a:r>
              <a:rPr lang="en-GB"/>
              <a:t>Outcomes &amp; Assessment</a:t>
            </a:r>
            <a:endParaRPr/>
          </a:p>
          <a:p>
            <a:pPr indent="0" lvl="0" marL="0" rtl="0" algn="l">
              <a:lnSpc>
                <a:spcPct val="85000"/>
              </a:lnSpc>
              <a:spcBef>
                <a:spcPts val="0"/>
              </a:spcBef>
              <a:spcAft>
                <a:spcPts val="0"/>
              </a:spcAft>
              <a:buClr>
                <a:schemeClr val="accent1"/>
              </a:buClr>
              <a:buSzPts val="3600"/>
              <a:buFont typeface="Arial"/>
              <a:buNone/>
            </a:pPr>
            <a:r>
              <a:t/>
            </a:r>
            <a:endParaRPr/>
          </a:p>
        </p:txBody>
      </p:sp>
      <p:sp>
        <p:nvSpPr>
          <p:cNvPr id="287" name="Google Shape;287;g1f9f4191bfa_0_25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Clr>
                <a:srgbClr val="000000"/>
              </a:buClr>
              <a:buSzPts val="1000"/>
              <a:buFont typeface="Arial"/>
              <a:buNone/>
            </a:pPr>
            <a:fld id="{00000000-1234-1234-1234-123412341234}" type="slidenum">
              <a:rPr lang="en-GB"/>
              <a:t>‹#›</a:t>
            </a:fld>
            <a:endParaRPr/>
          </a:p>
        </p:txBody>
      </p:sp>
      <p:graphicFrame>
        <p:nvGraphicFramePr>
          <p:cNvPr id="288" name="Google Shape;288;g1f9f4191bfa_0_256"/>
          <p:cNvGraphicFramePr/>
          <p:nvPr/>
        </p:nvGraphicFramePr>
        <p:xfrm>
          <a:off x="757375" y="1366100"/>
          <a:ext cx="3000000" cy="3000000"/>
        </p:xfrm>
        <a:graphic>
          <a:graphicData uri="http://schemas.openxmlformats.org/drawingml/2006/table">
            <a:tbl>
              <a:tblPr>
                <a:noFill/>
                <a:tableStyleId>{B61090B5-C256-416C-82F6-6632D4642005}</a:tableStyleId>
              </a:tblPr>
              <a:tblGrid>
                <a:gridCol w="566625"/>
                <a:gridCol w="5091950"/>
                <a:gridCol w="5091900"/>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rPr>
                        <a:t>No.</a:t>
                      </a:r>
                      <a:endParaRPr b="1" sz="1400" u="none" cap="none" strike="noStrike">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rPr>
                        <a:t>SO8 Outcomes</a:t>
                      </a:r>
                      <a:endParaRPr b="1" sz="1400" u="none" cap="none" strike="noStrike">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lt1"/>
                          </a:solidFill>
                        </a:rPr>
                        <a:t>Assessments</a:t>
                      </a:r>
                      <a:endParaRPr b="1" sz="1400" u="none" cap="none" strike="noStrike">
                        <a:solidFill>
                          <a:schemeClr val="lt1"/>
                        </a:solidFill>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1</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Faster adoption of new technology</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Unknown </a:t>
                      </a:r>
                      <a:r>
                        <a:rPr lang="en-GB" sz="1400" u="none" cap="none" strike="noStrike"/>
                        <a:t>- </a:t>
                      </a:r>
                      <a:r>
                        <a:rPr lang="en-GB"/>
                        <a:t>A</a:t>
                      </a:r>
                      <a:r>
                        <a:rPr lang="en-GB" sz="1400" u="none" cap="none" strike="noStrike"/>
                        <a:t>doption yes, but faster? Do we need to develop some systematic approach for testing new tech or evaluating?</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2</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Increase scope, efficiency and observational capability</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On track (</a:t>
                      </a:r>
                      <a:r>
                        <a:rPr b="1" lang="en-GB"/>
                        <a:t>3</a:t>
                      </a:r>
                      <a:r>
                        <a:rPr b="1" lang="en-GB" sz="1400" u="none" cap="none" strike="noStrike"/>
                        <a:t>0%)</a:t>
                      </a:r>
                      <a:r>
                        <a:rPr lang="en-GB" sz="1400" u="none" cap="none" strike="noStrike"/>
                        <a:t> – the scope is being increased, we need to think about how we assess efficiency</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8229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t>3</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Focused and faster technological development to meet new observing challenges, including geographic equity</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t>Slow but on track (30%)</a:t>
                      </a:r>
                      <a:r>
                        <a:rPr lang="en-GB"/>
                        <a:t> </a:t>
                      </a:r>
                      <a:r>
                        <a:rPr lang="en-GB" sz="1400" u="none" cap="none" strike="noStrike"/>
                        <a:t>- several recommendations in the Dialogues with Industry</a:t>
                      </a:r>
                      <a:r>
                        <a:rPr lang="en-GB"/>
                        <a:t>, could  expect to see </a:t>
                      </a:r>
                      <a:r>
                        <a:rPr lang="en-GB"/>
                        <a:t>developments</a:t>
                      </a:r>
                      <a:r>
                        <a:rPr lang="en-GB"/>
                        <a:t> move faster from here.</a:t>
                      </a:r>
                      <a:endParaRPr sz="1400" u="none" cap="none" strike="noStrike"/>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16bb1a2444_4_28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94" name="Google Shape;294;g216bb1a2444_4_289"/>
          <p:cNvSpPr txBox="1"/>
          <p:nvPr>
            <p:ph idx="1" type="body"/>
          </p:nvPr>
        </p:nvSpPr>
        <p:spPr>
          <a:xfrm>
            <a:off x="720725" y="1465750"/>
            <a:ext cx="5518800" cy="4447500"/>
          </a:xfrm>
          <a:prstGeom prst="rect">
            <a:avLst/>
          </a:prstGeom>
          <a:noFill/>
          <a:ln>
            <a:noFill/>
          </a:ln>
        </p:spPr>
        <p:txBody>
          <a:bodyPr anchorCtr="0" anchor="t" bIns="0" lIns="0" spcFirstLastPara="1" rIns="0" wrap="square" tIns="0">
            <a:noAutofit/>
          </a:bodyPr>
          <a:lstStyle/>
          <a:p>
            <a:pPr indent="-285750" lvl="0" marL="514350" rtl="0" algn="l">
              <a:lnSpc>
                <a:spcPct val="100000"/>
              </a:lnSpc>
              <a:spcBef>
                <a:spcPts val="0"/>
              </a:spcBef>
              <a:spcAft>
                <a:spcPts val="0"/>
              </a:spcAft>
              <a:buClr>
                <a:schemeClr val="accent2"/>
              </a:buClr>
              <a:buSzPts val="1800"/>
              <a:buFont typeface="Arial"/>
              <a:buChar char="•"/>
            </a:pPr>
            <a:r>
              <a:rPr lang="en-GB"/>
              <a:t>Some could include:</a:t>
            </a:r>
            <a:endParaRPr/>
          </a:p>
          <a:p>
            <a:pPr indent="-285750" lvl="1" marL="971550" rtl="0" algn="l">
              <a:lnSpc>
                <a:spcPct val="100000"/>
              </a:lnSpc>
              <a:spcBef>
                <a:spcPts val="0"/>
              </a:spcBef>
              <a:spcAft>
                <a:spcPts val="0"/>
              </a:spcAft>
              <a:buClr>
                <a:schemeClr val="accent2"/>
              </a:buClr>
              <a:buSzPts val="1800"/>
              <a:buFont typeface="Arial"/>
              <a:buChar char="•"/>
            </a:pPr>
            <a:r>
              <a:rPr b="0" lang="en-GB" sz="1600"/>
              <a:t>Targeting new tech development to meet needs of the observing system/users/policy</a:t>
            </a:r>
            <a:endParaRPr/>
          </a:p>
          <a:p>
            <a:pPr indent="-285750" lvl="1" marL="971550" rtl="0" algn="l">
              <a:lnSpc>
                <a:spcPct val="100000"/>
              </a:lnSpc>
              <a:spcBef>
                <a:spcPts val="0"/>
              </a:spcBef>
              <a:spcAft>
                <a:spcPts val="0"/>
              </a:spcAft>
              <a:buClr>
                <a:schemeClr val="accent2"/>
              </a:buClr>
              <a:buSzPts val="1800"/>
              <a:buFont typeface="Arial"/>
              <a:buChar char="•"/>
            </a:pPr>
            <a:r>
              <a:rPr b="0" lang="en-GB" sz="1600"/>
              <a:t>More systematic testing on new tech – protocol, sharing of results, targeted testing, comparison</a:t>
            </a:r>
            <a:endParaRPr/>
          </a:p>
          <a:p>
            <a:pPr indent="-171450" lvl="1" marL="971550" rtl="0" algn="l">
              <a:lnSpc>
                <a:spcPct val="100000"/>
              </a:lnSpc>
              <a:spcBef>
                <a:spcPts val="0"/>
              </a:spcBef>
              <a:spcAft>
                <a:spcPts val="0"/>
              </a:spcAft>
              <a:buClr>
                <a:schemeClr val="accent2"/>
              </a:buClr>
              <a:buSzPts val="1800"/>
              <a:buFont typeface="Arial"/>
              <a:buNone/>
            </a:pPr>
            <a:r>
              <a:t/>
            </a:r>
            <a:endParaRPr b="0" sz="1600"/>
          </a:p>
        </p:txBody>
      </p:sp>
      <p:sp>
        <p:nvSpPr>
          <p:cNvPr id="295" name="Google Shape;295;g216bb1a2444_4_289"/>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Gaps</a:t>
            </a:r>
            <a:endParaRPr/>
          </a:p>
        </p:txBody>
      </p:sp>
      <p:sp>
        <p:nvSpPr>
          <p:cNvPr id="296" name="Google Shape;296;g216bb1a2444_4_289"/>
          <p:cNvSpPr/>
          <p:nvPr>
            <p:ph idx="2" type="pic"/>
          </p:nvPr>
        </p:nvSpPr>
        <p:spPr>
          <a:xfrm>
            <a:off x="6900000" y="0"/>
            <a:ext cx="5292000" cy="6858000"/>
          </a:xfrm>
          <a:prstGeom prst="rect">
            <a:avLst/>
          </a:prstGeom>
          <a:solidFill>
            <a:srgbClr val="D8D8D8"/>
          </a:solidFill>
          <a:ln>
            <a:noFill/>
          </a:ln>
        </p:spPr>
      </p:sp>
      <p:pic>
        <p:nvPicPr>
          <p:cNvPr id="297" name="Google Shape;297;g216bb1a2444_4_289"/>
          <p:cNvPicPr preferRelativeResize="0"/>
          <p:nvPr/>
        </p:nvPicPr>
        <p:blipFill rotWithShape="1">
          <a:blip r:embed="rId3">
            <a:alphaModFix/>
          </a:blip>
          <a:srcRect b="0" l="61667" r="0" t="11259"/>
          <a:stretch/>
        </p:blipFill>
        <p:spPr>
          <a:xfrm>
            <a:off x="6899999" y="-1"/>
            <a:ext cx="5291999" cy="6857999"/>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Next/Future Steps</a:t>
            </a:r>
            <a:endParaRPr/>
          </a:p>
        </p:txBody>
      </p:sp>
      <p:sp>
        <p:nvSpPr>
          <p:cNvPr id="303" name="Google Shape;303;p3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304" name="Google Shape;304;p31"/>
          <p:cNvSpPr txBox="1"/>
          <p:nvPr/>
        </p:nvSpPr>
        <p:spPr>
          <a:xfrm>
            <a:off x="1236650" y="1435450"/>
            <a:ext cx="6816300" cy="570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000000"/>
              </a:buClr>
              <a:buSzPts val="1900"/>
              <a:buFont typeface="Arial"/>
              <a:buNone/>
            </a:pPr>
            <a:r>
              <a:rPr b="1" i="0" lang="en-GB" sz="2200" u="none" cap="none" strike="noStrike">
                <a:solidFill>
                  <a:schemeClr val="accent3"/>
                </a:solidFill>
                <a:latin typeface="Arial"/>
                <a:ea typeface="Arial"/>
                <a:cs typeface="Arial"/>
                <a:sym typeface="Arial"/>
              </a:rPr>
              <a:t>Dialogues with Industry</a:t>
            </a:r>
            <a:endParaRPr b="1" i="0" sz="2200" u="none" cap="none" strike="noStrike">
              <a:solidFill>
                <a:schemeClr val="accent3"/>
              </a:solidFill>
              <a:latin typeface="Arial"/>
              <a:ea typeface="Arial"/>
              <a:cs typeface="Arial"/>
              <a:sym typeface="Arial"/>
            </a:endParaRPr>
          </a:p>
        </p:txBody>
      </p:sp>
      <p:sp>
        <p:nvSpPr>
          <p:cNvPr id="305" name="Google Shape;305;p31"/>
          <p:cNvSpPr txBox="1"/>
          <p:nvPr/>
        </p:nvSpPr>
        <p:spPr>
          <a:xfrm>
            <a:off x="1378373" y="2056079"/>
            <a:ext cx="2168700" cy="44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18-20 April 2023</a:t>
            </a:r>
            <a:endParaRPr b="1" i="0" sz="1600" u="none" cap="none" strike="noStrike">
              <a:solidFill>
                <a:schemeClr val="accent1"/>
              </a:solidFill>
              <a:latin typeface="Arial"/>
              <a:ea typeface="Arial"/>
              <a:cs typeface="Arial"/>
              <a:sym typeface="Arial"/>
            </a:endParaRPr>
          </a:p>
        </p:txBody>
      </p:sp>
      <p:sp>
        <p:nvSpPr>
          <p:cNvPr id="306" name="Google Shape;306;p31"/>
          <p:cNvSpPr txBox="1"/>
          <p:nvPr/>
        </p:nvSpPr>
        <p:spPr>
          <a:xfrm>
            <a:off x="1433000" y="3040763"/>
            <a:ext cx="2577600" cy="445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Ocean Business 2023</a:t>
            </a:r>
            <a:endParaRPr b="1" i="0" sz="1600" u="none" cap="none" strike="noStrike">
              <a:solidFill>
                <a:schemeClr val="accent1"/>
              </a:solidFill>
              <a:latin typeface="Arial"/>
              <a:ea typeface="Arial"/>
              <a:cs typeface="Arial"/>
              <a:sym typeface="Arial"/>
            </a:endParaRPr>
          </a:p>
        </p:txBody>
      </p:sp>
      <p:sp>
        <p:nvSpPr>
          <p:cNvPr id="307" name="Google Shape;307;p31"/>
          <p:cNvSpPr txBox="1"/>
          <p:nvPr/>
        </p:nvSpPr>
        <p:spPr>
          <a:xfrm>
            <a:off x="1432925" y="3600049"/>
            <a:ext cx="2577600" cy="136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GB" sz="1500" u="none" cap="none" strike="noStrike">
                <a:solidFill>
                  <a:schemeClr val="dk2"/>
                </a:solidFill>
                <a:latin typeface="Arial"/>
                <a:ea typeface="Arial"/>
                <a:cs typeface="Arial"/>
                <a:sym typeface="Arial"/>
              </a:rPr>
              <a:t>Plenary</a:t>
            </a:r>
            <a:r>
              <a:rPr b="0" i="0" lang="en-GB" sz="1500" u="none" cap="none" strike="noStrike">
                <a:solidFill>
                  <a:schemeClr val="dk2"/>
                </a:solidFill>
                <a:latin typeface="Arial"/>
                <a:ea typeface="Arial"/>
                <a:cs typeface="Arial"/>
                <a:sym typeface="Arial"/>
              </a:rPr>
              <a:t>:</a:t>
            </a:r>
            <a:r>
              <a:rPr b="0" i="0" lang="en-GB" sz="1600" u="none" cap="none" strike="noStrike">
                <a:solidFill>
                  <a:schemeClr val="dk2"/>
                </a:solidFill>
                <a:latin typeface="Arial"/>
                <a:ea typeface="Arial"/>
                <a:cs typeface="Arial"/>
                <a:sym typeface="Arial"/>
              </a:rPr>
              <a:t> </a:t>
            </a:r>
            <a:r>
              <a:rPr b="0" i="0" lang="en-GB" sz="1500" u="none" cap="none" strike="noStrike">
                <a:solidFill>
                  <a:schemeClr val="dk2"/>
                </a:solidFill>
                <a:latin typeface="Arial"/>
                <a:ea typeface="Arial"/>
                <a:cs typeface="Arial"/>
                <a:sym typeface="Arial"/>
              </a:rPr>
              <a:t>Realizing a Robust Ocean Enterprise – Dialogues with Industry Results </a:t>
            </a:r>
            <a:br>
              <a:rPr b="1" i="0" lang="en-GB" sz="1500" u="none" cap="none" strike="noStrike">
                <a:solidFill>
                  <a:schemeClr val="dk2"/>
                </a:solidFill>
                <a:latin typeface="Arial"/>
                <a:ea typeface="Arial"/>
                <a:cs typeface="Arial"/>
                <a:sym typeface="Arial"/>
              </a:rPr>
            </a:br>
            <a:r>
              <a:rPr b="1" i="0" lang="en-GB" sz="1500" u="none" cap="none" strike="noStrike">
                <a:solidFill>
                  <a:schemeClr val="dk2"/>
                </a:solidFill>
                <a:latin typeface="Arial"/>
                <a:ea typeface="Arial"/>
                <a:cs typeface="Arial"/>
                <a:sym typeface="Arial"/>
              </a:rPr>
              <a:t>3 Focus Sessions</a:t>
            </a:r>
            <a:br>
              <a:rPr b="0" i="0" lang="en-GB" sz="1600" u="none" cap="none" strike="noStrike">
                <a:solidFill>
                  <a:schemeClr val="dk2"/>
                </a:solidFill>
                <a:latin typeface="Arial"/>
                <a:ea typeface="Arial"/>
                <a:cs typeface="Arial"/>
                <a:sym typeface="Arial"/>
              </a:rPr>
            </a:br>
            <a:r>
              <a:rPr b="1" i="0" lang="en-GB" sz="1500" u="none" cap="none" strike="noStrike">
                <a:solidFill>
                  <a:schemeClr val="dk2"/>
                </a:solidFill>
                <a:latin typeface="Arial"/>
                <a:ea typeface="Arial"/>
                <a:cs typeface="Arial"/>
                <a:sym typeface="Arial"/>
              </a:rPr>
              <a:t>Draft Synthesis Report</a:t>
            </a:r>
            <a:endParaRPr b="1" i="0" sz="15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100"/>
              <a:buFont typeface="Arial"/>
              <a:buNone/>
            </a:pPr>
            <a:r>
              <a:t/>
            </a:r>
            <a:endParaRPr b="0" i="0" u="none" cap="none" strike="noStrike">
              <a:solidFill>
                <a:srgbClr val="00153E"/>
              </a:solidFill>
              <a:latin typeface="Roboto"/>
              <a:ea typeface="Roboto"/>
              <a:cs typeface="Roboto"/>
              <a:sym typeface="Roboto"/>
            </a:endParaRPr>
          </a:p>
        </p:txBody>
      </p:sp>
      <p:sp>
        <p:nvSpPr>
          <p:cNvPr id="308" name="Google Shape;308;p31"/>
          <p:cNvSpPr/>
          <p:nvPr/>
        </p:nvSpPr>
        <p:spPr>
          <a:xfrm flipH="1">
            <a:off x="1333616" y="2500443"/>
            <a:ext cx="2776200" cy="1665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700" u="none" cap="none" strike="noStrike">
                <a:solidFill>
                  <a:srgbClr val="000000"/>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309" name="Google Shape;309;p31"/>
          <p:cNvSpPr/>
          <p:nvPr/>
        </p:nvSpPr>
        <p:spPr>
          <a:xfrm>
            <a:off x="1333702" y="2679206"/>
            <a:ext cx="2776200" cy="166500"/>
          </a:xfrm>
          <a:prstGeom prst="parallelogram">
            <a:avLst>
              <a:gd fmla="val 96952"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10" name="Google Shape;310;p31"/>
          <p:cNvSpPr/>
          <p:nvPr/>
        </p:nvSpPr>
        <p:spPr>
          <a:xfrm flipH="1">
            <a:off x="3955942" y="2501286"/>
            <a:ext cx="2982000" cy="1665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700" u="none" cap="none" strike="noStrike">
                <a:solidFill>
                  <a:srgbClr val="000000"/>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311" name="Google Shape;311;p31"/>
          <p:cNvSpPr/>
          <p:nvPr/>
        </p:nvSpPr>
        <p:spPr>
          <a:xfrm>
            <a:off x="3955741" y="2680048"/>
            <a:ext cx="2982000" cy="1665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12" name="Google Shape;312;p31"/>
          <p:cNvSpPr/>
          <p:nvPr/>
        </p:nvSpPr>
        <p:spPr>
          <a:xfrm flipH="1">
            <a:off x="6787386" y="2500459"/>
            <a:ext cx="2245500" cy="166500"/>
          </a:xfrm>
          <a:prstGeom prst="parallelogram">
            <a:avLst>
              <a:gd fmla="val 96952"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700" u="none" cap="none" strike="noStrike">
                <a:solidFill>
                  <a:srgbClr val="000000"/>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313" name="Google Shape;313;p31"/>
          <p:cNvSpPr/>
          <p:nvPr/>
        </p:nvSpPr>
        <p:spPr>
          <a:xfrm>
            <a:off x="6787592" y="2679221"/>
            <a:ext cx="2245500" cy="166500"/>
          </a:xfrm>
          <a:prstGeom prst="parallelogram">
            <a:avLst>
              <a:gd fmla="val 96952"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14" name="Google Shape;314;p31"/>
          <p:cNvSpPr/>
          <p:nvPr/>
        </p:nvSpPr>
        <p:spPr>
          <a:xfrm flipH="1">
            <a:off x="8884066" y="2500447"/>
            <a:ext cx="2245500" cy="166500"/>
          </a:xfrm>
          <a:prstGeom prst="parallelogram">
            <a:avLst>
              <a:gd fmla="val 96952"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700" u="none" cap="none" strike="noStrike">
                <a:solidFill>
                  <a:srgbClr val="000000"/>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315" name="Google Shape;315;p31"/>
          <p:cNvSpPr/>
          <p:nvPr/>
        </p:nvSpPr>
        <p:spPr>
          <a:xfrm>
            <a:off x="8884273" y="2679208"/>
            <a:ext cx="2245500" cy="166500"/>
          </a:xfrm>
          <a:prstGeom prst="parallelogram">
            <a:avLst>
              <a:gd fmla="val 96952"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16" name="Google Shape;316;p31"/>
          <p:cNvSpPr txBox="1"/>
          <p:nvPr/>
        </p:nvSpPr>
        <p:spPr>
          <a:xfrm>
            <a:off x="4109900" y="2056075"/>
            <a:ext cx="1957500" cy="44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Summer 2023</a:t>
            </a:r>
            <a:endParaRPr b="1" i="0" sz="1600" u="none" cap="none" strike="noStrike">
              <a:solidFill>
                <a:schemeClr val="accent1"/>
              </a:solidFill>
              <a:latin typeface="Arial"/>
              <a:ea typeface="Arial"/>
              <a:cs typeface="Arial"/>
              <a:sym typeface="Arial"/>
            </a:endParaRPr>
          </a:p>
        </p:txBody>
      </p:sp>
      <p:sp>
        <p:nvSpPr>
          <p:cNvPr id="317" name="Google Shape;317;p31"/>
          <p:cNvSpPr txBox="1"/>
          <p:nvPr/>
        </p:nvSpPr>
        <p:spPr>
          <a:xfrm>
            <a:off x="6835049" y="2056075"/>
            <a:ext cx="1674000" cy="44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Fall 2023</a:t>
            </a:r>
            <a:endParaRPr b="1" i="0" sz="1600" u="none" cap="none" strike="noStrike">
              <a:solidFill>
                <a:schemeClr val="accent1"/>
              </a:solidFill>
              <a:latin typeface="Arial"/>
              <a:ea typeface="Arial"/>
              <a:cs typeface="Arial"/>
              <a:sym typeface="Arial"/>
            </a:endParaRPr>
          </a:p>
        </p:txBody>
      </p:sp>
      <p:sp>
        <p:nvSpPr>
          <p:cNvPr id="318" name="Google Shape;318;p31"/>
          <p:cNvSpPr txBox="1"/>
          <p:nvPr/>
        </p:nvSpPr>
        <p:spPr>
          <a:xfrm>
            <a:off x="4058838" y="2886988"/>
            <a:ext cx="2776200" cy="5748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Community engagement</a:t>
            </a:r>
            <a:endParaRPr b="1" i="0" sz="1600" u="none" cap="none" strike="noStrike">
              <a:solidFill>
                <a:schemeClr val="accent1"/>
              </a:solidFill>
              <a:latin typeface="Arial"/>
              <a:ea typeface="Arial"/>
              <a:cs typeface="Arial"/>
              <a:sym typeface="Arial"/>
            </a:endParaRPr>
          </a:p>
        </p:txBody>
      </p:sp>
      <p:sp>
        <p:nvSpPr>
          <p:cNvPr id="319" name="Google Shape;319;p31"/>
          <p:cNvSpPr txBox="1"/>
          <p:nvPr/>
        </p:nvSpPr>
        <p:spPr>
          <a:xfrm>
            <a:off x="4222950" y="3600049"/>
            <a:ext cx="2448000" cy="105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GB" sz="1500" u="none" cap="none" strike="noStrike">
                <a:solidFill>
                  <a:schemeClr val="dk2"/>
                </a:solidFill>
                <a:latin typeface="Arial"/>
                <a:ea typeface="Arial"/>
                <a:cs typeface="Arial"/>
                <a:sym typeface="Arial"/>
              </a:rPr>
              <a:t>May-Aug to prioritize recommendations and near, mid-term activities</a:t>
            </a:r>
            <a:endParaRPr b="0" i="0" sz="15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100"/>
              <a:buFont typeface="Arial"/>
              <a:buNone/>
            </a:pPr>
            <a:r>
              <a:t/>
            </a:r>
            <a:endParaRPr b="0" i="0" u="none" cap="none" strike="noStrike">
              <a:solidFill>
                <a:srgbClr val="00153E"/>
              </a:solidFill>
              <a:latin typeface="Roboto"/>
              <a:ea typeface="Roboto"/>
              <a:cs typeface="Roboto"/>
              <a:sym typeface="Roboto"/>
            </a:endParaRPr>
          </a:p>
        </p:txBody>
      </p:sp>
      <p:sp>
        <p:nvSpPr>
          <p:cNvPr id="320" name="Google Shape;320;p31"/>
          <p:cNvSpPr txBox="1"/>
          <p:nvPr/>
        </p:nvSpPr>
        <p:spPr>
          <a:xfrm>
            <a:off x="6935437" y="3025325"/>
            <a:ext cx="2085600" cy="726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Final Report / Roadmap</a:t>
            </a:r>
            <a:endParaRPr b="1" i="0" sz="1600" u="none" cap="none" strike="noStrike">
              <a:solidFill>
                <a:schemeClr val="accent1"/>
              </a:solidFill>
              <a:latin typeface="Arial"/>
              <a:ea typeface="Arial"/>
              <a:cs typeface="Arial"/>
              <a:sym typeface="Arial"/>
            </a:endParaRPr>
          </a:p>
        </p:txBody>
      </p:sp>
      <p:sp>
        <p:nvSpPr>
          <p:cNvPr id="321" name="Google Shape;321;p31"/>
          <p:cNvSpPr txBox="1"/>
          <p:nvPr/>
        </p:nvSpPr>
        <p:spPr>
          <a:xfrm>
            <a:off x="9121400" y="3025325"/>
            <a:ext cx="2008200" cy="7266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1" i="0" lang="en-GB" sz="1600" u="none" cap="none" strike="noStrike">
                <a:solidFill>
                  <a:schemeClr val="accent1"/>
                </a:solidFill>
                <a:latin typeface="Arial"/>
                <a:ea typeface="Arial"/>
                <a:cs typeface="Arial"/>
                <a:sym typeface="Arial"/>
              </a:rPr>
              <a:t>Build a Vibrant Ocean Enterprise</a:t>
            </a:r>
            <a:endParaRPr b="1" i="0" sz="1600" u="none" cap="none" strike="noStrike">
              <a:solidFill>
                <a:schemeClr val="accent1"/>
              </a:solidFill>
              <a:latin typeface="Arial"/>
              <a:ea typeface="Arial"/>
              <a:cs typeface="Arial"/>
              <a:sym typeface="Aria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16bb1a2444_4_30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327" name="Google Shape;327;g216bb1a2444_4_305"/>
          <p:cNvSpPr txBox="1"/>
          <p:nvPr>
            <p:ph idx="1" type="body"/>
          </p:nvPr>
        </p:nvSpPr>
        <p:spPr>
          <a:xfrm>
            <a:off x="720725" y="1685475"/>
            <a:ext cx="7537200" cy="4227900"/>
          </a:xfrm>
          <a:prstGeom prst="rect">
            <a:avLst/>
          </a:prstGeom>
          <a:noFill/>
          <a:ln>
            <a:noFill/>
          </a:ln>
        </p:spPr>
        <p:txBody>
          <a:bodyPr anchorCtr="0" anchor="t" bIns="0" lIns="0" spcFirstLastPara="1" rIns="0" wrap="square" tIns="0">
            <a:noAutofit/>
          </a:bodyPr>
          <a:lstStyle/>
          <a:p>
            <a:pPr indent="-292100" lvl="0" marL="514350" rtl="0" algn="l">
              <a:lnSpc>
                <a:spcPct val="100000"/>
              </a:lnSpc>
              <a:spcBef>
                <a:spcPts val="0"/>
              </a:spcBef>
              <a:spcAft>
                <a:spcPts val="0"/>
              </a:spcAft>
              <a:buClr>
                <a:schemeClr val="accent2"/>
              </a:buClr>
              <a:buSzPts val="1900"/>
              <a:buFont typeface="Arial"/>
              <a:buChar char="•"/>
            </a:pPr>
            <a:r>
              <a:rPr lang="en-GB" sz="1700"/>
              <a:t>None at this stage. </a:t>
            </a:r>
            <a:r>
              <a:rPr lang="en-GB" sz="1700"/>
              <a:t>MTS has some potential for funds to support the next stage, taking the key </a:t>
            </a:r>
            <a:r>
              <a:rPr lang="en-GB" sz="1700"/>
              <a:t>Dialogues with Industry </a:t>
            </a:r>
            <a:r>
              <a:rPr lang="en-GB" sz="1700"/>
              <a:t>recommendations forward with GOOS as close and key partner</a:t>
            </a:r>
            <a:endParaRPr sz="1700"/>
          </a:p>
          <a:p>
            <a:pPr indent="0" lvl="0" marL="0" rtl="0" algn="l">
              <a:lnSpc>
                <a:spcPct val="100000"/>
              </a:lnSpc>
              <a:spcBef>
                <a:spcPts val="0"/>
              </a:spcBef>
              <a:spcAft>
                <a:spcPts val="0"/>
              </a:spcAft>
              <a:buNone/>
            </a:pPr>
            <a:r>
              <a:t/>
            </a:r>
            <a:endParaRPr sz="1700"/>
          </a:p>
          <a:p>
            <a:pPr indent="-228600" lvl="0" marL="457200" rtl="0" algn="l">
              <a:lnSpc>
                <a:spcPct val="100000"/>
              </a:lnSpc>
              <a:spcBef>
                <a:spcPts val="0"/>
              </a:spcBef>
              <a:spcAft>
                <a:spcPts val="0"/>
              </a:spcAft>
              <a:buClr>
                <a:schemeClr val="dk2"/>
              </a:buClr>
              <a:buSzPts val="1800"/>
              <a:buNone/>
            </a:pPr>
            <a:r>
              <a:t/>
            </a:r>
            <a:endParaRPr>
              <a:highlight>
                <a:srgbClr val="FFFF00"/>
              </a:highlight>
            </a:endParaRPr>
          </a:p>
        </p:txBody>
      </p:sp>
      <p:sp>
        <p:nvSpPr>
          <p:cNvPr id="328" name="Google Shape;328;g216bb1a2444_4_305"/>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Resource required - new</a:t>
            </a:r>
            <a:endParaRPr/>
          </a:p>
          <a:p>
            <a:pPr indent="0" lvl="0" marL="0" rtl="0" algn="l">
              <a:lnSpc>
                <a:spcPct val="85000"/>
              </a:lnSpc>
              <a:spcBef>
                <a:spcPts val="0"/>
              </a:spcBef>
              <a:spcAft>
                <a:spcPts val="0"/>
              </a:spcAft>
              <a:buClr>
                <a:schemeClr val="accent1"/>
              </a:buClr>
              <a:buSzPts val="1800"/>
              <a:buNone/>
            </a:pPr>
            <a:r>
              <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Actions</a:t>
            </a:r>
            <a:endParaRPr/>
          </a:p>
        </p:txBody>
      </p:sp>
      <p:sp>
        <p:nvSpPr>
          <p:cNvPr id="200" name="Google Shape;200;p6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01" name="Google Shape;201;p69"/>
          <p:cNvSpPr txBox="1"/>
          <p:nvPr>
            <p:ph idx="1" type="body"/>
          </p:nvPr>
        </p:nvSpPr>
        <p:spPr>
          <a:xfrm>
            <a:off x="720724" y="1296988"/>
            <a:ext cx="10525500" cy="5841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SzPts val="1800"/>
              <a:buNone/>
            </a:pPr>
            <a:r>
              <a:rPr lang="en-GB"/>
              <a:t>Support innovation in observing technologies and networks</a:t>
            </a:r>
            <a:endParaRPr/>
          </a:p>
        </p:txBody>
      </p:sp>
      <p:pic>
        <p:nvPicPr>
          <p:cNvPr id="202" name="Google Shape;202;p69"/>
          <p:cNvPicPr preferRelativeResize="0"/>
          <p:nvPr/>
        </p:nvPicPr>
        <p:blipFill>
          <a:blip r:embed="rId3">
            <a:alphaModFix/>
          </a:blip>
          <a:stretch>
            <a:fillRect/>
          </a:stretch>
        </p:blipFill>
        <p:spPr>
          <a:xfrm>
            <a:off x="471463" y="2771788"/>
            <a:ext cx="11249025" cy="1666875"/>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f9f4191bfa_0_0"/>
          <p:cNvSpPr txBox="1"/>
          <p:nvPr/>
        </p:nvSpPr>
        <p:spPr>
          <a:xfrm>
            <a:off x="695325" y="787603"/>
            <a:ext cx="5426400" cy="568500"/>
          </a:xfrm>
          <a:prstGeom prst="rect">
            <a:avLst/>
          </a:prstGeom>
          <a:noFill/>
          <a:ln>
            <a:noFill/>
          </a:ln>
        </p:spPr>
        <p:txBody>
          <a:bodyPr anchorCtr="0" anchor="t" bIns="0" lIns="0" spcFirstLastPara="1" rIns="0" wrap="square" tIns="0">
            <a:normAutofit/>
          </a:bodyPr>
          <a:lstStyle/>
          <a:p>
            <a:pPr indent="0" lvl="0" marL="0" marR="0" rtl="0" algn="l">
              <a:lnSpc>
                <a:spcPct val="85000"/>
              </a:lnSpc>
              <a:spcBef>
                <a:spcPts val="0"/>
              </a:spcBef>
              <a:spcAft>
                <a:spcPts val="0"/>
              </a:spcAft>
              <a:buClr>
                <a:srgbClr val="000000"/>
              </a:buClr>
              <a:buSzPts val="3600"/>
              <a:buFont typeface="Arial"/>
              <a:buNone/>
            </a:pPr>
            <a:r>
              <a:rPr b="1" i="0" lang="en-GB" sz="3600" u="none" cap="none" strike="noStrike">
                <a:solidFill>
                  <a:schemeClr val="accent1"/>
                </a:solidFill>
                <a:latin typeface="Arial"/>
                <a:ea typeface="Arial"/>
                <a:cs typeface="Arial"/>
                <a:sym typeface="Arial"/>
              </a:rPr>
              <a:t>Dialogues with Industry</a:t>
            </a:r>
            <a:endParaRPr b="0" i="0" sz="1400" u="none" cap="none" strike="noStrike">
              <a:solidFill>
                <a:srgbClr val="000000"/>
              </a:solidFill>
              <a:latin typeface="Arial"/>
              <a:ea typeface="Arial"/>
              <a:cs typeface="Arial"/>
              <a:sym typeface="Arial"/>
            </a:endParaRPr>
          </a:p>
        </p:txBody>
      </p:sp>
      <p:sp>
        <p:nvSpPr>
          <p:cNvPr id="208" name="Google Shape;208;g1f9f4191bfa_0_0"/>
          <p:cNvSpPr txBox="1"/>
          <p:nvPr/>
        </p:nvSpPr>
        <p:spPr>
          <a:xfrm>
            <a:off x="695325" y="1462225"/>
            <a:ext cx="5900300" cy="4558800"/>
          </a:xfrm>
          <a:prstGeom prst="rect">
            <a:avLst/>
          </a:prstGeom>
          <a:noFill/>
          <a:ln>
            <a:noFill/>
          </a:ln>
        </p:spPr>
        <p:txBody>
          <a:bodyPr anchorCtr="0" anchor="t" bIns="0" lIns="0" spcFirstLastPara="1" rIns="0" wrap="square" tIns="0">
            <a:noAutofit/>
          </a:bodyPr>
          <a:lstStyle/>
          <a:p>
            <a:pPr indent="-285750" lvl="0" marL="285750" marR="0" rtl="0" algn="l">
              <a:lnSpc>
                <a:spcPct val="100000"/>
              </a:lnSpc>
              <a:spcBef>
                <a:spcPts val="2835"/>
              </a:spcBef>
              <a:spcAft>
                <a:spcPts val="0"/>
              </a:spcAft>
              <a:buClr>
                <a:schemeClr val="accent2"/>
              </a:buClr>
              <a:buSzPts val="1400"/>
              <a:buFont typeface="Arial"/>
              <a:buChar char="•"/>
            </a:pPr>
            <a:r>
              <a:rPr b="0" i="0" lang="en-GB" sz="1400" u="none" cap="none" strike="noStrike">
                <a:solidFill>
                  <a:schemeClr val="dk2"/>
                </a:solidFill>
                <a:latin typeface="Arial"/>
                <a:ea typeface="Arial"/>
                <a:cs typeface="Arial"/>
                <a:sym typeface="Arial"/>
              </a:rPr>
              <a:t>Dialogue between public and private sectors with an aim to dismantle barriers and highlight opportunities towards achieving a mature, multi-sectoral ocean observing enterprise</a:t>
            </a:r>
            <a:endParaRPr/>
          </a:p>
          <a:p>
            <a:pPr indent="-285750" lvl="0" marL="285750" marR="0" rtl="0" algn="l">
              <a:lnSpc>
                <a:spcPct val="100000"/>
              </a:lnSpc>
              <a:spcBef>
                <a:spcPts val="2835"/>
              </a:spcBef>
              <a:spcAft>
                <a:spcPts val="0"/>
              </a:spcAft>
              <a:buClr>
                <a:schemeClr val="accent2"/>
              </a:buClr>
              <a:buSzPts val="1400"/>
              <a:buFont typeface="Arial"/>
              <a:buChar char="•"/>
            </a:pPr>
            <a:r>
              <a:rPr lang="en-GB">
                <a:solidFill>
                  <a:schemeClr val="dk2"/>
                </a:solidFill>
              </a:rPr>
              <a:t>Developed from i</a:t>
            </a:r>
            <a:r>
              <a:rPr b="0" i="0" lang="en-GB" sz="1400" u="none" cap="none" strike="noStrike">
                <a:solidFill>
                  <a:schemeClr val="dk2"/>
                </a:solidFill>
                <a:latin typeface="Arial"/>
                <a:ea typeface="Arial"/>
                <a:cs typeface="Arial"/>
                <a:sym typeface="Arial"/>
              </a:rPr>
              <a:t>ssues reported by the OCG networks, how do we work with new commercial networks (like SoFar and Saildrone), how </a:t>
            </a:r>
            <a:r>
              <a:rPr lang="en-GB">
                <a:solidFill>
                  <a:schemeClr val="dk2"/>
                </a:solidFill>
              </a:rPr>
              <a:t>t</a:t>
            </a:r>
            <a:r>
              <a:rPr b="0" i="0" lang="en-GB" sz="1400" u="none" cap="none" strike="noStrike">
                <a:solidFill>
                  <a:schemeClr val="dk2"/>
                </a:solidFill>
                <a:latin typeface="Arial"/>
                <a:ea typeface="Arial"/>
                <a:cs typeface="Arial"/>
                <a:sym typeface="Arial"/>
              </a:rPr>
              <a:t>o fast track promising new technology, more commercial companies </a:t>
            </a:r>
            <a:r>
              <a:rPr lang="en-GB">
                <a:solidFill>
                  <a:schemeClr val="dk2"/>
                </a:solidFill>
              </a:rPr>
              <a:t>developing </a:t>
            </a:r>
            <a:r>
              <a:rPr b="0" i="0" lang="en-GB" sz="1400" u="none" cap="none" strike="noStrike">
                <a:solidFill>
                  <a:schemeClr val="dk2"/>
                </a:solidFill>
                <a:latin typeface="Arial"/>
                <a:ea typeface="Arial"/>
                <a:cs typeface="Arial"/>
                <a:sym typeface="Arial"/>
              </a:rPr>
              <a:t>services </a:t>
            </a:r>
            <a:r>
              <a:rPr lang="en-GB">
                <a:solidFill>
                  <a:schemeClr val="dk2"/>
                </a:solidFill>
              </a:rPr>
              <a:t>using ocean data</a:t>
            </a:r>
            <a:r>
              <a:rPr b="0" i="0" lang="en-GB" sz="1400" u="none" cap="none" strike="noStrike">
                <a:solidFill>
                  <a:schemeClr val="dk2"/>
                </a:solidFill>
                <a:latin typeface="Arial"/>
                <a:ea typeface="Arial"/>
                <a:cs typeface="Arial"/>
                <a:sym typeface="Arial"/>
              </a:rPr>
              <a:t>, leverage private investment</a:t>
            </a:r>
            <a:endParaRPr/>
          </a:p>
          <a:p>
            <a:pPr indent="-285750" lvl="0" marL="285750" marR="0" rtl="0" algn="l">
              <a:lnSpc>
                <a:spcPct val="100000"/>
              </a:lnSpc>
              <a:spcBef>
                <a:spcPts val="2835"/>
              </a:spcBef>
              <a:spcAft>
                <a:spcPts val="0"/>
              </a:spcAft>
              <a:buClr>
                <a:schemeClr val="accent2"/>
              </a:buClr>
              <a:buSzPts val="1400"/>
              <a:buFont typeface="Arial"/>
              <a:buChar char="•"/>
            </a:pPr>
            <a:r>
              <a:rPr b="0" i="0" lang="en-GB" sz="1400" u="none" cap="none" strike="noStrike">
                <a:solidFill>
                  <a:schemeClr val="dk2"/>
                </a:solidFill>
                <a:latin typeface="Arial"/>
                <a:ea typeface="Arial"/>
                <a:cs typeface="Arial"/>
                <a:sym typeface="Arial"/>
              </a:rPr>
              <a:t>Mature the ocean observing and services ‘market’ – industry not see OO as a market - result high cost/poor service, slower development, development not focused on OO needs</a:t>
            </a:r>
            <a:endParaRPr b="0" i="0" sz="1400" u="none" cap="none" strike="noStrike">
              <a:solidFill>
                <a:schemeClr val="dk2"/>
              </a:solidFill>
              <a:latin typeface="Arial"/>
              <a:ea typeface="Arial"/>
              <a:cs typeface="Arial"/>
              <a:sym typeface="Arial"/>
            </a:endParaRPr>
          </a:p>
          <a:p>
            <a:pPr indent="-273050" lvl="3" marL="285750" marR="0" rtl="0" algn="l">
              <a:lnSpc>
                <a:spcPct val="100000"/>
              </a:lnSpc>
              <a:spcBef>
                <a:spcPts val="2835"/>
              </a:spcBef>
              <a:spcAft>
                <a:spcPts val="0"/>
              </a:spcAft>
              <a:buClr>
                <a:schemeClr val="accent2"/>
              </a:buClr>
              <a:buSzPts val="1400"/>
              <a:buFont typeface="Arial"/>
              <a:buChar char="•"/>
            </a:pPr>
            <a:r>
              <a:rPr b="0" i="0" lang="en-GB" sz="1400" u="none" cap="none" strike="noStrike">
                <a:solidFill>
                  <a:schemeClr val="dk2"/>
                </a:solidFill>
                <a:latin typeface="Arial"/>
                <a:ea typeface="Arial"/>
                <a:cs typeface="Arial"/>
                <a:sym typeface="Arial"/>
              </a:rPr>
              <a:t>4 sessions - Sep 2022 - Jan 2023 - background paper and session reports available </a:t>
            </a:r>
            <a:r>
              <a:rPr b="0" i="0" lang="en-GB" sz="1400" u="sng" cap="none" strike="noStrike">
                <a:solidFill>
                  <a:schemeClr val="hlink"/>
                </a:solidFill>
                <a:latin typeface="Arial"/>
                <a:ea typeface="Arial"/>
                <a:cs typeface="Arial"/>
                <a:sym typeface="Arial"/>
                <a:hlinkClick r:id="rId3"/>
              </a:rPr>
              <a:t>here</a:t>
            </a:r>
            <a:endParaRPr b="0" i="1" sz="1400" u="none" cap="none" strike="noStrike">
              <a:solidFill>
                <a:schemeClr val="dk2"/>
              </a:solidFill>
              <a:latin typeface="Arial"/>
              <a:ea typeface="Arial"/>
              <a:cs typeface="Arial"/>
              <a:sym typeface="Arial"/>
            </a:endParaRPr>
          </a:p>
        </p:txBody>
      </p:sp>
      <p:pic>
        <p:nvPicPr>
          <p:cNvPr id="209" name="Google Shape;209;g1f9f4191bfa_0_0"/>
          <p:cNvPicPr preferRelativeResize="0"/>
          <p:nvPr/>
        </p:nvPicPr>
        <p:blipFill rotWithShape="1">
          <a:blip r:embed="rId4">
            <a:alphaModFix/>
          </a:blip>
          <a:srcRect b="0" l="0" r="0" t="0"/>
          <a:stretch/>
        </p:blipFill>
        <p:spPr>
          <a:xfrm>
            <a:off x="1757975" y="6155712"/>
            <a:ext cx="1104100" cy="479276"/>
          </a:xfrm>
          <a:prstGeom prst="rect">
            <a:avLst/>
          </a:prstGeom>
          <a:noFill/>
          <a:ln>
            <a:noFill/>
          </a:ln>
        </p:spPr>
      </p:pic>
      <p:sp>
        <p:nvSpPr>
          <p:cNvPr id="210" name="Google Shape;210;g1f9f4191bfa_0_0"/>
          <p:cNvSpPr/>
          <p:nvPr/>
        </p:nvSpPr>
        <p:spPr>
          <a:xfrm>
            <a:off x="2862075" y="6046300"/>
            <a:ext cx="934200" cy="69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g1f9f4191bfa_0_0"/>
          <p:cNvPicPr preferRelativeResize="0"/>
          <p:nvPr/>
        </p:nvPicPr>
        <p:blipFill rotWithShape="1">
          <a:blip r:embed="rId5">
            <a:alphaModFix/>
          </a:blip>
          <a:srcRect b="0" l="0" r="0" t="0"/>
          <a:stretch/>
        </p:blipFill>
        <p:spPr>
          <a:xfrm>
            <a:off x="3003088" y="6069250"/>
            <a:ext cx="652175" cy="652175"/>
          </a:xfrm>
          <a:prstGeom prst="rect">
            <a:avLst/>
          </a:prstGeom>
          <a:noFill/>
          <a:ln>
            <a:noFill/>
          </a:ln>
        </p:spPr>
      </p:pic>
      <p:pic>
        <p:nvPicPr>
          <p:cNvPr id="212" name="Google Shape;212;g1f9f4191bfa_0_0"/>
          <p:cNvPicPr preferRelativeResize="0"/>
          <p:nvPr/>
        </p:nvPicPr>
        <p:blipFill rotWithShape="1">
          <a:blip r:embed="rId6">
            <a:alphaModFix/>
          </a:blip>
          <a:srcRect b="23803" l="8010" r="8703" t="14817"/>
          <a:stretch/>
        </p:blipFill>
        <p:spPr>
          <a:xfrm>
            <a:off x="6595625" y="978950"/>
            <a:ext cx="5426398" cy="517675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
          <p:cNvSpPr txBox="1"/>
          <p:nvPr>
            <p:ph type="title"/>
          </p:nvPr>
        </p:nvSpPr>
        <p:spPr>
          <a:xfrm>
            <a:off x="536725" y="493725"/>
            <a:ext cx="11583900" cy="4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300"/>
              <a:buFont typeface="Roboto"/>
              <a:buNone/>
            </a:pPr>
            <a:r>
              <a:rPr lang="en-GB" sz="3600">
                <a:latin typeface="Arial"/>
                <a:ea typeface="Arial"/>
                <a:cs typeface="Arial"/>
                <a:sym typeface="Arial"/>
              </a:rPr>
              <a:t>Participant Demographics</a:t>
            </a:r>
            <a:endParaRPr sz="3600">
              <a:latin typeface="Arial"/>
              <a:ea typeface="Arial"/>
              <a:cs typeface="Arial"/>
              <a:sym typeface="Arial"/>
            </a:endParaRPr>
          </a:p>
        </p:txBody>
      </p:sp>
      <p:pic>
        <p:nvPicPr>
          <p:cNvPr id="218" name="Google Shape;218;p2"/>
          <p:cNvPicPr preferRelativeResize="0"/>
          <p:nvPr/>
        </p:nvPicPr>
        <p:blipFill rotWithShape="1">
          <a:blip r:embed="rId3">
            <a:alphaModFix/>
          </a:blip>
          <a:srcRect b="2352" l="2417" r="5996" t="1950"/>
          <a:stretch/>
        </p:blipFill>
        <p:spPr>
          <a:xfrm>
            <a:off x="419502" y="2052644"/>
            <a:ext cx="4338007" cy="392628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19" name="Google Shape;219;p2"/>
          <p:cNvPicPr preferRelativeResize="0"/>
          <p:nvPr/>
        </p:nvPicPr>
        <p:blipFill rotWithShape="1">
          <a:blip r:embed="rId4">
            <a:alphaModFix/>
          </a:blip>
          <a:srcRect b="0" l="0" r="0" t="0"/>
          <a:stretch/>
        </p:blipFill>
        <p:spPr>
          <a:xfrm>
            <a:off x="5151249" y="1728697"/>
            <a:ext cx="6762498" cy="438912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20" name="Google Shape;220;p2"/>
          <p:cNvSpPr txBox="1"/>
          <p:nvPr/>
        </p:nvSpPr>
        <p:spPr>
          <a:xfrm>
            <a:off x="720726" y="1137097"/>
            <a:ext cx="9524700" cy="591600"/>
          </a:xfrm>
          <a:prstGeom prst="rect">
            <a:avLst/>
          </a:prstGeom>
          <a:noFill/>
          <a:ln>
            <a:noFill/>
          </a:ln>
        </p:spPr>
        <p:txBody>
          <a:bodyPr anchorCtr="0" anchor="t" bIns="0" lIns="0" spcFirstLastPara="1" rIns="0" wrap="square" tIns="0">
            <a:noAutofit/>
          </a:bodyPr>
          <a:lstStyle/>
          <a:p>
            <a:pPr indent="-292100" lvl="0" marL="457200" marR="0" rtl="0" algn="l">
              <a:lnSpc>
                <a:spcPct val="100000"/>
              </a:lnSpc>
              <a:spcBef>
                <a:spcPts val="0"/>
              </a:spcBef>
              <a:spcAft>
                <a:spcPts val="0"/>
              </a:spcAft>
              <a:buClr>
                <a:schemeClr val="accent2"/>
              </a:buClr>
              <a:buSzPts val="1000"/>
              <a:buFont typeface="Arial"/>
              <a:buChar char="●"/>
            </a:pPr>
            <a:r>
              <a:rPr b="0" i="0" lang="en-GB" sz="1400" u="none" cap="none" strike="noStrike">
                <a:solidFill>
                  <a:srgbClr val="000000"/>
                </a:solidFill>
                <a:latin typeface="Arial"/>
                <a:ea typeface="Arial"/>
                <a:cs typeface="Arial"/>
                <a:sym typeface="Arial"/>
              </a:rPr>
              <a:t>A total of </a:t>
            </a:r>
            <a:r>
              <a:rPr b="1" i="0" lang="en-GB" sz="1400" u="none" cap="none" strike="noStrike">
                <a:solidFill>
                  <a:srgbClr val="000000"/>
                </a:solidFill>
                <a:latin typeface="Arial"/>
                <a:ea typeface="Arial"/>
                <a:cs typeface="Arial"/>
                <a:sym typeface="Arial"/>
              </a:rPr>
              <a:t>89 panellists </a:t>
            </a:r>
            <a:r>
              <a:rPr b="0" i="0" lang="en-GB" sz="1400" u="none" cap="none" strike="noStrike">
                <a:solidFill>
                  <a:srgbClr val="000000"/>
                </a:solidFill>
                <a:latin typeface="Arial"/>
                <a:ea typeface="Arial"/>
                <a:cs typeface="Arial"/>
                <a:sym typeface="Arial"/>
              </a:rPr>
              <a:t>(by invitation, skewed towards industry/not-for-profit/NGO/government) </a:t>
            </a:r>
            <a:endParaRPr/>
          </a:p>
          <a:p>
            <a:pPr indent="-292100" lvl="0" marL="457200" marR="0" rtl="0" algn="l">
              <a:lnSpc>
                <a:spcPct val="100000"/>
              </a:lnSpc>
              <a:spcBef>
                <a:spcPts val="0"/>
              </a:spcBef>
              <a:spcAft>
                <a:spcPts val="0"/>
              </a:spcAft>
              <a:buClr>
                <a:schemeClr val="accent2"/>
              </a:buClr>
              <a:buSzPts val="1000"/>
              <a:buFont typeface="Arial"/>
              <a:buChar char="●"/>
            </a:pPr>
            <a:r>
              <a:rPr b="0" i="0" lang="en-GB" sz="1400" u="none" cap="none" strike="noStrike">
                <a:solidFill>
                  <a:srgbClr val="000000"/>
                </a:solidFill>
                <a:latin typeface="Arial"/>
                <a:ea typeface="Arial"/>
                <a:cs typeface="Arial"/>
                <a:sym typeface="Arial"/>
              </a:rPr>
              <a:t>A total of </a:t>
            </a:r>
            <a:r>
              <a:rPr b="1" i="0" lang="en-GB" sz="1400" u="none" cap="none" strike="noStrike">
                <a:solidFill>
                  <a:srgbClr val="000000"/>
                </a:solidFill>
                <a:latin typeface="Arial"/>
                <a:ea typeface="Arial"/>
                <a:cs typeface="Arial"/>
                <a:sym typeface="Arial"/>
              </a:rPr>
              <a:t>492 observers</a:t>
            </a:r>
            <a:r>
              <a:rPr b="0" i="0" lang="en-GB" sz="1400" u="none" cap="none" strike="noStrike">
                <a:solidFill>
                  <a:srgbClr val="000000"/>
                </a:solidFill>
                <a:latin typeface="Arial"/>
                <a:ea typeface="Arial"/>
                <a:cs typeface="Arial"/>
                <a:sym typeface="Arial"/>
              </a:rPr>
              <a:t> mostly from government, industry, academia and not-for-profit/NGO</a:t>
            </a:r>
            <a:endParaRPr/>
          </a:p>
          <a:p>
            <a:pPr indent="0" lvl="0" marL="101600" marR="0" rtl="0" algn="l">
              <a:lnSpc>
                <a:spcPct val="100000"/>
              </a:lnSpc>
              <a:spcBef>
                <a:spcPts val="2835"/>
              </a:spcBef>
              <a:spcAft>
                <a:spcPts val="0"/>
              </a:spcAft>
              <a:buNone/>
            </a:pPr>
            <a:r>
              <a:t/>
            </a:r>
            <a:endParaRPr b="0" i="0" sz="15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2d8895c4d8_0_32"/>
          <p:cNvSpPr txBox="1"/>
          <p:nvPr>
            <p:ph type="title"/>
          </p:nvPr>
        </p:nvSpPr>
        <p:spPr>
          <a:xfrm>
            <a:off x="489674" y="722325"/>
            <a:ext cx="11066100" cy="45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300"/>
              <a:buFont typeface="Roboto"/>
              <a:buNone/>
            </a:pPr>
            <a:r>
              <a:rPr lang="en-GB" sz="3600">
                <a:latin typeface="Arial"/>
                <a:ea typeface="Arial"/>
                <a:cs typeface="Arial"/>
                <a:sym typeface="Arial"/>
              </a:rPr>
              <a:t>Initial Synthesis</a:t>
            </a:r>
            <a:endParaRPr sz="3600">
              <a:latin typeface="Arial"/>
              <a:ea typeface="Arial"/>
              <a:cs typeface="Arial"/>
              <a:sym typeface="Arial"/>
            </a:endParaRPr>
          </a:p>
        </p:txBody>
      </p:sp>
      <p:sp>
        <p:nvSpPr>
          <p:cNvPr id="226" name="Google Shape;226;g22d8895c4d8_0_32"/>
          <p:cNvSpPr txBox="1"/>
          <p:nvPr/>
        </p:nvSpPr>
        <p:spPr>
          <a:xfrm>
            <a:off x="1346025" y="5232175"/>
            <a:ext cx="9353400" cy="1069200"/>
          </a:xfrm>
          <a:prstGeom prst="rect">
            <a:avLst/>
          </a:prstGeom>
          <a:noFill/>
          <a:ln>
            <a:noFill/>
          </a:ln>
        </p:spPr>
        <p:txBody>
          <a:bodyPr anchorCtr="0" anchor="t" bIns="0" lIns="0" spcFirstLastPara="1" rIns="0" wrap="square" tIns="0">
            <a:noAutofit/>
          </a:bodyPr>
          <a:lstStyle/>
          <a:p>
            <a:pPr indent="0" lvl="0" marL="101600" marR="0" rtl="0" algn="l">
              <a:lnSpc>
                <a:spcPct val="100000"/>
              </a:lnSpc>
              <a:spcBef>
                <a:spcPts val="2835"/>
              </a:spcBef>
              <a:spcAft>
                <a:spcPts val="0"/>
              </a:spcAft>
              <a:buNone/>
            </a:pPr>
            <a:r>
              <a:rPr b="0" i="0" lang="en-GB" sz="1600" u="none" cap="none" strike="noStrike">
                <a:solidFill>
                  <a:srgbClr val="000000"/>
                </a:solidFill>
                <a:latin typeface="Arial"/>
                <a:ea typeface="Arial"/>
                <a:cs typeface="Arial"/>
                <a:sym typeface="Arial"/>
              </a:rPr>
              <a:t>Dialogues with Industry Draft Synthesis Report – </a:t>
            </a:r>
            <a:r>
              <a:rPr b="0" i="0" lang="en-GB" sz="1600" u="sng" cap="none" strike="noStrike">
                <a:solidFill>
                  <a:schemeClr val="hlink"/>
                </a:solidFill>
                <a:latin typeface="Arial"/>
                <a:ea typeface="Arial"/>
                <a:cs typeface="Arial"/>
                <a:sym typeface="Arial"/>
                <a:hlinkClick r:id="rId3"/>
              </a:rPr>
              <a:t>here </a:t>
            </a:r>
            <a:r>
              <a:rPr b="0" i="0" lang="en-GB" sz="1600" u="none" cap="none" strike="noStrike">
                <a:solidFill>
                  <a:srgbClr val="000000"/>
                </a:solidFill>
                <a:latin typeface="Arial"/>
                <a:ea typeface="Arial"/>
                <a:cs typeface="Arial"/>
                <a:sym typeface="Arial"/>
              </a:rPr>
              <a:t>- summarises across the 4 dialogues; common themes, fresh view of market dynamics from different perspectives, insight and recommendations.</a:t>
            </a:r>
            <a:endParaRPr sz="1500"/>
          </a:p>
        </p:txBody>
      </p:sp>
      <p:grpSp>
        <p:nvGrpSpPr>
          <p:cNvPr id="227" name="Google Shape;227;g22d8895c4d8_0_32"/>
          <p:cNvGrpSpPr/>
          <p:nvPr/>
        </p:nvGrpSpPr>
        <p:grpSpPr>
          <a:xfrm>
            <a:off x="1951242" y="1782395"/>
            <a:ext cx="8588369" cy="1142817"/>
            <a:chOff x="623400" y="1593273"/>
            <a:chExt cx="7269654" cy="914400"/>
          </a:xfrm>
        </p:grpSpPr>
        <p:sp>
          <p:nvSpPr>
            <p:cNvPr id="228" name="Google Shape;228;g22d8895c4d8_0_32"/>
            <p:cNvSpPr/>
            <p:nvPr/>
          </p:nvSpPr>
          <p:spPr>
            <a:xfrm>
              <a:off x="2486890" y="1593273"/>
              <a:ext cx="1554600" cy="9144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9" name="Google Shape;229;g22d8895c4d8_0_32"/>
            <p:cNvSpPr/>
            <p:nvPr/>
          </p:nvSpPr>
          <p:spPr>
            <a:xfrm>
              <a:off x="623454" y="1593273"/>
              <a:ext cx="1554600" cy="9144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0" name="Google Shape;230;g22d8895c4d8_0_32"/>
            <p:cNvSpPr/>
            <p:nvPr/>
          </p:nvSpPr>
          <p:spPr>
            <a:xfrm>
              <a:off x="6338454" y="1593273"/>
              <a:ext cx="1554600" cy="9144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1" name="Google Shape;231;g22d8895c4d8_0_32"/>
            <p:cNvSpPr/>
            <p:nvPr/>
          </p:nvSpPr>
          <p:spPr>
            <a:xfrm>
              <a:off x="4388427" y="1593273"/>
              <a:ext cx="1554600" cy="9144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2" name="Google Shape;232;g22d8895c4d8_0_32"/>
            <p:cNvSpPr txBox="1"/>
            <p:nvPr/>
          </p:nvSpPr>
          <p:spPr>
            <a:xfrm>
              <a:off x="623400" y="1810275"/>
              <a:ext cx="1554600" cy="5172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800" u="none" cap="none" strike="noStrike">
                  <a:solidFill>
                    <a:srgbClr val="FFFFFF"/>
                  </a:solidFill>
                </a:rPr>
                <a:t>Improving the market</a:t>
              </a:r>
              <a:endParaRPr b="1" i="0" sz="2000" u="none" cap="none" strike="noStrike">
                <a:solidFill>
                  <a:srgbClr val="000000"/>
                </a:solidFill>
              </a:endParaRPr>
            </a:p>
          </p:txBody>
        </p:sp>
        <p:sp>
          <p:nvSpPr>
            <p:cNvPr id="233" name="Google Shape;233;g22d8895c4d8_0_32"/>
            <p:cNvSpPr txBox="1"/>
            <p:nvPr/>
          </p:nvSpPr>
          <p:spPr>
            <a:xfrm>
              <a:off x="2505875" y="1727225"/>
              <a:ext cx="1499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800" u="none" cap="none" strike="noStrike">
                  <a:solidFill>
                    <a:srgbClr val="FFFFFF"/>
                  </a:solidFill>
                </a:rPr>
                <a:t>Societal/ Governmental change</a:t>
              </a:r>
              <a:endParaRPr b="1" i="0" sz="1800" u="none" cap="none" strike="noStrike">
                <a:solidFill>
                  <a:srgbClr val="000000"/>
                </a:solidFill>
              </a:endParaRPr>
            </a:p>
          </p:txBody>
        </p:sp>
        <p:sp>
          <p:nvSpPr>
            <p:cNvPr id="234" name="Google Shape;234;g22d8895c4d8_0_32"/>
            <p:cNvSpPr txBox="1"/>
            <p:nvPr/>
          </p:nvSpPr>
          <p:spPr>
            <a:xfrm>
              <a:off x="4367375" y="1819625"/>
              <a:ext cx="1554600" cy="51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800" u="none" cap="none" strike="noStrike">
                  <a:solidFill>
                    <a:srgbClr val="FFFFFF"/>
                  </a:solidFill>
                </a:rPr>
                <a:t>Collaboration to Grow</a:t>
              </a:r>
              <a:endParaRPr b="1" i="0" sz="2000" u="none" cap="none" strike="noStrike">
                <a:solidFill>
                  <a:srgbClr val="000000"/>
                </a:solidFill>
              </a:endParaRPr>
            </a:p>
          </p:txBody>
        </p:sp>
        <p:sp>
          <p:nvSpPr>
            <p:cNvPr id="235" name="Google Shape;235;g22d8895c4d8_0_32"/>
            <p:cNvSpPr txBox="1"/>
            <p:nvPr/>
          </p:nvSpPr>
          <p:spPr>
            <a:xfrm>
              <a:off x="6376560" y="1593276"/>
              <a:ext cx="1499700" cy="911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700" u="none" cap="none" strike="noStrike">
                  <a:solidFill>
                    <a:srgbClr val="FFFFFF"/>
                  </a:solidFill>
                </a:rPr>
                <a:t>Market elements shaping the future</a:t>
              </a:r>
              <a:endParaRPr b="1" i="0" sz="1700" u="none" cap="none" strike="noStrike">
                <a:solidFill>
                  <a:srgbClr val="000000"/>
                </a:solidFill>
              </a:endParaRPr>
            </a:p>
          </p:txBody>
        </p:sp>
      </p:grpSp>
      <p:grpSp>
        <p:nvGrpSpPr>
          <p:cNvPr id="236" name="Google Shape;236;g22d8895c4d8_0_32"/>
          <p:cNvGrpSpPr/>
          <p:nvPr/>
        </p:nvGrpSpPr>
        <p:grpSpPr>
          <a:xfrm>
            <a:off x="1346050" y="1654223"/>
            <a:ext cx="9353295" cy="3185230"/>
            <a:chOff x="220416" y="1338144"/>
            <a:chExt cx="7917128" cy="2548592"/>
          </a:xfrm>
        </p:grpSpPr>
        <p:sp>
          <p:nvSpPr>
            <p:cNvPr id="237" name="Google Shape;237;g22d8895c4d8_0_32"/>
            <p:cNvSpPr txBox="1"/>
            <p:nvPr/>
          </p:nvSpPr>
          <p:spPr>
            <a:xfrm rot="-5400000">
              <a:off x="-251034" y="1809594"/>
              <a:ext cx="1242600" cy="29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700" u="none" cap="none" strike="noStrike">
                  <a:solidFill>
                    <a:schemeClr val="accent1"/>
                  </a:solidFill>
                </a:rPr>
                <a:t>Focus Areas</a:t>
              </a:r>
              <a:endParaRPr b="1" sz="1700">
                <a:solidFill>
                  <a:schemeClr val="accent1"/>
                </a:solidFill>
              </a:endParaRPr>
            </a:p>
          </p:txBody>
        </p:sp>
        <p:sp>
          <p:nvSpPr>
            <p:cNvPr id="238" name="Google Shape;238;g22d8895c4d8_0_32"/>
            <p:cNvSpPr txBox="1"/>
            <p:nvPr/>
          </p:nvSpPr>
          <p:spPr>
            <a:xfrm>
              <a:off x="732690" y="2532257"/>
              <a:ext cx="1636800" cy="1219200"/>
            </a:xfrm>
            <a:prstGeom prst="rect">
              <a:avLst/>
            </a:prstGeom>
            <a:noFill/>
            <a:ln>
              <a:noFill/>
            </a:ln>
          </p:spPr>
          <p:txBody>
            <a:bodyPr anchorCtr="0" anchor="ctr" bIns="45700" lIns="91425" spcFirstLastPara="1" rIns="91425" wrap="square" tIns="45700">
              <a:spAutoFit/>
            </a:bodyPr>
            <a:lstStyle/>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Market size and aggregation</a:t>
              </a:r>
              <a:endParaRPr sz="1800"/>
            </a:p>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Risk</a:t>
              </a:r>
              <a:endParaRPr sz="1800"/>
            </a:p>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Bringing in new actors</a:t>
              </a:r>
              <a:endParaRPr sz="1800"/>
            </a:p>
            <a:p>
              <a:pPr indent="0" lvl="0" marL="0" marR="0" rtl="0" algn="l">
                <a:lnSpc>
                  <a:spcPct val="100000"/>
                </a:lnSpc>
                <a:spcBef>
                  <a:spcPts val="0"/>
                </a:spcBef>
                <a:spcAft>
                  <a:spcPts val="0"/>
                </a:spcAft>
                <a:buNone/>
              </a:pPr>
              <a:r>
                <a:t/>
              </a:r>
              <a:endParaRPr i="0" sz="1800" u="none" cap="none" strike="noStrike">
                <a:solidFill>
                  <a:srgbClr val="000000"/>
                </a:solidFill>
              </a:endParaRPr>
            </a:p>
          </p:txBody>
        </p:sp>
        <p:sp>
          <p:nvSpPr>
            <p:cNvPr id="239" name="Google Shape;239;g22d8895c4d8_0_32"/>
            <p:cNvSpPr txBox="1"/>
            <p:nvPr/>
          </p:nvSpPr>
          <p:spPr>
            <a:xfrm>
              <a:off x="2521553" y="2532257"/>
              <a:ext cx="1636800" cy="812700"/>
            </a:xfrm>
            <a:prstGeom prst="rect">
              <a:avLst/>
            </a:prstGeom>
            <a:noFill/>
            <a:ln>
              <a:noFill/>
            </a:ln>
          </p:spPr>
          <p:txBody>
            <a:bodyPr anchorCtr="0" anchor="ctr" bIns="45700" lIns="91425" spcFirstLastPara="1" rIns="91425" wrap="square" tIns="45700">
              <a:spAutoFit/>
            </a:bodyPr>
            <a:lstStyle/>
            <a:p>
              <a:pPr indent="-196850" lvl="0" marL="1714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Data and mission as a service</a:t>
              </a:r>
              <a:endParaRPr sz="1500"/>
            </a:p>
            <a:p>
              <a:pPr indent="-196850" lvl="0" marL="1714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Ocean data perception</a:t>
              </a:r>
              <a:endParaRPr sz="1500"/>
            </a:p>
          </p:txBody>
        </p:sp>
        <p:sp>
          <p:nvSpPr>
            <p:cNvPr id="240" name="Google Shape;240;g22d8895c4d8_0_32"/>
            <p:cNvSpPr txBox="1"/>
            <p:nvPr/>
          </p:nvSpPr>
          <p:spPr>
            <a:xfrm>
              <a:off x="4388437" y="2519636"/>
              <a:ext cx="1681800" cy="1367100"/>
            </a:xfrm>
            <a:prstGeom prst="rect">
              <a:avLst/>
            </a:prstGeom>
            <a:noFill/>
            <a:ln>
              <a:noFill/>
            </a:ln>
          </p:spPr>
          <p:txBody>
            <a:bodyPr anchorCtr="0" anchor="ctr" bIns="45700" lIns="91425" spcFirstLastPara="1" rIns="91425" wrap="square" tIns="45700">
              <a:spAutoFit/>
            </a:bodyPr>
            <a:lstStyle/>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Standards</a:t>
              </a:r>
              <a:endParaRPr sz="1500"/>
            </a:p>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Intermediaries</a:t>
              </a:r>
              <a:endParaRPr sz="1500"/>
            </a:p>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Data access</a:t>
              </a:r>
              <a:endParaRPr sz="1500"/>
            </a:p>
            <a:p>
              <a:pPr indent="-311150" lvl="0" marL="2857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Blue tech clusters, incubators, and accelerators</a:t>
              </a:r>
              <a:endParaRPr i="0" sz="1500" u="none" cap="none" strike="noStrike">
                <a:solidFill>
                  <a:srgbClr val="000000"/>
                </a:solidFill>
              </a:endParaRPr>
            </a:p>
          </p:txBody>
        </p:sp>
        <p:sp>
          <p:nvSpPr>
            <p:cNvPr id="241" name="Google Shape;241;g22d8895c4d8_0_32"/>
            <p:cNvSpPr txBox="1"/>
            <p:nvPr/>
          </p:nvSpPr>
          <p:spPr>
            <a:xfrm>
              <a:off x="6376545" y="2489930"/>
              <a:ext cx="1761000" cy="812700"/>
            </a:xfrm>
            <a:prstGeom prst="rect">
              <a:avLst/>
            </a:prstGeom>
            <a:noFill/>
            <a:ln>
              <a:noFill/>
            </a:ln>
          </p:spPr>
          <p:txBody>
            <a:bodyPr anchorCtr="0" anchor="ctr" bIns="45700" lIns="91425" spcFirstLastPara="1" rIns="91425" wrap="square" tIns="45700">
              <a:spAutoFit/>
            </a:bodyPr>
            <a:lstStyle/>
            <a:p>
              <a:pPr indent="-196850" lvl="0" marL="1714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Workforce</a:t>
              </a:r>
              <a:endParaRPr sz="1500"/>
            </a:p>
            <a:p>
              <a:pPr indent="-196850" lvl="0" marL="1714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Technology transfer</a:t>
              </a:r>
              <a:endParaRPr sz="1500"/>
            </a:p>
            <a:p>
              <a:pPr indent="-196850" lvl="0" marL="171450" marR="0" rtl="0" algn="l">
                <a:lnSpc>
                  <a:spcPct val="100000"/>
                </a:lnSpc>
                <a:spcBef>
                  <a:spcPts val="0"/>
                </a:spcBef>
                <a:spcAft>
                  <a:spcPts val="0"/>
                </a:spcAft>
                <a:buClr>
                  <a:schemeClr val="accent2"/>
                </a:buClr>
                <a:buSzPts val="1500"/>
                <a:buChar char="▪"/>
              </a:pPr>
              <a:r>
                <a:rPr i="0" lang="en-GB" sz="1500" u="none" cap="none" strike="noStrike">
                  <a:solidFill>
                    <a:srgbClr val="000000"/>
                  </a:solidFill>
                </a:rPr>
                <a:t>Emerging technology</a:t>
              </a:r>
              <a:endParaRPr i="0" sz="1500" u="none" cap="none" strike="noStrike">
                <a:solidFill>
                  <a:srgbClr val="000000"/>
                </a:solidFill>
              </a:endParaRPr>
            </a:p>
          </p:txBody>
        </p:sp>
        <p:sp>
          <p:nvSpPr>
            <p:cNvPr id="242" name="Google Shape;242;g22d8895c4d8_0_32"/>
            <p:cNvSpPr txBox="1"/>
            <p:nvPr/>
          </p:nvSpPr>
          <p:spPr>
            <a:xfrm rot="-5400000">
              <a:off x="-156852" y="2978200"/>
              <a:ext cx="1091100" cy="29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700" u="none" cap="none" strike="noStrike">
                  <a:solidFill>
                    <a:schemeClr val="accent1"/>
                  </a:solidFill>
                </a:rPr>
                <a:t>Categories</a:t>
              </a:r>
              <a:endParaRPr b="1" sz="1700">
                <a:solidFill>
                  <a:schemeClr val="accent1"/>
                </a:solidFill>
              </a:endParaRPr>
            </a:p>
          </p:txBody>
        </p:sp>
      </p:grpSp>
      <p:sp>
        <p:nvSpPr>
          <p:cNvPr id="243" name="Google Shape;243;g22d8895c4d8_0_32"/>
          <p:cNvSpPr txBox="1"/>
          <p:nvPr/>
        </p:nvSpPr>
        <p:spPr>
          <a:xfrm>
            <a:off x="2638925" y="12970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rgbClr val="E28B1F"/>
                </a:solidFill>
              </a:rPr>
              <a:t>❶</a:t>
            </a:r>
            <a:endParaRPr/>
          </a:p>
        </p:txBody>
      </p:sp>
      <p:sp>
        <p:nvSpPr>
          <p:cNvPr id="244" name="Google Shape;244;g22d8895c4d8_0_32"/>
          <p:cNvSpPr txBox="1"/>
          <p:nvPr/>
        </p:nvSpPr>
        <p:spPr>
          <a:xfrm>
            <a:off x="4836700" y="1297000"/>
            <a:ext cx="290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rgbClr val="E28B1F"/>
                </a:solidFill>
              </a:rPr>
              <a:t>❷</a:t>
            </a:r>
            <a:endParaRPr/>
          </a:p>
        </p:txBody>
      </p:sp>
      <p:sp>
        <p:nvSpPr>
          <p:cNvPr id="245" name="Google Shape;245;g22d8895c4d8_0_32"/>
          <p:cNvSpPr txBox="1"/>
          <p:nvPr/>
        </p:nvSpPr>
        <p:spPr>
          <a:xfrm>
            <a:off x="7062100" y="12970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rgbClr val="E28B1F"/>
                </a:solidFill>
                <a:latin typeface="Georgia"/>
                <a:ea typeface="Georgia"/>
                <a:cs typeface="Georgia"/>
                <a:sym typeface="Georgia"/>
              </a:rPr>
              <a:t>❸</a:t>
            </a:r>
            <a:endParaRPr/>
          </a:p>
        </p:txBody>
      </p:sp>
      <p:sp>
        <p:nvSpPr>
          <p:cNvPr id="246" name="Google Shape;246;g22d8895c4d8_0_32"/>
          <p:cNvSpPr txBox="1"/>
          <p:nvPr/>
        </p:nvSpPr>
        <p:spPr>
          <a:xfrm>
            <a:off x="9400325" y="12970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rgbClr val="E28B1F"/>
                </a:solidFill>
                <a:latin typeface="Georgia"/>
                <a:ea typeface="Georgia"/>
                <a:cs typeface="Georgia"/>
                <a:sym typeface="Georgia"/>
              </a:rPr>
              <a:t>❹</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3a43cf27c1_0_77"/>
          <p:cNvSpPr txBox="1"/>
          <p:nvPr>
            <p:ph idx="1" type="body"/>
          </p:nvPr>
        </p:nvSpPr>
        <p:spPr>
          <a:xfrm>
            <a:off x="838199" y="1429063"/>
            <a:ext cx="10515600" cy="4671900"/>
          </a:xfrm>
          <a:prstGeom prst="rect">
            <a:avLst/>
          </a:prstGeom>
          <a:noFill/>
          <a:ln>
            <a:noFill/>
          </a:ln>
        </p:spPr>
        <p:txBody>
          <a:bodyPr anchorCtr="0" anchor="t" bIns="45700" lIns="91425" spcFirstLastPara="1" rIns="91425" wrap="square" tIns="45700">
            <a:normAutofit fontScale="70000" lnSpcReduction="20000"/>
          </a:bodyPr>
          <a:lstStyle/>
          <a:p>
            <a:pPr indent="-455930" lvl="0" marL="609600" rtl="0" algn="l">
              <a:lnSpc>
                <a:spcPct val="90000"/>
              </a:lnSpc>
              <a:spcBef>
                <a:spcPts val="1100"/>
              </a:spcBef>
              <a:spcAft>
                <a:spcPts val="0"/>
              </a:spcAft>
              <a:buClr>
                <a:schemeClr val="dk1"/>
              </a:buClr>
              <a:buSzPct val="106250"/>
              <a:buFont typeface="Roboto"/>
              <a:buChar char="•"/>
            </a:pPr>
            <a:r>
              <a:rPr lang="en-GB"/>
              <a:t>Ocean Observing and Services not seen as an independent market activity</a:t>
            </a:r>
            <a:endParaRPr/>
          </a:p>
          <a:p>
            <a:pPr indent="-455930" lvl="0" marL="609600" rtl="0" algn="l">
              <a:lnSpc>
                <a:spcPct val="90000"/>
              </a:lnSpc>
              <a:spcBef>
                <a:spcPts val="1100"/>
              </a:spcBef>
              <a:spcAft>
                <a:spcPts val="0"/>
              </a:spcAft>
              <a:buClr>
                <a:schemeClr val="dk1"/>
              </a:buClr>
              <a:buSzPct val="106250"/>
              <a:buFont typeface="Roboto"/>
              <a:buChar char="•"/>
            </a:pPr>
            <a:r>
              <a:rPr lang="en-GB"/>
              <a:t>Ocean observing can de-risk Blue Investment but Investors do not understand the capability the Ocean Enterprise</a:t>
            </a:r>
            <a:endParaRPr/>
          </a:p>
          <a:p>
            <a:pPr indent="-455930" lvl="0" marL="609600" rtl="0" algn="l">
              <a:lnSpc>
                <a:spcPct val="90000"/>
              </a:lnSpc>
              <a:spcBef>
                <a:spcPts val="1100"/>
              </a:spcBef>
              <a:spcAft>
                <a:spcPts val="0"/>
              </a:spcAft>
              <a:buClr>
                <a:schemeClr val="dk1"/>
              </a:buClr>
              <a:buSzPct val="106250"/>
              <a:buFont typeface="Roboto"/>
              <a:buChar char="•"/>
            </a:pPr>
            <a:r>
              <a:rPr lang="en-GB"/>
              <a:t>Understanding/articulating the market size drives investment</a:t>
            </a:r>
            <a:endParaRPr/>
          </a:p>
          <a:p>
            <a:pPr indent="-433705" lvl="1" marL="1219200" rtl="0" algn="l">
              <a:lnSpc>
                <a:spcPct val="90000"/>
              </a:lnSpc>
              <a:spcBef>
                <a:spcPts val="500"/>
              </a:spcBef>
              <a:spcAft>
                <a:spcPts val="0"/>
              </a:spcAft>
              <a:buSzPct val="103571"/>
              <a:buChar char="•"/>
            </a:pPr>
            <a:r>
              <a:rPr lang="en-GB" sz="2800">
                <a:solidFill>
                  <a:srgbClr val="0038AD"/>
                </a:solidFill>
              </a:rPr>
              <a:t>Fragmented market hinders investment</a:t>
            </a:r>
            <a:endParaRPr/>
          </a:p>
          <a:p>
            <a:pPr indent="-455930" lvl="0" marL="609600" rtl="0" algn="l">
              <a:lnSpc>
                <a:spcPct val="90000"/>
              </a:lnSpc>
              <a:spcBef>
                <a:spcPts val="1100"/>
              </a:spcBef>
              <a:spcAft>
                <a:spcPts val="0"/>
              </a:spcAft>
              <a:buClr>
                <a:schemeClr val="dk1"/>
              </a:buClr>
              <a:buSzPct val="106250"/>
              <a:buFont typeface="Roboto"/>
              <a:buChar char="•"/>
            </a:pPr>
            <a:r>
              <a:rPr lang="en-GB"/>
              <a:t>New markets will be driven by applications rather than general concepts</a:t>
            </a:r>
            <a:endParaRPr/>
          </a:p>
          <a:p>
            <a:pPr indent="-455930" lvl="0" marL="609600" rtl="0" algn="l">
              <a:lnSpc>
                <a:spcPct val="90000"/>
              </a:lnSpc>
              <a:spcBef>
                <a:spcPts val="1100"/>
              </a:spcBef>
              <a:spcAft>
                <a:spcPts val="0"/>
              </a:spcAft>
              <a:buClr>
                <a:schemeClr val="dk1"/>
              </a:buClr>
              <a:buSzPct val="106250"/>
              <a:buFont typeface="Roboto"/>
              <a:buChar char="•"/>
            </a:pPr>
            <a:r>
              <a:rPr lang="en-GB"/>
              <a:t>Low cost/easy to use NOT low cost/low risk to develop</a:t>
            </a:r>
            <a:endParaRPr/>
          </a:p>
          <a:p>
            <a:pPr indent="-433705" lvl="1" marL="1219200" rtl="0" algn="l">
              <a:lnSpc>
                <a:spcPct val="90000"/>
              </a:lnSpc>
              <a:spcBef>
                <a:spcPts val="500"/>
              </a:spcBef>
              <a:spcAft>
                <a:spcPts val="0"/>
              </a:spcAft>
              <a:buSzPct val="103571"/>
              <a:buChar char="•"/>
            </a:pPr>
            <a:r>
              <a:rPr lang="en-GB" sz="2800">
                <a:solidFill>
                  <a:srgbClr val="0038AD"/>
                </a:solidFill>
              </a:rPr>
              <a:t>Industry needs assurance of market after development</a:t>
            </a:r>
            <a:endParaRPr/>
          </a:p>
          <a:p>
            <a:pPr indent="-455930" lvl="0" marL="609600" rtl="0" algn="l">
              <a:lnSpc>
                <a:spcPct val="90000"/>
              </a:lnSpc>
              <a:spcBef>
                <a:spcPts val="1100"/>
              </a:spcBef>
              <a:spcAft>
                <a:spcPts val="0"/>
              </a:spcAft>
              <a:buClr>
                <a:schemeClr val="dk1"/>
              </a:buClr>
              <a:buSzPct val="106250"/>
              <a:buFont typeface="Roboto"/>
              <a:buChar char="•"/>
            </a:pPr>
            <a:r>
              <a:rPr lang="en-GB"/>
              <a:t>Lack of sustained funding in the public sector stymies growth</a:t>
            </a:r>
            <a:endParaRPr/>
          </a:p>
          <a:p>
            <a:pPr indent="-455930" lvl="0" marL="609600" rtl="0" algn="l">
              <a:lnSpc>
                <a:spcPct val="90000"/>
              </a:lnSpc>
              <a:spcBef>
                <a:spcPts val="1100"/>
              </a:spcBef>
              <a:spcAft>
                <a:spcPts val="0"/>
              </a:spcAft>
              <a:buClr>
                <a:schemeClr val="dk1"/>
              </a:buClr>
              <a:buSzPct val="106250"/>
              <a:buFont typeface="Roboto"/>
              <a:buChar char="•"/>
            </a:pPr>
            <a:r>
              <a:rPr lang="en-GB"/>
              <a:t>Aggregation of Demand is missing</a:t>
            </a:r>
            <a:endParaRPr/>
          </a:p>
          <a:p>
            <a:pPr indent="-455930" lvl="0" marL="609600" rtl="0" algn="l">
              <a:lnSpc>
                <a:spcPct val="90000"/>
              </a:lnSpc>
              <a:spcBef>
                <a:spcPts val="1100"/>
              </a:spcBef>
              <a:spcAft>
                <a:spcPts val="0"/>
              </a:spcAft>
              <a:buClr>
                <a:schemeClr val="dk1"/>
              </a:buClr>
              <a:buSzPct val="106250"/>
              <a:buFont typeface="Roboto"/>
              <a:buChar char="•"/>
            </a:pPr>
            <a:r>
              <a:rPr lang="en-GB"/>
              <a:t>New Actors</a:t>
            </a:r>
            <a:endParaRPr/>
          </a:p>
          <a:p>
            <a:pPr indent="-304800" lvl="0" marL="609600" rtl="0" algn="l">
              <a:lnSpc>
                <a:spcPct val="90000"/>
              </a:lnSpc>
              <a:spcBef>
                <a:spcPts val="1100"/>
              </a:spcBef>
              <a:spcAft>
                <a:spcPts val="0"/>
              </a:spcAft>
              <a:buClr>
                <a:schemeClr val="dk1"/>
              </a:buClr>
              <a:buSzPct val="106250"/>
              <a:buFont typeface="Roboto"/>
              <a:buNone/>
            </a:pPr>
            <a:r>
              <a:t/>
            </a:r>
            <a:endParaRPr/>
          </a:p>
        </p:txBody>
      </p:sp>
      <p:sp>
        <p:nvSpPr>
          <p:cNvPr id="252" name="Google Shape;252;g23a43cf27c1_0_77"/>
          <p:cNvSpPr txBox="1"/>
          <p:nvPr>
            <p:ph type="title"/>
          </p:nvPr>
        </p:nvSpPr>
        <p:spPr>
          <a:xfrm>
            <a:off x="81643" y="131384"/>
            <a:ext cx="12028800" cy="51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700"/>
              <a:buFont typeface="Roboto"/>
              <a:buNone/>
            </a:pPr>
            <a:r>
              <a:rPr lang="en-GB"/>
              <a:t>Improving the Market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6" name="Shape 256"/>
        <p:cNvGrpSpPr/>
        <p:nvPr/>
      </p:nvGrpSpPr>
      <p:grpSpPr>
        <a:xfrm>
          <a:off x="0" y="0"/>
          <a:ext cx="0" cy="0"/>
          <a:chOff x="0" y="0"/>
          <a:chExt cx="0" cy="0"/>
        </a:xfrm>
      </p:grpSpPr>
      <p:sp>
        <p:nvSpPr>
          <p:cNvPr id="257" name="Google Shape;257;g23a43cf27c1_0_82"/>
          <p:cNvSpPr txBox="1"/>
          <p:nvPr>
            <p:ph idx="1" type="body"/>
          </p:nvPr>
        </p:nvSpPr>
        <p:spPr>
          <a:xfrm>
            <a:off x="838199" y="1678431"/>
            <a:ext cx="10515600" cy="3987600"/>
          </a:xfrm>
          <a:prstGeom prst="rect">
            <a:avLst/>
          </a:prstGeom>
          <a:noFill/>
          <a:ln>
            <a:noFill/>
          </a:ln>
        </p:spPr>
        <p:txBody>
          <a:bodyPr anchorCtr="0" anchor="t" bIns="45700" lIns="91425" spcFirstLastPara="1" rIns="91425" wrap="square" tIns="45700">
            <a:noAutofit/>
          </a:bodyPr>
          <a:lstStyle/>
          <a:p>
            <a:pPr indent="-444500" lvl="0" marL="609600" rtl="0" algn="l">
              <a:lnSpc>
                <a:spcPct val="90000"/>
              </a:lnSpc>
              <a:spcBef>
                <a:spcPts val="1100"/>
              </a:spcBef>
              <a:spcAft>
                <a:spcPts val="0"/>
              </a:spcAft>
              <a:buClr>
                <a:schemeClr val="dk1"/>
              </a:buClr>
              <a:buSzPts val="2200"/>
              <a:buFont typeface="Roboto"/>
              <a:buChar char="•"/>
            </a:pPr>
            <a:r>
              <a:rPr lang="en-GB" sz="2200"/>
              <a:t>Perception change needed from ocean data from being peripheral to essential</a:t>
            </a:r>
            <a:endParaRPr sz="2200"/>
          </a:p>
          <a:p>
            <a:pPr indent="-444500" lvl="1" marL="1219200" rtl="0" algn="l">
              <a:lnSpc>
                <a:spcPct val="90000"/>
              </a:lnSpc>
              <a:spcBef>
                <a:spcPts val="500"/>
              </a:spcBef>
              <a:spcAft>
                <a:spcPts val="0"/>
              </a:spcAft>
              <a:buSzPts val="2200"/>
              <a:buChar char="•"/>
            </a:pPr>
            <a:r>
              <a:rPr lang="en-GB" sz="2200">
                <a:solidFill>
                  <a:srgbClr val="0038AD"/>
                </a:solidFill>
              </a:rPr>
              <a:t>Critical infrastructure</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Data and Missions as a service – a paradigm shift</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Multi-sectoral ocean observing architectures require a better understanding between sectors &amp; are not risk-free</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The private sector - Data is an asset</a:t>
            </a:r>
            <a:endParaRPr sz="2200"/>
          </a:p>
          <a:p>
            <a:pPr indent="-444500" lvl="1" marL="1219200" rtl="0" algn="l">
              <a:lnSpc>
                <a:spcPct val="90000"/>
              </a:lnSpc>
              <a:spcBef>
                <a:spcPts val="500"/>
              </a:spcBef>
              <a:spcAft>
                <a:spcPts val="0"/>
              </a:spcAft>
              <a:buSzPts val="2200"/>
              <a:buChar char="•"/>
            </a:pPr>
            <a:r>
              <a:rPr lang="en-GB" sz="2200">
                <a:solidFill>
                  <a:srgbClr val="0038AD"/>
                </a:solidFill>
              </a:rPr>
              <a:t>Adopt licensing schema that supports public sector missions and private sector profitability; academic sector access </a:t>
            </a:r>
            <a:endParaRPr sz="2200"/>
          </a:p>
          <a:p>
            <a:pPr indent="-304800" lvl="0" marL="609600" rtl="0" algn="l">
              <a:lnSpc>
                <a:spcPct val="90000"/>
              </a:lnSpc>
              <a:spcBef>
                <a:spcPts val="1100"/>
              </a:spcBef>
              <a:spcAft>
                <a:spcPts val="0"/>
              </a:spcAft>
              <a:buClr>
                <a:schemeClr val="dk1"/>
              </a:buClr>
              <a:buSzPts val="2600"/>
              <a:buFont typeface="Roboto"/>
              <a:buNone/>
            </a:pPr>
            <a:r>
              <a:t/>
            </a:r>
            <a:endParaRPr sz="2200"/>
          </a:p>
        </p:txBody>
      </p:sp>
      <p:sp>
        <p:nvSpPr>
          <p:cNvPr id="258" name="Google Shape;258;g23a43cf27c1_0_82"/>
          <p:cNvSpPr txBox="1"/>
          <p:nvPr>
            <p:ph type="title"/>
          </p:nvPr>
        </p:nvSpPr>
        <p:spPr>
          <a:xfrm>
            <a:off x="81643" y="131384"/>
            <a:ext cx="12028800" cy="51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700"/>
              <a:buFont typeface="Roboto"/>
              <a:buNone/>
            </a:pPr>
            <a:r>
              <a:rPr lang="en-GB"/>
              <a:t>Societal/Government Change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3a43cf27c1_0_87"/>
          <p:cNvSpPr txBox="1"/>
          <p:nvPr>
            <p:ph idx="1" type="body"/>
          </p:nvPr>
        </p:nvSpPr>
        <p:spPr>
          <a:xfrm>
            <a:off x="476068" y="1695845"/>
            <a:ext cx="11216700" cy="4284000"/>
          </a:xfrm>
          <a:prstGeom prst="rect">
            <a:avLst/>
          </a:prstGeom>
          <a:noFill/>
          <a:ln>
            <a:noFill/>
          </a:ln>
        </p:spPr>
        <p:txBody>
          <a:bodyPr anchorCtr="0" anchor="t" bIns="45700" lIns="91425" spcFirstLastPara="1" rIns="91425" wrap="square" tIns="45700">
            <a:normAutofit/>
          </a:bodyPr>
          <a:lstStyle/>
          <a:p>
            <a:pPr indent="-444500" lvl="0" marL="609600" rtl="0" algn="l">
              <a:lnSpc>
                <a:spcPct val="90000"/>
              </a:lnSpc>
              <a:spcBef>
                <a:spcPts val="1100"/>
              </a:spcBef>
              <a:spcAft>
                <a:spcPts val="0"/>
              </a:spcAft>
              <a:buClr>
                <a:schemeClr val="dk1"/>
              </a:buClr>
              <a:buSzPts val="2200"/>
              <a:buFont typeface="Roboto"/>
              <a:buChar char="•"/>
            </a:pPr>
            <a:r>
              <a:rPr lang="en-GB" sz="2200"/>
              <a:t>Standards – a significant barrier to accelerating the Ocean Enterprise </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Largest component today producers, largest component on the future Intermediaries?</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The blurred lines between the roles of public and private components can create an impedance for the private sector.</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Public and Private sector data complementary</a:t>
            </a:r>
            <a:endParaRPr sz="2200"/>
          </a:p>
          <a:p>
            <a:pPr indent="-444500" lvl="1" marL="1219200" rtl="0" algn="l">
              <a:lnSpc>
                <a:spcPct val="90000"/>
              </a:lnSpc>
              <a:spcBef>
                <a:spcPts val="500"/>
              </a:spcBef>
              <a:spcAft>
                <a:spcPts val="0"/>
              </a:spcAft>
              <a:buSzPts val="2200"/>
              <a:buChar char="•"/>
            </a:pPr>
            <a:r>
              <a:rPr lang="en-GB" sz="2200">
                <a:solidFill>
                  <a:srgbClr val="0038AD"/>
                </a:solidFill>
              </a:rPr>
              <a:t>Public data is still confusing </a:t>
            </a:r>
            <a:endParaRPr sz="2200"/>
          </a:p>
          <a:p>
            <a:pPr indent="-444500" lvl="1" marL="1219200" rtl="0" algn="l">
              <a:lnSpc>
                <a:spcPct val="90000"/>
              </a:lnSpc>
              <a:spcBef>
                <a:spcPts val="500"/>
              </a:spcBef>
              <a:spcAft>
                <a:spcPts val="0"/>
              </a:spcAft>
              <a:buSzPts val="2200"/>
              <a:buChar char="•"/>
            </a:pPr>
            <a:r>
              <a:rPr lang="en-GB" sz="2200">
                <a:solidFill>
                  <a:srgbClr val="0038AD"/>
                </a:solidFill>
              </a:rPr>
              <a:t>Private sector data being made interoperable to be ready to plug into future market areas</a:t>
            </a:r>
            <a:endParaRPr sz="2200"/>
          </a:p>
          <a:p>
            <a:pPr indent="-444500" lvl="0" marL="609600" rtl="0" algn="l">
              <a:lnSpc>
                <a:spcPct val="90000"/>
              </a:lnSpc>
              <a:spcBef>
                <a:spcPts val="1100"/>
              </a:spcBef>
              <a:spcAft>
                <a:spcPts val="0"/>
              </a:spcAft>
              <a:buClr>
                <a:schemeClr val="dk1"/>
              </a:buClr>
              <a:buSzPts val="2200"/>
              <a:buFont typeface="Roboto"/>
              <a:buChar char="•"/>
            </a:pPr>
            <a:r>
              <a:rPr lang="en-GB" sz="2200"/>
              <a:t>Some classes of data may never be profitably generated</a:t>
            </a:r>
            <a:endParaRPr sz="2200"/>
          </a:p>
        </p:txBody>
      </p:sp>
      <p:sp>
        <p:nvSpPr>
          <p:cNvPr id="264" name="Google Shape;264;g23a43cf27c1_0_87"/>
          <p:cNvSpPr txBox="1"/>
          <p:nvPr>
            <p:ph type="title"/>
          </p:nvPr>
        </p:nvSpPr>
        <p:spPr>
          <a:xfrm>
            <a:off x="81643" y="131384"/>
            <a:ext cx="12028800" cy="51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700"/>
              <a:buFont typeface="Roboto"/>
              <a:buNone/>
            </a:pPr>
            <a:r>
              <a:rPr lang="en-GB"/>
              <a:t>Collaboration to Grow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8" name="Shape 268"/>
        <p:cNvGrpSpPr/>
        <p:nvPr/>
      </p:nvGrpSpPr>
      <p:grpSpPr>
        <a:xfrm>
          <a:off x="0" y="0"/>
          <a:ext cx="0" cy="0"/>
          <a:chOff x="0" y="0"/>
          <a:chExt cx="0" cy="0"/>
        </a:xfrm>
      </p:grpSpPr>
      <p:sp>
        <p:nvSpPr>
          <p:cNvPr id="269" name="Google Shape;269;g23a43cf27c1_0_92"/>
          <p:cNvSpPr txBox="1"/>
          <p:nvPr>
            <p:ph idx="1" type="body"/>
          </p:nvPr>
        </p:nvSpPr>
        <p:spPr>
          <a:xfrm>
            <a:off x="838200" y="1643017"/>
            <a:ext cx="10515600" cy="4923300"/>
          </a:xfrm>
          <a:prstGeom prst="rect">
            <a:avLst/>
          </a:prstGeom>
          <a:noFill/>
          <a:ln>
            <a:noFill/>
          </a:ln>
        </p:spPr>
        <p:txBody>
          <a:bodyPr anchorCtr="0" anchor="t" bIns="45700" lIns="91425" spcFirstLastPara="1" rIns="91425" wrap="square" tIns="45700">
            <a:normAutofit fontScale="62500" lnSpcReduction="20000"/>
          </a:bodyPr>
          <a:lstStyle/>
          <a:p>
            <a:pPr indent="-440531" lvl="0" marL="609600" rtl="0" algn="l">
              <a:lnSpc>
                <a:spcPct val="90000"/>
              </a:lnSpc>
              <a:spcBef>
                <a:spcPts val="1100"/>
              </a:spcBef>
              <a:spcAft>
                <a:spcPts val="0"/>
              </a:spcAft>
              <a:buClr>
                <a:schemeClr val="dk1"/>
              </a:buClr>
              <a:buSzPct val="97159"/>
              <a:buFont typeface="Roboto"/>
              <a:buChar char="•"/>
            </a:pPr>
            <a:r>
              <a:rPr lang="en-GB" sz="3520"/>
              <a:t>Significant obstacle to market growth is the hiring a skilled workforce</a:t>
            </a:r>
            <a:endParaRPr sz="3520"/>
          </a:p>
          <a:p>
            <a:pPr indent="-420687" lvl="1" marL="1219200" rtl="0" algn="l">
              <a:lnSpc>
                <a:spcPct val="90000"/>
              </a:lnSpc>
              <a:spcBef>
                <a:spcPts val="500"/>
              </a:spcBef>
              <a:spcAft>
                <a:spcPts val="0"/>
              </a:spcAft>
              <a:buSzPct val="85380"/>
              <a:buChar char="•"/>
            </a:pPr>
            <a:r>
              <a:rPr lang="en-GB" sz="3420">
                <a:solidFill>
                  <a:srgbClr val="0038AD"/>
                </a:solidFill>
              </a:rPr>
              <a:t>How do we attract talent from other sectors? </a:t>
            </a:r>
            <a:endParaRPr sz="2320"/>
          </a:p>
          <a:p>
            <a:pPr indent="-420687" lvl="1" marL="1219200" rtl="0" algn="l">
              <a:lnSpc>
                <a:spcPct val="90000"/>
              </a:lnSpc>
              <a:spcBef>
                <a:spcPts val="500"/>
              </a:spcBef>
              <a:spcAft>
                <a:spcPts val="0"/>
              </a:spcAft>
              <a:buSzPct val="85380"/>
              <a:buChar char="•"/>
            </a:pPr>
            <a:r>
              <a:rPr lang="en-GB" sz="3420">
                <a:solidFill>
                  <a:srgbClr val="0038AD"/>
                </a:solidFill>
              </a:rPr>
              <a:t>Careers in Industry should be on par with careers in academia</a:t>
            </a:r>
            <a:endParaRPr sz="2320"/>
          </a:p>
          <a:p>
            <a:pPr indent="-440531" lvl="0" marL="609600" rtl="0" algn="l">
              <a:lnSpc>
                <a:spcPct val="90000"/>
              </a:lnSpc>
              <a:spcBef>
                <a:spcPts val="1100"/>
              </a:spcBef>
              <a:spcAft>
                <a:spcPts val="0"/>
              </a:spcAft>
              <a:buClr>
                <a:schemeClr val="dk1"/>
              </a:buClr>
              <a:buSzPct val="97159"/>
              <a:buFont typeface="Roboto"/>
              <a:buChar char="•"/>
            </a:pPr>
            <a:r>
              <a:rPr lang="en-GB" sz="3520"/>
              <a:t>Tech Transfer - Early engagement with commercial partners is critical for transitioning innovation from the public and academic sectors</a:t>
            </a:r>
            <a:endParaRPr sz="3520"/>
          </a:p>
          <a:p>
            <a:pPr indent="-440531" lvl="0" marL="609600" rtl="0" algn="l">
              <a:lnSpc>
                <a:spcPct val="90000"/>
              </a:lnSpc>
              <a:spcBef>
                <a:spcPts val="1100"/>
              </a:spcBef>
              <a:spcAft>
                <a:spcPts val="0"/>
              </a:spcAft>
              <a:buClr>
                <a:schemeClr val="dk1"/>
              </a:buClr>
              <a:buSzPct val="97159"/>
              <a:buFont typeface="Roboto"/>
              <a:buChar char="•"/>
            </a:pPr>
            <a:r>
              <a:rPr lang="en-GB" sz="3520"/>
              <a:t>Funding  for anticipation of market technology future needs</a:t>
            </a:r>
            <a:endParaRPr sz="3520"/>
          </a:p>
          <a:p>
            <a:pPr indent="-440531" lvl="0" marL="609600" rtl="0" algn="l">
              <a:lnSpc>
                <a:spcPct val="90000"/>
              </a:lnSpc>
              <a:spcBef>
                <a:spcPts val="1100"/>
              </a:spcBef>
              <a:spcAft>
                <a:spcPts val="0"/>
              </a:spcAft>
              <a:buClr>
                <a:schemeClr val="dk1"/>
              </a:buClr>
              <a:buSzPct val="97159"/>
              <a:buFont typeface="Roboto"/>
              <a:buChar char="•"/>
            </a:pPr>
            <a:r>
              <a:rPr lang="en-GB" sz="3520"/>
              <a:t>Future lies in finding the right combination of devices and the platforms on which they are deployed to address specific use cases</a:t>
            </a:r>
            <a:endParaRPr sz="3520"/>
          </a:p>
          <a:p>
            <a:pPr indent="-440531" lvl="0" marL="609600" rtl="0" algn="l">
              <a:lnSpc>
                <a:spcPct val="90000"/>
              </a:lnSpc>
              <a:spcBef>
                <a:spcPts val="1100"/>
              </a:spcBef>
              <a:spcAft>
                <a:spcPts val="0"/>
              </a:spcAft>
              <a:buClr>
                <a:schemeClr val="dk1"/>
              </a:buClr>
              <a:buSzPct val="97159"/>
              <a:buFont typeface="Roboto"/>
              <a:buChar char="•"/>
            </a:pPr>
            <a:r>
              <a:rPr lang="en-GB" sz="3520"/>
              <a:t>Biggest transformation - new generation of sensors, which will provide insights into biochemistry, ocean health, and marine life</a:t>
            </a:r>
            <a:endParaRPr sz="3520"/>
          </a:p>
          <a:p>
            <a:pPr indent="-440531" lvl="0" marL="609600" rtl="0" algn="l">
              <a:lnSpc>
                <a:spcPct val="90000"/>
              </a:lnSpc>
              <a:spcBef>
                <a:spcPts val="1100"/>
              </a:spcBef>
              <a:spcAft>
                <a:spcPts val="0"/>
              </a:spcAft>
              <a:buClr>
                <a:schemeClr val="dk1"/>
              </a:buClr>
              <a:buSzPct val="97159"/>
              <a:buFont typeface="Roboto"/>
              <a:buChar char="•"/>
            </a:pPr>
            <a:r>
              <a:rPr lang="en-GB" sz="3520"/>
              <a:t>AI/Machine learning can be used for the characterization of big data </a:t>
            </a:r>
            <a:endParaRPr sz="3520"/>
          </a:p>
          <a:p>
            <a:pPr indent="-304800" lvl="0" marL="609600" rtl="0" algn="l">
              <a:lnSpc>
                <a:spcPct val="90000"/>
              </a:lnSpc>
              <a:spcBef>
                <a:spcPts val="1100"/>
              </a:spcBef>
              <a:spcAft>
                <a:spcPts val="0"/>
              </a:spcAft>
              <a:buClr>
                <a:schemeClr val="dk1"/>
              </a:buClr>
              <a:buSzPct val="88068"/>
              <a:buFont typeface="Roboto"/>
              <a:buNone/>
            </a:pPr>
            <a:r>
              <a:t/>
            </a:r>
            <a:endParaRPr sz="3520"/>
          </a:p>
          <a:p>
            <a:pPr indent="-304800" lvl="0" marL="609600" rtl="0" algn="l">
              <a:lnSpc>
                <a:spcPct val="90000"/>
              </a:lnSpc>
              <a:spcBef>
                <a:spcPts val="1100"/>
              </a:spcBef>
              <a:spcAft>
                <a:spcPts val="0"/>
              </a:spcAft>
              <a:buClr>
                <a:schemeClr val="dk1"/>
              </a:buClr>
              <a:buSzPct val="96875"/>
              <a:buFont typeface="Roboto"/>
              <a:buNone/>
            </a:pPr>
            <a:r>
              <a:t/>
            </a:r>
            <a:endParaRPr/>
          </a:p>
          <a:p>
            <a:pPr indent="-304800" lvl="0" marL="609600" rtl="0" algn="l">
              <a:lnSpc>
                <a:spcPct val="90000"/>
              </a:lnSpc>
              <a:spcBef>
                <a:spcPts val="1100"/>
              </a:spcBef>
              <a:spcAft>
                <a:spcPts val="0"/>
              </a:spcAft>
              <a:buClr>
                <a:schemeClr val="dk1"/>
              </a:buClr>
              <a:buSzPct val="96875"/>
              <a:buFont typeface="Roboto"/>
              <a:buNone/>
            </a:pPr>
            <a:r>
              <a:t/>
            </a:r>
            <a:endParaRPr/>
          </a:p>
          <a:p>
            <a:pPr indent="0" lvl="0" marL="152400" rtl="0" algn="l">
              <a:lnSpc>
                <a:spcPct val="90000"/>
              </a:lnSpc>
              <a:spcBef>
                <a:spcPts val="1100"/>
              </a:spcBef>
              <a:spcAft>
                <a:spcPts val="0"/>
              </a:spcAft>
              <a:buSzPct val="96875"/>
              <a:buNone/>
            </a:pPr>
            <a:r>
              <a:t/>
            </a:r>
            <a:endParaRPr/>
          </a:p>
        </p:txBody>
      </p:sp>
      <p:sp>
        <p:nvSpPr>
          <p:cNvPr id="270" name="Google Shape;270;g23a43cf27c1_0_92"/>
          <p:cNvSpPr txBox="1"/>
          <p:nvPr>
            <p:ph type="title"/>
          </p:nvPr>
        </p:nvSpPr>
        <p:spPr>
          <a:xfrm>
            <a:off x="81643" y="131384"/>
            <a:ext cx="12028800" cy="51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1700"/>
              <a:buFont typeface="Roboto"/>
              <a:buNone/>
            </a:pPr>
            <a:r>
              <a:rPr lang="en-GB" sz="3200">
                <a:solidFill>
                  <a:schemeClr val="accent1"/>
                </a:solidFill>
                <a:latin typeface="Roboto"/>
                <a:ea typeface="Roboto"/>
                <a:cs typeface="Roboto"/>
                <a:sym typeface="Roboto"/>
              </a:rPr>
              <a:t>                     Market Elements Shaping the Future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Dialogues with Industry">
      <a:dk1>
        <a:srgbClr val="00153E"/>
      </a:dk1>
      <a:lt1>
        <a:srgbClr val="FFFFFF"/>
      </a:lt1>
      <a:dk2>
        <a:srgbClr val="00153E"/>
      </a:dk2>
      <a:lt2>
        <a:srgbClr val="FFFFFF"/>
      </a:lt2>
      <a:accent1>
        <a:srgbClr val="E28B1F"/>
      </a:accent1>
      <a:accent2>
        <a:srgbClr val="00153E"/>
      </a:accent2>
      <a:accent3>
        <a:srgbClr val="538135"/>
      </a:accent3>
      <a:accent4>
        <a:srgbClr val="FFC000"/>
      </a:accent4>
      <a:accent5>
        <a:srgbClr val="5B9BD5"/>
      </a:accent5>
      <a:accent6>
        <a:srgbClr val="A8D08D"/>
      </a:accent6>
      <a:hlink>
        <a:srgbClr val="ED7D31"/>
      </a:hlink>
      <a:folHlink>
        <a:srgbClr val="ED7D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