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9" r:id="rId3"/>
    <p:sldId id="267" r:id="rId4"/>
    <p:sldId id="26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21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F8FA-79C8-084F-049F-C0315C547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R"/>
          </a:p>
        </p:txBody>
      </p:sp>
      <p:sp>
        <p:nvSpPr>
          <p:cNvPr id="3" name="Subtitle 2">
            <a:extLst>
              <a:ext uri="{FF2B5EF4-FFF2-40B4-BE49-F238E27FC236}">
                <a16:creationId xmlns:a16="http://schemas.microsoft.com/office/drawing/2014/main" id="{E76B3793-A19A-F262-0C88-32DA429D8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R"/>
          </a:p>
        </p:txBody>
      </p:sp>
      <p:sp>
        <p:nvSpPr>
          <p:cNvPr id="4" name="Date Placeholder 3">
            <a:extLst>
              <a:ext uri="{FF2B5EF4-FFF2-40B4-BE49-F238E27FC236}">
                <a16:creationId xmlns:a16="http://schemas.microsoft.com/office/drawing/2014/main" id="{93A75869-4497-0224-C914-24DD38EB542C}"/>
              </a:ext>
            </a:extLst>
          </p:cNvPr>
          <p:cNvSpPr>
            <a:spLocks noGrp="1"/>
          </p:cNvSpPr>
          <p:nvPr>
            <p:ph type="dt" sz="half" idx="10"/>
          </p:nvPr>
        </p:nvSpPr>
        <p:spPr/>
        <p:txBody>
          <a:bodyPr/>
          <a:lstStyle/>
          <a:p>
            <a:fld id="{6B606497-8908-0D42-AE0B-AB4AA65D7621}" type="datetimeFigureOut">
              <a:rPr lang="en-PR" smtClean="0"/>
              <a:t>04/27/2023</a:t>
            </a:fld>
            <a:endParaRPr lang="en-PR"/>
          </a:p>
        </p:txBody>
      </p:sp>
      <p:sp>
        <p:nvSpPr>
          <p:cNvPr id="5" name="Footer Placeholder 4">
            <a:extLst>
              <a:ext uri="{FF2B5EF4-FFF2-40B4-BE49-F238E27FC236}">
                <a16:creationId xmlns:a16="http://schemas.microsoft.com/office/drawing/2014/main" id="{62AC98A0-EC13-A67C-CAC9-294F621D0141}"/>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84252B72-3E3E-30CA-7E87-EF2F575B31BE}"/>
              </a:ext>
            </a:extLst>
          </p:cNvPr>
          <p:cNvSpPr>
            <a:spLocks noGrp="1"/>
          </p:cNvSpPr>
          <p:nvPr>
            <p:ph type="sldNum" sz="quarter" idx="12"/>
          </p:nvPr>
        </p:nvSpPr>
        <p:spPr/>
        <p:txBody>
          <a:bodyPr/>
          <a:lstStyle/>
          <a:p>
            <a:fld id="{AE72105D-5A55-BD44-8994-37AFF6D33281}" type="slidenum">
              <a:rPr lang="en-PR" smtClean="0"/>
              <a:t>‹Nº›</a:t>
            </a:fld>
            <a:endParaRPr lang="en-PR"/>
          </a:p>
        </p:txBody>
      </p:sp>
    </p:spTree>
    <p:extLst>
      <p:ext uri="{BB962C8B-B14F-4D97-AF65-F5344CB8AC3E}">
        <p14:creationId xmlns:p14="http://schemas.microsoft.com/office/powerpoint/2010/main" val="188472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F927-058C-418F-01C9-AA461460B764}"/>
              </a:ext>
            </a:extLst>
          </p:cNvPr>
          <p:cNvSpPr>
            <a:spLocks noGrp="1"/>
          </p:cNvSpPr>
          <p:nvPr>
            <p:ph type="title"/>
          </p:nvPr>
        </p:nvSpPr>
        <p:spPr/>
        <p:txBody>
          <a:bodyPr/>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1FFF08F3-86E1-36F0-02D9-851DC8A1E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1A4A8E9B-B109-B3F0-C816-FAD8EF6A34C5}"/>
              </a:ext>
            </a:extLst>
          </p:cNvPr>
          <p:cNvSpPr>
            <a:spLocks noGrp="1"/>
          </p:cNvSpPr>
          <p:nvPr>
            <p:ph type="dt" sz="half" idx="10"/>
          </p:nvPr>
        </p:nvSpPr>
        <p:spPr/>
        <p:txBody>
          <a:bodyPr/>
          <a:lstStyle/>
          <a:p>
            <a:fld id="{6B606497-8908-0D42-AE0B-AB4AA65D7621}" type="datetimeFigureOut">
              <a:rPr lang="en-PR" smtClean="0"/>
              <a:t>04/27/2023</a:t>
            </a:fld>
            <a:endParaRPr lang="en-PR"/>
          </a:p>
        </p:txBody>
      </p:sp>
      <p:sp>
        <p:nvSpPr>
          <p:cNvPr id="5" name="Footer Placeholder 4">
            <a:extLst>
              <a:ext uri="{FF2B5EF4-FFF2-40B4-BE49-F238E27FC236}">
                <a16:creationId xmlns:a16="http://schemas.microsoft.com/office/drawing/2014/main" id="{013D0890-224D-A36E-166B-01CD136348D0}"/>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5CF89CD5-FB21-6130-DDEF-C2152073E573}"/>
              </a:ext>
            </a:extLst>
          </p:cNvPr>
          <p:cNvSpPr>
            <a:spLocks noGrp="1"/>
          </p:cNvSpPr>
          <p:nvPr>
            <p:ph type="sldNum" sz="quarter" idx="12"/>
          </p:nvPr>
        </p:nvSpPr>
        <p:spPr/>
        <p:txBody>
          <a:bodyPr/>
          <a:lstStyle/>
          <a:p>
            <a:fld id="{AE72105D-5A55-BD44-8994-37AFF6D33281}" type="slidenum">
              <a:rPr lang="en-PR" smtClean="0"/>
              <a:t>‹Nº›</a:t>
            </a:fld>
            <a:endParaRPr lang="en-PR"/>
          </a:p>
        </p:txBody>
      </p:sp>
    </p:spTree>
    <p:extLst>
      <p:ext uri="{BB962C8B-B14F-4D97-AF65-F5344CB8AC3E}">
        <p14:creationId xmlns:p14="http://schemas.microsoft.com/office/powerpoint/2010/main" val="94536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DE1578-82DE-5BE1-0B5F-5BCF0C2389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2944DC45-1FF3-0052-AE1B-1CA91E1D0A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56C1E00C-2310-C6D1-B8A9-7185F738D1DF}"/>
              </a:ext>
            </a:extLst>
          </p:cNvPr>
          <p:cNvSpPr>
            <a:spLocks noGrp="1"/>
          </p:cNvSpPr>
          <p:nvPr>
            <p:ph type="dt" sz="half" idx="10"/>
          </p:nvPr>
        </p:nvSpPr>
        <p:spPr/>
        <p:txBody>
          <a:bodyPr/>
          <a:lstStyle/>
          <a:p>
            <a:fld id="{6B606497-8908-0D42-AE0B-AB4AA65D7621}" type="datetimeFigureOut">
              <a:rPr lang="en-PR" smtClean="0"/>
              <a:t>04/27/2023</a:t>
            </a:fld>
            <a:endParaRPr lang="en-PR"/>
          </a:p>
        </p:txBody>
      </p:sp>
      <p:sp>
        <p:nvSpPr>
          <p:cNvPr id="5" name="Footer Placeholder 4">
            <a:extLst>
              <a:ext uri="{FF2B5EF4-FFF2-40B4-BE49-F238E27FC236}">
                <a16:creationId xmlns:a16="http://schemas.microsoft.com/office/drawing/2014/main" id="{C3000F33-83A0-0814-1D85-7CE6D78D50A1}"/>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3E650310-CC7A-45AB-94FE-2A5E1BCCBFCB}"/>
              </a:ext>
            </a:extLst>
          </p:cNvPr>
          <p:cNvSpPr>
            <a:spLocks noGrp="1"/>
          </p:cNvSpPr>
          <p:nvPr>
            <p:ph type="sldNum" sz="quarter" idx="12"/>
          </p:nvPr>
        </p:nvSpPr>
        <p:spPr/>
        <p:txBody>
          <a:bodyPr/>
          <a:lstStyle/>
          <a:p>
            <a:fld id="{AE72105D-5A55-BD44-8994-37AFF6D33281}" type="slidenum">
              <a:rPr lang="en-PR" smtClean="0"/>
              <a:t>‹Nº›</a:t>
            </a:fld>
            <a:endParaRPr lang="en-PR"/>
          </a:p>
        </p:txBody>
      </p:sp>
    </p:spTree>
    <p:extLst>
      <p:ext uri="{BB962C8B-B14F-4D97-AF65-F5344CB8AC3E}">
        <p14:creationId xmlns:p14="http://schemas.microsoft.com/office/powerpoint/2010/main" val="284354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4A53-3FCB-6856-8707-22227034920B}"/>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849C50D6-9805-E6CF-013A-7741B08EE6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89300657-64C6-684F-8E8A-10302776DEF3}"/>
              </a:ext>
            </a:extLst>
          </p:cNvPr>
          <p:cNvSpPr>
            <a:spLocks noGrp="1"/>
          </p:cNvSpPr>
          <p:nvPr>
            <p:ph type="dt" sz="half" idx="10"/>
          </p:nvPr>
        </p:nvSpPr>
        <p:spPr/>
        <p:txBody>
          <a:bodyPr/>
          <a:lstStyle/>
          <a:p>
            <a:fld id="{6B606497-8908-0D42-AE0B-AB4AA65D7621}" type="datetimeFigureOut">
              <a:rPr lang="en-PR" smtClean="0"/>
              <a:t>04/27/2023</a:t>
            </a:fld>
            <a:endParaRPr lang="en-PR"/>
          </a:p>
        </p:txBody>
      </p:sp>
      <p:sp>
        <p:nvSpPr>
          <p:cNvPr id="5" name="Footer Placeholder 4">
            <a:extLst>
              <a:ext uri="{FF2B5EF4-FFF2-40B4-BE49-F238E27FC236}">
                <a16:creationId xmlns:a16="http://schemas.microsoft.com/office/drawing/2014/main" id="{62202B3F-05B2-D9B6-7EF8-F2A8B62224CC}"/>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FE01F350-F338-1EFA-2C02-847031834A02}"/>
              </a:ext>
            </a:extLst>
          </p:cNvPr>
          <p:cNvSpPr>
            <a:spLocks noGrp="1"/>
          </p:cNvSpPr>
          <p:nvPr>
            <p:ph type="sldNum" sz="quarter" idx="12"/>
          </p:nvPr>
        </p:nvSpPr>
        <p:spPr/>
        <p:txBody>
          <a:bodyPr/>
          <a:lstStyle/>
          <a:p>
            <a:fld id="{AE72105D-5A55-BD44-8994-37AFF6D33281}" type="slidenum">
              <a:rPr lang="en-PR" smtClean="0"/>
              <a:t>‹Nº›</a:t>
            </a:fld>
            <a:endParaRPr lang="en-PR"/>
          </a:p>
        </p:txBody>
      </p:sp>
    </p:spTree>
    <p:extLst>
      <p:ext uri="{BB962C8B-B14F-4D97-AF65-F5344CB8AC3E}">
        <p14:creationId xmlns:p14="http://schemas.microsoft.com/office/powerpoint/2010/main" val="252577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8019-BC94-AC0C-6C68-5097C7FD37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R"/>
          </a:p>
        </p:txBody>
      </p:sp>
      <p:sp>
        <p:nvSpPr>
          <p:cNvPr id="3" name="Text Placeholder 2">
            <a:extLst>
              <a:ext uri="{FF2B5EF4-FFF2-40B4-BE49-F238E27FC236}">
                <a16:creationId xmlns:a16="http://schemas.microsoft.com/office/drawing/2014/main" id="{4ECEEFC1-1E43-9F6F-C4AE-C2522B1520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615E2-8810-A4DA-3AA0-9DB442DFE343}"/>
              </a:ext>
            </a:extLst>
          </p:cNvPr>
          <p:cNvSpPr>
            <a:spLocks noGrp="1"/>
          </p:cNvSpPr>
          <p:nvPr>
            <p:ph type="dt" sz="half" idx="10"/>
          </p:nvPr>
        </p:nvSpPr>
        <p:spPr/>
        <p:txBody>
          <a:bodyPr/>
          <a:lstStyle/>
          <a:p>
            <a:fld id="{6B606497-8908-0D42-AE0B-AB4AA65D7621}" type="datetimeFigureOut">
              <a:rPr lang="en-PR" smtClean="0"/>
              <a:t>04/27/2023</a:t>
            </a:fld>
            <a:endParaRPr lang="en-PR"/>
          </a:p>
        </p:txBody>
      </p:sp>
      <p:sp>
        <p:nvSpPr>
          <p:cNvPr id="5" name="Footer Placeholder 4">
            <a:extLst>
              <a:ext uri="{FF2B5EF4-FFF2-40B4-BE49-F238E27FC236}">
                <a16:creationId xmlns:a16="http://schemas.microsoft.com/office/drawing/2014/main" id="{A4064A3F-05C0-CD51-81B8-C476DD4C569F}"/>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9101CADD-06AC-F0DF-08FD-AEEB90228046}"/>
              </a:ext>
            </a:extLst>
          </p:cNvPr>
          <p:cNvSpPr>
            <a:spLocks noGrp="1"/>
          </p:cNvSpPr>
          <p:nvPr>
            <p:ph type="sldNum" sz="quarter" idx="12"/>
          </p:nvPr>
        </p:nvSpPr>
        <p:spPr/>
        <p:txBody>
          <a:bodyPr/>
          <a:lstStyle/>
          <a:p>
            <a:fld id="{AE72105D-5A55-BD44-8994-37AFF6D33281}" type="slidenum">
              <a:rPr lang="en-PR" smtClean="0"/>
              <a:t>‹Nº›</a:t>
            </a:fld>
            <a:endParaRPr lang="en-PR"/>
          </a:p>
        </p:txBody>
      </p:sp>
    </p:spTree>
    <p:extLst>
      <p:ext uri="{BB962C8B-B14F-4D97-AF65-F5344CB8AC3E}">
        <p14:creationId xmlns:p14="http://schemas.microsoft.com/office/powerpoint/2010/main" val="362474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5B43-5E57-3AE4-F4ED-B61DED14B133}"/>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791107BE-ED84-A9DC-2704-4E016D2F6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Content Placeholder 3">
            <a:extLst>
              <a:ext uri="{FF2B5EF4-FFF2-40B4-BE49-F238E27FC236}">
                <a16:creationId xmlns:a16="http://schemas.microsoft.com/office/drawing/2014/main" id="{341F7BCB-6D8E-3998-81DE-846035D6F4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Date Placeholder 4">
            <a:extLst>
              <a:ext uri="{FF2B5EF4-FFF2-40B4-BE49-F238E27FC236}">
                <a16:creationId xmlns:a16="http://schemas.microsoft.com/office/drawing/2014/main" id="{84F4121E-9175-B2C2-10B8-0B6DEA00766E}"/>
              </a:ext>
            </a:extLst>
          </p:cNvPr>
          <p:cNvSpPr>
            <a:spLocks noGrp="1"/>
          </p:cNvSpPr>
          <p:nvPr>
            <p:ph type="dt" sz="half" idx="10"/>
          </p:nvPr>
        </p:nvSpPr>
        <p:spPr/>
        <p:txBody>
          <a:bodyPr/>
          <a:lstStyle/>
          <a:p>
            <a:fld id="{6B606497-8908-0D42-AE0B-AB4AA65D7621}" type="datetimeFigureOut">
              <a:rPr lang="en-PR" smtClean="0"/>
              <a:t>04/27/2023</a:t>
            </a:fld>
            <a:endParaRPr lang="en-PR"/>
          </a:p>
        </p:txBody>
      </p:sp>
      <p:sp>
        <p:nvSpPr>
          <p:cNvPr id="6" name="Footer Placeholder 5">
            <a:extLst>
              <a:ext uri="{FF2B5EF4-FFF2-40B4-BE49-F238E27FC236}">
                <a16:creationId xmlns:a16="http://schemas.microsoft.com/office/drawing/2014/main" id="{605D44B8-B5ED-7534-AF45-25370D98901C}"/>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75D60E0C-0BC6-DA7D-E96D-34B841B6B2FE}"/>
              </a:ext>
            </a:extLst>
          </p:cNvPr>
          <p:cNvSpPr>
            <a:spLocks noGrp="1"/>
          </p:cNvSpPr>
          <p:nvPr>
            <p:ph type="sldNum" sz="quarter" idx="12"/>
          </p:nvPr>
        </p:nvSpPr>
        <p:spPr/>
        <p:txBody>
          <a:bodyPr/>
          <a:lstStyle/>
          <a:p>
            <a:fld id="{AE72105D-5A55-BD44-8994-37AFF6D33281}" type="slidenum">
              <a:rPr lang="en-PR" smtClean="0"/>
              <a:t>‹Nº›</a:t>
            </a:fld>
            <a:endParaRPr lang="en-PR"/>
          </a:p>
        </p:txBody>
      </p:sp>
    </p:spTree>
    <p:extLst>
      <p:ext uri="{BB962C8B-B14F-4D97-AF65-F5344CB8AC3E}">
        <p14:creationId xmlns:p14="http://schemas.microsoft.com/office/powerpoint/2010/main" val="22894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45BB6-DF24-C369-5B7F-E150AC620E95}"/>
              </a:ext>
            </a:extLst>
          </p:cNvPr>
          <p:cNvSpPr>
            <a:spLocks noGrp="1"/>
          </p:cNvSpPr>
          <p:nvPr>
            <p:ph type="title"/>
          </p:nvPr>
        </p:nvSpPr>
        <p:spPr>
          <a:xfrm>
            <a:off x="839788" y="365125"/>
            <a:ext cx="10515600" cy="1325563"/>
          </a:xfrm>
        </p:spPr>
        <p:txBody>
          <a:bodyPr/>
          <a:lstStyle/>
          <a:p>
            <a:r>
              <a:rPr lang="en-US"/>
              <a:t>Click to edit Master title style</a:t>
            </a:r>
            <a:endParaRPr lang="en-PR"/>
          </a:p>
        </p:txBody>
      </p:sp>
      <p:sp>
        <p:nvSpPr>
          <p:cNvPr id="3" name="Text Placeholder 2">
            <a:extLst>
              <a:ext uri="{FF2B5EF4-FFF2-40B4-BE49-F238E27FC236}">
                <a16:creationId xmlns:a16="http://schemas.microsoft.com/office/drawing/2014/main" id="{6FBD8A63-CC65-B1AC-321B-8981864A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5804AF-8E6A-AE39-34FA-EFEA5293E0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Text Placeholder 4">
            <a:extLst>
              <a:ext uri="{FF2B5EF4-FFF2-40B4-BE49-F238E27FC236}">
                <a16:creationId xmlns:a16="http://schemas.microsoft.com/office/drawing/2014/main" id="{10E760E3-CC9F-4147-7E42-548B2234BF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A8479-97D3-DEEC-E545-7240D266E7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7" name="Date Placeholder 6">
            <a:extLst>
              <a:ext uri="{FF2B5EF4-FFF2-40B4-BE49-F238E27FC236}">
                <a16:creationId xmlns:a16="http://schemas.microsoft.com/office/drawing/2014/main" id="{028764B7-2E92-D6E8-F4F9-28EBECB98EB8}"/>
              </a:ext>
            </a:extLst>
          </p:cNvPr>
          <p:cNvSpPr>
            <a:spLocks noGrp="1"/>
          </p:cNvSpPr>
          <p:nvPr>
            <p:ph type="dt" sz="half" idx="10"/>
          </p:nvPr>
        </p:nvSpPr>
        <p:spPr/>
        <p:txBody>
          <a:bodyPr/>
          <a:lstStyle/>
          <a:p>
            <a:fld id="{6B606497-8908-0D42-AE0B-AB4AA65D7621}" type="datetimeFigureOut">
              <a:rPr lang="en-PR" smtClean="0"/>
              <a:t>04/27/2023</a:t>
            </a:fld>
            <a:endParaRPr lang="en-PR"/>
          </a:p>
        </p:txBody>
      </p:sp>
      <p:sp>
        <p:nvSpPr>
          <p:cNvPr id="8" name="Footer Placeholder 7">
            <a:extLst>
              <a:ext uri="{FF2B5EF4-FFF2-40B4-BE49-F238E27FC236}">
                <a16:creationId xmlns:a16="http://schemas.microsoft.com/office/drawing/2014/main" id="{7A6CF82F-19CF-DA44-DEB3-0DB1849A3C5E}"/>
              </a:ext>
            </a:extLst>
          </p:cNvPr>
          <p:cNvSpPr>
            <a:spLocks noGrp="1"/>
          </p:cNvSpPr>
          <p:nvPr>
            <p:ph type="ftr" sz="quarter" idx="11"/>
          </p:nvPr>
        </p:nvSpPr>
        <p:spPr/>
        <p:txBody>
          <a:bodyPr/>
          <a:lstStyle/>
          <a:p>
            <a:endParaRPr lang="en-PR"/>
          </a:p>
        </p:txBody>
      </p:sp>
      <p:sp>
        <p:nvSpPr>
          <p:cNvPr id="9" name="Slide Number Placeholder 8">
            <a:extLst>
              <a:ext uri="{FF2B5EF4-FFF2-40B4-BE49-F238E27FC236}">
                <a16:creationId xmlns:a16="http://schemas.microsoft.com/office/drawing/2014/main" id="{BE07073D-8CE2-AC4B-42AE-255664616024}"/>
              </a:ext>
            </a:extLst>
          </p:cNvPr>
          <p:cNvSpPr>
            <a:spLocks noGrp="1"/>
          </p:cNvSpPr>
          <p:nvPr>
            <p:ph type="sldNum" sz="quarter" idx="12"/>
          </p:nvPr>
        </p:nvSpPr>
        <p:spPr/>
        <p:txBody>
          <a:bodyPr/>
          <a:lstStyle/>
          <a:p>
            <a:fld id="{AE72105D-5A55-BD44-8994-37AFF6D33281}" type="slidenum">
              <a:rPr lang="en-PR" smtClean="0"/>
              <a:t>‹Nº›</a:t>
            </a:fld>
            <a:endParaRPr lang="en-PR"/>
          </a:p>
        </p:txBody>
      </p:sp>
    </p:spTree>
    <p:extLst>
      <p:ext uri="{BB962C8B-B14F-4D97-AF65-F5344CB8AC3E}">
        <p14:creationId xmlns:p14="http://schemas.microsoft.com/office/powerpoint/2010/main" val="6381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1805-4A7B-5179-58CD-FA19B76C206C}"/>
              </a:ext>
            </a:extLst>
          </p:cNvPr>
          <p:cNvSpPr>
            <a:spLocks noGrp="1"/>
          </p:cNvSpPr>
          <p:nvPr>
            <p:ph type="title"/>
          </p:nvPr>
        </p:nvSpPr>
        <p:spPr/>
        <p:txBody>
          <a:bodyPr/>
          <a:lstStyle/>
          <a:p>
            <a:r>
              <a:rPr lang="en-US"/>
              <a:t>Click to edit Master title style</a:t>
            </a:r>
            <a:endParaRPr lang="en-PR"/>
          </a:p>
        </p:txBody>
      </p:sp>
      <p:sp>
        <p:nvSpPr>
          <p:cNvPr id="3" name="Date Placeholder 2">
            <a:extLst>
              <a:ext uri="{FF2B5EF4-FFF2-40B4-BE49-F238E27FC236}">
                <a16:creationId xmlns:a16="http://schemas.microsoft.com/office/drawing/2014/main" id="{93B7626C-8CB8-EA51-AD09-141D2E5DE670}"/>
              </a:ext>
            </a:extLst>
          </p:cNvPr>
          <p:cNvSpPr>
            <a:spLocks noGrp="1"/>
          </p:cNvSpPr>
          <p:nvPr>
            <p:ph type="dt" sz="half" idx="10"/>
          </p:nvPr>
        </p:nvSpPr>
        <p:spPr/>
        <p:txBody>
          <a:bodyPr/>
          <a:lstStyle/>
          <a:p>
            <a:fld id="{6B606497-8908-0D42-AE0B-AB4AA65D7621}" type="datetimeFigureOut">
              <a:rPr lang="en-PR" smtClean="0"/>
              <a:t>04/27/2023</a:t>
            </a:fld>
            <a:endParaRPr lang="en-PR"/>
          </a:p>
        </p:txBody>
      </p:sp>
      <p:sp>
        <p:nvSpPr>
          <p:cNvPr id="4" name="Footer Placeholder 3">
            <a:extLst>
              <a:ext uri="{FF2B5EF4-FFF2-40B4-BE49-F238E27FC236}">
                <a16:creationId xmlns:a16="http://schemas.microsoft.com/office/drawing/2014/main" id="{1878300A-4067-87AB-5280-CB3B642AA7E6}"/>
              </a:ext>
            </a:extLst>
          </p:cNvPr>
          <p:cNvSpPr>
            <a:spLocks noGrp="1"/>
          </p:cNvSpPr>
          <p:nvPr>
            <p:ph type="ftr" sz="quarter" idx="11"/>
          </p:nvPr>
        </p:nvSpPr>
        <p:spPr/>
        <p:txBody>
          <a:bodyPr/>
          <a:lstStyle/>
          <a:p>
            <a:endParaRPr lang="en-PR"/>
          </a:p>
        </p:txBody>
      </p:sp>
      <p:sp>
        <p:nvSpPr>
          <p:cNvPr id="5" name="Slide Number Placeholder 4">
            <a:extLst>
              <a:ext uri="{FF2B5EF4-FFF2-40B4-BE49-F238E27FC236}">
                <a16:creationId xmlns:a16="http://schemas.microsoft.com/office/drawing/2014/main" id="{B498815A-5963-D5FF-CCCF-ED5D60BEAE22}"/>
              </a:ext>
            </a:extLst>
          </p:cNvPr>
          <p:cNvSpPr>
            <a:spLocks noGrp="1"/>
          </p:cNvSpPr>
          <p:nvPr>
            <p:ph type="sldNum" sz="quarter" idx="12"/>
          </p:nvPr>
        </p:nvSpPr>
        <p:spPr/>
        <p:txBody>
          <a:bodyPr/>
          <a:lstStyle/>
          <a:p>
            <a:fld id="{AE72105D-5A55-BD44-8994-37AFF6D33281}" type="slidenum">
              <a:rPr lang="en-PR" smtClean="0"/>
              <a:t>‹Nº›</a:t>
            </a:fld>
            <a:endParaRPr lang="en-PR"/>
          </a:p>
        </p:txBody>
      </p:sp>
    </p:spTree>
    <p:extLst>
      <p:ext uri="{BB962C8B-B14F-4D97-AF65-F5344CB8AC3E}">
        <p14:creationId xmlns:p14="http://schemas.microsoft.com/office/powerpoint/2010/main" val="190136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3BA50-6E71-AC0F-F795-A670B44411D1}"/>
              </a:ext>
            </a:extLst>
          </p:cNvPr>
          <p:cNvSpPr>
            <a:spLocks noGrp="1"/>
          </p:cNvSpPr>
          <p:nvPr>
            <p:ph type="dt" sz="half" idx="10"/>
          </p:nvPr>
        </p:nvSpPr>
        <p:spPr/>
        <p:txBody>
          <a:bodyPr/>
          <a:lstStyle/>
          <a:p>
            <a:fld id="{6B606497-8908-0D42-AE0B-AB4AA65D7621}" type="datetimeFigureOut">
              <a:rPr lang="en-PR" smtClean="0"/>
              <a:t>04/27/2023</a:t>
            </a:fld>
            <a:endParaRPr lang="en-PR"/>
          </a:p>
        </p:txBody>
      </p:sp>
      <p:sp>
        <p:nvSpPr>
          <p:cNvPr id="3" name="Footer Placeholder 2">
            <a:extLst>
              <a:ext uri="{FF2B5EF4-FFF2-40B4-BE49-F238E27FC236}">
                <a16:creationId xmlns:a16="http://schemas.microsoft.com/office/drawing/2014/main" id="{B83E33B3-7261-6B25-897A-70B300591556}"/>
              </a:ext>
            </a:extLst>
          </p:cNvPr>
          <p:cNvSpPr>
            <a:spLocks noGrp="1"/>
          </p:cNvSpPr>
          <p:nvPr>
            <p:ph type="ftr" sz="quarter" idx="11"/>
          </p:nvPr>
        </p:nvSpPr>
        <p:spPr/>
        <p:txBody>
          <a:bodyPr/>
          <a:lstStyle/>
          <a:p>
            <a:endParaRPr lang="en-PR"/>
          </a:p>
        </p:txBody>
      </p:sp>
      <p:sp>
        <p:nvSpPr>
          <p:cNvPr id="4" name="Slide Number Placeholder 3">
            <a:extLst>
              <a:ext uri="{FF2B5EF4-FFF2-40B4-BE49-F238E27FC236}">
                <a16:creationId xmlns:a16="http://schemas.microsoft.com/office/drawing/2014/main" id="{93632157-27C1-95CF-CC66-DC15AECB9CC6}"/>
              </a:ext>
            </a:extLst>
          </p:cNvPr>
          <p:cNvSpPr>
            <a:spLocks noGrp="1"/>
          </p:cNvSpPr>
          <p:nvPr>
            <p:ph type="sldNum" sz="quarter" idx="12"/>
          </p:nvPr>
        </p:nvSpPr>
        <p:spPr/>
        <p:txBody>
          <a:bodyPr/>
          <a:lstStyle/>
          <a:p>
            <a:fld id="{AE72105D-5A55-BD44-8994-37AFF6D33281}" type="slidenum">
              <a:rPr lang="en-PR" smtClean="0"/>
              <a:t>‹Nº›</a:t>
            </a:fld>
            <a:endParaRPr lang="en-PR"/>
          </a:p>
        </p:txBody>
      </p:sp>
    </p:spTree>
    <p:extLst>
      <p:ext uri="{BB962C8B-B14F-4D97-AF65-F5344CB8AC3E}">
        <p14:creationId xmlns:p14="http://schemas.microsoft.com/office/powerpoint/2010/main" val="29926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0BB9-655A-E095-C680-51AD63BE3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Content Placeholder 2">
            <a:extLst>
              <a:ext uri="{FF2B5EF4-FFF2-40B4-BE49-F238E27FC236}">
                <a16:creationId xmlns:a16="http://schemas.microsoft.com/office/drawing/2014/main" id="{A3FF4058-A953-8F23-0EC3-223B065BAF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Text Placeholder 3">
            <a:extLst>
              <a:ext uri="{FF2B5EF4-FFF2-40B4-BE49-F238E27FC236}">
                <a16:creationId xmlns:a16="http://schemas.microsoft.com/office/drawing/2014/main" id="{2ACCFE2F-1575-7ED2-6296-A0718E5C6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57C58E-2EDD-0D64-8827-913B0C2CC034}"/>
              </a:ext>
            </a:extLst>
          </p:cNvPr>
          <p:cNvSpPr>
            <a:spLocks noGrp="1"/>
          </p:cNvSpPr>
          <p:nvPr>
            <p:ph type="dt" sz="half" idx="10"/>
          </p:nvPr>
        </p:nvSpPr>
        <p:spPr/>
        <p:txBody>
          <a:bodyPr/>
          <a:lstStyle/>
          <a:p>
            <a:fld id="{6B606497-8908-0D42-AE0B-AB4AA65D7621}" type="datetimeFigureOut">
              <a:rPr lang="en-PR" smtClean="0"/>
              <a:t>04/27/2023</a:t>
            </a:fld>
            <a:endParaRPr lang="en-PR"/>
          </a:p>
        </p:txBody>
      </p:sp>
      <p:sp>
        <p:nvSpPr>
          <p:cNvPr id="6" name="Footer Placeholder 5">
            <a:extLst>
              <a:ext uri="{FF2B5EF4-FFF2-40B4-BE49-F238E27FC236}">
                <a16:creationId xmlns:a16="http://schemas.microsoft.com/office/drawing/2014/main" id="{09037AAC-EC1D-4966-3E1B-13E4EBDBD1E1}"/>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4ED103F9-0857-98F8-F188-FE0412A45778}"/>
              </a:ext>
            </a:extLst>
          </p:cNvPr>
          <p:cNvSpPr>
            <a:spLocks noGrp="1"/>
          </p:cNvSpPr>
          <p:nvPr>
            <p:ph type="sldNum" sz="quarter" idx="12"/>
          </p:nvPr>
        </p:nvSpPr>
        <p:spPr/>
        <p:txBody>
          <a:bodyPr/>
          <a:lstStyle/>
          <a:p>
            <a:fld id="{AE72105D-5A55-BD44-8994-37AFF6D33281}" type="slidenum">
              <a:rPr lang="en-PR" smtClean="0"/>
              <a:t>‹Nº›</a:t>
            </a:fld>
            <a:endParaRPr lang="en-PR"/>
          </a:p>
        </p:txBody>
      </p:sp>
    </p:spTree>
    <p:extLst>
      <p:ext uri="{BB962C8B-B14F-4D97-AF65-F5344CB8AC3E}">
        <p14:creationId xmlns:p14="http://schemas.microsoft.com/office/powerpoint/2010/main" val="57299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CA4E-32B7-00EB-DAE4-D9EC3AE89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Picture Placeholder 2">
            <a:extLst>
              <a:ext uri="{FF2B5EF4-FFF2-40B4-BE49-F238E27FC236}">
                <a16:creationId xmlns:a16="http://schemas.microsoft.com/office/drawing/2014/main" id="{CDFFB24A-CDF1-C224-4CA8-361968D37A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R"/>
          </a:p>
        </p:txBody>
      </p:sp>
      <p:sp>
        <p:nvSpPr>
          <p:cNvPr id="4" name="Text Placeholder 3">
            <a:extLst>
              <a:ext uri="{FF2B5EF4-FFF2-40B4-BE49-F238E27FC236}">
                <a16:creationId xmlns:a16="http://schemas.microsoft.com/office/drawing/2014/main" id="{E33BBA2F-795B-1F86-A10C-6F696E61F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9F598-F79B-504E-85CE-241068C9A96A}"/>
              </a:ext>
            </a:extLst>
          </p:cNvPr>
          <p:cNvSpPr>
            <a:spLocks noGrp="1"/>
          </p:cNvSpPr>
          <p:nvPr>
            <p:ph type="dt" sz="half" idx="10"/>
          </p:nvPr>
        </p:nvSpPr>
        <p:spPr/>
        <p:txBody>
          <a:bodyPr/>
          <a:lstStyle/>
          <a:p>
            <a:fld id="{6B606497-8908-0D42-AE0B-AB4AA65D7621}" type="datetimeFigureOut">
              <a:rPr lang="en-PR" smtClean="0"/>
              <a:t>04/27/2023</a:t>
            </a:fld>
            <a:endParaRPr lang="en-PR"/>
          </a:p>
        </p:txBody>
      </p:sp>
      <p:sp>
        <p:nvSpPr>
          <p:cNvPr id="6" name="Footer Placeholder 5">
            <a:extLst>
              <a:ext uri="{FF2B5EF4-FFF2-40B4-BE49-F238E27FC236}">
                <a16:creationId xmlns:a16="http://schemas.microsoft.com/office/drawing/2014/main" id="{3B970FBF-FBA1-6520-CBBA-6628B38481D6}"/>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C09206E6-7890-804B-05B0-98F3C9EC2706}"/>
              </a:ext>
            </a:extLst>
          </p:cNvPr>
          <p:cNvSpPr>
            <a:spLocks noGrp="1"/>
          </p:cNvSpPr>
          <p:nvPr>
            <p:ph type="sldNum" sz="quarter" idx="12"/>
          </p:nvPr>
        </p:nvSpPr>
        <p:spPr/>
        <p:txBody>
          <a:bodyPr/>
          <a:lstStyle/>
          <a:p>
            <a:fld id="{AE72105D-5A55-BD44-8994-37AFF6D33281}" type="slidenum">
              <a:rPr lang="en-PR" smtClean="0"/>
              <a:t>‹Nº›</a:t>
            </a:fld>
            <a:endParaRPr lang="en-PR"/>
          </a:p>
        </p:txBody>
      </p:sp>
    </p:spTree>
    <p:extLst>
      <p:ext uri="{BB962C8B-B14F-4D97-AF65-F5344CB8AC3E}">
        <p14:creationId xmlns:p14="http://schemas.microsoft.com/office/powerpoint/2010/main" val="253483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04CD1-1E6A-854A-E7C2-E377579B7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R"/>
          </a:p>
        </p:txBody>
      </p:sp>
      <p:sp>
        <p:nvSpPr>
          <p:cNvPr id="3" name="Text Placeholder 2">
            <a:extLst>
              <a:ext uri="{FF2B5EF4-FFF2-40B4-BE49-F238E27FC236}">
                <a16:creationId xmlns:a16="http://schemas.microsoft.com/office/drawing/2014/main" id="{8A5B2509-AE7F-A1BF-5008-2B287BAC7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CF0B720B-4943-D9CC-F329-5A484B3C5E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06497-8908-0D42-AE0B-AB4AA65D7621}" type="datetimeFigureOut">
              <a:rPr lang="en-PR" smtClean="0"/>
              <a:t>04/27/2023</a:t>
            </a:fld>
            <a:endParaRPr lang="en-PR"/>
          </a:p>
        </p:txBody>
      </p:sp>
      <p:sp>
        <p:nvSpPr>
          <p:cNvPr id="5" name="Footer Placeholder 4">
            <a:extLst>
              <a:ext uri="{FF2B5EF4-FFF2-40B4-BE49-F238E27FC236}">
                <a16:creationId xmlns:a16="http://schemas.microsoft.com/office/drawing/2014/main" id="{859A72A3-5D6F-8AE5-A89A-8FCC0E79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R"/>
          </a:p>
        </p:txBody>
      </p:sp>
      <p:sp>
        <p:nvSpPr>
          <p:cNvPr id="6" name="Slide Number Placeholder 5">
            <a:extLst>
              <a:ext uri="{FF2B5EF4-FFF2-40B4-BE49-F238E27FC236}">
                <a16:creationId xmlns:a16="http://schemas.microsoft.com/office/drawing/2014/main" id="{CBD28FDF-0568-8296-1531-4E5A3EC464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2105D-5A55-BD44-8994-37AFF6D33281}" type="slidenum">
              <a:rPr lang="en-PR" smtClean="0"/>
              <a:t>‹Nº›</a:t>
            </a:fld>
            <a:endParaRPr lang="en-PR"/>
          </a:p>
        </p:txBody>
      </p:sp>
    </p:spTree>
    <p:extLst>
      <p:ext uri="{BB962C8B-B14F-4D97-AF65-F5344CB8AC3E}">
        <p14:creationId xmlns:p14="http://schemas.microsoft.com/office/powerpoint/2010/main" val="4255153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www.tsunamizon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A1B4-6EC0-B604-DAE6-AEFC1829A7D2}"/>
              </a:ext>
            </a:extLst>
          </p:cNvPr>
          <p:cNvSpPr>
            <a:spLocks noGrp="1"/>
          </p:cNvSpPr>
          <p:nvPr>
            <p:ph type="title"/>
          </p:nvPr>
        </p:nvSpPr>
        <p:spPr>
          <a:xfrm>
            <a:off x="716044" y="201367"/>
            <a:ext cx="10759911" cy="1325563"/>
          </a:xfrm>
        </p:spPr>
        <p:txBody>
          <a:bodyPr>
            <a:normAutofit/>
          </a:bodyPr>
          <a:lstStyle/>
          <a:p>
            <a:pPr algn="ctr"/>
            <a:r>
              <a:rPr lang="en-US" sz="3600" b="1" dirty="0" err="1">
                <a:solidFill>
                  <a:schemeClr val="accent1"/>
                </a:solidFill>
                <a:latin typeface="Times New Roman" panose="02020603050405020304" pitchFamily="18" charset="0"/>
                <a:cs typeface="Times New Roman" panose="02020603050405020304" pitchFamily="18" charset="0"/>
              </a:rPr>
              <a:t>Intrasessional</a:t>
            </a:r>
            <a:r>
              <a:rPr lang="en-US" sz="3600" b="1" dirty="0">
                <a:solidFill>
                  <a:schemeClr val="accent1"/>
                </a:solidFill>
                <a:latin typeface="Times New Roman" panose="02020603050405020304" pitchFamily="18" charset="0"/>
                <a:cs typeface="Times New Roman" panose="02020603050405020304" pitchFamily="18" charset="0"/>
              </a:rPr>
              <a:t> Working Group on CARIBE WAVE 24</a:t>
            </a:r>
            <a:endParaRPr lang="en-PR" sz="3600" b="1" dirty="0">
              <a:solidFill>
                <a:schemeClr val="accent1"/>
              </a:solidFill>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77FF365D-98F0-D903-91DB-DE760D3AC525}"/>
              </a:ext>
            </a:extLst>
          </p:cNvPr>
          <p:cNvSpPr>
            <a:spLocks noGrp="1"/>
          </p:cNvSpPr>
          <p:nvPr>
            <p:ph idx="1"/>
          </p:nvPr>
        </p:nvSpPr>
        <p:spPr>
          <a:xfrm>
            <a:off x="838199" y="1526930"/>
            <a:ext cx="10515600" cy="4862414"/>
          </a:xfrm>
        </p:spPr>
        <p:txBody>
          <a:bodyPr>
            <a:noAutofit/>
          </a:bodyPr>
          <a:lstStyle/>
          <a:p>
            <a:pPr marL="0" marR="0" algn="just">
              <a:spcBef>
                <a:spcPts val="1200"/>
              </a:spcBef>
              <a:spcAft>
                <a:spcPts val="1200"/>
              </a:spcAft>
            </a:pPr>
            <a:r>
              <a:rPr lang="en-US" sz="2000" b="1" dirty="0">
                <a:effectLst/>
                <a:latin typeface="Arial" panose="020B0604020202020204" pitchFamily="34" charset="0"/>
                <a:ea typeface="SimSun" panose="02010600030101010101" pitchFamily="2" charset="-122"/>
              </a:rPr>
              <a:t>Decides</a:t>
            </a:r>
            <a:r>
              <a:rPr lang="en-US" sz="2000" dirty="0">
                <a:effectLst/>
                <a:latin typeface="Arial" panose="020B0604020202020204" pitchFamily="34" charset="0"/>
                <a:ea typeface="SimSun" panose="02010600030101010101" pitchFamily="2" charset="-122"/>
              </a:rPr>
              <a:t> that CARIBE WAVE 24 will consist of 2 scenarios that include 1) a tsunamigenic earthquake along the Puerto Rico Trench, 2) the 1882 north Panama Deformed Belt scenario,</a:t>
            </a:r>
            <a:endParaRPr lang="en-US" sz="2000" dirty="0">
              <a:effectLst/>
              <a:latin typeface="Times New Roman" panose="02020603050405020304" pitchFamily="18" charset="0"/>
              <a:ea typeface="SimSun" panose="02010600030101010101" pitchFamily="2" charset="-122"/>
            </a:endParaRPr>
          </a:p>
          <a:p>
            <a:pPr marL="0" marR="0" algn="just">
              <a:spcBef>
                <a:spcPts val="1200"/>
              </a:spcBef>
              <a:spcAft>
                <a:spcPts val="1200"/>
              </a:spcAft>
            </a:pPr>
            <a:endParaRPr lang="en-US" sz="2000" dirty="0">
              <a:effectLst/>
              <a:latin typeface="Times New Roman" panose="02020603050405020304" pitchFamily="18" charset="0"/>
              <a:ea typeface="SimSun" panose="02010600030101010101" pitchFamily="2" charset="-122"/>
            </a:endParaRPr>
          </a:p>
        </p:txBody>
      </p:sp>
      <p:pic>
        <p:nvPicPr>
          <p:cNvPr id="8" name="Google Shape;156;p1">
            <a:extLst>
              <a:ext uri="{FF2B5EF4-FFF2-40B4-BE49-F238E27FC236}">
                <a16:creationId xmlns:a16="http://schemas.microsoft.com/office/drawing/2014/main" id="{14F21AE0-0468-BA8E-6237-50AA94E9CB5D}"/>
              </a:ext>
            </a:extLst>
          </p:cNvPr>
          <p:cNvPicPr preferRelativeResize="0"/>
          <p:nvPr/>
        </p:nvPicPr>
        <p:blipFill rotWithShape="1">
          <a:blip r:embed="rId2">
            <a:alphaModFix/>
          </a:blip>
          <a:srcRect/>
          <a:stretch/>
        </p:blipFill>
        <p:spPr>
          <a:xfrm>
            <a:off x="10963373" y="5854045"/>
            <a:ext cx="898160" cy="802588"/>
          </a:xfrm>
          <a:prstGeom prst="rect">
            <a:avLst/>
          </a:prstGeom>
          <a:noFill/>
          <a:ln>
            <a:noFill/>
          </a:ln>
        </p:spPr>
      </p:pic>
      <p:pic>
        <p:nvPicPr>
          <p:cNvPr id="3" name="Content Placeholder 4">
            <a:extLst>
              <a:ext uri="{FF2B5EF4-FFF2-40B4-BE49-F238E27FC236}">
                <a16:creationId xmlns:a16="http://schemas.microsoft.com/office/drawing/2014/main" id="{62AF279A-AF07-0F59-49EC-23E565E128D4}"/>
              </a:ext>
            </a:extLst>
          </p:cNvPr>
          <p:cNvPicPr>
            <a:picLocks noChangeAspect="1"/>
          </p:cNvPicPr>
          <p:nvPr/>
        </p:nvPicPr>
        <p:blipFill>
          <a:blip r:embed="rId3"/>
          <a:stretch>
            <a:fillRect/>
          </a:stretch>
        </p:blipFill>
        <p:spPr>
          <a:xfrm>
            <a:off x="513734" y="2626412"/>
            <a:ext cx="5749772" cy="3227633"/>
          </a:xfrm>
          <a:prstGeom prst="rect">
            <a:avLst/>
          </a:prstGeom>
        </p:spPr>
      </p:pic>
      <p:sp>
        <p:nvSpPr>
          <p:cNvPr id="4" name="TextBox 5">
            <a:extLst>
              <a:ext uri="{FF2B5EF4-FFF2-40B4-BE49-F238E27FC236}">
                <a16:creationId xmlns:a16="http://schemas.microsoft.com/office/drawing/2014/main" id="{B4C73C32-13BF-6451-0C0E-93E3D94B8970}"/>
              </a:ext>
            </a:extLst>
          </p:cNvPr>
          <p:cNvSpPr txBox="1"/>
          <p:nvPr/>
        </p:nvSpPr>
        <p:spPr>
          <a:xfrm>
            <a:off x="6992822" y="2437725"/>
            <a:ext cx="3631660" cy="3416320"/>
          </a:xfrm>
          <a:prstGeom prst="rect">
            <a:avLst/>
          </a:prstGeom>
          <a:noFill/>
        </p:spPr>
        <p:txBody>
          <a:bodyPr wrap="square" rtlCol="0">
            <a:spAutoFit/>
          </a:bodyPr>
          <a:lstStyle/>
          <a:p>
            <a:pPr algn="l"/>
            <a:r>
              <a:rPr lang="en-US" b="0" i="1" dirty="0">
                <a:solidFill>
                  <a:srgbClr val="626262"/>
                </a:solidFill>
                <a:effectLst/>
                <a:latin typeface="Verdana" panose="020B0604030504040204" pitchFamily="34" charset="0"/>
              </a:rPr>
              <a:t>Region: </a:t>
            </a:r>
            <a:r>
              <a:rPr lang="en-US" b="0" i="0" dirty="0">
                <a:solidFill>
                  <a:srgbClr val="000000"/>
                </a:solidFill>
                <a:effectLst/>
                <a:latin typeface="Verdana" panose="020B0604030504040204" pitchFamily="34" charset="0"/>
              </a:rPr>
              <a:t>Puerto Rico Trench</a:t>
            </a:r>
            <a:endParaRPr lang="en-US" b="0" i="1" dirty="0">
              <a:solidFill>
                <a:srgbClr val="626262"/>
              </a:solidFill>
              <a:effectLst/>
              <a:latin typeface="Verdana" panose="020B0604030504040204" pitchFamily="34" charset="0"/>
            </a:endParaRPr>
          </a:p>
          <a:p>
            <a:pPr algn="l"/>
            <a:r>
              <a:rPr lang="en-US" b="0" i="1" dirty="0">
                <a:solidFill>
                  <a:srgbClr val="626262"/>
                </a:solidFill>
                <a:effectLst/>
                <a:latin typeface="Verdana" panose="020B0604030504040204" pitchFamily="34" charset="0"/>
              </a:rPr>
              <a:t>Depth (km): </a:t>
            </a:r>
            <a:r>
              <a:rPr lang="en-US" b="0" i="0" dirty="0">
                <a:solidFill>
                  <a:srgbClr val="000000"/>
                </a:solidFill>
                <a:effectLst/>
                <a:latin typeface="Verdana" panose="020B0604030504040204" pitchFamily="34" charset="0"/>
              </a:rPr>
              <a:t>20</a:t>
            </a:r>
            <a:endParaRPr lang="en-US" b="0" i="1" dirty="0">
              <a:solidFill>
                <a:srgbClr val="626262"/>
              </a:solidFill>
              <a:effectLst/>
              <a:latin typeface="Verdana" panose="020B0604030504040204" pitchFamily="34" charset="0"/>
            </a:endParaRPr>
          </a:p>
          <a:p>
            <a:pPr algn="l"/>
            <a:r>
              <a:rPr lang="en-US" b="0" i="1" dirty="0">
                <a:solidFill>
                  <a:srgbClr val="626262"/>
                </a:solidFill>
                <a:effectLst/>
                <a:latin typeface="Verdana" panose="020B0604030504040204" pitchFamily="34" charset="0"/>
              </a:rPr>
              <a:t>Strike (deg): </a:t>
            </a:r>
            <a:r>
              <a:rPr lang="en-US" b="0" i="0" dirty="0">
                <a:solidFill>
                  <a:srgbClr val="000000"/>
                </a:solidFill>
                <a:effectLst/>
                <a:latin typeface="Verdana" panose="020B0604030504040204" pitchFamily="34" charset="0"/>
              </a:rPr>
              <a:t>86</a:t>
            </a:r>
            <a:endParaRPr lang="en-US" b="0" i="1" dirty="0">
              <a:solidFill>
                <a:srgbClr val="626262"/>
              </a:solidFill>
              <a:effectLst/>
              <a:latin typeface="Verdana" panose="020B0604030504040204" pitchFamily="34" charset="0"/>
            </a:endParaRPr>
          </a:p>
          <a:p>
            <a:pPr algn="l"/>
            <a:r>
              <a:rPr lang="en-US" b="0" i="1" dirty="0">
                <a:solidFill>
                  <a:srgbClr val="626262"/>
                </a:solidFill>
                <a:effectLst/>
                <a:latin typeface="Verdana" panose="020B0604030504040204" pitchFamily="34" charset="0"/>
              </a:rPr>
              <a:t>Dip (deg): </a:t>
            </a:r>
            <a:r>
              <a:rPr lang="en-US" b="0" i="0" dirty="0">
                <a:solidFill>
                  <a:srgbClr val="000000"/>
                </a:solidFill>
                <a:effectLst/>
                <a:latin typeface="Verdana" panose="020B0604030504040204" pitchFamily="34" charset="0"/>
              </a:rPr>
              <a:t>20</a:t>
            </a:r>
            <a:endParaRPr lang="en-US" b="0" i="1" dirty="0">
              <a:solidFill>
                <a:srgbClr val="626262"/>
              </a:solidFill>
              <a:effectLst/>
              <a:latin typeface="Verdana" panose="020B0604030504040204" pitchFamily="34" charset="0"/>
            </a:endParaRPr>
          </a:p>
          <a:p>
            <a:pPr algn="l"/>
            <a:r>
              <a:rPr lang="en-US" b="0" i="1" dirty="0">
                <a:solidFill>
                  <a:srgbClr val="626262"/>
                </a:solidFill>
                <a:effectLst/>
                <a:latin typeface="Verdana" panose="020B0604030504040204" pitchFamily="34" charset="0"/>
              </a:rPr>
              <a:t>Rake (deg): </a:t>
            </a:r>
            <a:r>
              <a:rPr lang="en-US" b="0" i="0" dirty="0">
                <a:solidFill>
                  <a:srgbClr val="000000"/>
                </a:solidFill>
                <a:effectLst/>
                <a:latin typeface="Verdana" panose="020B0604030504040204" pitchFamily="34" charset="0"/>
              </a:rPr>
              <a:t>23</a:t>
            </a:r>
            <a:endParaRPr lang="en-US" b="0" i="1" dirty="0">
              <a:solidFill>
                <a:srgbClr val="626262"/>
              </a:solidFill>
              <a:effectLst/>
              <a:latin typeface="Verdana" panose="020B0604030504040204" pitchFamily="34" charset="0"/>
            </a:endParaRPr>
          </a:p>
          <a:p>
            <a:pPr algn="l"/>
            <a:r>
              <a:rPr lang="en-US" b="0" i="1" dirty="0">
                <a:solidFill>
                  <a:srgbClr val="626262"/>
                </a:solidFill>
                <a:effectLst/>
                <a:latin typeface="Verdana" panose="020B0604030504040204" pitchFamily="34" charset="0"/>
              </a:rPr>
              <a:t>Length (km): </a:t>
            </a:r>
            <a:r>
              <a:rPr lang="en-US" b="0" i="0" dirty="0">
                <a:solidFill>
                  <a:srgbClr val="000000"/>
                </a:solidFill>
                <a:effectLst/>
                <a:latin typeface="Verdana" panose="020B0604030504040204" pitchFamily="34" charset="0"/>
              </a:rPr>
              <a:t>500</a:t>
            </a:r>
            <a:endParaRPr lang="en-US" b="0" i="1" dirty="0">
              <a:solidFill>
                <a:srgbClr val="626262"/>
              </a:solidFill>
              <a:effectLst/>
              <a:latin typeface="Verdana" panose="020B0604030504040204" pitchFamily="34" charset="0"/>
            </a:endParaRPr>
          </a:p>
          <a:p>
            <a:pPr algn="l"/>
            <a:r>
              <a:rPr lang="en-US" b="0" i="1" dirty="0">
                <a:solidFill>
                  <a:srgbClr val="626262"/>
                </a:solidFill>
                <a:effectLst/>
                <a:latin typeface="Verdana" panose="020B0604030504040204" pitchFamily="34" charset="0"/>
              </a:rPr>
              <a:t>Width (km): </a:t>
            </a:r>
            <a:r>
              <a:rPr lang="en-US" b="0" i="0" dirty="0">
                <a:solidFill>
                  <a:srgbClr val="000000"/>
                </a:solidFill>
                <a:effectLst/>
                <a:latin typeface="Verdana" panose="020B0604030504040204" pitchFamily="34" charset="0"/>
              </a:rPr>
              <a:t>110</a:t>
            </a:r>
            <a:endParaRPr lang="en-US" b="0" i="1" dirty="0">
              <a:solidFill>
                <a:srgbClr val="626262"/>
              </a:solidFill>
              <a:effectLst/>
              <a:latin typeface="Verdana" panose="020B0604030504040204" pitchFamily="34" charset="0"/>
            </a:endParaRPr>
          </a:p>
          <a:p>
            <a:pPr algn="l"/>
            <a:r>
              <a:rPr lang="en-US" b="0" i="1" dirty="0">
                <a:solidFill>
                  <a:srgbClr val="626262"/>
                </a:solidFill>
                <a:effectLst/>
                <a:latin typeface="Verdana" panose="020B0604030504040204" pitchFamily="34" charset="0"/>
              </a:rPr>
              <a:t>Slip (m): </a:t>
            </a:r>
            <a:r>
              <a:rPr lang="en-US" b="0" i="0" dirty="0">
                <a:solidFill>
                  <a:srgbClr val="000000"/>
                </a:solidFill>
                <a:effectLst/>
                <a:latin typeface="Verdana" panose="020B0604030504040204" pitchFamily="34" charset="0"/>
              </a:rPr>
              <a:t>8</a:t>
            </a:r>
            <a:endParaRPr lang="en-US" b="0" i="1" dirty="0">
              <a:solidFill>
                <a:srgbClr val="626262"/>
              </a:solidFill>
              <a:effectLst/>
              <a:latin typeface="Verdana" panose="020B0604030504040204" pitchFamily="34" charset="0"/>
            </a:endParaRPr>
          </a:p>
          <a:p>
            <a:pPr algn="l"/>
            <a:r>
              <a:rPr lang="en-US" b="0" i="1" dirty="0">
                <a:solidFill>
                  <a:srgbClr val="626262"/>
                </a:solidFill>
                <a:effectLst/>
                <a:latin typeface="Verdana" panose="020B0604030504040204" pitchFamily="34" charset="0"/>
              </a:rPr>
              <a:t>Mw: </a:t>
            </a:r>
            <a:r>
              <a:rPr lang="en-US" b="0" i="0" dirty="0">
                <a:solidFill>
                  <a:srgbClr val="000000"/>
                </a:solidFill>
                <a:effectLst/>
                <a:latin typeface="Verdana" panose="020B0604030504040204" pitchFamily="34" charset="0"/>
              </a:rPr>
              <a:t>8.711311</a:t>
            </a:r>
            <a:endParaRPr lang="en-US" b="0" i="1" dirty="0">
              <a:solidFill>
                <a:srgbClr val="626262"/>
              </a:solidFill>
              <a:effectLst/>
              <a:latin typeface="Verdana" panose="020B0604030504040204" pitchFamily="34" charset="0"/>
            </a:endParaRPr>
          </a:p>
          <a:p>
            <a:pPr algn="l"/>
            <a:r>
              <a:rPr lang="en-US" b="0" i="1" dirty="0">
                <a:solidFill>
                  <a:srgbClr val="626262"/>
                </a:solidFill>
                <a:effectLst/>
                <a:latin typeface="Verdana" panose="020B0604030504040204" pitchFamily="34" charset="0"/>
              </a:rPr>
              <a:t>Generated at Experts Meeting: </a:t>
            </a:r>
            <a:r>
              <a:rPr lang="en-US" b="0" i="0" dirty="0">
                <a:solidFill>
                  <a:srgbClr val="000000"/>
                </a:solidFill>
                <a:effectLst/>
                <a:latin typeface="Verdana" panose="020B0604030504040204" pitchFamily="34" charset="0"/>
              </a:rPr>
              <a:t>Dominican Republic 2016</a:t>
            </a:r>
            <a:endParaRPr lang="en-US" b="0" i="1" dirty="0">
              <a:solidFill>
                <a:srgbClr val="626262"/>
              </a:solidFill>
              <a:effectLst/>
              <a:latin typeface="Verdana" panose="020B0604030504040204" pitchFamily="34" charset="0"/>
            </a:endParaRPr>
          </a:p>
        </p:txBody>
      </p:sp>
      <p:pic>
        <p:nvPicPr>
          <p:cNvPr id="6" name="Imagen 5">
            <a:extLst>
              <a:ext uri="{FF2B5EF4-FFF2-40B4-BE49-F238E27FC236}">
                <a16:creationId xmlns:a16="http://schemas.microsoft.com/office/drawing/2014/main" id="{C94B9AA6-74B3-EFE5-3E3F-B391CEB80ADA}"/>
              </a:ext>
            </a:extLst>
          </p:cNvPr>
          <p:cNvPicPr>
            <a:picLocks noChangeAspect="1"/>
          </p:cNvPicPr>
          <p:nvPr/>
        </p:nvPicPr>
        <p:blipFill>
          <a:blip r:embed="rId4"/>
          <a:stretch>
            <a:fillRect/>
          </a:stretch>
        </p:blipFill>
        <p:spPr>
          <a:xfrm>
            <a:off x="330465" y="2460804"/>
            <a:ext cx="6233700" cy="3558848"/>
          </a:xfrm>
          <a:prstGeom prst="rect">
            <a:avLst/>
          </a:prstGeom>
        </p:spPr>
      </p:pic>
      <p:sp>
        <p:nvSpPr>
          <p:cNvPr id="10" name="CuadroTexto 9">
            <a:extLst>
              <a:ext uri="{FF2B5EF4-FFF2-40B4-BE49-F238E27FC236}">
                <a16:creationId xmlns:a16="http://schemas.microsoft.com/office/drawing/2014/main" id="{4961D3C7-7010-F320-F37B-4B54B382D424}"/>
              </a:ext>
            </a:extLst>
          </p:cNvPr>
          <p:cNvSpPr txBox="1"/>
          <p:nvPr/>
        </p:nvSpPr>
        <p:spPr>
          <a:xfrm>
            <a:off x="6564165" y="2437725"/>
            <a:ext cx="2657874" cy="3139321"/>
          </a:xfrm>
          <a:prstGeom prst="rect">
            <a:avLst/>
          </a:prstGeom>
          <a:noFill/>
        </p:spPr>
        <p:txBody>
          <a:bodyPr wrap="square">
            <a:spAutoFit/>
          </a:bodyPr>
          <a:lstStyle/>
          <a:p>
            <a:pPr algn="l"/>
            <a:r>
              <a:rPr lang="es-CR" b="0" i="1" dirty="0" err="1">
                <a:solidFill>
                  <a:srgbClr val="626262"/>
                </a:solidFill>
                <a:effectLst/>
                <a:latin typeface="Verdana" panose="020B0604030504040204" pitchFamily="34" charset="0"/>
              </a:rPr>
              <a:t>Name</a:t>
            </a:r>
            <a:r>
              <a:rPr lang="es-CR" b="0" i="1" dirty="0">
                <a:solidFill>
                  <a:srgbClr val="626262"/>
                </a:solidFill>
                <a:effectLst/>
                <a:latin typeface="Verdana" panose="020B0604030504040204" pitchFamily="34" charset="0"/>
              </a:rPr>
              <a:t>: </a:t>
            </a:r>
            <a:r>
              <a:rPr lang="es-CR" b="0" i="0" dirty="0">
                <a:solidFill>
                  <a:srgbClr val="000000"/>
                </a:solidFill>
                <a:effectLst/>
                <a:latin typeface="Verdana" panose="020B0604030504040204" pitchFamily="34" charset="0"/>
              </a:rPr>
              <a:t>1882a</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Basin</a:t>
            </a:r>
            <a:r>
              <a:rPr lang="es-CR" b="0" i="1" dirty="0">
                <a:solidFill>
                  <a:srgbClr val="626262"/>
                </a:solidFill>
                <a:effectLst/>
                <a:latin typeface="Verdana" panose="020B0604030504040204" pitchFamily="34" charset="0"/>
              </a:rPr>
              <a:t>: </a:t>
            </a:r>
            <a:r>
              <a:rPr lang="es-CR" b="0" i="0" dirty="0" err="1">
                <a:solidFill>
                  <a:srgbClr val="000000"/>
                </a:solidFill>
                <a:effectLst/>
                <a:latin typeface="Verdana" panose="020B0604030504040204" pitchFamily="34" charset="0"/>
              </a:rPr>
              <a:t>Caribbean</a:t>
            </a:r>
            <a:r>
              <a:rPr lang="es-CR" b="0" i="0" dirty="0">
                <a:solidFill>
                  <a:srgbClr val="000000"/>
                </a:solidFill>
                <a:effectLst/>
                <a:latin typeface="Verdana" panose="020B0604030504040204" pitchFamily="34" charset="0"/>
              </a:rPr>
              <a:t> Sea</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Region</a:t>
            </a:r>
            <a:r>
              <a:rPr lang="es-CR" b="0" i="1" dirty="0">
                <a:solidFill>
                  <a:srgbClr val="626262"/>
                </a:solidFill>
                <a:effectLst/>
                <a:latin typeface="Verdana" panose="020B0604030504040204" pitchFamily="34" charset="0"/>
              </a:rPr>
              <a:t>: </a:t>
            </a:r>
            <a:r>
              <a:rPr lang="es-CR" b="0" i="0" dirty="0" err="1">
                <a:solidFill>
                  <a:srgbClr val="000000"/>
                </a:solidFill>
                <a:effectLst/>
                <a:latin typeface="Verdana" panose="020B0604030504040204" pitchFamily="34" charset="0"/>
              </a:rPr>
              <a:t>NPDBt</a:t>
            </a:r>
            <a:endParaRPr lang="es-CR" b="0" i="1" dirty="0">
              <a:solidFill>
                <a:srgbClr val="626262"/>
              </a:solidFill>
              <a:effectLst/>
              <a:latin typeface="Verdana" panose="020B0604030504040204" pitchFamily="34" charset="0"/>
            </a:endParaRPr>
          </a:p>
          <a:p>
            <a:pPr algn="l"/>
            <a:r>
              <a:rPr lang="es-CR" b="0" i="1" dirty="0">
                <a:solidFill>
                  <a:srgbClr val="626262"/>
                </a:solidFill>
                <a:effectLst/>
                <a:latin typeface="Verdana" panose="020B0604030504040204" pitchFamily="34" charset="0"/>
              </a:rPr>
              <a:t>Depth (km): </a:t>
            </a:r>
            <a:r>
              <a:rPr lang="es-CR" b="0" i="0" dirty="0">
                <a:solidFill>
                  <a:srgbClr val="000000"/>
                </a:solidFill>
                <a:effectLst/>
                <a:latin typeface="Verdana" panose="020B0604030504040204" pitchFamily="34" charset="0"/>
              </a:rPr>
              <a:t>22.5</a:t>
            </a:r>
            <a:endParaRPr lang="es-CR" b="0" i="1" dirty="0">
              <a:solidFill>
                <a:srgbClr val="626262"/>
              </a:solidFill>
              <a:effectLst/>
              <a:latin typeface="Verdana" panose="020B0604030504040204" pitchFamily="34" charset="0"/>
            </a:endParaRPr>
          </a:p>
          <a:p>
            <a:pPr algn="l"/>
            <a:r>
              <a:rPr lang="es-CR" b="0" i="1" dirty="0">
                <a:solidFill>
                  <a:srgbClr val="626262"/>
                </a:solidFill>
                <a:effectLst/>
                <a:latin typeface="Verdana" panose="020B0604030504040204" pitchFamily="34" charset="0"/>
              </a:rPr>
              <a:t>Strike (</a:t>
            </a:r>
            <a:r>
              <a:rPr lang="es-CR" b="0" i="1" dirty="0" err="1">
                <a:solidFill>
                  <a:srgbClr val="626262"/>
                </a:solidFill>
                <a:effectLst/>
                <a:latin typeface="Verdana" panose="020B0604030504040204" pitchFamily="34" charset="0"/>
              </a:rPr>
              <a:t>deg</a:t>
            </a:r>
            <a:r>
              <a:rPr lang="es-CR" b="0" i="1" dirty="0">
                <a:solidFill>
                  <a:srgbClr val="626262"/>
                </a:solidFill>
                <a:effectLst/>
                <a:latin typeface="Verdana" panose="020B0604030504040204" pitchFamily="34" charset="0"/>
              </a:rPr>
              <a:t>): </a:t>
            </a:r>
            <a:r>
              <a:rPr lang="es-CR" b="0" i="0" dirty="0">
                <a:solidFill>
                  <a:srgbClr val="000000"/>
                </a:solidFill>
                <a:effectLst/>
                <a:latin typeface="Verdana" panose="020B0604030504040204" pitchFamily="34" charset="0"/>
              </a:rPr>
              <a:t>109</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Dip</a:t>
            </a:r>
            <a:r>
              <a:rPr lang="es-CR" b="0" i="1" dirty="0">
                <a:solidFill>
                  <a:srgbClr val="626262"/>
                </a:solidFill>
                <a:effectLst/>
                <a:latin typeface="Verdana" panose="020B0604030504040204" pitchFamily="34" charset="0"/>
              </a:rPr>
              <a:t> (</a:t>
            </a:r>
            <a:r>
              <a:rPr lang="es-CR" b="0" i="1" dirty="0" err="1">
                <a:solidFill>
                  <a:srgbClr val="626262"/>
                </a:solidFill>
                <a:effectLst/>
                <a:latin typeface="Verdana" panose="020B0604030504040204" pitchFamily="34" charset="0"/>
              </a:rPr>
              <a:t>deg</a:t>
            </a:r>
            <a:r>
              <a:rPr lang="es-CR" b="0" i="1" dirty="0">
                <a:solidFill>
                  <a:srgbClr val="626262"/>
                </a:solidFill>
                <a:effectLst/>
                <a:latin typeface="Verdana" panose="020B0604030504040204" pitchFamily="34" charset="0"/>
              </a:rPr>
              <a:t>): </a:t>
            </a:r>
            <a:r>
              <a:rPr lang="es-CR" b="0" i="0" dirty="0">
                <a:solidFill>
                  <a:srgbClr val="000000"/>
                </a:solidFill>
                <a:effectLst/>
                <a:latin typeface="Verdana" panose="020B0604030504040204" pitchFamily="34" charset="0"/>
              </a:rPr>
              <a:t>30</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Rake</a:t>
            </a:r>
            <a:r>
              <a:rPr lang="es-CR" b="0" i="1" dirty="0">
                <a:solidFill>
                  <a:srgbClr val="626262"/>
                </a:solidFill>
                <a:effectLst/>
                <a:latin typeface="Verdana" panose="020B0604030504040204" pitchFamily="34" charset="0"/>
              </a:rPr>
              <a:t> (</a:t>
            </a:r>
            <a:r>
              <a:rPr lang="es-CR" b="0" i="1" dirty="0" err="1">
                <a:solidFill>
                  <a:srgbClr val="626262"/>
                </a:solidFill>
                <a:effectLst/>
                <a:latin typeface="Verdana" panose="020B0604030504040204" pitchFamily="34" charset="0"/>
              </a:rPr>
              <a:t>deg</a:t>
            </a:r>
            <a:r>
              <a:rPr lang="es-CR" b="0" i="1" dirty="0">
                <a:solidFill>
                  <a:srgbClr val="626262"/>
                </a:solidFill>
                <a:effectLst/>
                <a:latin typeface="Verdana" panose="020B0604030504040204" pitchFamily="34" charset="0"/>
              </a:rPr>
              <a:t>): </a:t>
            </a:r>
            <a:r>
              <a:rPr lang="es-CR" b="0" i="0" dirty="0">
                <a:solidFill>
                  <a:srgbClr val="000000"/>
                </a:solidFill>
                <a:effectLst/>
                <a:latin typeface="Verdana" panose="020B0604030504040204" pitchFamily="34" charset="0"/>
              </a:rPr>
              <a:t>110</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Length</a:t>
            </a:r>
            <a:r>
              <a:rPr lang="es-CR" b="0" i="1" dirty="0">
                <a:solidFill>
                  <a:srgbClr val="626262"/>
                </a:solidFill>
                <a:effectLst/>
                <a:latin typeface="Verdana" panose="020B0604030504040204" pitchFamily="34" charset="0"/>
              </a:rPr>
              <a:t> (km): </a:t>
            </a:r>
            <a:r>
              <a:rPr lang="es-CR" b="0" i="0" dirty="0">
                <a:solidFill>
                  <a:srgbClr val="000000"/>
                </a:solidFill>
                <a:effectLst/>
                <a:latin typeface="Verdana" panose="020B0604030504040204" pitchFamily="34" charset="0"/>
              </a:rPr>
              <a:t>274</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Width</a:t>
            </a:r>
            <a:r>
              <a:rPr lang="es-CR" b="0" i="1" dirty="0">
                <a:solidFill>
                  <a:srgbClr val="626262"/>
                </a:solidFill>
                <a:effectLst/>
                <a:latin typeface="Verdana" panose="020B0604030504040204" pitchFamily="34" charset="0"/>
              </a:rPr>
              <a:t> (km): </a:t>
            </a:r>
            <a:r>
              <a:rPr lang="es-CR" b="0" i="0" dirty="0">
                <a:solidFill>
                  <a:srgbClr val="000000"/>
                </a:solidFill>
                <a:effectLst/>
                <a:latin typeface="Verdana" panose="020B0604030504040204" pitchFamily="34" charset="0"/>
              </a:rPr>
              <a:t>70</a:t>
            </a:r>
            <a:endParaRPr lang="es-CR" b="0" i="1" dirty="0">
              <a:solidFill>
                <a:srgbClr val="626262"/>
              </a:solidFill>
              <a:effectLst/>
              <a:latin typeface="Verdana" panose="020B0604030504040204" pitchFamily="34" charset="0"/>
            </a:endParaRPr>
          </a:p>
          <a:p>
            <a:pPr algn="l"/>
            <a:r>
              <a:rPr lang="es-CR" b="0" i="1" dirty="0">
                <a:solidFill>
                  <a:srgbClr val="626262"/>
                </a:solidFill>
                <a:effectLst/>
                <a:latin typeface="Verdana" panose="020B0604030504040204" pitchFamily="34" charset="0"/>
              </a:rPr>
              <a:t>Slip (m): </a:t>
            </a:r>
            <a:r>
              <a:rPr lang="es-CR" b="0" i="0" dirty="0">
                <a:solidFill>
                  <a:srgbClr val="000000"/>
                </a:solidFill>
                <a:effectLst/>
                <a:latin typeface="Verdana" panose="020B0604030504040204" pitchFamily="34" charset="0"/>
              </a:rPr>
              <a:t>6</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Mw</a:t>
            </a:r>
            <a:r>
              <a:rPr lang="es-CR" b="0" i="1" dirty="0">
                <a:solidFill>
                  <a:srgbClr val="626262"/>
                </a:solidFill>
                <a:effectLst/>
                <a:latin typeface="Verdana" panose="020B0604030504040204" pitchFamily="34" charset="0"/>
              </a:rPr>
              <a:t>: </a:t>
            </a:r>
            <a:r>
              <a:rPr lang="es-CR" b="0" i="0" dirty="0">
                <a:solidFill>
                  <a:srgbClr val="000000"/>
                </a:solidFill>
                <a:effectLst/>
                <a:latin typeface="Verdana" panose="020B0604030504040204" pitchFamily="34" charset="0"/>
              </a:rPr>
              <a:t>8.340045</a:t>
            </a:r>
            <a:endParaRPr lang="es-CR" b="0" i="1" dirty="0">
              <a:solidFill>
                <a:srgbClr val="626262"/>
              </a:solidFill>
              <a:effectLst/>
              <a:latin typeface="Verdana" panose="020B0604030504040204" pitchFamily="34" charset="0"/>
            </a:endParaRPr>
          </a:p>
        </p:txBody>
      </p:sp>
      <p:sp>
        <p:nvSpPr>
          <p:cNvPr id="12" name="CuadroTexto 11">
            <a:extLst>
              <a:ext uri="{FF2B5EF4-FFF2-40B4-BE49-F238E27FC236}">
                <a16:creationId xmlns:a16="http://schemas.microsoft.com/office/drawing/2014/main" id="{74C73B65-3287-C117-BE7A-7C1BB8C5FB84}"/>
              </a:ext>
            </a:extLst>
          </p:cNvPr>
          <p:cNvSpPr txBox="1"/>
          <p:nvPr/>
        </p:nvSpPr>
        <p:spPr>
          <a:xfrm>
            <a:off x="9311122" y="2460804"/>
            <a:ext cx="3107007" cy="3139321"/>
          </a:xfrm>
          <a:prstGeom prst="rect">
            <a:avLst/>
          </a:prstGeom>
          <a:noFill/>
        </p:spPr>
        <p:txBody>
          <a:bodyPr wrap="square">
            <a:spAutoFit/>
          </a:bodyPr>
          <a:lstStyle/>
          <a:p>
            <a:pPr algn="l"/>
            <a:r>
              <a:rPr lang="es-CR" b="0" i="1" dirty="0" err="1">
                <a:solidFill>
                  <a:srgbClr val="626262"/>
                </a:solidFill>
                <a:effectLst/>
                <a:latin typeface="Verdana" panose="020B0604030504040204" pitchFamily="34" charset="0"/>
              </a:rPr>
              <a:t>Name</a:t>
            </a:r>
            <a:r>
              <a:rPr lang="es-CR" b="0" i="1" dirty="0">
                <a:solidFill>
                  <a:srgbClr val="626262"/>
                </a:solidFill>
                <a:effectLst/>
                <a:latin typeface="Verdana" panose="020B0604030504040204" pitchFamily="34" charset="0"/>
              </a:rPr>
              <a:t>: </a:t>
            </a:r>
            <a:r>
              <a:rPr lang="es-CR" b="0" i="0" dirty="0">
                <a:solidFill>
                  <a:srgbClr val="000000"/>
                </a:solidFill>
                <a:effectLst/>
                <a:latin typeface="Verdana" panose="020B0604030504040204" pitchFamily="34" charset="0"/>
              </a:rPr>
              <a:t>1882b</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Basin</a:t>
            </a:r>
            <a:r>
              <a:rPr lang="es-CR" b="0" i="1" dirty="0">
                <a:solidFill>
                  <a:srgbClr val="626262"/>
                </a:solidFill>
                <a:effectLst/>
                <a:latin typeface="Verdana" panose="020B0604030504040204" pitchFamily="34" charset="0"/>
              </a:rPr>
              <a:t>: </a:t>
            </a:r>
            <a:r>
              <a:rPr lang="es-CR" b="0" i="0" dirty="0" err="1">
                <a:solidFill>
                  <a:srgbClr val="000000"/>
                </a:solidFill>
                <a:effectLst/>
                <a:latin typeface="Verdana" panose="020B0604030504040204" pitchFamily="34" charset="0"/>
              </a:rPr>
              <a:t>Caribbean</a:t>
            </a:r>
            <a:r>
              <a:rPr lang="es-CR" b="0" i="0" dirty="0">
                <a:solidFill>
                  <a:srgbClr val="000000"/>
                </a:solidFill>
                <a:effectLst/>
                <a:latin typeface="Verdana" panose="020B0604030504040204" pitchFamily="34" charset="0"/>
              </a:rPr>
              <a:t> Sea</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Region</a:t>
            </a:r>
            <a:r>
              <a:rPr lang="es-CR" b="0" i="1" dirty="0">
                <a:solidFill>
                  <a:srgbClr val="626262"/>
                </a:solidFill>
                <a:effectLst/>
                <a:latin typeface="Verdana" panose="020B0604030504040204" pitchFamily="34" charset="0"/>
              </a:rPr>
              <a:t>: </a:t>
            </a:r>
            <a:r>
              <a:rPr lang="es-CR" b="0" i="0" dirty="0">
                <a:solidFill>
                  <a:srgbClr val="000000"/>
                </a:solidFill>
                <a:effectLst/>
                <a:latin typeface="Verdana" panose="020B0604030504040204" pitchFamily="34" charset="0"/>
              </a:rPr>
              <a:t>NPDB</a:t>
            </a:r>
            <a:endParaRPr lang="es-CR" b="0" i="1" dirty="0">
              <a:solidFill>
                <a:srgbClr val="626262"/>
              </a:solidFill>
              <a:effectLst/>
              <a:latin typeface="Verdana" panose="020B0604030504040204" pitchFamily="34" charset="0"/>
            </a:endParaRPr>
          </a:p>
          <a:p>
            <a:pPr algn="l"/>
            <a:r>
              <a:rPr lang="es-CR" b="0" i="1" dirty="0">
                <a:solidFill>
                  <a:srgbClr val="626262"/>
                </a:solidFill>
                <a:effectLst/>
                <a:latin typeface="Verdana" panose="020B0604030504040204" pitchFamily="34" charset="0"/>
              </a:rPr>
              <a:t>Depth (km): </a:t>
            </a:r>
            <a:r>
              <a:rPr lang="es-CR" b="0" i="0" dirty="0">
                <a:solidFill>
                  <a:srgbClr val="000000"/>
                </a:solidFill>
                <a:effectLst/>
                <a:latin typeface="Verdana" panose="020B0604030504040204" pitchFamily="34" charset="0"/>
              </a:rPr>
              <a:t>22.5</a:t>
            </a:r>
            <a:endParaRPr lang="es-CR" b="0" i="1" dirty="0">
              <a:solidFill>
                <a:srgbClr val="626262"/>
              </a:solidFill>
              <a:effectLst/>
              <a:latin typeface="Verdana" panose="020B0604030504040204" pitchFamily="34" charset="0"/>
            </a:endParaRPr>
          </a:p>
          <a:p>
            <a:pPr algn="l"/>
            <a:r>
              <a:rPr lang="es-CR" b="0" i="1" dirty="0">
                <a:solidFill>
                  <a:srgbClr val="626262"/>
                </a:solidFill>
                <a:effectLst/>
                <a:latin typeface="Verdana" panose="020B0604030504040204" pitchFamily="34" charset="0"/>
              </a:rPr>
              <a:t>Strike (</a:t>
            </a:r>
            <a:r>
              <a:rPr lang="es-CR" b="0" i="1" dirty="0" err="1">
                <a:solidFill>
                  <a:srgbClr val="626262"/>
                </a:solidFill>
                <a:effectLst/>
                <a:latin typeface="Verdana" panose="020B0604030504040204" pitchFamily="34" charset="0"/>
              </a:rPr>
              <a:t>deg</a:t>
            </a:r>
            <a:r>
              <a:rPr lang="es-CR" b="0" i="1" dirty="0">
                <a:solidFill>
                  <a:srgbClr val="626262"/>
                </a:solidFill>
                <a:effectLst/>
                <a:latin typeface="Verdana" panose="020B0604030504040204" pitchFamily="34" charset="0"/>
              </a:rPr>
              <a:t>): </a:t>
            </a:r>
            <a:r>
              <a:rPr lang="es-CR" b="0" i="0" dirty="0">
                <a:solidFill>
                  <a:srgbClr val="000000"/>
                </a:solidFill>
                <a:effectLst/>
                <a:latin typeface="Verdana" panose="020B0604030504040204" pitchFamily="34" charset="0"/>
              </a:rPr>
              <a:t>63</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Dip</a:t>
            </a:r>
            <a:r>
              <a:rPr lang="es-CR" b="0" i="1" dirty="0">
                <a:solidFill>
                  <a:srgbClr val="626262"/>
                </a:solidFill>
                <a:effectLst/>
                <a:latin typeface="Verdana" panose="020B0604030504040204" pitchFamily="34" charset="0"/>
              </a:rPr>
              <a:t> (</a:t>
            </a:r>
            <a:r>
              <a:rPr lang="es-CR" b="0" i="1" dirty="0" err="1">
                <a:solidFill>
                  <a:srgbClr val="626262"/>
                </a:solidFill>
                <a:effectLst/>
                <a:latin typeface="Verdana" panose="020B0604030504040204" pitchFamily="34" charset="0"/>
              </a:rPr>
              <a:t>deg</a:t>
            </a:r>
            <a:r>
              <a:rPr lang="es-CR" b="0" i="1" dirty="0">
                <a:solidFill>
                  <a:srgbClr val="626262"/>
                </a:solidFill>
                <a:effectLst/>
                <a:latin typeface="Verdana" panose="020B0604030504040204" pitchFamily="34" charset="0"/>
              </a:rPr>
              <a:t>): </a:t>
            </a:r>
            <a:r>
              <a:rPr lang="es-CR" b="0" i="0" dirty="0">
                <a:solidFill>
                  <a:srgbClr val="000000"/>
                </a:solidFill>
                <a:effectLst/>
                <a:latin typeface="Verdana" panose="020B0604030504040204" pitchFamily="34" charset="0"/>
              </a:rPr>
              <a:t>30</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Rake</a:t>
            </a:r>
            <a:r>
              <a:rPr lang="es-CR" b="0" i="1" dirty="0">
                <a:solidFill>
                  <a:srgbClr val="626262"/>
                </a:solidFill>
                <a:effectLst/>
                <a:latin typeface="Verdana" panose="020B0604030504040204" pitchFamily="34" charset="0"/>
              </a:rPr>
              <a:t> (</a:t>
            </a:r>
            <a:r>
              <a:rPr lang="es-CR" b="0" i="1" dirty="0" err="1">
                <a:solidFill>
                  <a:srgbClr val="626262"/>
                </a:solidFill>
                <a:effectLst/>
                <a:latin typeface="Verdana" panose="020B0604030504040204" pitchFamily="34" charset="0"/>
              </a:rPr>
              <a:t>deg</a:t>
            </a:r>
            <a:r>
              <a:rPr lang="es-CR" b="0" i="1" dirty="0">
                <a:solidFill>
                  <a:srgbClr val="626262"/>
                </a:solidFill>
                <a:effectLst/>
                <a:latin typeface="Verdana" panose="020B0604030504040204" pitchFamily="34" charset="0"/>
              </a:rPr>
              <a:t>): </a:t>
            </a:r>
            <a:r>
              <a:rPr lang="es-CR" b="0" i="0" dirty="0">
                <a:solidFill>
                  <a:srgbClr val="000000"/>
                </a:solidFill>
                <a:effectLst/>
                <a:latin typeface="Verdana" panose="020B0604030504040204" pitchFamily="34" charset="0"/>
              </a:rPr>
              <a:t>65</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Length</a:t>
            </a:r>
            <a:r>
              <a:rPr lang="es-CR" b="0" i="1" dirty="0">
                <a:solidFill>
                  <a:srgbClr val="626262"/>
                </a:solidFill>
                <a:effectLst/>
                <a:latin typeface="Verdana" panose="020B0604030504040204" pitchFamily="34" charset="0"/>
              </a:rPr>
              <a:t> (km): </a:t>
            </a:r>
            <a:r>
              <a:rPr lang="es-CR" b="0" i="0" dirty="0">
                <a:solidFill>
                  <a:srgbClr val="000000"/>
                </a:solidFill>
                <a:effectLst/>
                <a:latin typeface="Verdana" panose="020B0604030504040204" pitchFamily="34" charset="0"/>
              </a:rPr>
              <a:t>166</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Width</a:t>
            </a:r>
            <a:r>
              <a:rPr lang="es-CR" b="0" i="1" dirty="0">
                <a:solidFill>
                  <a:srgbClr val="626262"/>
                </a:solidFill>
                <a:effectLst/>
                <a:latin typeface="Verdana" panose="020B0604030504040204" pitchFamily="34" charset="0"/>
              </a:rPr>
              <a:t> (km): </a:t>
            </a:r>
            <a:r>
              <a:rPr lang="es-CR" b="0" i="0" dirty="0">
                <a:solidFill>
                  <a:srgbClr val="000000"/>
                </a:solidFill>
                <a:effectLst/>
                <a:latin typeface="Verdana" panose="020B0604030504040204" pitchFamily="34" charset="0"/>
              </a:rPr>
              <a:t>70</a:t>
            </a:r>
            <a:endParaRPr lang="es-CR" b="0" i="1" dirty="0">
              <a:solidFill>
                <a:srgbClr val="626262"/>
              </a:solidFill>
              <a:effectLst/>
              <a:latin typeface="Verdana" panose="020B0604030504040204" pitchFamily="34" charset="0"/>
            </a:endParaRPr>
          </a:p>
          <a:p>
            <a:pPr algn="l"/>
            <a:r>
              <a:rPr lang="es-CR" b="0" i="1" dirty="0">
                <a:solidFill>
                  <a:srgbClr val="626262"/>
                </a:solidFill>
                <a:effectLst/>
                <a:latin typeface="Verdana" panose="020B0604030504040204" pitchFamily="34" charset="0"/>
              </a:rPr>
              <a:t>Slip (m): </a:t>
            </a:r>
            <a:r>
              <a:rPr lang="es-CR" b="0" i="0" dirty="0">
                <a:solidFill>
                  <a:srgbClr val="000000"/>
                </a:solidFill>
                <a:effectLst/>
                <a:latin typeface="Verdana" panose="020B0604030504040204" pitchFamily="34" charset="0"/>
              </a:rPr>
              <a:t>6</a:t>
            </a:r>
            <a:endParaRPr lang="es-CR" b="0" i="1" dirty="0">
              <a:solidFill>
                <a:srgbClr val="626262"/>
              </a:solidFill>
              <a:effectLst/>
              <a:latin typeface="Verdana" panose="020B0604030504040204" pitchFamily="34" charset="0"/>
            </a:endParaRPr>
          </a:p>
          <a:p>
            <a:pPr algn="l"/>
            <a:r>
              <a:rPr lang="es-CR" b="0" i="1" dirty="0" err="1">
                <a:solidFill>
                  <a:srgbClr val="626262"/>
                </a:solidFill>
                <a:effectLst/>
                <a:latin typeface="Verdana" panose="020B0604030504040204" pitchFamily="34" charset="0"/>
              </a:rPr>
              <a:t>Mw</a:t>
            </a:r>
            <a:r>
              <a:rPr lang="es-CR" b="0" i="1" dirty="0">
                <a:solidFill>
                  <a:srgbClr val="626262"/>
                </a:solidFill>
                <a:effectLst/>
                <a:latin typeface="Verdana" panose="020B0604030504040204" pitchFamily="34" charset="0"/>
              </a:rPr>
              <a:t>: </a:t>
            </a:r>
            <a:r>
              <a:rPr lang="es-CR" b="0" i="0" dirty="0">
                <a:solidFill>
                  <a:srgbClr val="000000"/>
                </a:solidFill>
                <a:effectLst/>
                <a:latin typeface="Verdana" panose="020B0604030504040204" pitchFamily="34" charset="0"/>
              </a:rPr>
              <a:t>8.19495</a:t>
            </a:r>
            <a:endParaRPr lang="es-CR" b="0" i="1" dirty="0">
              <a:solidFill>
                <a:srgbClr val="626262"/>
              </a:solidFill>
              <a:effectLst/>
              <a:latin typeface="Verdana" panose="020B0604030504040204" pitchFamily="34" charset="0"/>
            </a:endParaRPr>
          </a:p>
        </p:txBody>
      </p:sp>
    </p:spTree>
    <p:extLst>
      <p:ext uri="{BB962C8B-B14F-4D97-AF65-F5344CB8AC3E}">
        <p14:creationId xmlns:p14="http://schemas.microsoft.com/office/powerpoint/2010/main" val="11340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AA937-4557-8C19-98AD-64876BD2A048}"/>
              </a:ext>
            </a:extLst>
          </p:cNvPr>
          <p:cNvSpPr>
            <a:spLocks noGrp="1"/>
          </p:cNvSpPr>
          <p:nvPr>
            <p:ph type="title"/>
          </p:nvPr>
        </p:nvSpPr>
        <p:spPr>
          <a:xfrm>
            <a:off x="838199" y="365125"/>
            <a:ext cx="10727987" cy="1325563"/>
          </a:xfrm>
        </p:spPr>
        <p:txBody>
          <a:bodyPr>
            <a:normAutofit/>
          </a:bodyPr>
          <a:lstStyle/>
          <a:p>
            <a:r>
              <a:rPr lang="en-US" sz="3600" b="1" dirty="0" err="1">
                <a:solidFill>
                  <a:schemeClr val="accent1"/>
                </a:solidFill>
                <a:latin typeface="Times New Roman" panose="02020603050405020304" pitchFamily="18" charset="0"/>
                <a:cs typeface="Times New Roman" panose="02020603050405020304" pitchFamily="18" charset="0"/>
              </a:rPr>
              <a:t>Intrasessional</a:t>
            </a:r>
            <a:r>
              <a:rPr lang="en-US" sz="3600" b="1" dirty="0">
                <a:solidFill>
                  <a:schemeClr val="accent1"/>
                </a:solidFill>
                <a:latin typeface="Times New Roman" panose="02020603050405020304" pitchFamily="18" charset="0"/>
                <a:cs typeface="Times New Roman" panose="02020603050405020304" pitchFamily="18" charset="0"/>
              </a:rPr>
              <a:t> Working Group on CARIBE WAVE 24</a:t>
            </a:r>
            <a:endParaRPr lang="es-CR" sz="3600" dirty="0"/>
          </a:p>
        </p:txBody>
      </p:sp>
      <p:sp>
        <p:nvSpPr>
          <p:cNvPr id="3" name="Marcador de contenido 2">
            <a:extLst>
              <a:ext uri="{FF2B5EF4-FFF2-40B4-BE49-F238E27FC236}">
                <a16:creationId xmlns:a16="http://schemas.microsoft.com/office/drawing/2014/main" id="{703A03D5-68EB-1F42-B55C-34E36694D3A1}"/>
              </a:ext>
            </a:extLst>
          </p:cNvPr>
          <p:cNvSpPr>
            <a:spLocks noGrp="1"/>
          </p:cNvSpPr>
          <p:nvPr>
            <p:ph idx="1"/>
          </p:nvPr>
        </p:nvSpPr>
        <p:spPr/>
        <p:txBody>
          <a:bodyPr>
            <a:normAutofit/>
          </a:bodyPr>
          <a:lstStyle/>
          <a:p>
            <a:pPr marL="342900" lvl="0" indent="-342900">
              <a:buFont typeface="Arial" panose="020B0604020202020204" pitchFamily="34" charset="0"/>
              <a:buChar char="•"/>
              <a:tabLst>
                <a:tab pos="457200" algn="l"/>
              </a:tabLst>
            </a:pPr>
            <a:r>
              <a:rPr lang="en-US" sz="2000" b="1" kern="100" dirty="0">
                <a:effectLst/>
                <a:latin typeface="Arial" panose="020B0604020202020204" pitchFamily="34" charset="0"/>
                <a:ea typeface="Calibri" panose="020F0502020204030204" pitchFamily="34" charset="0"/>
                <a:cs typeface="Arial" panose="020B0604020202020204" pitchFamily="34" charset="0"/>
              </a:rPr>
              <a:t>Suggests</a:t>
            </a:r>
            <a:r>
              <a:rPr lang="en-US" sz="2000" kern="100" dirty="0">
                <a:effectLst/>
                <a:latin typeface="Arial" panose="020B0604020202020204" pitchFamily="34" charset="0"/>
                <a:ea typeface="Calibri" panose="020F0502020204030204" pitchFamily="34" charset="0"/>
                <a:cs typeface="Arial" panose="020B0604020202020204" pitchFamily="34" charset="0"/>
              </a:rPr>
              <a:t> that the CARIBE WAVE 25 exercise consist of 2 scenarios that include 1) 1692 Jamaica scenario, and 2) the 1755 Lisbon scenario,</a:t>
            </a:r>
            <a:endParaRPr lang="es-CR" sz="20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2000" b="1" kern="100" dirty="0">
                <a:effectLst/>
                <a:latin typeface="Arial" panose="020B0604020202020204" pitchFamily="34" charset="0"/>
                <a:ea typeface="Calibri" panose="020F0502020204030204" pitchFamily="34" charset="0"/>
                <a:cs typeface="Arial" panose="020B0604020202020204" pitchFamily="34" charset="0"/>
              </a:rPr>
              <a:t>Suggests</a:t>
            </a:r>
            <a:r>
              <a:rPr lang="en-US" sz="2000" kern="100" dirty="0">
                <a:effectLst/>
                <a:latin typeface="Arial" panose="020B0604020202020204" pitchFamily="34" charset="0"/>
                <a:ea typeface="Calibri" panose="020F0502020204030204" pitchFamily="34" charset="0"/>
                <a:cs typeface="Arial" panose="020B0604020202020204" pitchFamily="34" charset="0"/>
              </a:rPr>
              <a:t> that the CARIBE WAVE 24 exercise will take place on Thursday, March 21, 2024, commencing at 15:00 UTC with one dummy message, and the 1</a:t>
            </a:r>
            <a:r>
              <a:rPr lang="en-US" sz="2000" kern="100" baseline="30000" dirty="0">
                <a:effectLst/>
                <a:latin typeface="Arial" panose="020B0604020202020204" pitchFamily="34" charset="0"/>
                <a:ea typeface="Calibri" panose="020F0502020204030204" pitchFamily="34" charset="0"/>
                <a:cs typeface="Arial" panose="020B0604020202020204" pitchFamily="34" charset="0"/>
              </a:rPr>
              <a:t>st</a:t>
            </a:r>
            <a:r>
              <a:rPr lang="en-US" sz="2000" kern="100" dirty="0">
                <a:effectLst/>
                <a:latin typeface="Arial" panose="020B0604020202020204" pitchFamily="34" charset="0"/>
                <a:ea typeface="Calibri" panose="020F0502020204030204" pitchFamily="34" charset="0"/>
                <a:cs typeface="Arial" panose="020B0604020202020204" pitchFamily="34" charset="0"/>
              </a:rPr>
              <a:t> message for the scenarios shortly after according to PTWC simulated procedures for the corresponding scenarios,</a:t>
            </a:r>
            <a:endParaRPr lang="es-CR" sz="20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2000" b="1" kern="100" dirty="0">
                <a:effectLst/>
                <a:latin typeface="Arial" panose="020B0604020202020204" pitchFamily="34" charset="0"/>
                <a:ea typeface="Calibri" panose="020F0502020204030204" pitchFamily="34" charset="0"/>
                <a:cs typeface="Arial" panose="020B0604020202020204" pitchFamily="34" charset="0"/>
              </a:rPr>
              <a:t>Recommends</a:t>
            </a:r>
            <a:r>
              <a:rPr lang="en-US" sz="2000" kern="100" dirty="0">
                <a:effectLst/>
                <a:latin typeface="Arial" panose="020B0604020202020204" pitchFamily="34" charset="0"/>
                <a:ea typeface="Calibri" panose="020F0502020204030204" pitchFamily="34" charset="0"/>
                <a:cs typeface="Arial" panose="020B0604020202020204" pitchFamily="34" charset="0"/>
              </a:rPr>
              <a:t> following a similar timetable and benchmarks on CARIBE WAVE 23 and that preparatory webinars follow the same or similar process as used in previous exercises,</a:t>
            </a:r>
            <a:endParaRPr lang="es-CR" sz="2000" kern="100" dirty="0">
              <a:effectLst/>
              <a:latin typeface="Arial" panose="020B0604020202020204" pitchFamily="34" charset="0"/>
              <a:ea typeface="Calibri" panose="020F0502020204030204" pitchFamily="34" charset="0"/>
              <a:cs typeface="Arial" panose="020B0604020202020204" pitchFamily="34" charset="0"/>
            </a:endParaRPr>
          </a:p>
          <a:p>
            <a:r>
              <a:rPr lang="en-US" sz="2000" b="1" dirty="0">
                <a:effectLst/>
                <a:latin typeface="Arial" panose="020B0604020202020204" pitchFamily="34" charset="0"/>
                <a:ea typeface="Calibri" panose="020F0502020204030204" pitchFamily="34" charset="0"/>
                <a:cs typeface="Arial" panose="020B0604020202020204" pitchFamily="34" charset="0"/>
              </a:rPr>
              <a:t>  Further recommends</a:t>
            </a:r>
            <a:r>
              <a:rPr lang="en-US" sz="2000" dirty="0">
                <a:effectLst/>
                <a:latin typeface="Arial" panose="020B0604020202020204" pitchFamily="34" charset="0"/>
                <a:ea typeface="Calibri" panose="020F0502020204030204" pitchFamily="34" charset="0"/>
                <a:cs typeface="Arial" panose="020B0604020202020204" pitchFamily="34" charset="0"/>
              </a:rPr>
              <a:t> that the registration process remains at </a:t>
            </a:r>
            <a:r>
              <a:rPr lang="en-US" sz="2000" kern="1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www.tsunami zone.org</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s-CR" sz="2000" kern="1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715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A1B4-6EC0-B604-DAE6-AEFC1829A7D2}"/>
              </a:ext>
            </a:extLst>
          </p:cNvPr>
          <p:cNvSpPr>
            <a:spLocks noGrp="1"/>
          </p:cNvSpPr>
          <p:nvPr>
            <p:ph type="title"/>
          </p:nvPr>
        </p:nvSpPr>
        <p:spPr>
          <a:xfrm>
            <a:off x="716044" y="201367"/>
            <a:ext cx="10759911" cy="1325563"/>
          </a:xfrm>
        </p:spPr>
        <p:txBody>
          <a:bodyPr>
            <a:normAutofit/>
          </a:bodyPr>
          <a:lstStyle/>
          <a:p>
            <a:pPr algn="ctr"/>
            <a:r>
              <a:rPr lang="en-US" sz="3600" b="1" dirty="0" err="1">
                <a:solidFill>
                  <a:schemeClr val="accent1"/>
                </a:solidFill>
                <a:latin typeface="Times New Roman" panose="02020603050405020304" pitchFamily="18" charset="0"/>
                <a:cs typeface="Times New Roman" panose="02020603050405020304" pitchFamily="18" charset="0"/>
              </a:rPr>
              <a:t>Intrasessional</a:t>
            </a:r>
            <a:r>
              <a:rPr lang="en-US" sz="3600" b="1" dirty="0">
                <a:solidFill>
                  <a:schemeClr val="accent1"/>
                </a:solidFill>
                <a:latin typeface="Times New Roman" panose="02020603050405020304" pitchFamily="18" charset="0"/>
                <a:cs typeface="Times New Roman" panose="02020603050405020304" pitchFamily="18" charset="0"/>
              </a:rPr>
              <a:t> Working Group on CARIBE WAVE 24</a:t>
            </a:r>
            <a:endParaRPr lang="en-PR" sz="3600" b="1" dirty="0">
              <a:solidFill>
                <a:schemeClr val="accent1"/>
              </a:solidFill>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77FF365D-98F0-D903-91DB-DE760D3AC525}"/>
              </a:ext>
            </a:extLst>
          </p:cNvPr>
          <p:cNvSpPr>
            <a:spLocks noGrp="1"/>
          </p:cNvSpPr>
          <p:nvPr>
            <p:ph idx="1"/>
          </p:nvPr>
        </p:nvSpPr>
        <p:spPr>
          <a:xfrm>
            <a:off x="838199" y="1526930"/>
            <a:ext cx="10515600" cy="4862414"/>
          </a:xfrm>
        </p:spPr>
        <p:txBody>
          <a:bodyPr>
            <a:noAutofit/>
          </a:bodyPr>
          <a:lstStyle/>
          <a:p>
            <a:pPr marL="0" marR="0">
              <a:spcBef>
                <a:spcPts val="0"/>
              </a:spcBef>
              <a:spcAft>
                <a:spcPts val="0"/>
              </a:spcAft>
            </a:pPr>
            <a:r>
              <a:rPr lang="en-US" sz="2000" b="1" dirty="0">
                <a:effectLst/>
                <a:latin typeface="Arial" panose="020B0604020202020204" pitchFamily="34" charset="0"/>
                <a:ea typeface="SimSun" panose="02010600030101010101" pitchFamily="2" charset="-122"/>
              </a:rPr>
              <a:t>Acknowledging </a:t>
            </a:r>
            <a:r>
              <a:rPr lang="en-US" sz="2000" dirty="0">
                <a:effectLst/>
                <a:latin typeface="Arial" panose="020B0604020202020204" pitchFamily="34" charset="0"/>
                <a:ea typeface="SimSun" panose="02010600030101010101" pitchFamily="2" charset="-122"/>
              </a:rPr>
              <a:t>the CARIBE WAVE TT uses CATSAM TO decide future scenarios,</a:t>
            </a:r>
            <a:endParaRPr lang="en-US" sz="2000" dirty="0">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20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000" b="1" dirty="0">
                <a:effectLst/>
                <a:latin typeface="Arial" panose="020B0604020202020204" pitchFamily="34" charset="0"/>
                <a:ea typeface="SimSun" panose="02010600030101010101" pitchFamily="2" charset="-122"/>
              </a:rPr>
              <a:t>Recommends</a:t>
            </a:r>
            <a:r>
              <a:rPr lang="en-US" sz="2000" dirty="0">
                <a:effectLst/>
                <a:latin typeface="Arial" panose="020B0604020202020204" pitchFamily="34" charset="0"/>
                <a:ea typeface="SimSun" panose="02010600030101010101" pitchFamily="2" charset="-122"/>
              </a:rPr>
              <a:t> that Task Team CARIBE WAVE to assist WG2(1) in prioritizing of scenarios to be included in CATSAM.</a:t>
            </a:r>
          </a:p>
          <a:p>
            <a:pPr marL="0" marR="0" indent="0">
              <a:spcBef>
                <a:spcPts val="0"/>
              </a:spcBef>
              <a:spcAft>
                <a:spcPts val="0"/>
              </a:spcAft>
              <a:buNone/>
            </a:pPr>
            <a:endParaRPr lang="en-US" sz="20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000" b="1" dirty="0">
                <a:effectLst/>
                <a:latin typeface="Arial" panose="020B0604020202020204" pitchFamily="34" charset="0"/>
                <a:ea typeface="SimSun" panose="02010600030101010101" pitchFamily="2" charset="-122"/>
              </a:rPr>
              <a:t>Recommends </a:t>
            </a:r>
            <a:r>
              <a:rPr lang="en-US" sz="2000" dirty="0">
                <a:effectLst/>
                <a:latin typeface="Arial" panose="020B0604020202020204" pitchFamily="34" charset="0"/>
                <a:ea typeface="SimSun" panose="02010600030101010101" pitchFamily="2" charset="-122"/>
              </a:rPr>
              <a:t>that flexibility be given to Member States for running of CARIBE WAVE 23, if the agreed date is not feasible, and that information </a:t>
            </a:r>
            <a:r>
              <a:rPr lang="en-US" sz="2000" dirty="0">
                <a:latin typeface="Arial" panose="020B0604020202020204" pitchFamily="34" charset="0"/>
                <a:ea typeface="SimSun" panose="02010600030101010101" pitchFamily="2" charset="-122"/>
              </a:rPr>
              <a:t>on conducting the exercise on alternative dates be shared in the Exercise Manual.</a:t>
            </a:r>
            <a:endParaRPr lang="en-US" sz="2000" dirty="0">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20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000" b="1" dirty="0">
                <a:effectLst/>
                <a:latin typeface="Arial" panose="020B0604020202020204" pitchFamily="34" charset="0"/>
                <a:ea typeface="SimSun" panose="02010600030101010101" pitchFamily="2" charset="-122"/>
              </a:rPr>
              <a:t>Recommends</a:t>
            </a:r>
            <a:r>
              <a:rPr lang="en-US" sz="2000" dirty="0">
                <a:effectLst/>
                <a:latin typeface="Arial" panose="020B0604020202020204" pitchFamily="34" charset="0"/>
                <a:ea typeface="SimSun" panose="02010600030101010101" pitchFamily="2" charset="-122"/>
              </a:rPr>
              <a:t> TT CARIBE WAVE to explore the possibility of gradually increasing the level of difficulty for future CARIBE WAVE Exercises (e.g. hours, weekends, holidays), based on preparedness of Member States (e.g. number of TR communities).</a:t>
            </a:r>
            <a:endParaRPr lang="en-US" sz="2000" dirty="0">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20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000" b="1" dirty="0">
                <a:effectLst/>
                <a:latin typeface="Arial" panose="020B0604020202020204" pitchFamily="34" charset="0"/>
                <a:ea typeface="SimSun" panose="02010600030101010101" pitchFamily="2" charset="-122"/>
              </a:rPr>
              <a:t>Recommends</a:t>
            </a:r>
            <a:r>
              <a:rPr lang="en-US" sz="2000" dirty="0">
                <a:effectLst/>
                <a:latin typeface="Arial" panose="020B0604020202020204" pitchFamily="34" charset="0"/>
                <a:ea typeface="SimSun" panose="02010600030101010101" pitchFamily="2" charset="-122"/>
              </a:rPr>
              <a:t> Member States to combine CARIBE WAVE scenarios with multi-hazard events, in the context of CARIBE WAVE Exercises.</a:t>
            </a:r>
            <a:endParaRPr lang="en-US" sz="2000" dirty="0">
              <a:effectLst/>
              <a:latin typeface="Times New Roman" panose="02020603050405020304" pitchFamily="18" charset="0"/>
              <a:ea typeface="SimSun" panose="02010600030101010101" pitchFamily="2" charset="-122"/>
            </a:endParaRPr>
          </a:p>
          <a:p>
            <a:pPr marL="0" marR="0" algn="just">
              <a:spcBef>
                <a:spcPts val="1200"/>
              </a:spcBef>
              <a:spcAft>
                <a:spcPts val="1200"/>
              </a:spcAft>
            </a:pPr>
            <a:endParaRPr lang="en-US" sz="2000" dirty="0">
              <a:effectLst/>
              <a:latin typeface="Times New Roman" panose="02020603050405020304" pitchFamily="18" charset="0"/>
              <a:ea typeface="SimSun" panose="02010600030101010101" pitchFamily="2" charset="-122"/>
            </a:endParaRPr>
          </a:p>
        </p:txBody>
      </p:sp>
      <p:pic>
        <p:nvPicPr>
          <p:cNvPr id="8" name="Google Shape;156;p1">
            <a:extLst>
              <a:ext uri="{FF2B5EF4-FFF2-40B4-BE49-F238E27FC236}">
                <a16:creationId xmlns:a16="http://schemas.microsoft.com/office/drawing/2014/main" id="{14F21AE0-0468-BA8E-6237-50AA94E9CB5D}"/>
              </a:ext>
            </a:extLst>
          </p:cNvPr>
          <p:cNvPicPr preferRelativeResize="0"/>
          <p:nvPr/>
        </p:nvPicPr>
        <p:blipFill rotWithShape="1">
          <a:blip r:embed="rId2">
            <a:alphaModFix/>
          </a:blip>
          <a:srcRect/>
          <a:stretch/>
        </p:blipFill>
        <p:spPr>
          <a:xfrm>
            <a:off x="10963373" y="5854045"/>
            <a:ext cx="898160" cy="802588"/>
          </a:xfrm>
          <a:prstGeom prst="rect">
            <a:avLst/>
          </a:prstGeom>
          <a:noFill/>
          <a:ln>
            <a:noFill/>
          </a:ln>
        </p:spPr>
      </p:pic>
    </p:spTree>
    <p:extLst>
      <p:ext uri="{BB962C8B-B14F-4D97-AF65-F5344CB8AC3E}">
        <p14:creationId xmlns:p14="http://schemas.microsoft.com/office/powerpoint/2010/main" val="428813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A1B4-6EC0-B604-DAE6-AEFC1829A7D2}"/>
              </a:ext>
            </a:extLst>
          </p:cNvPr>
          <p:cNvSpPr>
            <a:spLocks noGrp="1"/>
          </p:cNvSpPr>
          <p:nvPr>
            <p:ph type="title"/>
          </p:nvPr>
        </p:nvSpPr>
        <p:spPr>
          <a:xfrm>
            <a:off x="716044" y="201367"/>
            <a:ext cx="10759911" cy="1325563"/>
          </a:xfrm>
        </p:spPr>
        <p:txBody>
          <a:bodyPr>
            <a:normAutofit/>
          </a:bodyPr>
          <a:lstStyle/>
          <a:p>
            <a:pPr algn="ctr"/>
            <a:r>
              <a:rPr lang="en-US" sz="3600" b="1" dirty="0" err="1">
                <a:solidFill>
                  <a:schemeClr val="accent1"/>
                </a:solidFill>
                <a:latin typeface="Times New Roman" panose="02020603050405020304" pitchFamily="18" charset="0"/>
                <a:cs typeface="Times New Roman" panose="02020603050405020304" pitchFamily="18" charset="0"/>
              </a:rPr>
              <a:t>Intrasessional</a:t>
            </a:r>
            <a:r>
              <a:rPr lang="en-US" sz="3600" b="1" dirty="0">
                <a:solidFill>
                  <a:schemeClr val="accent1"/>
                </a:solidFill>
                <a:latin typeface="Times New Roman" panose="02020603050405020304" pitchFamily="18" charset="0"/>
                <a:cs typeface="Times New Roman" panose="02020603050405020304" pitchFamily="18" charset="0"/>
              </a:rPr>
              <a:t> Working Group on CARIBE WAVE 24</a:t>
            </a:r>
            <a:endParaRPr lang="en-PR" sz="3600" b="1" dirty="0">
              <a:solidFill>
                <a:schemeClr val="accent1"/>
              </a:solidFill>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77FF365D-98F0-D903-91DB-DE760D3AC525}"/>
              </a:ext>
            </a:extLst>
          </p:cNvPr>
          <p:cNvSpPr>
            <a:spLocks noGrp="1"/>
          </p:cNvSpPr>
          <p:nvPr>
            <p:ph idx="1"/>
          </p:nvPr>
        </p:nvSpPr>
        <p:spPr>
          <a:xfrm>
            <a:off x="838199" y="1526930"/>
            <a:ext cx="10515600" cy="4862414"/>
          </a:xfrm>
        </p:spPr>
        <p:txBody>
          <a:bodyPr>
            <a:noAutofit/>
          </a:bodyPr>
          <a:lstStyle/>
          <a:p>
            <a:pPr marL="0">
              <a:spcBef>
                <a:spcPts val="0"/>
              </a:spcBef>
            </a:pPr>
            <a:r>
              <a:rPr lang="en-US" sz="2000" b="1" dirty="0">
                <a:effectLst/>
                <a:latin typeface="Arial" panose="020B0604020202020204" pitchFamily="34" charset="0"/>
                <a:ea typeface="SimSun" panose="02010600030101010101" pitchFamily="2" charset="-122"/>
              </a:rPr>
              <a:t>Recommends</a:t>
            </a:r>
            <a:r>
              <a:rPr lang="en-US" sz="2000" dirty="0">
                <a:effectLst/>
                <a:latin typeface="Arial" panose="020B0604020202020204" pitchFamily="34" charset="0"/>
                <a:ea typeface="SimSun" panose="02010600030101010101" pitchFamily="2" charset="-122"/>
              </a:rPr>
              <a:t> that Task Team CARIBE WAVE review and update the CARIBE WAVE Post-Exercise Questionnaire.</a:t>
            </a:r>
          </a:p>
          <a:p>
            <a:pPr marL="0" marR="0">
              <a:spcBef>
                <a:spcPts val="0"/>
              </a:spcBef>
              <a:spcAft>
                <a:spcPts val="0"/>
              </a:spcAft>
            </a:pPr>
            <a:endParaRPr lang="en-US" sz="2000" b="1" dirty="0">
              <a:effectLst/>
              <a:latin typeface="Arial" panose="020B0604020202020204" pitchFamily="34" charset="0"/>
              <a:ea typeface="SimSun" panose="02010600030101010101" pitchFamily="2" charset="-122"/>
            </a:endParaRPr>
          </a:p>
          <a:p>
            <a:pPr marL="0" marR="0">
              <a:spcBef>
                <a:spcPts val="0"/>
              </a:spcBef>
              <a:spcAft>
                <a:spcPts val="0"/>
              </a:spcAft>
            </a:pPr>
            <a:r>
              <a:rPr lang="en-US" sz="2000" b="1" dirty="0">
                <a:effectLst/>
                <a:latin typeface="Arial" panose="020B0604020202020204" pitchFamily="34" charset="0"/>
                <a:ea typeface="SimSun" panose="02010600030101010101" pitchFamily="2" charset="-122"/>
              </a:rPr>
              <a:t>Suggests</a:t>
            </a:r>
            <a:r>
              <a:rPr lang="en-US" sz="2000" dirty="0">
                <a:effectLst/>
                <a:latin typeface="Arial" panose="020B0604020202020204" pitchFamily="34" charset="0"/>
                <a:ea typeface="SimSun" panose="02010600030101010101" pitchFamily="2" charset="-122"/>
              </a:rPr>
              <a:t> that TT CARIBE WAVE explore opportunities to further involve tourists and tourism organizations in CARIBE WAVE Exercises, with the aim to develop guidelines/resources on involvement of tourists in CARIBE WAVE Exercises.</a:t>
            </a:r>
            <a:endParaRPr lang="en-US" sz="2000" dirty="0">
              <a:effectLst/>
              <a:latin typeface="Times New Roman" panose="02020603050405020304" pitchFamily="18" charset="0"/>
              <a:ea typeface="SimSun" panose="02010600030101010101" pitchFamily="2" charset="-122"/>
            </a:endParaRPr>
          </a:p>
          <a:p>
            <a:pPr marL="0" marR="0">
              <a:spcBef>
                <a:spcPts val="0"/>
              </a:spcBef>
              <a:spcAft>
                <a:spcPts val="0"/>
              </a:spcAft>
            </a:pPr>
            <a:endParaRPr lang="en-US" sz="2000" dirty="0">
              <a:effectLst/>
              <a:latin typeface="Times New Roman" panose="02020603050405020304" pitchFamily="18" charset="0"/>
              <a:ea typeface="SimSun" panose="02010600030101010101" pitchFamily="2" charset="-122"/>
            </a:endParaRPr>
          </a:p>
          <a:p>
            <a:pPr marL="0" marR="0">
              <a:spcBef>
                <a:spcPts val="0"/>
              </a:spcBef>
              <a:spcAft>
                <a:spcPts val="0"/>
              </a:spcAft>
            </a:pPr>
            <a:r>
              <a:rPr lang="en-US" sz="2000" b="1" dirty="0">
                <a:effectLst/>
                <a:latin typeface="Arial" panose="020B0604020202020204" pitchFamily="34" charset="0"/>
                <a:ea typeface="SimSun" panose="02010600030101010101" pitchFamily="2" charset="-122"/>
              </a:rPr>
              <a:t>Recommends</a:t>
            </a:r>
            <a:r>
              <a:rPr lang="en-US" sz="2000" dirty="0">
                <a:effectLst/>
                <a:latin typeface="Arial" panose="020B0604020202020204" pitchFamily="34" charset="0"/>
                <a:ea typeface="SimSun" panose="02010600030101010101" pitchFamily="2" charset="-122"/>
              </a:rPr>
              <a:t> that the TT CARIBE WAVE hold a meeting in 2023 to discuss the CARIBE WAVE questionnaires, and opportunities for integrating gradual flexibility in CARIBE WAVE Exercises.</a:t>
            </a:r>
            <a:endParaRPr lang="en-US" sz="2000" dirty="0">
              <a:effectLst/>
              <a:latin typeface="Times New Roman" panose="02020603050405020304" pitchFamily="18" charset="0"/>
              <a:ea typeface="SimSun" panose="02010600030101010101" pitchFamily="2" charset="-122"/>
            </a:endParaRPr>
          </a:p>
          <a:p>
            <a:pPr marL="0" marR="0" algn="just">
              <a:spcBef>
                <a:spcPts val="1200"/>
              </a:spcBef>
              <a:spcAft>
                <a:spcPts val="1200"/>
              </a:spcAft>
            </a:pPr>
            <a:endParaRPr lang="en-US" sz="2000" dirty="0">
              <a:effectLst/>
              <a:latin typeface="Times New Roman" panose="02020603050405020304" pitchFamily="18" charset="0"/>
              <a:ea typeface="SimSun" panose="02010600030101010101" pitchFamily="2" charset="-122"/>
            </a:endParaRPr>
          </a:p>
        </p:txBody>
      </p:sp>
      <p:pic>
        <p:nvPicPr>
          <p:cNvPr id="8" name="Google Shape;156;p1">
            <a:extLst>
              <a:ext uri="{FF2B5EF4-FFF2-40B4-BE49-F238E27FC236}">
                <a16:creationId xmlns:a16="http://schemas.microsoft.com/office/drawing/2014/main" id="{14F21AE0-0468-BA8E-6237-50AA94E9CB5D}"/>
              </a:ext>
            </a:extLst>
          </p:cNvPr>
          <p:cNvPicPr preferRelativeResize="0"/>
          <p:nvPr/>
        </p:nvPicPr>
        <p:blipFill rotWithShape="1">
          <a:blip r:embed="rId2">
            <a:alphaModFix/>
          </a:blip>
          <a:srcRect/>
          <a:stretch/>
        </p:blipFill>
        <p:spPr>
          <a:xfrm>
            <a:off x="10963373" y="5854045"/>
            <a:ext cx="898160" cy="802588"/>
          </a:xfrm>
          <a:prstGeom prst="rect">
            <a:avLst/>
          </a:prstGeom>
          <a:noFill/>
          <a:ln>
            <a:noFill/>
          </a:ln>
        </p:spPr>
      </p:pic>
    </p:spTree>
    <p:extLst>
      <p:ext uri="{BB962C8B-B14F-4D97-AF65-F5344CB8AC3E}">
        <p14:creationId xmlns:p14="http://schemas.microsoft.com/office/powerpoint/2010/main" val="39337383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542</Words>
  <Application>Microsoft Office PowerPoint</Application>
  <PresentationFormat>Panorámica</PresentationFormat>
  <Paragraphs>55</Paragraphs>
  <Slides>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Calibri</vt:lpstr>
      <vt:lpstr>Calibri Light</vt:lpstr>
      <vt:lpstr>Times New Roman</vt:lpstr>
      <vt:lpstr>Verdana</vt:lpstr>
      <vt:lpstr>1_Office Theme</vt:lpstr>
      <vt:lpstr>Intrasessional Working Group on CARIBE WAVE 24</vt:lpstr>
      <vt:lpstr>Intrasessional Working Group on CARIBE WAVE 24</vt:lpstr>
      <vt:lpstr>Intrasessional Working Group on CARIBE WAVE 24</vt:lpstr>
      <vt:lpstr>Intrasessional Working Group on CARIBE WAVE 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Intrasessional Working Group on CARIBE WAVE 24</dc:title>
  <dc:creator>Tiffay, Celine</dc:creator>
  <cp:lastModifiedBy>FABIO RIVERA  CERDAS</cp:lastModifiedBy>
  <cp:revision>2</cp:revision>
  <dcterms:created xsi:type="dcterms:W3CDTF">2023-04-27T18:50:55Z</dcterms:created>
  <dcterms:modified xsi:type="dcterms:W3CDTF">2023-04-27T21:10:39Z</dcterms:modified>
</cp:coreProperties>
</file>