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AE"/>
    <a:srgbClr val="0098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84"/>
    <p:restoredTop sz="94648"/>
  </p:normalViewPr>
  <p:slideViewPr>
    <p:cSldViewPr snapToGrid="0" snapToObjects="1">
      <p:cViewPr>
        <p:scale>
          <a:sx n="58" d="100"/>
          <a:sy n="58" d="100"/>
        </p:scale>
        <p:origin x="376" y="1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86678-35C3-6149-960B-BFACEB1A503C}" type="datetimeFigureOut">
              <a:rPr lang="en-US" smtClean="0"/>
              <a:t>5/9/23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11D73-7B08-3344-875C-8003F7A27129}" type="slidenum">
              <a:rPr lang="en-US" smtClean="0"/>
              <a:t>‹#›</a:t>
            </a:fld>
            <a:endParaRPr lang="en-US"/>
          </a:p>
        </p:txBody>
      </p:sp>
    </p:spTree>
    <p:extLst>
      <p:ext uri="{BB962C8B-B14F-4D97-AF65-F5344CB8AC3E}">
        <p14:creationId xmlns:p14="http://schemas.microsoft.com/office/powerpoint/2010/main" val="97531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is that while we have an endorsed proposal, we do not have – and we need to provide - the organizational structure to carry out the proposed activities.</a:t>
            </a:r>
          </a:p>
        </p:txBody>
      </p:sp>
      <p:sp>
        <p:nvSpPr>
          <p:cNvPr id="4" name="Slide Number Placeholder 3"/>
          <p:cNvSpPr>
            <a:spLocks noGrp="1"/>
          </p:cNvSpPr>
          <p:nvPr>
            <p:ph type="sldNum" sz="quarter" idx="5"/>
          </p:nvPr>
        </p:nvSpPr>
        <p:spPr/>
        <p:txBody>
          <a:bodyPr/>
          <a:lstStyle/>
          <a:p>
            <a:fld id="{45911D73-7B08-3344-875C-8003F7A27129}" type="slidenum">
              <a:rPr lang="en-US" smtClean="0"/>
              <a:t>4</a:t>
            </a:fld>
            <a:endParaRPr lang="en-US"/>
          </a:p>
        </p:txBody>
      </p:sp>
    </p:spTree>
    <p:extLst>
      <p:ext uri="{BB962C8B-B14F-4D97-AF65-F5344CB8AC3E}">
        <p14:creationId xmlns:p14="http://schemas.microsoft.com/office/powerpoint/2010/main" val="100896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is that while we have an endorsed proposal, we do not have – we need to provide - the organizational structure to carry out the proposed activities.</a:t>
            </a:r>
          </a:p>
        </p:txBody>
      </p:sp>
      <p:sp>
        <p:nvSpPr>
          <p:cNvPr id="4" name="Slide Number Placeholder 3"/>
          <p:cNvSpPr>
            <a:spLocks noGrp="1"/>
          </p:cNvSpPr>
          <p:nvPr>
            <p:ph type="sldNum" sz="quarter" idx="5"/>
          </p:nvPr>
        </p:nvSpPr>
        <p:spPr/>
        <p:txBody>
          <a:bodyPr/>
          <a:lstStyle/>
          <a:p>
            <a:fld id="{45911D73-7B08-3344-875C-8003F7A27129}" type="slidenum">
              <a:rPr lang="en-US" smtClean="0"/>
              <a:t>5</a:t>
            </a:fld>
            <a:endParaRPr lang="en-US"/>
          </a:p>
        </p:txBody>
      </p:sp>
    </p:spTree>
    <p:extLst>
      <p:ext uri="{BB962C8B-B14F-4D97-AF65-F5344CB8AC3E}">
        <p14:creationId xmlns:p14="http://schemas.microsoft.com/office/powerpoint/2010/main" val="197517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is that while we have an endorsed proposal, we do not have – we need to provide - the organizational structure to carry out the proposed activities.</a:t>
            </a:r>
          </a:p>
        </p:txBody>
      </p:sp>
      <p:sp>
        <p:nvSpPr>
          <p:cNvPr id="4" name="Slide Number Placeholder 3"/>
          <p:cNvSpPr>
            <a:spLocks noGrp="1"/>
          </p:cNvSpPr>
          <p:nvPr>
            <p:ph type="sldNum" sz="quarter" idx="5"/>
          </p:nvPr>
        </p:nvSpPr>
        <p:spPr/>
        <p:txBody>
          <a:bodyPr/>
          <a:lstStyle/>
          <a:p>
            <a:fld id="{45911D73-7B08-3344-875C-8003F7A27129}" type="slidenum">
              <a:rPr lang="en-US" smtClean="0"/>
              <a:t>6</a:t>
            </a:fld>
            <a:endParaRPr lang="en-US"/>
          </a:p>
        </p:txBody>
      </p:sp>
    </p:spTree>
    <p:extLst>
      <p:ext uri="{BB962C8B-B14F-4D97-AF65-F5344CB8AC3E}">
        <p14:creationId xmlns:p14="http://schemas.microsoft.com/office/powerpoint/2010/main" val="11023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is that while we have an endorsed proposal, we do not have – we need to provide - the organizational structure to carry out the proposed activities.</a:t>
            </a:r>
          </a:p>
        </p:txBody>
      </p:sp>
      <p:sp>
        <p:nvSpPr>
          <p:cNvPr id="4" name="Slide Number Placeholder 3"/>
          <p:cNvSpPr>
            <a:spLocks noGrp="1"/>
          </p:cNvSpPr>
          <p:nvPr>
            <p:ph type="sldNum" sz="quarter" idx="5"/>
          </p:nvPr>
        </p:nvSpPr>
        <p:spPr/>
        <p:txBody>
          <a:bodyPr/>
          <a:lstStyle/>
          <a:p>
            <a:fld id="{45911D73-7B08-3344-875C-8003F7A27129}" type="slidenum">
              <a:rPr lang="en-US" smtClean="0"/>
              <a:t>7</a:t>
            </a:fld>
            <a:endParaRPr lang="en-US"/>
          </a:p>
        </p:txBody>
      </p:sp>
    </p:spTree>
    <p:extLst>
      <p:ext uri="{BB962C8B-B14F-4D97-AF65-F5344CB8AC3E}">
        <p14:creationId xmlns:p14="http://schemas.microsoft.com/office/powerpoint/2010/main" val="30492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E8A8-28ED-B24F-3532-6486B0EA5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4AF84-35FC-FA56-E3BC-A4F58A34AB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3CBCD-208C-B07B-CB7E-5ED2165C104F}"/>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5" name="Footer Placeholder 4">
            <a:extLst>
              <a:ext uri="{FF2B5EF4-FFF2-40B4-BE49-F238E27FC236}">
                <a16:creationId xmlns:a16="http://schemas.microsoft.com/office/drawing/2014/main" id="{5868F2F4-B68D-DBEC-F663-8E4220FEF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77081-E61C-D631-35A4-AA17ECD11DE1}"/>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36727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C475-0C52-7E5C-3C10-9F7F24A98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486D7F-F609-E334-4791-BBFB36D104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CBEB5-44F7-9788-6D2A-975528C72260}"/>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5" name="Footer Placeholder 4">
            <a:extLst>
              <a:ext uri="{FF2B5EF4-FFF2-40B4-BE49-F238E27FC236}">
                <a16:creationId xmlns:a16="http://schemas.microsoft.com/office/drawing/2014/main" id="{CBB4C61D-7CF5-3ABF-794A-DE806F843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FFB37-CB82-909D-5F92-0DD6A2A700BB}"/>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98848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ED84A-DF39-DE53-C3F8-43BDE45BB4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031776-A631-2226-7037-948F76EA39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BE8FD-98E6-55B4-F269-B2485EC4DAEF}"/>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5" name="Footer Placeholder 4">
            <a:extLst>
              <a:ext uri="{FF2B5EF4-FFF2-40B4-BE49-F238E27FC236}">
                <a16:creationId xmlns:a16="http://schemas.microsoft.com/office/drawing/2014/main" id="{D2EFBBDB-91CC-F754-20EE-1E2C300D8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916A1-25B2-8459-31E0-A075D3F0092A}"/>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168738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C9E8-5B29-D1FA-CDAB-9F4701451D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E556F-7C53-856C-634F-A92771873F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15341-99A2-4378-BCD7-46E8778D3BD1}"/>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5" name="Footer Placeholder 4">
            <a:extLst>
              <a:ext uri="{FF2B5EF4-FFF2-40B4-BE49-F238E27FC236}">
                <a16:creationId xmlns:a16="http://schemas.microsoft.com/office/drawing/2014/main" id="{337C7D0A-39B9-038F-4E98-CACFCE471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1051B-D623-1FD8-30FE-1941C316FFF2}"/>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17992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7842-AD1A-8352-379D-5A7C97DF09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A1B2EA-8DE8-BCCF-3A15-1369C80DC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8D1CBE-4146-D7A2-0356-FAF0B369157C}"/>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5" name="Footer Placeholder 4">
            <a:extLst>
              <a:ext uri="{FF2B5EF4-FFF2-40B4-BE49-F238E27FC236}">
                <a16:creationId xmlns:a16="http://schemas.microsoft.com/office/drawing/2014/main" id="{A79A1BD2-E15E-0875-6F3D-B8B534512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8CFCA-8092-BA14-3392-B8BFC1683BE4}"/>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168208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52A4-AA86-6068-623E-962DDEA6A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5A179-4827-0E95-DD80-C45DF9AF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E6FB54-A8A4-1FAF-80F3-8AB96A8F74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E8F55C-A200-390D-6800-0FA715CA4492}"/>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6" name="Footer Placeholder 5">
            <a:extLst>
              <a:ext uri="{FF2B5EF4-FFF2-40B4-BE49-F238E27FC236}">
                <a16:creationId xmlns:a16="http://schemas.microsoft.com/office/drawing/2014/main" id="{C744F203-DC7C-3D81-86DC-1408BE413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C9AE2-E58C-16E5-631F-E3DB8B3775F8}"/>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35955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8C88-7101-E338-DED0-2B5D572E21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98E609-12FF-4EC8-7C49-404F2D3C9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13F3C-74F6-3CBF-EEC6-EEA7668055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C685E3-93A3-84E2-3BE3-7166796702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46A1D-B624-612E-0E3E-24C236AFFF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68903C-7879-E5A1-3543-AEC0A1773162}"/>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8" name="Footer Placeholder 7">
            <a:extLst>
              <a:ext uri="{FF2B5EF4-FFF2-40B4-BE49-F238E27FC236}">
                <a16:creationId xmlns:a16="http://schemas.microsoft.com/office/drawing/2014/main" id="{B45CA46F-0E1B-4FDE-6BF9-4B115450AD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C9E8CB-6DDE-CE0A-CCCB-95CBA5E6F785}"/>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137546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9046-F72D-9C09-B943-196BDD94B1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AD679-E6C0-AF77-6952-CAE00A32EC54}"/>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4" name="Footer Placeholder 3">
            <a:extLst>
              <a:ext uri="{FF2B5EF4-FFF2-40B4-BE49-F238E27FC236}">
                <a16:creationId xmlns:a16="http://schemas.microsoft.com/office/drawing/2014/main" id="{CCDF95A2-DF2E-9BE1-9364-9CFFBD326C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1FB8FF-DE5F-B50E-D05A-10EAFA05D82F}"/>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242000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BDF5D-0E27-7C6F-FBBD-E29F05BA1D62}"/>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3" name="Footer Placeholder 2">
            <a:extLst>
              <a:ext uri="{FF2B5EF4-FFF2-40B4-BE49-F238E27FC236}">
                <a16:creationId xmlns:a16="http://schemas.microsoft.com/office/drawing/2014/main" id="{2FD8406E-5662-ABED-664F-9990CC4239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0BB5BA-074B-3870-23A0-F319AE293895}"/>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267520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3AC6-D85D-21A8-C401-D2C709A57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D78000-F0B5-F480-0B40-945ECD60E0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A7348F-ABD1-D515-570D-E9B377A89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B95DF-FD7E-F058-2E5F-364D2135EB51}"/>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6" name="Footer Placeholder 5">
            <a:extLst>
              <a:ext uri="{FF2B5EF4-FFF2-40B4-BE49-F238E27FC236}">
                <a16:creationId xmlns:a16="http://schemas.microsoft.com/office/drawing/2014/main" id="{27694E9E-F282-EBB1-CAC7-4B19FD7D8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99D4-BF5F-F837-0F9E-4E3E27620907}"/>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245112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E539-F0E1-B64C-3641-6F471A63F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1BD45-B631-43EA-FC7B-06323D107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CDB6A1-00E8-31EF-E4D5-1C52B5603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E736A4-7E51-917A-15A5-20999291B39E}"/>
              </a:ext>
            </a:extLst>
          </p:cNvPr>
          <p:cNvSpPr>
            <a:spLocks noGrp="1"/>
          </p:cNvSpPr>
          <p:nvPr>
            <p:ph type="dt" sz="half" idx="10"/>
          </p:nvPr>
        </p:nvSpPr>
        <p:spPr/>
        <p:txBody>
          <a:bodyPr/>
          <a:lstStyle/>
          <a:p>
            <a:fld id="{B944984D-27D7-C140-8127-9853747AAC7B}" type="datetimeFigureOut">
              <a:rPr lang="en-US" smtClean="0"/>
              <a:t>5/5/23</a:t>
            </a:fld>
            <a:endParaRPr lang="en-US"/>
          </a:p>
        </p:txBody>
      </p:sp>
      <p:sp>
        <p:nvSpPr>
          <p:cNvPr id="6" name="Footer Placeholder 5">
            <a:extLst>
              <a:ext uri="{FF2B5EF4-FFF2-40B4-BE49-F238E27FC236}">
                <a16:creationId xmlns:a16="http://schemas.microsoft.com/office/drawing/2014/main" id="{D6796284-36F2-1E7D-B249-C9CB3BCA1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79921-EDAB-325B-FAD6-B7117281F7EB}"/>
              </a:ext>
            </a:extLst>
          </p:cNvPr>
          <p:cNvSpPr>
            <a:spLocks noGrp="1"/>
          </p:cNvSpPr>
          <p:nvPr>
            <p:ph type="sldNum" sz="quarter" idx="12"/>
          </p:nvPr>
        </p:nvSpPr>
        <p:spPr/>
        <p:txBody>
          <a:bodyPr/>
          <a:lstStyle/>
          <a:p>
            <a:fld id="{62797354-7663-CC41-9B7A-2B09278991AF}" type="slidenum">
              <a:rPr lang="en-US" smtClean="0"/>
              <a:t>‹#›</a:t>
            </a:fld>
            <a:endParaRPr lang="en-US"/>
          </a:p>
        </p:txBody>
      </p:sp>
    </p:spTree>
    <p:extLst>
      <p:ext uri="{BB962C8B-B14F-4D97-AF65-F5344CB8AC3E}">
        <p14:creationId xmlns:p14="http://schemas.microsoft.com/office/powerpoint/2010/main" val="139262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B74E5-BB72-A4AC-F6E7-050E7DF15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57768-8119-C40B-077D-2CE61A5BB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BE528-F18F-26FA-7B5E-3FEE57F69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984D-27D7-C140-8127-9853747AAC7B}" type="datetimeFigureOut">
              <a:rPr lang="en-US" smtClean="0"/>
              <a:t>5/5/23</a:t>
            </a:fld>
            <a:endParaRPr lang="en-US"/>
          </a:p>
        </p:txBody>
      </p:sp>
      <p:sp>
        <p:nvSpPr>
          <p:cNvPr id="5" name="Footer Placeholder 4">
            <a:extLst>
              <a:ext uri="{FF2B5EF4-FFF2-40B4-BE49-F238E27FC236}">
                <a16:creationId xmlns:a16="http://schemas.microsoft.com/office/drawing/2014/main" id="{2720E47D-2187-1EA5-DCEF-4B921482F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4E33F3-8DA8-8A13-68DB-A40615F381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97354-7663-CC41-9B7A-2B09278991AF}" type="slidenum">
              <a:rPr lang="en-US" smtClean="0"/>
              <a:t>‹#›</a:t>
            </a:fld>
            <a:endParaRPr lang="en-US"/>
          </a:p>
        </p:txBody>
      </p:sp>
    </p:spTree>
    <p:extLst>
      <p:ext uri="{BB962C8B-B14F-4D97-AF65-F5344CB8AC3E}">
        <p14:creationId xmlns:p14="http://schemas.microsoft.com/office/powerpoint/2010/main" val="3116142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31D33D-0AE3-B613-3FEF-6FE7BAAD0DD2}"/>
              </a:ext>
            </a:extLst>
          </p:cNvPr>
          <p:cNvSpPr txBox="1"/>
          <p:nvPr/>
        </p:nvSpPr>
        <p:spPr>
          <a:xfrm>
            <a:off x="393608" y="2272609"/>
            <a:ext cx="10050445" cy="5632311"/>
          </a:xfrm>
          <a:prstGeom prst="rect">
            <a:avLst/>
          </a:prstGeom>
          <a:noFill/>
        </p:spPr>
        <p:txBody>
          <a:bodyPr wrap="square" rtlCol="0">
            <a:spAutoFit/>
          </a:bodyPr>
          <a:lstStyle/>
          <a:p>
            <a:r>
              <a:rPr lang="en-US" dirty="0"/>
              <a:t>A REGIONAL PLANNING GROUP was formed, an initial workshop was held (November </a:t>
            </a:r>
          </a:p>
          <a:p>
            <a:r>
              <a:rPr lang="en-US" dirty="0"/>
              <a:t>2020), and during July – October 2021, seven regional co-design workshops were held </a:t>
            </a:r>
          </a:p>
          <a:p>
            <a:r>
              <a:rPr lang="en-US" dirty="0"/>
              <a:t>with OCEAN DECADE OUTCOME themes.</a:t>
            </a:r>
          </a:p>
          <a:p>
            <a:endParaRPr lang="en-US" dirty="0"/>
          </a:p>
          <a:p>
            <a:r>
              <a:rPr lang="en-US" dirty="0"/>
              <a:t>A PREDICTED OCEAN workshop was held in September 2021 as part of the workshop series.</a:t>
            </a:r>
          </a:p>
          <a:p>
            <a:endParaRPr lang="en-US" dirty="0"/>
          </a:p>
          <a:p>
            <a:r>
              <a:rPr lang="en-US" dirty="0"/>
              <a:t>A regional Ocean Decade Kickoff Conference summarizing the workshops and suggesting </a:t>
            </a:r>
          </a:p>
          <a:p>
            <a:r>
              <a:rPr lang="en-US" dirty="0"/>
              <a:t>ways forward was held in December 2021.</a:t>
            </a:r>
          </a:p>
          <a:p>
            <a:endParaRPr lang="en-US" dirty="0"/>
          </a:p>
          <a:p>
            <a:r>
              <a:rPr lang="en-US" dirty="0"/>
              <a:t>Included in the Conference Recommendations – Essential Infrastructure WG - was the statement that </a:t>
            </a:r>
          </a:p>
          <a:p>
            <a:r>
              <a:rPr lang="en-US" i="1" dirty="0"/>
              <a:t>“Ocean observations, data management, analysis, models and products, are foundational to our approach to sustainable development.”</a:t>
            </a:r>
          </a:p>
          <a:p>
            <a:endParaRPr lang="en-US" dirty="0"/>
          </a:p>
          <a:p>
            <a:r>
              <a:rPr lang="en-US" dirty="0"/>
              <a:t>Based on Workshop’s co-designed outcomes, Kickoff Conference discussions, and in consultation with the Regional Planning Group, it was recommended to submit a proposal for an Ocean Decade Action in support of </a:t>
            </a:r>
            <a:r>
              <a:rPr lang="en-US" b="1" i="1" dirty="0"/>
              <a:t>An Ocean Observing and Forecasting System for the Tropical Americas and Caribbean Region.</a:t>
            </a:r>
            <a:endParaRPr lang="en-US" b="1" dirty="0"/>
          </a:p>
          <a:p>
            <a:r>
              <a:rPr lang="en-US" dirty="0"/>
              <a:t> </a:t>
            </a:r>
          </a:p>
          <a:p>
            <a:endParaRPr lang="en-US" dirty="0"/>
          </a:p>
          <a:p>
            <a:endParaRPr lang="en-US" dirty="0"/>
          </a:p>
          <a:p>
            <a:endParaRPr lang="en-US" dirty="0"/>
          </a:p>
        </p:txBody>
      </p:sp>
      <p:grpSp>
        <p:nvGrpSpPr>
          <p:cNvPr id="14" name="Group 13">
            <a:extLst>
              <a:ext uri="{FF2B5EF4-FFF2-40B4-BE49-F238E27FC236}">
                <a16:creationId xmlns:a16="http://schemas.microsoft.com/office/drawing/2014/main" id="{AD4990B0-B9FB-3567-1729-5C471B1B00F4}"/>
              </a:ext>
            </a:extLst>
          </p:cNvPr>
          <p:cNvGrpSpPr/>
          <p:nvPr/>
        </p:nvGrpSpPr>
        <p:grpSpPr>
          <a:xfrm>
            <a:off x="9507299" y="178420"/>
            <a:ext cx="2563429" cy="3429000"/>
            <a:chOff x="9446012" y="143060"/>
            <a:chExt cx="2587449" cy="3817277"/>
          </a:xfrm>
        </p:grpSpPr>
        <p:grpSp>
          <p:nvGrpSpPr>
            <p:cNvPr id="8" name="Group 7">
              <a:extLst>
                <a:ext uri="{FF2B5EF4-FFF2-40B4-BE49-F238E27FC236}">
                  <a16:creationId xmlns:a16="http://schemas.microsoft.com/office/drawing/2014/main" id="{46C7B751-AD8B-0D39-1E84-B1CC419C0B80}"/>
                </a:ext>
              </a:extLst>
            </p:cNvPr>
            <p:cNvGrpSpPr/>
            <p:nvPr/>
          </p:nvGrpSpPr>
          <p:grpSpPr>
            <a:xfrm>
              <a:off x="9446012" y="531340"/>
              <a:ext cx="2587448" cy="3428997"/>
              <a:chOff x="3508547" y="0"/>
              <a:chExt cx="5174901" cy="6858000"/>
            </a:xfrm>
          </p:grpSpPr>
          <p:pic>
            <p:nvPicPr>
              <p:cNvPr id="6" name="Picture 5" descr="Diagram&#10;&#10;Description automatically generated">
                <a:extLst>
                  <a:ext uri="{FF2B5EF4-FFF2-40B4-BE49-F238E27FC236}">
                    <a16:creationId xmlns:a16="http://schemas.microsoft.com/office/drawing/2014/main" id="{888BFFFA-A1D8-ADD6-D609-E2EE4ED15637}"/>
                  </a:ext>
                </a:extLst>
              </p:cNvPr>
              <p:cNvPicPr>
                <a:picLocks noChangeAspect="1"/>
              </p:cNvPicPr>
              <p:nvPr/>
            </p:nvPicPr>
            <p:blipFill>
              <a:blip r:embed="rId2"/>
              <a:stretch>
                <a:fillRect/>
              </a:stretch>
            </p:blipFill>
            <p:spPr>
              <a:xfrm>
                <a:off x="3508547" y="0"/>
                <a:ext cx="5174901" cy="6858000"/>
              </a:xfrm>
              <a:prstGeom prst="rect">
                <a:avLst/>
              </a:prstGeom>
            </p:spPr>
          </p:pic>
          <p:sp>
            <p:nvSpPr>
              <p:cNvPr id="7" name="Rectangle 6">
                <a:extLst>
                  <a:ext uri="{FF2B5EF4-FFF2-40B4-BE49-F238E27FC236}">
                    <a16:creationId xmlns:a16="http://schemas.microsoft.com/office/drawing/2014/main" id="{748954C7-4687-3C1C-0C4A-2AFFCA8E8006}"/>
                  </a:ext>
                </a:extLst>
              </p:cNvPr>
              <p:cNvSpPr/>
              <p:nvPr/>
            </p:nvSpPr>
            <p:spPr>
              <a:xfrm rot="10800000">
                <a:off x="5399615" y="4432300"/>
                <a:ext cx="1392767" cy="355600"/>
              </a:xfrm>
              <a:prstGeom prst="rect">
                <a:avLst/>
              </a:prstGeom>
              <a:gradFill flip="none" rotWithShape="1">
                <a:gsLst>
                  <a:gs pos="100000">
                    <a:srgbClr val="0088AE"/>
                  </a:gs>
                  <a:gs pos="0">
                    <a:srgbClr val="0098BD"/>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screenshot of a computer&#10;&#10;Description automatically generated with low confidence">
              <a:extLst>
                <a:ext uri="{FF2B5EF4-FFF2-40B4-BE49-F238E27FC236}">
                  <a16:creationId xmlns:a16="http://schemas.microsoft.com/office/drawing/2014/main" id="{7C34EED7-41A0-66BA-D649-DF39020EB70C}"/>
                </a:ext>
              </a:extLst>
            </p:cNvPr>
            <p:cNvPicPr>
              <a:picLocks noChangeAspect="1"/>
            </p:cNvPicPr>
            <p:nvPr/>
          </p:nvPicPr>
          <p:blipFill>
            <a:blip r:embed="rId3"/>
            <a:stretch>
              <a:fillRect/>
            </a:stretch>
          </p:blipFill>
          <p:spPr>
            <a:xfrm>
              <a:off x="9446013" y="143060"/>
              <a:ext cx="2587448" cy="388280"/>
            </a:xfrm>
            <a:prstGeom prst="rect">
              <a:avLst/>
            </a:prstGeom>
          </p:spPr>
        </p:pic>
      </p:grpSp>
      <p:sp>
        <p:nvSpPr>
          <p:cNvPr id="13" name="TextBox 12">
            <a:extLst>
              <a:ext uri="{FF2B5EF4-FFF2-40B4-BE49-F238E27FC236}">
                <a16:creationId xmlns:a16="http://schemas.microsoft.com/office/drawing/2014/main" id="{A16A4B22-7E4E-F015-AF99-81E7659EB06C}"/>
              </a:ext>
            </a:extLst>
          </p:cNvPr>
          <p:cNvSpPr txBox="1"/>
          <p:nvPr/>
        </p:nvSpPr>
        <p:spPr>
          <a:xfrm>
            <a:off x="155233" y="178420"/>
            <a:ext cx="9144884" cy="2554545"/>
          </a:xfrm>
          <a:prstGeom prst="rect">
            <a:avLst/>
          </a:prstGeom>
          <a:noFill/>
        </p:spPr>
        <p:txBody>
          <a:bodyPr wrap="square" rtlCol="0">
            <a:spAutoFit/>
          </a:bodyPr>
          <a:lstStyle/>
          <a:p>
            <a:pPr algn="ctr"/>
            <a:r>
              <a:rPr lang="en-US" sz="3000" b="1" i="1" dirty="0"/>
              <a:t>An Ocean Observing and Forecasting System for </a:t>
            </a:r>
          </a:p>
          <a:p>
            <a:pPr algn="ctr"/>
            <a:r>
              <a:rPr lang="en-US" sz="3000" b="1" i="1" dirty="0"/>
              <a:t>the Tropical Americas and Caribbean Region</a:t>
            </a:r>
            <a:endParaRPr lang="en-US" sz="3000" b="1" dirty="0"/>
          </a:p>
          <a:p>
            <a:pPr algn="ctr"/>
            <a:r>
              <a:rPr lang="en-US" sz="2200" b="1" i="1" dirty="0"/>
              <a:t>Doug Wilson</a:t>
            </a:r>
            <a:endParaRPr lang="en-US" sz="2400" b="1" i="1" dirty="0"/>
          </a:p>
          <a:p>
            <a:pPr algn="ctr"/>
            <a:r>
              <a:rPr lang="en-US" b="1" i="1" dirty="0"/>
              <a:t>Representing the IOCARIBE Regional Planning Group for </a:t>
            </a:r>
            <a:r>
              <a:rPr lang="en-US" sz="2000" b="1" i="1" dirty="0"/>
              <a:t>A Predicted Ocean </a:t>
            </a:r>
          </a:p>
          <a:p>
            <a:pPr algn="ctr"/>
            <a:r>
              <a:rPr lang="en-US" i="1" dirty="0">
                <a:effectLst/>
                <a:ea typeface="Calibri" panose="020F0502020204030204" pitchFamily="34" charset="0"/>
              </a:rPr>
              <a:t>Edgard Cabrera       Albert </a:t>
            </a:r>
            <a:r>
              <a:rPr lang="en-US" i="1" dirty="0" err="1">
                <a:effectLst/>
                <a:ea typeface="Calibri" panose="020F0502020204030204" pitchFamily="34" charset="0"/>
              </a:rPr>
              <a:t>Martis</a:t>
            </a:r>
            <a:r>
              <a:rPr lang="en-US" i="1" dirty="0">
                <a:ea typeface="Calibri" panose="020F0502020204030204" pitchFamily="34" charset="0"/>
              </a:rPr>
              <a:t> </a:t>
            </a:r>
            <a:r>
              <a:rPr lang="en-US" i="1" dirty="0">
                <a:effectLst/>
                <a:ea typeface="Calibri" panose="020F0502020204030204" pitchFamily="34" charset="0"/>
              </a:rPr>
              <a:t>      Julio Morell     Douglas Wilson</a:t>
            </a:r>
            <a:endParaRPr lang="en-US" dirty="0"/>
          </a:p>
          <a:p>
            <a:endParaRPr lang="en-US" sz="2000" i="1" dirty="0"/>
          </a:p>
          <a:p>
            <a:endParaRPr lang="en-US" sz="2000" i="1" dirty="0"/>
          </a:p>
        </p:txBody>
      </p:sp>
    </p:spTree>
    <p:extLst>
      <p:ext uri="{BB962C8B-B14F-4D97-AF65-F5344CB8AC3E}">
        <p14:creationId xmlns:p14="http://schemas.microsoft.com/office/powerpoint/2010/main" val="175801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31D33D-0AE3-B613-3FEF-6FE7BAAD0DD2}"/>
              </a:ext>
            </a:extLst>
          </p:cNvPr>
          <p:cNvSpPr txBox="1"/>
          <p:nvPr/>
        </p:nvSpPr>
        <p:spPr>
          <a:xfrm>
            <a:off x="356820" y="1443333"/>
            <a:ext cx="10369519" cy="3416320"/>
          </a:xfrm>
          <a:prstGeom prst="rect">
            <a:avLst/>
          </a:prstGeom>
          <a:noFill/>
        </p:spPr>
        <p:txBody>
          <a:bodyPr wrap="square" rtlCol="0">
            <a:spAutoFit/>
          </a:bodyPr>
          <a:lstStyle/>
          <a:p>
            <a:r>
              <a:rPr lang="en-US" sz="1800" b="1" i="1" dirty="0"/>
              <a:t>The Action was endorsed by the UN Ocean Decade Coordination Unit in </a:t>
            </a:r>
          </a:p>
          <a:p>
            <a:r>
              <a:rPr lang="en-US" sz="1800" b="1" i="1" dirty="0"/>
              <a:t>September 2022.</a:t>
            </a:r>
          </a:p>
          <a:p>
            <a:endParaRPr lang="en-US" sz="1800" b="1" i="1" dirty="0"/>
          </a:p>
          <a:p>
            <a:r>
              <a:rPr lang="en-US" sz="1800" b="1" i="1" dirty="0"/>
              <a:t>The Action is intended to provide a roadmap to a Regional System that meets the original goals of IOCARIBE-GOOS, while considering</a:t>
            </a:r>
          </a:p>
          <a:p>
            <a:endParaRPr lang="en-US" sz="1800" b="1" i="1" dirty="0"/>
          </a:p>
          <a:p>
            <a:pPr marL="342900" indent="-342900">
              <a:buFont typeface="Arial" panose="020B0604020202020204" pitchFamily="34" charset="0"/>
              <a:buChar char="•"/>
            </a:pPr>
            <a:r>
              <a:rPr lang="en-US" sz="1800" dirty="0"/>
              <a:t>Suggestions and ideas from Workshop participants</a:t>
            </a:r>
          </a:p>
          <a:p>
            <a:pPr marL="342900" indent="-342900">
              <a:buFont typeface="Arial" panose="020B0604020202020204" pitchFamily="34" charset="0"/>
              <a:buChar char="•"/>
            </a:pPr>
            <a:r>
              <a:rPr lang="en-US" sz="1800" dirty="0"/>
              <a:t>Advancements in observing system expansion, capabilities,  and interest within the region</a:t>
            </a:r>
          </a:p>
          <a:p>
            <a:pPr marL="342900" indent="-342900">
              <a:buFont typeface="Arial" panose="020B0604020202020204" pitchFamily="34" charset="0"/>
              <a:buChar char="•"/>
            </a:pPr>
            <a:r>
              <a:rPr lang="en-US" sz="1800" dirty="0"/>
              <a:t>Evolution of the Global Ocean Observing System and associated Programs</a:t>
            </a:r>
          </a:p>
          <a:p>
            <a:pPr marL="342900" indent="-342900">
              <a:buFont typeface="Arial" panose="020B0604020202020204" pitchFamily="34" charset="0"/>
              <a:buChar char="•"/>
            </a:pPr>
            <a:r>
              <a:rPr lang="en-US" sz="1800" dirty="0"/>
              <a:t>Advances in Ocean Observing technology, methods, and best practices</a:t>
            </a:r>
          </a:p>
          <a:p>
            <a:pPr marL="342900" indent="-342900">
              <a:buFont typeface="Arial" panose="020B0604020202020204" pitchFamily="34" charset="0"/>
              <a:buChar char="•"/>
            </a:pPr>
            <a:r>
              <a:rPr lang="en-US" sz="1800" dirty="0"/>
              <a:t>Lessons learned from the previous IOCARIBE-GOOS experience</a:t>
            </a:r>
          </a:p>
          <a:p>
            <a:pPr marL="342900" indent="-342900">
              <a:buFont typeface="Arial" panose="020B0604020202020204" pitchFamily="34" charset="0"/>
              <a:buChar char="•"/>
            </a:pPr>
            <a:r>
              <a:rPr lang="en-US" sz="1800" dirty="0"/>
              <a:t>Opportunities to collaborate with other UN Decade activities</a:t>
            </a:r>
          </a:p>
        </p:txBody>
      </p:sp>
      <p:pic>
        <p:nvPicPr>
          <p:cNvPr id="1026" name="Picture 2">
            <a:extLst>
              <a:ext uri="{FF2B5EF4-FFF2-40B4-BE49-F238E27FC236}">
                <a16:creationId xmlns:a16="http://schemas.microsoft.com/office/drawing/2014/main" id="{75BCBAE9-9AD9-2A88-3244-740824521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6.png">
            <a:extLst>
              <a:ext uri="{FF2B5EF4-FFF2-40B4-BE49-F238E27FC236}">
                <a16:creationId xmlns:a16="http://schemas.microsoft.com/office/drawing/2014/main" id="{DDC535F2-06F0-E4A4-842F-37C2D1C83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0400"/>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BD9E42C8-4114-380C-4D0C-113CB670F54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0" name="image6.png">
            <a:extLst>
              <a:ext uri="{FF2B5EF4-FFF2-40B4-BE49-F238E27FC236}">
                <a16:creationId xmlns:a16="http://schemas.microsoft.com/office/drawing/2014/main" id="{5269CE40-AAD5-78E9-0180-7B577832A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20" y="541646"/>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arvey, Irma and Maria now in the top 5 costliest hurricanes on record,  NOAA says - The Washington Post">
            <a:extLst>
              <a:ext uri="{FF2B5EF4-FFF2-40B4-BE49-F238E27FC236}">
                <a16:creationId xmlns:a16="http://schemas.microsoft.com/office/drawing/2014/main" id="{2C5D7D71-26FE-CDE3-1A73-7DBAA1570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261" y="144397"/>
            <a:ext cx="3615519" cy="20337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E03805-7D41-F723-EB50-15AD602F0A0A}"/>
              </a:ext>
            </a:extLst>
          </p:cNvPr>
          <p:cNvSpPr txBox="1"/>
          <p:nvPr/>
        </p:nvSpPr>
        <p:spPr>
          <a:xfrm>
            <a:off x="356820" y="4899067"/>
            <a:ext cx="11684352" cy="1477328"/>
          </a:xfrm>
          <a:prstGeom prst="rect">
            <a:avLst/>
          </a:prstGeom>
          <a:noFill/>
        </p:spPr>
        <p:txBody>
          <a:bodyPr wrap="none" rtlCol="0">
            <a:spAutoFit/>
          </a:bodyPr>
          <a:lstStyle/>
          <a:p>
            <a:r>
              <a:rPr lang="en-US" i="1" dirty="0"/>
              <a:t>“During preliminary workshops among constituents in the Tropical Americas and Caribbean (TAC), the need was expressed </a:t>
            </a:r>
          </a:p>
          <a:p>
            <a:r>
              <a:rPr lang="en-US" i="1" dirty="0"/>
              <a:t>for the co-design and operation of a sustained integrated ocean observation and forecasting system for the region that will </a:t>
            </a:r>
          </a:p>
          <a:p>
            <a:r>
              <a:rPr lang="en-US" i="1" dirty="0"/>
              <a:t>provide essential information for the sustainable development, well-being, prosperity and safety of the region’s oceans. </a:t>
            </a:r>
          </a:p>
          <a:p>
            <a:r>
              <a:rPr lang="en-US" i="1" dirty="0"/>
              <a:t>The system will be in alignment with the GOOS 2030 Strategy, using a Value Chain approach, connecting OBSERVATIONS </a:t>
            </a:r>
          </a:p>
          <a:p>
            <a:r>
              <a:rPr lang="en-US" i="1" dirty="0"/>
              <a:t>through DATA MANAGEMENT for use in ANALYSES and MODELS to create APPLICATIONS.”</a:t>
            </a:r>
          </a:p>
        </p:txBody>
      </p:sp>
      <p:sp>
        <p:nvSpPr>
          <p:cNvPr id="10" name="TextBox 9">
            <a:extLst>
              <a:ext uri="{FF2B5EF4-FFF2-40B4-BE49-F238E27FC236}">
                <a16:creationId xmlns:a16="http://schemas.microsoft.com/office/drawing/2014/main" id="{E410FD7A-2257-F99C-D8AA-42229C735B52}"/>
              </a:ext>
            </a:extLst>
          </p:cNvPr>
          <p:cNvSpPr txBox="1"/>
          <p:nvPr/>
        </p:nvSpPr>
        <p:spPr>
          <a:xfrm>
            <a:off x="364394" y="170760"/>
            <a:ext cx="7948073" cy="1231106"/>
          </a:xfrm>
          <a:prstGeom prst="rect">
            <a:avLst/>
          </a:prstGeom>
          <a:noFill/>
        </p:spPr>
        <p:txBody>
          <a:bodyPr wrap="none" rtlCol="0">
            <a:spAutoFit/>
          </a:bodyPr>
          <a:lstStyle/>
          <a:p>
            <a:pPr algn="ctr"/>
            <a:r>
              <a:rPr lang="en-US" sz="2800" b="1" i="1" dirty="0"/>
              <a:t>An Ocean Observing and Forecasting System for the </a:t>
            </a:r>
          </a:p>
          <a:p>
            <a:pPr algn="ctr"/>
            <a:r>
              <a:rPr lang="en-US" sz="2800" b="1" i="1" dirty="0"/>
              <a:t>Tropical Americas and Caribbean Region</a:t>
            </a:r>
            <a:endParaRPr lang="en-US" sz="2800" b="1" dirty="0"/>
          </a:p>
          <a:p>
            <a:endParaRPr lang="en-US" dirty="0"/>
          </a:p>
        </p:txBody>
      </p:sp>
    </p:spTree>
    <p:extLst>
      <p:ext uri="{BB962C8B-B14F-4D97-AF65-F5344CB8AC3E}">
        <p14:creationId xmlns:p14="http://schemas.microsoft.com/office/powerpoint/2010/main" val="339826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31D33D-0AE3-B613-3FEF-6FE7BAAD0DD2}"/>
              </a:ext>
            </a:extLst>
          </p:cNvPr>
          <p:cNvSpPr txBox="1"/>
          <p:nvPr/>
        </p:nvSpPr>
        <p:spPr>
          <a:xfrm>
            <a:off x="242520" y="230495"/>
            <a:ext cx="8612067" cy="1508105"/>
          </a:xfrm>
          <a:prstGeom prst="rect">
            <a:avLst/>
          </a:prstGeom>
          <a:noFill/>
        </p:spPr>
        <p:txBody>
          <a:bodyPr wrap="square" rtlCol="0">
            <a:spAutoFit/>
          </a:bodyPr>
          <a:lstStyle/>
          <a:p>
            <a:pPr algn="ctr"/>
            <a:r>
              <a:rPr lang="en-US" sz="2800" b="1" i="1" dirty="0"/>
              <a:t>An Ocean Observing and Forecasting System for the </a:t>
            </a:r>
          </a:p>
          <a:p>
            <a:pPr algn="ctr"/>
            <a:r>
              <a:rPr lang="en-US" sz="2800" b="1" i="1" dirty="0"/>
              <a:t>Tropical Americas and Caribbean Region</a:t>
            </a:r>
            <a:endParaRPr lang="en-US" sz="2800" b="1" dirty="0"/>
          </a:p>
          <a:p>
            <a:endParaRPr lang="en-US" dirty="0"/>
          </a:p>
          <a:p>
            <a:endParaRPr lang="en-US" sz="1800" dirty="0"/>
          </a:p>
        </p:txBody>
      </p:sp>
      <p:pic>
        <p:nvPicPr>
          <p:cNvPr id="1026" name="Picture 2">
            <a:extLst>
              <a:ext uri="{FF2B5EF4-FFF2-40B4-BE49-F238E27FC236}">
                <a16:creationId xmlns:a16="http://schemas.microsoft.com/office/drawing/2014/main" id="{75BCBAE9-9AD9-2A88-3244-740824521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6.png">
            <a:extLst>
              <a:ext uri="{FF2B5EF4-FFF2-40B4-BE49-F238E27FC236}">
                <a16:creationId xmlns:a16="http://schemas.microsoft.com/office/drawing/2014/main" id="{DDC535F2-06F0-E4A4-842F-37C2D1C83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0400"/>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BD9E42C8-4114-380C-4D0C-113CB670F54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0" name="image6.png">
            <a:extLst>
              <a:ext uri="{FF2B5EF4-FFF2-40B4-BE49-F238E27FC236}">
                <a16:creationId xmlns:a16="http://schemas.microsoft.com/office/drawing/2014/main" id="{5269CE40-AAD5-78E9-0180-7B577832A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20" y="541646"/>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D0921EF-9336-6A3F-286F-4B5C19E647A3}"/>
              </a:ext>
            </a:extLst>
          </p:cNvPr>
          <p:cNvSpPr txBox="1"/>
          <p:nvPr/>
        </p:nvSpPr>
        <p:spPr>
          <a:xfrm>
            <a:off x="356820" y="2349796"/>
            <a:ext cx="11590814" cy="4078296"/>
          </a:xfrm>
          <a:prstGeom prst="rect">
            <a:avLst/>
          </a:prstGeom>
          <a:noFill/>
        </p:spPr>
        <p:txBody>
          <a:bodyPr wrap="square" rtlCol="0">
            <a:spAutoFit/>
          </a:bodyPr>
          <a:lstStyle/>
          <a:p>
            <a:pPr marL="342900" marR="0" lvl="0" indent="-342900">
              <a:lnSpc>
                <a:spcPct val="127000"/>
              </a:lnSpc>
              <a:spcBef>
                <a:spcPts val="0"/>
              </a:spcBef>
              <a:spcAft>
                <a:spcPts val="0"/>
              </a:spcAft>
              <a:buFont typeface="Arial" panose="020B0604020202020204" pitchFamily="34" charset="0"/>
              <a:buChar char="•"/>
            </a:pPr>
            <a:r>
              <a:rPr lang="en-US" sz="2400" dirty="0">
                <a:effectLst/>
                <a:ea typeface="Times New Roman" panose="02020603050405020304" pitchFamily="18" charset="0"/>
                <a:cs typeface="Calibri" panose="020F0502020204030204" pitchFamily="34" charset="0"/>
              </a:rPr>
              <a:t>Organize – create organizational and management structure for development and growth</a:t>
            </a:r>
            <a:endParaRPr lang="en-US" sz="24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400" dirty="0">
                <a:effectLst/>
                <a:ea typeface="Times New Roman" panose="02020603050405020304" pitchFamily="18" charset="0"/>
                <a:cs typeface="Calibri" panose="020F0502020204030204" pitchFamily="34" charset="0"/>
              </a:rPr>
              <a:t>Awareness – educate and engage potential users, contributors, members, and Decade partners</a:t>
            </a:r>
            <a:endParaRPr lang="en-US" sz="2400" dirty="0">
              <a:effectLst/>
              <a:ea typeface="Calibri" panose="020F0502020204030204" pitchFamily="34" charset="0"/>
              <a:cs typeface="Times New Roman" panose="02020603050405020304" pitchFamily="18" charset="0"/>
            </a:endParaRPr>
          </a:p>
          <a:p>
            <a:pPr marL="342900" marR="0" lvl="0" indent="-342900">
              <a:lnSpc>
                <a:spcPct val="127000"/>
              </a:lnSpc>
              <a:spcBef>
                <a:spcPts val="0"/>
              </a:spcBef>
              <a:spcAft>
                <a:spcPts val="0"/>
              </a:spcAft>
              <a:buFont typeface="Arial" panose="020B0604020202020204" pitchFamily="34" charset="0"/>
              <a:buChar char="•"/>
            </a:pPr>
            <a:r>
              <a:rPr lang="en-US" sz="2400" dirty="0">
                <a:effectLst/>
                <a:ea typeface="Times New Roman" panose="02020603050405020304" pitchFamily="18" charset="0"/>
                <a:cs typeface="Calibri" panose="020F0502020204030204" pitchFamily="34" charset="0"/>
              </a:rPr>
              <a:t>Assess Needs and Assets – utilizing organization, members, and Decade partners</a:t>
            </a:r>
            <a:endParaRPr lang="en-US" sz="2400" dirty="0">
              <a:effectLst/>
              <a:ea typeface="Calibri" panose="020F0502020204030204" pitchFamily="34" charset="0"/>
              <a:cs typeface="Times New Roman" panose="02020603050405020304" pitchFamily="18" charset="0"/>
            </a:endParaRPr>
          </a:p>
          <a:p>
            <a:pPr marL="342900" marR="0" lvl="0" indent="-342900">
              <a:lnSpc>
                <a:spcPct val="127000"/>
              </a:lnSpc>
              <a:spcBef>
                <a:spcPts val="0"/>
              </a:spcBef>
              <a:spcAft>
                <a:spcPts val="0"/>
              </a:spcAft>
              <a:buFont typeface="Arial" panose="020B0604020202020204" pitchFamily="34" charset="0"/>
              <a:buChar char="•"/>
            </a:pPr>
            <a:r>
              <a:rPr lang="en-US" sz="2400" dirty="0">
                <a:effectLst/>
                <a:ea typeface="Times New Roman" panose="02020603050405020304" pitchFamily="18" charset="0"/>
                <a:cs typeface="Calibri" panose="020F0502020204030204" pitchFamily="34" charset="0"/>
              </a:rPr>
              <a:t>Develop Initial Projects that</a:t>
            </a:r>
            <a:endParaRPr lang="en-US" sz="2400" dirty="0">
              <a:effectLst/>
              <a:ea typeface="Calibri" panose="020F0502020204030204" pitchFamily="34" charset="0"/>
              <a:cs typeface="Times New Roman" panose="02020603050405020304" pitchFamily="18" charset="0"/>
            </a:endParaRPr>
          </a:p>
          <a:p>
            <a:pPr marL="800100" lvl="1" indent="-342900">
              <a:lnSpc>
                <a:spcPct val="127000"/>
              </a:lnSpc>
              <a:buSzPts val="950"/>
              <a:buFont typeface="Arial" panose="020B0604020202020204" pitchFamily="34" charset="0"/>
              <a:buChar char="•"/>
            </a:pPr>
            <a:r>
              <a:rPr lang="en-US" sz="2400" dirty="0">
                <a:effectLst/>
                <a:ea typeface="Times New Roman" panose="02020603050405020304" pitchFamily="18" charset="0"/>
                <a:cs typeface="Calibri" panose="020F0502020204030204" pitchFamily="34" charset="0"/>
              </a:rPr>
              <a:t>Demonstrate broad regional value</a:t>
            </a:r>
            <a:endParaRPr lang="en-US" sz="2400" dirty="0">
              <a:effectLst/>
              <a:ea typeface="Helvetica" pitchFamily="2" charset="0"/>
              <a:cs typeface="Helvetica" pitchFamily="2" charset="0"/>
            </a:endParaRPr>
          </a:p>
          <a:p>
            <a:pPr marL="800100" lvl="1" indent="-342900">
              <a:lnSpc>
                <a:spcPct val="127000"/>
              </a:lnSpc>
              <a:buSzPts val="950"/>
              <a:buFont typeface="Arial" panose="020B0604020202020204" pitchFamily="34" charset="0"/>
              <a:buChar char="•"/>
            </a:pPr>
            <a:r>
              <a:rPr lang="en-US" sz="2400" dirty="0">
                <a:effectLst/>
                <a:ea typeface="Times New Roman" panose="02020603050405020304" pitchFamily="18" charset="0"/>
                <a:cs typeface="Calibri" panose="020F0502020204030204" pitchFamily="34" charset="0"/>
              </a:rPr>
              <a:t>Utilize Decade </a:t>
            </a:r>
            <a:r>
              <a:rPr lang="en-US" sz="2400" dirty="0" err="1">
                <a:effectLst/>
                <a:ea typeface="Times New Roman" panose="02020603050405020304" pitchFamily="18" charset="0"/>
                <a:cs typeface="Calibri" panose="020F0502020204030204" pitchFamily="34" charset="0"/>
              </a:rPr>
              <a:t>Programmes</a:t>
            </a:r>
            <a:endParaRPr lang="en-US" sz="2400" dirty="0">
              <a:effectLst/>
              <a:ea typeface="Helvetica" pitchFamily="2" charset="0"/>
              <a:cs typeface="Helvetica" pitchFamily="2" charset="0"/>
            </a:endParaRPr>
          </a:p>
          <a:p>
            <a:pPr marL="800100" lvl="1" indent="-342900">
              <a:lnSpc>
                <a:spcPct val="127000"/>
              </a:lnSpc>
              <a:buSzPts val="950"/>
              <a:buFont typeface="Arial" panose="020B0604020202020204" pitchFamily="34" charset="0"/>
              <a:buChar char="•"/>
            </a:pPr>
            <a:r>
              <a:rPr lang="en-US" sz="2400" dirty="0">
                <a:effectLst/>
                <a:ea typeface="Times New Roman" panose="02020603050405020304" pitchFamily="18" charset="0"/>
                <a:cs typeface="Calibri" panose="020F0502020204030204" pitchFamily="34" charset="0"/>
              </a:rPr>
              <a:t>Build robust framework for expansion</a:t>
            </a:r>
            <a:endParaRPr lang="en-US" sz="2400" dirty="0">
              <a:effectLst/>
              <a:ea typeface="Helvetica" pitchFamily="2" charset="0"/>
              <a:cs typeface="Helvetica" pitchFamily="2" charset="0"/>
            </a:endParaRPr>
          </a:p>
          <a:p>
            <a:pPr marL="800100" lvl="1" indent="-342900">
              <a:lnSpc>
                <a:spcPct val="127000"/>
              </a:lnSpc>
              <a:buSzPts val="950"/>
              <a:buFont typeface="Arial" panose="020B0604020202020204" pitchFamily="34" charset="0"/>
              <a:buChar char="•"/>
            </a:pPr>
            <a:r>
              <a:rPr lang="en-US" sz="2400" dirty="0">
                <a:effectLst/>
                <a:ea typeface="Times New Roman" panose="02020603050405020304" pitchFamily="18" charset="0"/>
                <a:cs typeface="Calibri" panose="020F0502020204030204" pitchFamily="34" charset="0"/>
              </a:rPr>
              <a:t>Promote data sharing and international cooperation and collaboration</a:t>
            </a:r>
            <a:endParaRPr lang="en-US" sz="2400" dirty="0">
              <a:effectLst/>
              <a:ea typeface="Helvetica" pitchFamily="2" charset="0"/>
              <a:cs typeface="Helvetica" pitchFamily="2" charset="0"/>
            </a:endParaRPr>
          </a:p>
        </p:txBody>
      </p:sp>
      <p:sp>
        <p:nvSpPr>
          <p:cNvPr id="3" name="TextBox 2">
            <a:extLst>
              <a:ext uri="{FF2B5EF4-FFF2-40B4-BE49-F238E27FC236}">
                <a16:creationId xmlns:a16="http://schemas.microsoft.com/office/drawing/2014/main" id="{29C44F61-89F0-2CFB-E4E1-DF0684B05361}"/>
              </a:ext>
            </a:extLst>
          </p:cNvPr>
          <p:cNvSpPr txBox="1"/>
          <p:nvPr/>
        </p:nvSpPr>
        <p:spPr>
          <a:xfrm>
            <a:off x="3227807" y="1769377"/>
            <a:ext cx="2641492" cy="461665"/>
          </a:xfrm>
          <a:prstGeom prst="rect">
            <a:avLst/>
          </a:prstGeom>
          <a:noFill/>
        </p:spPr>
        <p:txBody>
          <a:bodyPr wrap="none" rtlCol="0">
            <a:spAutoFit/>
          </a:bodyPr>
          <a:lstStyle/>
          <a:p>
            <a:r>
              <a:rPr lang="en-US" sz="2400" b="1" dirty="0"/>
              <a:t>Proposed Activities</a:t>
            </a:r>
          </a:p>
        </p:txBody>
      </p:sp>
      <p:grpSp>
        <p:nvGrpSpPr>
          <p:cNvPr id="5" name="Group 4">
            <a:extLst>
              <a:ext uri="{FF2B5EF4-FFF2-40B4-BE49-F238E27FC236}">
                <a16:creationId xmlns:a16="http://schemas.microsoft.com/office/drawing/2014/main" id="{74E1E1EF-2E23-9146-DFE2-4000A5EA209F}"/>
              </a:ext>
            </a:extLst>
          </p:cNvPr>
          <p:cNvGrpSpPr/>
          <p:nvPr/>
        </p:nvGrpSpPr>
        <p:grpSpPr>
          <a:xfrm>
            <a:off x="8982807" y="57777"/>
            <a:ext cx="3284611" cy="2292019"/>
            <a:chOff x="9159526" y="4064850"/>
            <a:chExt cx="3284611" cy="2292019"/>
          </a:xfrm>
        </p:grpSpPr>
        <p:pic>
          <p:nvPicPr>
            <p:cNvPr id="6" name="Picture 5">
              <a:extLst>
                <a:ext uri="{FF2B5EF4-FFF2-40B4-BE49-F238E27FC236}">
                  <a16:creationId xmlns:a16="http://schemas.microsoft.com/office/drawing/2014/main" id="{7195BB01-599C-5692-44B6-F1FD57EEEE80}"/>
                </a:ext>
              </a:extLst>
            </p:cNvPr>
            <p:cNvPicPr>
              <a:picLocks noChangeAspect="1"/>
            </p:cNvPicPr>
            <p:nvPr/>
          </p:nvPicPr>
          <p:blipFill rotWithShape="1">
            <a:blip r:embed="rId3"/>
            <a:srcRect l="5131" t="-280" r="4199" b="10827"/>
            <a:stretch/>
          </p:blipFill>
          <p:spPr>
            <a:xfrm>
              <a:off x="9159526" y="4064850"/>
              <a:ext cx="2883542" cy="1989109"/>
            </a:xfrm>
            <a:prstGeom prst="rect">
              <a:avLst/>
            </a:prstGeom>
          </p:spPr>
        </p:pic>
        <p:sp>
          <p:nvSpPr>
            <p:cNvPr id="7" name="TextBox 6">
              <a:extLst>
                <a:ext uri="{FF2B5EF4-FFF2-40B4-BE49-F238E27FC236}">
                  <a16:creationId xmlns:a16="http://schemas.microsoft.com/office/drawing/2014/main" id="{CFFBFA55-2B8F-F92F-45BF-57FA092B651A}"/>
                </a:ext>
              </a:extLst>
            </p:cNvPr>
            <p:cNvSpPr txBox="1"/>
            <p:nvPr/>
          </p:nvSpPr>
          <p:spPr>
            <a:xfrm>
              <a:off x="9159526" y="6095259"/>
              <a:ext cx="3284611" cy="261610"/>
            </a:xfrm>
            <a:prstGeom prst="rect">
              <a:avLst/>
            </a:prstGeom>
            <a:noFill/>
          </p:spPr>
          <p:txBody>
            <a:bodyPr wrap="square" rtlCol="0">
              <a:spAutoFit/>
            </a:bodyPr>
            <a:lstStyle/>
            <a:p>
              <a:r>
                <a:rPr lang="en-US" sz="1100" dirty="0"/>
                <a:t>Dorian forms over St. Thomas, USVI, August 2019</a:t>
              </a:r>
            </a:p>
          </p:txBody>
        </p:sp>
      </p:grpSp>
    </p:spTree>
    <p:extLst>
      <p:ext uri="{BB962C8B-B14F-4D97-AF65-F5344CB8AC3E}">
        <p14:creationId xmlns:p14="http://schemas.microsoft.com/office/powerpoint/2010/main" val="354244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31D33D-0AE3-B613-3FEF-6FE7BAAD0DD2}"/>
              </a:ext>
            </a:extLst>
          </p:cNvPr>
          <p:cNvSpPr txBox="1"/>
          <p:nvPr/>
        </p:nvSpPr>
        <p:spPr>
          <a:xfrm>
            <a:off x="-577287" y="228600"/>
            <a:ext cx="11126263" cy="1508105"/>
          </a:xfrm>
          <a:prstGeom prst="rect">
            <a:avLst/>
          </a:prstGeom>
          <a:noFill/>
        </p:spPr>
        <p:txBody>
          <a:bodyPr wrap="square" rtlCol="0">
            <a:spAutoFit/>
          </a:bodyPr>
          <a:lstStyle/>
          <a:p>
            <a:pPr algn="ctr"/>
            <a:r>
              <a:rPr lang="en-US" sz="2800" b="1" i="1" dirty="0"/>
              <a:t>An Ocean Observing and Forecasting System for the </a:t>
            </a:r>
          </a:p>
          <a:p>
            <a:pPr algn="ctr"/>
            <a:r>
              <a:rPr lang="en-US" sz="2800" b="1" i="1" dirty="0"/>
              <a:t>Tropical Americas and Caribbean Region</a:t>
            </a:r>
            <a:endParaRPr lang="en-US" sz="2800" b="1" dirty="0"/>
          </a:p>
          <a:p>
            <a:endParaRPr lang="en-US" dirty="0"/>
          </a:p>
          <a:p>
            <a:endParaRPr lang="en-US" sz="1800" dirty="0"/>
          </a:p>
        </p:txBody>
      </p:sp>
      <p:pic>
        <p:nvPicPr>
          <p:cNvPr id="1026" name="Picture 2">
            <a:extLst>
              <a:ext uri="{FF2B5EF4-FFF2-40B4-BE49-F238E27FC236}">
                <a16:creationId xmlns:a16="http://schemas.microsoft.com/office/drawing/2014/main" id="{75BCBAE9-9AD9-2A88-3244-740824521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6.png">
            <a:extLst>
              <a:ext uri="{FF2B5EF4-FFF2-40B4-BE49-F238E27FC236}">
                <a16:creationId xmlns:a16="http://schemas.microsoft.com/office/drawing/2014/main" id="{DDC535F2-06F0-E4A4-842F-37C2D1C83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0400"/>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BD9E42C8-4114-380C-4D0C-113CB670F54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0" name="image6.png">
            <a:extLst>
              <a:ext uri="{FF2B5EF4-FFF2-40B4-BE49-F238E27FC236}">
                <a16:creationId xmlns:a16="http://schemas.microsoft.com/office/drawing/2014/main" id="{5269CE40-AAD5-78E9-0180-7B577832A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0" y="541646"/>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1A23CC-94E1-5A4F-9128-EE423FD5AAA1}"/>
              </a:ext>
            </a:extLst>
          </p:cNvPr>
          <p:cNvSpPr txBox="1"/>
          <p:nvPr/>
        </p:nvSpPr>
        <p:spPr>
          <a:xfrm>
            <a:off x="333695" y="1221991"/>
            <a:ext cx="11126263" cy="5632311"/>
          </a:xfrm>
          <a:prstGeom prst="rect">
            <a:avLst/>
          </a:prstGeom>
          <a:noFill/>
        </p:spPr>
        <p:txBody>
          <a:bodyPr wrap="square" rtlCol="0">
            <a:spAutoFit/>
          </a:bodyPr>
          <a:lstStyle/>
          <a:p>
            <a:pPr marL="0" marR="0" algn="just">
              <a:spcBef>
                <a:spcPts val="0"/>
              </a:spcBef>
              <a:spcAft>
                <a:spcPts val="0"/>
              </a:spcAft>
            </a:pPr>
            <a:r>
              <a:rPr lang="en-US" sz="2000" dirty="0">
                <a:latin typeface="Calibri" panose="020F0502020204030204" pitchFamily="34" charset="0"/>
                <a:ea typeface="Times New Roman" panose="02020603050405020304" pitchFamily="18" charset="0"/>
              </a:rPr>
              <a:t>Proposed next steps</a:t>
            </a:r>
            <a:r>
              <a:rPr lang="en-US" sz="2000" dirty="0">
                <a:effectLst/>
                <a:latin typeface="Calibri" panose="020F0502020204030204" pitchFamily="34" charset="0"/>
                <a:ea typeface="Times New Roman" panose="02020603050405020304" pitchFamily="18" charset="0"/>
              </a:rPr>
              <a:t>:</a:t>
            </a:r>
          </a:p>
          <a:p>
            <a:pPr marL="0" marR="0" algn="just">
              <a:spcBef>
                <a:spcPts val="0"/>
              </a:spcBef>
              <a:spcAft>
                <a:spcPts val="0"/>
              </a:spcAft>
            </a:pPr>
            <a:endParaRPr lang="en-US" sz="2000" dirty="0">
              <a:effectLst/>
              <a:latin typeface="Calibri" panose="020F0502020204030204" pitchFamily="34" charset="0"/>
              <a:ea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F</a:t>
            </a:r>
            <a:r>
              <a:rPr lang="en-US" sz="2000" dirty="0">
                <a:effectLst/>
                <a:latin typeface="Calibri" panose="020F0502020204030204" pitchFamily="34" charset="0"/>
                <a:ea typeface="Times New Roman" panose="02020603050405020304" pitchFamily="18" charset="0"/>
              </a:rPr>
              <a:t>orm a management and advisory structure based on recommendations of 2020-2021</a:t>
            </a:r>
          </a:p>
          <a:p>
            <a:pPr marR="0" algn="just">
              <a:spcBef>
                <a:spcPts val="0"/>
              </a:spcBef>
              <a:spcAft>
                <a:spcPts val="0"/>
              </a:spcAft>
            </a:pPr>
            <a:r>
              <a:rPr lang="en-US" sz="2000" dirty="0">
                <a:latin typeface="Calibri" panose="020F0502020204030204" pitchFamily="34" charset="0"/>
                <a:ea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rPr>
              <a:t> regional co-design workshops. an initial advisory group for the TAC-OOS consisting</a:t>
            </a:r>
          </a:p>
          <a:p>
            <a:pPr marR="0" algn="just">
              <a:spcBef>
                <a:spcPts val="0"/>
              </a:spcBef>
              <a:spcAft>
                <a:spcPts val="0"/>
              </a:spcAft>
            </a:pPr>
            <a:r>
              <a:rPr lang="en-US" sz="2000" dirty="0">
                <a:latin typeface="Calibri" panose="020F0502020204030204" pitchFamily="34" charset="0"/>
                <a:ea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rPr>
              <a:t>of experts and representatives from organizations expected to participate.  </a:t>
            </a:r>
          </a:p>
          <a:p>
            <a:pPr marR="0" algn="just">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Advisory Group will work regionally along with GOOS Observing Together and GOOS Ocean Observing Co-Design programs to develop a long-term governance and management framework and an initial Strategic Plan.  </a:t>
            </a:r>
          </a:p>
          <a:p>
            <a:pPr marL="342900" marR="0" indent="-342900">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Framework structure will be composed of both national and organizational decision-makers; groups of regional and non-regional experts on observations, modeling and forecasting, products, and data management activities; and task teams carrying out capacity building, outreach, and education activities.  </a:t>
            </a:r>
          </a:p>
          <a:p>
            <a:pPr marL="342900" marR="0" indent="-342900">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A high priority will be the promotion of data and product sharing and reciprocal data collection agreements associated with membership in the System, with a task team specifically assigned to this aspect.</a:t>
            </a:r>
            <a:endParaRPr lang="en-US" sz="2000" dirty="0">
              <a:effectLst/>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7D617BDF-D053-C0A9-2D64-75DFC6BAABF9}"/>
              </a:ext>
            </a:extLst>
          </p:cNvPr>
          <p:cNvGrpSpPr/>
          <p:nvPr/>
        </p:nvGrpSpPr>
        <p:grpSpPr>
          <a:xfrm>
            <a:off x="10417346" y="125128"/>
            <a:ext cx="1643024" cy="2233061"/>
            <a:chOff x="9446012" y="143060"/>
            <a:chExt cx="2587449" cy="3817277"/>
          </a:xfrm>
        </p:grpSpPr>
        <p:grpSp>
          <p:nvGrpSpPr>
            <p:cNvPr id="6" name="Group 5">
              <a:extLst>
                <a:ext uri="{FF2B5EF4-FFF2-40B4-BE49-F238E27FC236}">
                  <a16:creationId xmlns:a16="http://schemas.microsoft.com/office/drawing/2014/main" id="{DBBC5A8E-D1D6-4FFC-2450-024CD56DC9F5}"/>
                </a:ext>
              </a:extLst>
            </p:cNvPr>
            <p:cNvGrpSpPr/>
            <p:nvPr/>
          </p:nvGrpSpPr>
          <p:grpSpPr>
            <a:xfrm>
              <a:off x="9446012" y="531340"/>
              <a:ext cx="2587448" cy="3428997"/>
              <a:chOff x="3508547" y="0"/>
              <a:chExt cx="5174901" cy="6858000"/>
            </a:xfrm>
          </p:grpSpPr>
          <p:pic>
            <p:nvPicPr>
              <p:cNvPr id="10" name="Picture 9" descr="Diagram&#10;&#10;Description automatically generated">
                <a:extLst>
                  <a:ext uri="{FF2B5EF4-FFF2-40B4-BE49-F238E27FC236}">
                    <a16:creationId xmlns:a16="http://schemas.microsoft.com/office/drawing/2014/main" id="{9C7203BD-D134-CF17-9CFE-B935AC51513D}"/>
                  </a:ext>
                </a:extLst>
              </p:cNvPr>
              <p:cNvPicPr>
                <a:picLocks noChangeAspect="1"/>
              </p:cNvPicPr>
              <p:nvPr/>
            </p:nvPicPr>
            <p:blipFill>
              <a:blip r:embed="rId4"/>
              <a:stretch>
                <a:fillRect/>
              </a:stretch>
            </p:blipFill>
            <p:spPr>
              <a:xfrm>
                <a:off x="3508547" y="0"/>
                <a:ext cx="5174901" cy="6858000"/>
              </a:xfrm>
              <a:prstGeom prst="rect">
                <a:avLst/>
              </a:prstGeom>
            </p:spPr>
          </p:pic>
          <p:sp>
            <p:nvSpPr>
              <p:cNvPr id="12" name="Rectangle 11">
                <a:extLst>
                  <a:ext uri="{FF2B5EF4-FFF2-40B4-BE49-F238E27FC236}">
                    <a16:creationId xmlns:a16="http://schemas.microsoft.com/office/drawing/2014/main" id="{AEFF61BD-6E05-E83D-19B7-15BDCE4C3B05}"/>
                  </a:ext>
                </a:extLst>
              </p:cNvPr>
              <p:cNvSpPr/>
              <p:nvPr/>
            </p:nvSpPr>
            <p:spPr>
              <a:xfrm rot="10800000">
                <a:off x="5399615" y="4432300"/>
                <a:ext cx="1392767" cy="355600"/>
              </a:xfrm>
              <a:prstGeom prst="rect">
                <a:avLst/>
              </a:prstGeom>
              <a:gradFill flip="none" rotWithShape="1">
                <a:gsLst>
                  <a:gs pos="100000">
                    <a:srgbClr val="0088AE"/>
                  </a:gs>
                  <a:gs pos="0">
                    <a:srgbClr val="0098BD"/>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screenshot of a computer&#10;&#10;Description automatically generated with low confidence">
              <a:extLst>
                <a:ext uri="{FF2B5EF4-FFF2-40B4-BE49-F238E27FC236}">
                  <a16:creationId xmlns:a16="http://schemas.microsoft.com/office/drawing/2014/main" id="{32A47DF0-FF41-6B3C-B3EC-D579F5AAB997}"/>
                </a:ext>
              </a:extLst>
            </p:cNvPr>
            <p:cNvPicPr>
              <a:picLocks noChangeAspect="1"/>
            </p:cNvPicPr>
            <p:nvPr/>
          </p:nvPicPr>
          <p:blipFill>
            <a:blip r:embed="rId5"/>
            <a:stretch>
              <a:fillRect/>
            </a:stretch>
          </p:blipFill>
          <p:spPr>
            <a:xfrm>
              <a:off x="9446013" y="143060"/>
              <a:ext cx="2587448" cy="388280"/>
            </a:xfrm>
            <a:prstGeom prst="rect">
              <a:avLst/>
            </a:prstGeom>
          </p:spPr>
        </p:pic>
      </p:grpSp>
    </p:spTree>
    <p:extLst>
      <p:ext uri="{BB962C8B-B14F-4D97-AF65-F5344CB8AC3E}">
        <p14:creationId xmlns:p14="http://schemas.microsoft.com/office/powerpoint/2010/main" val="44838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31D33D-0AE3-B613-3FEF-6FE7BAAD0DD2}"/>
              </a:ext>
            </a:extLst>
          </p:cNvPr>
          <p:cNvSpPr txBox="1"/>
          <p:nvPr/>
        </p:nvSpPr>
        <p:spPr>
          <a:xfrm>
            <a:off x="485039" y="87709"/>
            <a:ext cx="8792583" cy="1508105"/>
          </a:xfrm>
          <a:prstGeom prst="rect">
            <a:avLst/>
          </a:prstGeom>
          <a:noFill/>
        </p:spPr>
        <p:txBody>
          <a:bodyPr wrap="square" rtlCol="0">
            <a:spAutoFit/>
          </a:bodyPr>
          <a:lstStyle/>
          <a:p>
            <a:pPr algn="ctr"/>
            <a:r>
              <a:rPr lang="en-US" sz="2800" b="1" i="1" dirty="0"/>
              <a:t>An Ocean Observing and Forecasting System for the </a:t>
            </a:r>
          </a:p>
          <a:p>
            <a:pPr algn="ctr"/>
            <a:r>
              <a:rPr lang="en-US" sz="2800" b="1" i="1" dirty="0"/>
              <a:t>Tropical Americas and Caribbean Region</a:t>
            </a:r>
            <a:endParaRPr lang="en-US" sz="2800" b="1" dirty="0"/>
          </a:p>
          <a:p>
            <a:endParaRPr lang="en-US" dirty="0"/>
          </a:p>
          <a:p>
            <a:endParaRPr lang="en-US" sz="1800" dirty="0"/>
          </a:p>
        </p:txBody>
      </p:sp>
      <p:pic>
        <p:nvPicPr>
          <p:cNvPr id="1026" name="Picture 2">
            <a:extLst>
              <a:ext uri="{FF2B5EF4-FFF2-40B4-BE49-F238E27FC236}">
                <a16:creationId xmlns:a16="http://schemas.microsoft.com/office/drawing/2014/main" id="{75BCBAE9-9AD9-2A88-3244-740824521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6.png">
            <a:extLst>
              <a:ext uri="{FF2B5EF4-FFF2-40B4-BE49-F238E27FC236}">
                <a16:creationId xmlns:a16="http://schemas.microsoft.com/office/drawing/2014/main" id="{DDC535F2-06F0-E4A4-842F-37C2D1C83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0400"/>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BD9E42C8-4114-380C-4D0C-113CB670F54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0" name="image6.png">
            <a:extLst>
              <a:ext uri="{FF2B5EF4-FFF2-40B4-BE49-F238E27FC236}">
                <a16:creationId xmlns:a16="http://schemas.microsoft.com/office/drawing/2014/main" id="{5269CE40-AAD5-78E9-0180-7B577832A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0" y="541646"/>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1A23CC-94E1-5A4F-9128-EE423FD5AAA1}"/>
              </a:ext>
            </a:extLst>
          </p:cNvPr>
          <p:cNvSpPr txBox="1"/>
          <p:nvPr/>
        </p:nvSpPr>
        <p:spPr>
          <a:xfrm>
            <a:off x="485039" y="1057544"/>
            <a:ext cx="11126263" cy="6444713"/>
          </a:xfrm>
          <a:prstGeom prst="rect">
            <a:avLst/>
          </a:prstGeom>
          <a:noFill/>
        </p:spPr>
        <p:txBody>
          <a:bodyPr wrap="square" rtlCol="0">
            <a:spAutoFit/>
          </a:bodyPr>
          <a:lstStyle/>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rPr>
              <a:t>The Advisory Group will lead in the identification of:</a:t>
            </a: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Regional Needs: best done through targeted studies carried out by project-component specific working groups established within the management framework, working with GOOS Ocean Observing Co-Design and Observing Together </a:t>
            </a:r>
            <a:r>
              <a:rPr lang="en-US" sz="2400" dirty="0" err="1">
                <a:effectLst/>
                <a:latin typeface="Calibri" panose="020F0502020204030204" pitchFamily="34" charset="0"/>
                <a:ea typeface="Calibri" panose="020F0502020204030204" pitchFamily="34" charset="0"/>
                <a:cs typeface="Calibri" panose="020F0502020204030204" pitchFamily="34" charset="0"/>
              </a:rPr>
              <a:t>Programmes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Existing Regional assets</a:t>
            </a:r>
          </a:p>
          <a:p>
            <a:pPr marL="342900" marR="0" lvl="0" indent="-342900" algn="just">
              <a:lnSpc>
                <a:spcPct val="107000"/>
              </a:lnSpc>
              <a:spcBef>
                <a:spcPts val="0"/>
              </a:spcBef>
              <a:spcAft>
                <a:spcPts val="0"/>
              </a:spcAft>
              <a:buFont typeface="Calibri" panose="020F0502020204030204" pitchFamily="34" charset="0"/>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Existing extra-regional contributing assets (including existing Decade Programs)</a:t>
            </a:r>
          </a:p>
          <a:p>
            <a:pPr marL="342900" marR="0" lvl="0" indent="-342900" algn="just">
              <a:lnSpc>
                <a:spcPct val="107000"/>
              </a:lnSpc>
              <a:spcBef>
                <a:spcPts val="0"/>
              </a:spcBef>
              <a:spcAft>
                <a:spcPts val="0"/>
              </a:spcAft>
              <a:buFont typeface="Calibri" panose="020F0502020204030204" pitchFamily="34" charset="0"/>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Gaps; extension of needs and assets identification processes.</a:t>
            </a:r>
          </a:p>
          <a:p>
            <a:pPr marL="342900" marR="0" lvl="0" indent="-342900" algn="just">
              <a:lnSpc>
                <a:spcPct val="107000"/>
              </a:lnSpc>
              <a:spcBef>
                <a:spcPts val="0"/>
              </a:spcBef>
              <a:spcAft>
                <a:spcPts val="0"/>
              </a:spcAft>
              <a:buFont typeface="Calibri" panose="020F050202020403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en-US" sz="2400" dirty="0">
                <a:effectLst/>
                <a:latin typeface="Calibri" panose="020F0502020204030204" pitchFamily="34" charset="0"/>
                <a:ea typeface="Times New Roman" panose="02020603050405020304" pitchFamily="18" charset="0"/>
              </a:rPr>
              <a:t>Ultimately, a management structure will be established by the partners to take over day-to-day management from IOCARIBE as an independent but affiliated program.</a:t>
            </a:r>
            <a:endParaRPr lang="en-US" sz="2400" dirty="0">
              <a:effectLst/>
              <a:latin typeface="Times New Roman" panose="02020603050405020304" pitchFamily="18" charset="0"/>
              <a:ea typeface="Times New Roman" panose="02020603050405020304" pitchFamily="18" charset="0"/>
            </a:endParaRPr>
          </a:p>
          <a:p>
            <a:pPr marR="0" lvl="0" algn="just">
              <a:lnSpc>
                <a:spcPct val="107000"/>
              </a:lnSpc>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endParaRPr lang="en-US" dirty="0"/>
          </a:p>
        </p:txBody>
      </p:sp>
      <p:pic>
        <p:nvPicPr>
          <p:cNvPr id="5" name="Picture 2" descr="caribbeanfromspace">
            <a:extLst>
              <a:ext uri="{FF2B5EF4-FFF2-40B4-BE49-F238E27FC236}">
                <a16:creationId xmlns:a16="http://schemas.microsoft.com/office/drawing/2014/main" id="{76301794-79B8-30C1-7889-EBC796155653}"/>
              </a:ext>
            </a:extLst>
          </p:cNvPr>
          <p:cNvPicPr>
            <a:picLocks noChangeArrowheads="1"/>
          </p:cNvPicPr>
          <p:nvPr/>
        </p:nvPicPr>
        <p:blipFill rotWithShape="1">
          <a:blip r:embed="rId4">
            <a:extLst>
              <a:ext uri="{28A0092B-C50C-407E-A947-70E740481C1C}">
                <a14:useLocalDpi xmlns:a14="http://schemas.microsoft.com/office/drawing/2010/main" val="0"/>
              </a:ext>
            </a:extLst>
          </a:blip>
          <a:srcRect l="14923" t="13878" r="10815" b="19631"/>
          <a:stretch/>
        </p:blipFill>
        <p:spPr bwMode="auto">
          <a:xfrm>
            <a:off x="9534062" y="87709"/>
            <a:ext cx="2562280" cy="1939670"/>
          </a:xfrm>
          <a:prstGeom prst="rect">
            <a:avLst/>
          </a:prstGeom>
          <a:solidFill>
            <a:srgbClr val="BAFFDD">
              <a:alpha val="13000"/>
            </a:srgbClr>
          </a:solidFill>
          <a:ln>
            <a:noFill/>
          </a:ln>
        </p:spPr>
      </p:pic>
    </p:spTree>
    <p:extLst>
      <p:ext uri="{BB962C8B-B14F-4D97-AF65-F5344CB8AC3E}">
        <p14:creationId xmlns:p14="http://schemas.microsoft.com/office/powerpoint/2010/main" val="36153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31D33D-0AE3-B613-3FEF-6FE7BAAD0DD2}"/>
              </a:ext>
            </a:extLst>
          </p:cNvPr>
          <p:cNvSpPr txBox="1"/>
          <p:nvPr/>
        </p:nvSpPr>
        <p:spPr>
          <a:xfrm>
            <a:off x="621141" y="109547"/>
            <a:ext cx="8004442" cy="1508105"/>
          </a:xfrm>
          <a:prstGeom prst="rect">
            <a:avLst/>
          </a:prstGeom>
          <a:noFill/>
        </p:spPr>
        <p:txBody>
          <a:bodyPr wrap="square" rtlCol="0">
            <a:spAutoFit/>
          </a:bodyPr>
          <a:lstStyle/>
          <a:p>
            <a:pPr algn="ctr"/>
            <a:r>
              <a:rPr lang="en-US" sz="2800" b="1" i="1" dirty="0"/>
              <a:t>An Ocean Observing and Forecasting System for the </a:t>
            </a:r>
          </a:p>
          <a:p>
            <a:pPr algn="ctr"/>
            <a:r>
              <a:rPr lang="en-US" sz="2800" b="1" i="1" dirty="0"/>
              <a:t>Tropical Americas and Caribbean Region</a:t>
            </a:r>
            <a:endParaRPr lang="en-US" sz="2800" b="1" dirty="0"/>
          </a:p>
          <a:p>
            <a:endParaRPr lang="en-US" dirty="0"/>
          </a:p>
          <a:p>
            <a:endParaRPr lang="en-US" sz="1800" dirty="0"/>
          </a:p>
        </p:txBody>
      </p:sp>
      <p:pic>
        <p:nvPicPr>
          <p:cNvPr id="1026" name="Picture 2">
            <a:extLst>
              <a:ext uri="{FF2B5EF4-FFF2-40B4-BE49-F238E27FC236}">
                <a16:creationId xmlns:a16="http://schemas.microsoft.com/office/drawing/2014/main" id="{75BCBAE9-9AD9-2A88-3244-740824521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6.png">
            <a:extLst>
              <a:ext uri="{FF2B5EF4-FFF2-40B4-BE49-F238E27FC236}">
                <a16:creationId xmlns:a16="http://schemas.microsoft.com/office/drawing/2014/main" id="{DDC535F2-06F0-E4A4-842F-37C2D1C83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0400"/>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BD9E42C8-4114-380C-4D0C-113CB670F54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0" name="image6.png">
            <a:extLst>
              <a:ext uri="{FF2B5EF4-FFF2-40B4-BE49-F238E27FC236}">
                <a16:creationId xmlns:a16="http://schemas.microsoft.com/office/drawing/2014/main" id="{5269CE40-AAD5-78E9-0180-7B577832A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0" y="541646"/>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1A23CC-94E1-5A4F-9128-EE423FD5AAA1}"/>
              </a:ext>
            </a:extLst>
          </p:cNvPr>
          <p:cNvSpPr txBox="1"/>
          <p:nvPr/>
        </p:nvSpPr>
        <p:spPr>
          <a:xfrm>
            <a:off x="242520" y="1066326"/>
            <a:ext cx="11126263" cy="6006773"/>
          </a:xfrm>
          <a:prstGeom prst="rect">
            <a:avLst/>
          </a:prstGeom>
          <a:noFill/>
        </p:spPr>
        <p:txBody>
          <a:bodyPr wrap="square" rtlCol="0">
            <a:spAutoFit/>
          </a:bodyPr>
          <a:lstStyle/>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0" indent="-342900">
              <a:lnSpc>
                <a:spcPts val="2200"/>
              </a:lnSpc>
              <a:spcBef>
                <a:spcPts val="0"/>
              </a:spcBef>
              <a:spcAft>
                <a:spcPts val="0"/>
              </a:spcAft>
              <a:buFont typeface="Arial" panose="020B0604020202020204" pitchFamily="34" charset="0"/>
              <a:buChar char="•"/>
            </a:pPr>
            <a:r>
              <a:rPr lang="en-US" sz="2000" dirty="0">
                <a:effectLst/>
                <a:ea typeface="Times New Roman" panose="02020603050405020304" pitchFamily="18" charset="0"/>
              </a:rPr>
              <a:t>Develop initial tasks (and corresponding task teams as required) </a:t>
            </a:r>
          </a:p>
          <a:p>
            <a:pPr marR="0">
              <a:lnSpc>
                <a:spcPts val="2200"/>
              </a:lnSpc>
              <a:spcBef>
                <a:spcPts val="0"/>
              </a:spcBef>
              <a:spcAft>
                <a:spcPts val="0"/>
              </a:spcAft>
            </a:pPr>
            <a:r>
              <a:rPr lang="en-US" sz="2000" dirty="0">
                <a:effectLst/>
                <a:ea typeface="Times New Roman" panose="02020603050405020304" pitchFamily="18" charset="0"/>
              </a:rPr>
              <a:t>     including outlining initial projects of importance, strategy for their implementation,</a:t>
            </a:r>
          </a:p>
          <a:p>
            <a:pPr marR="0">
              <a:lnSpc>
                <a:spcPts val="2200"/>
              </a:lnSpc>
              <a:spcBef>
                <a:spcPts val="0"/>
              </a:spcBef>
              <a:spcAft>
                <a:spcPts val="0"/>
              </a:spcAft>
            </a:pPr>
            <a:r>
              <a:rPr lang="en-US" sz="2000" dirty="0">
                <a:ea typeface="Times New Roman" panose="02020603050405020304" pitchFamily="18" charset="0"/>
              </a:rPr>
              <a:t>  </a:t>
            </a:r>
            <a:r>
              <a:rPr lang="en-US" sz="2000" dirty="0">
                <a:effectLst/>
                <a:ea typeface="Times New Roman" panose="02020603050405020304" pitchFamily="18" charset="0"/>
              </a:rPr>
              <a:t>   and funding sources for initial and long-term sustainability of the Project. </a:t>
            </a:r>
          </a:p>
          <a:p>
            <a:pPr marR="0" algn="just">
              <a:lnSpc>
                <a:spcPts val="2200"/>
              </a:lnSpc>
              <a:spcBef>
                <a:spcPts val="0"/>
              </a:spcBef>
              <a:spcAft>
                <a:spcPts val="0"/>
              </a:spcAft>
            </a:pPr>
            <a:r>
              <a:rPr lang="en-US" sz="2000" dirty="0">
                <a:effectLst/>
                <a:ea typeface="Times New Roman" panose="02020603050405020304" pitchFamily="18" charset="0"/>
              </a:rPr>
              <a:t> </a:t>
            </a:r>
          </a:p>
          <a:p>
            <a:pPr marL="342900" marR="0" indent="-342900" algn="just">
              <a:lnSpc>
                <a:spcPts val="2200"/>
              </a:lnSpc>
              <a:spcBef>
                <a:spcPts val="0"/>
              </a:spcBef>
              <a:spcAft>
                <a:spcPts val="0"/>
              </a:spcAft>
              <a:buFont typeface="Arial" panose="020B0604020202020204" pitchFamily="34" charset="0"/>
              <a:buChar char="•"/>
            </a:pPr>
            <a:r>
              <a:rPr lang="en-US" sz="2000" dirty="0">
                <a:effectLst/>
                <a:ea typeface="Times New Roman" panose="02020603050405020304" pitchFamily="18" charset="0"/>
              </a:rPr>
              <a:t>Design and Implementation of a representative ‘skeleton’ demonstration System, using existing assets and filling gaps as necessary, that demonstrates multiple aspects of the system (including data and knowledge sharing), targets Essential Ocean Variables, links to other regional projects, and creates a framework for expansion.</a:t>
            </a:r>
          </a:p>
          <a:p>
            <a:pPr marR="0" algn="just">
              <a:lnSpc>
                <a:spcPts val="2200"/>
              </a:lnSpc>
              <a:spcBef>
                <a:spcPts val="0"/>
              </a:spcBef>
              <a:spcAft>
                <a:spcPts val="0"/>
              </a:spcAft>
            </a:pPr>
            <a:r>
              <a:rPr lang="en-US" sz="2000" dirty="0">
                <a:effectLst/>
                <a:ea typeface="Times New Roman" panose="02020603050405020304" pitchFamily="18" charset="0"/>
              </a:rPr>
              <a:t> </a:t>
            </a:r>
          </a:p>
          <a:p>
            <a:pPr marL="342900" marR="0" indent="-342900" algn="just">
              <a:lnSpc>
                <a:spcPts val="2200"/>
              </a:lnSpc>
              <a:spcBef>
                <a:spcPts val="0"/>
              </a:spcBef>
              <a:spcAft>
                <a:spcPts val="0"/>
              </a:spcAft>
              <a:buFont typeface="Arial" panose="020B0604020202020204" pitchFamily="34" charset="0"/>
              <a:buChar char="•"/>
            </a:pPr>
            <a:r>
              <a:rPr lang="en-US" sz="2000" dirty="0">
                <a:effectLst/>
                <a:ea typeface="Times New Roman" panose="02020603050405020304" pitchFamily="18" charset="0"/>
              </a:rPr>
              <a:t>Support the co-design of National Observing and Forecasting Systems along GOOS principles.</a:t>
            </a:r>
          </a:p>
          <a:p>
            <a:pPr marR="0" algn="just">
              <a:lnSpc>
                <a:spcPts val="2200"/>
              </a:lnSpc>
              <a:spcBef>
                <a:spcPts val="0"/>
              </a:spcBef>
              <a:spcAft>
                <a:spcPts val="0"/>
              </a:spcAft>
            </a:pPr>
            <a:r>
              <a:rPr lang="en-US" sz="2000" dirty="0">
                <a:effectLst/>
                <a:ea typeface="Times New Roman" panose="02020603050405020304" pitchFamily="18" charset="0"/>
              </a:rPr>
              <a:t> </a:t>
            </a:r>
          </a:p>
          <a:p>
            <a:pPr marL="342900" marR="0" indent="-342900" algn="just">
              <a:lnSpc>
                <a:spcPts val="2200"/>
              </a:lnSpc>
              <a:spcBef>
                <a:spcPts val="0"/>
              </a:spcBef>
              <a:spcAft>
                <a:spcPts val="0"/>
              </a:spcAft>
              <a:buFont typeface="Arial" panose="020B0604020202020204" pitchFamily="34" charset="0"/>
              <a:buChar char="•"/>
            </a:pPr>
            <a:r>
              <a:rPr lang="en-US" sz="2000" dirty="0">
                <a:effectLst/>
                <a:ea typeface="Times New Roman" panose="02020603050405020304" pitchFamily="18" charset="0"/>
              </a:rPr>
              <a:t>Create a robust program of capacity building and training to enable sustainable National Systems and contribute to the success of the Regional System.</a:t>
            </a:r>
          </a:p>
          <a:p>
            <a:pPr marL="342900" marR="0" indent="-342900" algn="just">
              <a:lnSpc>
                <a:spcPts val="2200"/>
              </a:lnSpc>
              <a:spcBef>
                <a:spcPts val="0"/>
              </a:spcBef>
              <a:spcAft>
                <a:spcPts val="0"/>
              </a:spcAft>
              <a:buFont typeface="Arial" panose="020B0604020202020204" pitchFamily="34" charset="0"/>
              <a:buChar char="•"/>
            </a:pPr>
            <a:endParaRPr lang="en-US" sz="2000" dirty="0">
              <a:ea typeface="Times New Roman" panose="02020603050405020304" pitchFamily="18" charset="0"/>
            </a:endParaRPr>
          </a:p>
          <a:p>
            <a:pPr marL="342900" marR="0" indent="-342900" algn="just">
              <a:lnSpc>
                <a:spcPts val="2200"/>
              </a:lnSpc>
              <a:spcBef>
                <a:spcPts val="0"/>
              </a:spcBef>
              <a:spcAft>
                <a:spcPts val="0"/>
              </a:spcAft>
              <a:buFont typeface="Arial" panose="020B0604020202020204" pitchFamily="34" charset="0"/>
              <a:buChar char="•"/>
            </a:pPr>
            <a:r>
              <a:rPr lang="en-US" sz="2000" dirty="0">
                <a:effectLst/>
                <a:ea typeface="Times New Roman" panose="02020603050405020304" pitchFamily="18" charset="0"/>
              </a:rPr>
              <a:t>Accomplish the integration of related Decade Programs into the TAC-GOOS implementation framework.</a:t>
            </a:r>
          </a:p>
          <a:p>
            <a:pPr marL="342900" marR="0" indent="-342900" algn="just">
              <a:lnSpc>
                <a:spcPts val="2200"/>
              </a:lnSpc>
              <a:spcBef>
                <a:spcPts val="0"/>
              </a:spcBef>
              <a:spcAft>
                <a:spcPts val="0"/>
              </a:spcAft>
              <a:buFont typeface="Arial" panose="020B0604020202020204" pitchFamily="34" charset="0"/>
              <a:buChar char="•"/>
            </a:pPr>
            <a:endParaRPr lang="en-US" sz="2000" dirty="0">
              <a:ea typeface="Cambria" panose="02040503050406030204" pitchFamily="18" charset="0"/>
            </a:endParaRPr>
          </a:p>
          <a:p>
            <a:pPr marL="342900" marR="0" indent="-342900" algn="just">
              <a:lnSpc>
                <a:spcPts val="2200"/>
              </a:lnSpc>
              <a:spcBef>
                <a:spcPts val="0"/>
              </a:spcBef>
              <a:spcAft>
                <a:spcPts val="0"/>
              </a:spcAft>
              <a:buFont typeface="Arial" panose="020B0604020202020204" pitchFamily="34" charset="0"/>
              <a:buChar char="•"/>
            </a:pPr>
            <a:r>
              <a:rPr lang="en-US" sz="2000" dirty="0">
                <a:effectLst/>
                <a:ea typeface="Cambria" panose="02040503050406030204" pitchFamily="18" charset="0"/>
              </a:rPr>
              <a:t>Promote</a:t>
            </a:r>
            <a:r>
              <a:rPr lang="en-US" sz="2000" dirty="0">
                <a:effectLst/>
                <a:ea typeface="Times New Roman" panose="02020603050405020304" pitchFamily="18" charset="0"/>
              </a:rPr>
              <a:t> data and product </a:t>
            </a:r>
            <a:r>
              <a:rPr lang="en-US" sz="2000" dirty="0">
                <a:effectLst/>
                <a:ea typeface="Cambria" panose="02040503050406030204" pitchFamily="18" charset="0"/>
              </a:rPr>
              <a:t>sharing and reciprocal data collection agreements associated with membership in the S</a:t>
            </a:r>
            <a:r>
              <a:rPr lang="en-US" sz="2000" dirty="0">
                <a:effectLst/>
                <a:ea typeface="Times New Roman" panose="02020603050405020304" pitchFamily="18" charset="0"/>
              </a:rPr>
              <a:t>ystem.</a:t>
            </a:r>
          </a:p>
          <a:p>
            <a:endParaRPr lang="en-US" dirty="0"/>
          </a:p>
        </p:txBody>
      </p:sp>
      <p:pic>
        <p:nvPicPr>
          <p:cNvPr id="6" name="Picture 5" descr="A logo for the united nations&#10;&#10;Description automatically generated with medium confidence">
            <a:extLst>
              <a:ext uri="{FF2B5EF4-FFF2-40B4-BE49-F238E27FC236}">
                <a16:creationId xmlns:a16="http://schemas.microsoft.com/office/drawing/2014/main" id="{3F94F3F5-4272-00E1-BB6B-671F532CD9F2}"/>
              </a:ext>
            </a:extLst>
          </p:cNvPr>
          <p:cNvPicPr>
            <a:picLocks noChangeAspect="1"/>
          </p:cNvPicPr>
          <p:nvPr/>
        </p:nvPicPr>
        <p:blipFill>
          <a:blip r:embed="rId4"/>
          <a:stretch>
            <a:fillRect/>
          </a:stretch>
        </p:blipFill>
        <p:spPr>
          <a:xfrm>
            <a:off x="9606012" y="109547"/>
            <a:ext cx="2498211" cy="1587752"/>
          </a:xfrm>
          <a:prstGeom prst="rect">
            <a:avLst/>
          </a:prstGeom>
        </p:spPr>
      </p:pic>
    </p:spTree>
    <p:extLst>
      <p:ext uri="{BB962C8B-B14F-4D97-AF65-F5344CB8AC3E}">
        <p14:creationId xmlns:p14="http://schemas.microsoft.com/office/powerpoint/2010/main" val="272042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31D33D-0AE3-B613-3FEF-6FE7BAAD0DD2}"/>
              </a:ext>
            </a:extLst>
          </p:cNvPr>
          <p:cNvSpPr txBox="1"/>
          <p:nvPr/>
        </p:nvSpPr>
        <p:spPr>
          <a:xfrm>
            <a:off x="621141" y="109547"/>
            <a:ext cx="8004442" cy="954107"/>
          </a:xfrm>
          <a:prstGeom prst="rect">
            <a:avLst/>
          </a:prstGeom>
          <a:noFill/>
        </p:spPr>
        <p:txBody>
          <a:bodyPr wrap="square" rtlCol="0">
            <a:spAutoFit/>
          </a:bodyPr>
          <a:lstStyle/>
          <a:p>
            <a:pPr algn="ctr"/>
            <a:r>
              <a:rPr lang="en-US" sz="2800" b="1" i="1" dirty="0"/>
              <a:t>An Ocean Observing and Forecasting System for the </a:t>
            </a:r>
          </a:p>
          <a:p>
            <a:pPr algn="ctr"/>
            <a:r>
              <a:rPr lang="en-US" sz="2800" b="1" i="1" dirty="0"/>
              <a:t>Tropical Americas and Caribbean Region</a:t>
            </a:r>
            <a:endParaRPr lang="en-US" sz="2800" b="1" dirty="0"/>
          </a:p>
        </p:txBody>
      </p:sp>
      <p:pic>
        <p:nvPicPr>
          <p:cNvPr id="1026" name="Picture 2">
            <a:extLst>
              <a:ext uri="{FF2B5EF4-FFF2-40B4-BE49-F238E27FC236}">
                <a16:creationId xmlns:a16="http://schemas.microsoft.com/office/drawing/2014/main" id="{75BCBAE9-9AD9-2A88-3244-740824521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6.png">
            <a:extLst>
              <a:ext uri="{FF2B5EF4-FFF2-40B4-BE49-F238E27FC236}">
                <a16:creationId xmlns:a16="http://schemas.microsoft.com/office/drawing/2014/main" id="{DDC535F2-06F0-E4A4-842F-37C2D1C83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0400"/>
            <a:ext cx="228600" cy="20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BD9E42C8-4114-380C-4D0C-113CB670F54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0" name="image6.png">
            <a:extLst>
              <a:ext uri="{FF2B5EF4-FFF2-40B4-BE49-F238E27FC236}">
                <a16:creationId xmlns:a16="http://schemas.microsoft.com/office/drawing/2014/main" id="{5269CE40-AAD5-78E9-0180-7B577832A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0" y="541646"/>
            <a:ext cx="2286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white sign with blue text&#10;&#10;Description automatically generated with low confidence">
            <a:extLst>
              <a:ext uri="{FF2B5EF4-FFF2-40B4-BE49-F238E27FC236}">
                <a16:creationId xmlns:a16="http://schemas.microsoft.com/office/drawing/2014/main" id="{098B07E3-ED18-8D86-DCC8-21323850361C}"/>
              </a:ext>
            </a:extLst>
          </p:cNvPr>
          <p:cNvPicPr>
            <a:picLocks noChangeAspect="1"/>
          </p:cNvPicPr>
          <p:nvPr/>
        </p:nvPicPr>
        <p:blipFill>
          <a:blip r:embed="rId4"/>
          <a:stretch>
            <a:fillRect/>
          </a:stretch>
        </p:blipFill>
        <p:spPr>
          <a:xfrm>
            <a:off x="9792731" y="0"/>
            <a:ext cx="2399269" cy="2575025"/>
          </a:xfrm>
          <a:prstGeom prst="rect">
            <a:avLst/>
          </a:prstGeom>
        </p:spPr>
      </p:pic>
      <p:sp>
        <p:nvSpPr>
          <p:cNvPr id="8" name="TextBox 7">
            <a:extLst>
              <a:ext uri="{FF2B5EF4-FFF2-40B4-BE49-F238E27FC236}">
                <a16:creationId xmlns:a16="http://schemas.microsoft.com/office/drawing/2014/main" id="{C36EDDA5-561C-C6B2-7F1B-E602232648FA}"/>
              </a:ext>
            </a:extLst>
          </p:cNvPr>
          <p:cNvSpPr txBox="1"/>
          <p:nvPr/>
        </p:nvSpPr>
        <p:spPr>
          <a:xfrm>
            <a:off x="356820" y="2195129"/>
            <a:ext cx="2073003" cy="461665"/>
          </a:xfrm>
          <a:prstGeom prst="rect">
            <a:avLst/>
          </a:prstGeom>
          <a:noFill/>
        </p:spPr>
        <p:txBody>
          <a:bodyPr wrap="none" rtlCol="0">
            <a:spAutoFit/>
          </a:bodyPr>
          <a:lstStyle/>
          <a:p>
            <a:r>
              <a:rPr lang="en-US" sz="2400" b="1" dirty="0"/>
              <a:t>IOCARIBE XVII:</a:t>
            </a:r>
          </a:p>
        </p:txBody>
      </p:sp>
      <p:sp>
        <p:nvSpPr>
          <p:cNvPr id="9" name="TextBox 8">
            <a:extLst>
              <a:ext uri="{FF2B5EF4-FFF2-40B4-BE49-F238E27FC236}">
                <a16:creationId xmlns:a16="http://schemas.microsoft.com/office/drawing/2014/main" id="{E84F2778-6EF2-0F88-42A8-D86CFF34E49F}"/>
              </a:ext>
            </a:extLst>
          </p:cNvPr>
          <p:cNvSpPr txBox="1"/>
          <p:nvPr/>
        </p:nvSpPr>
        <p:spPr>
          <a:xfrm>
            <a:off x="356820" y="2911622"/>
            <a:ext cx="10325391" cy="5355312"/>
          </a:xfrm>
          <a:prstGeom prst="rect">
            <a:avLst/>
          </a:prstGeom>
          <a:noFill/>
        </p:spPr>
        <p:txBody>
          <a:bodyPr wrap="none" rtlCol="0">
            <a:spAutoFit/>
          </a:bodyPr>
          <a:lstStyle/>
          <a:p>
            <a:r>
              <a:rPr lang="en-US" sz="2400" b="1" dirty="0"/>
              <a:t>Continued support for TAC-OOS and other Regional Decade Actions</a:t>
            </a:r>
          </a:p>
          <a:p>
            <a:r>
              <a:rPr lang="en-US" sz="2400" dirty="0"/>
              <a:t>	</a:t>
            </a:r>
          </a:p>
          <a:p>
            <a:r>
              <a:rPr lang="en-US" sz="2400" dirty="0"/>
              <a:t>	These are all connected and work together </a:t>
            </a:r>
          </a:p>
          <a:p>
            <a:endParaRPr lang="en-US" sz="2400" dirty="0"/>
          </a:p>
          <a:p>
            <a:r>
              <a:rPr lang="en-US" sz="2400" dirty="0"/>
              <a:t>Endorsement of TAC-OOS as next step in the ‘revitalization’ of IOCARIBE-GOOS</a:t>
            </a:r>
          </a:p>
          <a:p>
            <a:r>
              <a:rPr lang="en-US" sz="2400" dirty="0"/>
              <a:t>	</a:t>
            </a:r>
          </a:p>
          <a:p>
            <a:r>
              <a:rPr lang="en-US" sz="2400" dirty="0"/>
              <a:t>	TAC-OOS needs an approved organizational framework – the ability to act </a:t>
            </a:r>
          </a:p>
          <a:p>
            <a:r>
              <a:rPr lang="en-US" sz="2400" dirty="0"/>
              <a:t>	</a:t>
            </a:r>
            <a:r>
              <a:rPr lang="en-US" sz="2400" dirty="0" err="1"/>
              <a:t>intersessionally</a:t>
            </a:r>
            <a:r>
              <a:rPr lang="en-US" sz="2400" dirty="0"/>
              <a:t> -  to move forward and take advantage of the wealth of </a:t>
            </a:r>
          </a:p>
          <a:p>
            <a:r>
              <a:rPr lang="en-US" sz="2400" dirty="0"/>
              <a:t>	available supporting opportunities.</a:t>
            </a:r>
          </a:p>
          <a:p>
            <a:endParaRPr lang="en-US" sz="2400" dirty="0"/>
          </a:p>
          <a:p>
            <a:endParaRPr lang="en-US" sz="2400" dirty="0"/>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1201851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7754</TotalTime>
  <Words>1113</Words>
  <Application>Microsoft Macintosh PowerPoint</Application>
  <PresentationFormat>Widescreen</PresentationFormat>
  <Paragraphs>118</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WIlson</dc:creator>
  <cp:lastModifiedBy>Doug WIlson</cp:lastModifiedBy>
  <cp:revision>12</cp:revision>
  <dcterms:created xsi:type="dcterms:W3CDTF">2022-05-19T15:30:42Z</dcterms:created>
  <dcterms:modified xsi:type="dcterms:W3CDTF">2023-05-09T20:23:15Z</dcterms:modified>
</cp:coreProperties>
</file>