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3" r:id="rId6"/>
    <p:sldId id="262" r:id="rId7"/>
    <p:sldId id="259" r:id="rId8"/>
    <p:sldId id="261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Libre Franklin" pitchFamily="2" charset="77"/>
      <p:regular r:id="rId19"/>
      <p:bold r:id="rId20"/>
      <p:italic r:id="rId21"/>
      <p:boldItalic r:id="rId22"/>
    </p:embeddedFont>
    <p:embeddedFont>
      <p:font typeface="Lucida Sans" panose="020B0602030504020204" pitchFamily="34" charset="77"/>
      <p:regular r:id="rId23"/>
      <p:bold r:id="rId24"/>
      <p:italic r:id="rId25"/>
      <p:boldItalic r:id="rId26"/>
    </p:embeddedFont>
    <p:embeddedFont>
      <p:font typeface="Microsoft YaHei" panose="020B0503020204020204" pitchFamily="34" charset="-122"/>
      <p:regular r:id="rId27"/>
      <p:bold r:id="rId28"/>
    </p:embeddedFont>
    <p:embeddedFont>
      <p:font typeface="Montserrat" pitchFamily="2" charset="77"/>
      <p:regular r:id="rId29"/>
      <p:bold r:id="rId30"/>
      <p:italic r:id="rId31"/>
      <p:boldItalic r:id="rId32"/>
    </p:embeddedFont>
    <p:embeddedFont>
      <p:font typeface="Quattrocento Sans" panose="020B0502050000020003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CAD7+wkdrLgPx68SGBK7wXKsrg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ceanOP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EBC51-810F-4E05-956D-9AD3C8B4CF7D}" v="7" dt="2023-05-16T16:12:43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presProps" Target="presProps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cbd498e06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cbd498e0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494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2349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0535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sz="3300" u="sng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  <a:defRPr sz="21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 sz="18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Char char="•"/>
              <a:defRPr sz="15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2"/>
          </p:nvPr>
        </p:nvSpPr>
        <p:spPr>
          <a:xfrm>
            <a:off x="5740400" y="1195388"/>
            <a:ext cx="5613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  <a:defRPr sz="2100" i="1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9459687" y="1156155"/>
            <a:ext cx="2635592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  <a:defRPr sz="18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>
            <a:off x="8733453" y="2662420"/>
            <a:ext cx="3361185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 i="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11" descr="A picture containing food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4524" y="211075"/>
            <a:ext cx="1270755" cy="77096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1"/>
          <p:cNvSpPr txBox="1">
            <a:spLocks noGrp="1"/>
          </p:cNvSpPr>
          <p:nvPr>
            <p:ph type="ctrTitle"/>
          </p:nvPr>
        </p:nvSpPr>
        <p:spPr>
          <a:xfrm>
            <a:off x="96004" y="1156154"/>
            <a:ext cx="9363685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2"/>
          <p:cNvGrpSpPr/>
          <p:nvPr/>
        </p:nvGrpSpPr>
        <p:grpSpPr>
          <a:xfrm>
            <a:off x="156263" y="1478719"/>
            <a:ext cx="2088173" cy="2400937"/>
            <a:chOff x="233371" y="872842"/>
            <a:chExt cx="2088173" cy="2400937"/>
          </a:xfrm>
        </p:grpSpPr>
        <p:sp>
          <p:nvSpPr>
            <p:cNvPr id="27" name="Google Shape;27;p12"/>
            <p:cNvSpPr txBox="1"/>
            <p:nvPr/>
          </p:nvSpPr>
          <p:spPr>
            <a:xfrm>
              <a:off x="233376" y="1273007"/>
              <a:ext cx="19708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sz="2000" b="0" i="0" u="none" strike="noStrike" cap="non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12"/>
            <p:cNvSpPr txBox="1"/>
            <p:nvPr/>
          </p:nvSpPr>
          <p:spPr>
            <a:xfrm>
              <a:off x="233372" y="2073337"/>
              <a:ext cx="15694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sz="2000" b="0" i="0" u="none" strike="noStrike" cap="non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9" name="Google Shape;29;p12"/>
            <p:cNvSpPr txBox="1"/>
            <p:nvPr/>
          </p:nvSpPr>
          <p:spPr>
            <a:xfrm>
              <a:off x="233372" y="1673172"/>
              <a:ext cx="191982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sz="2000" b="0" i="0" u="none" strike="noStrike" cap="non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" name="Google Shape;30;p12"/>
            <p:cNvSpPr txBox="1"/>
            <p:nvPr/>
          </p:nvSpPr>
          <p:spPr>
            <a:xfrm>
              <a:off x="233373" y="872842"/>
              <a:ext cx="20881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sz="2000" b="0" i="0" u="none" strike="noStrike" cap="non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Google Shape;31;p12"/>
            <p:cNvSpPr txBox="1"/>
            <p:nvPr/>
          </p:nvSpPr>
          <p:spPr>
            <a:xfrm>
              <a:off x="233371" y="2873669"/>
              <a:ext cx="12960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CH" sz="2000" b="1" i="0" u="none" strike="noStrike" cap="non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sz="2000" b="0" i="0" u="none" strike="noStrike" cap="non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p12"/>
            <p:cNvSpPr txBox="1"/>
            <p:nvPr/>
          </p:nvSpPr>
          <p:spPr>
            <a:xfrm>
              <a:off x="233371" y="2473502"/>
              <a:ext cx="13993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sz="2000" b="0" i="0" u="none" strike="noStrike" cap="non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2317839" y="1978699"/>
            <a:ext cx="2853985" cy="140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9403" y="925824"/>
            <a:ext cx="6302887" cy="445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263" y="5580230"/>
            <a:ext cx="3909188" cy="763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12"/>
          <p:cNvCxnSpPr/>
          <p:nvPr/>
        </p:nvCxnSpPr>
        <p:spPr>
          <a:xfrm>
            <a:off x="5307184" y="2143379"/>
            <a:ext cx="0" cy="936000"/>
          </a:xfrm>
          <a:prstGeom prst="straightConnector1">
            <a:avLst/>
          </a:prstGeom>
          <a:noFill/>
          <a:ln w="25400" cap="flat" cmpd="sng">
            <a:solidFill>
              <a:srgbClr val="8DC5D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" name="Google Shape;37;p12" descr="A picture containing food,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63" y="207669"/>
            <a:ext cx="1270755" cy="77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sz="3300" b="0" i="0" u="sng" strike="noStrik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11" name="Google Shape;1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00" y="5369800"/>
            <a:ext cx="12192001" cy="1504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"/>
          <p:cNvPicPr preferRelativeResize="0"/>
          <p:nvPr/>
        </p:nvPicPr>
        <p:blipFill rotWithShape="1">
          <a:blip r:embed="rId3">
            <a:alphaModFix/>
          </a:blip>
          <a:srcRect l="16389" t="8363" r="16657" b="17819"/>
          <a:stretch/>
        </p:blipFill>
        <p:spPr>
          <a:xfrm>
            <a:off x="223225" y="110275"/>
            <a:ext cx="983900" cy="9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1190882"/>
            <a:ext cx="5929898" cy="412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"/>
          <p:cNvPicPr preferRelativeResize="0"/>
          <p:nvPr/>
        </p:nvPicPr>
        <p:blipFill>
          <a:blip r:embed="rId5"/>
          <a:srcRect/>
          <a:stretch/>
        </p:blipFill>
        <p:spPr>
          <a:xfrm>
            <a:off x="-13700" y="5562770"/>
            <a:ext cx="5957299" cy="129522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"/>
          <p:cNvSpPr txBox="1"/>
          <p:nvPr/>
        </p:nvSpPr>
        <p:spPr>
          <a:xfrm>
            <a:off x="6096000" y="884475"/>
            <a:ext cx="5957400" cy="5458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5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Current</a:t>
            </a:r>
            <a:r>
              <a:rPr lang="fr-CH" sz="15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H" sz="15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Status</a:t>
            </a:r>
            <a:r>
              <a:rPr lang="fr-CH" sz="15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endParaRPr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Growing international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involvement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 the OceanGliders program (+2 countries in 2023,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Belgium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and Mexico)</a:t>
            </a:r>
            <a:endParaRPr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320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deployments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registered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 2021 and 2022. 2023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on a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similar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pace.</a:t>
            </a:r>
            <a:endParaRPr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333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endParaRPr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Continuous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development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OceanOPS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capacity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to monitor the program (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Maps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KPIs,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automatic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metadata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harvesting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endParaRPr lang="fr-CH"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OG1.0 and BUFR format for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glider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released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!!!</a:t>
            </a:r>
            <a:endParaRPr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23850">
              <a:lnSpc>
                <a:spcPct val="115000"/>
              </a:lnSpc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Paper on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community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best practices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should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finalized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 2023.</a:t>
            </a:r>
          </a:p>
          <a:p>
            <a:pPr marL="1333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endParaRPr lang="fr-FR"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communtity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met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late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2022. An organisation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committee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preparing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for the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next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international meeting in June 2024.</a:t>
            </a:r>
            <a:endParaRPr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Open call for  new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task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teams to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extend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scope of the program and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renew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existing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task</a:t>
            </a:r>
            <a:r>
              <a:rPr lang="fr-FR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teams</a:t>
            </a:r>
            <a:endParaRPr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" name="Google Shape;46;p3"/>
          <p:cNvSpPr txBox="1"/>
          <p:nvPr/>
        </p:nvSpPr>
        <p:spPr>
          <a:xfrm>
            <a:off x="223225" y="5667118"/>
            <a:ext cx="349602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0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number</a:t>
            </a:r>
            <a:r>
              <a:rPr lang="fr-CH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of OceanGliders missions per </a:t>
            </a:r>
            <a:r>
              <a:rPr lang="fr-CH" sz="10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year</a:t>
            </a:r>
            <a:r>
              <a:rPr lang="fr-CH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H" sz="10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since</a:t>
            </a:r>
            <a:r>
              <a:rPr lang="fr-CH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2004</a:t>
            </a:r>
            <a:endParaRPr sz="10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75B94-13F7-6340-A7E7-FFE3A7BE6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bd498e069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 err="1"/>
              <a:t>Developments</a:t>
            </a:r>
            <a:r>
              <a:rPr lang="fr-CH" dirty="0"/>
              <a:t> and </a:t>
            </a:r>
            <a:r>
              <a:rPr lang="fr-CH" dirty="0" err="1"/>
              <a:t>Achievements</a:t>
            </a:r>
            <a:endParaRPr dirty="0"/>
          </a:p>
        </p:txBody>
      </p:sp>
      <p:sp>
        <p:nvSpPr>
          <p:cNvPr id="52" name="Google Shape;52;gcbd498e069_2_0"/>
          <p:cNvSpPr txBox="1"/>
          <p:nvPr/>
        </p:nvSpPr>
        <p:spPr>
          <a:xfrm>
            <a:off x="267632" y="1522662"/>
            <a:ext cx="8672719" cy="425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5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fr-CH" sz="15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achievements</a:t>
            </a:r>
            <a:r>
              <a:rPr lang="fr-CH" sz="15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 2022-2023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endParaRPr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OG1.0 and BUFR format for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gliders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finalized</a:t>
            </a:r>
            <a:endParaRPr lang="fr-CH"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endParaRPr lang="fr-CH"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lang="en-US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Good progress in terms of implementation and moderate progress in terms of data flow.</a:t>
            </a:r>
            <a:endParaRPr lang="fr-CH"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endParaRPr lang="fr-CH"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Strong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representation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OceanGliders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during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UG2 meeting (sept 2022)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CH" sz="15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5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fr-CH" sz="15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activities</a:t>
            </a:r>
            <a:r>
              <a:rPr lang="fr-CH" sz="15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 2022-2023</a:t>
            </a:r>
            <a:endParaRPr sz="15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23850">
              <a:lnSpc>
                <a:spcPct val="115000"/>
              </a:lnSpc>
              <a:buClr>
                <a:schemeClr val="dk1"/>
              </a:buClr>
              <a:buSzPts val="1500"/>
              <a:buFont typeface="Quattrocento Sans"/>
              <a:buChar char="●"/>
            </a:pPr>
            <a:endParaRPr lang="en-US"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23850">
              <a:lnSpc>
                <a:spcPct val="115000"/>
              </a:lnSpc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lang="en-US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Automation of metadata harvesting (VOTO, </a:t>
            </a:r>
            <a:r>
              <a:rPr lang="en-US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Alseamar</a:t>
            </a:r>
            <a:r>
              <a:rPr lang="en-US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), to be further developed</a:t>
            </a:r>
          </a:p>
          <a:p>
            <a:pPr marL="133350">
              <a:lnSpc>
                <a:spcPct val="115000"/>
              </a:lnSpc>
              <a:buClr>
                <a:schemeClr val="dk1"/>
              </a:buClr>
              <a:buSzPts val="1500"/>
            </a:pPr>
            <a:endParaRPr lang="en-US"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23850">
              <a:lnSpc>
                <a:spcPct val="115000"/>
              </a:lnSpc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lang="en-US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 programs entering linked to </a:t>
            </a:r>
            <a:r>
              <a:rPr lang="en-US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OceanGliders</a:t>
            </a:r>
            <a:endParaRPr lang="en-US"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23850">
              <a:lnSpc>
                <a:spcPct val="115000"/>
              </a:lnSpc>
              <a:buClr>
                <a:schemeClr val="dk1"/>
              </a:buClr>
              <a:buSzPts val="1500"/>
              <a:buFont typeface="Quattrocento Sans"/>
              <a:buChar char="●"/>
            </a:pPr>
            <a:endParaRPr lang="en-US"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23850">
              <a:lnSpc>
                <a:spcPct val="115000"/>
              </a:lnSpc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Renewal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of the OceanGliders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steering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H" sz="15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committee</a:t>
            </a:r>
            <a:r>
              <a:rPr lang="fr-CH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(Jan 2023)</a:t>
            </a:r>
            <a:r>
              <a:rPr lang="en-US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and call for new task teams in progress</a:t>
            </a:r>
          </a:p>
        </p:txBody>
      </p:sp>
      <p:pic>
        <p:nvPicPr>
          <p:cNvPr id="53" name="Google Shape;53;gcbd498e069_2_0"/>
          <p:cNvPicPr preferRelativeResize="0"/>
          <p:nvPr/>
        </p:nvPicPr>
        <p:blipFill rotWithShape="1">
          <a:blip r:embed="rId3"/>
          <a:srcRect b="95017"/>
          <a:stretch/>
        </p:blipFill>
        <p:spPr>
          <a:xfrm>
            <a:off x="8307312" y="1763330"/>
            <a:ext cx="3480725" cy="20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gcbd498e069_2_0">
            <a:extLst>
              <a:ext uri="{FF2B5EF4-FFF2-40B4-BE49-F238E27FC236}">
                <a16:creationId xmlns:a16="http://schemas.microsoft.com/office/drawing/2014/main" id="{5B77FD3C-A884-4245-9A2B-85E9855C4AE9}"/>
              </a:ext>
            </a:extLst>
          </p:cNvPr>
          <p:cNvPicPr preferRelativeResize="0"/>
          <p:nvPr/>
        </p:nvPicPr>
        <p:blipFill rotWithShape="1">
          <a:blip r:embed="rId3"/>
          <a:srcRect t="13319" b="52495"/>
          <a:stretch/>
        </p:blipFill>
        <p:spPr>
          <a:xfrm>
            <a:off x="8307312" y="1966985"/>
            <a:ext cx="3480725" cy="139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3;gcbd498e069_2_0">
            <a:extLst>
              <a:ext uri="{FF2B5EF4-FFF2-40B4-BE49-F238E27FC236}">
                <a16:creationId xmlns:a16="http://schemas.microsoft.com/office/drawing/2014/main" id="{52AAFBB8-3231-4208-A362-2E563AD1A111}"/>
              </a:ext>
            </a:extLst>
          </p:cNvPr>
          <p:cNvPicPr preferRelativeResize="0"/>
          <p:nvPr/>
        </p:nvPicPr>
        <p:blipFill rotWithShape="1">
          <a:blip r:embed="rId3"/>
          <a:srcRect t="56805" b="9008"/>
          <a:stretch/>
        </p:blipFill>
        <p:spPr>
          <a:xfrm>
            <a:off x="8307312" y="3364271"/>
            <a:ext cx="3480725" cy="1397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55375"/>
          </a:scheme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838200" y="243772"/>
            <a:ext cx="105156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How </a:t>
            </a:r>
            <a:r>
              <a:rPr lang="fr-CH" dirty="0" err="1"/>
              <a:t>did</a:t>
            </a:r>
            <a:r>
              <a:rPr lang="fr-CH" dirty="0"/>
              <a:t> OceanGliders ST tackle last </a:t>
            </a:r>
            <a:r>
              <a:rPr lang="fr-CH" dirty="0" err="1"/>
              <a:t>year</a:t>
            </a:r>
            <a:r>
              <a:rPr lang="fr-CH" dirty="0"/>
              <a:t> challenges and </a:t>
            </a:r>
            <a:r>
              <a:rPr lang="fr-CH" dirty="0" err="1"/>
              <a:t>concerns</a:t>
            </a:r>
            <a:r>
              <a:rPr lang="fr-CH" dirty="0"/>
              <a:t>?</a:t>
            </a:r>
            <a:endParaRPr dirty="0"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409500" y="1904452"/>
            <a:ext cx="11373000" cy="30490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fr-CH" sz="1900" b="1" dirty="0"/>
              <a:t>OceanGliders Program coordination:</a:t>
            </a:r>
            <a:endParaRPr sz="1900" b="1" dirty="0"/>
          </a:p>
          <a:p>
            <a:pPr marL="457200" lvl="0" indent="-3519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fr-CH" sz="1900" dirty="0"/>
              <a:t>Need to </a:t>
            </a:r>
            <a:r>
              <a:rPr lang="fr-CH" sz="1900" dirty="0" err="1"/>
              <a:t>develop</a:t>
            </a:r>
            <a:r>
              <a:rPr lang="fr-CH" sz="1900" dirty="0"/>
              <a:t> </a:t>
            </a:r>
            <a:r>
              <a:rPr lang="fr-CH" sz="1900" dirty="0" err="1"/>
              <a:t>clearer</a:t>
            </a:r>
            <a:r>
              <a:rPr lang="fr-CH" sz="1900" dirty="0"/>
              <a:t> </a:t>
            </a:r>
            <a:r>
              <a:rPr lang="fr-CH" sz="1900" dirty="0" err="1"/>
              <a:t>targets</a:t>
            </a:r>
            <a:r>
              <a:rPr lang="fr-CH" sz="1900" dirty="0"/>
              <a:t> for the OceanGliders program, </a:t>
            </a:r>
            <a:r>
              <a:rPr lang="fr-CH" sz="1900" dirty="0" err="1"/>
              <a:t>maybe</a:t>
            </a:r>
            <a:r>
              <a:rPr lang="fr-CH" sz="1900" dirty="0"/>
              <a:t> at the TT </a:t>
            </a:r>
            <a:r>
              <a:rPr lang="fr-CH" sz="1900" dirty="0" err="1"/>
              <a:t>level</a:t>
            </a:r>
            <a:r>
              <a:rPr lang="fr-CH" sz="1900" dirty="0"/>
              <a:t> ?</a:t>
            </a:r>
          </a:p>
          <a:p>
            <a:pPr lvl="1" indent="-351948"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fr-CH" sz="1900" dirty="0">
                <a:highlight>
                  <a:srgbClr val="00FFFF"/>
                </a:highlight>
              </a:rPr>
              <a:t>Call for new and </a:t>
            </a:r>
            <a:r>
              <a:rPr lang="fr-CH" sz="1900" dirty="0" err="1">
                <a:highlight>
                  <a:srgbClr val="00FFFF"/>
                </a:highlight>
              </a:rPr>
              <a:t>updated</a:t>
            </a:r>
            <a:r>
              <a:rPr lang="fr-CH" sz="1900" dirty="0">
                <a:highlight>
                  <a:srgbClr val="00FFFF"/>
                </a:highlight>
              </a:rPr>
              <a:t> </a:t>
            </a:r>
            <a:r>
              <a:rPr lang="fr-CH" sz="1900" dirty="0" err="1">
                <a:highlight>
                  <a:srgbClr val="00FFFF"/>
                </a:highlight>
              </a:rPr>
              <a:t>task</a:t>
            </a:r>
            <a:r>
              <a:rPr lang="fr-CH" sz="1900" dirty="0">
                <a:highlight>
                  <a:srgbClr val="00FFFF"/>
                </a:highlight>
              </a:rPr>
              <a:t> team </a:t>
            </a:r>
            <a:r>
              <a:rPr lang="fr-CH" sz="1900" dirty="0" err="1">
                <a:highlight>
                  <a:srgbClr val="00FFFF"/>
                </a:highlight>
              </a:rPr>
              <a:t>being</a:t>
            </a:r>
            <a:r>
              <a:rPr lang="fr-CH" sz="1900" dirty="0">
                <a:highlight>
                  <a:srgbClr val="00FFFF"/>
                </a:highlight>
              </a:rPr>
              <a:t> </a:t>
            </a:r>
            <a:r>
              <a:rPr lang="fr-CH" sz="1900" dirty="0" err="1">
                <a:highlight>
                  <a:srgbClr val="00FFFF"/>
                </a:highlight>
              </a:rPr>
              <a:t>processed</a:t>
            </a:r>
            <a:r>
              <a:rPr lang="fr-CH" sz="1900" dirty="0">
                <a:highlight>
                  <a:srgbClr val="00FFFF"/>
                </a:highlight>
              </a:rPr>
              <a:t>, </a:t>
            </a:r>
            <a:r>
              <a:rPr lang="fr-CH" sz="1900" dirty="0" err="1">
                <a:highlight>
                  <a:srgbClr val="00FFFF"/>
                </a:highlight>
              </a:rPr>
              <a:t>target</a:t>
            </a:r>
            <a:r>
              <a:rPr lang="fr-CH" sz="1900" dirty="0">
                <a:highlight>
                  <a:srgbClr val="00FFFF"/>
                </a:highlight>
              </a:rPr>
              <a:t> by TT </a:t>
            </a:r>
            <a:r>
              <a:rPr lang="fr-CH" sz="1900" dirty="0" err="1">
                <a:highlight>
                  <a:srgbClr val="00FFFF"/>
                </a:highlight>
              </a:rPr>
              <a:t>being</a:t>
            </a:r>
            <a:r>
              <a:rPr lang="fr-CH" sz="1900" dirty="0">
                <a:highlight>
                  <a:srgbClr val="00FFFF"/>
                </a:highlight>
              </a:rPr>
              <a:t> part of the process </a:t>
            </a:r>
            <a:r>
              <a:rPr lang="fr-CH" sz="1900" dirty="0" err="1">
                <a:highlight>
                  <a:srgbClr val="00FFFF"/>
                </a:highlight>
              </a:rPr>
              <a:t>review</a:t>
            </a:r>
            <a:r>
              <a:rPr lang="fr-CH" sz="1900" dirty="0">
                <a:highlight>
                  <a:srgbClr val="00FFFF"/>
                </a:highlight>
              </a:rPr>
              <a:t>.</a:t>
            </a:r>
          </a:p>
          <a:p>
            <a:pPr marL="562452" lvl="1" indent="0">
              <a:spcBef>
                <a:spcPts val="800"/>
              </a:spcBef>
              <a:buSzPct val="100000"/>
              <a:buNone/>
            </a:pPr>
            <a:endParaRPr sz="1900" dirty="0">
              <a:effectLst>
                <a:glow>
                  <a:schemeClr val="accent1">
                    <a:alpha val="43135"/>
                  </a:schemeClr>
                </a:glow>
              </a:effectLst>
            </a:endParaRPr>
          </a:p>
          <a:p>
            <a:pPr marL="457200" lvl="0" indent="-351948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fr-CH" sz="1900" dirty="0"/>
              <a:t>Meeting </a:t>
            </a:r>
            <a:r>
              <a:rPr lang="fr-CH" sz="1900" dirty="0" err="1"/>
              <a:t>is</a:t>
            </a:r>
            <a:r>
              <a:rPr lang="fr-CH" sz="1900" dirty="0"/>
              <a:t> </a:t>
            </a:r>
            <a:r>
              <a:rPr lang="fr-CH" sz="1900" dirty="0" err="1"/>
              <a:t>needed</a:t>
            </a:r>
            <a:r>
              <a:rPr lang="fr-CH" sz="1900" dirty="0"/>
              <a:t> to </a:t>
            </a:r>
            <a:r>
              <a:rPr lang="fr-CH" sz="1900" dirty="0" err="1"/>
              <a:t>share</a:t>
            </a:r>
            <a:r>
              <a:rPr lang="fr-CH" sz="1900" dirty="0"/>
              <a:t> new </a:t>
            </a:r>
            <a:r>
              <a:rPr lang="fr-CH" sz="1900" dirty="0" err="1"/>
              <a:t>scientific</a:t>
            </a:r>
            <a:r>
              <a:rPr lang="fr-CH" sz="1900" dirty="0"/>
              <a:t> </a:t>
            </a:r>
            <a:r>
              <a:rPr lang="fr-CH" sz="1900" dirty="0" err="1"/>
              <a:t>results</a:t>
            </a:r>
            <a:r>
              <a:rPr lang="fr-CH" sz="1900" dirty="0"/>
              <a:t> and continue to </a:t>
            </a:r>
            <a:r>
              <a:rPr lang="fr-CH" sz="1900" dirty="0" err="1"/>
              <a:t>build</a:t>
            </a:r>
            <a:r>
              <a:rPr lang="fr-CH" sz="1900" dirty="0"/>
              <a:t> the OceanGliders </a:t>
            </a:r>
            <a:r>
              <a:rPr lang="fr-CH" sz="1900" dirty="0" err="1"/>
              <a:t>community</a:t>
            </a:r>
            <a:r>
              <a:rPr lang="fr-CH" sz="1900" dirty="0"/>
              <a:t>.</a:t>
            </a:r>
          </a:p>
          <a:p>
            <a:pPr lvl="1" indent="-351948">
              <a:spcBef>
                <a:spcPts val="900"/>
              </a:spcBef>
              <a:buSzPct val="100000"/>
            </a:pPr>
            <a:r>
              <a:rPr lang="fr-FR" sz="1900" dirty="0">
                <a:highlight>
                  <a:srgbClr val="00FFFF"/>
                </a:highlight>
              </a:rPr>
              <a:t>Next </a:t>
            </a:r>
            <a:r>
              <a:rPr lang="fr-FR" sz="1900" dirty="0" err="1">
                <a:highlight>
                  <a:srgbClr val="00FFFF"/>
                </a:highlight>
              </a:rPr>
              <a:t>community</a:t>
            </a:r>
            <a:r>
              <a:rPr lang="fr-FR" sz="1900" dirty="0">
                <a:highlight>
                  <a:srgbClr val="00FFFF"/>
                </a:highlight>
              </a:rPr>
              <a:t> meeting </a:t>
            </a:r>
            <a:r>
              <a:rPr lang="fr-FR" sz="1900" dirty="0" err="1">
                <a:highlight>
                  <a:srgbClr val="00FFFF"/>
                </a:highlight>
              </a:rPr>
              <a:t>planned</a:t>
            </a:r>
            <a:r>
              <a:rPr lang="fr-FR" sz="1900" dirty="0">
                <a:highlight>
                  <a:srgbClr val="00FFFF"/>
                </a:highlight>
              </a:rPr>
              <a:t> for June 2024. « Save the date » </a:t>
            </a:r>
            <a:r>
              <a:rPr lang="fr-FR" sz="1900" dirty="0" err="1">
                <a:highlight>
                  <a:srgbClr val="00FFFF"/>
                </a:highlight>
              </a:rPr>
              <a:t>being</a:t>
            </a:r>
            <a:r>
              <a:rPr lang="fr-FR" sz="1900" dirty="0">
                <a:highlight>
                  <a:srgbClr val="00FFFF"/>
                </a:highlight>
              </a:rPr>
              <a:t> release June 2023.</a:t>
            </a:r>
          </a:p>
          <a:p>
            <a:pPr lvl="1" indent="-351948">
              <a:spcBef>
                <a:spcPts val="900"/>
              </a:spcBef>
              <a:buSzPct val="100000"/>
            </a:pPr>
            <a:endParaRPr lang="fr-FR" sz="1900" dirty="0">
              <a:highlight>
                <a:srgbClr val="00FF00"/>
              </a:highlight>
            </a:endParaRPr>
          </a:p>
          <a:p>
            <a:pPr indent="-351948">
              <a:spcBef>
                <a:spcPts val="900"/>
              </a:spcBef>
              <a:buSzPct val="100000"/>
            </a:pPr>
            <a:r>
              <a:rPr lang="fr-FR" sz="1900" dirty="0">
                <a:highlight>
                  <a:srgbClr val="00FFFF"/>
                </a:highlight>
              </a:rPr>
              <a:t>More </a:t>
            </a:r>
            <a:r>
              <a:rPr lang="fr-FR" sz="1900" dirty="0" err="1">
                <a:highlight>
                  <a:srgbClr val="00FFFF"/>
                </a:highlight>
              </a:rPr>
              <a:t>regular</a:t>
            </a:r>
            <a:r>
              <a:rPr lang="fr-FR" sz="1900" dirty="0">
                <a:highlight>
                  <a:srgbClr val="00FFFF"/>
                </a:highlight>
              </a:rPr>
              <a:t> OceanGliders </a:t>
            </a:r>
            <a:r>
              <a:rPr lang="fr-FR" sz="1900" dirty="0" err="1">
                <a:highlight>
                  <a:srgbClr val="00FFFF"/>
                </a:highlight>
              </a:rPr>
              <a:t>steering</a:t>
            </a:r>
            <a:r>
              <a:rPr lang="fr-FR" sz="1900" dirty="0">
                <a:highlight>
                  <a:srgbClr val="00FFFF"/>
                </a:highlight>
              </a:rPr>
              <a:t> team meetings and </a:t>
            </a:r>
            <a:r>
              <a:rPr lang="fr-FR" sz="1900" dirty="0" err="1">
                <a:highlight>
                  <a:srgbClr val="00FFFF"/>
                </a:highlight>
              </a:rPr>
              <a:t>exec</a:t>
            </a:r>
            <a:r>
              <a:rPr lang="fr-FR" sz="1900" dirty="0">
                <a:highlight>
                  <a:srgbClr val="00FFFF"/>
                </a:highlight>
              </a:rPr>
              <a:t> meetings</a:t>
            </a:r>
            <a:endParaRPr sz="1900" dirty="0"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838200" y="243772"/>
            <a:ext cx="105156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How </a:t>
            </a:r>
            <a:r>
              <a:rPr lang="fr-CH" dirty="0" err="1"/>
              <a:t>did</a:t>
            </a:r>
            <a:r>
              <a:rPr lang="fr-CH" dirty="0"/>
              <a:t> OceanGliders ST tackle last </a:t>
            </a:r>
            <a:r>
              <a:rPr lang="fr-CH" dirty="0" err="1"/>
              <a:t>year</a:t>
            </a:r>
            <a:r>
              <a:rPr lang="fr-CH" dirty="0"/>
              <a:t> challenges and </a:t>
            </a:r>
            <a:r>
              <a:rPr lang="fr-CH" dirty="0" err="1"/>
              <a:t>concerns</a:t>
            </a:r>
            <a:r>
              <a:rPr lang="fr-CH" dirty="0"/>
              <a:t>?</a:t>
            </a:r>
            <a:endParaRPr dirty="0"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562095" y="2018828"/>
            <a:ext cx="11373000" cy="3295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fr-CH" sz="1800" b="1" dirty="0"/>
              <a:t>Data management : </a:t>
            </a:r>
            <a:endParaRPr sz="1800" b="1" dirty="0"/>
          </a:p>
          <a:p>
            <a:pPr marL="457200" lvl="0" indent="-351948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fr-CH" sz="1800" dirty="0" err="1"/>
              <a:t>Evolve</a:t>
            </a:r>
            <a:r>
              <a:rPr lang="fr-CH" sz="1800" dirty="0"/>
              <a:t> </a:t>
            </a:r>
            <a:r>
              <a:rPr lang="fr-CH" sz="1800" dirty="0" err="1"/>
              <a:t>toward</a:t>
            </a:r>
            <a:r>
              <a:rPr lang="fr-CH" sz="1800" dirty="0"/>
              <a:t> a more </a:t>
            </a:r>
            <a:r>
              <a:rPr lang="fr-CH" sz="1800" dirty="0" err="1"/>
              <a:t>unified</a:t>
            </a:r>
            <a:r>
              <a:rPr lang="fr-CH" sz="1800" dirty="0"/>
              <a:t> data management system</a:t>
            </a:r>
          </a:p>
          <a:p>
            <a:pPr lvl="1" indent="-334327">
              <a:spcBef>
                <a:spcPts val="900"/>
              </a:spcBef>
              <a:buSzPct val="100000"/>
            </a:pPr>
            <a:r>
              <a:rPr lang="fr-CH" dirty="0">
                <a:highlight>
                  <a:srgbClr val="C0C0C0"/>
                </a:highlight>
              </a:rPr>
              <a:t>The format (</a:t>
            </a:r>
            <a:r>
              <a:rPr lang="fr-CH" dirty="0" err="1">
                <a:highlight>
                  <a:srgbClr val="C0C0C0"/>
                </a:highlight>
              </a:rPr>
              <a:t>being</a:t>
            </a:r>
            <a:r>
              <a:rPr lang="fr-CH" dirty="0">
                <a:highlight>
                  <a:srgbClr val="C0C0C0"/>
                </a:highlight>
              </a:rPr>
              <a:t> </a:t>
            </a:r>
            <a:r>
              <a:rPr lang="fr-CH" dirty="0" err="1">
                <a:highlight>
                  <a:srgbClr val="C0C0C0"/>
                </a:highlight>
              </a:rPr>
              <a:t>released</a:t>
            </a:r>
            <a:r>
              <a:rPr lang="fr-CH" dirty="0">
                <a:highlight>
                  <a:srgbClr val="C0C0C0"/>
                </a:highlight>
              </a:rPr>
              <a:t> </a:t>
            </a:r>
            <a:r>
              <a:rPr lang="fr-CH" dirty="0" err="1">
                <a:highlight>
                  <a:srgbClr val="C0C0C0"/>
                </a:highlight>
              </a:rPr>
              <a:t>officially</a:t>
            </a:r>
            <a:r>
              <a:rPr lang="fr-CH" dirty="0">
                <a:highlight>
                  <a:srgbClr val="C0C0C0"/>
                </a:highlight>
              </a:rPr>
              <a:t> </a:t>
            </a:r>
            <a:r>
              <a:rPr lang="fr-CH" dirty="0" err="1">
                <a:highlight>
                  <a:srgbClr val="C0C0C0"/>
                </a:highlight>
              </a:rPr>
              <a:t>later</a:t>
            </a:r>
            <a:r>
              <a:rPr lang="fr-CH" dirty="0">
                <a:highlight>
                  <a:srgbClr val="C0C0C0"/>
                </a:highlight>
              </a:rPr>
              <a:t> </a:t>
            </a:r>
            <a:r>
              <a:rPr lang="fr-CH" dirty="0" err="1">
                <a:highlight>
                  <a:srgbClr val="C0C0C0"/>
                </a:highlight>
              </a:rPr>
              <a:t>this</a:t>
            </a:r>
            <a:r>
              <a:rPr lang="fr-CH" dirty="0">
                <a:highlight>
                  <a:srgbClr val="C0C0C0"/>
                </a:highlight>
              </a:rPr>
              <a:t> </a:t>
            </a:r>
            <a:r>
              <a:rPr lang="fr-CH" dirty="0" err="1">
                <a:highlight>
                  <a:srgbClr val="C0C0C0"/>
                </a:highlight>
              </a:rPr>
              <a:t>month</a:t>
            </a:r>
            <a:r>
              <a:rPr lang="fr-CH" dirty="0">
                <a:highlight>
                  <a:srgbClr val="C0C0C0"/>
                </a:highlight>
              </a:rPr>
              <a:t>) </a:t>
            </a:r>
            <a:r>
              <a:rPr lang="fr-CH" dirty="0" err="1">
                <a:highlight>
                  <a:srgbClr val="C0C0C0"/>
                </a:highlight>
              </a:rPr>
              <a:t>should</a:t>
            </a:r>
            <a:r>
              <a:rPr lang="fr-CH" dirty="0">
                <a:highlight>
                  <a:srgbClr val="C0C0C0"/>
                </a:highlight>
              </a:rPr>
              <a:t> </a:t>
            </a:r>
            <a:r>
              <a:rPr lang="fr-CH" dirty="0" err="1">
                <a:highlight>
                  <a:srgbClr val="C0C0C0"/>
                </a:highlight>
              </a:rPr>
              <a:t>be</a:t>
            </a:r>
            <a:r>
              <a:rPr lang="fr-CH" dirty="0">
                <a:highlight>
                  <a:srgbClr val="C0C0C0"/>
                </a:highlight>
              </a:rPr>
              <a:t> a </a:t>
            </a:r>
            <a:r>
              <a:rPr lang="fr-CH" dirty="0" err="1">
                <a:highlight>
                  <a:srgbClr val="C0C0C0"/>
                </a:highlight>
              </a:rPr>
              <a:t>huge</a:t>
            </a:r>
            <a:r>
              <a:rPr lang="fr-CH" dirty="0">
                <a:highlight>
                  <a:srgbClr val="C0C0C0"/>
                </a:highlight>
              </a:rPr>
              <a:t> </a:t>
            </a:r>
            <a:r>
              <a:rPr lang="fr-CH" dirty="0" err="1">
                <a:highlight>
                  <a:srgbClr val="C0C0C0"/>
                </a:highlight>
              </a:rPr>
              <a:t>step</a:t>
            </a:r>
            <a:r>
              <a:rPr lang="fr-CH" dirty="0">
                <a:highlight>
                  <a:srgbClr val="C0C0C0"/>
                </a:highlight>
              </a:rPr>
              <a:t> to </a:t>
            </a:r>
            <a:r>
              <a:rPr lang="fr-CH" dirty="0" err="1">
                <a:highlight>
                  <a:srgbClr val="C0C0C0"/>
                </a:highlight>
              </a:rPr>
              <a:t>harmonize</a:t>
            </a:r>
            <a:r>
              <a:rPr lang="fr-CH" dirty="0">
                <a:highlight>
                  <a:srgbClr val="C0C0C0"/>
                </a:highlight>
              </a:rPr>
              <a:t> data management </a:t>
            </a:r>
            <a:r>
              <a:rPr lang="fr-CH" dirty="0" err="1">
                <a:highlight>
                  <a:srgbClr val="C0C0C0"/>
                </a:highlight>
              </a:rPr>
              <a:t>procedures</a:t>
            </a:r>
            <a:r>
              <a:rPr lang="fr-CH" dirty="0">
                <a:highlight>
                  <a:srgbClr val="C0C0C0"/>
                </a:highlight>
              </a:rPr>
              <a:t>.</a:t>
            </a:r>
          </a:p>
          <a:p>
            <a:pPr marL="580073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fr-CH" dirty="0"/>
          </a:p>
          <a:p>
            <a:pPr marL="457200" lvl="0" indent="-351948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fr-CH" sz="1800" dirty="0"/>
              <a:t>Engage </a:t>
            </a:r>
            <a:r>
              <a:rPr lang="fr-CH" sz="1800" dirty="0" err="1"/>
              <a:t>closer</a:t>
            </a:r>
            <a:r>
              <a:rPr lang="fr-CH" sz="1800" dirty="0"/>
              <a:t> </a:t>
            </a:r>
            <a:r>
              <a:rPr lang="fr-CH" sz="1800" dirty="0" err="1"/>
              <a:t>cooperation</a:t>
            </a:r>
            <a:r>
              <a:rPr lang="fr-CH" sz="1800" dirty="0"/>
              <a:t> </a:t>
            </a:r>
            <a:r>
              <a:rPr lang="fr-CH" sz="1800" dirty="0" err="1"/>
              <a:t>with</a:t>
            </a:r>
            <a:r>
              <a:rPr lang="fr-CH" sz="1800" dirty="0"/>
              <a:t> IOOS GDAC (US), </a:t>
            </a:r>
            <a:r>
              <a:rPr lang="fr-CH" sz="1800" dirty="0" err="1"/>
              <a:t>European</a:t>
            </a:r>
            <a:r>
              <a:rPr lang="fr-CH" sz="1800" dirty="0"/>
              <a:t> glider RI and OceanGliders Canada.</a:t>
            </a:r>
          </a:p>
          <a:p>
            <a:pPr lvl="1" indent="-351948">
              <a:spcBef>
                <a:spcPts val="900"/>
              </a:spcBef>
              <a:buSzPct val="100000"/>
            </a:pPr>
            <a:r>
              <a:rPr lang="fr-CH" dirty="0">
                <a:highlight>
                  <a:srgbClr val="C0C0C0"/>
                </a:highlight>
              </a:rPr>
              <a:t>Strong participation to the </a:t>
            </a:r>
            <a:r>
              <a:rPr lang="fr-CH" dirty="0" err="1">
                <a:highlight>
                  <a:srgbClr val="C0C0C0"/>
                </a:highlight>
              </a:rPr>
              <a:t>European</a:t>
            </a:r>
            <a:r>
              <a:rPr lang="fr-CH" dirty="0">
                <a:highlight>
                  <a:srgbClr val="C0C0C0"/>
                </a:highlight>
              </a:rPr>
              <a:t> Glider </a:t>
            </a:r>
            <a:r>
              <a:rPr lang="fr-CH" dirty="0" err="1">
                <a:highlight>
                  <a:srgbClr val="C0C0C0"/>
                </a:highlight>
              </a:rPr>
              <a:t>Research</a:t>
            </a:r>
            <a:r>
              <a:rPr lang="fr-CH" dirty="0">
                <a:highlight>
                  <a:srgbClr val="C0C0C0"/>
                </a:highlight>
              </a:rPr>
              <a:t> Infrastructure data management road </a:t>
            </a:r>
            <a:r>
              <a:rPr lang="fr-CH" dirty="0" err="1">
                <a:highlight>
                  <a:srgbClr val="C0C0C0"/>
                </a:highlight>
              </a:rPr>
              <a:t>map</a:t>
            </a:r>
            <a:r>
              <a:rPr lang="fr-CH" dirty="0">
                <a:highlight>
                  <a:srgbClr val="C0C0C0"/>
                </a:highlight>
              </a:rPr>
              <a:t>.</a:t>
            </a:r>
          </a:p>
          <a:p>
            <a:pPr marL="914400" lvl="1" indent="-334327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fr-CH" dirty="0" err="1">
                <a:highlight>
                  <a:srgbClr val="C0C0C0"/>
                </a:highlight>
              </a:rPr>
              <a:t>Develop</a:t>
            </a:r>
            <a:r>
              <a:rPr lang="fr-CH" dirty="0">
                <a:highlight>
                  <a:srgbClr val="C0C0C0"/>
                </a:highlight>
              </a:rPr>
              <a:t> M2M communication </a:t>
            </a:r>
            <a:r>
              <a:rPr lang="fr-CH" dirty="0" err="1">
                <a:highlight>
                  <a:srgbClr val="C0C0C0"/>
                </a:highlight>
              </a:rPr>
              <a:t>with</a:t>
            </a:r>
            <a:r>
              <a:rPr lang="fr-CH" dirty="0">
                <a:highlight>
                  <a:srgbClr val="C0C0C0"/>
                </a:highlight>
              </a:rPr>
              <a:t> </a:t>
            </a:r>
            <a:r>
              <a:rPr lang="fr-CH" dirty="0" err="1">
                <a:highlight>
                  <a:srgbClr val="C0C0C0"/>
                </a:highlight>
              </a:rPr>
              <a:t>Alseamar</a:t>
            </a:r>
            <a:r>
              <a:rPr lang="fr-CH" dirty="0">
                <a:highlight>
                  <a:srgbClr val="C0C0C0"/>
                </a:highlight>
              </a:rPr>
              <a:t> (glider manufacturer) and VOTO (ERDDAP)</a:t>
            </a:r>
          </a:p>
        </p:txBody>
      </p:sp>
    </p:spTree>
    <p:extLst>
      <p:ext uri="{BB962C8B-B14F-4D97-AF65-F5344CB8AC3E}">
        <p14:creationId xmlns:p14="http://schemas.microsoft.com/office/powerpoint/2010/main" val="237369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838200" y="243772"/>
            <a:ext cx="105156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How </a:t>
            </a:r>
            <a:r>
              <a:rPr lang="fr-CH" dirty="0" err="1"/>
              <a:t>did</a:t>
            </a:r>
            <a:r>
              <a:rPr lang="fr-CH" dirty="0"/>
              <a:t> OceanGliders ST tackle last </a:t>
            </a:r>
            <a:r>
              <a:rPr lang="fr-CH" dirty="0" err="1"/>
              <a:t>year</a:t>
            </a:r>
            <a:r>
              <a:rPr lang="fr-CH" dirty="0"/>
              <a:t> challenges and </a:t>
            </a:r>
            <a:r>
              <a:rPr lang="fr-CH" dirty="0" err="1"/>
              <a:t>concerns</a:t>
            </a:r>
            <a:r>
              <a:rPr lang="fr-CH" dirty="0"/>
              <a:t>?</a:t>
            </a:r>
            <a:endParaRPr dirty="0"/>
          </a:p>
        </p:txBody>
      </p:sp>
      <p:sp>
        <p:nvSpPr>
          <p:cNvPr id="7" name="Google Shape;59;p6">
            <a:extLst>
              <a:ext uri="{FF2B5EF4-FFF2-40B4-BE49-F238E27FC236}">
                <a16:creationId xmlns:a16="http://schemas.microsoft.com/office/drawing/2014/main" id="{7F815DED-CC1A-4B10-8699-08CD5C8C70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9500" y="1396958"/>
            <a:ext cx="11373000" cy="453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fr-CH" sz="1800" b="1" dirty="0"/>
              <a:t>Best practices :</a:t>
            </a:r>
            <a:endParaRPr sz="1800" b="1" dirty="0"/>
          </a:p>
          <a:p>
            <a:pPr marL="457200" lvl="0" indent="-3519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fr-CH" sz="1800" dirty="0" err="1"/>
              <a:t>Finalize</a:t>
            </a:r>
            <a:r>
              <a:rPr lang="fr-CH" sz="1800" dirty="0"/>
              <a:t> OceanGliders best practices documents (stand by </a:t>
            </a:r>
            <a:r>
              <a:rPr lang="fr-CH" sz="1800" dirty="0" err="1"/>
              <a:t>since</a:t>
            </a:r>
            <a:r>
              <a:rPr lang="fr-CH" sz="1800" dirty="0"/>
              <a:t> 6 </a:t>
            </a:r>
            <a:r>
              <a:rPr lang="fr-CH" sz="1800" dirty="0" err="1"/>
              <a:t>months</a:t>
            </a:r>
            <a:r>
              <a:rPr lang="fr-CH" sz="1800" dirty="0"/>
              <a:t>).</a:t>
            </a:r>
          </a:p>
          <a:p>
            <a:pPr lvl="1" indent="-351948">
              <a:spcBef>
                <a:spcPts val="800"/>
              </a:spcBef>
              <a:buSzPct val="100000"/>
            </a:pPr>
            <a:r>
              <a:rPr lang="fr-FR" dirty="0">
                <a:highlight>
                  <a:srgbClr val="C0C0C0"/>
                </a:highlight>
              </a:rPr>
              <a:t>Work in </a:t>
            </a:r>
            <a:r>
              <a:rPr lang="fr-FR" dirty="0" err="1">
                <a:highlight>
                  <a:srgbClr val="C0C0C0"/>
                </a:highlight>
              </a:rPr>
              <a:t>progress</a:t>
            </a:r>
            <a:r>
              <a:rPr lang="fr-FR" dirty="0">
                <a:highlight>
                  <a:srgbClr val="C0C0C0"/>
                </a:highlight>
              </a:rPr>
              <a:t>, Pierre Testor and Victor Turpin engage in </a:t>
            </a:r>
            <a:r>
              <a:rPr lang="fr-FR" dirty="0" err="1">
                <a:highlight>
                  <a:srgbClr val="C0C0C0"/>
                </a:highlight>
              </a:rPr>
              <a:t>finalization</a:t>
            </a:r>
            <a:endParaRPr lang="fr-FR" dirty="0">
              <a:highlight>
                <a:srgbClr val="C0C0C0"/>
              </a:highlight>
            </a:endParaRPr>
          </a:p>
          <a:p>
            <a:pPr marL="562452" lvl="1" indent="0">
              <a:spcBef>
                <a:spcPts val="800"/>
              </a:spcBef>
              <a:buSzPct val="100000"/>
              <a:buNone/>
            </a:pPr>
            <a:endParaRPr dirty="0"/>
          </a:p>
          <a:p>
            <a:pPr marL="457200" lvl="0" indent="-35194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CH" sz="1800" dirty="0"/>
              <a:t>Continue the production of Standard </a:t>
            </a:r>
            <a:r>
              <a:rPr lang="fr-CH" sz="1800" dirty="0" err="1"/>
              <a:t>Operational</a:t>
            </a:r>
            <a:r>
              <a:rPr lang="fr-CH" sz="1800" dirty="0"/>
              <a:t> Practices</a:t>
            </a:r>
          </a:p>
          <a:p>
            <a:pPr lvl="1" indent="-351948">
              <a:spcBef>
                <a:spcPts val="0"/>
              </a:spcBef>
              <a:buSzPct val="100000"/>
            </a:pPr>
            <a:r>
              <a:rPr lang="fr-CH" dirty="0" err="1">
                <a:highlight>
                  <a:srgbClr val="C0C0C0"/>
                </a:highlight>
              </a:rPr>
              <a:t>Nacent</a:t>
            </a:r>
            <a:r>
              <a:rPr lang="fr-CH" dirty="0">
                <a:highlight>
                  <a:srgbClr val="C0C0C0"/>
                </a:highlight>
              </a:rPr>
              <a:t> progresses in the RTQC SOP.</a:t>
            </a:r>
            <a:endParaRPr dirty="0">
              <a:highlight>
                <a:srgbClr val="C0C0C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endParaRPr lang="fr-FR" sz="18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fr-CH" sz="1800" b="1" dirty="0" err="1"/>
              <a:t>Metadata</a:t>
            </a:r>
            <a:r>
              <a:rPr lang="fr-CH" sz="1800" b="1" dirty="0"/>
              <a:t> management</a:t>
            </a:r>
            <a:endParaRPr sz="1800" b="1" dirty="0"/>
          </a:p>
          <a:p>
            <a:pPr marL="457200" lvl="0" indent="-3519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fr-CH" sz="1800" dirty="0"/>
              <a:t>Engage the </a:t>
            </a:r>
            <a:r>
              <a:rPr lang="fr-CH" sz="1800" dirty="0" err="1"/>
              <a:t>community</a:t>
            </a:r>
            <a:r>
              <a:rPr lang="fr-CH" sz="1800" dirty="0"/>
              <a:t> in the use of OceanOPS system</a:t>
            </a:r>
          </a:p>
          <a:p>
            <a:pPr lvl="1" indent="-351948">
              <a:spcBef>
                <a:spcPts val="800"/>
              </a:spcBef>
              <a:buSzPct val="100000"/>
            </a:pPr>
            <a:r>
              <a:rPr lang="fr-CH" dirty="0" err="1">
                <a:highlight>
                  <a:srgbClr val="C0C0C0"/>
                </a:highlight>
              </a:rPr>
              <a:t>Request</a:t>
            </a:r>
            <a:r>
              <a:rPr lang="fr-CH" dirty="0">
                <a:highlight>
                  <a:srgbClr val="C0C0C0"/>
                </a:highlight>
              </a:rPr>
              <a:t> WMO ID for </a:t>
            </a:r>
            <a:r>
              <a:rPr lang="fr-CH" dirty="0" err="1">
                <a:highlight>
                  <a:srgbClr val="C0C0C0"/>
                </a:highlight>
              </a:rPr>
              <a:t>gliders</a:t>
            </a:r>
            <a:r>
              <a:rPr lang="fr-CH" dirty="0">
                <a:highlight>
                  <a:srgbClr val="C0C0C0"/>
                </a:highlight>
              </a:rPr>
              <a:t> </a:t>
            </a:r>
            <a:r>
              <a:rPr lang="fr-CH" dirty="0" err="1">
                <a:highlight>
                  <a:srgbClr val="C0C0C0"/>
                </a:highlight>
              </a:rPr>
              <a:t>being</a:t>
            </a:r>
            <a:r>
              <a:rPr lang="fr-CH" dirty="0">
                <a:highlight>
                  <a:srgbClr val="C0C0C0"/>
                </a:highlight>
              </a:rPr>
              <a:t> </a:t>
            </a:r>
            <a:r>
              <a:rPr lang="fr-CH" dirty="0" err="1">
                <a:highlight>
                  <a:srgbClr val="C0C0C0"/>
                </a:highlight>
              </a:rPr>
              <a:t>centralized</a:t>
            </a:r>
            <a:r>
              <a:rPr lang="fr-CH" dirty="0">
                <a:highlight>
                  <a:srgbClr val="C0C0C0"/>
                </a:highlight>
              </a:rPr>
              <a:t> in OceanOPS and </a:t>
            </a:r>
            <a:r>
              <a:rPr lang="fr-CH" dirty="0" err="1">
                <a:highlight>
                  <a:srgbClr val="C0C0C0"/>
                </a:highlight>
              </a:rPr>
              <a:t>used</a:t>
            </a:r>
            <a:r>
              <a:rPr lang="fr-CH" dirty="0">
                <a:highlight>
                  <a:srgbClr val="C0C0C0"/>
                </a:highlight>
              </a:rPr>
              <a:t> by the OceanGliders </a:t>
            </a:r>
            <a:r>
              <a:rPr lang="fr-CH" dirty="0" err="1">
                <a:highlight>
                  <a:srgbClr val="C0C0C0"/>
                </a:highlight>
              </a:rPr>
              <a:t>community</a:t>
            </a:r>
            <a:endParaRPr lang="fr-CH" dirty="0">
              <a:highlight>
                <a:srgbClr val="C0C0C0"/>
              </a:highlight>
            </a:endParaRPr>
          </a:p>
          <a:p>
            <a:pPr lvl="1" indent="-351948">
              <a:spcBef>
                <a:spcPts val="800"/>
              </a:spcBef>
              <a:buSzPct val="100000"/>
            </a:pPr>
            <a:r>
              <a:rPr lang="fr-CH" dirty="0">
                <a:highlight>
                  <a:srgbClr val="C0C0C0"/>
                </a:highlight>
              </a:rPr>
              <a:t>C-IOOS </a:t>
            </a:r>
            <a:r>
              <a:rPr lang="fr-CH" dirty="0" err="1">
                <a:highlight>
                  <a:srgbClr val="C0C0C0"/>
                </a:highlight>
              </a:rPr>
              <a:t>upload</a:t>
            </a:r>
            <a:r>
              <a:rPr lang="fr-CH" dirty="0">
                <a:highlight>
                  <a:srgbClr val="C0C0C0"/>
                </a:highlight>
              </a:rPr>
              <a:t> </a:t>
            </a:r>
            <a:r>
              <a:rPr lang="fr-CH" dirty="0" err="1">
                <a:highlight>
                  <a:srgbClr val="C0C0C0"/>
                </a:highlight>
              </a:rPr>
              <a:t>metadata</a:t>
            </a:r>
            <a:r>
              <a:rPr lang="fr-CH" dirty="0">
                <a:highlight>
                  <a:srgbClr val="C0C0C0"/>
                </a:highlight>
              </a:rPr>
              <a:t> </a:t>
            </a:r>
            <a:r>
              <a:rPr lang="fr-CH" dirty="0" err="1">
                <a:highlight>
                  <a:srgbClr val="C0C0C0"/>
                </a:highlight>
              </a:rPr>
              <a:t>autonomously</a:t>
            </a:r>
            <a:r>
              <a:rPr lang="fr-CH" dirty="0">
                <a:highlight>
                  <a:srgbClr val="C0C0C0"/>
                </a:highlight>
              </a:rPr>
              <a:t> on </a:t>
            </a:r>
            <a:r>
              <a:rPr lang="fr-CH" dirty="0" err="1">
                <a:highlight>
                  <a:srgbClr val="C0C0C0"/>
                </a:highlight>
              </a:rPr>
              <a:t>OceanOPS</a:t>
            </a:r>
            <a:r>
              <a:rPr lang="fr-CH" dirty="0">
                <a:highlight>
                  <a:srgbClr val="C0C0C0"/>
                </a:highlight>
              </a:rPr>
              <a:t>.</a:t>
            </a:r>
          </a:p>
          <a:p>
            <a:pPr lvl="1" indent="-351948">
              <a:spcBef>
                <a:spcPts val="800"/>
              </a:spcBef>
              <a:buSzPct val="100000"/>
            </a:pPr>
            <a:r>
              <a:rPr lang="fr-CH" dirty="0">
                <a:highlight>
                  <a:srgbClr val="C0C0C0"/>
                </a:highlight>
              </a:rPr>
              <a:t>CIOOS </a:t>
            </a:r>
            <a:r>
              <a:rPr lang="fr-CH" dirty="0" err="1">
                <a:highlight>
                  <a:srgbClr val="C0C0C0"/>
                </a:highlight>
              </a:rPr>
              <a:t>developed</a:t>
            </a:r>
            <a:r>
              <a:rPr lang="fr-CH" dirty="0">
                <a:highlight>
                  <a:srgbClr val="C0C0C0"/>
                </a:highlight>
              </a:rPr>
              <a:t> a </a:t>
            </a:r>
            <a:r>
              <a:rPr lang="fr-CH" dirty="0" err="1">
                <a:highlight>
                  <a:srgbClr val="C0C0C0"/>
                </a:highlight>
              </a:rPr>
              <a:t>Glider</a:t>
            </a:r>
            <a:r>
              <a:rPr lang="fr-CH" dirty="0">
                <a:highlight>
                  <a:srgbClr val="C0C0C0"/>
                </a:highlight>
              </a:rPr>
              <a:t> DAC</a:t>
            </a:r>
          </a:p>
        </p:txBody>
      </p:sp>
    </p:spTree>
    <p:extLst>
      <p:ext uri="{BB962C8B-B14F-4D97-AF65-F5344CB8AC3E}">
        <p14:creationId xmlns:p14="http://schemas.microsoft.com/office/powerpoint/2010/main" val="349050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838200" y="123428"/>
            <a:ext cx="105156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OceanGliders </a:t>
            </a:r>
            <a:r>
              <a:rPr lang="fr-CH" dirty="0" err="1"/>
              <a:t>next</a:t>
            </a:r>
            <a:r>
              <a:rPr lang="fr-CH" dirty="0"/>
              <a:t> challenges?</a:t>
            </a:r>
            <a:endParaRPr dirty="0"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409500" y="1071128"/>
            <a:ext cx="9330401" cy="5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8108"/>
              <a:buNone/>
            </a:pPr>
            <a:r>
              <a:rPr lang="fr-CH" sz="1800" b="1" dirty="0"/>
              <a:t>Data and </a:t>
            </a:r>
            <a:r>
              <a:rPr lang="fr-CH" sz="1800" b="1" dirty="0" err="1"/>
              <a:t>metadata</a:t>
            </a:r>
            <a:r>
              <a:rPr lang="fr-CH" sz="1800" b="1" dirty="0"/>
              <a:t> management : </a:t>
            </a:r>
            <a:endParaRPr sz="1800" b="1" dirty="0"/>
          </a:p>
          <a:p>
            <a:pPr marL="457200" lvl="0" indent="-351948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fr-FR" sz="1800" dirty="0" err="1"/>
              <a:t>Implement</a:t>
            </a:r>
            <a:r>
              <a:rPr lang="fr-FR" sz="1800" dirty="0"/>
              <a:t> OG1.0 and BUFR format</a:t>
            </a:r>
            <a:endParaRPr lang="fr-CH" sz="1800" dirty="0"/>
          </a:p>
          <a:p>
            <a:pPr indent="-334327">
              <a:spcBef>
                <a:spcPts val="900"/>
              </a:spcBef>
              <a:buSzPct val="100000"/>
            </a:pPr>
            <a:r>
              <a:rPr lang="fr-CH" sz="1800" dirty="0" err="1"/>
              <a:t>Centralize</a:t>
            </a:r>
            <a:r>
              <a:rPr lang="fr-CH" sz="1800" dirty="0"/>
              <a:t> all OG data sets </a:t>
            </a:r>
            <a:r>
              <a:rPr lang="fr-CH" sz="1800" dirty="0" err="1"/>
              <a:t>into</a:t>
            </a:r>
            <a:r>
              <a:rPr lang="fr-CH" sz="1800" dirty="0"/>
              <a:t> one single entry point</a:t>
            </a:r>
          </a:p>
          <a:p>
            <a:pPr indent="-334327">
              <a:spcBef>
                <a:spcPts val="900"/>
              </a:spcBef>
              <a:buSzPct val="100000"/>
            </a:pPr>
            <a:r>
              <a:rPr lang="fr-FR" sz="1800" dirty="0" err="1"/>
              <a:t>Elaborate</a:t>
            </a:r>
            <a:r>
              <a:rPr lang="fr-FR" sz="1800" dirty="0"/>
              <a:t> a </a:t>
            </a:r>
            <a:r>
              <a:rPr lang="fr-FR" sz="1800" dirty="0" err="1"/>
              <a:t>delayed</a:t>
            </a:r>
            <a:r>
              <a:rPr lang="fr-FR" sz="1800" dirty="0"/>
              <a:t> mode data management </a:t>
            </a:r>
            <a:r>
              <a:rPr lang="fr-FR" sz="1800" dirty="0" err="1"/>
              <a:t>strategy</a:t>
            </a:r>
            <a:r>
              <a:rPr lang="fr-FR" sz="1800" dirty="0"/>
              <a:t> for the program</a:t>
            </a:r>
            <a:endParaRPr lang="fr-CH" sz="1800" dirty="0"/>
          </a:p>
          <a:p>
            <a:pPr marL="457200" lvl="0" indent="-351948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en-US" sz="1800" dirty="0"/>
              <a:t>Promote the use of OceanOPS to manage metadata</a:t>
            </a:r>
            <a:endParaRPr lang="fr-FR" sz="1800" dirty="0"/>
          </a:p>
          <a:p>
            <a:pPr marL="122873" indent="0">
              <a:spcBef>
                <a:spcPts val="0"/>
              </a:spcBef>
              <a:buSzPct val="100000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8108"/>
              <a:buNone/>
            </a:pPr>
            <a:r>
              <a:rPr lang="fr-CH" sz="1800" b="1" dirty="0"/>
              <a:t>Best practices :</a:t>
            </a:r>
            <a:endParaRPr sz="1800" b="1" dirty="0"/>
          </a:p>
          <a:p>
            <a:pPr marL="457200" lvl="0" indent="-351948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fr-CH" sz="1800" dirty="0" err="1"/>
              <a:t>Finalize</a:t>
            </a:r>
            <a:r>
              <a:rPr lang="fr-CH" sz="1800" dirty="0"/>
              <a:t> OceanGliders best practices documents.</a:t>
            </a:r>
            <a:endParaRPr sz="1800" dirty="0"/>
          </a:p>
          <a:p>
            <a:pPr marL="457200" lvl="0" indent="-351948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fr-CH" sz="1800" dirty="0"/>
              <a:t>Promote the use of the OceanGliders </a:t>
            </a:r>
            <a:r>
              <a:rPr lang="fr-CH" sz="1800" dirty="0" err="1"/>
              <a:t>Github</a:t>
            </a:r>
            <a:r>
              <a:rPr lang="fr-CH" sz="1800" dirty="0"/>
              <a:t> repository</a:t>
            </a:r>
          </a:p>
          <a:p>
            <a:pPr marL="105252" indent="0">
              <a:spcBef>
                <a:spcPts val="900"/>
              </a:spcBef>
              <a:buSzPct val="100000"/>
              <a:buNone/>
            </a:pPr>
            <a:endParaRPr lang="fr-CH" sz="1800" dirty="0"/>
          </a:p>
          <a:p>
            <a:pPr marL="105252" indent="0">
              <a:spcBef>
                <a:spcPts val="900"/>
              </a:spcBef>
              <a:buSzPct val="100000"/>
              <a:buNone/>
            </a:pPr>
            <a:r>
              <a:rPr lang="fr-CH" sz="1800" b="1" dirty="0"/>
              <a:t>Monitoring</a:t>
            </a:r>
          </a:p>
          <a:p>
            <a:pPr marL="448152" indent="-342900">
              <a:spcBef>
                <a:spcPts val="900"/>
              </a:spcBef>
              <a:buSzPct val="100000"/>
            </a:pPr>
            <a:r>
              <a:rPr lang="fr-CH" sz="1800" dirty="0" err="1"/>
              <a:t>Develop</a:t>
            </a:r>
            <a:r>
              <a:rPr lang="fr-CH" sz="1800" dirty="0"/>
              <a:t> </a:t>
            </a:r>
            <a:r>
              <a:rPr lang="fr-CH" sz="1800" dirty="0" err="1"/>
              <a:t>operational</a:t>
            </a:r>
            <a:r>
              <a:rPr lang="fr-CH" sz="1800" dirty="0"/>
              <a:t> monitoring of key OceanGliders national programs </a:t>
            </a:r>
            <a:r>
              <a:rPr lang="fr-CH" sz="1800" dirty="0" err="1"/>
              <a:t>through</a:t>
            </a:r>
            <a:r>
              <a:rPr lang="fr-CH" sz="1800" dirty="0"/>
              <a:t> </a:t>
            </a:r>
            <a:r>
              <a:rPr lang="fr-CH" sz="1800" dirty="0" err="1"/>
              <a:t>automated</a:t>
            </a:r>
            <a:r>
              <a:rPr lang="fr-CH" sz="1800" dirty="0"/>
              <a:t> data and </a:t>
            </a:r>
            <a:r>
              <a:rPr lang="fr-CH" sz="1800" dirty="0" err="1"/>
              <a:t>metadata</a:t>
            </a:r>
            <a:r>
              <a:rPr lang="fr-CH" sz="1800" dirty="0"/>
              <a:t> flow</a:t>
            </a:r>
          </a:p>
          <a:p>
            <a:pPr marL="448152" indent="-342900">
              <a:spcBef>
                <a:spcPts val="900"/>
              </a:spcBef>
              <a:buSzPct val="100000"/>
            </a:pPr>
            <a:r>
              <a:rPr lang="fr-CH" sz="1800" dirty="0"/>
              <a:t>Support to </a:t>
            </a:r>
            <a:r>
              <a:rPr lang="fr-CH" sz="1800" dirty="0" err="1"/>
              <a:t>develop</a:t>
            </a:r>
            <a:r>
              <a:rPr lang="fr-CH" sz="1800" dirty="0"/>
              <a:t> monitoring </a:t>
            </a:r>
            <a:r>
              <a:rPr lang="fr-CH" sz="1800" dirty="0" err="1"/>
              <a:t>tools</a:t>
            </a:r>
            <a:r>
              <a:rPr lang="fr-CH" sz="1800" dirty="0"/>
              <a:t> at OceanOPS </a:t>
            </a:r>
            <a:r>
              <a:rPr lang="fr-CH" sz="1800" dirty="0" err="1"/>
              <a:t>is</a:t>
            </a:r>
            <a:r>
              <a:rPr lang="fr-CH" sz="1800" dirty="0"/>
              <a:t> </a:t>
            </a:r>
            <a:r>
              <a:rPr lang="fr-CH" sz="1800" dirty="0" err="1"/>
              <a:t>needed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69881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 err="1"/>
              <a:t>Priorities</a:t>
            </a:r>
            <a:r>
              <a:rPr lang="fr-CH" dirty="0"/>
              <a:t> for 2023-2024</a:t>
            </a:r>
            <a:endParaRPr dirty="0"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5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000" dirty="0"/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r-CH" sz="1800" dirty="0" err="1"/>
              <a:t>Organize</a:t>
            </a:r>
            <a:r>
              <a:rPr lang="fr-CH" sz="1800" dirty="0"/>
              <a:t> </a:t>
            </a:r>
            <a:r>
              <a:rPr lang="fr-CH" sz="1800" dirty="0" err="1"/>
              <a:t>community</a:t>
            </a:r>
            <a:r>
              <a:rPr lang="fr-CH" sz="1800" dirty="0"/>
              <a:t> meeting in 2024</a:t>
            </a:r>
          </a:p>
          <a:p>
            <a:pPr marL="1143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r-CH" sz="1800" dirty="0" err="1"/>
              <a:t>Creation</a:t>
            </a:r>
            <a:r>
              <a:rPr lang="fr-CH" sz="1800" dirty="0"/>
              <a:t> of new </a:t>
            </a:r>
            <a:r>
              <a:rPr lang="fr-CH" sz="1800" dirty="0" err="1"/>
              <a:t>task</a:t>
            </a:r>
            <a:r>
              <a:rPr lang="fr-CH" sz="1800" dirty="0"/>
              <a:t> team and </a:t>
            </a:r>
            <a:r>
              <a:rPr lang="fr-CH" sz="1800" dirty="0" err="1"/>
              <a:t>renew</a:t>
            </a:r>
            <a:r>
              <a:rPr lang="fr-CH" sz="1800" dirty="0"/>
              <a:t> engagement of </a:t>
            </a:r>
            <a:r>
              <a:rPr lang="fr-CH" sz="1800" dirty="0" err="1"/>
              <a:t>existing</a:t>
            </a:r>
            <a:r>
              <a:rPr lang="fr-CH" sz="1800" dirty="0"/>
              <a:t> </a:t>
            </a:r>
            <a:r>
              <a:rPr lang="fr-CH" sz="1800" dirty="0" err="1"/>
              <a:t>task</a:t>
            </a:r>
            <a:r>
              <a:rPr lang="fr-CH" sz="1800" dirty="0"/>
              <a:t> teams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endParaRPr lang="fr-CH" sz="1800" dirty="0"/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r-CH" sz="1800" dirty="0" err="1"/>
              <a:t>Build</a:t>
            </a:r>
            <a:r>
              <a:rPr lang="fr-CH" sz="1800" dirty="0"/>
              <a:t> </a:t>
            </a:r>
            <a:r>
              <a:rPr lang="fr-CH" sz="1800" dirty="0" err="1"/>
              <a:t>upon</a:t>
            </a:r>
            <a:r>
              <a:rPr lang="fr-CH" sz="1800" dirty="0"/>
              <a:t> the release of OG1.0 and BUFR format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endParaRPr lang="fr-CH" sz="1800" dirty="0"/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r-CH" sz="1800" dirty="0"/>
              <a:t>Engage in the </a:t>
            </a:r>
            <a:r>
              <a:rPr lang="fr-CH" sz="1800" dirty="0" err="1"/>
              <a:t>delayed</a:t>
            </a:r>
            <a:r>
              <a:rPr lang="fr-CH" sz="1800" dirty="0"/>
              <a:t> mode data management </a:t>
            </a:r>
            <a:r>
              <a:rPr lang="fr-CH" sz="1800" dirty="0" err="1"/>
              <a:t>with</a:t>
            </a:r>
            <a:r>
              <a:rPr lang="fr-CH" sz="1800" dirty="0"/>
              <a:t> the OceanGliders data management </a:t>
            </a:r>
            <a:r>
              <a:rPr lang="fr-CH" sz="1800" dirty="0" err="1"/>
              <a:t>task</a:t>
            </a:r>
            <a:r>
              <a:rPr lang="fr-CH" sz="1800" dirty="0"/>
              <a:t> team.</a:t>
            </a:r>
            <a:endParaRPr sz="1800" dirty="0"/>
          </a:p>
          <a:p>
            <a:pPr marL="1143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lang="fr-CH" sz="1800" dirty="0"/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 err="1"/>
              <a:t>Develop</a:t>
            </a:r>
            <a:r>
              <a:rPr lang="fr-FR" sz="1800" dirty="0"/>
              <a:t> more monitoring </a:t>
            </a:r>
            <a:r>
              <a:rPr lang="fr-FR" sz="1800" dirty="0" err="1"/>
              <a:t>tools</a:t>
            </a:r>
            <a:r>
              <a:rPr lang="fr-FR" sz="1800" dirty="0"/>
              <a:t> for the program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 err="1"/>
              <a:t>Asks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OCG</a:t>
            </a:r>
            <a:endParaRPr dirty="0"/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1"/>
          </p:nvPr>
        </p:nvSpPr>
        <p:spPr>
          <a:xfrm>
            <a:off x="670824" y="1799875"/>
            <a:ext cx="11216375" cy="244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FR" dirty="0"/>
              <a:t>Support cross-network collaboration (workshops, meetings, data flows)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FR" dirty="0"/>
              <a:t>Help to </a:t>
            </a:r>
            <a:r>
              <a:rPr lang="fr-FR" dirty="0" err="1"/>
              <a:t>coordinate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 to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Decade</a:t>
            </a:r>
            <a:r>
              <a:rPr lang="fr-FR" dirty="0"/>
              <a:t> </a:t>
            </a:r>
            <a:r>
              <a:rPr lang="fr-FR" dirty="0" err="1"/>
              <a:t>actvities</a:t>
            </a:r>
            <a:endParaRPr lang="fr-FR"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FR" dirty="0"/>
              <a:t>Promotion to </a:t>
            </a:r>
            <a:r>
              <a:rPr lang="fr-FR" dirty="0" err="1"/>
              <a:t>regular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emerging</a:t>
            </a:r>
            <a:r>
              <a:rPr lang="fr-FR" dirty="0"/>
              <a:t> network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FR" dirty="0"/>
              <a:t>Support </a:t>
            </a:r>
            <a:r>
              <a:rPr lang="fr-FR" dirty="0" err="1"/>
              <a:t>opportunities</a:t>
            </a:r>
            <a:r>
              <a:rPr lang="fr-FR" dirty="0"/>
              <a:t> for </a:t>
            </a:r>
            <a:r>
              <a:rPr lang="fr-FR" dirty="0" err="1"/>
              <a:t>funding</a:t>
            </a:r>
            <a:r>
              <a:rPr lang="fr-FR" dirty="0"/>
              <a:t> of </a:t>
            </a:r>
            <a:r>
              <a:rPr lang="fr-FR" dirty="0" err="1"/>
              <a:t>Ocean</a:t>
            </a:r>
            <a:r>
              <a:rPr lang="fr-FR" dirty="0"/>
              <a:t> OPS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6351</TotalTime>
  <Words>638</Words>
  <Application>Microsoft Macintosh PowerPoint</Application>
  <PresentationFormat>Widescreen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Quattrocento Sans</vt:lpstr>
      <vt:lpstr>Microsoft YaHei</vt:lpstr>
      <vt:lpstr>Corbel</vt:lpstr>
      <vt:lpstr>Lucida Sans</vt:lpstr>
      <vt:lpstr>Montserrat</vt:lpstr>
      <vt:lpstr>Libre Franklin</vt:lpstr>
      <vt:lpstr>Calibri</vt:lpstr>
      <vt:lpstr>Office Theme</vt:lpstr>
      <vt:lpstr>PowerPoint Presentation</vt:lpstr>
      <vt:lpstr>Developments and Achievements</vt:lpstr>
      <vt:lpstr>How did OceanGliders ST tackle last year challenges and concerns?</vt:lpstr>
      <vt:lpstr>How did OceanGliders ST tackle last year challenges and concerns?</vt:lpstr>
      <vt:lpstr>How did OceanGliders ST tackle last year challenges and concerns?</vt:lpstr>
      <vt:lpstr>OceanGliders next challenges?</vt:lpstr>
      <vt:lpstr>Priorities for 2023-2024</vt:lpstr>
      <vt:lpstr>Asks from OCG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Heslop, Emma</dc:creator>
  <cp:lastModifiedBy>DeYoung, Brad</cp:lastModifiedBy>
  <cp:revision>4</cp:revision>
  <dcterms:created xsi:type="dcterms:W3CDTF">2020-02-20T13:54:50Z</dcterms:created>
  <dcterms:modified xsi:type="dcterms:W3CDTF">2023-05-21T18:42:31Z</dcterms:modified>
</cp:coreProperties>
</file>