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embeddedFontLst>
    <p:embeddedFont>
      <p:font typeface="Barlow Semi Condensed" panose="00000506000000000000" pitchFamily="2" charset="0"/>
      <p:regular r:id="rId14"/>
      <p:bold r:id="rId15"/>
      <p:italic r:id="rId16"/>
      <p:boldItalic r:id="rId17"/>
    </p:embeddedFont>
    <p:embeddedFont>
      <p:font typeface="Barlow Semi Condensed Medium" panose="00000606000000000000" pitchFamily="2" charset="0"/>
      <p:regular r:id="rId18"/>
      <p:bold r:id="rId19"/>
      <p:italic r:id="rId20"/>
      <p:boldItalic r:id="rId21"/>
    </p:embeddedFont>
    <p:embeddedFont>
      <p:font typeface="Barlow Semi Condensed SemiBold" panose="00000706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Light"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rUYVSz2ZAfY+hY8grzJV7Jepj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7f1952f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167f1952fc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c10f8f6a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6c10f8f6a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6c10f8f6af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9792a7fc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This slide gives an overview of the projects involved grouped under natural groupings that we plan to leverage to streamline how we support these projects and create opportunities for knowledge sharing and synergy between projects</a:t>
            </a:r>
            <a:endParaRPr/>
          </a:p>
        </p:txBody>
      </p:sp>
      <p:sp>
        <p:nvSpPr>
          <p:cNvPr id="212" name="Google Shape;212;g119792a7fc8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50c52ed47_1_6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450c52ed47_1_6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50c52ed47_1_7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1450c52ed47_1_7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50c52ed47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20000"/>
              </a:lnSpc>
              <a:spcBef>
                <a:spcPts val="0"/>
              </a:spcBef>
              <a:spcAft>
                <a:spcPts val="0"/>
              </a:spcAft>
              <a:buClr>
                <a:schemeClr val="dk1"/>
              </a:buClr>
              <a:buSzPts val="1200"/>
              <a:buChar char="-"/>
            </a:pPr>
            <a:r>
              <a:rPr lang="en-GB" sz="1200">
                <a:solidFill>
                  <a:schemeClr val="dk1"/>
                </a:solidFill>
              </a:rPr>
              <a:t>Projects are falling into three categories - the first we highlight here is national observing systems development </a:t>
            </a:r>
            <a:endParaRPr sz="1200">
              <a:solidFill>
                <a:schemeClr val="dk1"/>
              </a:solidFill>
            </a:endParaRPr>
          </a:p>
          <a:p>
            <a:pPr marL="457200" lvl="0" indent="-304800" algn="l" rtl="0">
              <a:lnSpc>
                <a:spcPct val="120000"/>
              </a:lnSpc>
              <a:spcBef>
                <a:spcPts val="0"/>
              </a:spcBef>
              <a:spcAft>
                <a:spcPts val="0"/>
              </a:spcAft>
              <a:buClr>
                <a:schemeClr val="dk1"/>
              </a:buClr>
              <a:buSzPts val="1200"/>
              <a:buChar char="-"/>
            </a:pPr>
            <a:r>
              <a:rPr lang="en-GB" sz="1200">
                <a:solidFill>
                  <a:schemeClr val="dk1"/>
                </a:solidFill>
              </a:rPr>
              <a:t>2 projects - Morocco and Mauritius - these have similar aims and needs and we look in more detail at them in next slides</a:t>
            </a:r>
            <a:endParaRPr sz="1200">
              <a:solidFill>
                <a:schemeClr val="dk1"/>
              </a:solidFill>
            </a:endParaRPr>
          </a:p>
        </p:txBody>
      </p:sp>
      <p:sp>
        <p:nvSpPr>
          <p:cNvPr id="148" name="Google Shape;148;g1450c52ed47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97fad3a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417"/>
              </a:spcBef>
              <a:spcAft>
                <a:spcPts val="0"/>
              </a:spcAft>
              <a:buSzPts val="1100"/>
              <a:buNone/>
            </a:pPr>
            <a:r>
              <a:rPr lang="en-GB">
                <a:solidFill>
                  <a:schemeClr val="dk1"/>
                </a:solidFill>
              </a:rPr>
              <a:t>MOLLY END HERE</a:t>
            </a:r>
            <a:endParaRPr>
              <a:solidFill>
                <a:schemeClr val="dk1"/>
              </a:solidFill>
            </a:endParaRPr>
          </a:p>
        </p:txBody>
      </p:sp>
      <p:sp>
        <p:nvSpPr>
          <p:cNvPr id="158" name="Google Shape;158;g1397fad3af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5b5eeb22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417"/>
              </a:spcBef>
              <a:spcAft>
                <a:spcPts val="0"/>
              </a:spcAft>
              <a:buSzPts val="1100"/>
              <a:buNone/>
            </a:pPr>
            <a:endParaRPr>
              <a:solidFill>
                <a:schemeClr val="dk1"/>
              </a:solidFill>
            </a:endParaRPr>
          </a:p>
        </p:txBody>
      </p:sp>
      <p:sp>
        <p:nvSpPr>
          <p:cNvPr id="165" name="Google Shape;165;g165b5eeb22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50c52ed47_1_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100"/>
              <a:buNone/>
            </a:pPr>
            <a:endParaRPr sz="1200">
              <a:solidFill>
                <a:schemeClr val="dk1"/>
              </a:solidFill>
            </a:endParaRPr>
          </a:p>
        </p:txBody>
      </p:sp>
      <p:sp>
        <p:nvSpPr>
          <p:cNvPr id="172" name="Google Shape;172;g1450c52ed47_1_6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c10f8f6a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100"/>
              <a:buNone/>
            </a:pPr>
            <a:endParaRPr sz="1200">
              <a:solidFill>
                <a:schemeClr val="dk1"/>
              </a:solidFill>
            </a:endParaRPr>
          </a:p>
        </p:txBody>
      </p:sp>
      <p:sp>
        <p:nvSpPr>
          <p:cNvPr id="181" name="Google Shape;181;g16c10f8f6af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9792a7fc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100"/>
              <a:buNone/>
            </a:pPr>
            <a:r>
              <a:rPr lang="en-GB" sz="1200">
                <a:solidFill>
                  <a:schemeClr val="dk1"/>
                </a:solidFill>
                <a:latin typeface="Roboto"/>
                <a:ea typeface="Roboto"/>
                <a:cs typeface="Roboto"/>
                <a:sym typeface="Roboto"/>
              </a:rPr>
              <a:t>The co-created, crowd-sourced data is valuable in itself but the collection process will be important ocean literacy and awareness activities additionally.</a:t>
            </a:r>
            <a:endParaRPr sz="1200">
              <a:solidFill>
                <a:schemeClr val="dk1"/>
              </a:solidFill>
            </a:endParaRPr>
          </a:p>
        </p:txBody>
      </p:sp>
      <p:sp>
        <p:nvSpPr>
          <p:cNvPr id="189" name="Google Shape;189;g119792a7fc8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260000" y="1260000"/>
            <a:ext cx="4271583" cy="303490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ubTitle" idx="1"/>
          </p:nvPr>
        </p:nvSpPr>
        <p:spPr>
          <a:xfrm>
            <a:off x="1260000" y="4590000"/>
            <a:ext cx="4271583" cy="82435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417"/>
              </a:spcBef>
              <a:spcAft>
                <a:spcPts val="0"/>
              </a:spcAft>
              <a:buClr>
                <a:schemeClr val="accent1"/>
              </a:buClr>
              <a:buSzPts val="2000"/>
              <a:buNone/>
              <a:defRPr sz="2000"/>
            </a:lvl2pPr>
            <a:lvl3pPr lvl="2" algn="ctr">
              <a:lnSpc>
                <a:spcPct val="100000"/>
              </a:lnSpc>
              <a:spcBef>
                <a:spcPts val="283"/>
              </a:spcBef>
              <a:spcAft>
                <a:spcPts val="0"/>
              </a:spcAft>
              <a:buSzPts val="1800"/>
              <a:buNone/>
              <a:defRPr sz="1800"/>
            </a:lvl3pPr>
            <a:lvl4pPr lvl="3" algn="ctr">
              <a:lnSpc>
                <a:spcPct val="120000"/>
              </a:lnSpc>
              <a:spcBef>
                <a:spcPts val="1134"/>
              </a:spcBef>
              <a:spcAft>
                <a:spcPts val="0"/>
              </a:spcAft>
              <a:buSzPts val="1600"/>
              <a:buNone/>
              <a:defRPr sz="1600"/>
            </a:lvl4pPr>
            <a:lvl5pPr lvl="4" algn="ctr">
              <a:lnSpc>
                <a:spcPct val="120000"/>
              </a:lnSpc>
              <a:spcBef>
                <a:spcPts val="1417"/>
              </a:spcBef>
              <a:spcAft>
                <a:spcPts val="0"/>
              </a:spcAft>
              <a:buSzPts val="1600"/>
              <a:buNone/>
              <a:defRPr sz="1600"/>
            </a:lvl5pPr>
            <a:lvl6pPr lvl="5" algn="ctr">
              <a:lnSpc>
                <a:spcPct val="90000"/>
              </a:lnSpc>
              <a:spcBef>
                <a:spcPts val="1417"/>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0"/>
          <p:cNvPicPr preferRelativeResize="0"/>
          <p:nvPr/>
        </p:nvPicPr>
        <p:blipFill rotWithShape="1">
          <a:blip r:embed="rId2">
            <a:alphaModFix/>
          </a:blip>
          <a:srcRect/>
          <a:stretch/>
        </p:blipFill>
        <p:spPr>
          <a:xfrm>
            <a:off x="1260000" y="5482800"/>
            <a:ext cx="1231395" cy="737618"/>
          </a:xfrm>
          <a:prstGeom prst="rect">
            <a:avLst/>
          </a:prstGeom>
          <a:noFill/>
          <a:ln>
            <a:noFill/>
          </a:ln>
        </p:spPr>
      </p:pic>
      <p:sp>
        <p:nvSpPr>
          <p:cNvPr id="18" name="Google Shape;18;p20"/>
          <p:cNvSpPr txBox="1">
            <a:spLocks noGrp="1"/>
          </p:cNvSpPr>
          <p:nvPr>
            <p:ph type="body" idx="2"/>
          </p:nvPr>
        </p:nvSpPr>
        <p:spPr>
          <a:xfrm>
            <a:off x="2576945" y="5780115"/>
            <a:ext cx="2954639" cy="440303"/>
          </a:xfrm>
          <a:prstGeom prst="rect">
            <a:avLst/>
          </a:prstGeom>
          <a:noFill/>
          <a:ln>
            <a:noFill/>
          </a:ln>
        </p:spPr>
        <p:txBody>
          <a:bodyPr spcFirstLastPara="1" wrap="square" lIns="0" tIns="0" rIns="0" bIns="0" anchor="b" anchorCtr="0">
            <a:noAutofit/>
          </a:bodyPr>
          <a:lstStyle>
            <a:lvl1pPr marL="457200" lvl="0" indent="-22860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marL="914400" lvl="1" indent="-228600" algn="l">
              <a:lnSpc>
                <a:spcPct val="100000"/>
              </a:lnSpc>
              <a:spcBef>
                <a:spcPts val="1417"/>
              </a:spcBef>
              <a:spcAft>
                <a:spcPts val="0"/>
              </a:spcAft>
              <a:buClr>
                <a:schemeClr val="accent1"/>
              </a:buClr>
              <a:buSzPts val="1800"/>
              <a:buNone/>
              <a:defRPr/>
            </a:lvl2pPr>
            <a:lvl3pPr marL="1371600" lvl="2" indent="-228600" algn="l">
              <a:lnSpc>
                <a:spcPct val="100000"/>
              </a:lnSpc>
              <a:spcBef>
                <a:spcPts val="283"/>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0"/>
          <p:cNvSpPr>
            <a:spLocks noGrp="1"/>
          </p:cNvSpPr>
          <p:nvPr>
            <p:ph type="pic" idx="3"/>
          </p:nvPr>
        </p:nvSpPr>
        <p:spPr>
          <a:xfrm>
            <a:off x="6558000" y="0"/>
            <a:ext cx="5634000" cy="6858000"/>
          </a:xfrm>
          <a:prstGeom prst="rect">
            <a:avLst/>
          </a:prstGeom>
          <a:solidFill>
            <a:srgbClr val="D8D8D8"/>
          </a:solidFill>
          <a:ln>
            <a:noFill/>
          </a:ln>
        </p:spPr>
      </p:sp>
      <p:pic>
        <p:nvPicPr>
          <p:cNvPr id="20" name="Google Shape;20;p20"/>
          <p:cNvPicPr preferRelativeResize="0"/>
          <p:nvPr/>
        </p:nvPicPr>
        <p:blipFill rotWithShape="1">
          <a:blip r:embed="rId3">
            <a:alphaModFix/>
          </a:blip>
          <a:srcRect/>
          <a:stretch/>
        </p:blipFill>
        <p:spPr>
          <a:xfrm>
            <a:off x="403200" y="604800"/>
            <a:ext cx="3797816" cy="521209"/>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sp>
        <p:nvSpPr>
          <p:cNvPr id="75" name="Google Shape;75;p29"/>
          <p:cNvSpPr>
            <a:spLocks noGrp="1"/>
          </p:cNvSpPr>
          <p:nvPr>
            <p:ph type="pic" idx="2"/>
          </p:nvPr>
        </p:nvSpPr>
        <p:spPr>
          <a:xfrm>
            <a:off x="684213" y="1585913"/>
            <a:ext cx="11507787" cy="5272087"/>
          </a:xfrm>
          <a:prstGeom prst="rect">
            <a:avLst/>
          </a:prstGeom>
          <a:solidFill>
            <a:srgbClr val="D8D8D8"/>
          </a:solidFill>
          <a:ln>
            <a:noFill/>
          </a:ln>
        </p:spPr>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Images and Captions">
  <p:cSld name="Three Images and Captions">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sp>
        <p:nvSpPr>
          <p:cNvPr id="81" name="Google Shape;81;p30"/>
          <p:cNvSpPr>
            <a:spLocks noGrp="1"/>
          </p:cNvSpPr>
          <p:nvPr>
            <p:ph type="pic" idx="2"/>
          </p:nvPr>
        </p:nvSpPr>
        <p:spPr>
          <a:xfrm>
            <a:off x="684212" y="1587826"/>
            <a:ext cx="3463200" cy="1900800"/>
          </a:xfrm>
          <a:prstGeom prst="rect">
            <a:avLst/>
          </a:prstGeom>
          <a:solidFill>
            <a:srgbClr val="D8D8D8"/>
          </a:solidFill>
          <a:ln>
            <a:noFill/>
          </a:ln>
        </p:spPr>
      </p:sp>
      <p:sp>
        <p:nvSpPr>
          <p:cNvPr id="82" name="Google Shape;82;p30"/>
          <p:cNvSpPr txBox="1">
            <a:spLocks noGrp="1"/>
          </p:cNvSpPr>
          <p:nvPr>
            <p:ph type="body" idx="1"/>
          </p:nvPr>
        </p:nvSpPr>
        <p:spPr>
          <a:xfrm>
            <a:off x="684212"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0"/>
          <p:cNvSpPr>
            <a:spLocks noGrp="1"/>
          </p:cNvSpPr>
          <p:nvPr>
            <p:ph type="pic" idx="3"/>
          </p:nvPr>
        </p:nvSpPr>
        <p:spPr>
          <a:xfrm>
            <a:off x="4363243" y="1587826"/>
            <a:ext cx="3463200" cy="1900800"/>
          </a:xfrm>
          <a:prstGeom prst="rect">
            <a:avLst/>
          </a:prstGeom>
          <a:solidFill>
            <a:srgbClr val="D8D8D8"/>
          </a:solidFill>
          <a:ln>
            <a:noFill/>
          </a:ln>
        </p:spPr>
      </p:sp>
      <p:sp>
        <p:nvSpPr>
          <p:cNvPr id="84" name="Google Shape;84;p30"/>
          <p:cNvSpPr txBox="1">
            <a:spLocks noGrp="1"/>
          </p:cNvSpPr>
          <p:nvPr>
            <p:ph type="body" idx="4"/>
          </p:nvPr>
        </p:nvSpPr>
        <p:spPr>
          <a:xfrm>
            <a:off x="4363243"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0"/>
          <p:cNvSpPr>
            <a:spLocks noGrp="1"/>
          </p:cNvSpPr>
          <p:nvPr>
            <p:ph type="pic" idx="5"/>
          </p:nvPr>
        </p:nvSpPr>
        <p:spPr>
          <a:xfrm>
            <a:off x="8042274" y="1587826"/>
            <a:ext cx="3463200" cy="1900800"/>
          </a:xfrm>
          <a:prstGeom prst="rect">
            <a:avLst/>
          </a:prstGeom>
          <a:solidFill>
            <a:srgbClr val="D8D8D8"/>
          </a:solidFill>
          <a:ln>
            <a:noFill/>
          </a:ln>
        </p:spPr>
      </p:sp>
      <p:sp>
        <p:nvSpPr>
          <p:cNvPr id="86" name="Google Shape;86;p30"/>
          <p:cNvSpPr txBox="1">
            <a:spLocks noGrp="1"/>
          </p:cNvSpPr>
          <p:nvPr>
            <p:ph type="body" idx="6"/>
          </p:nvPr>
        </p:nvSpPr>
        <p:spPr>
          <a:xfrm>
            <a:off x="8042274" y="4323826"/>
            <a:ext cx="3463925" cy="1397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1700"/>
              <a:buNone/>
              <a:defRPr sz="1700"/>
            </a:lvl1pPr>
            <a:lvl2pPr marL="914400" lvl="1" indent="-228600" algn="l">
              <a:lnSpc>
                <a:spcPct val="110000"/>
              </a:lnSpc>
              <a:spcBef>
                <a:spcPts val="1417"/>
              </a:spcBef>
              <a:spcAft>
                <a:spcPts val="0"/>
              </a:spcAft>
              <a:buClr>
                <a:schemeClr val="accent1"/>
              </a:buClr>
              <a:buSzPts val="1700"/>
              <a:buNone/>
              <a:defRPr sz="1700"/>
            </a:lvl2pPr>
            <a:lvl3pPr marL="1371600" lvl="2" indent="-228600" algn="l">
              <a:lnSpc>
                <a:spcPct val="110000"/>
              </a:lnSpc>
              <a:spcBef>
                <a:spcPts val="283"/>
              </a:spcBef>
              <a:spcAft>
                <a:spcPts val="0"/>
              </a:spcAft>
              <a:buSzPts val="1700"/>
              <a:buNone/>
              <a:defRPr sz="1700"/>
            </a:lvl3pPr>
            <a:lvl4pPr marL="1828800" lvl="3" indent="-336550" algn="l">
              <a:lnSpc>
                <a:spcPct val="110000"/>
              </a:lnSpc>
              <a:spcBef>
                <a:spcPts val="1134"/>
              </a:spcBef>
              <a:spcAft>
                <a:spcPts val="0"/>
              </a:spcAft>
              <a:buSzPts val="1700"/>
              <a:buChar char="―"/>
              <a:defRPr sz="1700"/>
            </a:lvl4pPr>
            <a:lvl5pPr marL="2286000" lvl="4" indent="-336550" algn="l">
              <a:lnSpc>
                <a:spcPct val="110000"/>
              </a:lnSpc>
              <a:spcBef>
                <a:spcPts val="1417"/>
              </a:spcBef>
              <a:spcAft>
                <a:spcPts val="0"/>
              </a:spcAft>
              <a:buSzPts val="1700"/>
              <a:buChar char="―"/>
              <a:defRPr sz="1700"/>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
        <p:cNvGrpSpPr/>
        <p:nvPr/>
      </p:nvGrpSpPr>
      <p:grpSpPr>
        <a:xfrm>
          <a:off x="0" y="0"/>
          <a:ext cx="0" cy="0"/>
          <a:chOff x="0" y="0"/>
          <a:chExt cx="0" cy="0"/>
        </a:xfrm>
      </p:grpSpPr>
      <p:sp>
        <p:nvSpPr>
          <p:cNvPr id="88" name="Google Shape;88;p31"/>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sp>
        <p:nvSpPr>
          <p:cNvPr id="91" name="Google Shape;91;p31"/>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92" name="Google Shape;92;p31"/>
          <p:cNvPicPr preferRelativeResize="0"/>
          <p:nvPr/>
        </p:nvPicPr>
        <p:blipFill rotWithShape="1">
          <a:blip r:embed="rId2">
            <a:alphaModFix/>
          </a:blip>
          <a:srcRect/>
          <a:stretch/>
        </p:blipFill>
        <p:spPr>
          <a:xfrm>
            <a:off x="9144000" y="6264000"/>
            <a:ext cx="2609093" cy="356617"/>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3"/>
        <p:cNvGrpSpPr/>
        <p:nvPr/>
      </p:nvGrpSpPr>
      <p:grpSpPr>
        <a:xfrm>
          <a:off x="0" y="0"/>
          <a:ext cx="0" cy="0"/>
          <a:chOff x="0" y="0"/>
          <a:chExt cx="0" cy="0"/>
        </a:xfrm>
      </p:grpSpPr>
      <p:sp>
        <p:nvSpPr>
          <p:cNvPr id="94" name="Google Shape;94;g11954630988_0_267"/>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1954630988_0_267"/>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g11954630988_0_267"/>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11954630988_0_267"/>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11954630988_0_267"/>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with Images">
  <p:cSld name="1_Three Columns with Images">
    <p:spTree>
      <p:nvGrpSpPr>
        <p:cNvPr id="1" name="Shape 99"/>
        <p:cNvGrpSpPr/>
        <p:nvPr/>
      </p:nvGrpSpPr>
      <p:grpSpPr>
        <a:xfrm>
          <a:off x="0" y="0"/>
          <a:ext cx="0" cy="0"/>
          <a:chOff x="0" y="0"/>
          <a:chExt cx="0" cy="0"/>
        </a:xfrm>
      </p:grpSpPr>
      <p:sp>
        <p:nvSpPr>
          <p:cNvPr id="100" name="Google Shape;100;g1450c52ed47_1_180"/>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450c52ed47_1_180"/>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02" name="Google Shape;102;g1450c52ed47_1_180"/>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03" name="Google Shape;103;g1450c52ed47_1_180"/>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
        <p:nvSpPr>
          <p:cNvPr id="104" name="Google Shape;104;g1450c52ed47_1_180"/>
          <p:cNvSpPr>
            <a:spLocks noGrp="1"/>
          </p:cNvSpPr>
          <p:nvPr>
            <p:ph type="pic" idx="2"/>
          </p:nvPr>
        </p:nvSpPr>
        <p:spPr>
          <a:xfrm>
            <a:off x="720725" y="1857600"/>
            <a:ext cx="3463200" cy="1656000"/>
          </a:xfrm>
          <a:prstGeom prst="rect">
            <a:avLst/>
          </a:prstGeom>
          <a:solidFill>
            <a:srgbClr val="D8D8D8"/>
          </a:solidFill>
          <a:ln>
            <a:noFill/>
          </a:ln>
        </p:spPr>
      </p:sp>
      <p:sp>
        <p:nvSpPr>
          <p:cNvPr id="105" name="Google Shape;105;g1450c52ed47_1_180"/>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1450c52ed47_1_180"/>
          <p:cNvSpPr>
            <a:spLocks noGrp="1"/>
          </p:cNvSpPr>
          <p:nvPr>
            <p:ph type="pic" idx="3"/>
          </p:nvPr>
        </p:nvSpPr>
        <p:spPr>
          <a:xfrm>
            <a:off x="4364400" y="1857600"/>
            <a:ext cx="3463200" cy="1656000"/>
          </a:xfrm>
          <a:prstGeom prst="rect">
            <a:avLst/>
          </a:prstGeom>
          <a:solidFill>
            <a:srgbClr val="D8D8D8"/>
          </a:solidFill>
          <a:ln>
            <a:noFill/>
          </a:ln>
        </p:spPr>
      </p:sp>
      <p:sp>
        <p:nvSpPr>
          <p:cNvPr id="107" name="Google Shape;107;g1450c52ed47_1_180"/>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1450c52ed47_1_180"/>
          <p:cNvSpPr>
            <a:spLocks noGrp="1"/>
          </p:cNvSpPr>
          <p:nvPr>
            <p:ph type="pic" idx="5"/>
          </p:nvPr>
        </p:nvSpPr>
        <p:spPr>
          <a:xfrm>
            <a:off x="8008075" y="1857600"/>
            <a:ext cx="3463200" cy="1656000"/>
          </a:xfrm>
          <a:prstGeom prst="rect">
            <a:avLst/>
          </a:prstGeom>
          <a:solidFill>
            <a:srgbClr val="D8D8D8"/>
          </a:solidFill>
          <a:ln>
            <a:noFill/>
          </a:ln>
        </p:spPr>
      </p:sp>
      <p:sp>
        <p:nvSpPr>
          <p:cNvPr id="109" name="Google Shape;109;g1450c52ed47_1_180"/>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Large Image">
  <p:cSld name="1_Content and Large Image">
    <p:spTree>
      <p:nvGrpSpPr>
        <p:cNvPr id="1" name="Shape 110"/>
        <p:cNvGrpSpPr/>
        <p:nvPr/>
      </p:nvGrpSpPr>
      <p:grpSpPr>
        <a:xfrm>
          <a:off x="0" y="0"/>
          <a:ext cx="0" cy="0"/>
          <a:chOff x="0" y="0"/>
          <a:chExt cx="0" cy="0"/>
        </a:xfrm>
      </p:grpSpPr>
      <p:sp>
        <p:nvSpPr>
          <p:cNvPr id="111" name="Google Shape;111;g1450c52ed47_1_348"/>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12" name="Google Shape;112;g1450c52ed47_1_348"/>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13" name="Google Shape;113;g1450c52ed47_1_348"/>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
        <p:nvSpPr>
          <p:cNvPr id="114" name="Google Shape;114;g1450c52ed47_1_348"/>
          <p:cNvSpPr txBox="1">
            <a:spLocks noGrp="1"/>
          </p:cNvSpPr>
          <p:nvPr>
            <p:ph type="body" idx="1"/>
          </p:nvPr>
        </p:nvSpPr>
        <p:spPr>
          <a:xfrm>
            <a:off x="720726" y="1296988"/>
            <a:ext cx="39132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1450c52ed47_1_348"/>
          <p:cNvSpPr txBox="1">
            <a:spLocks noGrp="1"/>
          </p:cNvSpPr>
          <p:nvPr>
            <p:ph type="title"/>
          </p:nvPr>
        </p:nvSpPr>
        <p:spPr>
          <a:xfrm>
            <a:off x="720726" y="722313"/>
            <a:ext cx="39132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1450c52ed47_1_348"/>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117"/>
        <p:cNvGrpSpPr/>
        <p:nvPr/>
      </p:nvGrpSpPr>
      <p:grpSpPr>
        <a:xfrm>
          <a:off x="0" y="0"/>
          <a:ext cx="0" cy="0"/>
          <a:chOff x="0" y="0"/>
          <a:chExt cx="0" cy="0"/>
        </a:xfrm>
      </p:grpSpPr>
      <p:sp>
        <p:nvSpPr>
          <p:cNvPr id="118" name="Google Shape;118;g1450c52ed47_1_869"/>
          <p:cNvSpPr txBox="1">
            <a:spLocks noGrp="1"/>
          </p:cNvSpPr>
          <p:nvPr>
            <p:ph type="ctrTitle"/>
          </p:nvPr>
        </p:nvSpPr>
        <p:spPr>
          <a:xfrm>
            <a:off x="720725" y="2854801"/>
            <a:ext cx="4074000"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450c52ed47_1_869"/>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g1450c52ed47_1_869"/>
          <p:cNvSpPr>
            <a:spLocks noGrp="1"/>
          </p:cNvSpPr>
          <p:nvPr>
            <p:ph type="pic" idx="2"/>
          </p:nvPr>
        </p:nvSpPr>
        <p:spPr>
          <a:xfrm>
            <a:off x="5287200" y="0"/>
            <a:ext cx="6858000" cy="6858000"/>
          </a:xfrm>
          <a:prstGeom prst="rect">
            <a:avLst/>
          </a:prstGeom>
          <a:solidFill>
            <a:srgbClr val="D8D8D8"/>
          </a:solidFill>
          <a:ln>
            <a:noFill/>
          </a:ln>
        </p:spPr>
      </p:sp>
      <p:pic>
        <p:nvPicPr>
          <p:cNvPr id="121" name="Google Shape;121;g1450c52ed47_1_869" descr="Logo&#10;&#10;Description automatically generated"/>
          <p:cNvPicPr preferRelativeResize="0"/>
          <p:nvPr/>
        </p:nvPicPr>
        <p:blipFill rotWithShape="1">
          <a:blip r:embed="rId2">
            <a:alphaModFix/>
          </a:blip>
          <a:srcRect/>
          <a:stretch/>
        </p:blipFill>
        <p:spPr>
          <a:xfrm>
            <a:off x="720725" y="860400"/>
            <a:ext cx="2970001" cy="838750"/>
          </a:xfrm>
          <a:prstGeom prst="rect">
            <a:avLst/>
          </a:prstGeom>
          <a:noFill/>
          <a:ln>
            <a:noFill/>
          </a:ln>
        </p:spPr>
      </p:pic>
      <p:grpSp>
        <p:nvGrpSpPr>
          <p:cNvPr id="122" name="Google Shape;122;g1450c52ed47_1_869"/>
          <p:cNvGrpSpPr/>
          <p:nvPr/>
        </p:nvGrpSpPr>
        <p:grpSpPr>
          <a:xfrm>
            <a:off x="720725" y="5472000"/>
            <a:ext cx="4009268" cy="694945"/>
            <a:chOff x="720725" y="5218493"/>
            <a:chExt cx="4009268" cy="694945"/>
          </a:xfrm>
        </p:grpSpPr>
        <p:pic>
          <p:nvPicPr>
            <p:cNvPr id="123" name="Google Shape;123;g1450c52ed47_1_869"/>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124" name="Google Shape;124;g1450c52ed47_1_869"/>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125" name="Google Shape;125;g1450c52ed47_1_869"/>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126" name="Google Shape;126;g1450c52ed47_1_869"/>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188000" y="793750"/>
            <a:ext cx="4728613" cy="10962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a:spLocks noGrp="1"/>
          </p:cNvSpPr>
          <p:nvPr>
            <p:ph type="pic" idx="2"/>
          </p:nvPr>
        </p:nvSpPr>
        <p:spPr>
          <a:xfrm>
            <a:off x="6558000" y="0"/>
            <a:ext cx="5634001" cy="6858000"/>
          </a:xfrm>
          <a:prstGeom prst="rect">
            <a:avLst/>
          </a:prstGeom>
          <a:solidFill>
            <a:srgbClr val="D8D8D8"/>
          </a:solidFill>
          <a:ln>
            <a:noFill/>
          </a:ln>
        </p:spPr>
      </p:sp>
      <p:sp>
        <p:nvSpPr>
          <p:cNvPr id="26" name="Google Shape;26;p24"/>
          <p:cNvSpPr txBox="1">
            <a:spLocks noGrp="1"/>
          </p:cNvSpPr>
          <p:nvPr>
            <p:ph type="body" idx="1"/>
          </p:nvPr>
        </p:nvSpPr>
        <p:spPr>
          <a:xfrm>
            <a:off x="684213" y="1890001"/>
            <a:ext cx="5232400" cy="405995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000"/>
              <a:buNone/>
              <a:defRPr>
                <a:solidFill>
                  <a:schemeClr val="lt1"/>
                </a:solidFill>
              </a:defRPr>
            </a:lvl1pPr>
            <a:lvl2pPr marL="914400" lvl="1" indent="-228600" algn="l">
              <a:lnSpc>
                <a:spcPct val="100000"/>
              </a:lnSpc>
              <a:spcBef>
                <a:spcPts val="1417"/>
              </a:spcBef>
              <a:spcAft>
                <a:spcPts val="0"/>
              </a:spcAft>
              <a:buClr>
                <a:schemeClr val="lt1"/>
              </a:buClr>
              <a:buSzPts val="2400"/>
              <a:buNone/>
              <a:defRPr>
                <a:solidFill>
                  <a:schemeClr val="lt1"/>
                </a:solidFill>
              </a:defRPr>
            </a:lvl2pPr>
            <a:lvl3pPr marL="1371600" lvl="2" indent="-228600" algn="l">
              <a:lnSpc>
                <a:spcPct val="100000"/>
              </a:lnSpc>
              <a:spcBef>
                <a:spcPts val="1417"/>
              </a:spcBef>
              <a:spcAft>
                <a:spcPts val="0"/>
              </a:spcAft>
              <a:buSzPts val="2800"/>
              <a:buNone/>
              <a:defRPr>
                <a:solidFill>
                  <a:schemeClr val="lt1"/>
                </a:solidFill>
              </a:defRPr>
            </a:lvl3pPr>
            <a:lvl4pPr marL="1828800" lvl="3" indent="-355600" algn="l">
              <a:lnSpc>
                <a:spcPct val="120000"/>
              </a:lnSpc>
              <a:spcBef>
                <a:spcPts val="1417"/>
              </a:spcBef>
              <a:spcAft>
                <a:spcPts val="0"/>
              </a:spcAft>
              <a:buSzPts val="2000"/>
              <a:buChar char="―"/>
              <a:defRPr>
                <a:solidFill>
                  <a:schemeClr val="lt1"/>
                </a:solidFill>
              </a:defRPr>
            </a:lvl4pPr>
            <a:lvl5pPr marL="2286000" lvl="4" indent="-355600" algn="l">
              <a:lnSpc>
                <a:spcPct val="120000"/>
              </a:lnSpc>
              <a:spcBef>
                <a:spcPts val="1417"/>
              </a:spcBef>
              <a:spcAft>
                <a:spcPts val="0"/>
              </a:spcAft>
              <a:buSzPts val="2000"/>
              <a:buChar char="―"/>
              <a:defRPr>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188000" y="793750"/>
            <a:ext cx="4500213"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a:spLocks noGrp="1"/>
          </p:cNvSpPr>
          <p:nvPr>
            <p:ph type="pic" idx="2"/>
          </p:nvPr>
        </p:nvSpPr>
        <p:spPr>
          <a:xfrm>
            <a:off x="6558000" y="0"/>
            <a:ext cx="5634001" cy="6858000"/>
          </a:xfrm>
          <a:prstGeom prst="rect">
            <a:avLst/>
          </a:prstGeom>
          <a:solidFill>
            <a:srgbClr val="D8D8D8"/>
          </a:solidFill>
          <a:ln>
            <a:noFill/>
          </a:ln>
        </p:spPr>
      </p:sp>
      <p:sp>
        <p:nvSpPr>
          <p:cNvPr id="32" name="Google Shape;32;p22"/>
          <p:cNvSpPr txBox="1">
            <a:spLocks noGrp="1"/>
          </p:cNvSpPr>
          <p:nvPr>
            <p:ph type="body" idx="1"/>
          </p:nvPr>
        </p:nvSpPr>
        <p:spPr>
          <a:xfrm>
            <a:off x="684214" y="1585913"/>
            <a:ext cx="5004000"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Slide">
  <p:cSld name="Quote Slide">
    <p:bg>
      <p:bgPr>
        <a:solidFill>
          <a:schemeClr val="accent1"/>
        </a:solidFill>
        <a:effectLst/>
      </p:bgPr>
    </p:bg>
    <p:spTree>
      <p:nvGrpSpPr>
        <p:cNvPr id="1" name="Shape 33"/>
        <p:cNvGrpSpPr/>
        <p:nvPr/>
      </p:nvGrpSpPr>
      <p:grpSpPr>
        <a:xfrm>
          <a:off x="0" y="0"/>
          <a:ext cx="0" cy="0"/>
          <a:chOff x="0" y="0"/>
          <a:chExt cx="0" cy="0"/>
        </a:xfrm>
      </p:grpSpPr>
      <p:sp>
        <p:nvSpPr>
          <p:cNvPr id="34" name="Google Shape;34;p23"/>
          <p:cNvSpPr txBox="1">
            <a:spLocks noGrp="1"/>
          </p:cNvSpPr>
          <p:nvPr>
            <p:ph type="body" idx="1"/>
          </p:nvPr>
        </p:nvSpPr>
        <p:spPr>
          <a:xfrm>
            <a:off x="1944000" y="1916113"/>
            <a:ext cx="8967840" cy="302577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417"/>
              </a:spcBef>
              <a:spcAft>
                <a:spcPts val="0"/>
              </a:spcAft>
              <a:buClr>
                <a:schemeClr val="lt1"/>
              </a:buClr>
              <a:buSzPts val="4400"/>
              <a:buNone/>
              <a:defRPr sz="4400">
                <a:solidFill>
                  <a:schemeClr val="lt1"/>
                </a:solidFill>
              </a:defRPr>
            </a:lvl2pPr>
            <a:lvl3pPr marL="1371600" lvl="2" indent="-228600" algn="l">
              <a:lnSpc>
                <a:spcPct val="100000"/>
              </a:lnSpc>
              <a:spcBef>
                <a:spcPts val="283"/>
              </a:spcBef>
              <a:spcAft>
                <a:spcPts val="0"/>
              </a:spcAft>
              <a:buSzPts val="4400"/>
              <a:buNone/>
              <a:defRPr sz="4400">
                <a:solidFill>
                  <a:schemeClr val="lt1"/>
                </a:solidFill>
              </a:defRPr>
            </a:lvl3pPr>
            <a:lvl4pPr marL="1828800" lvl="3" indent="-508000" algn="l">
              <a:lnSpc>
                <a:spcPct val="100000"/>
              </a:lnSpc>
              <a:spcBef>
                <a:spcPts val="1134"/>
              </a:spcBef>
              <a:spcAft>
                <a:spcPts val="0"/>
              </a:spcAft>
              <a:buSzPts val="4400"/>
              <a:buChar char="―"/>
              <a:defRPr sz="4400">
                <a:solidFill>
                  <a:schemeClr val="lt1"/>
                </a:solidFill>
              </a:defRPr>
            </a:lvl4pPr>
            <a:lvl5pPr marL="2286000" lvl="4" indent="-508000" algn="l">
              <a:lnSpc>
                <a:spcPct val="100000"/>
              </a:lnSpc>
              <a:spcBef>
                <a:spcPts val="1417"/>
              </a:spcBef>
              <a:spcAft>
                <a:spcPts val="0"/>
              </a:spcAft>
              <a:buSzPts val="4400"/>
              <a:buChar char="―"/>
              <a:defRPr sz="4400">
                <a:solidFill>
                  <a:schemeClr val="lt1"/>
                </a:solidFill>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36" name="Google Shape;36;p23"/>
          <p:cNvPicPr preferRelativeResize="0"/>
          <p:nvPr/>
        </p:nvPicPr>
        <p:blipFill rotWithShape="1">
          <a:blip r:embed="rId2">
            <a:alphaModFix/>
          </a:blip>
          <a:srcRect/>
          <a:stretch/>
        </p:blipFill>
        <p:spPr>
          <a:xfrm>
            <a:off x="9144000" y="6264000"/>
            <a:ext cx="2609093" cy="356617"/>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42"/>
        <p:cNvGrpSpPr/>
        <p:nvPr/>
      </p:nvGrpSpPr>
      <p:grpSpPr>
        <a:xfrm>
          <a:off x="0" y="0"/>
          <a:ext cx="0" cy="0"/>
          <a:chOff x="0" y="0"/>
          <a:chExt cx="0" cy="0"/>
        </a:xfrm>
      </p:grpSpPr>
      <p:sp>
        <p:nvSpPr>
          <p:cNvPr id="43" name="Google Shape;43;p28"/>
          <p:cNvSpPr/>
          <p:nvPr/>
        </p:nvSpPr>
        <p:spPr>
          <a:xfrm>
            <a:off x="0" y="4698000"/>
            <a:ext cx="12192000" cy="21600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sp>
        <p:nvSpPr>
          <p:cNvPr id="44" name="Google Shape;44;p28"/>
          <p:cNvSpPr txBox="1">
            <a:spLocks noGrp="1"/>
          </p:cNvSpPr>
          <p:nvPr>
            <p:ph type="title"/>
          </p:nvPr>
        </p:nvSpPr>
        <p:spPr>
          <a:xfrm>
            <a:off x="1188000" y="793751"/>
            <a:ext cx="4728613" cy="646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100"/>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a:spLocks noGrp="1"/>
          </p:cNvSpPr>
          <p:nvPr>
            <p:ph type="pic" idx="2"/>
          </p:nvPr>
        </p:nvSpPr>
        <p:spPr>
          <a:xfrm>
            <a:off x="6558000" y="0"/>
            <a:ext cx="5634001" cy="6858000"/>
          </a:xfrm>
          <a:prstGeom prst="rect">
            <a:avLst/>
          </a:prstGeom>
          <a:solidFill>
            <a:srgbClr val="D8D8D8"/>
          </a:solidFill>
          <a:ln>
            <a:noFill/>
          </a:ln>
        </p:spPr>
      </p:sp>
      <p:sp>
        <p:nvSpPr>
          <p:cNvPr id="46" name="Google Shape;46;p28"/>
          <p:cNvSpPr txBox="1">
            <a:spLocks noGrp="1"/>
          </p:cNvSpPr>
          <p:nvPr>
            <p:ph type="body" idx="1"/>
          </p:nvPr>
        </p:nvSpPr>
        <p:spPr>
          <a:xfrm>
            <a:off x="684213" y="1440000"/>
            <a:ext cx="5232400" cy="21600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2300"/>
              <a:buNone/>
              <a:defRPr sz="2300">
                <a:solidFill>
                  <a:schemeClr val="lt1"/>
                </a:solidFill>
                <a:latin typeface="Barlow Semi Condensed Medium"/>
                <a:ea typeface="Barlow Semi Condensed Medium"/>
                <a:cs typeface="Barlow Semi Condensed Medium"/>
                <a:sym typeface="Barlow Semi Condensed Medium"/>
              </a:defRPr>
            </a:lvl1pPr>
            <a:lvl2pPr marL="914400" lvl="1" indent="-228600" algn="l">
              <a:lnSpc>
                <a:spcPct val="100000"/>
              </a:lnSpc>
              <a:spcBef>
                <a:spcPts val="2835"/>
              </a:spcBef>
              <a:spcAft>
                <a:spcPts val="0"/>
              </a:spcAft>
              <a:buClr>
                <a:schemeClr val="accent2"/>
              </a:buClr>
              <a:buSzPts val="2300"/>
              <a:buNone/>
              <a:defRPr sz="2300">
                <a:solidFill>
                  <a:schemeClr val="accent2"/>
                </a:solidFill>
                <a:latin typeface="Barlow Semi Condensed Medium"/>
                <a:ea typeface="Barlow Semi Condensed Medium"/>
                <a:cs typeface="Barlow Semi Condensed Medium"/>
                <a:sym typeface="Barlow Semi Condensed Medium"/>
              </a:defRPr>
            </a:lvl2pPr>
            <a:lvl3pPr marL="1371600" lvl="2" indent="-228600" algn="l">
              <a:lnSpc>
                <a:spcPct val="100000"/>
              </a:lnSpc>
              <a:spcBef>
                <a:spcPts val="2835"/>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828800" lvl="3"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2286000" lvl="4" indent="-355600" algn="l">
              <a:lnSpc>
                <a:spcPct val="120000"/>
              </a:lnSpc>
              <a:spcBef>
                <a:spcPts val="1417"/>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7" name="Google Shape;47;p28"/>
          <p:cNvGrpSpPr/>
          <p:nvPr/>
        </p:nvGrpSpPr>
        <p:grpSpPr>
          <a:xfrm>
            <a:off x="720725" y="5047200"/>
            <a:ext cx="4950000" cy="858006"/>
            <a:chOff x="720725" y="5218493"/>
            <a:chExt cx="4009268" cy="694945"/>
          </a:xfrm>
        </p:grpSpPr>
        <p:pic>
          <p:nvPicPr>
            <p:cNvPr id="48" name="Google Shape;48;p28"/>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49" name="Google Shape;49;p28"/>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50" name="Google Shape;50;p28"/>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51" name="Google Shape;51;p28"/>
            <p:cNvPicPr preferRelativeResize="0"/>
            <p:nvPr/>
          </p:nvPicPr>
          <p:blipFill rotWithShape="1">
            <a:blip r:embed="rId5">
              <a:alphaModFix/>
            </a:blip>
            <a:srcRect/>
            <a:stretch/>
          </p:blipFill>
          <p:spPr>
            <a:xfrm>
              <a:off x="1653795" y="5218493"/>
              <a:ext cx="874778" cy="694945"/>
            </a:xfrm>
            <a:prstGeom prst="rect">
              <a:avLst/>
            </a:prstGeom>
            <a:noFill/>
            <a:ln>
              <a:noFill/>
            </a:ln>
          </p:spPr>
        </p:pic>
      </p:grpSp>
      <p:sp>
        <p:nvSpPr>
          <p:cNvPr id="52" name="Google Shape;52;p28"/>
          <p:cNvSpPr txBox="1"/>
          <p:nvPr/>
        </p:nvSpPr>
        <p:spPr>
          <a:xfrm>
            <a:off x="684213" y="6210000"/>
            <a:ext cx="5232400" cy="409432"/>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GB" sz="900" b="0" i="0" u="none" strike="noStrike" cap="none">
                <a:solidFill>
                  <a:schemeClr val="accent4"/>
                </a:solidFill>
                <a:latin typeface="Roboto Light"/>
                <a:ea typeface="Roboto Light"/>
                <a:cs typeface="Roboto Light"/>
                <a:sym typeface="Roboto Light"/>
              </a:rPr>
              <a:t>GOOS is sponsored by the </a:t>
            </a:r>
            <a:r>
              <a:rPr lang="en-GB" sz="900" b="0" i="0" u="none" strike="noStrike" cap="none">
                <a:solidFill>
                  <a:schemeClr val="accent4"/>
                </a:solidFill>
                <a:latin typeface="Roboto Medium"/>
                <a:ea typeface="Roboto Medium"/>
                <a:cs typeface="Roboto Medium"/>
                <a:sym typeface="Roboto Medium"/>
              </a:rPr>
              <a:t>Intergovernmental Oceanographic Commission of UNESCO</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World Meteorological Organization</a:t>
            </a:r>
            <a:r>
              <a:rPr lang="en-GB" sz="900" b="0" i="0" u="none" strike="noStrike" cap="none">
                <a:solidFill>
                  <a:schemeClr val="accent4"/>
                </a:solidFill>
                <a:latin typeface="Roboto Light"/>
                <a:ea typeface="Roboto Light"/>
                <a:cs typeface="Roboto Light"/>
                <a:sym typeface="Roboto Light"/>
              </a:rPr>
              <a:t>, the </a:t>
            </a:r>
            <a:r>
              <a:rPr lang="en-GB" sz="900" b="0" i="0" u="none" strike="noStrike" cap="none">
                <a:solidFill>
                  <a:schemeClr val="accent4"/>
                </a:solidFill>
                <a:latin typeface="Roboto Medium"/>
                <a:ea typeface="Roboto Medium"/>
                <a:cs typeface="Roboto Medium"/>
                <a:sym typeface="Roboto Medium"/>
              </a:rPr>
              <a:t>UN Environment Programme</a:t>
            </a:r>
            <a:r>
              <a:rPr lang="en-GB" sz="900" b="0" i="0" u="none" strike="noStrike" cap="none">
                <a:solidFill>
                  <a:schemeClr val="accent4"/>
                </a:solidFill>
                <a:latin typeface="Roboto Light"/>
                <a:ea typeface="Roboto Light"/>
                <a:cs typeface="Roboto Light"/>
                <a:sym typeface="Roboto Light"/>
              </a:rPr>
              <a:t>, and the </a:t>
            </a:r>
            <a:r>
              <a:rPr lang="en-GB" sz="900" b="0" i="0" u="none" strike="noStrike" cap="none">
                <a:solidFill>
                  <a:schemeClr val="accent4"/>
                </a:solidFill>
                <a:latin typeface="Roboto Medium"/>
                <a:ea typeface="Roboto Medium"/>
                <a:cs typeface="Roboto Medium"/>
                <a:sym typeface="Roboto Medium"/>
              </a:rPr>
              <a:t>International Science Council</a:t>
            </a:r>
            <a:r>
              <a:rPr lang="en-GB" sz="900" b="0" i="0" u="none" strike="noStrike" cap="none">
                <a:solidFill>
                  <a:schemeClr val="accent4"/>
                </a:solidFill>
                <a:latin typeface="Roboto Light"/>
                <a:ea typeface="Roboto Light"/>
                <a:cs typeface="Roboto Light"/>
                <a:sym typeface="Roboto Light"/>
              </a:rPr>
              <a:t>.</a:t>
            </a:r>
            <a:endParaRPr sz="1400" b="0" i="0" u="none" strike="noStrike" cap="none">
              <a:solidFill>
                <a:srgbClr val="000000"/>
              </a:solidFill>
              <a:latin typeface="Arial"/>
              <a:ea typeface="Arial"/>
              <a:cs typeface="Arial"/>
              <a:sym typeface="Arial"/>
            </a:endParaRPr>
          </a:p>
        </p:txBody>
      </p:sp>
      <p:sp>
        <p:nvSpPr>
          <p:cNvPr id="53" name="Google Shape;53;p28"/>
          <p:cNvSpPr txBox="1"/>
          <p:nvPr/>
        </p:nvSpPr>
        <p:spPr>
          <a:xfrm>
            <a:off x="684213" y="3744000"/>
            <a:ext cx="2099930" cy="436728"/>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GB" sz="2300"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400" b="0" i="0" u="none" strike="noStrike" cap="none">
              <a:solidFill>
                <a:srgbClr val="000000"/>
              </a:solidFill>
              <a:latin typeface="Arial"/>
              <a:ea typeface="Arial"/>
              <a:cs typeface="Arial"/>
              <a:sym typeface="Arial"/>
            </a:endParaRPr>
          </a:p>
        </p:txBody>
      </p:sp>
      <p:pic>
        <p:nvPicPr>
          <p:cNvPr id="54" name="Google Shape;54;p28"/>
          <p:cNvPicPr preferRelativeResize="0"/>
          <p:nvPr/>
        </p:nvPicPr>
        <p:blipFill rotWithShape="1">
          <a:blip r:embed="rId6">
            <a:alphaModFix/>
          </a:blip>
          <a:srcRect/>
          <a:stretch/>
        </p:blipFill>
        <p:spPr>
          <a:xfrm>
            <a:off x="2440043" y="3906684"/>
            <a:ext cx="204216" cy="161544"/>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cean Decade">
  <p:cSld name="Ocean Decade">
    <p:bg>
      <p:bgPr>
        <a:solidFill>
          <a:schemeClr val="lt2"/>
        </a:solidFill>
        <a:effectLst/>
      </p:bgPr>
    </p:bg>
    <p:spTree>
      <p:nvGrpSpPr>
        <p:cNvPr id="1" name="Shape 55"/>
        <p:cNvGrpSpPr/>
        <p:nvPr/>
      </p:nvGrpSpPr>
      <p:grpSpPr>
        <a:xfrm>
          <a:off x="0" y="0"/>
          <a:ext cx="0" cy="0"/>
          <a:chOff x="0" y="0"/>
          <a:chExt cx="0" cy="0"/>
        </a:xfrm>
      </p:grpSpPr>
      <p:pic>
        <p:nvPicPr>
          <p:cNvPr id="56" name="Google Shape;56;p27"/>
          <p:cNvPicPr preferRelativeResize="0"/>
          <p:nvPr/>
        </p:nvPicPr>
        <p:blipFill rotWithShape="1">
          <a:blip r:embed="rId2">
            <a:alphaModFix/>
          </a:blip>
          <a:srcRect/>
          <a:stretch/>
        </p:blipFill>
        <p:spPr>
          <a:xfrm>
            <a:off x="684213" y="5371200"/>
            <a:ext cx="1652019" cy="987554"/>
          </a:xfrm>
          <a:prstGeom prst="rect">
            <a:avLst/>
          </a:prstGeom>
          <a:noFill/>
          <a:ln>
            <a:noFill/>
          </a:ln>
        </p:spPr>
      </p:pic>
      <p:pic>
        <p:nvPicPr>
          <p:cNvPr id="57" name="Google Shape;57;p27"/>
          <p:cNvPicPr preferRelativeResize="0"/>
          <p:nvPr/>
        </p:nvPicPr>
        <p:blipFill rotWithShape="1">
          <a:blip r:embed="rId3">
            <a:alphaModFix/>
          </a:blip>
          <a:srcRect/>
          <a:stretch/>
        </p:blipFill>
        <p:spPr>
          <a:xfrm>
            <a:off x="5816111" y="604800"/>
            <a:ext cx="6375889" cy="5498137"/>
          </a:xfrm>
          <a:prstGeom prst="rect">
            <a:avLst/>
          </a:prstGeom>
          <a:noFill/>
          <a:ln>
            <a:noFill/>
          </a:ln>
        </p:spPr>
      </p:pic>
      <p:pic>
        <p:nvPicPr>
          <p:cNvPr id="58" name="Google Shape;58;p27"/>
          <p:cNvPicPr preferRelativeResize="0"/>
          <p:nvPr/>
        </p:nvPicPr>
        <p:blipFill rotWithShape="1">
          <a:blip r:embed="rId4">
            <a:alphaModFix/>
          </a:blip>
          <a:srcRect/>
          <a:stretch/>
        </p:blipFill>
        <p:spPr>
          <a:xfrm>
            <a:off x="684213" y="1317600"/>
            <a:ext cx="3843536" cy="557785"/>
          </a:xfrm>
          <a:prstGeom prst="rect">
            <a:avLst/>
          </a:prstGeom>
          <a:noFill/>
          <a:ln>
            <a:noFill/>
          </a:ln>
        </p:spPr>
      </p:pic>
      <p:sp>
        <p:nvSpPr>
          <p:cNvPr id="59" name="Google Shape;59;p27"/>
          <p:cNvSpPr txBox="1">
            <a:spLocks noGrp="1"/>
          </p:cNvSpPr>
          <p:nvPr>
            <p:ph type="body" idx="1"/>
          </p:nvPr>
        </p:nvSpPr>
        <p:spPr>
          <a:xfrm>
            <a:off x="684213" y="2250000"/>
            <a:ext cx="4932000" cy="282014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2"/>
              </a:buClr>
              <a:buSzPts val="2300"/>
              <a:buNone/>
              <a:defRPr sz="2300">
                <a:latin typeface="Barlow Semi Condensed Medium"/>
                <a:ea typeface="Barlow Semi Condensed Medium"/>
                <a:cs typeface="Barlow Semi Condensed Medium"/>
                <a:sym typeface="Barlow Semi Condensed Medium"/>
              </a:defRPr>
            </a:lvl1pPr>
            <a:lvl2pPr marL="914400" lvl="1" indent="-228600" algn="l">
              <a:lnSpc>
                <a:spcPct val="110000"/>
              </a:lnSpc>
              <a:spcBef>
                <a:spcPts val="1701"/>
              </a:spcBef>
              <a:spcAft>
                <a:spcPts val="0"/>
              </a:spcAft>
              <a:buClr>
                <a:schemeClr val="accent1"/>
              </a:buClr>
              <a:buSzPts val="2400"/>
              <a:buNone/>
              <a:defRPr>
                <a:latin typeface="Barlow Semi Condensed Medium"/>
                <a:ea typeface="Barlow Semi Condensed Medium"/>
                <a:cs typeface="Barlow Semi Condensed Medium"/>
                <a:sym typeface="Barlow Semi Condensed Medium"/>
              </a:defRPr>
            </a:lvl2pPr>
            <a:lvl3pPr marL="1371600" lvl="2" indent="-228600" algn="l">
              <a:lnSpc>
                <a:spcPct val="110000"/>
              </a:lnSpc>
              <a:spcBef>
                <a:spcPts val="1701"/>
              </a:spcBef>
              <a:spcAft>
                <a:spcPts val="0"/>
              </a:spcAft>
              <a:buSzPts val="2300"/>
              <a:buNone/>
              <a:defRPr sz="2300">
                <a:latin typeface="Barlow Semi Condensed Medium"/>
                <a:ea typeface="Barlow Semi Condensed Medium"/>
                <a:cs typeface="Barlow Semi Condensed Medium"/>
                <a:sym typeface="Barlow Semi Condensed Medium"/>
              </a:defRPr>
            </a:lvl3pPr>
            <a:lvl4pPr marL="1828800" lvl="3"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4pPr>
            <a:lvl5pPr marL="2286000" lvl="4" indent="-374650" algn="l">
              <a:lnSpc>
                <a:spcPct val="110000"/>
              </a:lnSpc>
              <a:spcBef>
                <a:spcPts val="1701"/>
              </a:spcBef>
              <a:spcAft>
                <a:spcPts val="0"/>
              </a:spcAft>
              <a:buSzPts val="2300"/>
              <a:buChar char="―"/>
              <a:defRPr sz="2300">
                <a:latin typeface="Barlow Semi Condensed Medium"/>
                <a:ea typeface="Barlow Semi Condensed Medium"/>
                <a:cs typeface="Barlow Semi Condensed Medium"/>
                <a:sym typeface="Barlow Semi Condensed Medium"/>
              </a:defRPr>
            </a:lvl5pPr>
            <a:lvl6pPr marL="2743200" lvl="5" indent="-342900" algn="l">
              <a:lnSpc>
                <a:spcPct val="90000"/>
              </a:lnSpc>
              <a:spcBef>
                <a:spcPts val="17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ntro Slide">
  <p:cSld name="Intro Slide">
    <p:bg>
      <p:bgPr>
        <a:solidFill>
          <a:schemeClr val="accent1"/>
        </a:solidFill>
        <a:effectLst/>
      </p:bgPr>
    </p:bg>
    <p:spTree>
      <p:nvGrpSpPr>
        <p:cNvPr id="1" name="Shape 60"/>
        <p:cNvGrpSpPr/>
        <p:nvPr/>
      </p:nvGrpSpPr>
      <p:grpSpPr>
        <a:xfrm>
          <a:off x="0" y="0"/>
          <a:ext cx="0" cy="0"/>
          <a:chOff x="0" y="0"/>
          <a:chExt cx="0" cy="0"/>
        </a:xfrm>
      </p:grpSpPr>
      <p:sp>
        <p:nvSpPr>
          <p:cNvPr id="61" name="Google Shape;61;p21"/>
          <p:cNvSpPr txBox="1">
            <a:spLocks noGrp="1"/>
          </p:cNvSpPr>
          <p:nvPr>
            <p:ph type="body" idx="1"/>
          </p:nvPr>
        </p:nvSpPr>
        <p:spPr>
          <a:xfrm>
            <a:off x="1260000" y="1440000"/>
            <a:ext cx="7920000" cy="36337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marL="914400" lvl="1" indent="-228600" algn="l">
              <a:lnSpc>
                <a:spcPct val="100000"/>
              </a:lnSpc>
              <a:spcBef>
                <a:spcPts val="1701"/>
              </a:spcBef>
              <a:spcAft>
                <a:spcPts val="0"/>
              </a:spcAft>
              <a:buClr>
                <a:schemeClr val="lt1"/>
              </a:buClr>
              <a:buSzPts val="2400"/>
              <a:buNone/>
              <a:defRPr sz="2400">
                <a:solidFill>
                  <a:schemeClr val="lt1"/>
                </a:solidFill>
              </a:defRPr>
            </a:lvl2pPr>
            <a:lvl3pPr marL="1371600" lvl="2" indent="-228600" algn="l">
              <a:lnSpc>
                <a:spcPct val="100000"/>
              </a:lnSpc>
              <a:spcBef>
                <a:spcPts val="1134"/>
              </a:spcBef>
              <a:spcAft>
                <a:spcPts val="0"/>
              </a:spcAft>
              <a:buSzPts val="1800"/>
              <a:buNone/>
              <a:defRPr/>
            </a:lvl3pPr>
            <a:lvl4pPr marL="1828800" lvl="3" indent="-342900" algn="l">
              <a:lnSpc>
                <a:spcPct val="120000"/>
              </a:lnSpc>
              <a:spcBef>
                <a:spcPts val="1134"/>
              </a:spcBef>
              <a:spcAft>
                <a:spcPts val="0"/>
              </a:spcAft>
              <a:buSzPts val="1800"/>
              <a:buChar char="―"/>
              <a:defRPr/>
            </a:lvl4pPr>
            <a:lvl5pPr marL="2286000" lvl="4" indent="-342900" algn="l">
              <a:lnSpc>
                <a:spcPct val="120000"/>
              </a:lnSpc>
              <a:spcBef>
                <a:spcPts val="1417"/>
              </a:spcBef>
              <a:spcAft>
                <a:spcPts val="0"/>
              </a:spcAft>
              <a:buSzPts val="18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63" name="Google Shape;63;p21"/>
          <p:cNvPicPr preferRelativeResize="0"/>
          <p:nvPr/>
        </p:nvPicPr>
        <p:blipFill rotWithShape="1">
          <a:blip r:embed="rId2">
            <a:alphaModFix/>
          </a:blip>
          <a:srcRect/>
          <a:stretch/>
        </p:blipFill>
        <p:spPr>
          <a:xfrm>
            <a:off x="9144000" y="6264000"/>
            <a:ext cx="2609093" cy="356617"/>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2000"/>
              <a:buNone/>
              <a:defRPr/>
            </a:lvl1pPr>
            <a:lvl2pPr marL="914400" lvl="1" indent="-228600" algn="l">
              <a:lnSpc>
                <a:spcPct val="100000"/>
              </a:lnSpc>
              <a:spcBef>
                <a:spcPts val="1417"/>
              </a:spcBef>
              <a:spcAft>
                <a:spcPts val="0"/>
              </a:spcAft>
              <a:buClr>
                <a:schemeClr val="accent1"/>
              </a:buClr>
              <a:buSzPts val="2400"/>
              <a:buNone/>
              <a:defRPr/>
            </a:lvl2pPr>
            <a:lvl3pPr marL="1371600" lvl="2" indent="-228600" algn="l">
              <a:lnSpc>
                <a:spcPct val="100000"/>
              </a:lnSpc>
              <a:spcBef>
                <a:spcPts val="283"/>
              </a:spcBef>
              <a:spcAft>
                <a:spcPts val="0"/>
              </a:spcAft>
              <a:buSzPts val="2800"/>
              <a:buNone/>
              <a:defRPr/>
            </a:lvl3pPr>
            <a:lvl4pPr marL="1828800" lvl="3" indent="-355600" algn="l">
              <a:lnSpc>
                <a:spcPct val="120000"/>
              </a:lnSpc>
              <a:spcBef>
                <a:spcPts val="1134"/>
              </a:spcBef>
              <a:spcAft>
                <a:spcPts val="0"/>
              </a:spcAft>
              <a:buSzPts val="2000"/>
              <a:buChar char="―"/>
              <a:defRPr/>
            </a:lvl4pPr>
            <a:lvl5pPr marL="2286000" lvl="4" indent="-355600" algn="l">
              <a:lnSpc>
                <a:spcPct val="120000"/>
              </a:lnSpc>
              <a:spcBef>
                <a:spcPts val="1417"/>
              </a:spcBef>
              <a:spcAft>
                <a:spcPts val="0"/>
              </a:spcAft>
              <a:buSzPts val="2000"/>
              <a:buChar char="―"/>
              <a:defRPr/>
            </a:lvl5pPr>
            <a:lvl6pPr marL="2743200" lvl="5" indent="-342900" algn="l">
              <a:lnSpc>
                <a:spcPct val="90000"/>
              </a:lnSpc>
              <a:spcBef>
                <a:spcPts val="1417"/>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5"/>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1188001" y="793750"/>
            <a:ext cx="10318200" cy="7921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42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84213" y="1585913"/>
            <a:ext cx="10821987" cy="4364037"/>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914400" marR="0" lvl="1" indent="-228600" algn="l" rtl="0">
              <a:lnSpc>
                <a:spcPct val="100000"/>
              </a:lnSpc>
              <a:spcBef>
                <a:spcPts val="1417"/>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371600" marR="0" lvl="2" indent="-228600" algn="l" rtl="0">
              <a:lnSpc>
                <a:spcPct val="100000"/>
              </a:lnSpc>
              <a:spcBef>
                <a:spcPts val="283"/>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828800" marR="0" lvl="3" indent="-355600" algn="l" rtl="0">
              <a:lnSpc>
                <a:spcPct val="120000"/>
              </a:lnSpc>
              <a:spcBef>
                <a:spcPts val="1134"/>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2286000" marR="0" lvl="4" indent="-355600" algn="l" rtl="0">
              <a:lnSpc>
                <a:spcPct val="120000"/>
              </a:lnSpc>
              <a:spcBef>
                <a:spcPts val="1417"/>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743200" marR="0" lvl="5" indent="-342900" algn="l" rtl="0">
              <a:lnSpc>
                <a:spcPct val="90000"/>
              </a:lnSpc>
              <a:spcBef>
                <a:spcPts val="1417"/>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 name="Google Shape;8;p19"/>
          <p:cNvSpPr txBox="1">
            <a:spLocks noGrp="1"/>
          </p:cNvSpPr>
          <p:nvPr>
            <p:ph type="dt" idx="10"/>
          </p:nvPr>
        </p:nvSpPr>
        <p:spPr>
          <a:xfrm>
            <a:off x="5557493" y="6264000"/>
            <a:ext cx="2743200" cy="365125"/>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9" name="Google Shape;9;p19"/>
          <p:cNvSpPr txBox="1">
            <a:spLocks noGrp="1"/>
          </p:cNvSpPr>
          <p:nvPr>
            <p:ph type="ftr" idx="11"/>
          </p:nvPr>
        </p:nvSpPr>
        <p:spPr>
          <a:xfrm>
            <a:off x="684213" y="6264000"/>
            <a:ext cx="4114800" cy="3651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0" name="Google Shape;10;p19"/>
          <p:cNvSpPr txBox="1">
            <a:spLocks noGrp="1"/>
          </p:cNvSpPr>
          <p:nvPr>
            <p:ph type="sldNum" idx="12"/>
          </p:nvPr>
        </p:nvSpPr>
        <p:spPr>
          <a:xfrm>
            <a:off x="8300693" y="6264000"/>
            <a:ext cx="257637" cy="365125"/>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1pPr>
            <a:lvl2pPr marL="0" marR="0" lvl="1"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2pPr>
            <a:lvl3pPr marL="0" marR="0" lvl="2"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3pPr>
            <a:lvl4pPr marL="0" marR="0" lvl="3"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4pPr>
            <a:lvl5pPr marL="0" marR="0" lvl="4"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5pPr>
            <a:lvl6pPr marL="0" marR="0" lvl="5"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6pPr>
            <a:lvl7pPr marL="0" marR="0" lvl="6"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7pPr>
            <a:lvl8pPr marL="0" marR="0" lvl="7"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8pPr>
            <a:lvl9pPr marL="0" marR="0" lvl="8" indent="0" algn="r" rtl="0">
              <a:lnSpc>
                <a:spcPct val="90000"/>
              </a:lnSpc>
              <a:spcBef>
                <a:spcPts val="0"/>
              </a:spcBef>
              <a:spcAft>
                <a:spcPts val="0"/>
              </a:spcAft>
              <a:buClr>
                <a:srgbClr val="000000"/>
              </a:buClr>
              <a:buSzPts val="1200"/>
              <a:buFont typeface="Arial"/>
              <a:buNone/>
              <a:defRPr sz="12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‹Nº›</a:t>
            </a:fld>
            <a:endParaRPr/>
          </a:p>
        </p:txBody>
      </p:sp>
      <p:cxnSp>
        <p:nvCxnSpPr>
          <p:cNvPr id="11" name="Google Shape;11;p19"/>
          <p:cNvCxnSpPr/>
          <p:nvPr/>
        </p:nvCxnSpPr>
        <p:spPr>
          <a:xfrm>
            <a:off x="684213" y="983442"/>
            <a:ext cx="396442" cy="0"/>
          </a:xfrm>
          <a:prstGeom prst="straightConnector1">
            <a:avLst/>
          </a:prstGeom>
          <a:noFill/>
          <a:ln w="28575" cap="flat" cmpd="sng">
            <a:solidFill>
              <a:schemeClr val="accent2"/>
            </a:solidFill>
            <a:prstDash val="solid"/>
            <a:miter lim="800000"/>
            <a:headEnd type="none" w="sm" len="sm"/>
            <a:tailEnd type="none" w="sm" len="sm"/>
          </a:ln>
        </p:spPr>
      </p:cxnSp>
      <p:sp>
        <p:nvSpPr>
          <p:cNvPr id="12" name="Google Shape;12;p19"/>
          <p:cNvSpPr/>
          <p:nvPr/>
        </p:nvSpPr>
        <p:spPr>
          <a:xfrm>
            <a:off x="8739600" y="5994000"/>
            <a:ext cx="3452400" cy="864000"/>
          </a:xfrm>
          <a:prstGeom prst="rect">
            <a:avLst/>
          </a:prstGeom>
          <a:solidFill>
            <a:schemeClr val="l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Roboto Light"/>
              <a:ea typeface="Roboto Light"/>
              <a:cs typeface="Roboto Light"/>
              <a:sym typeface="Roboto Light"/>
            </a:endParaRPr>
          </a:p>
        </p:txBody>
      </p:sp>
      <p:pic>
        <p:nvPicPr>
          <p:cNvPr id="13" name="Google Shape;13;p19"/>
          <p:cNvPicPr preferRelativeResize="0"/>
          <p:nvPr/>
        </p:nvPicPr>
        <p:blipFill rotWithShape="1">
          <a:blip r:embed="rId18">
            <a:alphaModFix/>
          </a:blip>
          <a:srcRect/>
          <a:stretch/>
        </p:blipFill>
        <p:spPr>
          <a:xfrm>
            <a:off x="9144000" y="6264000"/>
            <a:ext cx="2609093" cy="3566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1">
          <p15:clr>
            <a:srgbClr val="F26B43"/>
          </p15:clr>
        </p15:guide>
        <p15:guide id="4" pos="7248">
          <p15:clr>
            <a:srgbClr val="F26B43"/>
          </p15:clr>
        </p15:guide>
        <p15:guide id="5" orient="horz" pos="500">
          <p15:clr>
            <a:srgbClr val="F26B43"/>
          </p15:clr>
        </p15:guide>
        <p15:guide id="6" orient="horz" pos="3748">
          <p15:clr>
            <a:srgbClr val="F26B43"/>
          </p15:clr>
        </p15:guide>
        <p15:guide id="7" orient="horz" pos="999">
          <p15:clr>
            <a:srgbClr val="F26B43"/>
          </p15:clr>
        </p15:guide>
        <p15:guide id="8" pos="3727">
          <p15:clr>
            <a:srgbClr val="F26B43"/>
          </p15:clr>
        </p15:guide>
        <p15:guide id="9" pos="39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osocean.org/index.php?option=com_content&amp;view=article&amp;id=301&amp;Itemid=435"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s/photos/mauritius-people?utm_source=unsplash&amp;utm_medium=referral&amp;utm_content=creditCopyText" TargetMode="External"/><Relationship Id="rId4" Type="http://schemas.openxmlformats.org/officeDocument/2006/relationships/hyperlink" Target="https://unsplash.com/@gbaudusseau?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67f1952fc6_0_0"/>
          <p:cNvSpPr txBox="1">
            <a:spLocks noGrp="1"/>
          </p:cNvSpPr>
          <p:nvPr>
            <p:ph type="ctrTitle"/>
          </p:nvPr>
        </p:nvSpPr>
        <p:spPr>
          <a:xfrm>
            <a:off x="1260000" y="1647600"/>
            <a:ext cx="4271700" cy="249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5550"/>
              <a:buNone/>
            </a:pPr>
            <a:r>
              <a:rPr lang="en-GB"/>
              <a:t>Meeting </a:t>
            </a:r>
            <a:br>
              <a:rPr lang="en-GB"/>
            </a:br>
            <a:r>
              <a:rPr lang="en-GB"/>
              <a:t>stakeholder needs and making every observation count</a:t>
            </a:r>
            <a:endParaRPr/>
          </a:p>
        </p:txBody>
      </p:sp>
      <p:sp>
        <p:nvSpPr>
          <p:cNvPr id="132" name="Google Shape;132;g167f1952fc6_0_0"/>
          <p:cNvSpPr txBox="1">
            <a:spLocks noGrp="1"/>
          </p:cNvSpPr>
          <p:nvPr>
            <p:ph type="subTitle" idx="1"/>
          </p:nvPr>
        </p:nvSpPr>
        <p:spPr>
          <a:xfrm>
            <a:off x="1260000" y="3876600"/>
            <a:ext cx="5147400" cy="893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lt1"/>
              </a:buClr>
              <a:buSzPts val="1700"/>
              <a:buNone/>
            </a:pPr>
            <a:r>
              <a:rPr lang="en-GB" sz="2000" b="1">
                <a:latin typeface="Barlow Semi Condensed"/>
                <a:ea typeface="Barlow Semi Condensed"/>
                <a:cs typeface="Barlow Semi Condensed"/>
                <a:sym typeface="Barlow Semi Condensed"/>
              </a:rPr>
              <a:t>Co-chairs:</a:t>
            </a:r>
            <a:br>
              <a:rPr lang="en-GB" sz="2000" b="1">
                <a:latin typeface="Barlow Semi Condensed"/>
                <a:ea typeface="Barlow Semi Condensed"/>
                <a:cs typeface="Barlow Semi Condensed"/>
                <a:sym typeface="Barlow Semi Condensed"/>
              </a:rPr>
            </a:br>
            <a:r>
              <a:rPr lang="en-GB" sz="2000" b="1">
                <a:latin typeface="Barlow Semi Condensed"/>
                <a:ea typeface="Barlow Semi Condensed"/>
                <a:cs typeface="Barlow Semi Condensed"/>
                <a:sym typeface="Barlow Semi Condensed"/>
              </a:rPr>
              <a:t>Molly Powers </a:t>
            </a:r>
            <a:r>
              <a:rPr lang="en-GB"/>
              <a:t>(Pacific Community)</a:t>
            </a:r>
            <a:endParaRPr/>
          </a:p>
          <a:p>
            <a:pPr marL="0" lvl="0" indent="0" algn="l" rtl="0">
              <a:lnSpc>
                <a:spcPct val="120000"/>
              </a:lnSpc>
              <a:spcBef>
                <a:spcPts val="0"/>
              </a:spcBef>
              <a:spcAft>
                <a:spcPts val="0"/>
              </a:spcAft>
              <a:buClr>
                <a:schemeClr val="lt1"/>
              </a:buClr>
              <a:buSzPts val="1700"/>
              <a:buNone/>
            </a:pPr>
            <a:r>
              <a:rPr lang="en-GB" sz="2000" b="1">
                <a:latin typeface="Barlow Semi Condensed"/>
                <a:ea typeface="Barlow Semi Condensed"/>
                <a:cs typeface="Barlow Semi Condensed"/>
                <a:sym typeface="Barlow Semi Condensed"/>
              </a:rPr>
              <a:t>Alvaro Scardilli </a:t>
            </a:r>
            <a:r>
              <a:rPr lang="en-GB"/>
              <a:t>(Naval Hydrographic Service, Argentina)</a:t>
            </a:r>
            <a:endParaRPr/>
          </a:p>
        </p:txBody>
      </p:sp>
      <p:sp>
        <p:nvSpPr>
          <p:cNvPr id="133" name="Google Shape;133;g167f1952fc6_0_0"/>
          <p:cNvSpPr txBox="1">
            <a:spLocks noGrp="1"/>
          </p:cNvSpPr>
          <p:nvPr>
            <p:ph type="body" idx="2"/>
          </p:nvPr>
        </p:nvSpPr>
        <p:spPr>
          <a:xfrm>
            <a:off x="2446727" y="5780100"/>
            <a:ext cx="3398400" cy="439800"/>
          </a:xfrm>
          <a:prstGeom prst="rect">
            <a:avLst/>
          </a:prstGeom>
          <a:noFill/>
          <a:ln>
            <a:noFill/>
          </a:ln>
        </p:spPr>
        <p:txBody>
          <a:bodyPr spcFirstLastPara="1" wrap="square" lIns="0" tIns="0" rIns="0" bIns="0" anchor="b" anchorCtr="0">
            <a:noAutofit/>
          </a:bodyPr>
          <a:lstStyle/>
          <a:p>
            <a:pPr marL="0" lvl="0" indent="0" algn="r" rtl="0">
              <a:lnSpc>
                <a:spcPct val="120000"/>
              </a:lnSpc>
              <a:spcBef>
                <a:spcPts val="0"/>
              </a:spcBef>
              <a:spcAft>
                <a:spcPts val="0"/>
              </a:spcAft>
              <a:buClr>
                <a:schemeClr val="lt1"/>
              </a:buClr>
              <a:buSzPts val="800"/>
              <a:buNone/>
            </a:pPr>
            <a:r>
              <a:rPr lang="en-GB"/>
              <a:t>This programme is endorsed by the </a:t>
            </a:r>
            <a:r>
              <a:rPr lang="en-GB">
                <a:latin typeface="Roboto Medium"/>
                <a:ea typeface="Roboto Medium"/>
                <a:cs typeface="Roboto Medium"/>
                <a:sym typeface="Roboto Medium"/>
              </a:rPr>
              <a:t>UN Decade of Ocean Science</a:t>
            </a:r>
            <a:endParaRPr/>
          </a:p>
        </p:txBody>
      </p:sp>
      <p:pic>
        <p:nvPicPr>
          <p:cNvPr id="134" name="Google Shape;134;g167f1952fc6_0_0"/>
          <p:cNvPicPr preferRelativeResize="0">
            <a:picLocks noGrp="1"/>
          </p:cNvPicPr>
          <p:nvPr>
            <p:ph type="pic" idx="3"/>
          </p:nvPr>
        </p:nvPicPr>
        <p:blipFill rotWithShape="1">
          <a:blip r:embed="rId3">
            <a:alphaModFix/>
          </a:blip>
          <a:srcRect/>
          <a:stretch/>
        </p:blipFill>
        <p:spPr>
          <a:xfrm>
            <a:off x="6558000" y="0"/>
            <a:ext cx="5634001" cy="6858001"/>
          </a:xfrm>
          <a:prstGeom prst="rect">
            <a:avLst/>
          </a:prstGeom>
          <a:solidFill>
            <a:srgbClr val="D8D8D8"/>
          </a:solid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6c10f8f6af_0_9"/>
          <p:cNvSpPr txBox="1">
            <a:spLocks noGrp="1"/>
          </p:cNvSpPr>
          <p:nvPr>
            <p:ph type="ctrTitle"/>
          </p:nvPr>
        </p:nvSpPr>
        <p:spPr>
          <a:xfrm>
            <a:off x="720725" y="1864200"/>
            <a:ext cx="4422600" cy="10188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accent1"/>
              </a:buClr>
              <a:buSzPct val="100000"/>
              <a:buFont typeface="Arial"/>
              <a:buNone/>
            </a:pPr>
            <a:r>
              <a:rPr lang="en-GB"/>
              <a:t>More info on</a:t>
            </a:r>
            <a:endParaRPr/>
          </a:p>
          <a:p>
            <a:pPr marL="0" lvl="0" indent="0" algn="l" rtl="0">
              <a:lnSpc>
                <a:spcPct val="90000"/>
              </a:lnSpc>
              <a:spcBef>
                <a:spcPts val="0"/>
              </a:spcBef>
              <a:spcAft>
                <a:spcPts val="0"/>
              </a:spcAft>
              <a:buClr>
                <a:schemeClr val="accent1"/>
              </a:buClr>
              <a:buSzPct val="100000"/>
              <a:buFont typeface="Arial"/>
              <a:buNone/>
            </a:pPr>
            <a:r>
              <a:rPr lang="en-GB" u="sng">
                <a:solidFill>
                  <a:schemeClr val="hlink"/>
                </a:solidFill>
                <a:hlinkClick r:id="rId3"/>
              </a:rPr>
              <a:t>Observing Together webpage</a:t>
            </a:r>
            <a:endParaRPr/>
          </a:p>
        </p:txBody>
      </p:sp>
      <p:sp>
        <p:nvSpPr>
          <p:cNvPr id="208" name="Google Shape;208;g16c10f8f6af_0_9"/>
          <p:cNvSpPr txBox="1">
            <a:spLocks noGrp="1"/>
          </p:cNvSpPr>
          <p:nvPr>
            <p:ph type="subTitle" idx="1"/>
          </p:nvPr>
        </p:nvSpPr>
        <p:spPr>
          <a:xfrm>
            <a:off x="720725" y="4940400"/>
            <a:ext cx="4074000" cy="444600"/>
          </a:xfrm>
          <a:prstGeom prst="rect">
            <a:avLst/>
          </a:prstGeom>
          <a:noFill/>
          <a:ln>
            <a:noFill/>
          </a:ln>
        </p:spPr>
        <p:txBody>
          <a:bodyPr spcFirstLastPara="1" wrap="square" lIns="0" tIns="0" rIns="0" bIns="0" anchor="t" anchorCtr="0">
            <a:normAutofit/>
          </a:bodyPr>
          <a:lstStyle/>
          <a:p>
            <a:pPr marL="0" lvl="0" indent="0" algn="l" rtl="0">
              <a:lnSpc>
                <a:spcPct val="105000"/>
              </a:lnSpc>
              <a:spcBef>
                <a:spcPts val="0"/>
              </a:spcBef>
              <a:spcAft>
                <a:spcPts val="0"/>
              </a:spcAft>
              <a:buClr>
                <a:schemeClr val="accent2"/>
              </a:buClr>
              <a:buSzPts val="2400"/>
              <a:buNone/>
            </a:pPr>
            <a:r>
              <a:rPr lang="en-GB"/>
              <a:t>goosocean.org</a:t>
            </a:r>
            <a:endParaRPr/>
          </a:p>
        </p:txBody>
      </p:sp>
      <p:pic>
        <p:nvPicPr>
          <p:cNvPr id="209" name="Google Shape;209;g16c10f8f6af_0_9" descr="A close-up of a fish&#10;&#10;Description automatically generated with low confidence"/>
          <p:cNvPicPr preferRelativeResize="0">
            <a:picLocks noGrp="1"/>
          </p:cNvPicPr>
          <p:nvPr>
            <p:ph type="pic" idx="2"/>
          </p:nvPr>
        </p:nvPicPr>
        <p:blipFill rotWithShape="1">
          <a:blip r:embed="rId4">
            <a:alphaModFix/>
          </a:blip>
          <a:srcRect b="17749"/>
          <a:stretch/>
        </p:blipFill>
        <p:spPr>
          <a:xfrm>
            <a:off x="5352516" y="10"/>
            <a:ext cx="6858000" cy="6857989"/>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119792a7fc8_0_25"/>
          <p:cNvSpPr txBox="1"/>
          <p:nvPr/>
        </p:nvSpPr>
        <p:spPr>
          <a:xfrm>
            <a:off x="607350" y="4362475"/>
            <a:ext cx="6819000" cy="9516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2"/>
                </a:solidFill>
                <a:latin typeface="Roboto"/>
                <a:ea typeface="Roboto"/>
                <a:cs typeface="Roboto"/>
                <a:sym typeface="Roboto"/>
              </a:rPr>
              <a:t>AtlantOS-Connect</a:t>
            </a:r>
            <a:endParaRPr sz="1100" b="0" i="0" u="none" strike="noStrike" cap="none">
              <a:solidFill>
                <a:srgbClr val="0000FF"/>
              </a:solidFill>
              <a:highlight>
                <a:schemeClr val="lt1"/>
              </a:highlight>
              <a:latin typeface="Calibri"/>
              <a:ea typeface="Calibri"/>
              <a:cs typeface="Calibri"/>
              <a:sym typeface="Calibri"/>
            </a:endParaRPr>
          </a:p>
          <a:p>
            <a:pPr marL="0" marR="0" lvl="0" indent="0" algn="l" rtl="0">
              <a:lnSpc>
                <a:spcPct val="110000"/>
              </a:lnSpc>
              <a:spcBef>
                <a:spcPts val="0"/>
              </a:spcBef>
              <a:spcAft>
                <a:spcPts val="0"/>
              </a:spcAft>
              <a:buClr>
                <a:schemeClr val="dk1"/>
              </a:buClr>
              <a:buSzPts val="1600"/>
              <a:buFont typeface="Arial"/>
              <a:buNone/>
            </a:pPr>
            <a:r>
              <a:rPr lang="en-GB" sz="1600" b="0" i="0" u="none" strike="noStrike" cap="none">
                <a:solidFill>
                  <a:schemeClr val="dk2"/>
                </a:solidFill>
                <a:latin typeface="Roboto Light"/>
                <a:ea typeface="Roboto Light"/>
                <a:cs typeface="Roboto Light"/>
                <a:sym typeface="Roboto Light"/>
              </a:rPr>
              <a:t>Focus on user community engagement with observing networks</a:t>
            </a:r>
            <a:endParaRPr sz="1600" b="0" i="0" u="none" strike="noStrike" cap="none">
              <a:solidFill>
                <a:schemeClr val="dk2"/>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p:txBody>
      </p:sp>
      <p:sp>
        <p:nvSpPr>
          <p:cNvPr id="215" name="Google Shape;215;g119792a7fc8_0_25"/>
          <p:cNvSpPr txBox="1"/>
          <p:nvPr/>
        </p:nvSpPr>
        <p:spPr>
          <a:xfrm>
            <a:off x="607975" y="1433519"/>
            <a:ext cx="34680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1"/>
                </a:solidFill>
                <a:latin typeface="Roboto"/>
                <a:ea typeface="Roboto"/>
                <a:cs typeface="Roboto"/>
                <a:sym typeface="Roboto"/>
              </a:rPr>
              <a:t>NEW OBSERVING SYSTEMS:</a:t>
            </a:r>
            <a:endParaRPr sz="1600" b="1" i="0" u="none" strike="noStrike" cap="none">
              <a:solidFill>
                <a:schemeClr val="accent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2"/>
                </a:solidFill>
                <a:latin typeface="Roboto"/>
                <a:ea typeface="Roboto"/>
                <a:cs typeface="Roboto"/>
                <a:sym typeface="Roboto"/>
              </a:rPr>
              <a:t>MarocNatCom</a:t>
            </a:r>
            <a:endParaRPr sz="1400" b="0" i="0" u="none" strike="noStrike" cap="none">
              <a:solidFill>
                <a:srgbClr val="000000"/>
              </a:solidFill>
              <a:latin typeface="Arial"/>
              <a:ea typeface="Arial"/>
              <a:cs typeface="Arial"/>
              <a:sym typeface="Arial"/>
            </a:endParaRPr>
          </a:p>
        </p:txBody>
      </p:sp>
      <p:sp>
        <p:nvSpPr>
          <p:cNvPr id="216" name="Google Shape;216;g119792a7fc8_0_25"/>
          <p:cNvSpPr txBox="1">
            <a:spLocks noGrp="1"/>
          </p:cNvSpPr>
          <p:nvPr>
            <p:ph type="title"/>
          </p:nvPr>
        </p:nvSpPr>
        <p:spPr>
          <a:xfrm>
            <a:off x="1188000" y="793750"/>
            <a:ext cx="10318200" cy="410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PROJECTS ENDORSED BY THE OCEAN DECADE</a:t>
            </a:r>
            <a:endParaRPr/>
          </a:p>
        </p:txBody>
      </p:sp>
      <p:sp>
        <p:nvSpPr>
          <p:cNvPr id="217" name="Google Shape;217;g119792a7fc8_0_25"/>
          <p:cNvSpPr txBox="1"/>
          <p:nvPr/>
        </p:nvSpPr>
        <p:spPr>
          <a:xfrm>
            <a:off x="595675" y="3670525"/>
            <a:ext cx="10318200" cy="9516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2"/>
                </a:solidFill>
                <a:latin typeface="Roboto"/>
                <a:ea typeface="Roboto"/>
                <a:cs typeface="Roboto"/>
                <a:sym typeface="Roboto"/>
              </a:rPr>
              <a:t>Agency for Meteorology, Climatology and Geophysics of the Republic of Indonesia [BMKG]</a:t>
            </a:r>
            <a:endParaRPr sz="1100" b="0" i="0" u="none" strike="noStrike" cap="none">
              <a:solidFill>
                <a:srgbClr val="0000FF"/>
              </a:solidFill>
              <a:highlight>
                <a:srgbClr val="FFFFFF"/>
              </a:highlight>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Ocean Literacy: Fisherman Weather Field School - Sekolah Lapang Cuaca Nelayan [SLCN] </a:t>
            </a:r>
            <a:endParaRPr sz="1600" b="0" i="0" u="none" strike="noStrike" cap="none">
              <a:solidFill>
                <a:schemeClr val="dk2"/>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a:p>
            <a:pPr marL="0" marR="0" lvl="0" indent="0" algn="l" rtl="0">
              <a:lnSpc>
                <a:spcPct val="110000"/>
              </a:lnSpc>
              <a:spcBef>
                <a:spcPts val="0"/>
              </a:spcBef>
              <a:spcAft>
                <a:spcPts val="0"/>
              </a:spcAft>
              <a:buClr>
                <a:srgbClr val="000000"/>
              </a:buClr>
              <a:buSzPts val="1600"/>
              <a:buFont typeface="Arial"/>
              <a:buNone/>
            </a:pPr>
            <a:endParaRPr sz="1600" b="0" i="0" u="none" strike="noStrike" cap="none">
              <a:solidFill>
                <a:schemeClr val="dk2"/>
              </a:solidFill>
              <a:latin typeface="Roboto Light"/>
              <a:ea typeface="Roboto Light"/>
              <a:cs typeface="Roboto Light"/>
              <a:sym typeface="Roboto Light"/>
            </a:endParaRPr>
          </a:p>
        </p:txBody>
      </p:sp>
      <p:sp>
        <p:nvSpPr>
          <p:cNvPr id="218" name="Google Shape;218;g119792a7fc8_0_25"/>
          <p:cNvSpPr txBox="1"/>
          <p:nvPr/>
        </p:nvSpPr>
        <p:spPr>
          <a:xfrm>
            <a:off x="631200" y="2707325"/>
            <a:ext cx="94269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Enhancement of the ocean observing system within the Republic of Mauritius</a:t>
            </a:r>
            <a:endParaRPr sz="1400" b="0" i="0" u="none" strike="noStrike" cap="none">
              <a:solidFill>
                <a:srgbClr val="000000"/>
              </a:solidFill>
              <a:latin typeface="Arial"/>
              <a:ea typeface="Arial"/>
              <a:cs typeface="Arial"/>
              <a:sym typeface="Arial"/>
            </a:endParaRPr>
          </a:p>
        </p:txBody>
      </p:sp>
      <p:sp>
        <p:nvSpPr>
          <p:cNvPr id="219" name="Google Shape;219;g119792a7fc8_0_25"/>
          <p:cNvSpPr txBox="1"/>
          <p:nvPr/>
        </p:nvSpPr>
        <p:spPr>
          <a:xfrm>
            <a:off x="633625" y="1982875"/>
            <a:ext cx="106050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Enhancement of oceanic knowledge by developing a Moroccan national observations network </a:t>
            </a:r>
            <a:endParaRPr sz="1600" b="0" i="0" u="none" strike="noStrike" cap="none">
              <a:solidFill>
                <a:schemeClr val="dk2"/>
              </a:solidFill>
              <a:latin typeface="Roboto Light"/>
              <a:ea typeface="Roboto Light"/>
              <a:cs typeface="Roboto Light"/>
              <a:sym typeface="Roboto Light"/>
            </a:endParaRPr>
          </a:p>
        </p:txBody>
      </p:sp>
      <p:sp>
        <p:nvSpPr>
          <p:cNvPr id="220" name="Google Shape;220;g119792a7fc8_0_25"/>
          <p:cNvSpPr txBox="1"/>
          <p:nvPr/>
        </p:nvSpPr>
        <p:spPr>
          <a:xfrm>
            <a:off x="610350" y="5524725"/>
            <a:ext cx="11276100" cy="9516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2"/>
                </a:solidFill>
                <a:latin typeface="Roboto"/>
                <a:ea typeface="Roboto"/>
                <a:cs typeface="Roboto"/>
                <a:sym typeface="Roboto"/>
              </a:rPr>
              <a:t>Norway NTNU</a:t>
            </a:r>
            <a:r>
              <a:rPr lang="en-GB" sz="1600" b="1" i="0" u="none" strike="noStrike" cap="none">
                <a:solidFill>
                  <a:schemeClr val="dk2"/>
                </a:solidFill>
                <a:latin typeface="Roboto"/>
                <a:ea typeface="Roboto"/>
                <a:cs typeface="Roboto"/>
                <a:sym typeface="Roboto"/>
              </a:rPr>
              <a:t> </a:t>
            </a:r>
            <a:endParaRPr sz="1600" b="1" i="0" u="none" strike="noStrike" cap="none">
              <a:solidFill>
                <a:schemeClr val="dk2"/>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600"/>
              <a:buFont typeface="Arial"/>
              <a:buNone/>
            </a:pPr>
            <a:r>
              <a:rPr lang="en-GB" sz="1600" b="0" i="0" u="none" strike="noStrike" cap="none">
                <a:solidFill>
                  <a:schemeClr val="dk2"/>
                </a:solidFill>
                <a:latin typeface="Roboto Light"/>
                <a:ea typeface="Roboto Light"/>
                <a:cs typeface="Roboto Light"/>
                <a:sym typeface="Roboto Light"/>
              </a:rPr>
              <a:t>Sailing4Science: expand capacity for through citizen science, with emphasis on remote under-observed  areas </a:t>
            </a:r>
            <a:endParaRPr sz="1400" b="0" i="0" u="none" strike="noStrike" cap="none">
              <a:solidFill>
                <a:srgbClr val="000000"/>
              </a:solidFill>
              <a:latin typeface="Arial"/>
              <a:ea typeface="Arial"/>
              <a:cs typeface="Arial"/>
              <a:sym typeface="Arial"/>
            </a:endParaRPr>
          </a:p>
        </p:txBody>
      </p:sp>
      <p:cxnSp>
        <p:nvCxnSpPr>
          <p:cNvPr id="221" name="Google Shape;221;g119792a7fc8_0_25"/>
          <p:cNvCxnSpPr/>
          <p:nvPr/>
        </p:nvCxnSpPr>
        <p:spPr>
          <a:xfrm rot="10800000" flipH="1">
            <a:off x="633625" y="4250113"/>
            <a:ext cx="8793000" cy="25500"/>
          </a:xfrm>
          <a:prstGeom prst="straightConnector1">
            <a:avLst/>
          </a:prstGeom>
          <a:noFill/>
          <a:ln w="12700" cap="flat" cmpd="sng">
            <a:solidFill>
              <a:schemeClr val="accent2"/>
            </a:solidFill>
            <a:prstDash val="solid"/>
            <a:miter lim="800000"/>
            <a:headEnd type="none" w="sm" len="sm"/>
            <a:tailEnd type="none" w="sm" len="sm"/>
          </a:ln>
        </p:spPr>
      </p:cxnSp>
      <p:sp>
        <p:nvSpPr>
          <p:cNvPr id="222" name="Google Shape;222;g119792a7fc8_0_25"/>
          <p:cNvSpPr txBox="1"/>
          <p:nvPr/>
        </p:nvSpPr>
        <p:spPr>
          <a:xfrm>
            <a:off x="607975" y="2421300"/>
            <a:ext cx="56673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2"/>
                </a:solidFill>
                <a:latin typeface="Roboto"/>
                <a:ea typeface="Roboto"/>
                <a:cs typeface="Roboto"/>
                <a:sym typeface="Roboto"/>
              </a:rPr>
              <a:t>Mauritius Meteorological Services</a:t>
            </a:r>
            <a:endParaRPr sz="1400" b="0" i="0" u="none" strike="noStrike" cap="none">
              <a:solidFill>
                <a:srgbClr val="000000"/>
              </a:solidFill>
              <a:latin typeface="Arial"/>
              <a:ea typeface="Arial"/>
              <a:cs typeface="Arial"/>
              <a:sym typeface="Arial"/>
            </a:endParaRPr>
          </a:p>
        </p:txBody>
      </p:sp>
      <p:cxnSp>
        <p:nvCxnSpPr>
          <p:cNvPr id="223" name="Google Shape;223;g119792a7fc8_0_25"/>
          <p:cNvCxnSpPr/>
          <p:nvPr/>
        </p:nvCxnSpPr>
        <p:spPr>
          <a:xfrm rot="10800000" flipH="1">
            <a:off x="601500" y="3011718"/>
            <a:ext cx="8863200" cy="20400"/>
          </a:xfrm>
          <a:prstGeom prst="straightConnector1">
            <a:avLst/>
          </a:prstGeom>
          <a:noFill/>
          <a:ln w="12700" cap="flat" cmpd="sng">
            <a:solidFill>
              <a:schemeClr val="accent2"/>
            </a:solidFill>
            <a:prstDash val="solid"/>
            <a:miter lim="800000"/>
            <a:headEnd type="none" w="sm" len="sm"/>
            <a:tailEnd type="none" w="sm" len="sm"/>
          </a:ln>
        </p:spPr>
      </p:cxnSp>
      <p:cxnSp>
        <p:nvCxnSpPr>
          <p:cNvPr id="224" name="Google Shape;224;g119792a7fc8_0_25"/>
          <p:cNvCxnSpPr/>
          <p:nvPr/>
        </p:nvCxnSpPr>
        <p:spPr>
          <a:xfrm rot="10800000" flipH="1">
            <a:off x="598525" y="2303318"/>
            <a:ext cx="8863200" cy="20400"/>
          </a:xfrm>
          <a:prstGeom prst="straightConnector1">
            <a:avLst/>
          </a:prstGeom>
          <a:noFill/>
          <a:ln w="12700" cap="flat" cmpd="sng">
            <a:solidFill>
              <a:schemeClr val="accent2"/>
            </a:solidFill>
            <a:prstDash val="solid"/>
            <a:miter lim="800000"/>
            <a:headEnd type="none" w="sm" len="sm"/>
            <a:tailEnd type="none" w="sm" len="sm"/>
          </a:ln>
        </p:spPr>
      </p:cxnSp>
      <p:sp>
        <p:nvSpPr>
          <p:cNvPr id="225" name="Google Shape;225;g119792a7fc8_0_25"/>
          <p:cNvSpPr txBox="1"/>
          <p:nvPr/>
        </p:nvSpPr>
        <p:spPr>
          <a:xfrm>
            <a:off x="607975" y="3374719"/>
            <a:ext cx="34680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1"/>
                </a:solidFill>
                <a:latin typeface="Roboto"/>
                <a:ea typeface="Roboto"/>
                <a:cs typeface="Roboto"/>
                <a:sym typeface="Roboto"/>
              </a:rPr>
              <a:t>END-USER ENGAGEMENT:</a:t>
            </a:r>
            <a:endParaRPr sz="1600" b="1" i="0" u="none" strike="noStrike" cap="none">
              <a:solidFill>
                <a:schemeClr val="accent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6" name="Google Shape;226;g119792a7fc8_0_25"/>
          <p:cNvCxnSpPr/>
          <p:nvPr/>
        </p:nvCxnSpPr>
        <p:spPr>
          <a:xfrm rot="10800000" flipH="1">
            <a:off x="633625" y="4949338"/>
            <a:ext cx="8793000" cy="25500"/>
          </a:xfrm>
          <a:prstGeom prst="straightConnector1">
            <a:avLst/>
          </a:prstGeom>
          <a:noFill/>
          <a:ln w="12700" cap="flat" cmpd="sng">
            <a:solidFill>
              <a:schemeClr val="accent2"/>
            </a:solidFill>
            <a:prstDash val="solid"/>
            <a:miter lim="800000"/>
            <a:headEnd type="none" w="sm" len="sm"/>
            <a:tailEnd type="none" w="sm" len="sm"/>
          </a:ln>
        </p:spPr>
      </p:cxnSp>
      <p:sp>
        <p:nvSpPr>
          <p:cNvPr id="227" name="Google Shape;227;g119792a7fc8_0_25"/>
          <p:cNvSpPr txBox="1"/>
          <p:nvPr/>
        </p:nvSpPr>
        <p:spPr>
          <a:xfrm>
            <a:off x="607975" y="5238057"/>
            <a:ext cx="3468000" cy="4104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000000"/>
              </a:buClr>
              <a:buSzPts val="1600"/>
              <a:buFont typeface="Arial"/>
              <a:buNone/>
            </a:pPr>
            <a:r>
              <a:rPr lang="en-GB" sz="1600" b="1" i="0" u="none" strike="noStrike" cap="none">
                <a:solidFill>
                  <a:schemeClr val="accent1"/>
                </a:solidFill>
                <a:latin typeface="Roboto"/>
                <a:ea typeface="Roboto"/>
                <a:cs typeface="Roboto"/>
                <a:sym typeface="Roboto"/>
              </a:rPr>
              <a:t>NEW OBSERVERS:</a:t>
            </a:r>
            <a:endParaRPr sz="1600" b="1" i="0" u="none" strike="noStrike" cap="none">
              <a:solidFill>
                <a:schemeClr val="accent1"/>
              </a:solidFill>
              <a:latin typeface="Roboto"/>
              <a:ea typeface="Roboto"/>
              <a:cs typeface="Roboto"/>
              <a:sym typeface="Roboto"/>
            </a:endParaRPr>
          </a:p>
          <a:p>
            <a:pPr marL="0" marR="0" lvl="0" indent="0" algn="l" rtl="0">
              <a:lnSpc>
                <a:spcPct val="11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450c52ed47_1_662"/>
          <p:cNvSpPr txBox="1">
            <a:spLocks noGrp="1"/>
          </p:cNvSpPr>
          <p:nvPr>
            <p:ph type="title"/>
          </p:nvPr>
        </p:nvSpPr>
        <p:spPr>
          <a:xfrm>
            <a:off x="1188000" y="793750"/>
            <a:ext cx="92481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solidFill>
                  <a:schemeClr val="accent2"/>
                </a:solidFill>
              </a:rPr>
              <a:t>GUIDING PRINCIPLES FOR PROJECTS:</a:t>
            </a:r>
            <a:br>
              <a:rPr lang="en-GB"/>
            </a:br>
            <a:endParaRPr/>
          </a:p>
        </p:txBody>
      </p:sp>
      <p:sp>
        <p:nvSpPr>
          <p:cNvPr id="140" name="Google Shape;140;g1450c52ed47_1_662"/>
          <p:cNvSpPr txBox="1">
            <a:spLocks noGrp="1"/>
          </p:cNvSpPr>
          <p:nvPr>
            <p:ph type="body" idx="1"/>
          </p:nvPr>
        </p:nvSpPr>
        <p:spPr>
          <a:xfrm>
            <a:off x="684224" y="1281125"/>
            <a:ext cx="11371200" cy="4059300"/>
          </a:xfrm>
          <a:prstGeom prst="rect">
            <a:avLst/>
          </a:prstGeom>
          <a:noFill/>
          <a:ln>
            <a:noFill/>
          </a:ln>
        </p:spPr>
        <p:txBody>
          <a:bodyPr spcFirstLastPara="1" wrap="square" lIns="0" tIns="0" rIns="0" bIns="0" anchor="t" anchorCtr="0">
            <a:noAutofit/>
          </a:bodyPr>
          <a:lstStyle/>
          <a:p>
            <a:pPr marL="1828800" lvl="0" indent="0" algn="l" rtl="0">
              <a:lnSpc>
                <a:spcPct val="120000"/>
              </a:lnSpc>
              <a:spcBef>
                <a:spcPts val="1417"/>
              </a:spcBef>
              <a:spcAft>
                <a:spcPts val="0"/>
              </a:spcAft>
              <a:buSzPts val="2000"/>
              <a:buNone/>
            </a:pPr>
            <a:endParaRPr/>
          </a:p>
          <a:p>
            <a:pPr marL="360000" lvl="3" indent="-360000" algn="l" rtl="0">
              <a:lnSpc>
                <a:spcPct val="120000"/>
              </a:lnSpc>
              <a:spcBef>
                <a:spcPts val="1417"/>
              </a:spcBef>
              <a:spcAft>
                <a:spcPts val="0"/>
              </a:spcAft>
              <a:buSzPts val="2000"/>
              <a:buChar char="―"/>
            </a:pPr>
            <a:r>
              <a:rPr lang="en-GB"/>
              <a:t>Aim is sustained ocean observations, i.e. not one-off research project observations;</a:t>
            </a:r>
            <a:endParaRPr/>
          </a:p>
          <a:p>
            <a:pPr marL="360000" lvl="3" indent="-360000" algn="l" rtl="0">
              <a:lnSpc>
                <a:spcPct val="120000"/>
              </a:lnSpc>
              <a:spcBef>
                <a:spcPts val="1417"/>
              </a:spcBef>
              <a:spcAft>
                <a:spcPts val="0"/>
              </a:spcAft>
              <a:buSzPts val="2000"/>
              <a:buChar char="―"/>
            </a:pPr>
            <a:r>
              <a:rPr lang="en-GB"/>
              <a:t>Engagement with GOOS components (networks, systems, etc);</a:t>
            </a:r>
            <a:endParaRPr/>
          </a:p>
          <a:p>
            <a:pPr marL="360000" lvl="3" indent="-360000" algn="l" rtl="0">
              <a:lnSpc>
                <a:spcPct val="120000"/>
              </a:lnSpc>
              <a:spcBef>
                <a:spcPts val="1417"/>
              </a:spcBef>
              <a:spcAft>
                <a:spcPts val="0"/>
              </a:spcAft>
              <a:buSzPts val="2000"/>
              <a:buChar char="―"/>
            </a:pPr>
            <a:r>
              <a:rPr lang="en-GB"/>
              <a:t>Adherence to using and / or contributing to creating community adopted best practices;</a:t>
            </a:r>
            <a:endParaRPr/>
          </a:p>
          <a:p>
            <a:pPr marL="360000" lvl="3" indent="-360000" algn="l" rtl="0">
              <a:lnSpc>
                <a:spcPct val="120000"/>
              </a:lnSpc>
              <a:spcBef>
                <a:spcPts val="1417"/>
              </a:spcBef>
              <a:spcAft>
                <a:spcPts val="0"/>
              </a:spcAft>
              <a:buSzPts val="2000"/>
              <a:buChar char="―"/>
            </a:pPr>
            <a:r>
              <a:rPr lang="en-GB"/>
              <a:t>Adherence to FAIR [findable, accessible, interoperable, and reusable] data principles;</a:t>
            </a:r>
            <a:endParaRPr/>
          </a:p>
          <a:p>
            <a:pPr marL="360000" lvl="3" indent="-360000" algn="l" rtl="0">
              <a:lnSpc>
                <a:spcPct val="120000"/>
              </a:lnSpc>
              <a:spcBef>
                <a:spcPts val="1417"/>
              </a:spcBef>
              <a:spcAft>
                <a:spcPts val="0"/>
              </a:spcAft>
              <a:buSzPts val="2000"/>
              <a:buChar char="―"/>
            </a:pPr>
            <a:r>
              <a:rPr lang="en-GB"/>
              <a:t>Willingness to share experience and lessons learnt across Observing Together;</a:t>
            </a:r>
            <a:endParaRPr/>
          </a:p>
          <a:p>
            <a:pPr marL="360000" lvl="3" indent="-360000" algn="l" rtl="0">
              <a:lnSpc>
                <a:spcPct val="120000"/>
              </a:lnSpc>
              <a:spcBef>
                <a:spcPts val="1417"/>
              </a:spcBef>
              <a:spcAft>
                <a:spcPts val="0"/>
              </a:spcAft>
              <a:buSzPts val="2000"/>
              <a:buChar char="―"/>
            </a:pPr>
            <a:r>
              <a:rPr lang="en-GB"/>
              <a:t>Willingness to engage in co-design activities to improve observing system fit for purpose and to optimise the observations to inform stakeholder decision-making </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1450c52ed47_1_705"/>
          <p:cNvPicPr preferRelativeResize="0"/>
          <p:nvPr/>
        </p:nvPicPr>
        <p:blipFill rotWithShape="1">
          <a:blip r:embed="rId3">
            <a:alphaModFix/>
          </a:blip>
          <a:srcRect/>
          <a:stretch/>
        </p:blipFill>
        <p:spPr>
          <a:xfrm>
            <a:off x="-15342" y="0"/>
            <a:ext cx="12191990" cy="68580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450c52ed47_1_9"/>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NATIONAL OBSERVING SYSTEMS DEVELOPMENT</a:t>
            </a:r>
            <a:endParaRPr/>
          </a:p>
        </p:txBody>
      </p:sp>
      <p:sp>
        <p:nvSpPr>
          <p:cNvPr id="151" name="Google Shape;151;g1450c52ed47_1_9"/>
          <p:cNvSpPr txBox="1">
            <a:spLocks noGrp="1"/>
          </p:cNvSpPr>
          <p:nvPr>
            <p:ph type="body" idx="1"/>
          </p:nvPr>
        </p:nvSpPr>
        <p:spPr>
          <a:xfrm>
            <a:off x="836500" y="1890000"/>
            <a:ext cx="5259600" cy="4059900"/>
          </a:xfrm>
          <a:prstGeom prst="rect">
            <a:avLst/>
          </a:prstGeom>
          <a:noFill/>
          <a:ln>
            <a:noFill/>
          </a:ln>
        </p:spPr>
        <p:txBody>
          <a:bodyPr spcFirstLastPara="1" wrap="square" lIns="0" tIns="0" rIns="0" bIns="0" anchor="t" anchorCtr="0">
            <a:noAutofit/>
          </a:bodyPr>
          <a:lstStyle/>
          <a:p>
            <a:pPr marL="457200" lvl="0" indent="0" algn="l" rtl="0">
              <a:lnSpc>
                <a:spcPct val="120000"/>
              </a:lnSpc>
              <a:spcBef>
                <a:spcPts val="0"/>
              </a:spcBef>
              <a:spcAft>
                <a:spcPts val="0"/>
              </a:spcAft>
              <a:buClr>
                <a:srgbClr val="000000"/>
              </a:buClr>
              <a:buSzPts val="2000"/>
              <a:buFont typeface="Arial"/>
              <a:buNone/>
            </a:pPr>
            <a:r>
              <a:rPr lang="en-GB" b="1">
                <a:solidFill>
                  <a:schemeClr val="accent2"/>
                </a:solidFill>
                <a:latin typeface="Roboto"/>
                <a:ea typeface="Roboto"/>
                <a:cs typeface="Roboto"/>
                <a:sym typeface="Roboto"/>
              </a:rPr>
              <a:t>Enhancing ocean observing system within the </a:t>
            </a:r>
            <a:r>
              <a:rPr lang="en-GB" b="1" u="sng">
                <a:solidFill>
                  <a:schemeClr val="accent2"/>
                </a:solidFill>
                <a:latin typeface="Roboto"/>
                <a:ea typeface="Roboto"/>
                <a:cs typeface="Roboto"/>
                <a:sym typeface="Roboto"/>
              </a:rPr>
              <a:t>Republic of Mauritius</a:t>
            </a:r>
            <a:r>
              <a:rPr lang="en-GB" b="1">
                <a:solidFill>
                  <a:schemeClr val="accent2"/>
                </a:solidFill>
                <a:latin typeface="Roboto"/>
                <a:ea typeface="Roboto"/>
                <a:cs typeface="Roboto"/>
                <a:sym typeface="Roboto"/>
              </a:rPr>
              <a:t> </a:t>
            </a:r>
            <a:endParaRPr b="1">
              <a:solidFill>
                <a:schemeClr val="accent2"/>
              </a:solidFill>
              <a:latin typeface="Roboto"/>
              <a:ea typeface="Roboto"/>
              <a:cs typeface="Roboto"/>
              <a:sym typeface="Roboto"/>
            </a:endParaRPr>
          </a:p>
          <a:p>
            <a:pPr marL="457200" lvl="0" indent="0" algn="l" rtl="0">
              <a:lnSpc>
                <a:spcPct val="120000"/>
              </a:lnSpc>
              <a:spcBef>
                <a:spcPts val="0"/>
              </a:spcBef>
              <a:spcAft>
                <a:spcPts val="0"/>
              </a:spcAft>
              <a:buSzPts val="2000"/>
              <a:buNone/>
            </a:pPr>
            <a:r>
              <a:rPr lang="en-GB" b="1">
                <a:solidFill>
                  <a:schemeClr val="accent2"/>
                </a:solidFill>
                <a:latin typeface="Roboto"/>
                <a:ea typeface="Roboto"/>
                <a:cs typeface="Roboto"/>
                <a:sym typeface="Roboto"/>
              </a:rPr>
              <a:t>Enhancement of hydrographic and oceanographic observations in the </a:t>
            </a:r>
            <a:r>
              <a:rPr lang="en-GB" b="1" u="sng">
                <a:solidFill>
                  <a:schemeClr val="accent2"/>
                </a:solidFill>
                <a:latin typeface="Roboto"/>
                <a:ea typeface="Roboto"/>
                <a:cs typeface="Roboto"/>
                <a:sym typeface="Roboto"/>
              </a:rPr>
              <a:t>Kingdom of Morocco</a:t>
            </a:r>
            <a:endParaRPr b="1" u="sng">
              <a:solidFill>
                <a:schemeClr val="accent2"/>
              </a:solidFill>
              <a:latin typeface="Roboto"/>
              <a:ea typeface="Roboto"/>
              <a:cs typeface="Roboto"/>
              <a:sym typeface="Roboto"/>
            </a:endParaRPr>
          </a:p>
          <a:p>
            <a:pPr marL="360000" lvl="3" indent="-334600" algn="l" rtl="0">
              <a:lnSpc>
                <a:spcPct val="120000"/>
              </a:lnSpc>
              <a:spcBef>
                <a:spcPts val="0"/>
              </a:spcBef>
              <a:spcAft>
                <a:spcPts val="0"/>
              </a:spcAft>
              <a:buSzPts val="1600"/>
              <a:buFont typeface="Roboto Light"/>
              <a:buChar char="―"/>
            </a:pPr>
            <a:r>
              <a:rPr lang="en-GB" sz="1600"/>
              <a:t>enhancement of ocean knowledge and forecasting by developing and enhancing national system </a:t>
            </a:r>
            <a:endParaRPr sz="1600"/>
          </a:p>
          <a:p>
            <a:pPr marL="360000" lvl="3" indent="-334600" algn="l" rtl="0">
              <a:lnSpc>
                <a:spcPct val="120000"/>
              </a:lnSpc>
              <a:spcBef>
                <a:spcPts val="0"/>
              </a:spcBef>
              <a:spcAft>
                <a:spcPts val="0"/>
              </a:spcAft>
              <a:buSzPts val="1600"/>
              <a:buFont typeface="Roboto Light"/>
              <a:buChar char="―"/>
            </a:pPr>
            <a:r>
              <a:rPr lang="en-GB" sz="1600"/>
              <a:t>contribute to the regional programmes of African / Indian Ocean regions</a:t>
            </a:r>
            <a:endParaRPr sz="1600"/>
          </a:p>
          <a:p>
            <a:pPr marL="360000" lvl="3" indent="-334600" algn="l" rtl="0">
              <a:lnSpc>
                <a:spcPct val="120000"/>
              </a:lnSpc>
              <a:spcBef>
                <a:spcPts val="0"/>
              </a:spcBef>
              <a:spcAft>
                <a:spcPts val="0"/>
              </a:spcAft>
              <a:buSzPts val="1600"/>
              <a:buFont typeface="Roboto Light"/>
              <a:buChar char="―"/>
            </a:pPr>
            <a:r>
              <a:rPr lang="en-GB" sz="1600"/>
              <a:t>strengthen capacity in terms of platforms and network development </a:t>
            </a:r>
            <a:endParaRPr sz="1600"/>
          </a:p>
          <a:p>
            <a:pPr marL="360000" lvl="3" indent="-334600" algn="l" rtl="0">
              <a:lnSpc>
                <a:spcPct val="120000"/>
              </a:lnSpc>
              <a:spcBef>
                <a:spcPts val="0"/>
              </a:spcBef>
              <a:spcAft>
                <a:spcPts val="0"/>
              </a:spcAft>
              <a:buSzPts val="1600"/>
              <a:buFont typeface="Roboto Light"/>
              <a:buChar char="―"/>
            </a:pPr>
            <a:r>
              <a:rPr lang="en-GB" sz="1600"/>
              <a:t>develop modelling capabilities</a:t>
            </a:r>
            <a:endParaRPr sz="1600"/>
          </a:p>
          <a:p>
            <a:pPr marL="360000" lvl="3" indent="-334600" algn="l" rtl="0">
              <a:lnSpc>
                <a:spcPct val="120000"/>
              </a:lnSpc>
              <a:spcBef>
                <a:spcPts val="0"/>
              </a:spcBef>
              <a:spcAft>
                <a:spcPts val="0"/>
              </a:spcAft>
              <a:buSzPts val="1600"/>
              <a:buFont typeface="Roboto Light"/>
              <a:buChar char="―"/>
            </a:pPr>
            <a:r>
              <a:rPr lang="en-GB" sz="1600"/>
              <a:t>benefit from and adhere to best practices</a:t>
            </a:r>
            <a:endParaRPr sz="1600"/>
          </a:p>
          <a:p>
            <a:pPr marL="1828800" lvl="0" indent="0" algn="l" rtl="0">
              <a:lnSpc>
                <a:spcPct val="120000"/>
              </a:lnSpc>
              <a:spcBef>
                <a:spcPts val="0"/>
              </a:spcBef>
              <a:spcAft>
                <a:spcPts val="0"/>
              </a:spcAft>
              <a:buSzPts val="2000"/>
              <a:buNone/>
            </a:pPr>
            <a:endParaRPr sz="1600">
              <a:latin typeface="Roboto"/>
              <a:ea typeface="Roboto"/>
              <a:cs typeface="Roboto"/>
              <a:sym typeface="Roboto"/>
            </a:endParaRPr>
          </a:p>
          <a:p>
            <a:pPr marL="0" lvl="0" indent="0" algn="l" rtl="0">
              <a:lnSpc>
                <a:spcPct val="120000"/>
              </a:lnSpc>
              <a:spcBef>
                <a:spcPts val="0"/>
              </a:spcBef>
              <a:spcAft>
                <a:spcPts val="0"/>
              </a:spcAft>
              <a:buSzPts val="2000"/>
              <a:buNone/>
            </a:pPr>
            <a:endParaRPr sz="1600">
              <a:latin typeface="Roboto"/>
              <a:ea typeface="Roboto"/>
              <a:cs typeface="Roboto"/>
              <a:sym typeface="Roboto"/>
            </a:endParaRPr>
          </a:p>
          <a:p>
            <a:pPr marL="0" lvl="2" indent="0" algn="l" rtl="0">
              <a:lnSpc>
                <a:spcPct val="120000"/>
              </a:lnSpc>
              <a:spcBef>
                <a:spcPts val="0"/>
              </a:spcBef>
              <a:spcAft>
                <a:spcPts val="0"/>
              </a:spcAft>
              <a:buSzPts val="1600"/>
              <a:buFont typeface="Roboto"/>
              <a:buNone/>
            </a:pPr>
            <a:endParaRPr sz="1600">
              <a:latin typeface="Roboto"/>
              <a:ea typeface="Roboto"/>
              <a:cs typeface="Roboto"/>
              <a:sym typeface="Roboto"/>
            </a:endParaRPr>
          </a:p>
          <a:p>
            <a:pPr marL="0" lvl="2" indent="0" algn="l" rtl="0">
              <a:lnSpc>
                <a:spcPct val="120000"/>
              </a:lnSpc>
              <a:spcBef>
                <a:spcPts val="0"/>
              </a:spcBef>
              <a:spcAft>
                <a:spcPts val="0"/>
              </a:spcAft>
              <a:buSzPts val="1600"/>
              <a:buFont typeface="Roboto"/>
              <a:buNone/>
            </a:pPr>
            <a:endParaRPr sz="1600">
              <a:latin typeface="Roboto"/>
              <a:ea typeface="Roboto"/>
              <a:cs typeface="Roboto"/>
              <a:sym typeface="Roboto"/>
            </a:endParaRPr>
          </a:p>
        </p:txBody>
      </p:sp>
      <p:sp>
        <p:nvSpPr>
          <p:cNvPr id="152" name="Google Shape;152;g1450c52ed47_1_9"/>
          <p:cNvSpPr/>
          <p:nvPr/>
        </p:nvSpPr>
        <p:spPr>
          <a:xfrm>
            <a:off x="816150" y="1906825"/>
            <a:ext cx="249300" cy="3240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g1450c52ed47_1_9"/>
          <p:cNvPicPr preferRelativeResize="0"/>
          <p:nvPr/>
        </p:nvPicPr>
        <p:blipFill rotWithShape="1">
          <a:blip r:embed="rId3">
            <a:alphaModFix/>
          </a:blip>
          <a:srcRect/>
          <a:stretch/>
        </p:blipFill>
        <p:spPr>
          <a:xfrm>
            <a:off x="6546200" y="0"/>
            <a:ext cx="9248000" cy="6936027"/>
          </a:xfrm>
          <a:prstGeom prst="rect">
            <a:avLst/>
          </a:prstGeom>
          <a:noFill/>
          <a:ln>
            <a:noFill/>
          </a:ln>
        </p:spPr>
      </p:pic>
      <p:sp>
        <p:nvSpPr>
          <p:cNvPr id="154" name="Google Shape;154;g1450c52ed47_1_9"/>
          <p:cNvSpPr txBox="1"/>
          <p:nvPr/>
        </p:nvSpPr>
        <p:spPr>
          <a:xfrm>
            <a:off x="6778800" y="6421675"/>
            <a:ext cx="3962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Light"/>
                <a:ea typeface="Roboto Light"/>
                <a:cs typeface="Roboto Light"/>
                <a:sym typeface="Roboto Light"/>
              </a:rPr>
              <a:t>Photo by </a:t>
            </a:r>
            <a:r>
              <a:rPr lang="en-GB" sz="1100" b="0" i="0" u="sng" strike="noStrike" cap="none">
                <a:solidFill>
                  <a:schemeClr val="lt1"/>
                </a:solid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Guillaume Baudusseau</a:t>
            </a:r>
            <a:r>
              <a:rPr lang="en-GB" sz="1100" b="0" i="0" u="none" strike="noStrike" cap="none">
                <a:solidFill>
                  <a:schemeClr val="lt1"/>
                </a:solidFill>
                <a:latin typeface="Roboto Light"/>
                <a:ea typeface="Roboto Light"/>
                <a:cs typeface="Roboto Light"/>
                <a:sym typeface="Roboto Light"/>
              </a:rPr>
              <a:t> on </a:t>
            </a:r>
            <a:r>
              <a:rPr lang="en-GB" sz="1100" b="0" i="0" u="sng" strike="noStrike" cap="none">
                <a:solidFill>
                  <a:schemeClr val="lt1"/>
                </a:solidFill>
                <a:latin typeface="Roboto Light"/>
                <a:ea typeface="Roboto Light"/>
                <a:cs typeface="Roboto Light"/>
                <a:sym typeface="Roboto Light"/>
                <a:hlinkClick r:id="rId5">
                  <a:extLst>
                    <a:ext uri="{A12FA001-AC4F-418D-AE19-62706E023703}">
                      <ahyp:hlinkClr xmlns:ahyp="http://schemas.microsoft.com/office/drawing/2018/hyperlinkcolor" val="tx"/>
                    </a:ext>
                  </a:extLst>
                </a:hlinkClick>
              </a:rPr>
              <a:t>Unsplash</a:t>
            </a:r>
            <a:endParaRPr sz="1400" b="0" i="0" u="none" strike="noStrike" cap="none">
              <a:solidFill>
                <a:schemeClr val="lt1"/>
              </a:solidFill>
              <a:latin typeface="Roboto Light"/>
              <a:ea typeface="Roboto Light"/>
              <a:cs typeface="Roboto Light"/>
              <a:sym typeface="Roboto Light"/>
            </a:endParaRPr>
          </a:p>
        </p:txBody>
      </p:sp>
      <p:sp>
        <p:nvSpPr>
          <p:cNvPr id="155" name="Google Shape;155;g1450c52ed47_1_9"/>
          <p:cNvSpPr/>
          <p:nvPr/>
        </p:nvSpPr>
        <p:spPr>
          <a:xfrm>
            <a:off x="816150" y="2592625"/>
            <a:ext cx="249300" cy="3240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397fad3af8_0_0"/>
          <p:cNvSpPr/>
          <p:nvPr/>
        </p:nvSpPr>
        <p:spPr>
          <a:xfrm>
            <a:off x="410875" y="633375"/>
            <a:ext cx="1131900" cy="807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1397fad3af8_0_0"/>
          <p:cNvSpPr txBox="1">
            <a:spLocks noGrp="1"/>
          </p:cNvSpPr>
          <p:nvPr>
            <p:ph type="title"/>
          </p:nvPr>
        </p:nvSpPr>
        <p:spPr>
          <a:xfrm>
            <a:off x="654600" y="260350"/>
            <a:ext cx="97629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solidFill>
                  <a:schemeClr val="accent2"/>
                </a:solidFill>
              </a:rPr>
              <a:t>Enhancing ocean observing system Republic of Mauritius</a:t>
            </a:r>
            <a:br>
              <a:rPr lang="en-GB"/>
            </a:br>
            <a:endParaRPr/>
          </a:p>
        </p:txBody>
      </p:sp>
      <p:sp>
        <p:nvSpPr>
          <p:cNvPr id="162" name="Google Shape;162;g1397fad3af8_0_0"/>
          <p:cNvSpPr txBox="1">
            <a:spLocks noGrp="1"/>
          </p:cNvSpPr>
          <p:nvPr>
            <p:ph type="body" idx="1"/>
          </p:nvPr>
        </p:nvSpPr>
        <p:spPr>
          <a:xfrm>
            <a:off x="684224" y="747725"/>
            <a:ext cx="11371200" cy="4059300"/>
          </a:xfrm>
          <a:prstGeom prst="rect">
            <a:avLst/>
          </a:prstGeom>
          <a:noFill/>
          <a:ln>
            <a:noFill/>
          </a:ln>
        </p:spPr>
        <p:txBody>
          <a:bodyPr spcFirstLastPara="1" wrap="square" lIns="0" tIns="0" rIns="0" bIns="0" anchor="t" anchorCtr="0">
            <a:noAutofit/>
          </a:bodyPr>
          <a:lstStyle/>
          <a:p>
            <a:pPr marL="457200" lvl="0" indent="-355600" algn="l" rtl="0">
              <a:spcBef>
                <a:spcPts val="1417"/>
              </a:spcBef>
              <a:spcAft>
                <a:spcPts val="0"/>
              </a:spcAft>
              <a:buSzPts val="2000"/>
              <a:buAutoNum type="arabicPeriod"/>
            </a:pPr>
            <a:r>
              <a:rPr lang="en-GB"/>
              <a:t>Request for opportunities through GOOS to increase observing system in Mauritius </a:t>
            </a:r>
            <a:endParaRPr/>
          </a:p>
          <a:p>
            <a:pPr marL="457200" lvl="0" indent="-355600" algn="l" rtl="0">
              <a:spcBef>
                <a:spcPts val="0"/>
              </a:spcBef>
              <a:spcAft>
                <a:spcPts val="0"/>
              </a:spcAft>
              <a:buSzPts val="2000"/>
              <a:buAutoNum type="arabicPeriod"/>
            </a:pPr>
            <a:r>
              <a:rPr lang="en-GB"/>
              <a:t>Request for regional collaboration</a:t>
            </a:r>
            <a:endParaRPr/>
          </a:p>
          <a:p>
            <a:pPr marL="457200" lvl="0" indent="-355600" algn="l" rtl="0">
              <a:spcBef>
                <a:spcPts val="0"/>
              </a:spcBef>
              <a:spcAft>
                <a:spcPts val="0"/>
              </a:spcAft>
              <a:buSzPts val="2000"/>
              <a:buAutoNum type="arabicPeriod"/>
            </a:pPr>
            <a:r>
              <a:rPr lang="en-GB"/>
              <a:t>Develop infrastructure to share data</a:t>
            </a:r>
            <a:endParaRPr/>
          </a:p>
          <a:p>
            <a:pPr marL="457200" lvl="0" indent="-355600" algn="l" rtl="0">
              <a:spcBef>
                <a:spcPts val="0"/>
              </a:spcBef>
              <a:spcAft>
                <a:spcPts val="0"/>
              </a:spcAft>
              <a:buSzPts val="2000"/>
              <a:buAutoNum type="arabicPeriod"/>
            </a:pPr>
            <a:r>
              <a:rPr lang="en-GB"/>
              <a:t>Early warning system needs enhancement of observations but government funding not available</a:t>
            </a:r>
            <a:endParaRPr/>
          </a:p>
          <a:p>
            <a:pPr marL="457200" lvl="0" indent="-355600" algn="l" rtl="0">
              <a:spcBef>
                <a:spcPts val="0"/>
              </a:spcBef>
              <a:spcAft>
                <a:spcPts val="0"/>
              </a:spcAft>
              <a:buSzPts val="2000"/>
              <a:buAutoNum type="arabicPeriod"/>
            </a:pPr>
            <a:r>
              <a:rPr lang="en-GB"/>
              <a:t>Particular capacity development needs around:</a:t>
            </a:r>
            <a:br>
              <a:rPr lang="en-GB"/>
            </a:br>
            <a:r>
              <a:rPr lang="en-GB"/>
              <a:t>&gt; Early warning system upgrade (storm surge &amp; wave model) and training to build modelling capacity, incl. development of operational oil fate &amp; transport modelling system</a:t>
            </a:r>
            <a:endParaRPr/>
          </a:p>
          <a:p>
            <a:pPr marL="457200" lvl="0" indent="0" algn="l" rtl="0">
              <a:spcBef>
                <a:spcPts val="1417"/>
              </a:spcBef>
              <a:spcAft>
                <a:spcPts val="0"/>
              </a:spcAft>
              <a:buNone/>
            </a:pPr>
            <a:r>
              <a:rPr lang="en-GB"/>
              <a:t>&gt; Specific areas for capacity development &amp; training: Wave modeling / Coastal hydrodynamics / GIS / Climate Change coastal adaptation / Oil spill modelling / Disaster management for coastal community</a:t>
            </a:r>
            <a:endParaRPr>
              <a:solidFill>
                <a:schemeClr val="accent2"/>
              </a:solidFill>
            </a:endParaRPr>
          </a:p>
          <a:p>
            <a:pPr marL="0" lvl="0" indent="0" algn="l" rtl="0">
              <a:spcBef>
                <a:spcPts val="1417"/>
              </a:spcBef>
              <a:spcAft>
                <a:spcPts val="0"/>
              </a:spcAft>
              <a:buNone/>
            </a:pPr>
            <a:r>
              <a:rPr lang="en-GB" b="1">
                <a:latin typeface="Roboto"/>
                <a:ea typeface="Roboto"/>
                <a:cs typeface="Roboto"/>
                <a:sym typeface="Roboto"/>
              </a:rPr>
              <a:t>Existing activity:</a:t>
            </a:r>
            <a:r>
              <a:rPr lang="en-GB"/>
              <a:t> </a:t>
            </a:r>
            <a:endParaRPr/>
          </a:p>
          <a:p>
            <a:pPr marL="360000" lvl="3" indent="-360000" algn="l" rtl="0">
              <a:lnSpc>
                <a:spcPct val="120000"/>
              </a:lnSpc>
              <a:spcBef>
                <a:spcPts val="1417"/>
              </a:spcBef>
              <a:spcAft>
                <a:spcPts val="0"/>
              </a:spcAft>
              <a:buSzPts val="2000"/>
              <a:buChar char="―"/>
            </a:pPr>
            <a:r>
              <a:rPr lang="en-GB"/>
              <a:t>Instrumentation:</a:t>
            </a:r>
            <a:r>
              <a:rPr lang="en-GB" b="1">
                <a:latin typeface="Roboto"/>
                <a:ea typeface="Roboto"/>
                <a:cs typeface="Roboto"/>
                <a:sym typeface="Roboto"/>
              </a:rPr>
              <a:t> Drifters</a:t>
            </a:r>
            <a:r>
              <a:rPr lang="en-GB"/>
              <a:t> (NOAA) and </a:t>
            </a:r>
            <a:r>
              <a:rPr lang="en-GB" b="1">
                <a:latin typeface="Roboto"/>
                <a:ea typeface="Roboto"/>
                <a:cs typeface="Roboto"/>
                <a:sym typeface="Roboto"/>
              </a:rPr>
              <a:t>Argo</a:t>
            </a:r>
            <a:r>
              <a:rPr lang="en-GB"/>
              <a:t> (from Meteo France) deployed. </a:t>
            </a:r>
            <a:r>
              <a:rPr lang="en-GB" b="1">
                <a:latin typeface="Roboto"/>
                <a:ea typeface="Roboto"/>
                <a:cs typeface="Roboto"/>
                <a:sym typeface="Roboto"/>
              </a:rPr>
              <a:t>Wave riders</a:t>
            </a:r>
            <a:r>
              <a:rPr lang="en-GB"/>
              <a:t> - 2 to be deployed / one Mauritius and one in Rodrigues. New tide gauges being deployed (Uni Hawaii). </a:t>
            </a:r>
            <a:r>
              <a:rPr lang="en-GB" b="1">
                <a:latin typeface="Roboto"/>
                <a:ea typeface="Roboto"/>
                <a:cs typeface="Roboto"/>
                <a:sym typeface="Roboto"/>
              </a:rPr>
              <a:t>Coastal radar</a:t>
            </a:r>
            <a:r>
              <a:rPr lang="en-GB"/>
              <a:t> deployment(waves and coastal erosion)</a:t>
            </a:r>
            <a:endParaRPr/>
          </a:p>
          <a:p>
            <a:pPr marL="457200" lvl="0" indent="0" algn="l" rtl="0">
              <a:lnSpc>
                <a:spcPct val="120000"/>
              </a:lnSpc>
              <a:spcBef>
                <a:spcPts val="1417"/>
              </a:spcBef>
              <a:spcAft>
                <a:spcPts val="0"/>
              </a:spcAft>
              <a:buSzPts val="2000"/>
              <a:buNone/>
            </a:pPr>
            <a:endParaRPr/>
          </a:p>
          <a:p>
            <a:pPr marL="0" lvl="0" indent="0" algn="l" rtl="0">
              <a:lnSpc>
                <a:spcPct val="120000"/>
              </a:lnSpc>
              <a:spcBef>
                <a:spcPts val="1417"/>
              </a:spcBef>
              <a:spcAft>
                <a:spcPts val="0"/>
              </a:spcAft>
              <a:buSzPts val="2000"/>
              <a:buNone/>
            </a:pPr>
            <a:endParaRPr/>
          </a:p>
          <a:p>
            <a:pPr marL="0" lvl="0" indent="0" algn="l" rtl="0">
              <a:lnSpc>
                <a:spcPct val="120000"/>
              </a:lnSpc>
              <a:spcBef>
                <a:spcPts val="1417"/>
              </a:spcBef>
              <a:spcAft>
                <a:spcPts val="0"/>
              </a:spcAft>
              <a:buSzPts val="2000"/>
              <a:buNone/>
            </a:pPr>
            <a:endParaRPr/>
          </a:p>
          <a:p>
            <a:pPr marL="1828800" lvl="0" indent="0" algn="l" rtl="0">
              <a:lnSpc>
                <a:spcPct val="120000"/>
              </a:lnSpc>
              <a:spcBef>
                <a:spcPts val="1417"/>
              </a:spcBef>
              <a:spcAft>
                <a:spcPts val="0"/>
              </a:spcAft>
              <a:buSzPts val="2000"/>
              <a:buNone/>
            </a:pPr>
            <a:endParaRPr/>
          </a:p>
          <a:p>
            <a:pPr marL="1828800" lvl="0" indent="0" algn="l" rtl="0">
              <a:lnSpc>
                <a:spcPct val="120000"/>
              </a:lnSpc>
              <a:spcBef>
                <a:spcPts val="1417"/>
              </a:spcBef>
              <a:spcAft>
                <a:spcPts val="0"/>
              </a:spcAft>
              <a:buSzPts val="2000"/>
              <a:buNone/>
            </a:pPr>
            <a:endParaRPr/>
          </a:p>
          <a:p>
            <a:pPr marL="1828800" lvl="0" indent="0" algn="l" rtl="0">
              <a:lnSpc>
                <a:spcPct val="120000"/>
              </a:lnSpc>
              <a:spcBef>
                <a:spcPts val="1417"/>
              </a:spcBef>
              <a:spcAft>
                <a:spcPts val="0"/>
              </a:spcAft>
              <a:buSzPts val="2000"/>
              <a:buNone/>
            </a:pPr>
            <a:endParaRPr/>
          </a:p>
          <a:p>
            <a:pPr marL="0" lvl="0" indent="0" algn="l" rtl="0">
              <a:lnSpc>
                <a:spcPct val="120000"/>
              </a:lnSpc>
              <a:spcBef>
                <a:spcPts val="1417"/>
              </a:spcBef>
              <a:spcAft>
                <a:spcPts val="0"/>
              </a:spcAft>
              <a:buSzPts val="2000"/>
              <a:buNone/>
            </a:pP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65b5eeb223_0_3"/>
          <p:cNvSpPr/>
          <p:nvPr/>
        </p:nvSpPr>
        <p:spPr>
          <a:xfrm>
            <a:off x="410875" y="633375"/>
            <a:ext cx="1131900" cy="807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165b5eeb223_0_3"/>
          <p:cNvSpPr txBox="1">
            <a:spLocks noGrp="1"/>
          </p:cNvSpPr>
          <p:nvPr>
            <p:ph type="title"/>
          </p:nvPr>
        </p:nvSpPr>
        <p:spPr>
          <a:xfrm>
            <a:off x="654600" y="260350"/>
            <a:ext cx="97629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solidFill>
                  <a:schemeClr val="accent2"/>
                </a:solidFill>
              </a:rPr>
              <a:t>Enhancing ocean observations Morocco</a:t>
            </a:r>
            <a:endParaRPr/>
          </a:p>
        </p:txBody>
      </p:sp>
      <p:sp>
        <p:nvSpPr>
          <p:cNvPr id="169" name="Google Shape;169;g165b5eeb223_0_3"/>
          <p:cNvSpPr txBox="1">
            <a:spLocks noGrp="1"/>
          </p:cNvSpPr>
          <p:nvPr>
            <p:ph type="body" idx="1"/>
          </p:nvPr>
        </p:nvSpPr>
        <p:spPr>
          <a:xfrm>
            <a:off x="684225" y="671525"/>
            <a:ext cx="11598000" cy="4059300"/>
          </a:xfrm>
          <a:prstGeom prst="rect">
            <a:avLst/>
          </a:prstGeom>
          <a:noFill/>
          <a:ln>
            <a:noFill/>
          </a:ln>
        </p:spPr>
        <p:txBody>
          <a:bodyPr spcFirstLastPara="1" wrap="square" lIns="0" tIns="0" rIns="0" bIns="0" anchor="t" anchorCtr="0">
            <a:noAutofit/>
          </a:bodyPr>
          <a:lstStyle/>
          <a:p>
            <a:pPr marL="457200" lvl="0" indent="-355600" algn="l" rtl="0">
              <a:spcBef>
                <a:spcPts val="1417"/>
              </a:spcBef>
              <a:spcAft>
                <a:spcPts val="0"/>
              </a:spcAft>
              <a:buSzPts val="2000"/>
              <a:buFont typeface="Roboto Light"/>
              <a:buAutoNum type="arabicPeriod"/>
            </a:pPr>
            <a:r>
              <a:rPr lang="en-GB"/>
              <a:t>Strengthen capacity of observing platforms</a:t>
            </a:r>
            <a:endParaRPr/>
          </a:p>
          <a:p>
            <a:pPr marL="457200" lvl="0" indent="-355600" algn="l" rtl="0">
              <a:lnSpc>
                <a:spcPct val="115000"/>
              </a:lnSpc>
              <a:spcBef>
                <a:spcPts val="0"/>
              </a:spcBef>
              <a:spcAft>
                <a:spcPts val="0"/>
              </a:spcAft>
              <a:buSzPts val="2000"/>
              <a:buFont typeface="Roboto Light"/>
              <a:buAutoNum type="arabicPeriod"/>
            </a:pPr>
            <a:r>
              <a:rPr lang="en-GB"/>
              <a:t>Strengthen capacity for tsunami early warning </a:t>
            </a:r>
            <a:endParaRPr/>
          </a:p>
          <a:p>
            <a:pPr marL="457200" lvl="0" indent="-355600" algn="l" rtl="0">
              <a:lnSpc>
                <a:spcPct val="115000"/>
              </a:lnSpc>
              <a:spcBef>
                <a:spcPts val="0"/>
              </a:spcBef>
              <a:spcAft>
                <a:spcPts val="0"/>
              </a:spcAft>
              <a:buSzPts val="2000"/>
              <a:buFont typeface="Roboto Light"/>
              <a:buAutoNum type="arabicPeriod"/>
            </a:pPr>
            <a:r>
              <a:rPr lang="en-GB"/>
              <a:t>Support to align with standards and best practices for networks e.g. GLOSS </a:t>
            </a:r>
            <a:endParaRPr/>
          </a:p>
          <a:p>
            <a:pPr marL="457200" lvl="0" indent="-355600" algn="l" rtl="0">
              <a:lnSpc>
                <a:spcPct val="115000"/>
              </a:lnSpc>
              <a:spcBef>
                <a:spcPts val="0"/>
              </a:spcBef>
              <a:spcAft>
                <a:spcPts val="0"/>
              </a:spcAft>
              <a:buSzPts val="2000"/>
              <a:buFont typeface="Roboto Light"/>
              <a:buAutoNum type="arabicPeriod"/>
            </a:pPr>
            <a:r>
              <a:rPr lang="en-GB"/>
              <a:t>Data management &amp; transfer </a:t>
            </a:r>
            <a:endParaRPr/>
          </a:p>
          <a:p>
            <a:pPr marL="457200" lvl="0" indent="-355600" algn="l" rtl="0">
              <a:lnSpc>
                <a:spcPct val="115000"/>
              </a:lnSpc>
              <a:spcBef>
                <a:spcPts val="0"/>
              </a:spcBef>
              <a:spcAft>
                <a:spcPts val="0"/>
              </a:spcAft>
              <a:buSzPts val="2000"/>
              <a:buFont typeface="Roboto Light"/>
              <a:buAutoNum type="arabicPeriod"/>
            </a:pPr>
            <a:r>
              <a:rPr lang="en-GB"/>
              <a:t>Capacity development (priority: modelling - workshop suggested) </a:t>
            </a:r>
            <a:endParaRPr>
              <a:solidFill>
                <a:schemeClr val="accent2"/>
              </a:solidFill>
            </a:endParaRPr>
          </a:p>
          <a:p>
            <a:pPr marL="457200" lvl="0" indent="-355600" algn="l" rtl="0">
              <a:lnSpc>
                <a:spcPct val="115000"/>
              </a:lnSpc>
              <a:spcBef>
                <a:spcPts val="0"/>
              </a:spcBef>
              <a:spcAft>
                <a:spcPts val="0"/>
              </a:spcAft>
              <a:buSzPts val="2000"/>
              <a:buFont typeface="Roboto Light"/>
              <a:buAutoNum type="arabicPeriod"/>
            </a:pPr>
            <a:r>
              <a:rPr lang="en-GB"/>
              <a:t>Connection to regional initiatives to share success and contribute regionally (Africa, Mediterranean)</a:t>
            </a:r>
            <a:endParaRPr/>
          </a:p>
          <a:p>
            <a:pPr marL="457200" lvl="0" indent="-355600" algn="l" rtl="0">
              <a:lnSpc>
                <a:spcPct val="115000"/>
              </a:lnSpc>
              <a:spcBef>
                <a:spcPts val="0"/>
              </a:spcBef>
              <a:spcAft>
                <a:spcPts val="0"/>
              </a:spcAft>
              <a:buClr>
                <a:schemeClr val="lt1"/>
              </a:buClr>
              <a:buSzPts val="2000"/>
              <a:buFont typeface="Roboto Light"/>
              <a:buAutoNum type="arabicPeriod" startAt="7"/>
            </a:pPr>
            <a:r>
              <a:rPr lang="en-GB"/>
              <a:t>Visibility</a:t>
            </a:r>
            <a:endParaRPr/>
          </a:p>
          <a:p>
            <a:pPr marL="0" lvl="0" indent="0" algn="l" rtl="0">
              <a:spcBef>
                <a:spcPts val="1417"/>
              </a:spcBef>
              <a:spcAft>
                <a:spcPts val="0"/>
              </a:spcAft>
              <a:buNone/>
            </a:pPr>
            <a:r>
              <a:rPr lang="en-GB" b="1">
                <a:latin typeface="Roboto"/>
                <a:ea typeface="Roboto"/>
                <a:cs typeface="Roboto"/>
                <a:sym typeface="Roboto"/>
              </a:rPr>
              <a:t>Existing activity:</a:t>
            </a:r>
            <a:r>
              <a:rPr lang="en-GB"/>
              <a:t> </a:t>
            </a:r>
            <a:endParaRPr/>
          </a:p>
          <a:p>
            <a:pPr marL="0" lvl="0" indent="0" algn="l" rtl="0">
              <a:spcBef>
                <a:spcPts val="1417"/>
              </a:spcBef>
              <a:spcAft>
                <a:spcPts val="0"/>
              </a:spcAft>
              <a:buNone/>
            </a:pPr>
            <a:r>
              <a:rPr lang="en-GB"/>
              <a:t>&gt; Season oceanographic survey cruises - Atlantic Ocean and the Mediterranean Sea in order to study the variability and evolution of the ocean through hydrological and current measurements.</a:t>
            </a:r>
            <a:endParaRPr/>
          </a:p>
          <a:p>
            <a:pPr marL="0" lvl="0" indent="0" algn="l" rtl="0">
              <a:spcBef>
                <a:spcPts val="1417"/>
              </a:spcBef>
              <a:spcAft>
                <a:spcPts val="0"/>
              </a:spcAft>
              <a:buNone/>
            </a:pPr>
            <a:r>
              <a:rPr lang="en-GB"/>
              <a:t>&gt; Tide gauges in ports through tidal observatory project - part of national coordination: hydrography, oceanography &amp; mapping</a:t>
            </a:r>
            <a:endParaRPr/>
          </a:p>
          <a:p>
            <a:pPr marL="0" lvl="0" indent="0" algn="l" rtl="0">
              <a:spcBef>
                <a:spcPts val="1417"/>
              </a:spcBef>
              <a:spcAft>
                <a:spcPts val="0"/>
              </a:spcAft>
              <a:buNone/>
            </a:pPr>
            <a:r>
              <a:rPr lang="en-GB"/>
              <a:t>&gt; HF radar network, buoys, automatic weather (National Weather Service / National Port Authority)</a:t>
            </a:r>
            <a:endParaRPr/>
          </a:p>
          <a:p>
            <a:pPr marL="0" lvl="0" indent="0" algn="l" rtl="0">
              <a:spcBef>
                <a:spcPts val="1417"/>
              </a:spcBef>
              <a:spcAft>
                <a:spcPts val="0"/>
              </a:spcAft>
              <a:buNone/>
            </a:pPr>
            <a:r>
              <a:rPr lang="en-GB"/>
              <a:t>&gt; High resolution hydrographic surveys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450c52ed47_1_678"/>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END-USER ENGAGEMENT</a:t>
            </a:r>
            <a:endParaRPr/>
          </a:p>
        </p:txBody>
      </p:sp>
      <p:pic>
        <p:nvPicPr>
          <p:cNvPr id="175" name="Google Shape;175;g1450c52ed47_1_678"/>
          <p:cNvPicPr preferRelativeResize="0"/>
          <p:nvPr/>
        </p:nvPicPr>
        <p:blipFill rotWithShape="1">
          <a:blip r:embed="rId3">
            <a:alphaModFix/>
          </a:blip>
          <a:srcRect l="12256"/>
          <a:stretch/>
        </p:blipFill>
        <p:spPr>
          <a:xfrm>
            <a:off x="6569025" y="0"/>
            <a:ext cx="8023276" cy="6858002"/>
          </a:xfrm>
          <a:prstGeom prst="rect">
            <a:avLst/>
          </a:prstGeom>
          <a:noFill/>
          <a:ln>
            <a:noFill/>
          </a:ln>
        </p:spPr>
      </p:pic>
      <p:sp>
        <p:nvSpPr>
          <p:cNvPr id="176" name="Google Shape;176;g1450c52ed47_1_678"/>
          <p:cNvSpPr txBox="1"/>
          <p:nvPr/>
        </p:nvSpPr>
        <p:spPr>
          <a:xfrm>
            <a:off x="6778800" y="6421675"/>
            <a:ext cx="3962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Light"/>
                <a:ea typeface="Roboto Light"/>
                <a:cs typeface="Roboto Light"/>
                <a:sym typeface="Roboto Light"/>
              </a:rPr>
              <a:t>Photo © BMKGSekolah Lapang Cuaca Nelayan (SLCN)</a:t>
            </a:r>
            <a:endParaRPr sz="1400" b="0" i="0" u="none" strike="noStrike" cap="none">
              <a:solidFill>
                <a:schemeClr val="lt1"/>
              </a:solidFill>
              <a:latin typeface="Roboto Light"/>
              <a:ea typeface="Roboto Light"/>
              <a:cs typeface="Roboto Light"/>
              <a:sym typeface="Roboto Light"/>
            </a:endParaRPr>
          </a:p>
        </p:txBody>
      </p:sp>
      <p:sp>
        <p:nvSpPr>
          <p:cNvPr id="177" name="Google Shape;177;g1450c52ed47_1_678"/>
          <p:cNvSpPr txBox="1">
            <a:spLocks noGrp="1"/>
          </p:cNvSpPr>
          <p:nvPr>
            <p:ph type="body" idx="1"/>
          </p:nvPr>
        </p:nvSpPr>
        <p:spPr>
          <a:xfrm>
            <a:off x="836500" y="1585200"/>
            <a:ext cx="5259600" cy="4059900"/>
          </a:xfrm>
          <a:prstGeom prst="rect">
            <a:avLst/>
          </a:prstGeom>
          <a:noFill/>
          <a:ln>
            <a:noFill/>
          </a:ln>
        </p:spPr>
        <p:txBody>
          <a:bodyPr spcFirstLastPara="1" wrap="square" lIns="0" tIns="0" rIns="0" bIns="0" anchor="t" anchorCtr="0">
            <a:noAutofit/>
          </a:bodyPr>
          <a:lstStyle/>
          <a:p>
            <a:pPr marL="457200" lvl="0" indent="0" algn="l" rtl="0">
              <a:lnSpc>
                <a:spcPct val="120000"/>
              </a:lnSpc>
              <a:spcBef>
                <a:spcPts val="0"/>
              </a:spcBef>
              <a:spcAft>
                <a:spcPts val="0"/>
              </a:spcAft>
              <a:buSzPts val="2000"/>
              <a:buNone/>
            </a:pPr>
            <a:r>
              <a:rPr lang="en-GB" b="1">
                <a:solidFill>
                  <a:schemeClr val="accent2"/>
                </a:solidFill>
                <a:latin typeface="Roboto"/>
                <a:ea typeface="Roboto"/>
                <a:cs typeface="Roboto"/>
                <a:sym typeface="Roboto"/>
              </a:rPr>
              <a:t>Fisherman Weather Field School (BMKG Indonesia)</a:t>
            </a:r>
            <a:endParaRPr b="1">
              <a:solidFill>
                <a:schemeClr val="accent2"/>
              </a:solidFill>
              <a:latin typeface="Roboto"/>
              <a:ea typeface="Roboto"/>
              <a:cs typeface="Roboto"/>
              <a:sym typeface="Roboto"/>
            </a:endParaRPr>
          </a:p>
          <a:p>
            <a:pPr marL="0" lvl="0" indent="0" algn="l" rtl="0">
              <a:lnSpc>
                <a:spcPct val="120000"/>
              </a:lnSpc>
              <a:spcBef>
                <a:spcPts val="0"/>
              </a:spcBef>
              <a:spcAft>
                <a:spcPts val="0"/>
              </a:spcAft>
              <a:buSzPts val="2000"/>
              <a:buNone/>
            </a:pPr>
            <a:endParaRPr b="1" u="sng">
              <a:solidFill>
                <a:schemeClr val="accent2"/>
              </a:solidFill>
              <a:latin typeface="Roboto"/>
              <a:ea typeface="Roboto"/>
              <a:cs typeface="Roboto"/>
              <a:sym typeface="Roboto"/>
            </a:endParaRPr>
          </a:p>
          <a:p>
            <a:pPr marL="360000" lvl="3" indent="-334600" algn="l" rtl="0">
              <a:lnSpc>
                <a:spcPct val="120000"/>
              </a:lnSpc>
              <a:spcBef>
                <a:spcPts val="0"/>
              </a:spcBef>
              <a:spcAft>
                <a:spcPts val="0"/>
              </a:spcAft>
              <a:buSzPts val="1600"/>
              <a:buFont typeface="Roboto Light"/>
              <a:buChar char="―"/>
            </a:pPr>
            <a:r>
              <a:rPr lang="en-GB" sz="1600"/>
              <a:t>educating fishing communities to improve knowledge about weather climate literacy and climate change and their use for fishermen and coastal communities</a:t>
            </a:r>
            <a:endParaRPr sz="1600"/>
          </a:p>
          <a:p>
            <a:pPr marL="360000" lvl="3" indent="-334600" algn="l" rtl="0">
              <a:lnSpc>
                <a:spcPct val="120000"/>
              </a:lnSpc>
              <a:spcBef>
                <a:spcPts val="0"/>
              </a:spcBef>
              <a:spcAft>
                <a:spcPts val="0"/>
              </a:spcAft>
              <a:buSzPts val="1600"/>
              <a:buFont typeface="Roboto Light"/>
              <a:buChar char="―"/>
            </a:pPr>
            <a:r>
              <a:rPr lang="en-GB" sz="1600"/>
              <a:t>reduce accidents / risk due to extreme weather</a:t>
            </a:r>
            <a:endParaRPr sz="1600"/>
          </a:p>
          <a:p>
            <a:pPr marL="360000" lvl="3" indent="-334600" algn="l" rtl="0">
              <a:lnSpc>
                <a:spcPct val="120000"/>
              </a:lnSpc>
              <a:spcBef>
                <a:spcPts val="0"/>
              </a:spcBef>
              <a:spcAft>
                <a:spcPts val="0"/>
              </a:spcAft>
              <a:buSzPts val="1600"/>
              <a:buFont typeface="Roboto Light"/>
              <a:buChar char="―"/>
            </a:pPr>
            <a:r>
              <a:rPr lang="en-GB" sz="1600"/>
              <a:t>increase business certainty and sustainability by optimising fishing &amp; aquaculture activities</a:t>
            </a:r>
            <a:endParaRPr sz="1600"/>
          </a:p>
          <a:p>
            <a:pPr marL="360000" lvl="3" indent="-334600" algn="l" rtl="0">
              <a:lnSpc>
                <a:spcPct val="120000"/>
              </a:lnSpc>
              <a:spcBef>
                <a:spcPts val="0"/>
              </a:spcBef>
              <a:spcAft>
                <a:spcPts val="0"/>
              </a:spcAft>
              <a:buSzPts val="1600"/>
              <a:buFont typeface="Roboto Light"/>
              <a:buChar char="―"/>
            </a:pPr>
            <a:r>
              <a:rPr lang="en-GB" sz="1600"/>
              <a:t>increase awareness of in-situ equipment vital role, to reduce vandalism</a:t>
            </a:r>
            <a:endParaRPr sz="1600"/>
          </a:p>
          <a:p>
            <a:pPr marL="1828800" lvl="0" indent="0" algn="l" rtl="0">
              <a:lnSpc>
                <a:spcPct val="120000"/>
              </a:lnSpc>
              <a:spcBef>
                <a:spcPts val="0"/>
              </a:spcBef>
              <a:spcAft>
                <a:spcPts val="0"/>
              </a:spcAft>
              <a:buNone/>
            </a:pPr>
            <a:endParaRPr sz="1600"/>
          </a:p>
          <a:p>
            <a:pPr marL="0" lvl="0" indent="0" algn="l" rtl="0">
              <a:lnSpc>
                <a:spcPct val="120000"/>
              </a:lnSpc>
              <a:spcBef>
                <a:spcPts val="0"/>
              </a:spcBef>
              <a:spcAft>
                <a:spcPts val="0"/>
              </a:spcAft>
              <a:buNone/>
            </a:pPr>
            <a:r>
              <a:rPr lang="en-GB" sz="1600" b="1">
                <a:solidFill>
                  <a:schemeClr val="accent2"/>
                </a:solidFill>
                <a:latin typeface="Roboto"/>
                <a:ea typeface="Roboto"/>
                <a:cs typeface="Roboto"/>
                <a:sym typeface="Roboto"/>
              </a:rPr>
              <a:t>POTENTIAL TO REPLICATE THIS IN OTHER COUNTRIES / REGIONS? </a:t>
            </a:r>
            <a:endParaRPr sz="1600" b="1">
              <a:solidFill>
                <a:schemeClr val="accent2"/>
              </a:solidFill>
              <a:latin typeface="Roboto"/>
              <a:ea typeface="Roboto"/>
              <a:cs typeface="Roboto"/>
              <a:sym typeface="Roboto"/>
            </a:endParaRPr>
          </a:p>
        </p:txBody>
      </p:sp>
      <p:sp>
        <p:nvSpPr>
          <p:cNvPr id="178" name="Google Shape;178;g1450c52ed47_1_678"/>
          <p:cNvSpPr/>
          <p:nvPr/>
        </p:nvSpPr>
        <p:spPr>
          <a:xfrm>
            <a:off x="816150" y="1602025"/>
            <a:ext cx="249300" cy="3240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6c10f8f6af_1_0"/>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END-USER ENGAGEMENT</a:t>
            </a:r>
            <a:endParaRPr/>
          </a:p>
        </p:txBody>
      </p:sp>
      <p:pic>
        <p:nvPicPr>
          <p:cNvPr id="184" name="Google Shape;184;g16c10f8f6af_1_0"/>
          <p:cNvPicPr preferRelativeResize="0"/>
          <p:nvPr/>
        </p:nvPicPr>
        <p:blipFill rotWithShape="1">
          <a:blip r:embed="rId3">
            <a:alphaModFix/>
          </a:blip>
          <a:srcRect l="55363" t="21587" r="-19175" b="-401"/>
          <a:stretch/>
        </p:blipFill>
        <p:spPr>
          <a:xfrm>
            <a:off x="6569025" y="0"/>
            <a:ext cx="8023277" cy="6858002"/>
          </a:xfrm>
          <a:prstGeom prst="rect">
            <a:avLst/>
          </a:prstGeom>
          <a:noFill/>
          <a:ln>
            <a:noFill/>
          </a:ln>
        </p:spPr>
      </p:pic>
      <p:sp>
        <p:nvSpPr>
          <p:cNvPr id="185" name="Google Shape;185;g16c10f8f6af_1_0"/>
          <p:cNvSpPr txBox="1">
            <a:spLocks noGrp="1"/>
          </p:cNvSpPr>
          <p:nvPr>
            <p:ph type="body" idx="1"/>
          </p:nvPr>
        </p:nvSpPr>
        <p:spPr>
          <a:xfrm>
            <a:off x="836500" y="1585200"/>
            <a:ext cx="5259600" cy="4059900"/>
          </a:xfrm>
          <a:prstGeom prst="rect">
            <a:avLst/>
          </a:prstGeom>
          <a:noFill/>
          <a:ln>
            <a:noFill/>
          </a:ln>
        </p:spPr>
        <p:txBody>
          <a:bodyPr spcFirstLastPara="1" wrap="square" lIns="0" tIns="0" rIns="0" bIns="0" anchor="t" anchorCtr="0">
            <a:noAutofit/>
          </a:bodyPr>
          <a:lstStyle/>
          <a:p>
            <a:pPr marL="0" lvl="0" indent="457200" algn="l" rtl="0">
              <a:lnSpc>
                <a:spcPct val="120000"/>
              </a:lnSpc>
              <a:spcBef>
                <a:spcPts val="0"/>
              </a:spcBef>
              <a:spcAft>
                <a:spcPts val="0"/>
              </a:spcAft>
              <a:buSzPts val="2000"/>
              <a:buNone/>
            </a:pPr>
            <a:r>
              <a:rPr lang="en-GB" b="1">
                <a:solidFill>
                  <a:schemeClr val="accent2"/>
                </a:solidFill>
                <a:latin typeface="Roboto"/>
                <a:ea typeface="Roboto"/>
                <a:cs typeface="Roboto"/>
                <a:sym typeface="Roboto"/>
              </a:rPr>
              <a:t>AtlantOS-Connect</a:t>
            </a:r>
            <a:endParaRPr b="1" u="sng">
              <a:solidFill>
                <a:schemeClr val="accent2"/>
              </a:solidFill>
              <a:latin typeface="Roboto"/>
              <a:ea typeface="Roboto"/>
              <a:cs typeface="Roboto"/>
              <a:sym typeface="Roboto"/>
            </a:endParaRPr>
          </a:p>
          <a:p>
            <a:pPr marL="0" lvl="0" indent="0" algn="l" rtl="0">
              <a:lnSpc>
                <a:spcPct val="120000"/>
              </a:lnSpc>
              <a:spcBef>
                <a:spcPts val="0"/>
              </a:spcBef>
              <a:spcAft>
                <a:spcPts val="0"/>
              </a:spcAft>
              <a:buSzPts val="2000"/>
              <a:buNone/>
            </a:pPr>
            <a:endParaRPr b="1" u="sng">
              <a:solidFill>
                <a:schemeClr val="accent2"/>
              </a:solidFill>
              <a:latin typeface="Roboto"/>
              <a:ea typeface="Roboto"/>
              <a:cs typeface="Roboto"/>
              <a:sym typeface="Roboto"/>
            </a:endParaRPr>
          </a:p>
          <a:p>
            <a:pPr marL="360000" lvl="3" indent="-334600" algn="l" rtl="0">
              <a:lnSpc>
                <a:spcPct val="120000"/>
              </a:lnSpc>
              <a:spcBef>
                <a:spcPts val="0"/>
              </a:spcBef>
              <a:spcAft>
                <a:spcPts val="0"/>
              </a:spcAft>
              <a:buSzPts val="1600"/>
              <a:buFont typeface="Roboto Light"/>
              <a:buChar char="―"/>
            </a:pPr>
            <a:r>
              <a:rPr lang="en-GB" sz="1600"/>
              <a:t>integrate user communities to understand their needs </a:t>
            </a:r>
            <a:endParaRPr sz="1600"/>
          </a:p>
          <a:p>
            <a:pPr marL="360000" lvl="3" indent="-334600" algn="l" rtl="0">
              <a:lnSpc>
                <a:spcPct val="120000"/>
              </a:lnSpc>
              <a:spcBef>
                <a:spcPts val="0"/>
              </a:spcBef>
              <a:spcAft>
                <a:spcPts val="0"/>
              </a:spcAft>
              <a:buSzPts val="1600"/>
              <a:buFont typeface="Roboto Light"/>
              <a:buChar char="―"/>
            </a:pPr>
            <a:r>
              <a:rPr lang="en-GB" sz="1600"/>
              <a:t>enhance data accessibility to increase the value and responsiveness of the ocean observing system to critical users</a:t>
            </a:r>
            <a:endParaRPr sz="1600"/>
          </a:p>
          <a:p>
            <a:pPr marL="360000" lvl="3" indent="-334600" algn="l" rtl="0">
              <a:lnSpc>
                <a:spcPct val="120000"/>
              </a:lnSpc>
              <a:spcBef>
                <a:spcPts val="0"/>
              </a:spcBef>
              <a:spcAft>
                <a:spcPts val="0"/>
              </a:spcAft>
              <a:buSzPts val="1600"/>
              <a:buChar char="―"/>
            </a:pPr>
            <a:r>
              <a:rPr lang="en-GB" sz="1600"/>
              <a:t>diversify membership of the AtlantOS Steering Committee </a:t>
            </a:r>
            <a:endParaRPr sz="1600"/>
          </a:p>
          <a:p>
            <a:pPr marL="360000" lvl="3" indent="-334600" algn="l" rtl="0">
              <a:lnSpc>
                <a:spcPct val="120000"/>
              </a:lnSpc>
              <a:spcBef>
                <a:spcPts val="0"/>
              </a:spcBef>
              <a:spcAft>
                <a:spcPts val="0"/>
              </a:spcAft>
              <a:buSzPts val="1600"/>
              <a:buChar char="―"/>
            </a:pPr>
            <a:r>
              <a:rPr lang="en-GB" sz="1600"/>
              <a:t>develop and communicate studies of the societal and economic value of Atlantic Ocean observing to user communities</a:t>
            </a:r>
            <a:endParaRPr sz="1600"/>
          </a:p>
        </p:txBody>
      </p:sp>
      <p:sp>
        <p:nvSpPr>
          <p:cNvPr id="186" name="Google Shape;186;g16c10f8f6af_1_0"/>
          <p:cNvSpPr/>
          <p:nvPr/>
        </p:nvSpPr>
        <p:spPr>
          <a:xfrm>
            <a:off x="816150" y="1602025"/>
            <a:ext cx="249300" cy="3240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19792a7fc8_0_7"/>
          <p:cNvSpPr txBox="1">
            <a:spLocks noGrp="1"/>
          </p:cNvSpPr>
          <p:nvPr>
            <p:ph type="title"/>
          </p:nvPr>
        </p:nvSpPr>
        <p:spPr>
          <a:xfrm>
            <a:off x="1188000" y="793750"/>
            <a:ext cx="4728600" cy="109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200"/>
              <a:buNone/>
            </a:pPr>
            <a:r>
              <a:rPr lang="en-GB"/>
              <a:t>NEW OBSERVERS</a:t>
            </a:r>
            <a:endParaRPr/>
          </a:p>
        </p:txBody>
      </p:sp>
      <p:pic>
        <p:nvPicPr>
          <p:cNvPr id="192" name="Google Shape;192;g119792a7fc8_0_7"/>
          <p:cNvPicPr preferRelativeResize="0">
            <a:picLocks noGrp="1"/>
          </p:cNvPicPr>
          <p:nvPr>
            <p:ph type="pic" idx="2"/>
          </p:nvPr>
        </p:nvPicPr>
        <p:blipFill rotWithShape="1">
          <a:blip r:embed="rId3">
            <a:alphaModFix/>
          </a:blip>
          <a:srcRect l="5623" r="39621"/>
          <a:stretch/>
        </p:blipFill>
        <p:spPr>
          <a:xfrm>
            <a:off x="6558000" y="0"/>
            <a:ext cx="5634002" cy="6857999"/>
          </a:xfrm>
          <a:prstGeom prst="rect">
            <a:avLst/>
          </a:prstGeom>
          <a:solidFill>
            <a:srgbClr val="D8D8D8"/>
          </a:solidFill>
          <a:ln>
            <a:noFill/>
          </a:ln>
        </p:spPr>
      </p:pic>
      <p:sp>
        <p:nvSpPr>
          <p:cNvPr id="193" name="Google Shape;193;g119792a7fc8_0_7"/>
          <p:cNvSpPr txBox="1">
            <a:spLocks noGrp="1"/>
          </p:cNvSpPr>
          <p:nvPr>
            <p:ph type="body" idx="1"/>
          </p:nvPr>
        </p:nvSpPr>
        <p:spPr>
          <a:xfrm>
            <a:off x="684226" y="1737600"/>
            <a:ext cx="5634000" cy="4059900"/>
          </a:xfrm>
          <a:prstGeom prst="rect">
            <a:avLst/>
          </a:prstGeom>
          <a:noFill/>
          <a:ln>
            <a:noFill/>
          </a:ln>
        </p:spPr>
        <p:txBody>
          <a:bodyPr spcFirstLastPara="1" wrap="square" lIns="0" tIns="0" rIns="0" bIns="0" anchor="t" anchorCtr="0">
            <a:noAutofit/>
          </a:bodyPr>
          <a:lstStyle/>
          <a:p>
            <a:pPr marL="0" lvl="0" indent="457200" algn="l" rtl="0">
              <a:lnSpc>
                <a:spcPct val="120000"/>
              </a:lnSpc>
              <a:spcBef>
                <a:spcPts val="0"/>
              </a:spcBef>
              <a:spcAft>
                <a:spcPts val="0"/>
              </a:spcAft>
              <a:buSzPts val="2000"/>
              <a:buNone/>
            </a:pPr>
            <a:r>
              <a:rPr lang="en-GB" b="1">
                <a:solidFill>
                  <a:schemeClr val="accent2"/>
                </a:solidFill>
                <a:latin typeface="Roboto"/>
                <a:ea typeface="Roboto"/>
                <a:cs typeface="Roboto"/>
                <a:sym typeface="Roboto"/>
              </a:rPr>
              <a:t>Sailing 4 Science (NTNU Norway)</a:t>
            </a:r>
            <a:endParaRPr b="1">
              <a:solidFill>
                <a:schemeClr val="accent2"/>
              </a:solidFill>
              <a:latin typeface="Roboto"/>
              <a:ea typeface="Roboto"/>
              <a:cs typeface="Roboto"/>
              <a:sym typeface="Roboto"/>
            </a:endParaRPr>
          </a:p>
          <a:p>
            <a:pPr marL="360000" lvl="0" indent="0" algn="l" rtl="0">
              <a:lnSpc>
                <a:spcPct val="120000"/>
              </a:lnSpc>
              <a:spcBef>
                <a:spcPts val="0"/>
              </a:spcBef>
              <a:spcAft>
                <a:spcPts val="0"/>
              </a:spcAft>
              <a:buSzPts val="2000"/>
              <a:buNone/>
            </a:pPr>
            <a:endParaRPr sz="1600">
              <a:latin typeface="Roboto"/>
              <a:ea typeface="Roboto"/>
              <a:cs typeface="Roboto"/>
              <a:sym typeface="Roboto"/>
            </a:endParaRPr>
          </a:p>
          <a:p>
            <a:pPr marL="360000" lvl="3" indent="-334600" algn="l" rtl="0">
              <a:lnSpc>
                <a:spcPct val="120000"/>
              </a:lnSpc>
              <a:spcBef>
                <a:spcPts val="0"/>
              </a:spcBef>
              <a:spcAft>
                <a:spcPts val="0"/>
              </a:spcAft>
              <a:buSzPts val="1600"/>
              <a:buFont typeface="Roboto"/>
              <a:buChar char="―"/>
            </a:pPr>
            <a:r>
              <a:rPr lang="en-GB" sz="1600"/>
              <a:t>focus on remote, understudied coastal ocean often coinciding with SIDS or low income communities, where capacity building must be carefully co-designed </a:t>
            </a:r>
            <a:endParaRPr sz="1600"/>
          </a:p>
          <a:p>
            <a:pPr marL="360000" lvl="3" indent="-334600" algn="l" rtl="0">
              <a:lnSpc>
                <a:spcPct val="120000"/>
              </a:lnSpc>
              <a:spcBef>
                <a:spcPts val="0"/>
              </a:spcBef>
              <a:spcAft>
                <a:spcPts val="0"/>
              </a:spcAft>
              <a:buSzPts val="1600"/>
              <a:buFont typeface="Roboto Light"/>
              <a:buChar char="―"/>
            </a:pPr>
            <a:r>
              <a:rPr lang="en-GB" sz="1600"/>
              <a:t>deploy frugal, cost-effective observation tools </a:t>
            </a:r>
            <a:endParaRPr sz="1600"/>
          </a:p>
          <a:p>
            <a:pPr marL="360000" lvl="3" indent="-334600" algn="l" rtl="0">
              <a:lnSpc>
                <a:spcPct val="120000"/>
              </a:lnSpc>
              <a:spcBef>
                <a:spcPts val="0"/>
              </a:spcBef>
              <a:spcAft>
                <a:spcPts val="0"/>
              </a:spcAft>
              <a:buSzPts val="1600"/>
              <a:buChar char="―"/>
            </a:pPr>
            <a:r>
              <a:rPr lang="en-GB" sz="1600"/>
              <a:t>Big capacity development focus e.g. Ghana Dec 2022 / Tanzania Jan 2023</a:t>
            </a:r>
            <a:endParaRPr sz="1600"/>
          </a:p>
          <a:p>
            <a:pPr marL="1828800" lvl="0" indent="0" algn="l" rtl="0">
              <a:lnSpc>
                <a:spcPct val="120000"/>
              </a:lnSpc>
              <a:spcBef>
                <a:spcPts val="0"/>
              </a:spcBef>
              <a:spcAft>
                <a:spcPts val="0"/>
              </a:spcAft>
              <a:buNone/>
            </a:pPr>
            <a:endParaRPr sz="1600"/>
          </a:p>
          <a:p>
            <a:pPr marL="360000" lvl="3" indent="-334600" algn="l" rtl="0">
              <a:lnSpc>
                <a:spcPct val="120000"/>
              </a:lnSpc>
              <a:spcBef>
                <a:spcPts val="0"/>
              </a:spcBef>
              <a:spcAft>
                <a:spcPts val="0"/>
              </a:spcAft>
              <a:buSzPts val="1600"/>
              <a:buChar char="―"/>
            </a:pPr>
            <a:r>
              <a:rPr lang="en-GB" sz="1600" b="1">
                <a:solidFill>
                  <a:schemeClr val="accent2"/>
                </a:solidFill>
                <a:latin typeface="Roboto"/>
                <a:ea typeface="Roboto"/>
                <a:cs typeface="Roboto"/>
                <a:sym typeface="Roboto"/>
              </a:rPr>
              <a:t>POTENTIAL TO INTERACT WITH GRAs WHEN EXPEDITIONS ARE HAPPENING TO TARGET PRIORITY OBSERVATIONS? </a:t>
            </a:r>
            <a:endParaRPr sz="1600"/>
          </a:p>
          <a:p>
            <a:pPr marL="0" lvl="0" indent="0" algn="l" rtl="0">
              <a:lnSpc>
                <a:spcPct val="120000"/>
              </a:lnSpc>
              <a:spcBef>
                <a:spcPts val="0"/>
              </a:spcBef>
              <a:spcAft>
                <a:spcPts val="0"/>
              </a:spcAft>
              <a:buSzPts val="2000"/>
              <a:buNone/>
            </a:pPr>
            <a:endParaRPr sz="1600">
              <a:latin typeface="Roboto"/>
              <a:ea typeface="Roboto"/>
              <a:cs typeface="Roboto"/>
              <a:sym typeface="Roboto"/>
            </a:endParaRPr>
          </a:p>
        </p:txBody>
      </p:sp>
      <p:sp>
        <p:nvSpPr>
          <p:cNvPr id="194" name="Google Shape;194;g119792a7fc8_0_7"/>
          <p:cNvSpPr/>
          <p:nvPr/>
        </p:nvSpPr>
        <p:spPr>
          <a:xfrm>
            <a:off x="663750" y="1754425"/>
            <a:ext cx="249300" cy="3240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GOOS Programme theme">
  <a:themeElements>
    <a:clrScheme name="GOOS Programme colour theme">
      <a:dk1>
        <a:srgbClr val="000000"/>
      </a:dk1>
      <a:lt1>
        <a:srgbClr val="FFFFFF"/>
      </a:lt1>
      <a:dk2>
        <a:srgbClr val="333333"/>
      </a:dk2>
      <a:lt2>
        <a:srgbClr val="D8F3FB"/>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908</Words>
  <Application>Microsoft Office PowerPoint</Application>
  <PresentationFormat>Panorámica</PresentationFormat>
  <Paragraphs>98</Paragraphs>
  <Slides>11</Slides>
  <Notes>11</Notes>
  <HiddenSlides>1</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Barlow Semi Condensed Medium</vt:lpstr>
      <vt:lpstr>Trebuchet MS</vt:lpstr>
      <vt:lpstr>Calibri</vt:lpstr>
      <vt:lpstr>Roboto</vt:lpstr>
      <vt:lpstr>Roboto Light</vt:lpstr>
      <vt:lpstr>Barlow Semi Condensed SemiBold</vt:lpstr>
      <vt:lpstr>Roboto Medium</vt:lpstr>
      <vt:lpstr>Barlow Semi Condensed</vt:lpstr>
      <vt:lpstr>GOOS Programme theme</vt:lpstr>
      <vt:lpstr>Meeting  stakeholder needs and making every observation count</vt:lpstr>
      <vt:lpstr>GUIDING PRINCIPLES FOR PROJECTS: </vt:lpstr>
      <vt:lpstr>Presentación de PowerPoint</vt:lpstr>
      <vt:lpstr>NATIONAL OBSERVING SYSTEMS DEVELOPMENT</vt:lpstr>
      <vt:lpstr>Enhancing ocean observing system Republic of Mauritius </vt:lpstr>
      <vt:lpstr>Enhancing ocean observations Morocco</vt:lpstr>
      <vt:lpstr>END-USER ENGAGEMENT</vt:lpstr>
      <vt:lpstr>END-USER ENGAGEMENT</vt:lpstr>
      <vt:lpstr>NEW OBSERVERS</vt:lpstr>
      <vt:lpstr>More info on Observing Together webpage</vt:lpstr>
      <vt:lpstr>PROJECTS ENDORSED BY THE OCEAN DECADE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stakeholder needs and making every observation count</dc:title>
  <dc:creator>Operandi Limited</dc:creator>
  <cp:lastModifiedBy>Alvaro Scardilli</cp:lastModifiedBy>
  <cp:revision>2</cp:revision>
  <dcterms:created xsi:type="dcterms:W3CDTF">2022-01-11T16:35:37Z</dcterms:created>
  <dcterms:modified xsi:type="dcterms:W3CDTF">2023-05-30T15:04:53Z</dcterms:modified>
</cp:coreProperties>
</file>