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Barlow" panose="00000500000000000000" pitchFamily="2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ZA" dirty="0"/>
              <a:t>CTD – blue lines – Japan. Needed to capture these lines and not lose them from the </a:t>
            </a:r>
            <a:r>
              <a:rPr lang="en-ZA" dirty="0" err="1"/>
              <a:t>OceanOps</a:t>
            </a:r>
            <a:r>
              <a:rPr lang="en-ZA" dirty="0"/>
              <a:t> datasets. Third party vessels that now do CTDs – like vessels of opportunity. TSG, PCO2, CPR not as well established as XBT. This intersessional period will focus on this.</a:t>
            </a:r>
            <a:endParaRPr dirty="0"/>
          </a:p>
        </p:txBody>
      </p:sp>
      <p:sp>
        <p:nvSpPr>
          <p:cNvPr id="155" name="Google Shape;15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ZA" dirty="0"/>
              <a:t>Third party data can also be a challenge given data quality, sensor calibrations and metadata standards.</a:t>
            </a:r>
            <a:endParaRPr dirty="0"/>
          </a:p>
        </p:txBody>
      </p:sp>
      <p:sp>
        <p:nvSpPr>
          <p:cNvPr id="192" name="Google Shape;19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ith Images">
  <p:cSld name="Three Columns with Image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" name="Google Shape;22;p2"/>
          <p:cNvSpPr>
            <a:spLocks noGrp="1"/>
          </p:cNvSpPr>
          <p:nvPr>
            <p:ph type="pic" idx="2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72072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>
            <a:spLocks noGrp="1"/>
          </p:cNvSpPr>
          <p:nvPr>
            <p:ph type="pic" idx="3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" name="Google Shape;25;p2"/>
          <p:cNvSpPr txBox="1">
            <a:spLocks noGrp="1"/>
          </p:cNvSpPr>
          <p:nvPr>
            <p:ph type="body" idx="4"/>
          </p:nvPr>
        </p:nvSpPr>
        <p:spPr>
          <a:xfrm>
            <a:off x="4364400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>
            <a:spLocks noGrp="1"/>
          </p:cNvSpPr>
          <p:nvPr>
            <p:ph type="pic" idx="5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" name="Google Shape;27;p2"/>
          <p:cNvSpPr txBox="1">
            <a:spLocks noGrp="1"/>
          </p:cNvSpPr>
          <p:nvPr>
            <p:ph type="body" idx="6"/>
          </p:nvPr>
        </p:nvSpPr>
        <p:spPr>
          <a:xfrm>
            <a:off x="800807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and Image">
  <p:cSld name="1_Content and Imag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>
            <a:off x="720727" y="1296989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302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title"/>
          </p:nvPr>
        </p:nvSpPr>
        <p:spPr>
          <a:xfrm>
            <a:off x="720727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>
            <a:spLocks noGrp="1"/>
          </p:cNvSpPr>
          <p:nvPr>
            <p:ph type="pic" idx="2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8118000" cy="46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81180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 Blue">
  <p:cSld name="Content and Image Blue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1188000" y="793751"/>
            <a:ext cx="4728613" cy="109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dt" idx="10"/>
          </p:nvPr>
        </p:nvSpPr>
        <p:spPr>
          <a:xfrm>
            <a:off x="5557493" y="6264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ftr" idx="11"/>
          </p:nvPr>
        </p:nvSpPr>
        <p:spPr>
          <a:xfrm>
            <a:off x="684213" y="626400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>
            <a:spLocks noGrp="1"/>
          </p:cNvSpPr>
          <p:nvPr>
            <p:ph type="pic" idx="2"/>
          </p:nvPr>
        </p:nvSpPr>
        <p:spPr>
          <a:xfrm>
            <a:off x="6558001" y="0"/>
            <a:ext cx="5634001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684213" y="1890002"/>
            <a:ext cx="5232400" cy="4059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720723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2"/>
          </p:nvPr>
        </p:nvSpPr>
        <p:spPr>
          <a:xfrm>
            <a:off x="6096000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hree Column">
    <p:bg>
      <p:bgPr>
        <a:solidFill>
          <a:schemeClr val="accen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2"/>
          </p:nvPr>
        </p:nvSpPr>
        <p:spPr>
          <a:xfrm>
            <a:off x="72072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3"/>
          </p:nvPr>
        </p:nvSpPr>
        <p:spPr>
          <a:xfrm>
            <a:off x="4363199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4"/>
          </p:nvPr>
        </p:nvSpPr>
        <p:spPr>
          <a:xfrm>
            <a:off x="800567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6" name="Google Shape;126;p16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1367999" y="2790000"/>
            <a:ext cx="68769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1367999" y="4597200"/>
            <a:ext cx="68769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2" name="Google Shape;32;p3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0" y="576000"/>
            <a:ext cx="2970001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Image">
  <p:cSld name="Closing Slide Imag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720725" y="2854801"/>
            <a:ext cx="40740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720725" y="3873600"/>
            <a:ext cx="4074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4"/>
          <p:cNvSpPr>
            <a:spLocks noGrp="1"/>
          </p:cNvSpPr>
          <p:nvPr>
            <p:ph type="pic" idx="2"/>
          </p:nvPr>
        </p:nvSpPr>
        <p:spPr>
          <a:xfrm>
            <a:off x="52872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37" name="Google Shape;37;p4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725" y="860400"/>
            <a:ext cx="2970001" cy="83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38;p4"/>
          <p:cNvGrpSpPr/>
          <p:nvPr/>
        </p:nvGrpSpPr>
        <p:grpSpPr>
          <a:xfrm>
            <a:off x="720725" y="5472000"/>
            <a:ext cx="4009268" cy="694945"/>
            <a:chOff x="720725" y="5218493"/>
            <a:chExt cx="4009268" cy="694945"/>
          </a:xfrm>
        </p:grpSpPr>
        <p:pic>
          <p:nvPicPr>
            <p:cNvPr id="39" name="Google Shape;39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ith Images 1">
  <p:cSld name="1_Three Columns with Image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5"/>
          <p:cNvSpPr>
            <a:spLocks noGrp="1"/>
          </p:cNvSpPr>
          <p:nvPr>
            <p:ph type="pic" idx="2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>
            <a:off x="72072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>
            <a:spLocks noGrp="1"/>
          </p:cNvSpPr>
          <p:nvPr>
            <p:ph type="pic" idx="3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1" name="Google Shape;51;p5"/>
          <p:cNvSpPr txBox="1">
            <a:spLocks noGrp="1"/>
          </p:cNvSpPr>
          <p:nvPr>
            <p:ph type="body" idx="4"/>
          </p:nvPr>
        </p:nvSpPr>
        <p:spPr>
          <a:xfrm>
            <a:off x="4364400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>
            <a:spLocks noGrp="1"/>
          </p:cNvSpPr>
          <p:nvPr>
            <p:ph type="pic" idx="5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3" name="Google Shape;53;p5"/>
          <p:cNvSpPr txBox="1">
            <a:spLocks noGrp="1"/>
          </p:cNvSpPr>
          <p:nvPr>
            <p:ph type="body" idx="6"/>
          </p:nvPr>
        </p:nvSpPr>
        <p:spPr>
          <a:xfrm>
            <a:off x="800807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>
  <p:cSld name="Content and Imag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>
            <a:spLocks noGrp="1"/>
          </p:cNvSpPr>
          <p:nvPr>
            <p:ph type="pic" idx="2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Large Image">
  <p:cSld name="Content and Large Imag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39132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39132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>
            <a:spLocks noGrp="1"/>
          </p:cNvSpPr>
          <p:nvPr>
            <p:ph type="pic" idx="2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de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720725" y="1882800"/>
            <a:ext cx="7740000" cy="28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720725" y="5065200"/>
            <a:ext cx="7740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4" name="Google Shape;84;p10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20725" y="6195599"/>
            <a:ext cx="899162" cy="33223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ean-ops.org/sot/strategy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ctrTitle"/>
          </p:nvPr>
        </p:nvSpPr>
        <p:spPr>
          <a:xfrm>
            <a:off x="1419825" y="2378400"/>
            <a:ext cx="10124100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4400"/>
              <a:t>Ship Observations Team</a:t>
            </a:r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subTitle" idx="1"/>
          </p:nvPr>
        </p:nvSpPr>
        <p:spPr>
          <a:xfrm>
            <a:off x="1419825" y="4113500"/>
            <a:ext cx="82209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dirty="0"/>
              <a:t>Joel </a:t>
            </a:r>
            <a:r>
              <a:rPr lang="en-GB" dirty="0" err="1"/>
              <a:t>Cabrie</a:t>
            </a:r>
            <a:r>
              <a:rPr lang="en-GB" dirty="0"/>
              <a:t>, VOS Panel Chair (acting)</a:t>
            </a:r>
            <a:endParaRPr dirty="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dirty="0"/>
              <a:t>Tamaryn Morris, SOOP Implementation Panel co-Chair</a:t>
            </a:r>
            <a:endParaRPr dirty="0"/>
          </a:p>
        </p:txBody>
      </p:sp>
      <p:sp>
        <p:nvSpPr>
          <p:cNvPr id="139" name="Google Shape;139;p18"/>
          <p:cNvSpPr txBox="1">
            <a:spLocks noGrp="1"/>
          </p:cNvSpPr>
          <p:nvPr>
            <p:ph type="subTitle" idx="1"/>
          </p:nvPr>
        </p:nvSpPr>
        <p:spPr>
          <a:xfrm>
            <a:off x="8835575" y="200375"/>
            <a:ext cx="30828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600" b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OCG-14 Hybrid Meeting</a:t>
            </a:r>
            <a:endParaRPr sz="1600" b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600" b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6-8 June 2023</a:t>
            </a:r>
            <a:endParaRPr sz="1600" b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600" b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Cape Town, South Africa</a:t>
            </a:r>
            <a:endParaRPr sz="1600" b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1419825" y="5623400"/>
            <a:ext cx="104985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u="sng" dirty="0"/>
              <a:t>On behalf of:</a:t>
            </a:r>
            <a:endParaRPr u="sng" dirty="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dirty="0"/>
              <a:t>Darin </a:t>
            </a:r>
            <a:r>
              <a:rPr lang="en-GB" dirty="0" err="1"/>
              <a:t>Figurskey</a:t>
            </a:r>
            <a:r>
              <a:rPr lang="en-GB" dirty="0"/>
              <a:t> (outgoing SOT Chair), </a:t>
            </a:r>
            <a:r>
              <a:rPr lang="en-GB" dirty="0" err="1"/>
              <a:t>Huai</a:t>
            </a:r>
            <a:r>
              <a:rPr lang="en-GB" dirty="0"/>
              <a:t>-Min Zhang (incoming SOT Chair), Elizabeth Kent (SOT vice-Chair), Rudolph </a:t>
            </a:r>
            <a:r>
              <a:rPr lang="en-GB" dirty="0" err="1"/>
              <a:t>Krockauer</a:t>
            </a:r>
            <a:r>
              <a:rPr lang="en-GB" dirty="0"/>
              <a:t> (ASAP Chair), Francis </a:t>
            </a:r>
            <a:r>
              <a:rPr lang="en-GB" dirty="0" err="1"/>
              <a:t>Bringas</a:t>
            </a:r>
            <a:r>
              <a:rPr lang="en-GB" dirty="0"/>
              <a:t> (SOOP co-Chair), Justine Parks (SOOP co-Chair), Martin </a:t>
            </a:r>
            <a:r>
              <a:rPr lang="en-GB" dirty="0" err="1"/>
              <a:t>Kramp</a:t>
            </a:r>
            <a:r>
              <a:rPr lang="en-GB" dirty="0"/>
              <a:t> (Technical Coordinator)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>
            <a:spLocks noGrp="1"/>
          </p:cNvSpPr>
          <p:nvPr>
            <p:ph type="ctrTitle"/>
          </p:nvPr>
        </p:nvSpPr>
        <p:spPr>
          <a:xfrm>
            <a:off x="601456" y="2854801"/>
            <a:ext cx="40740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229" name="Google Shape;229;p27"/>
          <p:cNvSpPr txBox="1">
            <a:spLocks noGrp="1"/>
          </p:cNvSpPr>
          <p:nvPr>
            <p:ph type="subTitle" idx="1"/>
          </p:nvPr>
        </p:nvSpPr>
        <p:spPr>
          <a:xfrm>
            <a:off x="720725" y="3873600"/>
            <a:ext cx="4074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GB"/>
              <a:t>goosocean.org</a:t>
            </a:r>
            <a:endParaRPr/>
          </a:p>
        </p:txBody>
      </p:sp>
      <p:pic>
        <p:nvPicPr>
          <p:cNvPr id="230" name="Google Shape;230;p27" descr="A picture containing swimming, ocean fl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-80" r="9140" b="-735"/>
          <a:stretch/>
        </p:blipFill>
        <p:spPr>
          <a:xfrm>
            <a:off x="5003292" y="222416"/>
            <a:ext cx="3885337" cy="645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 rotWithShape="1">
          <a:blip r:embed="rId4">
            <a:alphaModFix/>
          </a:blip>
          <a:srcRect t="7426" b="8182"/>
          <a:stretch/>
        </p:blipFill>
        <p:spPr>
          <a:xfrm>
            <a:off x="9014364" y="233724"/>
            <a:ext cx="3177633" cy="217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 descr="A picture containing pers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1871" b="9016"/>
          <a:stretch/>
        </p:blipFill>
        <p:spPr>
          <a:xfrm>
            <a:off x="9014365" y="2574207"/>
            <a:ext cx="3177637" cy="1755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 descr="A picture containing sky, outdoor, snow, sea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9663" b="-1086"/>
          <a:stretch/>
        </p:blipFill>
        <p:spPr>
          <a:xfrm>
            <a:off x="9014364" y="4486675"/>
            <a:ext cx="3177633" cy="2178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SOOP 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Barlow"/>
                <a:ea typeface="Barlow"/>
                <a:cs typeface="Barlow"/>
                <a:sym typeface="Barlow"/>
              </a:rPr>
              <a:t>(XBT, TSG, PCO</a:t>
            </a:r>
            <a:r>
              <a:rPr lang="en-GB" sz="1800" baseline="-25000">
                <a:latin typeface="Barlow"/>
                <a:ea typeface="Barlow"/>
                <a:cs typeface="Barlow"/>
                <a:sym typeface="Barlow"/>
              </a:rPr>
              <a:t>2</a:t>
            </a:r>
            <a:r>
              <a:rPr lang="en-GB" sz="1800">
                <a:latin typeface="Barlow"/>
                <a:ea typeface="Barlow"/>
                <a:cs typeface="Barlow"/>
                <a:sym typeface="Barlow"/>
              </a:rPr>
              <a:t>, CPR, Ferrybox communities)</a:t>
            </a:r>
            <a:endParaRPr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3150" y="102750"/>
            <a:ext cx="4299675" cy="292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9750" y="3203325"/>
            <a:ext cx="4299675" cy="295442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/>
        </p:nvSpPr>
        <p:spPr>
          <a:xfrm>
            <a:off x="23025" y="1229600"/>
            <a:ext cx="7631400" cy="22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Barlow"/>
              <a:buChar char="●"/>
            </a:pPr>
            <a:r>
              <a:rPr lang="en-GB" sz="1500" b="1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75%</a:t>
            </a:r>
            <a:r>
              <a:rPr lang="en-GB" sz="150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 of recommended transects are active, plus </a:t>
            </a:r>
            <a:r>
              <a:rPr lang="en-GB" sz="1500" b="1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6</a:t>
            </a:r>
            <a:r>
              <a:rPr lang="en-GB" sz="150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 additional transects</a:t>
            </a:r>
            <a:endParaRPr sz="1500">
              <a:solidFill>
                <a:srgbClr val="00206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Barlow"/>
              <a:buChar char="●"/>
            </a:pPr>
            <a:r>
              <a:rPr lang="en-GB" sz="1500" b="1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PX45/46 per regular CTD casts, </a:t>
            </a:r>
            <a:r>
              <a:rPr lang="en-GB" sz="150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GB" sz="1500" b="1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PX36</a:t>
            </a:r>
            <a:r>
              <a:rPr lang="en-GB" sz="150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 re-established</a:t>
            </a:r>
            <a:endParaRPr sz="1500">
              <a:solidFill>
                <a:srgbClr val="00206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Barlow"/>
              <a:buChar char="●"/>
            </a:pPr>
            <a:r>
              <a:rPr lang="en-GB" sz="15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10,500</a:t>
            </a:r>
            <a:r>
              <a:rPr lang="en-GB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XBT profiles, </a:t>
            </a:r>
            <a:r>
              <a:rPr lang="en-GB" sz="15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1,000,000</a:t>
            </a:r>
            <a:r>
              <a:rPr lang="en-GB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pCO2 and </a:t>
            </a:r>
            <a:r>
              <a:rPr lang="en-GB" sz="15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5,000,000</a:t>
            </a:r>
            <a:r>
              <a:rPr lang="en-GB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TSG obs. per year</a:t>
            </a:r>
            <a:endParaRPr sz="1500">
              <a:solidFill>
                <a:srgbClr val="00206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Barlow"/>
              <a:buChar char="●"/>
            </a:pPr>
            <a:r>
              <a:rPr lang="en-GB" sz="1500" b="1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82</a:t>
            </a:r>
            <a:r>
              <a:rPr lang="en-GB" sz="150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 Ships during the last 2 years</a:t>
            </a:r>
            <a:endParaRPr sz="1500">
              <a:solidFill>
                <a:srgbClr val="00206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Barlow"/>
              <a:buChar char="●"/>
            </a:pPr>
            <a:r>
              <a:rPr lang="en-GB" sz="1500" b="1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90% </a:t>
            </a:r>
            <a:r>
              <a:rPr lang="en-GB" sz="150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of XBT profiles submitted to GTS in near real time after auto-QC</a:t>
            </a:r>
            <a:endParaRPr sz="1500">
              <a:solidFill>
                <a:srgbClr val="00206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Barlow"/>
              <a:buChar char="●"/>
            </a:pPr>
            <a:r>
              <a:rPr lang="en-GB" sz="150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Active development of new technologies and data management techniques</a:t>
            </a:r>
            <a:endParaRPr sz="1500">
              <a:solidFill>
                <a:srgbClr val="00206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Barlow"/>
              <a:buChar char="●"/>
            </a:pPr>
            <a:r>
              <a:rPr lang="en-GB" sz="150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Active participation in science and data projects including XBT Science Team, IQuOD, GTSPP, and GOSUD</a:t>
            </a:r>
            <a:endParaRPr sz="1500">
              <a:solidFill>
                <a:srgbClr val="0020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38AD0-504F-A3A2-2F28-CE4296E80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3313" y="3233794"/>
            <a:ext cx="4850376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ASAP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6837175" y="258950"/>
            <a:ext cx="4936200" cy="3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Status (March, 2023)</a:t>
            </a:r>
            <a:endParaRPr sz="16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"/>
              <a:buChar char="●"/>
            </a:pPr>
            <a:r>
              <a:rPr lang="en-GB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European ASAP fleet: 17 active (+ 1 inactive) ships (13 merchant ships + 4 governmental ships), focusing on the North Atlantic.</a:t>
            </a:r>
            <a:endParaRPr sz="1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"/>
              <a:buChar char="●"/>
            </a:pPr>
            <a:r>
              <a:rPr lang="en-GB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Regular daily soundings in Polar regions and in transit from German research ship Polarstern.</a:t>
            </a:r>
            <a:endParaRPr sz="1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"/>
              <a:buChar char="●"/>
            </a:pPr>
            <a:r>
              <a:rPr lang="en-GB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Irregular soundings from other research ships.</a:t>
            </a:r>
            <a:endParaRPr sz="1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6837175" y="3249875"/>
            <a:ext cx="4936200" cy="3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Foci for 2023</a:t>
            </a:r>
            <a:endParaRPr sz="16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"/>
              <a:buChar char="●"/>
            </a:pPr>
            <a:r>
              <a:rPr lang="en-GB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Extend sounding data by implementing ascents + descents.</a:t>
            </a:r>
            <a:endParaRPr sz="1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"/>
              <a:buChar char="●"/>
            </a:pPr>
            <a:r>
              <a:rPr lang="en-GB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Sustain good data quality.</a:t>
            </a:r>
            <a:endParaRPr sz="1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"/>
              <a:buChar char="●"/>
            </a:pPr>
            <a:r>
              <a:rPr lang="en-GB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European ASAP:  Prepare next Programme phase 2024-2028.</a:t>
            </a:r>
            <a:endParaRPr sz="1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"/>
              <a:buChar char="●"/>
            </a:pPr>
            <a:r>
              <a:rPr lang="en-GB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Promote ASAP activities in observing community to achieve better coverage at global scale. </a:t>
            </a:r>
            <a:endParaRPr sz="1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"/>
              <a:buChar char="●"/>
            </a:pPr>
            <a:r>
              <a:rPr lang="en-GB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Migrate last remaining stations to BUFR and SOT-IDs</a:t>
            </a:r>
            <a:endParaRPr sz="1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308800" y="3501950"/>
            <a:ext cx="5600700" cy="26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Recent achievements</a:t>
            </a:r>
            <a:endParaRPr sz="16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"/>
              <a:buChar char="●"/>
            </a:pPr>
            <a:r>
              <a:rPr lang="en-GB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ASAP independent panel within SOT since SOT-11</a:t>
            </a:r>
            <a:endParaRPr sz="1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"/>
              <a:buChar char="●"/>
            </a:pPr>
            <a:r>
              <a:rPr lang="en-GB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4531 successful ASAP launches with data submission to the GTS in the year 2022 (mainly in the North Atlantic and Arctic).</a:t>
            </a:r>
            <a:endParaRPr sz="1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"/>
              <a:buChar char="○"/>
            </a:pPr>
            <a:r>
              <a:rPr lang="en-GB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E-ASAP: 3681,</a:t>
            </a:r>
            <a:endParaRPr sz="1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"/>
              <a:buChar char="○"/>
            </a:pPr>
            <a:r>
              <a:rPr lang="en-GB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RV Polarstern: 389,</a:t>
            </a:r>
            <a:endParaRPr sz="1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"/>
              <a:buChar char="○"/>
            </a:pPr>
            <a:r>
              <a:rPr lang="en-GB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RVs from Japan, Korea, South Africa: 461</a:t>
            </a:r>
            <a:endParaRPr sz="1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218" y="554255"/>
            <a:ext cx="4148282" cy="294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VOS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9" name="Google Shape;169;p2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70" name="Google Shape;170;p21"/>
          <p:cNvSpPr txBox="1"/>
          <p:nvPr/>
        </p:nvSpPr>
        <p:spPr>
          <a:xfrm>
            <a:off x="824975" y="1129050"/>
            <a:ext cx="3792300" cy="50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3.96 million real-time observations sent to GTS in 2022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25 national VOS programs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2885 active vessels (&lt;5%)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26% of the fleet has now been automated, increasing the number of observations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Averaging 300,000 observations per month from 1600-1700 ships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Only 13 VOS programs provided delayed-mode data to VOS GDACs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1.25 million IMMT observations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GB" sz="1800" dirty="0">
                <a:solidFill>
                  <a:srgbClr val="2F5496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15 of the 25 registered VOS nations provide PMO services, with 60 PMOs registered globally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3AE2B-4599-E100-E636-FFE815562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193" y="895704"/>
            <a:ext cx="7403490" cy="52339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Developments and Achievements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8" name="Google Shape;178;p22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79" name="Google Shape;179;p22"/>
          <p:cNvSpPr txBox="1"/>
          <p:nvPr/>
        </p:nvSpPr>
        <p:spPr>
          <a:xfrm>
            <a:off x="720724" y="1129050"/>
            <a:ext cx="8279437" cy="38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6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Finalized the </a:t>
            </a:r>
            <a:r>
              <a:rPr lang="en-GB" sz="1600" b="0" i="0" u="sng" strike="noStrike" cap="none" dirty="0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  <a:hlinkClick r:id="rId3"/>
              </a:rPr>
              <a:t>SOT Strategy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dirty="0"/>
          </a:p>
          <a:p>
            <a:pPr marL="457200" marR="0" lvl="0" indent="-3302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"/>
              <a:buChar char="●"/>
            </a:pPr>
            <a:r>
              <a:rPr lang="en-GB" sz="1600" dirty="0">
                <a:solidFill>
                  <a:srgbClr val="2F5496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In September 2022, made the official transition from WMO Pub47 format metadata hosted at the ESURFMAR VOS Metadata database, to the new SOT WIGOS Metadata format, hosted at </a:t>
            </a:r>
            <a:r>
              <a:rPr lang="en-GB" sz="1600" dirty="0" err="1">
                <a:solidFill>
                  <a:srgbClr val="2F5496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OceanOps</a:t>
            </a:r>
            <a:r>
              <a:rPr lang="en-GB" sz="1600" dirty="0">
                <a:solidFill>
                  <a:srgbClr val="2F5496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.</a:t>
            </a:r>
            <a:endParaRPr sz="1600" dirty="0"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6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Nearly complete with Capacity Development initiative:  VOS sensors for three developing VOS programs.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6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SOT-12 in Melbourne, May 15 – 18.</a:t>
            </a:r>
            <a:endParaRPr sz="1600" b="0" i="0" u="none" strike="noStrike" cap="none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</a:pPr>
            <a:r>
              <a:rPr lang="en-GB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Report in progress, including minor updates to SOT </a:t>
            </a:r>
            <a:r>
              <a:rPr lang="en-GB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ToRs</a:t>
            </a:r>
            <a:r>
              <a:rPr lang="en-GB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6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XBT </a:t>
            </a:r>
            <a:r>
              <a:rPr lang="en-GB" sz="16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science 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workshop in Melbourne, May 11 – 12.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6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Participation in reinvigorated GOSUD steering committee.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6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Posters at the GCOS/EUMETSAT 2</a:t>
            </a:r>
            <a:r>
              <a:rPr lang="en-GB" sz="1600" b="0" i="0" u="none" strike="noStrike" cap="none" baseline="300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nd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Climate Observation Conference.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6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Increased use of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OceanOPS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website.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6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ISO standards review for specifications for shipboard meteorological instruments.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600" dirty="0">
                <a:solidFill>
                  <a:schemeClr val="accent1"/>
                </a:solidFill>
                <a:latin typeface="Barlow"/>
                <a:sym typeface="Barlow"/>
              </a:rPr>
              <a:t>Automation of national annual reports through the </a:t>
            </a:r>
            <a:r>
              <a:rPr lang="en-GB" sz="1600" dirty="0" err="1">
                <a:solidFill>
                  <a:schemeClr val="accent1"/>
                </a:solidFill>
                <a:latin typeface="Barlow"/>
                <a:sym typeface="Barlow"/>
              </a:rPr>
              <a:t>OceanOps</a:t>
            </a:r>
            <a:r>
              <a:rPr lang="en-GB" sz="1600" dirty="0">
                <a:solidFill>
                  <a:schemeClr val="accent1"/>
                </a:solidFill>
                <a:latin typeface="Barlow"/>
                <a:sym typeface="Barlow"/>
              </a:rPr>
              <a:t> system – an example for other networks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6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Welcome back Champika!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</a:pPr>
            <a:endParaRPr sz="1800" b="0" i="0" u="none" strike="noStrike" cap="none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80" name="Google Shape;18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0161" y="348202"/>
            <a:ext cx="3111185" cy="3689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Challenges and Concerns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88" name="Google Shape;188;p23"/>
          <p:cNvSpPr txBox="1"/>
          <p:nvPr/>
        </p:nvSpPr>
        <p:spPr>
          <a:xfrm>
            <a:off x="720750" y="1332450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b="0" i="0" u="none" strike="noStrike" cap="none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Turbowin</a:t>
            </a: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future updates (partner board driven)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Leadership changes and absences.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Observations in EEZs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Including </a:t>
            </a:r>
            <a:r>
              <a:rPr lang="en-GB" sz="18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Iridium communications in Indian EEZ (</a:t>
            </a: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e.g. missing XBT data, VOS data)</a:t>
            </a:r>
            <a:r>
              <a:rPr lang="en-GB" sz="18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GB" sz="1800" dirty="0">
                <a:solidFill>
                  <a:schemeClr val="accent1"/>
                </a:solidFill>
                <a:latin typeface="Barlow"/>
                <a:sym typeface="Barlow"/>
              </a:rPr>
              <a:t>Continue discussions with IHO around bathymetry data acquisition in EEZs 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Global representation in task teams and leadership.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WMO-IOC coordination of SOOP-led initiatives.</a:t>
            </a:r>
            <a:endParaRPr sz="1800" b="0" i="0" u="none" strike="noStrike" cap="none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Support for indemnification issue for ship riders.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ASAP expansion.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sym typeface="Barlow"/>
              </a:rPr>
              <a:t>Transition to BUFR format and termination of TAC.</a:t>
            </a:r>
            <a:endParaRPr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Future Plans and Opportunities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5" name="Google Shape;195;p24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96" name="Google Shape;196;p24"/>
          <p:cNvSpPr txBox="1"/>
          <p:nvPr/>
        </p:nvSpPr>
        <p:spPr>
          <a:xfrm>
            <a:off x="720750" y="1332450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New leadership</a:t>
            </a: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- Darin </a:t>
            </a:r>
            <a:r>
              <a:rPr lang="en-GB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Figuresky</a:t>
            </a: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is leaving and </a:t>
            </a:r>
            <a:r>
              <a:rPr lang="en-GB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Huai</a:t>
            </a: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-Min Zhang is replacing him as SOT Chair</a:t>
            </a:r>
            <a:endParaRPr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SOT IDs and metadata  for SOOP</a:t>
            </a: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beyond XBT network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Third party progress (incl. the racing yacht community), in terms of vessel recruitment and data coverage, particularly with guidance documents. 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PMO regional workshop, end of 2023.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Continu</a:t>
            </a: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ing to work</a:t>
            </a:r>
            <a:r>
              <a:rPr lang="en-GB" sz="18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with the Schmidt Ocean Institute on ASAP expansion – new research ship build.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Continuing to improve / simplify national reporting.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Maintaining collaboration with DBCP</a:t>
            </a: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and Argo by providing deployment opportunities where possible</a:t>
            </a:r>
            <a:r>
              <a:rPr lang="en-GB" sz="18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sz="1800" b="0" i="0" u="none" strike="noStrike" cap="none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Continuing Best Practice development - Ship recruitment, CPR, TSG and PCO</a:t>
            </a:r>
            <a:r>
              <a:rPr lang="en-GB" sz="1800" baseline="-250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Attribute Report out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3" name="Google Shape;203;p25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204" name="Google Shape;204;p25"/>
          <p:cNvSpPr txBox="1"/>
          <p:nvPr/>
        </p:nvSpPr>
        <p:spPr>
          <a:xfrm>
            <a:off x="720750" y="1332450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05" name="Google Shape;205;p25" descr="https://lh6.googleusercontent.com/2cEAOlyCkjksXHFguaLw5a6B36kTfDIaILaOyO3OHxFwT-_SHgXmBuH7FMiO4HeJ7YEkMSoKcwqUpthh-YktN9qh-Bgfnau2pDIPCjnQYyo9U9kbK0hGhFS-OaZRRnNDbXsHVMFNs1ZWaCU=s20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8967" y="245097"/>
            <a:ext cx="5509209" cy="606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 descr="https://lh3.googleusercontent.com/GVxr5_Y182s7nXjlpEdKU3I9xHK4TCQkolo9XlDYUDnjWLophXTEBd1OhgcIOsPn39fh2Vvlr21RPGUJjvMLpHTNyUbRz291KNC3SSq1drmBftO79peRqin5Jd4X5L2YmsOISENhIfzn9sI=s20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3260" y="1660940"/>
            <a:ext cx="456172" cy="444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 descr="https://lh3.googleusercontent.com/GVxr5_Y182s7nXjlpEdKU3I9xHK4TCQkolo9XlDYUDnjWLophXTEBd1OhgcIOsPn39fh2Vvlr21RPGUJjvMLpHTNyUbRz291KNC3SSq1drmBftO79peRqin5Jd4X5L2YmsOISENhIfzn9sI=s20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4071" y="1116956"/>
            <a:ext cx="474547" cy="462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5" descr="https://lh3.googleusercontent.com/GVxr5_Y182s7nXjlpEdKU3I9xHK4TCQkolo9XlDYUDnjWLophXTEBd1OhgcIOsPn39fh2Vvlr21RPGUJjvMLpHTNyUbRz291KNC3SSq1drmBftO79peRqin5Jd4X5L2YmsOISENhIfzn9sI=s20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5835" y="2246763"/>
            <a:ext cx="431018" cy="42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5" descr="https://lh3.googleusercontent.com/GVxr5_Y182s7nXjlpEdKU3I9xHK4TCQkolo9XlDYUDnjWLophXTEBd1OhgcIOsPn39fh2Vvlr21RPGUJjvMLpHTNyUbRz291KNC3SSq1drmBftO79peRqin5Jd4X5L2YmsOISENhIfzn9sI=s20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6576" y="3413956"/>
            <a:ext cx="498675" cy="486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 descr="https://lh3.googleusercontent.com/GVxr5_Y182s7nXjlpEdKU3I9xHK4TCQkolo9XlDYUDnjWLophXTEBd1OhgcIOsPn39fh2Vvlr21RPGUJjvMLpHTNyUbRz291KNC3SSq1drmBftO79peRqin5Jd4X5L2YmsOISENhIfzn9sI=s20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3724" y="593999"/>
            <a:ext cx="435243" cy="42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5" descr="https://lh3.googleusercontent.com/GVxr5_Y182s7nXjlpEdKU3I9xHK4TCQkolo9XlDYUDnjWLophXTEBd1OhgcIOsPn39fh2Vvlr21RPGUJjvMLpHTNyUbRz291KNC3SSq1drmBftO79peRqin5Jd4X5L2YmsOISENhIfzn9sI=s20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5820" y="4036636"/>
            <a:ext cx="543612" cy="466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 descr="https://lh4.googleusercontent.com/CW8m1vNqbih_VNd6Tk9OJaTz3T1YQsLLLnezigXqYZgQ8gcZwa45CjtWhLdqk0NQfiWASd83cbur5tjzYBVaKr8fZeY1MqX_DiFnZVwx0x9FkOOV-4WRZ5YiGzSPUdNiPhEA8aCfvTExuvA=s20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5820" y="2728529"/>
            <a:ext cx="600360" cy="54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5" descr="https://lh4.googleusercontent.com/CW8m1vNqbih_VNd6Tk9OJaTz3T1YQsLLLnezigXqYZgQ8gcZwa45CjtWhLdqk0NQfiWASd83cbur5tjzYBVaKr8fZeY1MqX_DiFnZVwx0x9FkOOV-4WRZ5YiGzSPUdNiPhEA8aCfvTExuvA=s20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5820" y="5642737"/>
            <a:ext cx="600360" cy="54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5" descr="https://lh3.googleusercontent.com/GVxr5_Y182s7nXjlpEdKU3I9xHK4TCQkolo9XlDYUDnjWLophXTEBd1OhgcIOsPn39fh2Vvlr21RPGUJjvMLpHTNyUbRz291KNC3SSq1drmBftO79peRqin5Jd4X5L2YmsOISENhIfzn9sI=s20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6118" y="5116715"/>
            <a:ext cx="522109" cy="509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5" descr="https://lh3.googleusercontent.com/GVxr5_Y182s7nXjlpEdKU3I9xHK4TCQkolo9XlDYUDnjWLophXTEBd1OhgcIOsPn39fh2Vvlr21RPGUJjvMLpHTNyUbRz291KNC3SSq1drmBftO79peRqin5Jd4X5L2YmsOISENhIfzn9sI=s20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9545" y="4639661"/>
            <a:ext cx="543612" cy="46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Asks from OCG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2" name="Google Shape;222;p26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223" name="Google Shape;223;p26"/>
          <p:cNvSpPr txBox="1"/>
          <p:nvPr/>
        </p:nvSpPr>
        <p:spPr>
          <a:xfrm>
            <a:off x="720750" y="1332450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Promote WMO functional connections.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Continue support for </a:t>
            </a:r>
            <a:r>
              <a:rPr lang="en-GB" sz="1800" b="0" i="0" u="none" strike="noStrike" cap="none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OceanOPS</a:t>
            </a:r>
            <a:r>
              <a:rPr lang="en-GB" sz="1800" b="0" i="0" u="none" strike="noStrike" cap="none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sz="1800" b="0" i="0" u="none" strike="noStrike" cap="none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Continue advocacy for furthering solution spaces, particularly for SOOP networks, as suggested by the GOOS Ocean Observations in Areas under National Jurisdiction (OONJ) Workshop.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Promotion of SOT activities (VOS, ASAP, SOOP) in shipping fora where and when the IOC and / or WMO secretariat are invited.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</a:pPr>
            <a:endParaRPr sz="1800" b="0" i="0" u="none" strike="noStrike" cap="none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</a:pPr>
            <a:endParaRPr sz="1800" b="0" i="0" u="none" strike="noStrike" cap="none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3093</TotalTime>
  <Words>898</Words>
  <Application>Microsoft Office PowerPoint</Application>
  <PresentationFormat>Widescreen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Barlow</vt:lpstr>
      <vt:lpstr>GOOS PPT Theme</vt:lpstr>
      <vt:lpstr>Ship Observations Team</vt:lpstr>
      <vt:lpstr>SOOP  (XBT, TSG, PCO2, CPR, Ferrybox communities)</vt:lpstr>
      <vt:lpstr>ASAP</vt:lpstr>
      <vt:lpstr>VOS</vt:lpstr>
      <vt:lpstr>Developments and Achievements</vt:lpstr>
      <vt:lpstr>Challenges and Concerns</vt:lpstr>
      <vt:lpstr>Future Plans and Opportunities</vt:lpstr>
      <vt:lpstr>Attribute Report out</vt:lpstr>
      <vt:lpstr>Asks from OCG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Ship Observations Team</dc:title>
  <dc:creator>Tamaryn Morris</dc:creator>
  <cp:lastModifiedBy>Tamaryn Morris</cp:lastModifiedBy>
  <cp:revision>8</cp:revision>
  <dcterms:modified xsi:type="dcterms:W3CDTF">2023-06-04T17:40:53Z</dcterms:modified>
</cp:coreProperties>
</file>