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5" r:id="rId5"/>
    <p:sldId id="274" r:id="rId6"/>
    <p:sldId id="277" r:id="rId7"/>
    <p:sldId id="276" r:id="rId8"/>
    <p:sldId id="275" r:id="rId9"/>
    <p:sldId id="266" r:id="rId10"/>
    <p:sldId id="278" r:id="rId11"/>
    <p:sldId id="267" r:id="rId12"/>
    <p:sldId id="269" r:id="rId13"/>
    <p:sldId id="270" r:id="rId14"/>
    <p:sldId id="271" r:id="rId15"/>
    <p:sldId id="272" r:id="rId16"/>
  </p:sldIdLst>
  <p:sldSz cx="12188825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C2F"/>
    <a:srgbClr val="055497"/>
    <a:srgbClr val="55C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37" autoAdjust="0"/>
  </p:normalViewPr>
  <p:slideViewPr>
    <p:cSldViewPr showGuides="1">
      <p:cViewPr varScale="1">
        <p:scale>
          <a:sx n="84" d="100"/>
          <a:sy n="84" d="100"/>
        </p:scale>
        <p:origin x="581" y="8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5/30/2023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5/30/2023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7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0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37B5-8B91-4D03-B9C1-497D8585C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671DF-A0AC-47A0-8D30-1533B9B5F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7689A-D1A7-4D6B-80B6-F13DFBB36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C6CC-F251-42C1-AE3C-B74DC2A6F5C4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0A54F-3C13-49D3-8945-B9F3AE0FE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D3A4E-8B43-402B-A201-9E1A6FC4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A6A6-9D29-4724-A02D-02AEC1DF6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D3D3-2A10-41A3-88A1-898FE495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EB656F-97B9-4ABE-9BF6-B49FEEA22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DA5E8-9902-46A9-BC0C-C8842953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3B6B-E340-4FC0-A085-B71A4639D1AA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D4E12-19F6-4A54-ADE2-4DA1A37A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5AEDE-22DE-48B0-AB50-0AA0C83C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178F9F-FD77-429B-9AB1-3521C4F1B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F4A96-745B-4D1C-90C2-953E4D6BF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2DA41-A10A-455C-906A-6BED1EB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42DF-42F7-4DF8-92F8-78154BDE12B4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C20B5-6536-427D-8AAB-4C7BC3001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FA0A4-A298-40CE-BCD0-54456498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4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51232-F468-4638-B657-592F5283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82391-844F-46E4-8426-E6C091113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14447-6B60-4C8C-A21B-2934D3120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AFC5-F11C-4205-99FD-FC66DAA2AE2D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0EF3D-633D-4845-977A-F0D88216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FD926-582B-460D-A366-63862A15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8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951B-031C-4EF1-8F72-D301F489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84F77-E952-4045-B793-B67B7F61D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500EA-C664-4779-9DEF-44696E57A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AFC5-F11C-4205-99FD-FC66DAA2AE2D}" type="datetime1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8A297-BCB0-4015-A7D9-592B9DF0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BCEC4-84B2-4BBA-A072-90B8CD65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5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6311-0257-4F56-BFFC-7D31A59D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1AE04-7469-4F5D-8EB6-3BB93FC8D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17DA8-0B6E-4264-A162-D356A0530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D15A5-D419-450B-9521-0390EDF97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2905-3DC5-49B9-B8B8-9D80D3609DB5}" type="datetime1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32CC-80BC-4040-8ED2-6DED580F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81245-EE8B-412A-BCB4-67189F4B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5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AD82-BACC-4424-829B-134A99E9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02861-4D85-4E69-9981-825F5620D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EC45F-47AB-4045-9F47-29EBFF526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E2F872-7E09-4025-B8A8-1DF0417B0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AC168-2F5F-40F8-B1EC-BECEABFD0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8B38A7-BEC5-4E58-B60B-C6B79DDD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298-A6F6-4AF2-832C-941EFA52AF9B}" type="datetime1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DD2029-70A3-4452-B7B4-435967FD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4C25EE-C690-4435-A5F4-EA1A8A4B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98871-5D87-46B1-A0C5-088CDAA3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826E6-7A43-4BCF-9766-CB4CF179B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3D8C-3438-4368-AD19-D5CB0C52B1DD}" type="datetime1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41CCD4-0942-44F6-948D-78429ED9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EC983-BA3A-4862-8817-AD4A3180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58666-99D8-488B-84E4-28C37909B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D785-D6D8-40F1-B2DD-0E2019A27A22}" type="datetime1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F269F-A8AA-49ED-B726-B592418D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D1CC5-CFDC-433D-8D6A-7D0FB231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arge ocean wave (semitransparent)" title="Ocean Wave">
            <a:extLst>
              <a:ext uri="{FF2B5EF4-FFF2-40B4-BE49-F238E27FC236}">
                <a16:creationId xmlns:a16="http://schemas.microsoft.com/office/drawing/2014/main" id="{B53B9042-D56F-453D-A91F-57B532891E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6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7BB6B-6A1A-4724-B45A-83610D53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636AA-2245-4F13-AEDC-BA152C7F6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EA34C-D274-4B27-ABA5-52D322EB3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9B716-0E08-4844-87BB-6E87B56B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9A06-02F9-41CB-8208-185A65D60B96}" type="datetime1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339F1-33CD-41D9-8A51-640DA1647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BE5F9-0547-48CE-B361-CCB4E5CA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3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DADC-9F8A-4F19-BA70-6CA5627A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771152-991E-452B-99F4-3B21ACC8CF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CF69E-69B7-4A54-B5D0-06EFCF3A6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B6E15-9BAC-4204-B6B4-01138816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051B-B340-4A72-AC7D-8FDFBF03EE12}" type="datetime1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A3628-B24B-42FC-8A06-EF4694C2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B73AE-0CA9-41FB-90EA-8D42C82D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5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4FC81-C0D5-485B-9A00-3CB43B3A8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B429E-5087-45C6-9EA2-5980B4061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0E34C-66D8-4DAC-BCB9-87FD1F0C9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D658-8C58-46F3-AA54-0ED74F8B4CDC}" type="datetime1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2E24C-B562-4FD8-8506-49AE0A6E6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7DA4-0CFC-4E62-AB4B-D353E9D4E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4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29A140-5EB0-45AA-9DA0-600332397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335640"/>
            <a:ext cx="2279757" cy="1146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E44A8F-C70B-4974-BC68-4704F8BA25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" b="5556"/>
          <a:stretch/>
        </p:blipFill>
        <p:spPr>
          <a:xfrm>
            <a:off x="2589593" y="335640"/>
            <a:ext cx="1371361" cy="1146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4450DD-CC1F-4918-BF20-E3B071B298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924" y="122601"/>
            <a:ext cx="2471152" cy="1146159"/>
          </a:xfrm>
          <a:prstGeom prst="rect">
            <a:avLst/>
          </a:prstGeom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A5935548-D13B-49A2-9EC3-8FFAA3FD0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820" y="1844824"/>
            <a:ext cx="10657184" cy="176098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CoastWAVE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Quarterly Meeting: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Marsaxlokk, Malta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btitle 3">
            <a:extLst>
              <a:ext uri="{FF2B5EF4-FFF2-40B4-BE49-F238E27FC236}">
                <a16:creationId xmlns:a16="http://schemas.microsoft.com/office/drawing/2014/main" id="{7651A782-2BA5-4F4C-B688-9E76AB009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6220" y="3933056"/>
            <a:ext cx="3286101" cy="936104"/>
          </a:xfrm>
        </p:spPr>
        <p:txBody>
          <a:bodyPr>
            <a:normAutofit lnSpcReduction="10000"/>
          </a:bodyPr>
          <a:lstStyle/>
          <a:p>
            <a:pPr algn="r"/>
            <a:r>
              <a:rPr lang="en-GB" sz="2800" dirty="0">
                <a:latin typeface="Roboto" panose="020B0604020202020204" pitchFamily="2" charset="0"/>
              </a:rPr>
              <a:t>Prof. Pauline Galea</a:t>
            </a:r>
          </a:p>
          <a:p>
            <a:pPr algn="r"/>
            <a:r>
              <a:rPr lang="en-GB" sz="2800" dirty="0">
                <a:latin typeface="Roboto" panose="020B0604020202020204" pitchFamily="2" charset="0"/>
              </a:rPr>
              <a:t>Blanca Mendiguren</a:t>
            </a:r>
            <a:endParaRPr lang="en-GB" sz="3600" b="0" i="0" dirty="0">
              <a:effectLst/>
              <a:latin typeface="Roboto" panose="020B0604020202020204" pitchFamily="2" charset="0"/>
            </a:endParaRPr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8D10B263-53DD-454F-9E27-E0F40CBE5AF2}"/>
              </a:ext>
            </a:extLst>
          </p:cNvPr>
          <p:cNvSpPr txBox="1">
            <a:spLocks/>
          </p:cNvSpPr>
          <p:nvPr/>
        </p:nvSpPr>
        <p:spPr>
          <a:xfrm>
            <a:off x="7894612" y="5301208"/>
            <a:ext cx="4078189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6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6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9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1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4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>
                <a:latin typeface="Roboto" panose="020B0604020202020204" pitchFamily="2" charset="0"/>
              </a:rPr>
              <a:t>Department of Geosciences</a:t>
            </a:r>
          </a:p>
          <a:p>
            <a:pPr algn="r"/>
            <a:r>
              <a:rPr lang="en-GB" sz="2400" dirty="0">
                <a:latin typeface="Roboto" panose="020B0604020202020204" pitchFamily="2" charset="0"/>
              </a:rPr>
              <a:t>University of Malta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AFDF-AE71-40D0-B44B-55AF5CC5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221110"/>
            <a:ext cx="10512862" cy="687610"/>
          </a:xfrm>
        </p:spPr>
        <p:txBody>
          <a:bodyPr>
            <a:normAutofit fontScale="90000"/>
          </a:bodyPr>
          <a:lstStyle/>
          <a:p>
            <a:r>
              <a:rPr lang="pt-PT" dirty="0"/>
              <a:t>PREPAREDNESS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CF4074-F13D-47C6-BC0B-E877138CC8D3}"/>
              </a:ext>
            </a:extLst>
          </p:cNvPr>
          <p:cNvGrpSpPr/>
          <p:nvPr/>
        </p:nvGrpSpPr>
        <p:grpSpPr>
          <a:xfrm>
            <a:off x="346552" y="1124744"/>
            <a:ext cx="11508500" cy="5040560"/>
            <a:chOff x="346552" y="980728"/>
            <a:chExt cx="11508500" cy="50405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6B6F43-67F6-4033-AC1C-A6B17B3FE2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30" t="53548" r="386" b="126"/>
            <a:stretch/>
          </p:blipFill>
          <p:spPr>
            <a:xfrm>
              <a:off x="346553" y="1583184"/>
              <a:ext cx="11508499" cy="44381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BE04BB-44BA-44F5-9331-93E133A5F2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55" b="93693"/>
            <a:stretch/>
          </p:blipFill>
          <p:spPr>
            <a:xfrm>
              <a:off x="346552" y="980728"/>
              <a:ext cx="11508499" cy="6042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012A31C-D079-4721-8BD0-7C26BE8496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8"/>
          <a:stretch/>
        </p:blipFill>
        <p:spPr>
          <a:xfrm>
            <a:off x="9599924" y="116632"/>
            <a:ext cx="2471152" cy="94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6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AFDF-AE71-40D0-B44B-55AF5CC5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221110"/>
            <a:ext cx="10512862" cy="687610"/>
          </a:xfrm>
        </p:spPr>
        <p:txBody>
          <a:bodyPr>
            <a:normAutofit fontScale="90000"/>
          </a:bodyPr>
          <a:lstStyle/>
          <a:p>
            <a:r>
              <a:rPr lang="pt-PT" dirty="0"/>
              <a:t>RESPONSE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56DD83-016D-4870-B918-61DCD7E64ABA}"/>
              </a:ext>
            </a:extLst>
          </p:cNvPr>
          <p:cNvGrpSpPr/>
          <p:nvPr/>
        </p:nvGrpSpPr>
        <p:grpSpPr>
          <a:xfrm>
            <a:off x="847725" y="1131570"/>
            <a:ext cx="10575279" cy="5321766"/>
            <a:chOff x="847725" y="1131570"/>
            <a:chExt cx="10575279" cy="53217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F52BF05-39EE-41D3-99DA-02D19365D7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0" t="12078" r="389" b="44204"/>
            <a:stretch/>
          </p:blipFill>
          <p:spPr>
            <a:xfrm>
              <a:off x="848360" y="1688695"/>
              <a:ext cx="10574644" cy="47646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3227556-2138-4012-86DD-58349DDF13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" t="7" r="389" b="94822"/>
            <a:stretch/>
          </p:blipFill>
          <p:spPr>
            <a:xfrm>
              <a:off x="847725" y="1131570"/>
              <a:ext cx="10575279" cy="5635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5246905-4916-49BE-9B24-A6A16EFF46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8"/>
          <a:stretch/>
        </p:blipFill>
        <p:spPr>
          <a:xfrm>
            <a:off x="9599924" y="116632"/>
            <a:ext cx="2471152" cy="94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AFDF-AE71-40D0-B44B-55AF5CC5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221110"/>
            <a:ext cx="10512862" cy="687610"/>
          </a:xfrm>
        </p:spPr>
        <p:txBody>
          <a:bodyPr>
            <a:normAutofit fontScale="90000"/>
          </a:bodyPr>
          <a:lstStyle/>
          <a:p>
            <a:r>
              <a:rPr lang="pt-PT" dirty="0"/>
              <a:t>RESPONSE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703D8-7234-4A63-B02D-C1D6F32B239E}"/>
              </a:ext>
            </a:extLst>
          </p:cNvPr>
          <p:cNvGrpSpPr/>
          <p:nvPr/>
        </p:nvGrpSpPr>
        <p:grpSpPr>
          <a:xfrm>
            <a:off x="831098" y="1150687"/>
            <a:ext cx="10591906" cy="5349173"/>
            <a:chOff x="831098" y="1150687"/>
            <a:chExt cx="10591906" cy="534917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F52BF05-39EE-41D3-99DA-02D19365D7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5588" r="390" b="460"/>
            <a:stretch/>
          </p:blipFill>
          <p:spPr>
            <a:xfrm>
              <a:off x="831098" y="1706652"/>
              <a:ext cx="10591906" cy="47932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50D423-7544-4097-9E71-3CA44007E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389" b="94822"/>
            <a:stretch/>
          </p:blipFill>
          <p:spPr>
            <a:xfrm>
              <a:off x="831098" y="1150687"/>
              <a:ext cx="10585176" cy="5643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944DF19-C209-4E4B-BEAD-6AE534B6AD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8"/>
          <a:stretch/>
        </p:blipFill>
        <p:spPr>
          <a:xfrm>
            <a:off x="9599924" y="116632"/>
            <a:ext cx="2471152" cy="94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9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ABC0B89C-4BF6-4E54-9CFD-DC6D00B21776}"/>
              </a:ext>
            </a:extLst>
          </p:cNvPr>
          <p:cNvSpPr txBox="1">
            <a:spLocks/>
          </p:cNvSpPr>
          <p:nvPr/>
        </p:nvSpPr>
        <p:spPr>
          <a:xfrm>
            <a:off x="477788" y="188640"/>
            <a:ext cx="10657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Quarterly summary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2502017-7619-4026-B3EC-91AEBAECEFBE}"/>
              </a:ext>
            </a:extLst>
          </p:cNvPr>
          <p:cNvSpPr txBox="1">
            <a:spLocks/>
          </p:cNvSpPr>
          <p:nvPr/>
        </p:nvSpPr>
        <p:spPr>
          <a:xfrm>
            <a:off x="693812" y="1124744"/>
            <a:ext cx="50404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500" b="1" dirty="0"/>
              <a:t>Modelling scenarios:</a:t>
            </a:r>
          </a:p>
          <a:p>
            <a:pPr marL="803275" lvl="1" indent="-441325">
              <a:lnSpc>
                <a:spcPct val="150000"/>
              </a:lnSpc>
              <a:buFont typeface="Calibri" panose="020F0502020204030204" pitchFamily="34" charset="0"/>
              <a:buChar char="―"/>
            </a:pPr>
            <a:r>
              <a:rPr lang="en-US" sz="2100" b="1" dirty="0"/>
              <a:t>365 AD Crete earthquake</a:t>
            </a:r>
          </a:p>
          <a:p>
            <a:pPr marL="1260338" lvl="2" indent="-441325">
              <a:lnSpc>
                <a:spcPct val="150000"/>
              </a:lnSpc>
              <a:buFont typeface="Calibri" panose="020F0502020204030204" pitchFamily="34" charset="0"/>
              <a:buChar char="―"/>
            </a:pPr>
            <a:r>
              <a:rPr lang="en-US" sz="1700" b="1" dirty="0"/>
              <a:t>Mw: 8.5</a:t>
            </a:r>
          </a:p>
          <a:p>
            <a:pPr marL="1260338" lvl="2" indent="-441325">
              <a:lnSpc>
                <a:spcPct val="150000"/>
              </a:lnSpc>
              <a:buFont typeface="Calibri" panose="020F0502020204030204" pitchFamily="34" charset="0"/>
              <a:buChar char="―"/>
            </a:pPr>
            <a:r>
              <a:rPr lang="en-US" sz="1700" b="1" dirty="0"/>
              <a:t>Extreme tsunami evacuation zone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DEF800-03B3-4B74-B8A5-A59A202391B5}"/>
              </a:ext>
            </a:extLst>
          </p:cNvPr>
          <p:cNvSpPr/>
          <p:nvPr/>
        </p:nvSpPr>
        <p:spPr>
          <a:xfrm>
            <a:off x="158025" y="6273225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</a:rPr>
              <a:t>Tsunami-</a:t>
            </a:r>
            <a:r>
              <a:rPr lang="en-US" sz="1600" b="1" i="1" dirty="0" err="1">
                <a:solidFill>
                  <a:srgbClr val="000000"/>
                </a:solidFill>
              </a:rPr>
              <a:t>HySEA</a:t>
            </a:r>
            <a:r>
              <a:rPr lang="en-US" sz="1600" b="1" i="1" dirty="0">
                <a:solidFill>
                  <a:srgbClr val="000000"/>
                </a:solidFill>
              </a:rPr>
              <a:t>:</a:t>
            </a:r>
            <a:r>
              <a:rPr lang="en-US" sz="1600" dirty="0">
                <a:solidFill>
                  <a:srgbClr val="000000"/>
                </a:solidFill>
              </a:rPr>
              <a:t> developed by EDANYA Group (https://edanya.uma.es) from the Universidad de Málaga (UMA) 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73569-8CCB-4F12-8784-1D6B957511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5" t="24312" r="17780" b="25863"/>
          <a:stretch/>
        </p:blipFill>
        <p:spPr>
          <a:xfrm>
            <a:off x="6310437" y="314805"/>
            <a:ext cx="5400600" cy="28261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FE11CC-D3FF-4329-9767-F8B58E96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t="3429" r="14852" b="5673"/>
          <a:stretch/>
        </p:blipFill>
        <p:spPr>
          <a:xfrm>
            <a:off x="6094413" y="3020273"/>
            <a:ext cx="5472608" cy="367793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1AE2B6C-6935-41B0-A75E-DE692FFC7790}"/>
              </a:ext>
            </a:extLst>
          </p:cNvPr>
          <p:cNvSpPr txBox="1"/>
          <p:nvPr/>
        </p:nvSpPr>
        <p:spPr>
          <a:xfrm>
            <a:off x="11495012" y="3020273"/>
            <a:ext cx="288862" cy="36779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600" dirty="0"/>
          </a:p>
          <a:p>
            <a:endParaRPr lang="en-US" dirty="0"/>
          </a:p>
          <a:p>
            <a:r>
              <a:rPr lang="en-US" sz="1600" dirty="0"/>
              <a:t>4</a:t>
            </a:r>
          </a:p>
          <a:p>
            <a:endParaRPr lang="en-US" sz="1600" dirty="0"/>
          </a:p>
          <a:p>
            <a:endParaRPr lang="en-US" sz="1400" dirty="0"/>
          </a:p>
          <a:p>
            <a:r>
              <a:rPr lang="en-US" sz="1600" dirty="0"/>
              <a:t>3</a:t>
            </a:r>
          </a:p>
          <a:p>
            <a:endParaRPr lang="en-US" sz="1600" dirty="0"/>
          </a:p>
          <a:p>
            <a:endParaRPr lang="en-US" sz="1400" dirty="0"/>
          </a:p>
          <a:p>
            <a:r>
              <a:rPr lang="en-US" sz="1600" dirty="0"/>
              <a:t>2</a:t>
            </a:r>
          </a:p>
          <a:p>
            <a:endParaRPr lang="en-US" sz="1600" dirty="0"/>
          </a:p>
          <a:p>
            <a:endParaRPr lang="en-US" sz="1200" dirty="0"/>
          </a:p>
          <a:p>
            <a:r>
              <a:rPr lang="en-US" sz="1600" dirty="0"/>
              <a:t>1</a:t>
            </a:r>
          </a:p>
          <a:p>
            <a:endParaRPr lang="en-US" sz="1600" dirty="0"/>
          </a:p>
          <a:p>
            <a:endParaRPr lang="en-US" sz="1200" dirty="0"/>
          </a:p>
          <a:p>
            <a:r>
              <a:rPr lang="en-US" sz="16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91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ABC0B89C-4BF6-4E54-9CFD-DC6D00B21776}"/>
              </a:ext>
            </a:extLst>
          </p:cNvPr>
          <p:cNvSpPr txBox="1">
            <a:spLocks/>
          </p:cNvSpPr>
          <p:nvPr/>
        </p:nvSpPr>
        <p:spPr>
          <a:xfrm>
            <a:off x="477788" y="188640"/>
            <a:ext cx="10657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Quarterly summary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2502017-7619-4026-B3EC-91AEBAECEFBE}"/>
              </a:ext>
            </a:extLst>
          </p:cNvPr>
          <p:cNvSpPr txBox="1">
            <a:spLocks/>
          </p:cNvSpPr>
          <p:nvPr/>
        </p:nvSpPr>
        <p:spPr>
          <a:xfrm>
            <a:off x="693812" y="1124744"/>
            <a:ext cx="50404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500" b="1" dirty="0"/>
              <a:t>Modelling scenarios:</a:t>
            </a:r>
          </a:p>
          <a:p>
            <a:pPr marL="803275" lvl="1" indent="-441325">
              <a:lnSpc>
                <a:spcPct val="150000"/>
              </a:lnSpc>
              <a:buFont typeface="Calibri" panose="020F0502020204030204" pitchFamily="34" charset="0"/>
              <a:buChar char="―"/>
            </a:pPr>
            <a:r>
              <a:rPr lang="en-US" sz="2100" dirty="0"/>
              <a:t>365 AD Crete earthquake</a:t>
            </a:r>
            <a:endParaRPr lang="en-US" sz="1700" dirty="0"/>
          </a:p>
          <a:p>
            <a:pPr marL="803275" lvl="1" indent="-441325">
              <a:lnSpc>
                <a:spcPct val="150000"/>
              </a:lnSpc>
              <a:buFont typeface="Calibri" panose="020F0502020204030204" pitchFamily="34" charset="0"/>
              <a:buChar char="―"/>
            </a:pPr>
            <a:r>
              <a:rPr lang="en-US" sz="2100" b="1" dirty="0"/>
              <a:t>1908 Messina earthquake</a:t>
            </a:r>
          </a:p>
          <a:p>
            <a:pPr marL="1260338" lvl="2" indent="-441325">
              <a:lnSpc>
                <a:spcPct val="150000"/>
              </a:lnSpc>
              <a:buFont typeface="Calibri" panose="020F0502020204030204" pitchFamily="34" charset="0"/>
              <a:buChar char="―"/>
            </a:pPr>
            <a:r>
              <a:rPr lang="en-US" sz="1700" b="1" dirty="0"/>
              <a:t>Mw: 7.1</a:t>
            </a:r>
          </a:p>
          <a:p>
            <a:pPr marL="1260338" lvl="2" indent="-441325">
              <a:lnSpc>
                <a:spcPct val="150000"/>
              </a:lnSpc>
              <a:buFont typeface="Calibri" panose="020F0502020204030204" pitchFamily="34" charset="0"/>
              <a:buChar char="―"/>
            </a:pPr>
            <a:r>
              <a:rPr lang="en-US" sz="1700" b="1" dirty="0"/>
              <a:t>Tsunami evacuation zone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CAAC5C-B1A9-40D7-8410-0FA8D2A6D871}"/>
              </a:ext>
            </a:extLst>
          </p:cNvPr>
          <p:cNvSpPr/>
          <p:nvPr/>
        </p:nvSpPr>
        <p:spPr>
          <a:xfrm>
            <a:off x="158025" y="6273225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</a:rPr>
              <a:t>Tsunami-</a:t>
            </a:r>
            <a:r>
              <a:rPr lang="en-US" sz="1600" b="1" i="1" dirty="0" err="1">
                <a:solidFill>
                  <a:srgbClr val="000000"/>
                </a:solidFill>
              </a:rPr>
              <a:t>HySEA</a:t>
            </a:r>
            <a:r>
              <a:rPr lang="en-US" sz="1600" b="1" i="1" dirty="0">
                <a:solidFill>
                  <a:srgbClr val="000000"/>
                </a:solidFill>
              </a:rPr>
              <a:t>:</a:t>
            </a:r>
            <a:r>
              <a:rPr lang="en-US" sz="1600" dirty="0">
                <a:solidFill>
                  <a:srgbClr val="000000"/>
                </a:solidFill>
              </a:rPr>
              <a:t> developed by EDANYA Group (https://edanya.uma.es) from the Universidad de Málaga (UMA) </a:t>
            </a: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EC697A-C57C-4B7C-9B96-B5621E2E6B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0" t="4119" r="14986" b="6247"/>
          <a:stretch/>
        </p:blipFill>
        <p:spPr>
          <a:xfrm>
            <a:off x="6045261" y="3035948"/>
            <a:ext cx="5512485" cy="36334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B6CDA3-5738-45E9-AFB9-387EB65EE4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2" t="7682" r="18705" b="31511"/>
          <a:stretch/>
        </p:blipFill>
        <p:spPr>
          <a:xfrm>
            <a:off x="6654056" y="106429"/>
            <a:ext cx="4464496" cy="29212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73F1C2-9915-41C3-BB39-12E58D8279BB}"/>
              </a:ext>
            </a:extLst>
          </p:cNvPr>
          <p:cNvSpPr txBox="1"/>
          <p:nvPr/>
        </p:nvSpPr>
        <p:spPr>
          <a:xfrm>
            <a:off x="11534174" y="2976041"/>
            <a:ext cx="444352" cy="36933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1.5</a:t>
            </a:r>
          </a:p>
          <a:p>
            <a:endParaRPr lang="en-US" dirty="0"/>
          </a:p>
          <a:p>
            <a:endParaRPr lang="en-US" sz="1600" dirty="0"/>
          </a:p>
          <a:p>
            <a:endParaRPr lang="en-US" sz="2000" dirty="0"/>
          </a:p>
          <a:p>
            <a:r>
              <a:rPr lang="en-US" sz="1400" dirty="0"/>
              <a:t>1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400" dirty="0"/>
          </a:p>
          <a:p>
            <a:endParaRPr lang="en-US" sz="1200" dirty="0"/>
          </a:p>
          <a:p>
            <a:r>
              <a:rPr lang="en-US" sz="1600" dirty="0"/>
              <a:t>0.5</a:t>
            </a:r>
          </a:p>
          <a:p>
            <a:endParaRPr lang="en-US" sz="12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400" dirty="0"/>
          </a:p>
          <a:p>
            <a:r>
              <a:rPr lang="en-US" sz="16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9990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5FA243A6-4B40-4724-8BA2-E8EF4F76A696}"/>
              </a:ext>
            </a:extLst>
          </p:cNvPr>
          <p:cNvSpPr txBox="1">
            <a:spLocks/>
          </p:cNvSpPr>
          <p:nvPr/>
        </p:nvSpPr>
        <p:spPr>
          <a:xfrm>
            <a:off x="477788" y="188640"/>
            <a:ext cx="10657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Quarterly summary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6300479-30F5-4FE0-A14B-6B8B928FC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49" y="980728"/>
            <a:ext cx="8305925" cy="587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3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4484568B-B270-4B77-9268-B3516D73DFEE}"/>
              </a:ext>
            </a:extLst>
          </p:cNvPr>
          <p:cNvSpPr txBox="1">
            <a:spLocks/>
          </p:cNvSpPr>
          <p:nvPr/>
        </p:nvSpPr>
        <p:spPr>
          <a:xfrm>
            <a:off x="477788" y="188640"/>
            <a:ext cx="10657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Quarterly summary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C729CC-E188-4155-ABA3-6FD6E55B476B}"/>
              </a:ext>
            </a:extLst>
          </p:cNvPr>
          <p:cNvSpPr txBox="1">
            <a:spLocks/>
          </p:cNvSpPr>
          <p:nvPr/>
        </p:nvSpPr>
        <p:spPr>
          <a:xfrm>
            <a:off x="693811" y="1124744"/>
            <a:ext cx="11495014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500" b="1" dirty="0"/>
              <a:t>Resources identified:</a:t>
            </a:r>
          </a:p>
          <a:p>
            <a:pPr marL="803275" lvl="1" indent="-441325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en-US" sz="2100" b="1" dirty="0"/>
              <a:t>Economic: Central Government of Malta will provide funds.</a:t>
            </a:r>
          </a:p>
          <a:p>
            <a:pPr marL="803275" lvl="1" indent="-441325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en-US" sz="2100" b="1" dirty="0"/>
              <a:t>Infrastructural: </a:t>
            </a:r>
          </a:p>
          <a:p>
            <a:pPr marL="1260338" lvl="2" indent="-441325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en-US" sz="1700" b="1" dirty="0"/>
              <a:t>CPD Operations Centre plus On-Site Coordination Centre can be deployed.</a:t>
            </a:r>
          </a:p>
          <a:p>
            <a:pPr marL="1260338" lvl="2" indent="-441325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en-US" sz="1700" b="1" dirty="0"/>
              <a:t>Relocation of civilians: Social housing, pre-fabricated containers, and disused hangars.</a:t>
            </a:r>
          </a:p>
          <a:p>
            <a:pPr marL="803275" lvl="1" indent="-441325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en-US" sz="2100" b="1" dirty="0"/>
              <a:t>Political: </a:t>
            </a:r>
          </a:p>
          <a:p>
            <a:pPr marL="1260338" lvl="2" indent="-441325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en-US" sz="1700" b="1" dirty="0"/>
              <a:t>Firefighters, Police officers, Army and Transport Malta.</a:t>
            </a:r>
          </a:p>
          <a:p>
            <a:pPr marL="1260338" lvl="2" indent="-441325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en-US" sz="1700" b="1" dirty="0"/>
              <a:t>Medical Assessment Units at Mater Dei Hospital is prepared for Major Incidents and mass casualties.</a:t>
            </a:r>
          </a:p>
          <a:p>
            <a:pPr marL="1260338" lvl="2" indent="-441325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en-US" sz="1700" b="1" dirty="0"/>
              <a:t>Transport for rescue: Army Police CPD (heavy plant and helicopters) and NGOs (rescue boats, jet skis and buses).</a:t>
            </a:r>
          </a:p>
          <a:p>
            <a:pPr marL="803275" lvl="1" indent="-441325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en-US" sz="2100" b="1" dirty="0"/>
              <a:t>Social: </a:t>
            </a:r>
          </a:p>
          <a:p>
            <a:pPr marL="1260338" lvl="2" indent="-441325">
              <a:lnSpc>
                <a:spcPct val="100000"/>
              </a:lnSpc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en-US" sz="1700" b="1" dirty="0"/>
              <a:t>Collaboration with NGOs (Red Cross, St John Rescue Corps and The Emergency Fire &amp; Rescue Unit).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185718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401BD04-4977-4AB9-8427-991249874FDE}"/>
              </a:ext>
            </a:extLst>
          </p:cNvPr>
          <p:cNvSpPr txBox="1">
            <a:spLocks/>
          </p:cNvSpPr>
          <p:nvPr/>
        </p:nvSpPr>
        <p:spPr>
          <a:xfrm>
            <a:off x="477788" y="188640"/>
            <a:ext cx="10657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Quarterly summary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B4EA7F-BA7E-483C-B8B9-2B011F52A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78" t="14855" r="42320" b="14086"/>
          <a:stretch/>
        </p:blipFill>
        <p:spPr>
          <a:xfrm>
            <a:off x="6238428" y="548679"/>
            <a:ext cx="4536504" cy="56839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BAFD9E-2850-4309-900D-457257F385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3" b="89493" l="2185" r="95966">
                        <a14:foregroundMark x1="24370" y1="40217" x2="10252" y2="73188"/>
                        <a14:foregroundMark x1="10252" y1="73188" x2="22185" y2="27536"/>
                        <a14:foregroundMark x1="22185" y1="27536" x2="18151" y2="76812"/>
                        <a14:foregroundMark x1="18487" y1="26087" x2="9916" y2="67754"/>
                        <a14:foregroundMark x1="9916" y1="67754" x2="11092" y2="77536"/>
                        <a14:foregroundMark x1="9076" y1="69565" x2="8739" y2="21739"/>
                        <a14:foregroundMark x1="23529" y1="32246" x2="18151" y2="19203"/>
                        <a14:foregroundMark x1="6555" y1="27174" x2="2185" y2="31522"/>
                        <a14:foregroundMark x1="11597" y1="67029" x2="12437" y2="67029"/>
                        <a14:foregroundMark x1="10924" y1="68841" x2="18824" y2="78261"/>
                        <a14:foregroundMark x1="38151" y1="30072" x2="42689" y2="44565"/>
                        <a14:foregroundMark x1="37983" y1="27174" x2="40168" y2="29710"/>
                        <a14:foregroundMark x1="38319" y1="27174" x2="38319" y2="33333"/>
                        <a14:foregroundMark x1="37143" y1="31159" x2="55798" y2="43478"/>
                        <a14:foregroundMark x1="55798" y1="43478" x2="77647" y2="44565"/>
                        <a14:foregroundMark x1="77647" y1="44565" x2="37311" y2="31884"/>
                        <a14:foregroundMark x1="37311" y1="31884" x2="57311" y2="37681"/>
                        <a14:foregroundMark x1="57311" y1="37681" x2="79160" y2="37681"/>
                        <a14:foregroundMark x1="79160" y1="37681" x2="59328" y2="39493"/>
                        <a14:foregroundMark x1="59328" y1="39493" x2="78992" y2="42391"/>
                        <a14:foregroundMark x1="78992" y1="42391" x2="59832" y2="29710"/>
                        <a14:foregroundMark x1="59832" y1="29710" x2="42857" y2="29710"/>
                        <a14:foregroundMark x1="62353" y1="31884" x2="84370" y2="31884"/>
                        <a14:foregroundMark x1="84370" y1="31884" x2="93613" y2="30797"/>
                        <a14:foregroundMark x1="73445" y1="42754" x2="93445" y2="40580"/>
                        <a14:foregroundMark x1="93445" y1="40580" x2="93613" y2="40580"/>
                        <a14:foregroundMark x1="76975" y1="45290" x2="95966" y2="42754"/>
                        <a14:foregroundMark x1="93445" y1="26812" x2="95798" y2="43841"/>
                        <a14:foregroundMark x1="92605" y1="27536" x2="57143" y2="32246"/>
                        <a14:foregroundMark x1="59328" y1="27174" x2="65042" y2="31522"/>
                        <a14:foregroundMark x1="37311" y1="31159" x2="56807" y2="43116"/>
                        <a14:foregroundMark x1="56807" y1="43116" x2="56975" y2="42754"/>
                        <a14:foregroundMark x1="46723" y1="38768" x2="50924" y2="45652"/>
                        <a14:foregroundMark x1="38487" y1="47826" x2="60840" y2="63768"/>
                        <a14:foregroundMark x1="60840" y1="63768" x2="80672" y2="62319"/>
                        <a14:foregroundMark x1="80672" y1="62319" x2="61008" y2="43841"/>
                        <a14:foregroundMark x1="61008" y1="43841" x2="40504" y2="46377"/>
                        <a14:foregroundMark x1="40504" y1="46377" x2="46387" y2="36594"/>
                        <a14:foregroundMark x1="37647" y1="31884" x2="38992" y2="67029"/>
                        <a14:foregroundMark x1="36471" y1="28623" x2="39328" y2="68116"/>
                        <a14:foregroundMark x1="37983" y1="52899" x2="38655" y2="70290"/>
                        <a14:foregroundMark x1="38992" y1="51087" x2="49244" y2="59058"/>
                        <a14:foregroundMark x1="53950" y1="64493" x2="73782" y2="64493"/>
                        <a14:foregroundMark x1="73782" y1="64493" x2="81176" y2="56522"/>
                        <a14:foregroundMark x1="80000" y1="64855" x2="40168" y2="66304"/>
                        <a14:foregroundMark x1="40168" y1="66304" x2="60000" y2="64130"/>
                        <a14:foregroundMark x1="60000" y1="64130" x2="62185" y2="62319"/>
                        <a14:foregroundMark x1="40000" y1="68841" x2="83697" y2="67029"/>
                        <a14:foregroundMark x1="95462" y1="45652" x2="82185" y2="48188"/>
                        <a14:foregroundMark x1="38824" y1="52174" x2="46387" y2="58696"/>
                        <a14:foregroundMark x1="63193" y1="24275" x2="61849" y2="28623"/>
                        <a14:foregroundMark x1="85210" y1="23913" x2="83697" y2="27536"/>
                        <a14:foregroundMark x1="59328" y1="22826" x2="61681" y2="29348"/>
                        <a14:foregroundMark x1="35966" y1="39130" x2="38319" y2="70652"/>
                        <a14:backgroundMark x1="0" y1="78623" x2="18992" y2="93478"/>
                        <a14:backgroundMark x1="18992" y1="93478" x2="18992" y2="93478"/>
                        <a14:backgroundMark x1="5042" y1="90942" x2="34790" y2="93841"/>
                        <a14:backgroundMark x1="34790" y1="93841" x2="88403" y2="87319"/>
                        <a14:backgroundMark x1="88403" y1="87319" x2="97479" y2="87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924" y="116632"/>
            <a:ext cx="2471152" cy="114615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18FA2D-14FE-49C0-9161-0E53A5DDB6E7}"/>
              </a:ext>
            </a:extLst>
          </p:cNvPr>
          <p:cNvSpPr txBox="1">
            <a:spLocks/>
          </p:cNvSpPr>
          <p:nvPr/>
        </p:nvSpPr>
        <p:spPr>
          <a:xfrm>
            <a:off x="693812" y="1124744"/>
            <a:ext cx="5544616" cy="5544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000" b="1" u="sng" dirty="0"/>
              <a:t>National Workshop on Tsunami Preparedness</a:t>
            </a:r>
            <a:r>
              <a:rPr lang="en-US" sz="1800" b="1" u="sng" dirty="0"/>
              <a:t>:</a:t>
            </a:r>
          </a:p>
          <a:p>
            <a:pPr marL="803275" lvl="1" indent="-441325">
              <a:lnSpc>
                <a:spcPct val="150000"/>
              </a:lnSpc>
              <a:buFont typeface="Calibri" panose="020F0502020204030204" pitchFamily="34" charset="0"/>
              <a:buChar char="―"/>
            </a:pPr>
            <a:r>
              <a:rPr lang="en-US" sz="2100" b="1" dirty="0"/>
              <a:t>Discussion meeting held on 5</a:t>
            </a:r>
            <a:r>
              <a:rPr lang="en-US" sz="2100" b="1" baseline="30000" dirty="0"/>
              <a:t>th</a:t>
            </a:r>
            <a:r>
              <a:rPr lang="en-US" sz="2100" b="1" dirty="0"/>
              <a:t> May with CPD and </a:t>
            </a:r>
            <a:r>
              <a:rPr lang="en-US" sz="2100" b="1" dirty="0" err="1"/>
              <a:t>M’Xlokk</a:t>
            </a:r>
            <a:r>
              <a:rPr lang="en-US" sz="2100" b="1" dirty="0"/>
              <a:t> LC.</a:t>
            </a:r>
          </a:p>
          <a:p>
            <a:pPr marL="803275" lvl="1" indent="-441325">
              <a:lnSpc>
                <a:spcPct val="150000"/>
              </a:lnSpc>
              <a:buFont typeface="Calibri" panose="020F0502020204030204" pitchFamily="34" charset="0"/>
              <a:buChar char="―"/>
            </a:pPr>
            <a:r>
              <a:rPr lang="en-US" sz="2100" b="1"/>
              <a:t>Agreed on date and venue: 11</a:t>
            </a:r>
            <a:r>
              <a:rPr lang="en-US" sz="2100" b="1" baseline="30000"/>
              <a:t>th</a:t>
            </a:r>
            <a:r>
              <a:rPr lang="en-US" sz="2100" b="1"/>
              <a:t> </a:t>
            </a:r>
            <a:r>
              <a:rPr lang="en-US" sz="2100" b="1" dirty="0"/>
              <a:t>July 2023 – </a:t>
            </a:r>
            <a:r>
              <a:rPr lang="en-US" sz="2100" b="1" dirty="0" err="1"/>
              <a:t>Salini</a:t>
            </a:r>
            <a:r>
              <a:rPr lang="en-US" sz="2100" b="1" dirty="0"/>
              <a:t> Resort</a:t>
            </a:r>
          </a:p>
          <a:p>
            <a:pPr marL="803275" lvl="1" indent="-441325">
              <a:lnSpc>
                <a:spcPct val="150000"/>
              </a:lnSpc>
              <a:buFont typeface="Calibri" panose="020F0502020204030204" pitchFamily="34" charset="0"/>
              <a:buChar char="―"/>
            </a:pPr>
            <a:r>
              <a:rPr lang="en-US" sz="2100" b="1" dirty="0"/>
              <a:t>Intended for:</a:t>
            </a:r>
          </a:p>
          <a:p>
            <a:pPr marL="1260338" lvl="2" indent="-441325">
              <a:lnSpc>
                <a:spcPct val="110000"/>
              </a:lnSpc>
              <a:buFont typeface="Calibri" panose="020F0502020204030204" pitchFamily="34" charset="0"/>
              <a:buChar char="―"/>
            </a:pPr>
            <a:r>
              <a:rPr lang="en-US" sz="1700" b="1" dirty="0"/>
              <a:t>Mayors of Coastal Local Councils</a:t>
            </a:r>
          </a:p>
          <a:p>
            <a:pPr marL="1260338" lvl="2" indent="-441325">
              <a:lnSpc>
                <a:spcPct val="110000"/>
              </a:lnSpc>
              <a:buFont typeface="Calibri" panose="020F0502020204030204" pitchFamily="34" charset="0"/>
              <a:buChar char="―"/>
            </a:pPr>
            <a:r>
              <a:rPr lang="en-US" sz="1700" b="1" dirty="0"/>
              <a:t>Civil Protection Department</a:t>
            </a:r>
          </a:p>
          <a:p>
            <a:pPr marL="1260338" lvl="2" indent="-441325">
              <a:lnSpc>
                <a:spcPct val="110000"/>
              </a:lnSpc>
              <a:buFont typeface="Calibri" panose="020F0502020204030204" pitchFamily="34" charset="0"/>
              <a:buChar char="―"/>
            </a:pPr>
            <a:r>
              <a:rPr lang="en-US" sz="1700" b="1" dirty="0"/>
              <a:t>Transport Malta Authority</a:t>
            </a:r>
          </a:p>
          <a:p>
            <a:pPr marL="1260338" lvl="2" indent="-441325">
              <a:lnSpc>
                <a:spcPct val="110000"/>
              </a:lnSpc>
              <a:buFont typeface="Calibri" panose="020F0502020204030204" pitchFamily="34" charset="0"/>
              <a:buChar char="―"/>
            </a:pPr>
            <a:r>
              <a:rPr lang="en-US" sz="1700" b="1" dirty="0"/>
              <a:t>Mater Dei Hospital Emergency Department</a:t>
            </a:r>
          </a:p>
          <a:p>
            <a:pPr marL="1260338" lvl="2" indent="-441325">
              <a:lnSpc>
                <a:spcPct val="110000"/>
              </a:lnSpc>
              <a:buFont typeface="Calibri" panose="020F0502020204030204" pitchFamily="34" charset="0"/>
              <a:buChar char="―"/>
            </a:pPr>
            <a:r>
              <a:rPr lang="en-US" sz="1700" b="1" dirty="0"/>
              <a:t>Local Enforcement System Agency</a:t>
            </a:r>
          </a:p>
          <a:p>
            <a:pPr marL="1260338" lvl="2" indent="-441325">
              <a:lnSpc>
                <a:spcPct val="110000"/>
              </a:lnSpc>
              <a:buFont typeface="Calibri" panose="020F0502020204030204" pitchFamily="34" charset="0"/>
              <a:buChar char="―"/>
            </a:pPr>
            <a:r>
              <a:rPr lang="en-US" sz="1700" b="1" dirty="0" err="1"/>
              <a:t>Enemalta</a:t>
            </a:r>
            <a:r>
              <a:rPr lang="en-US" sz="1700" b="1" dirty="0"/>
              <a:t> </a:t>
            </a:r>
          </a:p>
          <a:p>
            <a:pPr marL="1260338" lvl="2" indent="-441325">
              <a:lnSpc>
                <a:spcPct val="110000"/>
              </a:lnSpc>
              <a:buFont typeface="Calibri" panose="020F0502020204030204" pitchFamily="34" charset="0"/>
              <a:buChar char="―"/>
            </a:pPr>
            <a:r>
              <a:rPr lang="en-US" sz="1700" b="1" dirty="0" err="1"/>
              <a:t>Enemed</a:t>
            </a:r>
            <a:endParaRPr lang="en-US" sz="1700" b="1" dirty="0"/>
          </a:p>
          <a:p>
            <a:pPr marL="1260338" lvl="2" indent="-441325">
              <a:lnSpc>
                <a:spcPct val="110000"/>
              </a:lnSpc>
              <a:buFont typeface="Calibri" panose="020F0502020204030204" pitchFamily="34" charset="0"/>
              <a:buChar char="―"/>
            </a:pPr>
            <a:r>
              <a:rPr lang="en-US" sz="1700" b="1" dirty="0"/>
              <a:t>Malta Police Force</a:t>
            </a:r>
          </a:p>
          <a:p>
            <a:pPr marL="1260338" lvl="2" indent="-441325">
              <a:lnSpc>
                <a:spcPct val="110000"/>
              </a:lnSpc>
              <a:buFont typeface="Calibri" panose="020F0502020204030204" pitchFamily="34" charset="0"/>
              <a:buChar char="―"/>
            </a:pPr>
            <a:r>
              <a:rPr lang="en-US" sz="1700" b="1" dirty="0"/>
              <a:t>Armed Forces of Malta</a:t>
            </a:r>
          </a:p>
          <a:p>
            <a:pPr marL="1260338" lvl="2" indent="-441325">
              <a:lnSpc>
                <a:spcPct val="110000"/>
              </a:lnSpc>
              <a:buFont typeface="Calibri" panose="020F0502020204030204" pitchFamily="34" charset="0"/>
              <a:buChar char="―"/>
            </a:pPr>
            <a:r>
              <a:rPr lang="en-US" sz="1700" b="1" dirty="0"/>
              <a:t>NGO’s</a:t>
            </a:r>
          </a:p>
          <a:p>
            <a:pPr marL="803275" lvl="1" indent="-441325">
              <a:lnSpc>
                <a:spcPct val="150000"/>
              </a:lnSpc>
              <a:buFont typeface="Calibri" panose="020F0502020204030204" pitchFamily="34" charset="0"/>
              <a:buChar char="―"/>
            </a:pPr>
            <a:r>
              <a:rPr lang="en-US" sz="2100" b="1" dirty="0"/>
              <a:t>Under the auspices of the Ministry for Home Affairs, Law Enforcement and National Security</a:t>
            </a:r>
          </a:p>
          <a:p>
            <a:pPr marL="803275" lvl="1" indent="-441325">
              <a:lnSpc>
                <a:spcPct val="150000"/>
              </a:lnSpc>
              <a:buFont typeface="Calibri" panose="020F0502020204030204" pitchFamily="34" charset="0"/>
              <a:buChar char="―"/>
            </a:pPr>
            <a:r>
              <a:rPr lang="en-US" sz="2100" b="1" dirty="0"/>
              <a:t>Agenda in progress</a:t>
            </a:r>
          </a:p>
          <a:p>
            <a:pPr marL="803275" lvl="1" indent="-441325">
              <a:lnSpc>
                <a:spcPct val="150000"/>
              </a:lnSpc>
              <a:buFont typeface="Calibri" panose="020F0502020204030204" pitchFamily="34" charset="0"/>
              <a:buChar char="―"/>
            </a:pP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val="22448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08DCD-605C-4FE4-A079-E2FA0488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Poster presentation at IUGG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A5531-3D9A-4962-BD8C-FE9EA7013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Session JS09 </a:t>
            </a:r>
            <a:r>
              <a:rPr lang="en-US" dirty="0"/>
              <a:t>“Early Warning Systems for Geohazards”</a:t>
            </a:r>
          </a:p>
          <a:p>
            <a:r>
              <a:rPr lang="en-US" dirty="0"/>
              <a:t>Accepted poster on “Building resilience in coastal communities: a comprehensive approach to making Malta Tsunami-Ready”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6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AFDF-AE71-40D0-B44B-55AF5CC5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221110"/>
            <a:ext cx="10512862" cy="687610"/>
          </a:xfrm>
        </p:spPr>
        <p:txBody>
          <a:bodyPr>
            <a:normAutofit fontScale="90000"/>
          </a:bodyPr>
          <a:lstStyle/>
          <a:p>
            <a:r>
              <a:rPr lang="pt-PT" dirty="0"/>
              <a:t>ASSESSMENT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42162B-C48F-4813-BED2-AC43E3E75A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8"/>
          <a:stretch/>
        </p:blipFill>
        <p:spPr>
          <a:xfrm>
            <a:off x="9599924" y="116632"/>
            <a:ext cx="2471152" cy="948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AC9360-8A49-4B25-9ACF-8A3C9B10D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" t="26952" r="63939" b="24716"/>
          <a:stretch/>
        </p:blipFill>
        <p:spPr>
          <a:xfrm>
            <a:off x="485417" y="1270530"/>
            <a:ext cx="11225619" cy="43187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448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AFDF-AE71-40D0-B44B-55AF5CC5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221110"/>
            <a:ext cx="10512862" cy="687610"/>
          </a:xfrm>
        </p:spPr>
        <p:txBody>
          <a:bodyPr>
            <a:normAutofit fontScale="90000"/>
          </a:bodyPr>
          <a:lstStyle/>
          <a:p>
            <a:r>
              <a:rPr lang="pt-PT" dirty="0"/>
              <a:t>PREPAREDNESS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6B6F43-67F6-4033-AC1C-A6B17B3FE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355" b="46365"/>
          <a:stretch/>
        </p:blipFill>
        <p:spPr>
          <a:xfrm>
            <a:off x="346552" y="1098982"/>
            <a:ext cx="11508499" cy="51383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5B277F-9DDB-4D77-BAAC-86AD9B82A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8"/>
          <a:stretch/>
        </p:blipFill>
        <p:spPr>
          <a:xfrm>
            <a:off x="9599924" y="116632"/>
            <a:ext cx="2471152" cy="9482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D643CD-BA66-45E4-A00B-646B6C8EA5A7}"/>
              </a:ext>
            </a:extLst>
          </p:cNvPr>
          <p:cNvSpPr/>
          <p:nvPr/>
        </p:nvSpPr>
        <p:spPr>
          <a:xfrm>
            <a:off x="333772" y="3645023"/>
            <a:ext cx="3816424" cy="7217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8" ma:contentTypeDescription="Create a new document." ma:contentTypeScope="" ma:versionID="2d6d9b0649838f4639e7d6d7bf98869e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62d3ca47894f15f1f66ac91f582a5c04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0cec18f-64e3-475c-b7ef-ac8bd50224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9356fda-4aa5-4147-874c-60c3a814ea89}" ma:internalName="TaxCatchAll" ma:showField="CatchAllData" ma:web="5b799ec2-212c-48b5-b7ff-d14ec6cbce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799ec2-212c-48b5-b7ff-d14ec6cbce2b" xsi:nil="true"/>
    <_Flow_SignoffStatus xmlns="f8ef70f3-4e3d-42be-bd40-fbc1cacc1519" xsi:nil="true"/>
    <Date xmlns="f8ef70f3-4e3d-42be-bd40-fbc1cacc1519" xsi:nil="true"/>
    <lcf76f155ced4ddcb4097134ff3c332f xmlns="f8ef70f3-4e3d-42be-bd40-fbc1cacc151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104F19-37CD-4E66-8DA8-43C43B7349B7}"/>
</file>

<file path=customXml/itemProps2.xml><?xml version="1.0" encoding="utf-8"?>
<ds:datastoreItem xmlns:ds="http://schemas.openxmlformats.org/officeDocument/2006/customXml" ds:itemID="{045C5BB1-9D2C-412A-AE6C-0FC75190A4CE}">
  <ds:schemaRefs>
    <ds:schemaRef ds:uri="http://purl.org/dc/elements/1.1/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348</Words>
  <Application>Microsoft Office PowerPoint</Application>
  <PresentationFormat>Custom</PresentationFormat>
  <Paragraphs>89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Roboto</vt:lpstr>
      <vt:lpstr>Office Theme</vt:lpstr>
      <vt:lpstr>CoastWAVE Quarterly Meeting: Marsaxlokk, Malta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Poster presentation at IUGG</vt:lpstr>
      <vt:lpstr>ASSESSMENT</vt:lpstr>
      <vt:lpstr>PREPAREDNESS</vt:lpstr>
      <vt:lpstr>PREPAREDNESS</vt:lpstr>
      <vt:lpstr>RESPONSE</vt:lpstr>
      <vt:lpstr>RESPONSE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Perception Survey</dc:title>
  <dc:creator>User</dc:creator>
  <cp:lastModifiedBy>Blanca Gutierrez</cp:lastModifiedBy>
  <cp:revision>83</cp:revision>
  <dcterms:created xsi:type="dcterms:W3CDTF">2023-01-06T08:45:26Z</dcterms:created>
  <dcterms:modified xsi:type="dcterms:W3CDTF">2023-05-30T11:25:33Z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