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Libre Franklin"/>
      <p:regular r:id="rId23"/>
      <p:bold r:id="rId24"/>
      <p:italic r:id="rId25"/>
      <p:boldItalic r:id="rId26"/>
    </p:embeddedFont>
    <p:embeddedFont>
      <p:font typeface="Roboto"/>
      <p:regular r:id="rId27"/>
      <p:bold r:id="rId28"/>
      <p:italic r:id="rId29"/>
      <p:boldItalic r:id="rId30"/>
    </p:embeddedFont>
    <p:embeddedFont>
      <p:font typeface="Montserrat"/>
      <p:regular r:id="rId31"/>
      <p:bold r:id="rId32"/>
      <p:italic r:id="rId33"/>
      <p:boldItalic r:id="rId34"/>
    </p:embeddedFont>
    <p:embeddedFont>
      <p:font typeface="Corbel"/>
      <p:regular r:id="rId35"/>
      <p:bold r:id="rId36"/>
      <p:italic r:id="rId37"/>
      <p:boldItalic r:id="rId38"/>
    </p:embeddedFont>
    <p:embeddedFont>
      <p:font typeface="Quattrocento Sans"/>
      <p:regular r:id="rId39"/>
      <p:bold r:id="rId40"/>
      <p:italic r:id="rId41"/>
      <p:boldItalic r:id="rId42"/>
    </p:embeddedFont>
    <p:embeddedFont>
      <p:font typeface="Barlow Light"/>
      <p:regular r:id="rId43"/>
      <p:bold r:id="rId44"/>
      <p:italic r:id="rId45"/>
      <p:boldItalic r:id="rId46"/>
    </p:embeddedFont>
    <p:embeddedFont>
      <p:font typeface="Barlow"/>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1" roundtripDataSignature="AMtx7mgn8duGoKaUQAvqrt7tYMNcB2gP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bold.fntdata"/><Relationship Id="rId42" Type="http://schemas.openxmlformats.org/officeDocument/2006/relationships/font" Target="fonts/QuattrocentoSans-boldItalic.fntdata"/><Relationship Id="rId41" Type="http://schemas.openxmlformats.org/officeDocument/2006/relationships/font" Target="fonts/QuattrocentoSans-italic.fntdata"/><Relationship Id="rId44" Type="http://schemas.openxmlformats.org/officeDocument/2006/relationships/font" Target="fonts/BarlowLight-bold.fntdata"/><Relationship Id="rId43" Type="http://schemas.openxmlformats.org/officeDocument/2006/relationships/font" Target="fonts/BarlowLight-regular.fntdata"/><Relationship Id="rId46" Type="http://schemas.openxmlformats.org/officeDocument/2006/relationships/font" Target="fonts/BarlowLight-boldItalic.fntdata"/><Relationship Id="rId45" Type="http://schemas.openxmlformats.org/officeDocument/2006/relationships/font" Target="fonts/Barlow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bold.fntdata"/><Relationship Id="rId47" Type="http://schemas.openxmlformats.org/officeDocument/2006/relationships/font" Target="fonts/Barlow-regular.fntdata"/><Relationship Id="rId49" Type="http://schemas.openxmlformats.org/officeDocument/2006/relationships/font" Target="fonts/Barlow-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Roboto-boldItalic.fntdata"/><Relationship Id="rId33" Type="http://schemas.openxmlformats.org/officeDocument/2006/relationships/font" Target="fonts/Montserrat-italic.fntdata"/><Relationship Id="rId32" Type="http://schemas.openxmlformats.org/officeDocument/2006/relationships/font" Target="fonts/Montserrat-bold.fntdata"/><Relationship Id="rId35" Type="http://schemas.openxmlformats.org/officeDocument/2006/relationships/font" Target="fonts/Corbel-regular.fntdata"/><Relationship Id="rId34" Type="http://schemas.openxmlformats.org/officeDocument/2006/relationships/font" Target="fonts/Montserrat-boldItalic.fntdata"/><Relationship Id="rId37" Type="http://schemas.openxmlformats.org/officeDocument/2006/relationships/font" Target="fonts/Corbel-italic.fntdata"/><Relationship Id="rId36" Type="http://schemas.openxmlformats.org/officeDocument/2006/relationships/font" Target="fonts/Corbel-bold.fntdata"/><Relationship Id="rId39" Type="http://schemas.openxmlformats.org/officeDocument/2006/relationships/font" Target="fonts/QuattrocentoSans-regular.fntdata"/><Relationship Id="rId38" Type="http://schemas.openxmlformats.org/officeDocument/2006/relationships/font" Target="fonts/Corbel-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ibreFranklin-bold.fntdata"/><Relationship Id="rId23" Type="http://schemas.openxmlformats.org/officeDocument/2006/relationships/font" Target="fonts/LibreFranklin-regular.fntdata"/><Relationship Id="rId26" Type="http://schemas.openxmlformats.org/officeDocument/2006/relationships/font" Target="fonts/LibreFranklin-boldItalic.fntdata"/><Relationship Id="rId25" Type="http://schemas.openxmlformats.org/officeDocument/2006/relationships/font" Target="fonts/LibreFranklin-italic.fntdata"/><Relationship Id="rId28" Type="http://schemas.openxmlformats.org/officeDocument/2006/relationships/font" Target="fonts/Roboto-bold.fntdata"/><Relationship Id="rId27" Type="http://schemas.openxmlformats.org/officeDocument/2006/relationships/font" Target="fonts/Roboto-regular.fntdata"/><Relationship Id="rId29" Type="http://schemas.openxmlformats.org/officeDocument/2006/relationships/font" Target="fonts/Roboto-italic.fntdata"/><Relationship Id="rId51" Type="http://customschemas.google.com/relationships/presentationmetadata" Target="metadata"/><Relationship Id="rId50" Type="http://schemas.openxmlformats.org/officeDocument/2006/relationships/font" Target="fonts/Barlow-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4e328dc02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a:p>
            <a:pPr indent="0" lvl="0" marL="0" rtl="0" algn="l">
              <a:lnSpc>
                <a:spcPct val="100000"/>
              </a:lnSpc>
              <a:spcBef>
                <a:spcPts val="0"/>
              </a:spcBef>
              <a:spcAft>
                <a:spcPts val="0"/>
              </a:spcAft>
              <a:buSzPts val="1400"/>
              <a:buNone/>
            </a:pPr>
            <a:r>
              <a:t/>
            </a:r>
            <a:endParaRPr/>
          </a:p>
        </p:txBody>
      </p:sp>
      <p:sp>
        <p:nvSpPr>
          <p:cNvPr id="169" name="Google Shape;169;g24e328dc02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4470b247ac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dk1"/>
              </a:buClr>
              <a:buSzPts val="1200"/>
              <a:buFont typeface="Barlow"/>
              <a:buChar char="●"/>
            </a:pPr>
            <a:r>
              <a:rPr lang="en-GB">
                <a:latin typeface="Barlow"/>
                <a:ea typeface="Barlow"/>
                <a:cs typeface="Barlow"/>
                <a:sym typeface="Barlow"/>
              </a:rPr>
              <a:t>3 Emerging networks transitioning to </a:t>
            </a:r>
            <a:r>
              <a:rPr b="1" lang="en-GB">
                <a:solidFill>
                  <a:srgbClr val="F38417"/>
                </a:solidFill>
                <a:latin typeface="Barlow"/>
                <a:ea typeface="Barlow"/>
                <a:cs typeface="Barlow"/>
                <a:sym typeface="Barlow"/>
              </a:rPr>
              <a:t>mature status </a:t>
            </a:r>
            <a:r>
              <a:rPr lang="en-GB">
                <a:latin typeface="Barlow"/>
                <a:ea typeface="Barlow"/>
                <a:cs typeface="Barlow"/>
                <a:sym typeface="Barlow"/>
              </a:rPr>
              <a:t>[AniBOS, OceanGliders, HF Radar]</a:t>
            </a:r>
            <a:endParaRPr>
              <a:latin typeface="Barlow"/>
              <a:ea typeface="Barlow"/>
              <a:cs typeface="Barlow"/>
              <a:sym typeface="Barlow"/>
            </a:endParaRPr>
          </a:p>
          <a:p>
            <a:pPr indent="-342900" lvl="0" marL="457200" rtl="0" algn="l">
              <a:lnSpc>
                <a:spcPct val="150000"/>
              </a:lnSpc>
              <a:spcBef>
                <a:spcPts val="0"/>
              </a:spcBef>
              <a:spcAft>
                <a:spcPts val="0"/>
              </a:spcAft>
              <a:buClr>
                <a:srgbClr val="333333"/>
              </a:buClr>
              <a:buSzPts val="1800"/>
              <a:buFont typeface="Barlow"/>
              <a:buChar char="●"/>
            </a:pPr>
            <a:r>
              <a:rPr lang="en-GB">
                <a:latin typeface="Barlow"/>
                <a:ea typeface="Barlow"/>
                <a:cs typeface="Barlow"/>
                <a:sym typeface="Barlow"/>
              </a:rPr>
              <a:t>Potential new networks interacting with OCG [Smart Cables, Ship based ocean time series, USV OASIS, Marine Debris]</a:t>
            </a:r>
            <a:endParaRPr>
              <a:latin typeface="Barlow"/>
              <a:ea typeface="Barlow"/>
              <a:cs typeface="Barlow"/>
              <a:sym typeface="Barlow"/>
            </a:endParaRPr>
          </a:p>
        </p:txBody>
      </p:sp>
      <p:sp>
        <p:nvSpPr>
          <p:cNvPr id="247" name="Google Shape;247;g24470b247a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4470b247ac_0_4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dk1"/>
              </a:buClr>
              <a:buSzPts val="1200"/>
              <a:buFont typeface="Barlow"/>
              <a:buChar char="●"/>
            </a:pPr>
            <a:r>
              <a:rPr lang="en-GB">
                <a:latin typeface="Barlow"/>
                <a:ea typeface="Barlow"/>
                <a:cs typeface="Barlow"/>
                <a:sym typeface="Barlow"/>
              </a:rPr>
              <a:t>3 Emerging networks transitioning to </a:t>
            </a:r>
            <a:r>
              <a:rPr b="1" lang="en-GB">
                <a:solidFill>
                  <a:srgbClr val="F38417"/>
                </a:solidFill>
                <a:latin typeface="Barlow"/>
                <a:ea typeface="Barlow"/>
                <a:cs typeface="Barlow"/>
                <a:sym typeface="Barlow"/>
              </a:rPr>
              <a:t>mature status </a:t>
            </a:r>
            <a:r>
              <a:rPr lang="en-GB">
                <a:latin typeface="Barlow"/>
                <a:ea typeface="Barlow"/>
                <a:cs typeface="Barlow"/>
                <a:sym typeface="Barlow"/>
              </a:rPr>
              <a:t>[AniBOS, OceanGliders, HF Radar]</a:t>
            </a:r>
            <a:endParaRPr>
              <a:latin typeface="Barlow"/>
              <a:ea typeface="Barlow"/>
              <a:cs typeface="Barlow"/>
              <a:sym typeface="Barlow"/>
            </a:endParaRPr>
          </a:p>
          <a:p>
            <a:pPr indent="-342900" lvl="0" marL="457200" rtl="0" algn="l">
              <a:lnSpc>
                <a:spcPct val="150000"/>
              </a:lnSpc>
              <a:spcBef>
                <a:spcPts val="0"/>
              </a:spcBef>
              <a:spcAft>
                <a:spcPts val="0"/>
              </a:spcAft>
              <a:buClr>
                <a:srgbClr val="333333"/>
              </a:buClr>
              <a:buSzPts val="1800"/>
              <a:buFont typeface="Barlow"/>
              <a:buChar char="●"/>
            </a:pPr>
            <a:r>
              <a:rPr lang="en-GB">
                <a:latin typeface="Barlow"/>
                <a:ea typeface="Barlow"/>
                <a:cs typeface="Barlow"/>
                <a:sym typeface="Barlow"/>
              </a:rPr>
              <a:t>Potential new networks interacting with OCG [Smart Cables, Ship based ocean time series, USV OASIS, Marine Debris]</a:t>
            </a:r>
            <a:endParaRPr>
              <a:latin typeface="Barlow"/>
              <a:ea typeface="Barlow"/>
              <a:cs typeface="Barlow"/>
              <a:sym typeface="Barlow"/>
            </a:endParaRPr>
          </a:p>
        </p:txBody>
      </p:sp>
      <p:sp>
        <p:nvSpPr>
          <p:cNvPr id="255" name="Google Shape;255;g24470b247ac_0_4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4470b247ac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4470b247ac_0_2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100">
                <a:solidFill>
                  <a:srgbClr val="FF0000"/>
                </a:solidFill>
                <a:latin typeface="Arial"/>
                <a:ea typeface="Arial"/>
                <a:cs typeface="Arial"/>
                <a:sym typeface="Arial"/>
              </a:rPr>
              <a:t>EH: GOOD CHALLENGES</a:t>
            </a:r>
            <a:endParaRPr sz="1100">
              <a:solidFill>
                <a:srgbClr val="FF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100">
                <a:solidFill>
                  <a:srgbClr val="FF0000"/>
                </a:solidFill>
                <a:latin typeface="Arial"/>
                <a:ea typeface="Arial"/>
                <a:cs typeface="Arial"/>
                <a:sym typeface="Arial"/>
              </a:rPr>
              <a:t>Emerging networks…. Which(from BGC and BIOECO and GRAs) are ready to join OCG… (resource limitations within OCG and OceanOPS)...? </a:t>
            </a:r>
            <a:endParaRPr sz="700"/>
          </a:p>
        </p:txBody>
      </p:sp>
      <p:sp>
        <p:nvSpPr>
          <p:cNvPr id="264" name="Google Shape;264;g24470b247ac_0_2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4470b247ac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24470b247ac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4e328dc025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24e328dc025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4470b247ac_0_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MOU between GOOS and MBON and OBIS need to be renewed, Panel would like to propose the MOU that GOOS Exec can implement</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The BioEco Panel co-chairs are currently discussing potential attendance at the GRA Forum (date still being decided but likley to be early 2024) to discuss emerging BioEco networks and to further facilitate uptake of BioEco EOVs into the GRAs.</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https://obis.org/2016/12/15/goosgeobonobis/</a:t>
            </a:r>
            <a:endParaRPr sz="1050">
              <a:solidFill>
                <a:srgbClr val="444746"/>
              </a:solidFill>
              <a:highlight>
                <a:srgbClr val="FFFFFF"/>
              </a:highlight>
              <a:latin typeface="Roboto"/>
              <a:ea typeface="Roboto"/>
              <a:cs typeface="Roboto"/>
              <a:sym typeface="Roboto"/>
            </a:endParaRPr>
          </a:p>
        </p:txBody>
      </p:sp>
      <p:sp>
        <p:nvSpPr>
          <p:cNvPr id="288" name="Google Shape;288;g24470b247ac_0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4ea9c5264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MOU between GOOS and MBON and OBIS need to be renewed, Panel would like to propose the MOU that GOOS Exec can implement</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The BioEco Panel co-chairs are currently discussing potential attendance at the GRA Forum (date still being decided but likley to be early 2024) to discuss emerging BioEco networks and to further facilitate uptake of BioEco EOVs into the GRAs.</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https://obis.org/2016/12/15/goosgeobonobis/</a:t>
            </a:r>
            <a:endParaRPr sz="1050">
              <a:solidFill>
                <a:srgbClr val="444746"/>
              </a:solidFill>
              <a:highlight>
                <a:srgbClr val="FFFFFF"/>
              </a:highlight>
              <a:latin typeface="Roboto"/>
              <a:ea typeface="Roboto"/>
              <a:cs typeface="Roboto"/>
              <a:sym typeface="Roboto"/>
            </a:endParaRPr>
          </a:p>
        </p:txBody>
      </p:sp>
      <p:sp>
        <p:nvSpPr>
          <p:cNvPr id="296" name="Google Shape;296;g24ea9c526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4bcfdec53c_0_12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14bcfdec53c_0_1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848e50af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848e50af1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Ann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848e50af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848e50af1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Ann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4470b247ac_0_4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p:txBody>
      </p:sp>
      <p:sp>
        <p:nvSpPr>
          <p:cNvPr id="191" name="Google Shape;191;g24470b247ac_0_4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44db7b93c3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Status of the Observing system:  recovering from COVID gaps, particularly moorings</a:t>
            </a:r>
            <a:endParaRPr/>
          </a:p>
          <a:p>
            <a:pPr indent="0" lvl="0" marL="0" rtl="0" algn="l">
              <a:lnSpc>
                <a:spcPct val="100000"/>
              </a:lnSpc>
              <a:spcBef>
                <a:spcPts val="0"/>
              </a:spcBef>
              <a:spcAft>
                <a:spcPts val="0"/>
              </a:spcAft>
              <a:buSzPts val="1400"/>
              <a:buNone/>
            </a:pPr>
            <a:r>
              <a:rPr lang="en-GB"/>
              <a:t>Remaining gaps:   Indian Ocean (RAMA, Argo, Drifters) - US committed $2.5M resources to replace all of the RAMA moorings</a:t>
            </a:r>
            <a:endParaRPr/>
          </a:p>
          <a:p>
            <a:pPr indent="0" lvl="0" marL="0" rtl="0" algn="l">
              <a:lnSpc>
                <a:spcPct val="100000"/>
              </a:lnSpc>
              <a:spcBef>
                <a:spcPts val="0"/>
              </a:spcBef>
              <a:spcAft>
                <a:spcPts val="0"/>
              </a:spcAft>
              <a:buSzPts val="1400"/>
              <a:buNone/>
            </a:pPr>
            <a:r>
              <a:rPr lang="en-GB"/>
              <a:t>New capabilities coming online: BGC-Argo, more gliders, etc. </a:t>
            </a:r>
            <a:endParaRPr/>
          </a:p>
          <a:p>
            <a:pPr indent="0" lvl="0" marL="0" rtl="0" algn="l">
              <a:lnSpc>
                <a:spcPct val="100000"/>
              </a:lnSpc>
              <a:spcBef>
                <a:spcPts val="0"/>
              </a:spcBef>
              <a:spcAft>
                <a:spcPts val="0"/>
              </a:spcAft>
              <a:buSzPts val="1400"/>
              <a:buNone/>
            </a:pPr>
            <a:r>
              <a:t/>
            </a:r>
            <a:endParaRPr/>
          </a:p>
        </p:txBody>
      </p:sp>
      <p:sp>
        <p:nvSpPr>
          <p:cNvPr id="201" name="Google Shape;201;g244db7b93c3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44db7b93c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Status of the Observing system:  recovering from COVID gaps, particularly moorings</a:t>
            </a:r>
            <a:endParaRPr/>
          </a:p>
          <a:p>
            <a:pPr indent="0" lvl="0" marL="0" rtl="0" algn="l">
              <a:lnSpc>
                <a:spcPct val="100000"/>
              </a:lnSpc>
              <a:spcBef>
                <a:spcPts val="0"/>
              </a:spcBef>
              <a:spcAft>
                <a:spcPts val="0"/>
              </a:spcAft>
              <a:buSzPts val="1400"/>
              <a:buNone/>
            </a:pPr>
            <a:r>
              <a:rPr lang="en-GB"/>
              <a:t>Remaining gaps:   Indian Ocean (RAMA, Argo, Drifters) - US committed $2.5M resources to replace all of the RAMA moorings</a:t>
            </a:r>
            <a:endParaRPr/>
          </a:p>
          <a:p>
            <a:pPr indent="0" lvl="0" marL="0" rtl="0" algn="l">
              <a:lnSpc>
                <a:spcPct val="100000"/>
              </a:lnSpc>
              <a:spcBef>
                <a:spcPts val="0"/>
              </a:spcBef>
              <a:spcAft>
                <a:spcPts val="0"/>
              </a:spcAft>
              <a:buSzPts val="1400"/>
              <a:buNone/>
            </a:pPr>
            <a:r>
              <a:rPr lang="en-GB"/>
              <a:t>New capabilities coming online: BGC-Argo, more gliders, etc. </a:t>
            </a:r>
            <a:endParaRPr/>
          </a:p>
          <a:p>
            <a:pPr indent="0" lvl="0" marL="0" rtl="0" algn="l">
              <a:lnSpc>
                <a:spcPct val="100000"/>
              </a:lnSpc>
              <a:spcBef>
                <a:spcPts val="0"/>
              </a:spcBef>
              <a:spcAft>
                <a:spcPts val="0"/>
              </a:spcAft>
              <a:buSzPts val="1400"/>
              <a:buNone/>
            </a:pPr>
            <a:r>
              <a:t/>
            </a:r>
            <a:endParaRPr/>
          </a:p>
        </p:txBody>
      </p:sp>
      <p:sp>
        <p:nvSpPr>
          <p:cNvPr id="207" name="Google Shape;207;g244db7b93c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0848e50af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0848e50af1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Congratulations on making it through this year. Largely recovered, except ship-based activities where we WILL see a COVID gap in our records.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Despite the limitations from COVID, the community has responded and demonstrated dedication to ocean observing</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OCG too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UN Decade (Wed)</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t/>
            </a:r>
            <a:endParaRPr sz="1400">
              <a:solidFill>
                <a:srgbClr val="00153A"/>
              </a:solidFill>
              <a:highlight>
                <a:schemeClr val="lt1"/>
              </a:highlight>
              <a:latin typeface="Quattrocento Sans"/>
              <a:ea typeface="Quattrocento Sans"/>
              <a:cs typeface="Quattrocento Sans"/>
              <a:sym typeface="Quattrocento Sans"/>
            </a:endParaRPr>
          </a:p>
          <a:p>
            <a:pPr indent="-323850" lvl="0" marL="457200" rtl="0" algn="l">
              <a:spcBef>
                <a:spcPts val="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Work and collaboration with UN Decade Programmes as they initiate</a:t>
            </a:r>
            <a:endParaRPr sz="1500">
              <a:solidFill>
                <a:srgbClr val="00153A"/>
              </a:solidFill>
              <a:latin typeface="Quattrocento Sans"/>
              <a:ea typeface="Quattrocento Sans"/>
              <a:cs typeface="Quattrocento Sans"/>
              <a:sym typeface="Quattrocento Sans"/>
            </a:endParaRPr>
          </a:p>
          <a:p>
            <a:pPr indent="-323850" lvl="1" marL="914400" rtl="0" algn="l">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Time consuming endeavour. UN Decade activities are a pathway to change. Opportunity for more engagement (eventually resourcing???)</a:t>
            </a:r>
            <a:endParaRPr sz="1500">
              <a:solidFill>
                <a:srgbClr val="00153A"/>
              </a:solidFill>
              <a:latin typeface="Quattrocento Sans"/>
              <a:ea typeface="Quattrocento Sans"/>
              <a:cs typeface="Quattrocento Sans"/>
              <a:sym typeface="Quattrocento Sans"/>
            </a:endParaRPr>
          </a:p>
          <a:p>
            <a:pPr indent="-323850" lvl="1" marL="914400" rtl="0" algn="l">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Things are becoming more clear, still need to be vigilant for duplication, efficiency, opportunity and developing and implementing the system. </a:t>
            </a:r>
            <a:endParaRPr sz="1500">
              <a:solidFill>
                <a:srgbClr val="00153A"/>
              </a:solidFill>
              <a:latin typeface="Quattrocento Sans"/>
              <a:ea typeface="Quattrocento Sans"/>
              <a:cs typeface="Quattrocento Sans"/>
              <a:sym typeface="Quattrocento Sans"/>
            </a:endParaRPr>
          </a:p>
          <a:p>
            <a:pPr indent="-323850" lvl="1" marL="914400" rtl="0" algn="l">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How best for OCG to support networks with this?</a:t>
            </a:r>
            <a:endParaRPr sz="1500">
              <a:solidFill>
                <a:srgbClr val="00153A"/>
              </a:solidFill>
              <a:latin typeface="Quattrocento Sans"/>
              <a:ea typeface="Quattrocento Sans"/>
              <a:cs typeface="Quattrocento Sans"/>
              <a:sym typeface="Quattrocento Sans"/>
            </a:endParaRPr>
          </a:p>
          <a:p>
            <a:pPr indent="0" lvl="0" marL="0" rtl="0" algn="l">
              <a:lnSpc>
                <a:spcPct val="90000"/>
              </a:lnSpc>
              <a:spcBef>
                <a:spcPts val="1000"/>
              </a:spcBef>
              <a:spcAft>
                <a:spcPts val="0"/>
              </a:spcAft>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00153A"/>
                </a:solidFill>
                <a:highlight>
                  <a:schemeClr val="lt1"/>
                </a:highlight>
                <a:latin typeface="Quattrocento Sans"/>
                <a:ea typeface="Quattrocento Sans"/>
                <a:cs typeface="Quattrocento Sans"/>
                <a:sym typeface="Quattrocento Sans"/>
              </a:rPr>
              <a:t>EH Notes</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FF0000"/>
                </a:solidFill>
                <a:highlight>
                  <a:schemeClr val="lt1"/>
                </a:highlight>
                <a:latin typeface="Quattrocento Sans"/>
                <a:ea typeface="Quattrocento Sans"/>
                <a:cs typeface="Quattrocento Sans"/>
                <a:sym typeface="Quattrocento Sans"/>
              </a:rPr>
              <a:t>What do we need this to do at the start of the meeting</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Lay out some excitement about the agenda and aims</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Show progress and good work across the year, responding to circumstances, focus on foci and actions from last year, acknowledge people's work, commitment, progress, ideas of exec (Vice Chairs) and networks - real successes we ahev had - we should be very clear on this - OCG, the networks gains recognition for efforts - in turn support our work to develop observing system</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Other work to make OCG meaningful for OO -  WMO IP etc</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Challenges ahead</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How our discussions this week will help guide OCG</a:t>
            </a:r>
            <a:endParaRPr sz="1400">
              <a:solidFill>
                <a:srgbClr val="FF0000"/>
              </a:solidFill>
              <a:highlight>
                <a:schemeClr val="lt1"/>
              </a:highlight>
              <a:latin typeface="Quattrocento Sans"/>
              <a:ea typeface="Quattrocento Sans"/>
              <a:cs typeface="Quattrocento Sans"/>
              <a:sym typeface="Quattrocento Sans"/>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4e328dc02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4e328dc025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Congratulations on making it through this year. Largely recovered, except ship-based activities where we WILL see a COVID gap in our records.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Despite the limitations from COVID, the community has responded and demonstrated dedication to ocean observing</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OCG too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UN Decade (Wed)</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t/>
            </a:r>
            <a:endParaRPr sz="1400">
              <a:solidFill>
                <a:srgbClr val="00153A"/>
              </a:solidFill>
              <a:highlight>
                <a:schemeClr val="lt1"/>
              </a:highlight>
              <a:latin typeface="Quattrocento Sans"/>
              <a:ea typeface="Quattrocento Sans"/>
              <a:cs typeface="Quattrocento Sans"/>
              <a:sym typeface="Quattrocento Sans"/>
            </a:endParaRPr>
          </a:p>
          <a:p>
            <a:pPr indent="-323850" lvl="0" marL="457200" rtl="0" algn="l">
              <a:spcBef>
                <a:spcPts val="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Work and collaboration with UN Decade Programmes as they initiate</a:t>
            </a:r>
            <a:endParaRPr sz="1500">
              <a:solidFill>
                <a:srgbClr val="00153A"/>
              </a:solidFill>
              <a:latin typeface="Quattrocento Sans"/>
              <a:ea typeface="Quattrocento Sans"/>
              <a:cs typeface="Quattrocento Sans"/>
              <a:sym typeface="Quattrocento Sans"/>
            </a:endParaRPr>
          </a:p>
          <a:p>
            <a:pPr indent="-323850" lvl="1" marL="914400" rtl="0" algn="l">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Time consuming endeavour. UN Decade activities are a pathway to change. Opportunity for more engagement (eventually resourcing???)</a:t>
            </a:r>
            <a:endParaRPr sz="1500">
              <a:solidFill>
                <a:srgbClr val="00153A"/>
              </a:solidFill>
              <a:latin typeface="Quattrocento Sans"/>
              <a:ea typeface="Quattrocento Sans"/>
              <a:cs typeface="Quattrocento Sans"/>
              <a:sym typeface="Quattrocento Sans"/>
            </a:endParaRPr>
          </a:p>
          <a:p>
            <a:pPr indent="-323850" lvl="1" marL="914400" rtl="0" algn="l">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Things are becoming more clear, still need to be vigilant for duplication, efficiency, opportunity and developing and implementing the system. </a:t>
            </a:r>
            <a:endParaRPr sz="1500">
              <a:solidFill>
                <a:srgbClr val="00153A"/>
              </a:solidFill>
              <a:latin typeface="Quattrocento Sans"/>
              <a:ea typeface="Quattrocento Sans"/>
              <a:cs typeface="Quattrocento Sans"/>
              <a:sym typeface="Quattrocento Sans"/>
            </a:endParaRPr>
          </a:p>
          <a:p>
            <a:pPr indent="-323850" lvl="1" marL="914400" rtl="0" algn="l">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How best for OCG to support networks with this?</a:t>
            </a:r>
            <a:endParaRPr sz="1500">
              <a:solidFill>
                <a:srgbClr val="00153A"/>
              </a:solidFill>
              <a:latin typeface="Quattrocento Sans"/>
              <a:ea typeface="Quattrocento Sans"/>
              <a:cs typeface="Quattrocento Sans"/>
              <a:sym typeface="Quattrocento Sans"/>
            </a:endParaRPr>
          </a:p>
          <a:p>
            <a:pPr indent="0" lvl="0" marL="0" rtl="0" algn="l">
              <a:lnSpc>
                <a:spcPct val="90000"/>
              </a:lnSpc>
              <a:spcBef>
                <a:spcPts val="1000"/>
              </a:spcBef>
              <a:spcAft>
                <a:spcPts val="0"/>
              </a:spcAft>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00153A"/>
                </a:solidFill>
                <a:highlight>
                  <a:schemeClr val="lt1"/>
                </a:highlight>
                <a:latin typeface="Quattrocento Sans"/>
                <a:ea typeface="Quattrocento Sans"/>
                <a:cs typeface="Quattrocento Sans"/>
                <a:sym typeface="Quattrocento Sans"/>
              </a:rPr>
              <a:t>EH Notes</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FF0000"/>
                </a:solidFill>
                <a:highlight>
                  <a:schemeClr val="lt1"/>
                </a:highlight>
                <a:latin typeface="Quattrocento Sans"/>
                <a:ea typeface="Quattrocento Sans"/>
                <a:cs typeface="Quattrocento Sans"/>
                <a:sym typeface="Quattrocento Sans"/>
              </a:rPr>
              <a:t>What do we need this to do at the start of the meeting</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Lay out some excitement about the agenda and aims</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Show progress and good work across the year, responding to circumstances, focus on foci and actions from last year, acknowledge people's work, commitment, progress, ideas of exec (Vice Chairs) and networks - real successes we ahev had - we should be very clear on this - OCG, the networks gains recognition for efforts - in turn support our work to develop observing system</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Other work to make OCG meaningful for OO -  WMO IP etc</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Challenges ahead</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How our discussions this week will help guide OCG</a:t>
            </a:r>
            <a:endParaRPr sz="1400">
              <a:solidFill>
                <a:srgbClr val="FF0000"/>
              </a:solidFill>
              <a:highlight>
                <a:schemeClr val="lt1"/>
              </a:highlight>
              <a:latin typeface="Quattrocento Sans"/>
              <a:ea typeface="Quattrocento Sans"/>
              <a:cs typeface="Quattrocento Sans"/>
              <a:sym typeface="Quattrocento Sans"/>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0848e50af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0848e50af1_0_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Congratulations on making it through this year. Largely recovered, except ship-based activities where we WILL see a COVID gap in our records.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Despite the limitations from COVID, the community has responded and demonstrated dedication to ocean observing</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OCG too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rPr lang="en-GB" sz="1400">
                <a:solidFill>
                  <a:srgbClr val="00153A"/>
                </a:solidFill>
                <a:highlight>
                  <a:schemeClr val="lt1"/>
                </a:highlight>
                <a:latin typeface="Quattrocento Sans"/>
                <a:ea typeface="Quattrocento Sans"/>
                <a:cs typeface="Quattrocento Sans"/>
                <a:sym typeface="Quattrocento Sans"/>
              </a:rPr>
              <a:t>UN Decade (Wed)</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None/>
            </a:pPr>
            <a:r>
              <a:t/>
            </a:r>
            <a:endParaRPr sz="1400">
              <a:solidFill>
                <a:srgbClr val="00153A"/>
              </a:solidFill>
              <a:highlight>
                <a:schemeClr val="lt1"/>
              </a:highlight>
              <a:latin typeface="Quattrocento Sans"/>
              <a:ea typeface="Quattrocento Sans"/>
              <a:cs typeface="Quattrocento Sans"/>
              <a:sym typeface="Quattrocento Sans"/>
            </a:endParaRPr>
          </a:p>
          <a:p>
            <a:pPr indent="-323850" lvl="0" marL="457200" rtl="0" algn="l">
              <a:spcBef>
                <a:spcPts val="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Work and collaboration with UN Decade Programmes as they initiate</a:t>
            </a:r>
            <a:endParaRPr sz="1500">
              <a:solidFill>
                <a:srgbClr val="00153A"/>
              </a:solidFill>
              <a:latin typeface="Quattrocento Sans"/>
              <a:ea typeface="Quattrocento Sans"/>
              <a:cs typeface="Quattrocento Sans"/>
              <a:sym typeface="Quattrocento Sans"/>
            </a:endParaRPr>
          </a:p>
          <a:p>
            <a:pPr indent="-323850" lvl="1" marL="914400" rtl="0" algn="l">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Time consuming endeavour. UN Decade activities are a pathway to change. Opportunity for more engagement (eventually resourcing???)</a:t>
            </a:r>
            <a:endParaRPr sz="1500">
              <a:solidFill>
                <a:srgbClr val="00153A"/>
              </a:solidFill>
              <a:latin typeface="Quattrocento Sans"/>
              <a:ea typeface="Quattrocento Sans"/>
              <a:cs typeface="Quattrocento Sans"/>
              <a:sym typeface="Quattrocento Sans"/>
            </a:endParaRPr>
          </a:p>
          <a:p>
            <a:pPr indent="-323850" lvl="1" marL="914400" rtl="0" algn="l">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Things are becoming more clear, still need to be vigilant for duplication, efficiency, opportunity and developing and implementing the system. </a:t>
            </a:r>
            <a:endParaRPr sz="1500">
              <a:solidFill>
                <a:srgbClr val="00153A"/>
              </a:solidFill>
              <a:latin typeface="Quattrocento Sans"/>
              <a:ea typeface="Quattrocento Sans"/>
              <a:cs typeface="Quattrocento Sans"/>
              <a:sym typeface="Quattrocento Sans"/>
            </a:endParaRPr>
          </a:p>
          <a:p>
            <a:pPr indent="-323850" lvl="1" marL="914400" rtl="0" algn="l">
              <a:spcBef>
                <a:spcPts val="1000"/>
              </a:spcBef>
              <a:spcAft>
                <a:spcPts val="0"/>
              </a:spcAft>
              <a:buClr>
                <a:srgbClr val="00153A"/>
              </a:buClr>
              <a:buSzPts val="1500"/>
              <a:buFont typeface="Quattrocento Sans"/>
              <a:buChar char="○"/>
            </a:pPr>
            <a:r>
              <a:rPr lang="en-GB" sz="1500">
                <a:solidFill>
                  <a:srgbClr val="00153A"/>
                </a:solidFill>
                <a:latin typeface="Quattrocento Sans"/>
                <a:ea typeface="Quattrocento Sans"/>
                <a:cs typeface="Quattrocento Sans"/>
                <a:sym typeface="Quattrocento Sans"/>
              </a:rPr>
              <a:t>How best for OCG to support networks with this?</a:t>
            </a:r>
            <a:endParaRPr sz="1500">
              <a:solidFill>
                <a:srgbClr val="00153A"/>
              </a:solidFill>
              <a:latin typeface="Quattrocento Sans"/>
              <a:ea typeface="Quattrocento Sans"/>
              <a:cs typeface="Quattrocento Sans"/>
              <a:sym typeface="Quattrocento Sans"/>
            </a:endParaRPr>
          </a:p>
          <a:p>
            <a:pPr indent="0" lvl="0" marL="0" rtl="0" algn="l">
              <a:lnSpc>
                <a:spcPct val="90000"/>
              </a:lnSpc>
              <a:spcBef>
                <a:spcPts val="1000"/>
              </a:spcBef>
              <a:spcAft>
                <a:spcPts val="0"/>
              </a:spcAft>
              <a:buNone/>
            </a:pPr>
            <a:r>
              <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00153A"/>
                </a:solidFill>
                <a:highlight>
                  <a:schemeClr val="lt1"/>
                </a:highlight>
                <a:latin typeface="Quattrocento Sans"/>
                <a:ea typeface="Quattrocento Sans"/>
                <a:cs typeface="Quattrocento Sans"/>
                <a:sym typeface="Quattrocento Sans"/>
              </a:rPr>
              <a:t>EH Notes</a:t>
            </a:r>
            <a:endParaRPr sz="1400">
              <a:solidFill>
                <a:srgbClr val="00153A"/>
              </a:solidFill>
              <a:highlight>
                <a:schemeClr val="lt1"/>
              </a:highlight>
              <a:latin typeface="Quattrocento Sans"/>
              <a:ea typeface="Quattrocento Sans"/>
              <a:cs typeface="Quattrocento Sans"/>
              <a:sym typeface="Quattrocento Sans"/>
            </a:endParaRPr>
          </a:p>
          <a:p>
            <a:pPr indent="0" lvl="0" marL="0" rtl="0" algn="l">
              <a:lnSpc>
                <a:spcPct val="90000"/>
              </a:lnSpc>
              <a:spcBef>
                <a:spcPts val="800"/>
              </a:spcBef>
              <a:spcAft>
                <a:spcPts val="0"/>
              </a:spcAft>
              <a:buClr>
                <a:schemeClr val="dk1"/>
              </a:buClr>
              <a:buSzPts val="1100"/>
              <a:buFont typeface="Arial"/>
              <a:buNone/>
            </a:pPr>
            <a:r>
              <a:rPr lang="en-GB" sz="1400">
                <a:solidFill>
                  <a:srgbClr val="FF0000"/>
                </a:solidFill>
                <a:highlight>
                  <a:schemeClr val="lt1"/>
                </a:highlight>
                <a:latin typeface="Quattrocento Sans"/>
                <a:ea typeface="Quattrocento Sans"/>
                <a:cs typeface="Quattrocento Sans"/>
                <a:sym typeface="Quattrocento Sans"/>
              </a:rPr>
              <a:t>What do we need this to do at the start of the meeting</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Lay out some excitement about the agenda and aims</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Show progress and good work across the year, responding to circumstances, focus on foci and actions from last year, acknowledge people's work, commitment, progress, ideas of exec (Vice Chairs) and networks - real successes we ahev had - we should be very clear on this - OCG, the networks gains recognition for efforts - in turn support our work to develop observing system</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Other work to make OCG meaningful for OO -  WMO IP etc</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Challenges ahead</a:t>
            </a:r>
            <a:endParaRPr sz="1400">
              <a:solidFill>
                <a:srgbClr val="FF0000"/>
              </a:solidFill>
              <a:highlight>
                <a:schemeClr val="lt1"/>
              </a:highlight>
              <a:latin typeface="Quattrocento Sans"/>
              <a:ea typeface="Quattrocento Sans"/>
              <a:cs typeface="Quattrocento Sans"/>
              <a:sym typeface="Quattrocento Sans"/>
            </a:endParaRPr>
          </a:p>
          <a:p>
            <a:pPr indent="-317500" lvl="0" marL="457200" rtl="0" algn="l">
              <a:lnSpc>
                <a:spcPct val="90000"/>
              </a:lnSpc>
              <a:spcBef>
                <a:spcPts val="800"/>
              </a:spcBef>
              <a:spcAft>
                <a:spcPts val="0"/>
              </a:spcAft>
              <a:buClr>
                <a:srgbClr val="FF0000"/>
              </a:buClr>
              <a:buSzPts val="1400"/>
              <a:buFont typeface="Quattrocento Sans"/>
              <a:buAutoNum type="arabicParenR"/>
            </a:pPr>
            <a:r>
              <a:rPr lang="en-GB" sz="1400">
                <a:solidFill>
                  <a:srgbClr val="FF0000"/>
                </a:solidFill>
                <a:highlight>
                  <a:schemeClr val="lt1"/>
                </a:highlight>
                <a:latin typeface="Quattrocento Sans"/>
                <a:ea typeface="Quattrocento Sans"/>
                <a:cs typeface="Quattrocento Sans"/>
                <a:sym typeface="Quattrocento Sans"/>
              </a:rPr>
              <a:t>How our discussions this week will help guide OCG</a:t>
            </a:r>
            <a:endParaRPr sz="1400">
              <a:solidFill>
                <a:srgbClr val="FF0000"/>
              </a:solidFill>
              <a:highlight>
                <a:schemeClr val="lt1"/>
              </a:highlight>
              <a:latin typeface="Quattrocento Sans"/>
              <a:ea typeface="Quattrocento Sans"/>
              <a:cs typeface="Quattrocento Sans"/>
              <a:sym typeface="Quattrocento Sans"/>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17" name="Shape 17"/>
        <p:cNvGrpSpPr/>
        <p:nvPr/>
      </p:nvGrpSpPr>
      <p:grpSpPr>
        <a:xfrm>
          <a:off x="0" y="0"/>
          <a:ext cx="0" cy="0"/>
          <a:chOff x="0" y="0"/>
          <a:chExt cx="0" cy="0"/>
        </a:xfrm>
      </p:grpSpPr>
      <p:sp>
        <p:nvSpPr>
          <p:cNvPr id="18" name="Google Shape;18;p2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 name="Google Shape;22;p21"/>
          <p:cNvSpPr/>
          <p:nvPr>
            <p:ph idx="2" type="pic"/>
          </p:nvPr>
        </p:nvSpPr>
        <p:spPr>
          <a:xfrm>
            <a:off x="720725" y="1857600"/>
            <a:ext cx="3463200" cy="1656000"/>
          </a:xfrm>
          <a:prstGeom prst="rect">
            <a:avLst/>
          </a:prstGeom>
          <a:solidFill>
            <a:srgbClr val="D8D8D8"/>
          </a:solidFill>
          <a:ln>
            <a:noFill/>
          </a:ln>
        </p:spPr>
      </p:sp>
      <p:sp>
        <p:nvSpPr>
          <p:cNvPr id="23" name="Google Shape;23;p21"/>
          <p:cNvSpPr txBox="1"/>
          <p:nvPr>
            <p:ph idx="1" type="body"/>
          </p:nvPr>
        </p:nvSpPr>
        <p:spPr>
          <a:xfrm>
            <a:off x="72072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1"/>
          <p:cNvSpPr/>
          <p:nvPr>
            <p:ph idx="3" type="pic"/>
          </p:nvPr>
        </p:nvSpPr>
        <p:spPr>
          <a:xfrm>
            <a:off x="4364400" y="1857600"/>
            <a:ext cx="3463200" cy="1656000"/>
          </a:xfrm>
          <a:prstGeom prst="rect">
            <a:avLst/>
          </a:prstGeom>
          <a:solidFill>
            <a:srgbClr val="D8D8D8"/>
          </a:solidFill>
          <a:ln>
            <a:noFill/>
          </a:ln>
        </p:spPr>
      </p:sp>
      <p:sp>
        <p:nvSpPr>
          <p:cNvPr id="25" name="Google Shape;25;p21"/>
          <p:cNvSpPr txBox="1"/>
          <p:nvPr>
            <p:ph idx="4" type="body"/>
          </p:nvPr>
        </p:nvSpPr>
        <p:spPr>
          <a:xfrm>
            <a:off x="4364400"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1"/>
          <p:cNvSpPr/>
          <p:nvPr>
            <p:ph idx="5" type="pic"/>
          </p:nvPr>
        </p:nvSpPr>
        <p:spPr>
          <a:xfrm>
            <a:off x="8008075" y="1857600"/>
            <a:ext cx="3463200" cy="1656000"/>
          </a:xfrm>
          <a:prstGeom prst="rect">
            <a:avLst/>
          </a:prstGeom>
          <a:solidFill>
            <a:srgbClr val="D8D8D8"/>
          </a:solidFill>
          <a:ln>
            <a:noFill/>
          </a:ln>
        </p:spPr>
      </p:sp>
      <p:sp>
        <p:nvSpPr>
          <p:cNvPr id="27" name="Google Shape;27;p21"/>
          <p:cNvSpPr txBox="1"/>
          <p:nvPr>
            <p:ph idx="6" type="body"/>
          </p:nvPr>
        </p:nvSpPr>
        <p:spPr>
          <a:xfrm>
            <a:off x="800807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84" name="Shape 84"/>
        <p:cNvGrpSpPr/>
        <p:nvPr/>
      </p:nvGrpSpPr>
      <p:grpSpPr>
        <a:xfrm>
          <a:off x="0" y="0"/>
          <a:ext cx="0" cy="0"/>
          <a:chOff x="0" y="0"/>
          <a:chExt cx="0" cy="0"/>
        </a:xfrm>
      </p:grpSpPr>
      <p:sp>
        <p:nvSpPr>
          <p:cNvPr id="85" name="Google Shape;85;p1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8" name="Google Shape;88;p18"/>
          <p:cNvSpPr txBox="1"/>
          <p:nvPr>
            <p:ph idx="1" type="body"/>
          </p:nvPr>
        </p:nvSpPr>
        <p:spPr>
          <a:xfrm>
            <a:off x="720727" y="1296989"/>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600"/>
              <a:buNone/>
              <a:defRPr/>
            </a:lvl1pPr>
            <a:lvl2pPr indent="-228600" lvl="1" marL="914400" algn="l">
              <a:lnSpc>
                <a:spcPct val="90000"/>
              </a:lnSpc>
              <a:spcBef>
                <a:spcPts val="1701"/>
              </a:spcBef>
              <a:spcAft>
                <a:spcPts val="0"/>
              </a:spcAft>
              <a:buSzPts val="2000"/>
              <a:buNone/>
              <a:defRPr/>
            </a:lvl2pPr>
            <a:lvl3pPr indent="-228600" lvl="2" marL="1371600" algn="l">
              <a:lnSpc>
                <a:spcPct val="100000"/>
              </a:lnSpc>
              <a:spcBef>
                <a:spcPts val="567"/>
              </a:spcBef>
              <a:spcAft>
                <a:spcPts val="0"/>
              </a:spcAft>
              <a:buSzPts val="1800"/>
              <a:buNone/>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9" name="Google Shape;89;p18"/>
          <p:cNvSpPr txBox="1"/>
          <p:nvPr>
            <p:ph type="title"/>
          </p:nvPr>
        </p:nvSpPr>
        <p:spPr>
          <a:xfrm>
            <a:off x="720727"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8"/>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91" name="Shape 91"/>
        <p:cNvGrpSpPr/>
        <p:nvPr/>
      </p:nvGrpSpPr>
      <p:grpSpPr>
        <a:xfrm>
          <a:off x="0" y="0"/>
          <a:ext cx="0" cy="0"/>
          <a:chOff x="0" y="0"/>
          <a:chExt cx="0" cy="0"/>
        </a:xfrm>
      </p:grpSpPr>
      <p:sp>
        <p:nvSpPr>
          <p:cNvPr id="92" name="Google Shape;92;p19"/>
          <p:cNvSpPr txBox="1"/>
          <p:nvPr>
            <p:ph type="title"/>
          </p:nvPr>
        </p:nvSpPr>
        <p:spPr>
          <a:xfrm>
            <a:off x="914400" y="304800"/>
            <a:ext cx="10363200" cy="11432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9"/>
          <p:cNvSpPr txBox="1"/>
          <p:nvPr>
            <p:ph idx="10" type="dt"/>
          </p:nvPr>
        </p:nvSpPr>
        <p:spPr>
          <a:xfrm>
            <a:off x="914400" y="6248400"/>
            <a:ext cx="2540000" cy="4572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p19"/>
          <p:cNvSpPr txBox="1"/>
          <p:nvPr>
            <p:ph idx="11" type="ftr"/>
          </p:nvPr>
        </p:nvSpPr>
        <p:spPr>
          <a:xfrm>
            <a:off x="4165600" y="6248400"/>
            <a:ext cx="3860800" cy="4572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19"/>
          <p:cNvSpPr txBox="1"/>
          <p:nvPr>
            <p:ph idx="12" type="sldNum"/>
          </p:nvPr>
        </p:nvSpPr>
        <p:spPr>
          <a:xfrm>
            <a:off x="8737600" y="6248400"/>
            <a:ext cx="2540000" cy="457200"/>
          </a:xfrm>
          <a:prstGeom prst="rect">
            <a:avLst/>
          </a:prstGeom>
          <a:noFill/>
          <a:ln>
            <a:noFill/>
          </a:ln>
        </p:spPr>
        <p:txBody>
          <a:bodyPr anchorCtr="0" anchor="t" bIns="34275" lIns="68575" spcFirstLastPara="1" rIns="68575" wrap="square" tIns="34275">
            <a:noAutofit/>
          </a:bodyPr>
          <a:lstStyle>
            <a:lvl1pPr indent="0" lvl="0"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g17d705388ed_0_971"/>
          <p:cNvSpPr txBox="1"/>
          <p:nvPr>
            <p:ph idx="1" type="body"/>
          </p:nvPr>
        </p:nvSpPr>
        <p:spPr>
          <a:xfrm>
            <a:off x="720726" y="1296988"/>
            <a:ext cx="81180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g17d705388ed_0_97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17d705388ed_0_97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17d705388ed_0_97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1" name="Google Shape;101;g17d705388ed_0_971"/>
          <p:cNvSpPr txBox="1"/>
          <p:nvPr>
            <p:ph type="title"/>
          </p:nvPr>
        </p:nvSpPr>
        <p:spPr>
          <a:xfrm>
            <a:off x="720726" y="722313"/>
            <a:ext cx="81180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Blue">
  <p:cSld name="Content and Image Blue">
    <p:bg>
      <p:bgPr>
        <a:solidFill>
          <a:schemeClr val="accent1"/>
        </a:solidFill>
      </p:bgPr>
    </p:bg>
    <p:spTree>
      <p:nvGrpSpPr>
        <p:cNvPr id="102" name="Shape 102"/>
        <p:cNvGrpSpPr/>
        <p:nvPr/>
      </p:nvGrpSpPr>
      <p:grpSpPr>
        <a:xfrm>
          <a:off x="0" y="0"/>
          <a:ext cx="0" cy="0"/>
          <a:chOff x="0" y="0"/>
          <a:chExt cx="0" cy="0"/>
        </a:xfrm>
      </p:grpSpPr>
      <p:sp>
        <p:nvSpPr>
          <p:cNvPr id="103" name="Google Shape;103;p24"/>
          <p:cNvSpPr txBox="1"/>
          <p:nvPr>
            <p:ph type="title"/>
          </p:nvPr>
        </p:nvSpPr>
        <p:spPr>
          <a:xfrm>
            <a:off x="1188000" y="793751"/>
            <a:ext cx="4728613" cy="109625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4"/>
          <p:cNvSpPr txBox="1"/>
          <p:nvPr>
            <p:ph idx="10" type="dt"/>
          </p:nvPr>
        </p:nvSpPr>
        <p:spPr>
          <a:xfrm>
            <a:off x="5557493" y="6264000"/>
            <a:ext cx="2743200" cy="365125"/>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4"/>
          <p:cNvSpPr txBox="1"/>
          <p:nvPr>
            <p:ph idx="11" type="ftr"/>
          </p:nvPr>
        </p:nvSpPr>
        <p:spPr>
          <a:xfrm>
            <a:off x="684213" y="6264000"/>
            <a:ext cx="4114800" cy="3651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4"/>
          <p:cNvSpPr/>
          <p:nvPr>
            <p:ph idx="2" type="pic"/>
          </p:nvPr>
        </p:nvSpPr>
        <p:spPr>
          <a:xfrm>
            <a:off x="6558001" y="0"/>
            <a:ext cx="5634001" cy="6858000"/>
          </a:xfrm>
          <a:prstGeom prst="rect">
            <a:avLst/>
          </a:prstGeom>
          <a:solidFill>
            <a:srgbClr val="D8D8D8"/>
          </a:solidFill>
          <a:ln>
            <a:noFill/>
          </a:ln>
        </p:spPr>
      </p:sp>
      <p:sp>
        <p:nvSpPr>
          <p:cNvPr id="107" name="Google Shape;107;p24"/>
          <p:cNvSpPr txBox="1"/>
          <p:nvPr>
            <p:ph idx="1" type="body"/>
          </p:nvPr>
        </p:nvSpPr>
        <p:spPr>
          <a:xfrm>
            <a:off x="684213" y="1890002"/>
            <a:ext cx="5232400" cy="4059951"/>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2000"/>
              <a:buNone/>
              <a:defRPr>
                <a:solidFill>
                  <a:schemeClr val="lt1"/>
                </a:solidFill>
              </a:defRPr>
            </a:lvl1pPr>
            <a:lvl2pPr indent="-228600" lvl="1" marL="914400" algn="l">
              <a:lnSpc>
                <a:spcPct val="100000"/>
              </a:lnSpc>
              <a:spcBef>
                <a:spcPts val="1417"/>
              </a:spcBef>
              <a:spcAft>
                <a:spcPts val="0"/>
              </a:spcAft>
              <a:buClr>
                <a:schemeClr val="lt1"/>
              </a:buClr>
              <a:buSzPts val="2400"/>
              <a:buNone/>
              <a:defRPr>
                <a:solidFill>
                  <a:schemeClr val="lt1"/>
                </a:solidFill>
              </a:defRPr>
            </a:lvl2pPr>
            <a:lvl3pPr indent="-228600" lvl="2" marL="1371600" algn="l">
              <a:lnSpc>
                <a:spcPct val="100000"/>
              </a:lnSpc>
              <a:spcBef>
                <a:spcPts val="1417"/>
              </a:spcBef>
              <a:spcAft>
                <a:spcPts val="0"/>
              </a:spcAft>
              <a:buSzPts val="2800"/>
              <a:buNone/>
              <a:defRPr>
                <a:solidFill>
                  <a:schemeClr val="lt1"/>
                </a:solidFill>
              </a:defRPr>
            </a:lvl3pPr>
            <a:lvl4pPr indent="-355600" lvl="3" marL="1828800" algn="l">
              <a:lnSpc>
                <a:spcPct val="120000"/>
              </a:lnSpc>
              <a:spcBef>
                <a:spcPts val="1417"/>
              </a:spcBef>
              <a:spcAft>
                <a:spcPts val="0"/>
              </a:spcAft>
              <a:buSzPts val="2000"/>
              <a:buChar char="―"/>
              <a:defRPr>
                <a:solidFill>
                  <a:schemeClr val="lt1"/>
                </a:solidFill>
              </a:defRPr>
            </a:lvl4pPr>
            <a:lvl5pPr indent="-355600" lvl="4" marL="2286000" algn="l">
              <a:lnSpc>
                <a:spcPct val="120000"/>
              </a:lnSpc>
              <a:spcBef>
                <a:spcPts val="1417"/>
              </a:spcBef>
              <a:spcAft>
                <a:spcPts val="0"/>
              </a:spcAft>
              <a:buSzPts val="2000"/>
              <a:buChar char="―"/>
              <a:defRPr>
                <a:solidFill>
                  <a:schemeClr val="lt1"/>
                </a:solidFill>
              </a:defRPr>
            </a:lvl5pPr>
            <a:lvl6pPr indent="-342900" lvl="5" marL="2743200" algn="l">
              <a:lnSpc>
                <a:spcPct val="90000"/>
              </a:lnSpc>
              <a:spcBef>
                <a:spcPts val="1417"/>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3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6"/>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6"/>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15" name="Shape 115"/>
        <p:cNvGrpSpPr/>
        <p:nvPr/>
      </p:nvGrpSpPr>
      <p:grpSpPr>
        <a:xfrm>
          <a:off x="0" y="0"/>
          <a:ext cx="0" cy="0"/>
          <a:chOff x="0" y="0"/>
          <a:chExt cx="0" cy="0"/>
        </a:xfrm>
      </p:grpSpPr>
      <p:sp>
        <p:nvSpPr>
          <p:cNvPr id="116" name="Google Shape;116;p25"/>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7" name="Google Shape;117;p25"/>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25"/>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5"/>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5"/>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5"/>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5" name="Google Shape;125;p25"/>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6" name="Shape 126"/>
        <p:cNvGrpSpPr/>
        <p:nvPr/>
      </p:nvGrpSpPr>
      <p:grpSpPr>
        <a:xfrm>
          <a:off x="0" y="0"/>
          <a:ext cx="0" cy="0"/>
          <a:chOff x="0" y="0"/>
          <a:chExt cx="0" cy="0"/>
        </a:xfrm>
      </p:grpSpPr>
      <p:sp>
        <p:nvSpPr>
          <p:cNvPr id="127" name="Google Shape;127;p3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1" name="Google Shape;131;p3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_1">
    <p:spTree>
      <p:nvGrpSpPr>
        <p:cNvPr id="132" name="Shape 132"/>
        <p:cNvGrpSpPr/>
        <p:nvPr/>
      </p:nvGrpSpPr>
      <p:grpSpPr>
        <a:xfrm>
          <a:off x="0" y="0"/>
          <a:ext cx="0" cy="0"/>
          <a:chOff x="0" y="0"/>
          <a:chExt cx="0" cy="0"/>
        </a:xfrm>
      </p:grpSpPr>
      <p:sp>
        <p:nvSpPr>
          <p:cNvPr id="133" name="Google Shape;133;g20848e50af1_0_207"/>
          <p:cNvSpPr txBox="1"/>
          <p:nvPr>
            <p:ph idx="1" type="body"/>
          </p:nvPr>
        </p:nvSpPr>
        <p:spPr>
          <a:xfrm>
            <a:off x="720726" y="1296988"/>
            <a:ext cx="8118000" cy="46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900"/>
              <a:buNone/>
              <a:defRPr/>
            </a:lvl1pPr>
            <a:lvl2pPr indent="-228600" lvl="1" marL="914400" rtl="0" algn="l">
              <a:lnSpc>
                <a:spcPct val="90000"/>
              </a:lnSpc>
              <a:spcBef>
                <a:spcPts val="1700"/>
              </a:spcBef>
              <a:spcAft>
                <a:spcPts val="0"/>
              </a:spcAft>
              <a:buClr>
                <a:schemeClr val="accent3"/>
              </a:buClr>
              <a:buSzPts val="1900"/>
              <a:buNone/>
              <a:defRPr/>
            </a:lvl2pPr>
            <a:lvl3pPr indent="-228600" lvl="2" marL="1371600" rtl="0" algn="l">
              <a:lnSpc>
                <a:spcPct val="100000"/>
              </a:lnSpc>
              <a:spcBef>
                <a:spcPts val="500"/>
              </a:spcBef>
              <a:spcAft>
                <a:spcPts val="0"/>
              </a:spcAft>
              <a:buSzPts val="1900"/>
              <a:buNone/>
              <a:defRPr/>
            </a:lvl3pPr>
            <a:lvl4pPr indent="-349250" lvl="3" marL="1828800" rtl="0" algn="l">
              <a:lnSpc>
                <a:spcPct val="100000"/>
              </a:lnSpc>
              <a:spcBef>
                <a:spcPts val="2800"/>
              </a:spcBef>
              <a:spcAft>
                <a:spcPts val="0"/>
              </a:spcAft>
              <a:buSzPts val="1900"/>
              <a:buChar char="•"/>
              <a:defRPr/>
            </a:lvl4pPr>
            <a:lvl5pPr indent="-349250" lvl="4" marL="2286000" rtl="0" algn="l">
              <a:lnSpc>
                <a:spcPct val="100000"/>
              </a:lnSpc>
              <a:spcBef>
                <a:spcPts val="800"/>
              </a:spcBef>
              <a:spcAft>
                <a:spcPts val="0"/>
              </a:spcAft>
              <a:buSzPts val="1900"/>
              <a:buChar char="•"/>
              <a:defRPr/>
            </a:lvl5pPr>
            <a:lvl6pPr indent="-349250" lvl="5" marL="2743200" rtl="0" algn="l">
              <a:lnSpc>
                <a:spcPct val="90000"/>
              </a:lnSpc>
              <a:spcBef>
                <a:spcPts val="8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34" name="Google Shape;134;g20848e50af1_0_207"/>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35" name="Google Shape;135;g20848e50af1_0_207"/>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36" name="Google Shape;136;g20848e50af1_0_207"/>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7" name="Google Shape;137;g20848e50af1_0_207"/>
          <p:cNvSpPr txBox="1"/>
          <p:nvPr>
            <p:ph type="title"/>
          </p:nvPr>
        </p:nvSpPr>
        <p:spPr>
          <a:xfrm>
            <a:off x="720726" y="722313"/>
            <a:ext cx="81180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138" name="Shape 138"/>
        <p:cNvGrpSpPr/>
        <p:nvPr/>
      </p:nvGrpSpPr>
      <p:grpSpPr>
        <a:xfrm>
          <a:off x="0" y="0"/>
          <a:ext cx="0" cy="0"/>
          <a:chOff x="0" y="0"/>
          <a:chExt cx="0" cy="0"/>
        </a:xfrm>
      </p:grpSpPr>
      <p:sp>
        <p:nvSpPr>
          <p:cNvPr id="139" name="Google Shape;139;g20848e50af1_0_213"/>
          <p:cNvSpPr txBox="1"/>
          <p:nvPr>
            <p:ph idx="1" type="subTitle"/>
          </p:nvPr>
        </p:nvSpPr>
        <p:spPr>
          <a:xfrm>
            <a:off x="9459687" y="1156155"/>
            <a:ext cx="2635500" cy="1502400"/>
          </a:xfrm>
          <a:prstGeom prst="rect">
            <a:avLst/>
          </a:prstGeom>
          <a:noFill/>
          <a:ln>
            <a:noFill/>
          </a:ln>
        </p:spPr>
        <p:txBody>
          <a:bodyPr anchorCtr="0" anchor="b" bIns="45700" lIns="91425" spcFirstLastPara="1" rIns="91425" wrap="square" tIns="45700">
            <a:noAutofit/>
          </a:bodyPr>
          <a:lstStyle>
            <a:lvl1pPr lvl="0" rtl="0" algn="r">
              <a:lnSpc>
                <a:spcPct val="70000"/>
              </a:lnSpc>
              <a:spcBef>
                <a:spcPts val="1100"/>
              </a:spcBef>
              <a:spcAft>
                <a:spcPts val="0"/>
              </a:spcAft>
              <a:buClr>
                <a:srgbClr val="74AFDB"/>
              </a:buClr>
              <a:buSzPts val="1900"/>
              <a:buNone/>
              <a:defRPr sz="1900">
                <a:solidFill>
                  <a:srgbClr val="74AFDB"/>
                </a:solidFill>
                <a:latin typeface="Libre Franklin"/>
                <a:ea typeface="Libre Franklin"/>
                <a:cs typeface="Libre Franklin"/>
                <a:sym typeface="Libre Franklin"/>
              </a:defRPr>
            </a:lvl1pPr>
            <a:lvl2pPr lvl="1" rtl="0" algn="ctr">
              <a:lnSpc>
                <a:spcPct val="90000"/>
              </a:lnSpc>
              <a:spcBef>
                <a:spcPts val="500"/>
              </a:spcBef>
              <a:spcAft>
                <a:spcPts val="0"/>
              </a:spcAft>
              <a:buClr>
                <a:srgbClr val="00153A"/>
              </a:buClr>
              <a:buSzPts val="1500"/>
              <a:buNone/>
              <a:defRPr sz="1500"/>
            </a:lvl2pPr>
            <a:lvl3pPr lvl="2" rtl="0" algn="ctr">
              <a:lnSpc>
                <a:spcPct val="90000"/>
              </a:lnSpc>
              <a:spcBef>
                <a:spcPts val="500"/>
              </a:spcBef>
              <a:spcAft>
                <a:spcPts val="0"/>
              </a:spcAft>
              <a:buClr>
                <a:srgbClr val="00153A"/>
              </a:buClr>
              <a:buSzPts val="1300"/>
              <a:buNone/>
              <a:defRPr sz="1300"/>
            </a:lvl3pPr>
            <a:lvl4pPr lvl="3" rtl="0" algn="ctr">
              <a:lnSpc>
                <a:spcPct val="90000"/>
              </a:lnSpc>
              <a:spcBef>
                <a:spcPts val="500"/>
              </a:spcBef>
              <a:spcAft>
                <a:spcPts val="0"/>
              </a:spcAft>
              <a:buClr>
                <a:srgbClr val="00153A"/>
              </a:buClr>
              <a:buSzPts val="1200"/>
              <a:buNone/>
              <a:defRPr sz="1200"/>
            </a:lvl4pPr>
            <a:lvl5pPr lvl="4" rtl="0" algn="ctr">
              <a:lnSpc>
                <a:spcPct val="90000"/>
              </a:lnSpc>
              <a:spcBef>
                <a:spcPts val="500"/>
              </a:spcBef>
              <a:spcAft>
                <a:spcPts val="0"/>
              </a:spcAft>
              <a:buClr>
                <a:srgbClr val="00153A"/>
              </a:buClr>
              <a:buSzPts val="1200"/>
              <a:buNone/>
              <a:defRPr sz="1200"/>
            </a:lvl5pPr>
            <a:lvl6pPr lvl="5" rtl="0" algn="ctr">
              <a:lnSpc>
                <a:spcPct val="90000"/>
              </a:lnSpc>
              <a:spcBef>
                <a:spcPts val="500"/>
              </a:spcBef>
              <a:spcAft>
                <a:spcPts val="0"/>
              </a:spcAft>
              <a:buClr>
                <a:schemeClr val="dk1"/>
              </a:buClr>
              <a:buSzPts val="1200"/>
              <a:buNone/>
              <a:defRPr sz="1200"/>
            </a:lvl6pPr>
            <a:lvl7pPr lvl="6" rtl="0" algn="ctr">
              <a:lnSpc>
                <a:spcPct val="90000"/>
              </a:lnSpc>
              <a:spcBef>
                <a:spcPts val="500"/>
              </a:spcBef>
              <a:spcAft>
                <a:spcPts val="0"/>
              </a:spcAft>
              <a:buClr>
                <a:schemeClr val="dk1"/>
              </a:buClr>
              <a:buSzPts val="1200"/>
              <a:buNone/>
              <a:defRPr sz="1200"/>
            </a:lvl7pPr>
            <a:lvl8pPr lvl="7" rtl="0" algn="ctr">
              <a:lnSpc>
                <a:spcPct val="90000"/>
              </a:lnSpc>
              <a:spcBef>
                <a:spcPts val="500"/>
              </a:spcBef>
              <a:spcAft>
                <a:spcPts val="0"/>
              </a:spcAft>
              <a:buClr>
                <a:schemeClr val="dk1"/>
              </a:buClr>
              <a:buSzPts val="1200"/>
              <a:buNone/>
              <a:defRPr sz="1200"/>
            </a:lvl8pPr>
            <a:lvl9pPr lvl="8" rtl="0" algn="ctr">
              <a:lnSpc>
                <a:spcPct val="90000"/>
              </a:lnSpc>
              <a:spcBef>
                <a:spcPts val="500"/>
              </a:spcBef>
              <a:spcAft>
                <a:spcPts val="0"/>
              </a:spcAft>
              <a:buClr>
                <a:schemeClr val="dk1"/>
              </a:buClr>
              <a:buSzPts val="1200"/>
              <a:buNone/>
              <a:defRPr sz="1200"/>
            </a:lvl9pPr>
          </a:lstStyle>
          <a:p/>
        </p:txBody>
      </p:sp>
      <p:sp>
        <p:nvSpPr>
          <p:cNvPr id="140" name="Google Shape;140;g20848e50af1_0_213"/>
          <p:cNvSpPr txBox="1"/>
          <p:nvPr>
            <p:ph idx="2" type="body"/>
          </p:nvPr>
        </p:nvSpPr>
        <p:spPr>
          <a:xfrm>
            <a:off x="8733453" y="2662420"/>
            <a:ext cx="3361200" cy="250800"/>
          </a:xfrm>
          <a:prstGeom prst="rect">
            <a:avLst/>
          </a:prstGeom>
          <a:noFill/>
          <a:ln>
            <a:noFill/>
          </a:ln>
        </p:spPr>
        <p:txBody>
          <a:bodyPr anchorCtr="0" anchor="ctr" bIns="45700" lIns="91425" spcFirstLastPara="1" rIns="91425" wrap="square" tIns="45700">
            <a:noAutofit/>
          </a:bodyPr>
          <a:lstStyle>
            <a:lvl1pPr indent="-228600" lvl="0" marL="457200" rtl="0" algn="r">
              <a:lnSpc>
                <a:spcPct val="90000"/>
              </a:lnSpc>
              <a:spcBef>
                <a:spcPts val="1100"/>
              </a:spcBef>
              <a:spcAft>
                <a:spcPts val="0"/>
              </a:spcAft>
              <a:buClr>
                <a:srgbClr val="1F3864"/>
              </a:buClr>
              <a:buSzPts val="1500"/>
              <a:buNone/>
              <a:defRPr i="0" sz="1500">
                <a:solidFill>
                  <a:srgbClr val="1F3864"/>
                </a:solidFill>
                <a:latin typeface="Libre Franklin"/>
                <a:ea typeface="Libre Franklin"/>
                <a:cs typeface="Libre Franklin"/>
                <a:sym typeface="Libre Franklin"/>
              </a:defRPr>
            </a:lvl1pPr>
            <a:lvl2pPr indent="-228600" lvl="1" marL="914400" rtl="0" algn="l">
              <a:lnSpc>
                <a:spcPct val="90000"/>
              </a:lnSpc>
              <a:spcBef>
                <a:spcPts val="500"/>
              </a:spcBef>
              <a:spcAft>
                <a:spcPts val="0"/>
              </a:spcAft>
              <a:buClr>
                <a:srgbClr val="00153A"/>
              </a:buClr>
              <a:buSzPts val="1900"/>
              <a:buNone/>
              <a:defRPr/>
            </a:lvl2pPr>
            <a:lvl3pPr indent="-228600" lvl="2" marL="1371600" rtl="0" algn="l">
              <a:lnSpc>
                <a:spcPct val="90000"/>
              </a:lnSpc>
              <a:spcBef>
                <a:spcPts val="500"/>
              </a:spcBef>
              <a:spcAft>
                <a:spcPts val="0"/>
              </a:spcAft>
              <a:buClr>
                <a:srgbClr val="00153A"/>
              </a:buClr>
              <a:buSzPts val="1900"/>
              <a:buNone/>
              <a:defRPr/>
            </a:lvl3pPr>
            <a:lvl4pPr indent="-349250" lvl="3" marL="1828800" rtl="0" algn="l">
              <a:lnSpc>
                <a:spcPct val="90000"/>
              </a:lnSpc>
              <a:spcBef>
                <a:spcPts val="500"/>
              </a:spcBef>
              <a:spcAft>
                <a:spcPts val="0"/>
              </a:spcAft>
              <a:buClr>
                <a:srgbClr val="00153A"/>
              </a:buClr>
              <a:buSzPts val="1900"/>
              <a:buChar char="•"/>
              <a:defRPr/>
            </a:lvl4pPr>
            <a:lvl5pPr indent="-349250" lvl="4" marL="2286000" rtl="0" algn="l">
              <a:lnSpc>
                <a:spcPct val="90000"/>
              </a:lnSpc>
              <a:spcBef>
                <a:spcPts val="500"/>
              </a:spcBef>
              <a:spcAft>
                <a:spcPts val="0"/>
              </a:spcAft>
              <a:buClr>
                <a:srgbClr val="00153A"/>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41" name="Google Shape;141;g20848e50af1_0_213"/>
          <p:cNvSpPr txBox="1"/>
          <p:nvPr>
            <p:ph idx="10" type="dt"/>
          </p:nvPr>
        </p:nvSpPr>
        <p:spPr>
          <a:xfrm>
            <a:off x="9448800" y="6465685"/>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sz="1200">
                <a:solidFill>
                  <a:srgbClr val="888888"/>
                </a:solidFill>
                <a:latin typeface="Montserrat"/>
                <a:ea typeface="Montserrat"/>
                <a:cs typeface="Montserrat"/>
                <a:sym typeface="Montserrat"/>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20848e50af1_0_213"/>
          <p:cNvSpPr txBox="1"/>
          <p:nvPr>
            <p:ph idx="11" type="ftr"/>
          </p:nvPr>
        </p:nvSpPr>
        <p:spPr>
          <a:xfrm>
            <a:off x="0" y="6472993"/>
            <a:ext cx="411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rgbClr val="888888"/>
                </a:solidFill>
                <a:latin typeface="Montserrat"/>
                <a:ea typeface="Montserrat"/>
                <a:cs typeface="Montserrat"/>
                <a:sym typeface="Montserrat"/>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descr="A picture containing food, device&#10;&#10;Description automatically generated" id="143" name="Google Shape;143;g20848e50af1_0_213"/>
          <p:cNvPicPr preferRelativeResize="0"/>
          <p:nvPr/>
        </p:nvPicPr>
        <p:blipFill rotWithShape="1">
          <a:blip r:embed="rId2">
            <a:alphaModFix/>
          </a:blip>
          <a:srcRect b="0" l="0" r="0" t="0"/>
          <a:stretch/>
        </p:blipFill>
        <p:spPr>
          <a:xfrm>
            <a:off x="10824524" y="211075"/>
            <a:ext cx="1270758" cy="770971"/>
          </a:xfrm>
          <a:prstGeom prst="rect">
            <a:avLst/>
          </a:prstGeom>
          <a:noFill/>
          <a:ln>
            <a:noFill/>
          </a:ln>
        </p:spPr>
      </p:pic>
      <p:sp>
        <p:nvSpPr>
          <p:cNvPr id="144" name="Google Shape;144;g20848e50af1_0_213"/>
          <p:cNvSpPr txBox="1"/>
          <p:nvPr>
            <p:ph type="ctrTitle"/>
          </p:nvPr>
        </p:nvSpPr>
        <p:spPr>
          <a:xfrm>
            <a:off x="96004" y="1156154"/>
            <a:ext cx="9363600" cy="15024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0153A"/>
              </a:buClr>
              <a:buSzPts val="4000"/>
              <a:buFont typeface="Libre Franklin"/>
              <a:buNone/>
              <a:defRPr sz="4000" u="none" cap="small">
                <a:solidFill>
                  <a:srgbClr val="00153A"/>
                </a:solidFill>
                <a:latin typeface="Libre Franklin"/>
                <a:ea typeface="Libre Franklin"/>
                <a:cs typeface="Libre Franklin"/>
                <a:sym typeface="Libre Frankl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45" name="Shape 145"/>
        <p:cNvGrpSpPr/>
        <p:nvPr/>
      </p:nvGrpSpPr>
      <p:grpSpPr>
        <a:xfrm>
          <a:off x="0" y="0"/>
          <a:ext cx="0" cy="0"/>
          <a:chOff x="0" y="0"/>
          <a:chExt cx="0" cy="0"/>
        </a:xfrm>
      </p:grpSpPr>
      <p:grpSp>
        <p:nvGrpSpPr>
          <p:cNvPr id="146" name="Google Shape;146;g20848e50af1_0_220"/>
          <p:cNvGrpSpPr/>
          <p:nvPr/>
        </p:nvGrpSpPr>
        <p:grpSpPr>
          <a:xfrm>
            <a:off x="156263" y="1478719"/>
            <a:ext cx="2088302" cy="2401027"/>
            <a:chOff x="233371" y="872842"/>
            <a:chExt cx="2088302" cy="2401027"/>
          </a:xfrm>
        </p:grpSpPr>
        <p:sp>
          <p:nvSpPr>
            <p:cNvPr id="147" name="Google Shape;147;g20848e50af1_0_220"/>
            <p:cNvSpPr txBox="1"/>
            <p:nvPr/>
          </p:nvSpPr>
          <p:spPr>
            <a:xfrm>
              <a:off x="233376" y="1273007"/>
              <a:ext cx="1970700" cy="400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2000" u="none" cap="none" strike="noStrike">
                  <a:solidFill>
                    <a:srgbClr val="1F3864"/>
                  </a:solidFill>
                  <a:latin typeface="Libre Franklin"/>
                  <a:ea typeface="Libre Franklin"/>
                  <a:cs typeface="Libre Franklin"/>
                  <a:sym typeface="Libre Franklin"/>
                </a:rPr>
                <a:t>Thank you</a:t>
              </a:r>
              <a:endParaRPr b="0" i="0" sz="2000" u="none" cap="none" strike="noStrike">
                <a:solidFill>
                  <a:srgbClr val="1F3864"/>
                </a:solidFill>
                <a:latin typeface="Libre Franklin"/>
                <a:ea typeface="Libre Franklin"/>
                <a:cs typeface="Libre Franklin"/>
                <a:sym typeface="Libre Franklin"/>
              </a:endParaRPr>
            </a:p>
          </p:txBody>
        </p:sp>
        <p:sp>
          <p:nvSpPr>
            <p:cNvPr id="148" name="Google Shape;148;g20848e50af1_0_220"/>
            <p:cNvSpPr txBox="1"/>
            <p:nvPr/>
          </p:nvSpPr>
          <p:spPr>
            <a:xfrm>
              <a:off x="233372" y="2073337"/>
              <a:ext cx="1569600" cy="400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2000" u="none" cap="none" strike="noStrike">
                  <a:solidFill>
                    <a:srgbClr val="1F3864"/>
                  </a:solidFill>
                  <a:latin typeface="Lucida Sans"/>
                  <a:ea typeface="Lucida Sans"/>
                  <a:cs typeface="Lucida Sans"/>
                  <a:sym typeface="Lucida Sans"/>
                </a:rPr>
                <a:t>Merci</a:t>
              </a:r>
              <a:endParaRPr b="0" i="0" sz="2000" u="none" cap="none" strike="noStrike">
                <a:solidFill>
                  <a:srgbClr val="1F3864"/>
                </a:solidFill>
                <a:latin typeface="Lucida Sans"/>
                <a:ea typeface="Lucida Sans"/>
                <a:cs typeface="Lucida Sans"/>
                <a:sym typeface="Lucida Sans"/>
              </a:endParaRPr>
            </a:p>
          </p:txBody>
        </p:sp>
        <p:sp>
          <p:nvSpPr>
            <p:cNvPr id="149" name="Google Shape;149;g20848e50af1_0_220"/>
            <p:cNvSpPr txBox="1"/>
            <p:nvPr/>
          </p:nvSpPr>
          <p:spPr>
            <a:xfrm>
              <a:off x="233372" y="1673172"/>
              <a:ext cx="1919700" cy="400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2000" u="none" cap="none" strike="noStrike">
                  <a:solidFill>
                    <a:srgbClr val="1F3864"/>
                  </a:solidFill>
                  <a:latin typeface="Quattrocento Sans"/>
                  <a:ea typeface="Quattrocento Sans"/>
                  <a:cs typeface="Quattrocento Sans"/>
                  <a:sym typeface="Quattrocento Sans"/>
                </a:rPr>
                <a:t>Gracias</a:t>
              </a:r>
              <a:endParaRPr b="0" i="0" sz="2000" u="none" cap="none" strike="noStrike">
                <a:solidFill>
                  <a:srgbClr val="1F3864"/>
                </a:solidFill>
                <a:latin typeface="Quattrocento Sans"/>
                <a:ea typeface="Quattrocento Sans"/>
                <a:cs typeface="Quattrocento Sans"/>
                <a:sym typeface="Quattrocento Sans"/>
              </a:endParaRPr>
            </a:p>
          </p:txBody>
        </p:sp>
        <p:sp>
          <p:nvSpPr>
            <p:cNvPr id="150" name="Google Shape;150;g20848e50af1_0_220"/>
            <p:cNvSpPr txBox="1"/>
            <p:nvPr/>
          </p:nvSpPr>
          <p:spPr>
            <a:xfrm>
              <a:off x="233373" y="872842"/>
              <a:ext cx="2088300" cy="400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2000" u="none" cap="none" strike="noStrike">
                  <a:solidFill>
                    <a:srgbClr val="1F3864"/>
                  </a:solidFill>
                  <a:latin typeface="Corbel"/>
                  <a:ea typeface="Corbel"/>
                  <a:cs typeface="Corbel"/>
                  <a:sym typeface="Corbel"/>
                </a:rPr>
                <a:t>Спасибо</a:t>
              </a:r>
              <a:endParaRPr b="0" i="0" sz="2000" u="none" cap="none" strike="noStrike">
                <a:solidFill>
                  <a:srgbClr val="1F3864"/>
                </a:solidFill>
                <a:latin typeface="Corbel"/>
                <a:ea typeface="Corbel"/>
                <a:cs typeface="Corbel"/>
                <a:sym typeface="Corbel"/>
              </a:endParaRPr>
            </a:p>
          </p:txBody>
        </p:sp>
        <p:sp>
          <p:nvSpPr>
            <p:cNvPr id="151" name="Google Shape;151;g20848e50af1_0_220"/>
            <p:cNvSpPr txBox="1"/>
            <p:nvPr/>
          </p:nvSpPr>
          <p:spPr>
            <a:xfrm>
              <a:off x="233371" y="2873669"/>
              <a:ext cx="1296000" cy="400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GB" sz="2000" u="none" cap="none" strike="noStrike">
                  <a:solidFill>
                    <a:srgbClr val="1F3864"/>
                  </a:solidFill>
                  <a:latin typeface="Calibri"/>
                  <a:ea typeface="Calibri"/>
                  <a:cs typeface="Calibri"/>
                  <a:sym typeface="Calibri"/>
                </a:rPr>
                <a:t>شُكْرًا</a:t>
              </a:r>
              <a:endParaRPr b="0" i="0" sz="2000" u="none" cap="none" strike="noStrike">
                <a:solidFill>
                  <a:srgbClr val="1F3864"/>
                </a:solidFill>
                <a:latin typeface="Corbel"/>
                <a:ea typeface="Corbel"/>
                <a:cs typeface="Corbel"/>
                <a:sym typeface="Corbel"/>
              </a:endParaRPr>
            </a:p>
          </p:txBody>
        </p:sp>
        <p:sp>
          <p:nvSpPr>
            <p:cNvPr id="152" name="Google Shape;152;g20848e50af1_0_220"/>
            <p:cNvSpPr txBox="1"/>
            <p:nvPr/>
          </p:nvSpPr>
          <p:spPr>
            <a:xfrm>
              <a:off x="233371" y="2473502"/>
              <a:ext cx="1399500" cy="400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2000" u="none" cap="none" strike="noStrike">
                  <a:solidFill>
                    <a:srgbClr val="1F3864"/>
                  </a:solidFill>
                  <a:latin typeface="Microsoft YaHei"/>
                  <a:ea typeface="Microsoft YaHei"/>
                  <a:cs typeface="Microsoft YaHei"/>
                  <a:sym typeface="Microsoft YaHei"/>
                </a:rPr>
                <a:t>谢谢</a:t>
              </a:r>
              <a:endParaRPr b="0" i="0" sz="2000" u="none" cap="none" strike="noStrike">
                <a:solidFill>
                  <a:srgbClr val="1F3864"/>
                </a:solidFill>
                <a:latin typeface="Microsoft YaHei"/>
                <a:ea typeface="Microsoft YaHei"/>
                <a:cs typeface="Microsoft YaHei"/>
                <a:sym typeface="Microsoft YaHei"/>
              </a:endParaRPr>
            </a:p>
          </p:txBody>
        </p:sp>
      </p:grpSp>
      <p:sp>
        <p:nvSpPr>
          <p:cNvPr id="153" name="Google Shape;153;g20848e50af1_0_220"/>
          <p:cNvSpPr txBox="1"/>
          <p:nvPr>
            <p:ph idx="1" type="body"/>
          </p:nvPr>
        </p:nvSpPr>
        <p:spPr>
          <a:xfrm>
            <a:off x="2317839" y="1978699"/>
            <a:ext cx="2853900" cy="1401300"/>
          </a:xfrm>
          <a:prstGeom prst="rect">
            <a:avLst/>
          </a:prstGeom>
          <a:noFill/>
          <a:ln>
            <a:noFill/>
          </a:ln>
        </p:spPr>
        <p:txBody>
          <a:bodyPr anchorCtr="0" anchor="ctr" bIns="45700" lIns="91425" spcFirstLastPara="1" rIns="0" wrap="square" tIns="45700">
            <a:noAutofit/>
          </a:bodyPr>
          <a:lstStyle>
            <a:lvl1pPr indent="-228600" lvl="0" marL="457200" rtl="0" algn="r">
              <a:lnSpc>
                <a:spcPct val="90000"/>
              </a:lnSpc>
              <a:spcBef>
                <a:spcPts val="1100"/>
              </a:spcBef>
              <a:spcAft>
                <a:spcPts val="0"/>
              </a:spcAft>
              <a:buClr>
                <a:srgbClr val="1F3864"/>
              </a:buClr>
              <a:buSzPts val="1900"/>
              <a:buNone/>
              <a:defRPr sz="1900">
                <a:solidFill>
                  <a:srgbClr val="1F3864"/>
                </a:solidFill>
                <a:latin typeface="Quattrocento Sans"/>
                <a:ea typeface="Quattrocento Sans"/>
                <a:cs typeface="Quattrocento Sans"/>
                <a:sym typeface="Quattrocento Sans"/>
              </a:defRPr>
            </a:lvl1pPr>
            <a:lvl2pPr indent="-228600" lvl="1" marL="914400" rtl="0" algn="l">
              <a:lnSpc>
                <a:spcPct val="90000"/>
              </a:lnSpc>
              <a:spcBef>
                <a:spcPts val="500"/>
              </a:spcBef>
              <a:spcAft>
                <a:spcPts val="0"/>
              </a:spcAft>
              <a:buClr>
                <a:srgbClr val="00153A"/>
              </a:buClr>
              <a:buSzPts val="1900"/>
              <a:buNone/>
              <a:defRPr/>
            </a:lvl2pPr>
            <a:lvl3pPr indent="-228600" lvl="2" marL="1371600" rtl="0" algn="l">
              <a:lnSpc>
                <a:spcPct val="90000"/>
              </a:lnSpc>
              <a:spcBef>
                <a:spcPts val="500"/>
              </a:spcBef>
              <a:spcAft>
                <a:spcPts val="0"/>
              </a:spcAft>
              <a:buClr>
                <a:srgbClr val="00153A"/>
              </a:buClr>
              <a:buSzPts val="1900"/>
              <a:buNone/>
              <a:defRPr/>
            </a:lvl3pPr>
            <a:lvl4pPr indent="-349250" lvl="3" marL="1828800" rtl="0" algn="l">
              <a:lnSpc>
                <a:spcPct val="90000"/>
              </a:lnSpc>
              <a:spcBef>
                <a:spcPts val="500"/>
              </a:spcBef>
              <a:spcAft>
                <a:spcPts val="0"/>
              </a:spcAft>
              <a:buClr>
                <a:srgbClr val="00153A"/>
              </a:buClr>
              <a:buSzPts val="1900"/>
              <a:buChar char="•"/>
              <a:defRPr/>
            </a:lvl4pPr>
            <a:lvl5pPr indent="-349250" lvl="4" marL="2286000" rtl="0" algn="l">
              <a:lnSpc>
                <a:spcPct val="90000"/>
              </a:lnSpc>
              <a:spcBef>
                <a:spcPts val="500"/>
              </a:spcBef>
              <a:spcAft>
                <a:spcPts val="0"/>
              </a:spcAft>
              <a:buClr>
                <a:srgbClr val="00153A"/>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154" name="Google Shape;154;g20848e50af1_0_220"/>
          <p:cNvPicPr preferRelativeResize="0"/>
          <p:nvPr/>
        </p:nvPicPr>
        <p:blipFill rotWithShape="1">
          <a:blip r:embed="rId2">
            <a:alphaModFix/>
          </a:blip>
          <a:srcRect b="0" l="0" r="0" t="0"/>
          <a:stretch/>
        </p:blipFill>
        <p:spPr>
          <a:xfrm>
            <a:off x="5619403" y="925824"/>
            <a:ext cx="6302887" cy="4456777"/>
          </a:xfrm>
          <a:prstGeom prst="rect">
            <a:avLst/>
          </a:prstGeom>
          <a:noFill/>
          <a:ln>
            <a:noFill/>
          </a:ln>
        </p:spPr>
      </p:pic>
      <p:pic>
        <p:nvPicPr>
          <p:cNvPr descr="A picture containing drawing&#10;&#10;Description automatically generated" id="155" name="Google Shape;155;g20848e50af1_0_220"/>
          <p:cNvPicPr preferRelativeResize="0"/>
          <p:nvPr/>
        </p:nvPicPr>
        <p:blipFill rotWithShape="1">
          <a:blip r:embed="rId3">
            <a:alphaModFix/>
          </a:blip>
          <a:srcRect b="0" l="0" r="0" t="0"/>
          <a:stretch/>
        </p:blipFill>
        <p:spPr>
          <a:xfrm>
            <a:off x="156263" y="5580230"/>
            <a:ext cx="3909190" cy="763140"/>
          </a:xfrm>
          <a:prstGeom prst="rect">
            <a:avLst/>
          </a:prstGeom>
          <a:noFill/>
          <a:ln>
            <a:noFill/>
          </a:ln>
        </p:spPr>
      </p:pic>
      <p:cxnSp>
        <p:nvCxnSpPr>
          <p:cNvPr id="156" name="Google Shape;156;g20848e50af1_0_220"/>
          <p:cNvCxnSpPr/>
          <p:nvPr/>
        </p:nvCxnSpPr>
        <p:spPr>
          <a:xfrm>
            <a:off x="5307184" y="2143379"/>
            <a:ext cx="0" cy="936000"/>
          </a:xfrm>
          <a:prstGeom prst="straightConnector1">
            <a:avLst/>
          </a:prstGeom>
          <a:noFill/>
          <a:ln cap="flat" cmpd="sng" w="25400">
            <a:solidFill>
              <a:srgbClr val="8DC5DD"/>
            </a:solidFill>
            <a:prstDash val="solid"/>
            <a:miter lim="800000"/>
            <a:headEnd len="sm" w="sm" type="none"/>
            <a:tailEnd len="sm" w="sm" type="none"/>
          </a:ln>
        </p:spPr>
      </p:cxnSp>
      <p:pic>
        <p:nvPicPr>
          <p:cNvPr descr="A picture containing food, device&#10;&#10;Description automatically generated" id="157" name="Google Shape;157;g20848e50af1_0_220"/>
          <p:cNvPicPr preferRelativeResize="0"/>
          <p:nvPr/>
        </p:nvPicPr>
        <p:blipFill rotWithShape="1">
          <a:blip r:embed="rId4">
            <a:alphaModFix/>
          </a:blip>
          <a:srcRect b="0" l="0" r="0" t="0"/>
          <a:stretch/>
        </p:blipFill>
        <p:spPr>
          <a:xfrm>
            <a:off x="156263" y="207669"/>
            <a:ext cx="1270758" cy="77097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8" name="Shape 28"/>
        <p:cNvGrpSpPr/>
        <p:nvPr/>
      </p:nvGrpSpPr>
      <p:grpSpPr>
        <a:xfrm>
          <a:off x="0" y="0"/>
          <a:ext cx="0" cy="0"/>
          <a:chOff x="0" y="0"/>
          <a:chExt cx="0" cy="0"/>
        </a:xfrm>
      </p:grpSpPr>
      <p:sp>
        <p:nvSpPr>
          <p:cNvPr id="29" name="Google Shape;29;g14bcfdec53c_0_175"/>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 name="Google Shape;30;g14bcfdec53c_0_175"/>
          <p:cNvSpPr txBox="1"/>
          <p:nvPr>
            <p:ph type="ctrTitle"/>
          </p:nvPr>
        </p:nvSpPr>
        <p:spPr>
          <a:xfrm>
            <a:off x="1367999" y="2790000"/>
            <a:ext cx="6876900"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14bcfdec53c_0_175"/>
          <p:cNvSpPr txBox="1"/>
          <p:nvPr>
            <p:ph idx="1" type="subTitle"/>
          </p:nvPr>
        </p:nvSpPr>
        <p:spPr>
          <a:xfrm>
            <a:off x="1367999" y="4597200"/>
            <a:ext cx="6876900" cy="9282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158" name="Shape 158"/>
        <p:cNvGrpSpPr/>
        <p:nvPr/>
      </p:nvGrpSpPr>
      <p:grpSpPr>
        <a:xfrm>
          <a:off x="0" y="0"/>
          <a:ext cx="0" cy="0"/>
          <a:chOff x="0" y="0"/>
          <a:chExt cx="0" cy="0"/>
        </a:xfrm>
      </p:grpSpPr>
      <p:sp>
        <p:nvSpPr>
          <p:cNvPr id="159" name="Google Shape;159;g24470b247ac_0_37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0" name="Google Shape;160;g24470b247ac_0_37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1" name="Google Shape;161;g24470b247ac_0_37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2" name="Google Shape;162;g24470b247ac_0_37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63" name="Google Shape;163;g24470b247ac_0_376"/>
          <p:cNvSpPr/>
          <p:nvPr>
            <p:ph idx="2" type="pic"/>
          </p:nvPr>
        </p:nvSpPr>
        <p:spPr>
          <a:xfrm>
            <a:off x="720725" y="1857600"/>
            <a:ext cx="5302800" cy="2016000"/>
          </a:xfrm>
          <a:prstGeom prst="rect">
            <a:avLst/>
          </a:prstGeom>
          <a:solidFill>
            <a:srgbClr val="D8D8D8"/>
          </a:solidFill>
          <a:ln>
            <a:noFill/>
          </a:ln>
        </p:spPr>
      </p:sp>
      <p:sp>
        <p:nvSpPr>
          <p:cNvPr id="164" name="Google Shape;164;g24470b247ac_0_376"/>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rtl="0" algn="l">
              <a:lnSpc>
                <a:spcPct val="100000"/>
              </a:lnSpc>
              <a:spcBef>
                <a:spcPts val="0"/>
              </a:spcBef>
              <a:spcAft>
                <a:spcPts val="0"/>
              </a:spcAft>
              <a:buClr>
                <a:schemeClr val="lt1"/>
              </a:buClr>
              <a:buSzPts val="1400"/>
              <a:buNone/>
              <a:defRPr sz="1400">
                <a:solidFill>
                  <a:schemeClr val="lt1"/>
                </a:solidFill>
              </a:defRPr>
            </a:lvl1pPr>
            <a:lvl2pPr indent="-228600" lvl="1" marL="914400" rtl="0" algn="l">
              <a:lnSpc>
                <a:spcPct val="100000"/>
              </a:lnSpc>
              <a:spcBef>
                <a:spcPts val="0"/>
              </a:spcBef>
              <a:spcAft>
                <a:spcPts val="0"/>
              </a:spcAft>
              <a:buClr>
                <a:schemeClr val="lt1"/>
              </a:buClr>
              <a:buSzPts val="2000"/>
              <a:buNone/>
              <a:defRPr sz="2000">
                <a:solidFill>
                  <a:schemeClr val="lt1"/>
                </a:solidFill>
              </a:defRPr>
            </a:lvl2pPr>
            <a:lvl3pPr indent="-228600" lvl="2" marL="1371600" rtl="0" algn="l">
              <a:lnSpc>
                <a:spcPct val="100000"/>
              </a:lnSpc>
              <a:spcBef>
                <a:spcPts val="567"/>
              </a:spcBef>
              <a:spcAft>
                <a:spcPts val="0"/>
              </a:spcAft>
              <a:buSzPts val="1800"/>
              <a:buNone/>
              <a:defRPr>
                <a:solidFill>
                  <a:schemeClr val="lt1"/>
                </a:solidFill>
              </a:defRPr>
            </a:lvl3pPr>
            <a:lvl4pPr indent="-317500" lvl="3" marL="1828800" rtl="0" algn="l">
              <a:lnSpc>
                <a:spcPct val="100000"/>
              </a:lnSpc>
              <a:spcBef>
                <a:spcPts val="0"/>
              </a:spcBef>
              <a:spcAft>
                <a:spcPts val="0"/>
              </a:spcAft>
              <a:buSzPts val="1400"/>
              <a:buChar char="•"/>
              <a:defRPr sz="1400">
                <a:solidFill>
                  <a:schemeClr val="lt1"/>
                </a:solidFill>
              </a:defRPr>
            </a:lvl4pPr>
            <a:lvl5pPr indent="-317500" lvl="4" marL="2286000" rtl="0" algn="l">
              <a:lnSpc>
                <a:spcPct val="100000"/>
              </a:lnSpc>
              <a:spcBef>
                <a:spcPts val="0"/>
              </a:spcBef>
              <a:spcAft>
                <a:spcPts val="0"/>
              </a:spcAft>
              <a:buSzPts val="1400"/>
              <a:buChar char="•"/>
              <a:defRPr sz="1400">
                <a:solidFill>
                  <a:schemeClr val="lt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5" name="Google Shape;165;g24470b247ac_0_376"/>
          <p:cNvSpPr/>
          <p:nvPr>
            <p:ph idx="3" type="pic"/>
          </p:nvPr>
        </p:nvSpPr>
        <p:spPr>
          <a:xfrm>
            <a:off x="6166888" y="1857600"/>
            <a:ext cx="5302800" cy="2016000"/>
          </a:xfrm>
          <a:prstGeom prst="rect">
            <a:avLst/>
          </a:prstGeom>
          <a:solidFill>
            <a:srgbClr val="D8D8D8"/>
          </a:solidFill>
          <a:ln>
            <a:noFill/>
          </a:ln>
        </p:spPr>
      </p:sp>
      <p:sp>
        <p:nvSpPr>
          <p:cNvPr id="166" name="Google Shape;166;g24470b247ac_0_376"/>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rtl="0" algn="l">
              <a:lnSpc>
                <a:spcPct val="100000"/>
              </a:lnSpc>
              <a:spcBef>
                <a:spcPts val="0"/>
              </a:spcBef>
              <a:spcAft>
                <a:spcPts val="0"/>
              </a:spcAft>
              <a:buClr>
                <a:schemeClr val="lt1"/>
              </a:buClr>
              <a:buSzPts val="1400"/>
              <a:buNone/>
              <a:defRPr sz="1400">
                <a:solidFill>
                  <a:schemeClr val="lt1"/>
                </a:solidFill>
              </a:defRPr>
            </a:lvl1pPr>
            <a:lvl2pPr indent="-228600" lvl="1" marL="914400" rtl="0" algn="l">
              <a:lnSpc>
                <a:spcPct val="100000"/>
              </a:lnSpc>
              <a:spcBef>
                <a:spcPts val="0"/>
              </a:spcBef>
              <a:spcAft>
                <a:spcPts val="0"/>
              </a:spcAft>
              <a:buClr>
                <a:schemeClr val="lt1"/>
              </a:buClr>
              <a:buSzPts val="2000"/>
              <a:buNone/>
              <a:defRPr sz="2000">
                <a:solidFill>
                  <a:schemeClr val="lt1"/>
                </a:solidFill>
              </a:defRPr>
            </a:lvl2pPr>
            <a:lvl3pPr indent="-228600" lvl="2" marL="1371600" rtl="0" algn="l">
              <a:lnSpc>
                <a:spcPct val="100000"/>
              </a:lnSpc>
              <a:spcBef>
                <a:spcPts val="567"/>
              </a:spcBef>
              <a:spcAft>
                <a:spcPts val="0"/>
              </a:spcAft>
              <a:buSzPts val="1800"/>
              <a:buNone/>
              <a:defRPr>
                <a:solidFill>
                  <a:schemeClr val="lt1"/>
                </a:solidFill>
              </a:defRPr>
            </a:lvl3pPr>
            <a:lvl4pPr indent="-317500" lvl="3" marL="1828800" rtl="0" algn="l">
              <a:lnSpc>
                <a:spcPct val="100000"/>
              </a:lnSpc>
              <a:spcBef>
                <a:spcPts val="0"/>
              </a:spcBef>
              <a:spcAft>
                <a:spcPts val="0"/>
              </a:spcAft>
              <a:buSzPts val="1400"/>
              <a:buChar char="•"/>
              <a:defRPr sz="1400">
                <a:solidFill>
                  <a:schemeClr val="lt1"/>
                </a:solidFill>
              </a:defRPr>
            </a:lvl4pPr>
            <a:lvl5pPr indent="-317500" lvl="4" marL="2286000" rtl="0" algn="l">
              <a:lnSpc>
                <a:spcPct val="100000"/>
              </a:lnSpc>
              <a:spcBef>
                <a:spcPts val="0"/>
              </a:spcBef>
              <a:spcAft>
                <a:spcPts val="0"/>
              </a:spcAft>
              <a:buSzPts val="1400"/>
              <a:buChar char="•"/>
              <a:defRPr sz="1400">
                <a:solidFill>
                  <a:schemeClr val="lt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32" name="Shape 32"/>
        <p:cNvGrpSpPr/>
        <p:nvPr/>
      </p:nvGrpSpPr>
      <p:grpSpPr>
        <a:xfrm>
          <a:off x="0" y="0"/>
          <a:ext cx="0" cy="0"/>
          <a:chOff x="0" y="0"/>
          <a:chExt cx="0" cy="0"/>
        </a:xfrm>
      </p:grpSpPr>
      <p:sp>
        <p:nvSpPr>
          <p:cNvPr id="33" name="Google Shape;33;g14bcfdec53c_0_1397"/>
          <p:cNvSpPr txBox="1"/>
          <p:nvPr>
            <p:ph type="ctrTitle"/>
          </p:nvPr>
        </p:nvSpPr>
        <p:spPr>
          <a:xfrm>
            <a:off x="720725" y="2854801"/>
            <a:ext cx="4074000"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4bcfdec53c_0_1397"/>
          <p:cNvSpPr txBox="1"/>
          <p:nvPr>
            <p:ph idx="1" type="subTitle"/>
          </p:nvPr>
        </p:nvSpPr>
        <p:spPr>
          <a:xfrm>
            <a:off x="720725" y="3873600"/>
            <a:ext cx="4074000"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g14bcfdec53c_0_1397"/>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36" name="Google Shape;36;g14bcfdec53c_0_1397"/>
          <p:cNvPicPr preferRelativeResize="0"/>
          <p:nvPr/>
        </p:nvPicPr>
        <p:blipFill rotWithShape="1">
          <a:blip r:embed="rId2">
            <a:alphaModFix/>
          </a:blip>
          <a:srcRect b="0" l="0" r="0" t="0"/>
          <a:stretch/>
        </p:blipFill>
        <p:spPr>
          <a:xfrm>
            <a:off x="720725" y="860400"/>
            <a:ext cx="2970001" cy="838750"/>
          </a:xfrm>
          <a:prstGeom prst="rect">
            <a:avLst/>
          </a:prstGeom>
          <a:noFill/>
          <a:ln>
            <a:noFill/>
          </a:ln>
        </p:spPr>
      </p:pic>
      <p:grpSp>
        <p:nvGrpSpPr>
          <p:cNvPr id="37" name="Google Shape;37;g14bcfdec53c_0_1397"/>
          <p:cNvGrpSpPr/>
          <p:nvPr/>
        </p:nvGrpSpPr>
        <p:grpSpPr>
          <a:xfrm>
            <a:off x="720725" y="5472000"/>
            <a:ext cx="4009268" cy="694945"/>
            <a:chOff x="720725" y="5218493"/>
            <a:chExt cx="4009268" cy="694945"/>
          </a:xfrm>
        </p:grpSpPr>
        <p:pic>
          <p:nvPicPr>
            <p:cNvPr id="38" name="Google Shape;38;g14bcfdec53c_0_1397"/>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39" name="Google Shape;39;g14bcfdec53c_0_1397"/>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40" name="Google Shape;40;g14bcfdec53c_0_1397"/>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41" name="Google Shape;41;g14bcfdec53c_0_1397"/>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1_Three Columns with Images">
    <p:spTree>
      <p:nvGrpSpPr>
        <p:cNvPr id="42" name="Shape 42"/>
        <p:cNvGrpSpPr/>
        <p:nvPr/>
      </p:nvGrpSpPr>
      <p:grpSpPr>
        <a:xfrm>
          <a:off x="0" y="0"/>
          <a:ext cx="0" cy="0"/>
          <a:chOff x="0" y="0"/>
          <a:chExt cx="0" cy="0"/>
        </a:xfrm>
      </p:grpSpPr>
      <p:sp>
        <p:nvSpPr>
          <p:cNvPr id="43" name="Google Shape;43;g14bcfdec53c_0_541"/>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g14bcfdec53c_0_54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45" name="Google Shape;45;g14bcfdec53c_0_54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46" name="Google Shape;46;g14bcfdec53c_0_54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7" name="Google Shape;47;g14bcfdec53c_0_541"/>
          <p:cNvSpPr/>
          <p:nvPr>
            <p:ph idx="2" type="pic"/>
          </p:nvPr>
        </p:nvSpPr>
        <p:spPr>
          <a:xfrm>
            <a:off x="720725" y="1857600"/>
            <a:ext cx="3463200" cy="1656000"/>
          </a:xfrm>
          <a:prstGeom prst="rect">
            <a:avLst/>
          </a:prstGeom>
          <a:solidFill>
            <a:srgbClr val="D8D8D8"/>
          </a:solidFill>
          <a:ln>
            <a:noFill/>
          </a:ln>
        </p:spPr>
      </p:sp>
      <p:sp>
        <p:nvSpPr>
          <p:cNvPr id="48" name="Google Shape;48;g14bcfdec53c_0_541"/>
          <p:cNvSpPr txBox="1"/>
          <p:nvPr>
            <p:ph idx="1" type="body"/>
          </p:nvPr>
        </p:nvSpPr>
        <p:spPr>
          <a:xfrm>
            <a:off x="72072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g14bcfdec53c_0_541"/>
          <p:cNvSpPr/>
          <p:nvPr>
            <p:ph idx="3" type="pic"/>
          </p:nvPr>
        </p:nvSpPr>
        <p:spPr>
          <a:xfrm>
            <a:off x="4364400" y="1857600"/>
            <a:ext cx="3463200" cy="1656000"/>
          </a:xfrm>
          <a:prstGeom prst="rect">
            <a:avLst/>
          </a:prstGeom>
          <a:solidFill>
            <a:srgbClr val="D8D8D8"/>
          </a:solidFill>
          <a:ln>
            <a:noFill/>
          </a:ln>
        </p:spPr>
      </p:sp>
      <p:sp>
        <p:nvSpPr>
          <p:cNvPr id="50" name="Google Shape;50;g14bcfdec53c_0_541"/>
          <p:cNvSpPr txBox="1"/>
          <p:nvPr>
            <p:ph idx="4" type="body"/>
          </p:nvPr>
        </p:nvSpPr>
        <p:spPr>
          <a:xfrm>
            <a:off x="4364400"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g14bcfdec53c_0_541"/>
          <p:cNvSpPr/>
          <p:nvPr>
            <p:ph idx="5" type="pic"/>
          </p:nvPr>
        </p:nvSpPr>
        <p:spPr>
          <a:xfrm>
            <a:off x="8008075" y="1857600"/>
            <a:ext cx="3463200" cy="1656000"/>
          </a:xfrm>
          <a:prstGeom prst="rect">
            <a:avLst/>
          </a:prstGeom>
          <a:solidFill>
            <a:srgbClr val="D8D8D8"/>
          </a:solidFill>
          <a:ln>
            <a:noFill/>
          </a:ln>
        </p:spPr>
      </p:sp>
      <p:sp>
        <p:nvSpPr>
          <p:cNvPr id="52" name="Google Shape;52;g14bcfdec53c_0_541"/>
          <p:cNvSpPr txBox="1"/>
          <p:nvPr>
            <p:ph idx="6" type="body"/>
          </p:nvPr>
        </p:nvSpPr>
        <p:spPr>
          <a:xfrm>
            <a:off x="800807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53" name="Shape 53"/>
        <p:cNvGrpSpPr/>
        <p:nvPr/>
      </p:nvGrpSpPr>
      <p:grpSpPr>
        <a:xfrm>
          <a:off x="0" y="0"/>
          <a:ext cx="0" cy="0"/>
          <a:chOff x="0" y="0"/>
          <a:chExt cx="0" cy="0"/>
        </a:xfrm>
      </p:grpSpPr>
      <p:sp>
        <p:nvSpPr>
          <p:cNvPr id="54" name="Google Shape;54;p3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7" name="Google Shape;57;p31"/>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1"/>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60" name="Shape 60"/>
        <p:cNvGrpSpPr/>
        <p:nvPr/>
      </p:nvGrpSpPr>
      <p:grpSpPr>
        <a:xfrm>
          <a:off x="0" y="0"/>
          <a:ext cx="0" cy="0"/>
          <a:chOff x="0" y="0"/>
          <a:chExt cx="0" cy="0"/>
        </a:xfrm>
      </p:grpSpPr>
      <p:sp>
        <p:nvSpPr>
          <p:cNvPr id="61" name="Google Shape;61;p2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4" name="Google Shape;64;p22"/>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2"/>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p:nvPr>
            <p:ph idx="2" type="pic"/>
          </p:nvPr>
        </p:nvSpPr>
        <p:spPr>
          <a:xfrm>
            <a:off x="5334000" y="0"/>
            <a:ext cx="6858000" cy="6858000"/>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67" name="Shape 67"/>
        <p:cNvGrpSpPr/>
        <p:nvPr/>
      </p:nvGrpSpPr>
      <p:grpSpPr>
        <a:xfrm>
          <a:off x="0" y="0"/>
          <a:ext cx="0" cy="0"/>
          <a:chOff x="0" y="0"/>
          <a:chExt cx="0" cy="0"/>
        </a:xfrm>
      </p:grpSpPr>
      <p:sp>
        <p:nvSpPr>
          <p:cNvPr id="68" name="Google Shape;68;p3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2"/>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2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77" name="Shape 77"/>
        <p:cNvGrpSpPr/>
        <p:nvPr/>
      </p:nvGrpSpPr>
      <p:grpSpPr>
        <a:xfrm>
          <a:off x="0" y="0"/>
          <a:ext cx="0" cy="0"/>
          <a:chOff x="0" y="0"/>
          <a:chExt cx="0" cy="0"/>
        </a:xfrm>
      </p:grpSpPr>
      <p:sp>
        <p:nvSpPr>
          <p:cNvPr id="78" name="Google Shape;78;g14bcfdec53c_0_1131"/>
          <p:cNvSpPr txBox="1"/>
          <p:nvPr>
            <p:ph type="title"/>
          </p:nvPr>
        </p:nvSpPr>
        <p:spPr>
          <a:xfrm>
            <a:off x="720725" y="1882800"/>
            <a:ext cx="7740000" cy="28272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14bcfdec53c_0_113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14bcfdec53c_0_113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g14bcfdec53c_0_113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g14bcfdec53c_0_1131"/>
          <p:cNvSpPr txBox="1"/>
          <p:nvPr>
            <p:ph idx="1" type="body"/>
          </p:nvPr>
        </p:nvSpPr>
        <p:spPr>
          <a:xfrm>
            <a:off x="720725" y="5065200"/>
            <a:ext cx="7740000" cy="4476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3" name="Google Shape;83;g14bcfdec53c_0_113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0"/>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0"/>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20"/>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20"/>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oceanexpert.org/document/26607" TargetMode="Externa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18.jpg"/><Relationship Id="rId5" Type="http://schemas.openxmlformats.org/officeDocument/2006/relationships/image" Target="../media/image13.jpg"/><Relationship Id="rId6"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s://docs.google.com/document/d/1rulLh8CFRb5sXlBSnvs6O-e7mbVnch_mVvpGMeF0yhs/edit#" TargetMode="External"/><Relationship Id="rId4" Type="http://schemas.openxmlformats.org/officeDocument/2006/relationships/hyperlink" Target="https://www.goosocean.org/index.php?option=com_oe&amp;task=viewEventRecord&amp;eventID=3820" TargetMode="External"/><Relationship Id="rId5" Type="http://schemas.openxmlformats.org/officeDocument/2006/relationships/hyperlink" Target="https://docs.google.com/document/d/1YwAy24MJdhphAk2tr5lvmFaezlA0jCOPxaGCuUWvp8c/edit?usp=share_link" TargetMode="External"/><Relationship Id="rId6" Type="http://schemas.openxmlformats.org/officeDocument/2006/relationships/hyperlink" Target="https://docs.google.com/document/d/1YwAy24MJdhphAk2tr5lvmFaezlA0jCOPxaGCuUWvp8c/edit?usp=share_link" TargetMode="External"/><Relationship Id="rId7"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mailto:ann-christine.zinkann@noaa.gov" TargetMode="External"/><Relationship Id="rId4" Type="http://schemas.openxmlformats.org/officeDocument/2006/relationships/image" Target="../media/image29.jpg"/><Relationship Id="rId5" Type="http://schemas.openxmlformats.org/officeDocument/2006/relationships/image" Target="../media/image13.jpg"/><Relationship Id="rId6"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4e328dc025_0_0"/>
          <p:cNvSpPr txBox="1"/>
          <p:nvPr>
            <p:ph type="ctrTitle"/>
          </p:nvPr>
        </p:nvSpPr>
        <p:spPr>
          <a:xfrm>
            <a:off x="961800" y="2560650"/>
            <a:ext cx="10460700" cy="177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lt1"/>
              </a:buClr>
              <a:buSzPts val="5000"/>
              <a:buFont typeface="Arial"/>
              <a:buNone/>
            </a:pPr>
            <a:r>
              <a:rPr lang="en-GB"/>
              <a:t>Observations Coordination Group</a:t>
            </a:r>
            <a:endParaRPr/>
          </a:p>
          <a:p>
            <a:pPr indent="0" lvl="0" marL="0" rtl="0" algn="l">
              <a:lnSpc>
                <a:spcPct val="90000"/>
              </a:lnSpc>
              <a:spcBef>
                <a:spcPts val="0"/>
              </a:spcBef>
              <a:spcAft>
                <a:spcPts val="0"/>
              </a:spcAft>
              <a:buClr>
                <a:schemeClr val="lt1"/>
              </a:buClr>
              <a:buSzPts val="5000"/>
              <a:buFont typeface="Arial"/>
              <a:buNone/>
            </a:pPr>
            <a:r>
              <a:rPr lang="en-GB"/>
              <a:t>14th Meeting</a:t>
            </a:r>
            <a:endParaRPr/>
          </a:p>
        </p:txBody>
      </p:sp>
      <p:sp>
        <p:nvSpPr>
          <p:cNvPr id="172" name="Google Shape;172;g24e328dc025_0_0"/>
          <p:cNvSpPr txBox="1"/>
          <p:nvPr>
            <p:ph idx="1" type="subTitle"/>
          </p:nvPr>
        </p:nvSpPr>
        <p:spPr>
          <a:xfrm>
            <a:off x="961800" y="4897800"/>
            <a:ext cx="10054500" cy="7677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lang="en-GB"/>
              <a:t>OCG-14 Meeting, June 5-8, 2023</a:t>
            </a:r>
            <a:endParaRPr/>
          </a:p>
          <a:p>
            <a:pPr indent="0" lvl="0" marL="0" rtl="0" algn="l">
              <a:lnSpc>
                <a:spcPct val="105000"/>
              </a:lnSpc>
              <a:spcBef>
                <a:spcPts val="1000"/>
              </a:spcBef>
              <a:spcAft>
                <a:spcPts val="0"/>
              </a:spcAft>
              <a:buClr>
                <a:schemeClr val="dk1"/>
              </a:buClr>
              <a:buSzPts val="1100"/>
              <a:buFont typeface="Arial"/>
              <a:buNone/>
            </a:pPr>
            <a:r>
              <a:rPr lang="en-GB"/>
              <a:t>Breakwater Lodge, Cape Town, South Africa</a:t>
            </a:r>
            <a:endParaRPr/>
          </a:p>
        </p:txBody>
      </p:sp>
      <p:pic>
        <p:nvPicPr>
          <p:cNvPr id="173" name="Google Shape;173;g24e328dc025_0_0"/>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pic>
        <p:nvPicPr>
          <p:cNvPr descr="Logo&#10;&#10;Description automatically generated" id="174" name="Google Shape;174;g24e328dc025_0_0"/>
          <p:cNvPicPr preferRelativeResize="0"/>
          <p:nvPr/>
        </p:nvPicPr>
        <p:blipFill rotWithShape="1">
          <a:blip r:embed="rId4">
            <a:alphaModFix/>
          </a:blip>
          <a:srcRect b="0" l="0" r="0" t="0"/>
          <a:stretch/>
        </p:blipFill>
        <p:spPr>
          <a:xfrm>
            <a:off x="1368000" y="576000"/>
            <a:ext cx="2970001" cy="83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4470b247ac_0_17"/>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50" name="Google Shape;250;g24470b247ac_0_17"/>
          <p:cNvSpPr txBox="1"/>
          <p:nvPr>
            <p:ph idx="1" type="body"/>
          </p:nvPr>
        </p:nvSpPr>
        <p:spPr>
          <a:xfrm>
            <a:off x="720725" y="1435675"/>
            <a:ext cx="7356600" cy="4770600"/>
          </a:xfrm>
          <a:prstGeom prst="rect">
            <a:avLst/>
          </a:prstGeom>
          <a:noFill/>
          <a:ln>
            <a:noFill/>
          </a:ln>
        </p:spPr>
        <p:txBody>
          <a:bodyPr anchorCtr="0" anchor="t" bIns="0" lIns="0" spcFirstLastPara="1" rIns="0" wrap="square" tIns="0">
            <a:noAutofit/>
          </a:bodyPr>
          <a:lstStyle/>
          <a:p>
            <a:pPr indent="-390650" lvl="0" marL="540000" rtl="0" algn="l">
              <a:lnSpc>
                <a:spcPct val="150000"/>
              </a:lnSpc>
              <a:spcBef>
                <a:spcPts val="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OCG led engagement with </a:t>
            </a:r>
            <a:r>
              <a:rPr lang="en-GB" sz="1900">
                <a:solidFill>
                  <a:schemeClr val="accent1"/>
                </a:solidFill>
                <a:highlight>
                  <a:srgbClr val="FFFFFF"/>
                </a:highlight>
                <a:latin typeface="Barlow Light"/>
                <a:ea typeface="Barlow Light"/>
                <a:cs typeface="Barlow Light"/>
                <a:sym typeface="Barlow Light"/>
              </a:rPr>
              <a:t>WMO in their RRR process.</a:t>
            </a:r>
            <a:r>
              <a:rPr lang="en-GB" sz="1900">
                <a:solidFill>
                  <a:schemeClr val="accent1"/>
                </a:solidFill>
                <a:highlight>
                  <a:srgbClr val="FFFFFF"/>
                </a:highlight>
                <a:latin typeface="Barlow"/>
                <a:ea typeface="Barlow"/>
                <a:cs typeface="Barlow"/>
                <a:sym typeface="Barlow"/>
              </a:rPr>
              <a:t> </a:t>
            </a:r>
            <a:r>
              <a:rPr b="1" lang="en-GB" sz="1900">
                <a:solidFill>
                  <a:schemeClr val="accent1"/>
                </a:solidFill>
                <a:highlight>
                  <a:srgbClr val="FFFFFF"/>
                </a:highlight>
                <a:latin typeface="Barlow"/>
                <a:ea typeface="Barlow"/>
                <a:cs typeface="Barlow"/>
                <a:sym typeface="Barlow"/>
              </a:rPr>
              <a:t>GOOS, ETOOFS, OOPC, and potentially BGC Panel will now have stronger role in RRR and WMO Statements of Guidance</a:t>
            </a:r>
            <a:endParaRPr b="1" sz="1900">
              <a:solidFill>
                <a:schemeClr val="accent1"/>
              </a:solidFill>
              <a:latin typeface="Barlow"/>
              <a:ea typeface="Barlow"/>
              <a:cs typeface="Barlow"/>
              <a:sym typeface="Barlow"/>
            </a:endParaRPr>
          </a:p>
          <a:p>
            <a:pPr indent="-390650" lvl="0" marL="540000" rtl="0" algn="l">
              <a:lnSpc>
                <a:spcPct val="150000"/>
              </a:lnSpc>
              <a:spcBef>
                <a:spcPts val="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GOOS request to be considered in </a:t>
            </a:r>
            <a:r>
              <a:rPr b="1" lang="en-GB" sz="1900">
                <a:solidFill>
                  <a:schemeClr val="accent1"/>
                </a:solidFill>
                <a:latin typeface="Barlow"/>
                <a:ea typeface="Barlow"/>
                <a:cs typeface="Barlow"/>
                <a:sym typeface="Barlow"/>
              </a:rPr>
              <a:t>WMO GBON</a:t>
            </a:r>
            <a:r>
              <a:rPr lang="en-GB" sz="1900">
                <a:solidFill>
                  <a:schemeClr val="accent1"/>
                </a:solidFill>
                <a:latin typeface="Barlow"/>
                <a:ea typeface="Barlow"/>
                <a:cs typeface="Barlow"/>
                <a:sym typeface="Barlow"/>
              </a:rPr>
              <a:t> </a:t>
            </a:r>
            <a:r>
              <a:rPr lang="en-GB" sz="1900">
                <a:solidFill>
                  <a:schemeClr val="accent1"/>
                </a:solidFill>
                <a:latin typeface="Barlow Light"/>
                <a:ea typeface="Barlow Light"/>
                <a:cs typeface="Barlow Light"/>
                <a:sym typeface="Barlow Light"/>
              </a:rPr>
              <a:t>(approved by GOOS SC)</a:t>
            </a:r>
            <a:endParaRPr sz="1900">
              <a:solidFill>
                <a:schemeClr val="accent1"/>
              </a:solidFill>
              <a:latin typeface="Barlow Light"/>
              <a:ea typeface="Barlow Light"/>
              <a:cs typeface="Barlow Light"/>
              <a:sym typeface="Barlow Light"/>
            </a:endParaRPr>
          </a:p>
          <a:p>
            <a:pPr indent="-390650" lvl="0" marL="540000" rtl="0" algn="l">
              <a:lnSpc>
                <a:spcPct val="150000"/>
              </a:lnSpc>
              <a:spcBef>
                <a:spcPts val="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3 Emerging networks transitioning to </a:t>
            </a:r>
            <a:r>
              <a:rPr b="1" lang="en-GB" sz="1900">
                <a:solidFill>
                  <a:schemeClr val="accent1"/>
                </a:solidFill>
                <a:latin typeface="Barlow"/>
                <a:ea typeface="Barlow"/>
                <a:cs typeface="Barlow"/>
                <a:sym typeface="Barlow"/>
              </a:rPr>
              <a:t>mature status; </a:t>
            </a:r>
            <a:r>
              <a:rPr lang="en-GB" sz="1900">
                <a:solidFill>
                  <a:schemeClr val="accent1"/>
                </a:solidFill>
                <a:latin typeface="Barlow Light"/>
                <a:ea typeface="Barlow Light"/>
                <a:cs typeface="Barlow Light"/>
                <a:sym typeface="Barlow Light"/>
              </a:rPr>
              <a:t>engaged several new potential networks </a:t>
            </a:r>
            <a:endParaRPr sz="1900">
              <a:solidFill>
                <a:schemeClr val="accent1"/>
              </a:solidFill>
              <a:latin typeface="Barlow Light"/>
              <a:ea typeface="Barlow Light"/>
              <a:cs typeface="Barlow Light"/>
              <a:sym typeface="Barlow Light"/>
            </a:endParaRPr>
          </a:p>
          <a:p>
            <a:pPr indent="-390650" lvl="0" marL="540000" rtl="0" algn="l">
              <a:lnSpc>
                <a:spcPct val="150000"/>
              </a:lnSpc>
              <a:spcBef>
                <a:spcPts val="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OCG</a:t>
            </a:r>
            <a:r>
              <a:rPr lang="en-GB" sz="1900">
                <a:solidFill>
                  <a:schemeClr val="accent1"/>
                </a:solidFill>
                <a:latin typeface="Barlow"/>
                <a:ea typeface="Barlow"/>
                <a:cs typeface="Barlow"/>
                <a:sym typeface="Barlow"/>
              </a:rPr>
              <a:t> </a:t>
            </a:r>
            <a:r>
              <a:rPr b="1" lang="en-GB" sz="1900">
                <a:solidFill>
                  <a:schemeClr val="accent1"/>
                </a:solidFill>
                <a:latin typeface="Barlow"/>
                <a:ea typeface="Barlow"/>
                <a:cs typeface="Barlow"/>
                <a:sym typeface="Barlow"/>
              </a:rPr>
              <a:t>Data implementation strategy</a:t>
            </a:r>
            <a:r>
              <a:rPr lang="en-GB" sz="1900">
                <a:solidFill>
                  <a:schemeClr val="accent1"/>
                </a:solidFill>
                <a:latin typeface="Barlow"/>
                <a:ea typeface="Barlow"/>
                <a:cs typeface="Barlow"/>
                <a:sym typeface="Barlow"/>
              </a:rPr>
              <a:t> </a:t>
            </a:r>
            <a:r>
              <a:rPr lang="en-GB" sz="1900">
                <a:solidFill>
                  <a:schemeClr val="accent1"/>
                </a:solidFill>
                <a:latin typeface="Barlow Light"/>
                <a:ea typeface="Barlow Light"/>
                <a:cs typeface="Barlow Light"/>
                <a:sym typeface="Barlow Light"/>
              </a:rPr>
              <a:t>under review with OCG networks</a:t>
            </a:r>
            <a:endParaRPr sz="1900">
              <a:solidFill>
                <a:schemeClr val="accent1"/>
              </a:solidFill>
              <a:latin typeface="Barlow Light"/>
              <a:ea typeface="Barlow Light"/>
              <a:cs typeface="Barlow Light"/>
              <a:sym typeface="Barlow Light"/>
            </a:endParaRPr>
          </a:p>
          <a:p>
            <a:pPr indent="-390650" lvl="0" marL="540000" rtl="0" algn="l">
              <a:lnSpc>
                <a:spcPct val="150000"/>
              </a:lnSpc>
              <a:spcBef>
                <a:spcPts val="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Progress on</a:t>
            </a:r>
            <a:r>
              <a:rPr lang="en-GB" sz="1900">
                <a:solidFill>
                  <a:schemeClr val="accent1"/>
                </a:solidFill>
                <a:latin typeface="Barlow"/>
                <a:ea typeface="Barlow"/>
                <a:cs typeface="Barlow"/>
                <a:sym typeface="Barlow"/>
              </a:rPr>
              <a:t> </a:t>
            </a:r>
            <a:r>
              <a:rPr b="1" lang="en-GB" sz="1900">
                <a:solidFill>
                  <a:schemeClr val="accent1"/>
                </a:solidFill>
                <a:latin typeface="Barlow"/>
                <a:ea typeface="Barlow"/>
                <a:cs typeface="Barlow"/>
                <a:sym typeface="Barlow"/>
              </a:rPr>
              <a:t>metadata standards</a:t>
            </a:r>
            <a:r>
              <a:rPr lang="en-GB" sz="1900">
                <a:solidFill>
                  <a:schemeClr val="accent1"/>
                </a:solidFill>
                <a:latin typeface="Barlow Light"/>
                <a:ea typeface="Barlow Light"/>
                <a:cs typeface="Barlow Light"/>
                <a:sym typeface="Barlow Light"/>
              </a:rPr>
              <a:t> across networks [OceanOPS]</a:t>
            </a:r>
            <a:endParaRPr sz="1900">
              <a:solidFill>
                <a:schemeClr val="accent1"/>
              </a:solidFill>
              <a:latin typeface="Barlow Light"/>
              <a:ea typeface="Barlow Light"/>
              <a:cs typeface="Barlow Light"/>
              <a:sym typeface="Barlow Light"/>
            </a:endParaRPr>
          </a:p>
        </p:txBody>
      </p:sp>
      <p:sp>
        <p:nvSpPr>
          <p:cNvPr id="251" name="Google Shape;251;g24470b247ac_0_17"/>
          <p:cNvSpPr txBox="1"/>
          <p:nvPr>
            <p:ph type="title"/>
          </p:nvPr>
        </p:nvSpPr>
        <p:spPr>
          <a:xfrm>
            <a:off x="720726" y="722325"/>
            <a:ext cx="105294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Highlights and Accomplishments</a:t>
            </a:r>
            <a:endParaRPr/>
          </a:p>
        </p:txBody>
      </p:sp>
      <p:pic>
        <p:nvPicPr>
          <p:cNvPr id="252" name="Google Shape;252;g24470b247ac_0_17"/>
          <p:cNvPicPr preferRelativeResize="0"/>
          <p:nvPr/>
        </p:nvPicPr>
        <p:blipFill rotWithShape="1">
          <a:blip r:embed="rId3">
            <a:alphaModFix/>
          </a:blip>
          <a:srcRect b="0" l="17465" r="45956" t="0"/>
          <a:stretch/>
        </p:blipFill>
        <p:spPr>
          <a:xfrm>
            <a:off x="8428500" y="0"/>
            <a:ext cx="3763502" cy="6857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4470b247ac_0_465"/>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258" name="Google Shape;258;g24470b247ac_0_465"/>
          <p:cNvSpPr txBox="1"/>
          <p:nvPr>
            <p:ph idx="1" type="body"/>
          </p:nvPr>
        </p:nvSpPr>
        <p:spPr>
          <a:xfrm>
            <a:off x="720725" y="1435675"/>
            <a:ext cx="7269300" cy="4770600"/>
          </a:xfrm>
          <a:prstGeom prst="rect">
            <a:avLst/>
          </a:prstGeom>
          <a:noFill/>
          <a:ln>
            <a:noFill/>
          </a:ln>
        </p:spPr>
        <p:txBody>
          <a:bodyPr anchorCtr="0" anchor="t" bIns="0" lIns="0" spcFirstLastPara="1" rIns="0" wrap="square" tIns="0">
            <a:noAutofit/>
          </a:bodyPr>
          <a:lstStyle/>
          <a:p>
            <a:pPr indent="-390650" lvl="0" marL="540000" rtl="0" algn="l">
              <a:lnSpc>
                <a:spcPct val="150000"/>
              </a:lnSpc>
              <a:spcBef>
                <a:spcPts val="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6</a:t>
            </a:r>
            <a:r>
              <a:rPr lang="en-GB" sz="1900">
                <a:solidFill>
                  <a:schemeClr val="accent1"/>
                </a:solidFill>
                <a:latin typeface="Barlow"/>
                <a:ea typeface="Barlow"/>
                <a:cs typeface="Barlow"/>
                <a:sym typeface="Barlow"/>
              </a:rPr>
              <a:t> </a:t>
            </a:r>
            <a:r>
              <a:rPr b="1" lang="en-GB" sz="1900">
                <a:solidFill>
                  <a:schemeClr val="accent1"/>
                </a:solidFill>
                <a:latin typeface="Barlow"/>
                <a:ea typeface="Barlow"/>
                <a:cs typeface="Barlow"/>
                <a:sym typeface="Barlow"/>
              </a:rPr>
              <a:t>Best practices</a:t>
            </a:r>
            <a:r>
              <a:rPr lang="en-GB" sz="1900">
                <a:solidFill>
                  <a:schemeClr val="accent1"/>
                </a:solidFill>
                <a:latin typeface="Barlow Light"/>
                <a:ea typeface="Barlow Light"/>
                <a:cs typeface="Barlow Light"/>
                <a:sym typeface="Barlow Light"/>
              </a:rPr>
              <a:t> endorsed, 3+ in process</a:t>
            </a:r>
            <a:endParaRPr sz="1900">
              <a:solidFill>
                <a:schemeClr val="accent1"/>
              </a:solidFill>
              <a:latin typeface="Barlow Light"/>
              <a:ea typeface="Barlow Light"/>
              <a:cs typeface="Barlow Light"/>
              <a:sym typeface="Barlow Light"/>
            </a:endParaRPr>
          </a:p>
          <a:p>
            <a:pPr indent="-390650" lvl="0" marL="540000" rtl="0" algn="l">
              <a:lnSpc>
                <a:spcPct val="150000"/>
              </a:lnSpc>
              <a:spcBef>
                <a:spcPts val="0"/>
              </a:spcBef>
              <a:spcAft>
                <a:spcPts val="0"/>
              </a:spcAft>
              <a:buClr>
                <a:schemeClr val="accent1"/>
              </a:buClr>
              <a:buSzPts val="1900"/>
              <a:buFont typeface="Barlow"/>
              <a:buChar char="●"/>
            </a:pPr>
            <a:r>
              <a:rPr b="1" lang="en-GB" sz="1900">
                <a:solidFill>
                  <a:schemeClr val="accent1"/>
                </a:solidFill>
                <a:latin typeface="Barlow"/>
                <a:ea typeface="Barlow"/>
                <a:cs typeface="Barlow"/>
                <a:sym typeface="Barlow"/>
              </a:rPr>
              <a:t>Report Card</a:t>
            </a:r>
            <a:r>
              <a:rPr lang="en-GB" sz="1900">
                <a:solidFill>
                  <a:schemeClr val="accent1"/>
                </a:solidFill>
                <a:latin typeface="Barlow Light"/>
                <a:ea typeface="Barlow Light"/>
                <a:cs typeface="Barlow Light"/>
                <a:sym typeface="Barlow Light"/>
              </a:rPr>
              <a:t> - moving cross GOOS [OCG/OceanOPS leading]</a:t>
            </a:r>
            <a:endParaRPr sz="1900">
              <a:solidFill>
                <a:schemeClr val="accent1"/>
              </a:solidFill>
              <a:latin typeface="Barlow Light"/>
              <a:ea typeface="Barlow Light"/>
              <a:cs typeface="Barlow Light"/>
              <a:sym typeface="Barlow Light"/>
            </a:endParaRPr>
          </a:p>
          <a:p>
            <a:pPr indent="-390650" lvl="0" marL="540000" rtl="0" algn="l">
              <a:lnSpc>
                <a:spcPct val="150000"/>
              </a:lnSpc>
              <a:spcBef>
                <a:spcPts val="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Published the </a:t>
            </a:r>
            <a:r>
              <a:rPr b="1" lang="en-GB" sz="1900">
                <a:solidFill>
                  <a:schemeClr val="accent1"/>
                </a:solidFill>
                <a:latin typeface="Barlow"/>
                <a:ea typeface="Barlow"/>
                <a:cs typeface="Barlow"/>
                <a:sym typeface="Barlow"/>
              </a:rPr>
              <a:t>OONJ Workshop Report</a:t>
            </a:r>
            <a:r>
              <a:rPr lang="en-GB" sz="1900">
                <a:solidFill>
                  <a:schemeClr val="accent1"/>
                </a:solidFill>
                <a:latin typeface="Barlow"/>
                <a:ea typeface="Barlow"/>
                <a:cs typeface="Barlow"/>
                <a:sym typeface="Barlow"/>
              </a:rPr>
              <a:t> </a:t>
            </a:r>
            <a:r>
              <a:rPr lang="en-GB" sz="1900">
                <a:solidFill>
                  <a:schemeClr val="accent1"/>
                </a:solidFill>
                <a:latin typeface="Barlow Light"/>
                <a:ea typeface="Barlow Light"/>
                <a:cs typeface="Barlow Light"/>
                <a:sym typeface="Barlow Light"/>
              </a:rPr>
              <a:t>(</a:t>
            </a:r>
            <a:r>
              <a:rPr lang="en-GB" sz="1900" u="sng">
                <a:solidFill>
                  <a:schemeClr val="accent1"/>
                </a:solidFill>
                <a:latin typeface="Barlow Light"/>
                <a:ea typeface="Barlow Light"/>
                <a:cs typeface="Barlow Light"/>
                <a:sym typeface="Barlow Light"/>
                <a:hlinkClick r:id="rId3">
                  <a:extLst>
                    <a:ext uri="{A12FA001-AC4F-418D-AE19-62706E023703}">
                      <ahyp:hlinkClr val="tx"/>
                    </a:ext>
                  </a:extLst>
                </a:hlinkClick>
              </a:rPr>
              <a:t>GOOS Report No. 246</a:t>
            </a:r>
            <a:r>
              <a:rPr lang="en-GB" sz="1900">
                <a:solidFill>
                  <a:schemeClr val="accent1"/>
                </a:solidFill>
                <a:latin typeface="Barlow Light"/>
                <a:ea typeface="Barlow Light"/>
                <a:cs typeface="Barlow Light"/>
                <a:sym typeface="Barlow Light"/>
              </a:rPr>
              <a:t>) </a:t>
            </a:r>
            <a:endParaRPr sz="1900">
              <a:solidFill>
                <a:schemeClr val="accent1"/>
              </a:solidFill>
              <a:latin typeface="Barlow Light"/>
              <a:ea typeface="Barlow Light"/>
              <a:cs typeface="Barlow Light"/>
              <a:sym typeface="Barlow Light"/>
            </a:endParaRPr>
          </a:p>
          <a:p>
            <a:pPr indent="-390650" lvl="0" marL="540000" rtl="0" algn="l">
              <a:lnSpc>
                <a:spcPct val="150000"/>
              </a:lnSpc>
              <a:spcBef>
                <a:spcPts val="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Continued </a:t>
            </a:r>
            <a:r>
              <a:rPr b="1" lang="en-GB" sz="1900">
                <a:solidFill>
                  <a:schemeClr val="accent1"/>
                </a:solidFill>
                <a:latin typeface="Barlow"/>
                <a:ea typeface="Barlow"/>
                <a:cs typeface="Barlow"/>
                <a:sym typeface="Barlow"/>
              </a:rPr>
              <a:t>capacity development</a:t>
            </a:r>
            <a:r>
              <a:rPr lang="en-GB" sz="1900">
                <a:solidFill>
                  <a:schemeClr val="accent1"/>
                </a:solidFill>
                <a:latin typeface="Barlow Light"/>
                <a:ea typeface="Barlow Light"/>
                <a:cs typeface="Barlow Light"/>
                <a:sym typeface="Barlow Light"/>
              </a:rPr>
              <a:t> Webinar Series &amp;</a:t>
            </a:r>
            <a:r>
              <a:rPr b="1" lang="en-GB" sz="1900">
                <a:solidFill>
                  <a:schemeClr val="accent1"/>
                </a:solidFill>
                <a:latin typeface="Barlow"/>
                <a:ea typeface="Barlow"/>
                <a:cs typeface="Barlow"/>
                <a:sym typeface="Barlow"/>
              </a:rPr>
              <a:t> in-person </a:t>
            </a:r>
            <a:r>
              <a:rPr lang="en-GB" sz="1900">
                <a:solidFill>
                  <a:schemeClr val="accent1"/>
                </a:solidFill>
                <a:latin typeface="Barlow Light"/>
                <a:ea typeface="Barlow Light"/>
                <a:cs typeface="Barlow Light"/>
                <a:sym typeface="Barlow Light"/>
              </a:rPr>
              <a:t>workshop in June</a:t>
            </a:r>
            <a:endParaRPr sz="1900">
              <a:solidFill>
                <a:schemeClr val="accent1"/>
              </a:solidFill>
              <a:latin typeface="Barlow Light"/>
              <a:ea typeface="Barlow Light"/>
              <a:cs typeface="Barlow Light"/>
              <a:sym typeface="Barlow Light"/>
            </a:endParaRPr>
          </a:p>
          <a:p>
            <a:pPr indent="-390650" lvl="0" marL="540000" rtl="0" algn="l">
              <a:lnSpc>
                <a:spcPct val="150000"/>
              </a:lnSpc>
              <a:spcBef>
                <a:spcPts val="0"/>
              </a:spcBef>
              <a:spcAft>
                <a:spcPts val="0"/>
              </a:spcAft>
              <a:buClr>
                <a:schemeClr val="accent1"/>
              </a:buClr>
              <a:buSzPts val="1900"/>
              <a:buFont typeface="Barlow"/>
              <a:buChar char="●"/>
            </a:pPr>
            <a:r>
              <a:rPr b="1" lang="en-GB" sz="1900">
                <a:solidFill>
                  <a:schemeClr val="accent1"/>
                </a:solidFill>
                <a:latin typeface="Barlow"/>
                <a:ea typeface="Barlow"/>
                <a:cs typeface="Barlow"/>
                <a:sym typeface="Barlow"/>
              </a:rPr>
              <a:t>OceanOPS </a:t>
            </a:r>
            <a:r>
              <a:rPr lang="en-GB" sz="1900">
                <a:solidFill>
                  <a:schemeClr val="accent1"/>
                </a:solidFill>
                <a:latin typeface="Barlow Light"/>
                <a:ea typeface="Barlow Light"/>
                <a:cs typeface="Barlow Light"/>
                <a:sym typeface="Barlow Light"/>
              </a:rPr>
              <a:t>strategic plan on track</a:t>
            </a:r>
            <a:endParaRPr sz="1900">
              <a:solidFill>
                <a:schemeClr val="accent1"/>
              </a:solidFill>
              <a:latin typeface="Barlow Light"/>
              <a:ea typeface="Barlow Light"/>
              <a:cs typeface="Barlow Light"/>
              <a:sym typeface="Barlow Light"/>
            </a:endParaRPr>
          </a:p>
          <a:p>
            <a:pPr indent="-390650" lvl="0" marL="540000" rtl="0" algn="l">
              <a:lnSpc>
                <a:spcPct val="150000"/>
              </a:lnSpc>
              <a:spcBef>
                <a:spcPts val="0"/>
              </a:spcBef>
              <a:spcAft>
                <a:spcPts val="0"/>
              </a:spcAft>
              <a:buClr>
                <a:schemeClr val="accent1"/>
              </a:buClr>
              <a:buSzPts val="1900"/>
              <a:buFont typeface="Barlow Light"/>
              <a:buChar char="●"/>
            </a:pPr>
            <a:r>
              <a:rPr lang="en-GB" sz="1900">
                <a:solidFill>
                  <a:schemeClr val="accent1"/>
                </a:solidFill>
                <a:highlight>
                  <a:srgbClr val="FFFF00"/>
                </a:highlight>
                <a:latin typeface="Barlow Light"/>
                <a:ea typeface="Barlow Light"/>
                <a:cs typeface="Barlow Light"/>
                <a:sym typeface="Barlow Light"/>
              </a:rPr>
              <a:t>3 OCG Roundtables</a:t>
            </a:r>
            <a:endParaRPr sz="1900">
              <a:solidFill>
                <a:schemeClr val="accent1"/>
              </a:solidFill>
              <a:highlight>
                <a:srgbClr val="FFFF00"/>
              </a:highlight>
              <a:latin typeface="Barlow Light"/>
              <a:ea typeface="Barlow Light"/>
              <a:cs typeface="Barlow Light"/>
              <a:sym typeface="Barlow Light"/>
            </a:endParaRPr>
          </a:p>
          <a:p>
            <a:pPr indent="0" lvl="0" marL="0" rtl="0" algn="l">
              <a:lnSpc>
                <a:spcPct val="150000"/>
              </a:lnSpc>
              <a:spcBef>
                <a:spcPts val="0"/>
              </a:spcBef>
              <a:spcAft>
                <a:spcPts val="0"/>
              </a:spcAft>
              <a:buNone/>
            </a:pPr>
            <a:r>
              <a:t/>
            </a:r>
            <a:endParaRPr sz="1900">
              <a:solidFill>
                <a:schemeClr val="accent1"/>
              </a:solidFill>
              <a:latin typeface="Barlow Light"/>
              <a:ea typeface="Barlow Light"/>
              <a:cs typeface="Barlow Light"/>
              <a:sym typeface="Barlow Light"/>
            </a:endParaRPr>
          </a:p>
        </p:txBody>
      </p:sp>
      <p:sp>
        <p:nvSpPr>
          <p:cNvPr id="259" name="Google Shape;259;g24470b247ac_0_465"/>
          <p:cNvSpPr txBox="1"/>
          <p:nvPr>
            <p:ph type="title"/>
          </p:nvPr>
        </p:nvSpPr>
        <p:spPr>
          <a:xfrm>
            <a:off x="720726" y="722325"/>
            <a:ext cx="105294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Continued!</a:t>
            </a:r>
            <a:endParaRPr/>
          </a:p>
        </p:txBody>
      </p:sp>
      <p:pic>
        <p:nvPicPr>
          <p:cNvPr id="260" name="Google Shape;260;g24470b247ac_0_465"/>
          <p:cNvPicPr preferRelativeResize="0"/>
          <p:nvPr/>
        </p:nvPicPr>
        <p:blipFill rotWithShape="1">
          <a:blip r:embed="rId4">
            <a:alphaModFix/>
          </a:blip>
          <a:srcRect b="0" l="38598" r="38598" t="0"/>
          <a:stretch/>
        </p:blipFill>
        <p:spPr>
          <a:xfrm>
            <a:off x="8428500" y="0"/>
            <a:ext cx="3763502" cy="68579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4470b247ac_0_245"/>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67" name="Google Shape;267;g24470b247ac_0_245"/>
          <p:cNvSpPr txBox="1"/>
          <p:nvPr>
            <p:ph idx="1" type="body"/>
          </p:nvPr>
        </p:nvSpPr>
        <p:spPr>
          <a:xfrm>
            <a:off x="720725" y="1435675"/>
            <a:ext cx="7385700" cy="4730100"/>
          </a:xfrm>
          <a:prstGeom prst="rect">
            <a:avLst/>
          </a:prstGeom>
        </p:spPr>
        <p:txBody>
          <a:bodyPr anchorCtr="0" anchor="t" bIns="0" lIns="0" spcFirstLastPara="1" rIns="0" wrap="square" tIns="0">
            <a:noAutofit/>
          </a:bodyPr>
          <a:lstStyle/>
          <a:p>
            <a:pPr indent="-390650" lvl="0" marL="540000" rtl="0" algn="l">
              <a:lnSpc>
                <a:spcPct val="115000"/>
              </a:lnSpc>
              <a:spcBef>
                <a:spcPts val="10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Continued </a:t>
            </a:r>
            <a:r>
              <a:rPr b="1" lang="en-GB" sz="1900">
                <a:solidFill>
                  <a:schemeClr val="accent1"/>
                </a:solidFill>
                <a:latin typeface="Barlow"/>
                <a:ea typeface="Barlow"/>
                <a:cs typeface="Barlow"/>
                <a:sym typeface="Barlow"/>
              </a:rPr>
              <a:t>erosion of resourcing</a:t>
            </a:r>
            <a:r>
              <a:rPr lang="en-GB" sz="1900">
                <a:solidFill>
                  <a:schemeClr val="accent1"/>
                </a:solidFill>
                <a:latin typeface="Barlow Light"/>
                <a:ea typeface="Barlow Light"/>
                <a:cs typeface="Barlow Light"/>
                <a:sym typeface="Barlow Light"/>
              </a:rPr>
              <a:t> of many ocean observations</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0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No guide or process to </a:t>
            </a:r>
            <a:r>
              <a:rPr b="1" lang="en-GB" sz="1900">
                <a:solidFill>
                  <a:schemeClr val="accent1"/>
                </a:solidFill>
                <a:latin typeface="Barlow"/>
                <a:ea typeface="Barlow"/>
                <a:cs typeface="Barlow"/>
                <a:sym typeface="Barlow"/>
              </a:rPr>
              <a:t>prioritize observing activities</a:t>
            </a:r>
            <a:r>
              <a:rPr lang="en-GB" sz="1900">
                <a:solidFill>
                  <a:schemeClr val="accent1"/>
                </a:solidFill>
                <a:latin typeface="Barlow Light"/>
                <a:ea typeface="Barlow Light"/>
                <a:cs typeface="Barlow Light"/>
                <a:sym typeface="Barlow Light"/>
              </a:rPr>
              <a:t>. How do we coordinate/prioritize? (with Panels and others)</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0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There needs to be more </a:t>
            </a:r>
            <a:r>
              <a:rPr b="1" lang="en-GB" sz="1900">
                <a:solidFill>
                  <a:schemeClr val="accent1"/>
                </a:solidFill>
                <a:latin typeface="Barlow"/>
                <a:ea typeface="Barlow"/>
                <a:cs typeface="Barlow"/>
                <a:sym typeface="Barlow"/>
              </a:rPr>
              <a:t>dialogue </a:t>
            </a:r>
            <a:r>
              <a:rPr lang="en-GB" sz="1900">
                <a:solidFill>
                  <a:schemeClr val="accent1"/>
                </a:solidFill>
                <a:latin typeface="Barlow Light"/>
                <a:ea typeface="Barlow Light"/>
                <a:cs typeface="Barlow Light"/>
                <a:sym typeface="Barlow Light"/>
              </a:rPr>
              <a:t>and </a:t>
            </a:r>
            <a:r>
              <a:rPr b="1" lang="en-GB" sz="1900">
                <a:solidFill>
                  <a:schemeClr val="accent1"/>
                </a:solidFill>
                <a:latin typeface="Barlow"/>
                <a:ea typeface="Barlow"/>
                <a:cs typeface="Barlow"/>
                <a:sym typeface="Barlow"/>
              </a:rPr>
              <a:t>coordination </a:t>
            </a:r>
            <a:r>
              <a:rPr lang="en-GB" sz="1900">
                <a:solidFill>
                  <a:schemeClr val="accent1"/>
                </a:solidFill>
                <a:latin typeface="Barlow Light"/>
                <a:ea typeface="Barlow Light"/>
                <a:cs typeface="Barlow Light"/>
                <a:sym typeface="Barlow Light"/>
              </a:rPr>
              <a:t>around a shared organizational vision of how to effectively implement the FOO (eg </a:t>
            </a:r>
            <a:r>
              <a:rPr lang="en-GB" sz="1900">
                <a:solidFill>
                  <a:schemeClr val="accent1"/>
                </a:solidFill>
                <a:latin typeface="Barlow Light"/>
                <a:ea typeface="Barlow Light"/>
                <a:cs typeface="Barlow Light"/>
                <a:sym typeface="Barlow Light"/>
              </a:rPr>
              <a:t>Contrast OCG  emphasis on networks vice EOVs) and </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0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Developing an </a:t>
            </a:r>
            <a:r>
              <a:rPr b="1" lang="en-GB" sz="1900">
                <a:solidFill>
                  <a:schemeClr val="accent1"/>
                </a:solidFill>
                <a:latin typeface="Barlow"/>
                <a:ea typeface="Barlow"/>
                <a:cs typeface="Barlow"/>
                <a:sym typeface="Barlow"/>
              </a:rPr>
              <a:t>integrated</a:t>
            </a:r>
            <a:r>
              <a:rPr lang="en-GB" sz="1900">
                <a:solidFill>
                  <a:schemeClr val="accent1"/>
                </a:solidFill>
                <a:latin typeface="Barlow Light"/>
                <a:ea typeface="Barlow Light"/>
                <a:cs typeface="Barlow Light"/>
                <a:sym typeface="Barlow Light"/>
              </a:rPr>
              <a:t>, </a:t>
            </a:r>
            <a:r>
              <a:rPr b="1" lang="en-GB" sz="1900">
                <a:solidFill>
                  <a:schemeClr val="accent1"/>
                </a:solidFill>
                <a:latin typeface="Barlow"/>
                <a:ea typeface="Barlow"/>
                <a:cs typeface="Barlow"/>
                <a:sym typeface="Barlow"/>
              </a:rPr>
              <a:t>interoperable </a:t>
            </a:r>
            <a:r>
              <a:rPr lang="en-GB" sz="1900">
                <a:solidFill>
                  <a:schemeClr val="accent1"/>
                </a:solidFill>
                <a:latin typeface="Barlow Light"/>
                <a:ea typeface="Barlow Light"/>
                <a:cs typeface="Barlow Light"/>
                <a:sym typeface="Barlow Light"/>
              </a:rPr>
              <a:t>and </a:t>
            </a:r>
            <a:r>
              <a:rPr b="1" lang="en-GB" sz="1900">
                <a:solidFill>
                  <a:schemeClr val="accent1"/>
                </a:solidFill>
                <a:latin typeface="Barlow"/>
                <a:ea typeface="Barlow"/>
                <a:cs typeface="Barlow"/>
                <a:sym typeface="Barlow"/>
              </a:rPr>
              <a:t>highly functional data </a:t>
            </a:r>
            <a:r>
              <a:rPr lang="en-GB" sz="1900">
                <a:solidFill>
                  <a:schemeClr val="accent1"/>
                </a:solidFill>
                <a:latin typeface="Barlow Light"/>
                <a:ea typeface="Barlow Light"/>
                <a:cs typeface="Barlow Light"/>
                <a:sym typeface="Barlow Light"/>
              </a:rPr>
              <a:t>management </a:t>
            </a:r>
            <a:r>
              <a:rPr b="1" lang="en-GB" sz="1900">
                <a:solidFill>
                  <a:schemeClr val="accent1"/>
                </a:solidFill>
                <a:latin typeface="Barlow"/>
                <a:ea typeface="Barlow"/>
                <a:cs typeface="Barlow"/>
                <a:sym typeface="Barlow"/>
              </a:rPr>
              <a:t>framework </a:t>
            </a:r>
            <a:r>
              <a:rPr lang="en-GB" sz="1900">
                <a:solidFill>
                  <a:schemeClr val="accent1"/>
                </a:solidFill>
                <a:latin typeface="Barlow Light"/>
                <a:ea typeface="Barlow Light"/>
                <a:cs typeface="Barlow Light"/>
                <a:sym typeface="Barlow Light"/>
              </a:rPr>
              <a:t>providing metadata and data.</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000"/>
              </a:spcBef>
              <a:spcAft>
                <a:spcPts val="0"/>
              </a:spcAft>
              <a:buClr>
                <a:schemeClr val="accent1"/>
              </a:buClr>
              <a:buSzPts val="1900"/>
              <a:buFont typeface="Barlow Light"/>
              <a:buChar char="●"/>
            </a:pPr>
            <a:r>
              <a:rPr b="1" lang="en-GB" sz="1900">
                <a:solidFill>
                  <a:schemeClr val="accent1"/>
                </a:solidFill>
                <a:latin typeface="Barlow"/>
                <a:ea typeface="Barlow"/>
                <a:cs typeface="Barlow"/>
                <a:sym typeface="Barlow"/>
              </a:rPr>
              <a:t>Engaging </a:t>
            </a:r>
            <a:r>
              <a:rPr lang="en-GB" sz="1900">
                <a:solidFill>
                  <a:schemeClr val="accent1"/>
                </a:solidFill>
                <a:latin typeface="Barlow Light"/>
                <a:ea typeface="Barlow Light"/>
                <a:cs typeface="Barlow Light"/>
                <a:sym typeface="Barlow Light"/>
              </a:rPr>
              <a:t>and </a:t>
            </a:r>
            <a:r>
              <a:rPr b="1" lang="en-GB" sz="1900">
                <a:solidFill>
                  <a:schemeClr val="accent1"/>
                </a:solidFill>
                <a:latin typeface="Barlow"/>
                <a:ea typeface="Barlow"/>
                <a:cs typeface="Barlow"/>
                <a:sym typeface="Barlow"/>
              </a:rPr>
              <a:t>guiding </a:t>
            </a:r>
            <a:r>
              <a:rPr lang="en-GB" sz="1900">
                <a:solidFill>
                  <a:schemeClr val="accent1"/>
                </a:solidFill>
                <a:latin typeface="Barlow Light"/>
                <a:ea typeface="Barlow Light"/>
                <a:cs typeface="Barlow Light"/>
                <a:sym typeface="Barlow Light"/>
              </a:rPr>
              <a:t>private sector interests and resources (Challenge and Opportunity).</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000"/>
              </a:spcBef>
              <a:spcAft>
                <a:spcPts val="100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Integration of </a:t>
            </a:r>
            <a:r>
              <a:rPr b="1" lang="en-GB" sz="1900">
                <a:solidFill>
                  <a:schemeClr val="accent1"/>
                </a:solidFill>
                <a:latin typeface="Barlow"/>
                <a:ea typeface="Barlow"/>
                <a:cs typeface="Barlow"/>
                <a:sym typeface="Barlow"/>
              </a:rPr>
              <a:t>emerging networks </a:t>
            </a:r>
            <a:r>
              <a:rPr lang="en-GB" sz="1900">
                <a:solidFill>
                  <a:schemeClr val="accent1"/>
                </a:solidFill>
                <a:latin typeface="Barlow Light"/>
                <a:ea typeface="Barlow Light"/>
                <a:cs typeface="Barlow Light"/>
                <a:sym typeface="Barlow Light"/>
              </a:rPr>
              <a:t>and clear guidelines</a:t>
            </a:r>
            <a:endParaRPr sz="1900">
              <a:solidFill>
                <a:schemeClr val="accent1"/>
              </a:solidFill>
              <a:latin typeface="Barlow Light"/>
              <a:ea typeface="Barlow Light"/>
              <a:cs typeface="Barlow Light"/>
              <a:sym typeface="Barlow Light"/>
            </a:endParaRPr>
          </a:p>
        </p:txBody>
      </p:sp>
      <p:pic>
        <p:nvPicPr>
          <p:cNvPr id="268" name="Google Shape;268;g24470b247ac_0_245"/>
          <p:cNvPicPr preferRelativeResize="0"/>
          <p:nvPr/>
        </p:nvPicPr>
        <p:blipFill rotWithShape="1">
          <a:blip r:embed="rId3">
            <a:alphaModFix/>
          </a:blip>
          <a:srcRect b="9" l="11290" r="21905" t="9"/>
          <a:stretch/>
        </p:blipFill>
        <p:spPr>
          <a:xfrm>
            <a:off x="8428500" y="0"/>
            <a:ext cx="3763501" cy="6858000"/>
          </a:xfrm>
          <a:prstGeom prst="rect">
            <a:avLst/>
          </a:prstGeom>
          <a:solidFill>
            <a:srgbClr val="D8D8D8"/>
          </a:solidFill>
          <a:ln>
            <a:noFill/>
          </a:ln>
        </p:spPr>
      </p:pic>
      <p:sp>
        <p:nvSpPr>
          <p:cNvPr id="269" name="Google Shape;269;g24470b247ac_0_245"/>
          <p:cNvSpPr txBox="1"/>
          <p:nvPr>
            <p:ph type="title"/>
          </p:nvPr>
        </p:nvSpPr>
        <p:spPr>
          <a:xfrm>
            <a:off x="720725" y="722325"/>
            <a:ext cx="6892800" cy="574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153A"/>
              </a:buClr>
              <a:buSzPts val="3300"/>
              <a:buFont typeface="Libre Franklin"/>
              <a:buNone/>
            </a:pPr>
            <a:r>
              <a:rPr lang="en-GB"/>
              <a:t>Major Challenges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4470b247ac_0_25"/>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75" name="Google Shape;275;g24470b247ac_0_25"/>
          <p:cNvSpPr txBox="1"/>
          <p:nvPr>
            <p:ph type="title"/>
          </p:nvPr>
        </p:nvSpPr>
        <p:spPr>
          <a:xfrm>
            <a:off x="720725" y="722325"/>
            <a:ext cx="75036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Opportunities</a:t>
            </a:r>
            <a:endParaRPr/>
          </a:p>
        </p:txBody>
      </p:sp>
      <p:sp>
        <p:nvSpPr>
          <p:cNvPr id="276" name="Google Shape;276;g24470b247ac_0_25"/>
          <p:cNvSpPr txBox="1"/>
          <p:nvPr>
            <p:ph idx="1" type="body"/>
          </p:nvPr>
        </p:nvSpPr>
        <p:spPr>
          <a:xfrm>
            <a:off x="720750" y="1435675"/>
            <a:ext cx="7650600" cy="4955400"/>
          </a:xfrm>
          <a:prstGeom prst="rect">
            <a:avLst/>
          </a:prstGeom>
          <a:noFill/>
          <a:ln>
            <a:noFill/>
          </a:ln>
        </p:spPr>
        <p:txBody>
          <a:bodyPr anchorCtr="0" anchor="t" bIns="0" lIns="0" spcFirstLastPara="1" rIns="0" wrap="square" tIns="0">
            <a:noAutofit/>
          </a:bodyPr>
          <a:lstStyle/>
          <a:p>
            <a:pPr indent="-396875" lvl="0" marL="542925" rtl="0" algn="l">
              <a:lnSpc>
                <a:spcPct val="115000"/>
              </a:lnSpc>
              <a:spcBef>
                <a:spcPts val="0"/>
              </a:spcBef>
              <a:spcAft>
                <a:spcPts val="0"/>
              </a:spcAft>
              <a:buClr>
                <a:schemeClr val="accent1"/>
              </a:buClr>
              <a:buSzPts val="1900"/>
              <a:buFont typeface="Barlow"/>
              <a:buChar char="●"/>
            </a:pPr>
            <a:r>
              <a:rPr b="1" lang="en-GB" sz="1900">
                <a:solidFill>
                  <a:schemeClr val="accent1"/>
                </a:solidFill>
                <a:latin typeface="Barlow"/>
                <a:ea typeface="Barlow"/>
                <a:cs typeface="Barlow"/>
                <a:sym typeface="Barlow"/>
              </a:rPr>
              <a:t>Implementation </a:t>
            </a:r>
            <a:r>
              <a:rPr lang="en-GB" sz="1900">
                <a:solidFill>
                  <a:schemeClr val="accent1"/>
                </a:solidFill>
                <a:latin typeface="Barlow"/>
                <a:ea typeface="Barlow"/>
                <a:cs typeface="Barlow"/>
                <a:sym typeface="Barlow"/>
              </a:rPr>
              <a:t>o</a:t>
            </a:r>
            <a:r>
              <a:rPr lang="en-GB" sz="1900">
                <a:solidFill>
                  <a:schemeClr val="accent1"/>
                </a:solidFill>
                <a:latin typeface="Barlow Light"/>
                <a:ea typeface="Barlow Light"/>
                <a:cs typeface="Barlow Light"/>
                <a:sym typeface="Barlow Light"/>
              </a:rPr>
              <a:t>f OCG data strategy…what are our priorities?</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30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Developing of </a:t>
            </a:r>
            <a:r>
              <a:rPr b="1" lang="en-GB" sz="1900">
                <a:solidFill>
                  <a:schemeClr val="accent1"/>
                </a:solidFill>
                <a:latin typeface="Barlow"/>
                <a:ea typeface="Barlow"/>
                <a:cs typeface="Barlow"/>
                <a:sym typeface="Barlow"/>
              </a:rPr>
              <a:t>metrics (measures) </a:t>
            </a:r>
            <a:r>
              <a:rPr lang="en-GB" sz="1900">
                <a:solidFill>
                  <a:schemeClr val="accent1"/>
                </a:solidFill>
                <a:latin typeface="Barlow Light"/>
                <a:ea typeface="Barlow Light"/>
                <a:cs typeface="Barlow Light"/>
                <a:sym typeface="Barlow Light"/>
              </a:rPr>
              <a:t>to track and clarify OCG </a:t>
            </a:r>
            <a:r>
              <a:rPr b="1" lang="en-GB" sz="1900">
                <a:solidFill>
                  <a:schemeClr val="accent1"/>
                </a:solidFill>
                <a:latin typeface="Barlow"/>
                <a:ea typeface="Barlow"/>
                <a:cs typeface="Barlow"/>
                <a:sym typeface="Barlow"/>
              </a:rPr>
              <a:t>network maturity</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30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Lower barriers and increase industry partnership via </a:t>
            </a:r>
            <a:r>
              <a:rPr b="1" lang="en-GB" sz="1900">
                <a:solidFill>
                  <a:schemeClr val="accent1"/>
                </a:solidFill>
                <a:latin typeface="Barlow"/>
                <a:ea typeface="Barlow"/>
                <a:cs typeface="Barlow"/>
                <a:sym typeface="Barlow"/>
              </a:rPr>
              <a:t>GOOS/MTS Dialogues</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30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Consideration of ocean networks in </a:t>
            </a:r>
            <a:r>
              <a:rPr b="1" lang="en-GB" sz="1900">
                <a:solidFill>
                  <a:schemeClr val="accent1"/>
                </a:solidFill>
                <a:latin typeface="Barlow"/>
                <a:ea typeface="Barlow"/>
                <a:cs typeface="Barlow"/>
                <a:sym typeface="Barlow"/>
              </a:rPr>
              <a:t>WMO GBON</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30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Observing technology development, assessment, and infusion across networks (</a:t>
            </a:r>
            <a:r>
              <a:rPr b="1" lang="en-GB" sz="1900">
                <a:solidFill>
                  <a:schemeClr val="accent1"/>
                </a:solidFill>
                <a:latin typeface="Barlow"/>
                <a:ea typeface="Barlow"/>
                <a:cs typeface="Barlow"/>
                <a:sym typeface="Barlow"/>
              </a:rPr>
              <a:t>System Evolution)</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300"/>
              </a:spcBef>
              <a:spcAft>
                <a:spcPts val="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Improving</a:t>
            </a:r>
            <a:r>
              <a:rPr lang="en-GB" sz="1900">
                <a:solidFill>
                  <a:schemeClr val="accent1"/>
                </a:solidFill>
                <a:latin typeface="Barlow"/>
                <a:ea typeface="Barlow"/>
                <a:cs typeface="Barlow"/>
                <a:sym typeface="Barlow"/>
              </a:rPr>
              <a:t> </a:t>
            </a:r>
            <a:r>
              <a:rPr b="1" lang="en-GB" sz="1900">
                <a:solidFill>
                  <a:schemeClr val="accent1"/>
                </a:solidFill>
                <a:latin typeface="Barlow"/>
                <a:ea typeface="Barlow"/>
                <a:cs typeface="Barlow"/>
                <a:sym typeface="Barlow"/>
              </a:rPr>
              <a:t>engagement and feedback</a:t>
            </a:r>
            <a:r>
              <a:rPr lang="en-GB" sz="1900">
                <a:solidFill>
                  <a:schemeClr val="accent1"/>
                </a:solidFill>
                <a:latin typeface="Barlow"/>
                <a:ea typeface="Barlow"/>
                <a:cs typeface="Barlow"/>
                <a:sym typeface="Barlow"/>
              </a:rPr>
              <a:t> </a:t>
            </a:r>
            <a:r>
              <a:rPr lang="en-GB" sz="1900">
                <a:solidFill>
                  <a:schemeClr val="accent1"/>
                </a:solidFill>
                <a:latin typeface="Barlow Light"/>
                <a:ea typeface="Barlow Light"/>
                <a:cs typeface="Barlow Light"/>
                <a:sym typeface="Barlow Light"/>
              </a:rPr>
              <a:t>(e.g. UN Decade activities) </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300"/>
              </a:spcBef>
              <a:spcAft>
                <a:spcPts val="1300"/>
              </a:spcAft>
              <a:buClr>
                <a:schemeClr val="accent1"/>
              </a:buClr>
              <a:buSzPts val="1900"/>
              <a:buFont typeface="Barlow"/>
              <a:buChar char="●"/>
            </a:pPr>
            <a:r>
              <a:rPr lang="en-GB" sz="1900">
                <a:solidFill>
                  <a:schemeClr val="accent1"/>
                </a:solidFill>
                <a:latin typeface="Barlow Light"/>
                <a:ea typeface="Barlow Light"/>
                <a:cs typeface="Barlow Light"/>
                <a:sym typeface="Barlow Light"/>
              </a:rPr>
              <a:t>Effective interaction between </a:t>
            </a:r>
            <a:r>
              <a:rPr b="1" lang="en-GB" sz="1900">
                <a:solidFill>
                  <a:schemeClr val="accent1"/>
                </a:solidFill>
                <a:latin typeface="Barlow"/>
                <a:ea typeface="Barlow"/>
                <a:cs typeface="Barlow"/>
                <a:sym typeface="Barlow"/>
              </a:rPr>
              <a:t>GOOS panels</a:t>
            </a:r>
            <a:endParaRPr b="0" sz="1900">
              <a:solidFill>
                <a:schemeClr val="accent1"/>
              </a:solidFill>
              <a:latin typeface="Barlow"/>
              <a:ea typeface="Barlow"/>
              <a:cs typeface="Barlow"/>
              <a:sym typeface="Barlow"/>
            </a:endParaRPr>
          </a:p>
        </p:txBody>
      </p:sp>
      <p:pic>
        <p:nvPicPr>
          <p:cNvPr id="277" name="Google Shape;277;g24470b247ac_0_25"/>
          <p:cNvPicPr preferRelativeResize="0"/>
          <p:nvPr/>
        </p:nvPicPr>
        <p:blipFill rotWithShape="1">
          <a:blip r:embed="rId3">
            <a:alphaModFix/>
          </a:blip>
          <a:srcRect b="0" l="36279" r="36282" t="0"/>
          <a:stretch/>
        </p:blipFill>
        <p:spPr>
          <a:xfrm>
            <a:off x="8428500" y="0"/>
            <a:ext cx="3763502"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4e328dc025_0_15"/>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83" name="Google Shape;283;g24e328dc025_0_15"/>
          <p:cNvSpPr txBox="1"/>
          <p:nvPr>
            <p:ph type="title"/>
          </p:nvPr>
        </p:nvSpPr>
        <p:spPr>
          <a:xfrm>
            <a:off x="720725" y="722325"/>
            <a:ext cx="7503600" cy="574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153A"/>
              </a:buClr>
              <a:buSzPts val="3300"/>
              <a:buFont typeface="Libre Franklin"/>
              <a:buNone/>
            </a:pPr>
            <a:r>
              <a:rPr lang="en-GB"/>
              <a:t>This Week and the Way Ahead</a:t>
            </a:r>
            <a:endParaRPr/>
          </a:p>
        </p:txBody>
      </p:sp>
      <p:sp>
        <p:nvSpPr>
          <p:cNvPr id="284" name="Google Shape;284;g24e328dc025_0_15"/>
          <p:cNvSpPr txBox="1"/>
          <p:nvPr>
            <p:ph idx="1" type="body"/>
          </p:nvPr>
        </p:nvSpPr>
        <p:spPr>
          <a:xfrm>
            <a:off x="720750" y="1435675"/>
            <a:ext cx="7503600" cy="4594500"/>
          </a:xfrm>
          <a:prstGeom prst="rect">
            <a:avLst/>
          </a:prstGeom>
          <a:noFill/>
          <a:ln>
            <a:noFill/>
          </a:ln>
        </p:spPr>
        <p:txBody>
          <a:bodyPr anchorCtr="0" anchor="t" bIns="0" lIns="0" spcFirstLastPara="1" rIns="0" wrap="square" tIns="0">
            <a:noAutofit/>
          </a:bodyPr>
          <a:lstStyle/>
          <a:p>
            <a:pPr indent="-390650" lvl="0" marL="540000" rtl="0" algn="l">
              <a:lnSpc>
                <a:spcPct val="115000"/>
              </a:lnSpc>
              <a:spcBef>
                <a:spcPts val="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Celebrate </a:t>
            </a:r>
            <a:r>
              <a:rPr b="1" lang="en-GB" sz="1900">
                <a:solidFill>
                  <a:schemeClr val="accent1"/>
                </a:solidFill>
                <a:latin typeface="Barlow"/>
                <a:ea typeface="Barlow"/>
                <a:cs typeface="Barlow"/>
                <a:sym typeface="Barlow"/>
              </a:rPr>
              <a:t>successes</a:t>
            </a:r>
            <a:r>
              <a:rPr lang="en-GB" sz="1900">
                <a:solidFill>
                  <a:schemeClr val="accent1"/>
                </a:solidFill>
                <a:latin typeface="Barlow Light"/>
                <a:ea typeface="Barlow Light"/>
                <a:cs typeface="Barlow Light"/>
                <a:sym typeface="Barlow Light"/>
              </a:rPr>
              <a:t>!</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100"/>
              </a:spcBef>
              <a:spcAft>
                <a:spcPts val="0"/>
              </a:spcAft>
              <a:buClr>
                <a:schemeClr val="accent1"/>
              </a:buClr>
              <a:buSzPts val="1900"/>
              <a:buFont typeface="Barlow Light"/>
              <a:buChar char="●"/>
            </a:pPr>
            <a:r>
              <a:rPr b="1" lang="en-GB" sz="1900">
                <a:solidFill>
                  <a:schemeClr val="accent1"/>
                </a:solidFill>
                <a:latin typeface="Barlow"/>
                <a:ea typeface="Barlow"/>
                <a:cs typeface="Barlow"/>
                <a:sym typeface="Barlow"/>
              </a:rPr>
              <a:t>Core business </a:t>
            </a:r>
            <a:r>
              <a:rPr lang="en-GB" sz="1900">
                <a:solidFill>
                  <a:schemeClr val="accent1"/>
                </a:solidFill>
                <a:latin typeface="Barlow Light"/>
                <a:ea typeface="Barlow Light"/>
                <a:cs typeface="Barlow Light"/>
                <a:sym typeface="Barlow Light"/>
              </a:rPr>
              <a:t>surrounding our foci remains critical</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100"/>
              </a:spcBef>
              <a:spcAft>
                <a:spcPts val="0"/>
              </a:spcAft>
              <a:buClr>
                <a:schemeClr val="accent1"/>
              </a:buClr>
              <a:buSzPts val="1900"/>
              <a:buFont typeface="Barlow Light"/>
              <a:buChar char="●"/>
            </a:pPr>
            <a:r>
              <a:rPr b="1" lang="en-GB" sz="1900">
                <a:solidFill>
                  <a:schemeClr val="accent1"/>
                </a:solidFill>
                <a:latin typeface="Barlow"/>
                <a:ea typeface="Barlow"/>
                <a:cs typeface="Barlow"/>
                <a:sym typeface="Barlow"/>
              </a:rPr>
              <a:t>Enhance engagement </a:t>
            </a:r>
            <a:r>
              <a:rPr lang="en-GB" sz="1900">
                <a:solidFill>
                  <a:schemeClr val="accent1"/>
                </a:solidFill>
                <a:latin typeface="Barlow Light"/>
                <a:ea typeface="Barlow Light"/>
                <a:cs typeface="Barlow Light"/>
                <a:sym typeface="Barlow Light"/>
              </a:rPr>
              <a:t>with the Networks </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1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Significant </a:t>
            </a:r>
            <a:r>
              <a:rPr b="1" lang="en-GB" sz="1900">
                <a:solidFill>
                  <a:schemeClr val="accent1"/>
                </a:solidFill>
                <a:latin typeface="Barlow"/>
                <a:ea typeface="Barlow"/>
                <a:cs typeface="Barlow"/>
                <a:sym typeface="Barlow"/>
              </a:rPr>
              <a:t>opportunities </a:t>
            </a:r>
            <a:r>
              <a:rPr lang="en-GB" sz="1900">
                <a:solidFill>
                  <a:schemeClr val="accent1"/>
                </a:solidFill>
                <a:latin typeface="Barlow Light"/>
                <a:ea typeface="Barlow Light"/>
                <a:cs typeface="Barlow Light"/>
                <a:sym typeface="Barlow Light"/>
              </a:rPr>
              <a:t>for OCG and its networks!</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1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Clear </a:t>
            </a:r>
            <a:r>
              <a:rPr b="1" lang="en-GB" sz="1900">
                <a:solidFill>
                  <a:schemeClr val="accent1"/>
                </a:solidFill>
                <a:latin typeface="Barlow"/>
                <a:ea typeface="Barlow"/>
                <a:cs typeface="Barlow"/>
                <a:sym typeface="Barlow"/>
              </a:rPr>
              <a:t>cross network dialogue</a:t>
            </a:r>
            <a:r>
              <a:rPr lang="en-GB" sz="1900">
                <a:solidFill>
                  <a:schemeClr val="accent1"/>
                </a:solidFill>
                <a:latin typeface="Barlow Light"/>
                <a:ea typeface="Barlow Light"/>
                <a:cs typeface="Barlow Light"/>
                <a:sym typeface="Barlow Light"/>
              </a:rPr>
              <a:t> on new opportunities, and our OCG foci priorities, also in identifying barriers to implementation</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1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Help in </a:t>
            </a:r>
            <a:r>
              <a:rPr b="1" lang="en-GB" sz="1900">
                <a:solidFill>
                  <a:schemeClr val="accent1"/>
                </a:solidFill>
                <a:latin typeface="Barlow"/>
                <a:ea typeface="Barlow"/>
                <a:cs typeface="Barlow"/>
                <a:sym typeface="Barlow"/>
              </a:rPr>
              <a:t>communicating </a:t>
            </a:r>
            <a:r>
              <a:rPr lang="en-GB" sz="1900">
                <a:solidFill>
                  <a:schemeClr val="accent1"/>
                </a:solidFill>
                <a:latin typeface="Barlow Light"/>
                <a:ea typeface="Barlow Light"/>
                <a:cs typeface="Barlow Light"/>
                <a:sym typeface="Barlow Light"/>
              </a:rPr>
              <a:t>with/</a:t>
            </a:r>
            <a:r>
              <a:rPr b="1" lang="en-GB" sz="1900">
                <a:solidFill>
                  <a:schemeClr val="accent1"/>
                </a:solidFill>
                <a:latin typeface="Barlow"/>
                <a:ea typeface="Barlow"/>
                <a:cs typeface="Barlow"/>
                <a:sym typeface="Barlow"/>
              </a:rPr>
              <a:t>engaging</a:t>
            </a:r>
            <a:r>
              <a:rPr lang="en-GB" sz="1900">
                <a:solidFill>
                  <a:schemeClr val="accent1"/>
                </a:solidFill>
                <a:latin typeface="Barlow Light"/>
                <a:ea typeface="Barlow Light"/>
                <a:cs typeface="Barlow Light"/>
                <a:sym typeface="Barlow Light"/>
              </a:rPr>
              <a:t> with </a:t>
            </a:r>
            <a:r>
              <a:rPr lang="en-GB" sz="1900">
                <a:solidFill>
                  <a:schemeClr val="accent1"/>
                </a:solidFill>
                <a:latin typeface="Barlow Light"/>
                <a:ea typeface="Barlow Light"/>
                <a:cs typeface="Barlow Light"/>
                <a:sym typeface="Barlow Light"/>
                <a:extLst>
                  <a:ext uri="http://customooxmlschemas.google.com/">
                    <go:slidesCustomData xmlns:go="http://customooxmlschemas.google.com/" textRoundtripDataId="0"/>
                  </a:ext>
                </a:extLst>
              </a:rPr>
              <a:t>other groups </a:t>
            </a:r>
            <a:r>
              <a:rPr lang="en-GB" sz="1900">
                <a:solidFill>
                  <a:schemeClr val="accent1"/>
                </a:solidFill>
                <a:latin typeface="Barlow Light"/>
                <a:ea typeface="Barlow Light"/>
                <a:cs typeface="Barlow Light"/>
                <a:sym typeface="Barlow Light"/>
              </a:rPr>
              <a:t>in these communities</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1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OCG, networks and the </a:t>
            </a:r>
            <a:r>
              <a:rPr b="1" lang="en-GB" sz="1900">
                <a:solidFill>
                  <a:schemeClr val="accent1"/>
                </a:solidFill>
                <a:latin typeface="Barlow"/>
                <a:ea typeface="Barlow"/>
                <a:cs typeface="Barlow"/>
                <a:sym typeface="Barlow"/>
              </a:rPr>
              <a:t>Ocean Decade</a:t>
            </a:r>
            <a:r>
              <a:rPr lang="en-GB" sz="1900">
                <a:solidFill>
                  <a:schemeClr val="accent1"/>
                </a:solidFill>
                <a:latin typeface="Barlow Light"/>
                <a:ea typeface="Barlow Light"/>
                <a:cs typeface="Barlow Light"/>
                <a:sym typeface="Barlow Light"/>
              </a:rPr>
              <a:t> - </a:t>
            </a:r>
            <a:r>
              <a:rPr lang="en-GB" sz="1900">
                <a:solidFill>
                  <a:schemeClr val="accent1"/>
                </a:solidFill>
                <a:latin typeface="Barlow Light"/>
                <a:ea typeface="Barlow Light"/>
                <a:cs typeface="Barlow Light"/>
                <a:sym typeface="Barlow Light"/>
                <a:extLst>
                  <a:ext uri="http://customooxmlschemas.google.com/">
                    <go:slidesCustomData xmlns:go="http://customooxmlschemas.google.com/" textRoundtripDataId="1"/>
                  </a:ext>
                </a:extLst>
              </a:rPr>
              <a:t>efficiently expanding the ocean observing system</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1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Meeting in person or virtual in </a:t>
            </a:r>
            <a:r>
              <a:rPr b="1" lang="en-GB" sz="1900">
                <a:solidFill>
                  <a:schemeClr val="accent1"/>
                </a:solidFill>
                <a:latin typeface="Barlow"/>
                <a:ea typeface="Barlow"/>
                <a:cs typeface="Barlow"/>
                <a:sym typeface="Barlow"/>
              </a:rPr>
              <a:t>2024</a:t>
            </a:r>
            <a:r>
              <a:rPr lang="en-GB" sz="1900">
                <a:solidFill>
                  <a:schemeClr val="accent1"/>
                </a:solidFill>
                <a:latin typeface="Barlow Light"/>
                <a:ea typeface="Barlow Light"/>
                <a:cs typeface="Barlow Light"/>
                <a:sym typeface="Barlow Light"/>
              </a:rPr>
              <a:t>?? Where? Volunteers?</a:t>
            </a:r>
            <a:endParaRPr b="1" sz="1900">
              <a:solidFill>
                <a:schemeClr val="accent1"/>
              </a:solidFill>
              <a:latin typeface="Barlow"/>
              <a:ea typeface="Barlow"/>
              <a:cs typeface="Barlow"/>
              <a:sym typeface="Barlow"/>
            </a:endParaRPr>
          </a:p>
        </p:txBody>
      </p:sp>
      <p:pic>
        <p:nvPicPr>
          <p:cNvPr id="285" name="Google Shape;285;g24e328dc025_0_15"/>
          <p:cNvPicPr preferRelativeResize="0"/>
          <p:nvPr/>
        </p:nvPicPr>
        <p:blipFill rotWithShape="1">
          <a:blip r:embed="rId3">
            <a:alphaModFix/>
          </a:blip>
          <a:srcRect b="0" l="47910" r="15527" t="0"/>
          <a:stretch/>
        </p:blipFill>
        <p:spPr>
          <a:xfrm>
            <a:off x="8428500" y="0"/>
            <a:ext cx="37635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4470b247ac_0_253"/>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extLst>
                  <a:ext uri="http://customooxmlschemas.google.com/">
                    <go:slidesCustomData xmlns:go="http://customooxmlschemas.google.com/" textRoundtripDataId="2"/>
                  </a:ext>
                </a:extLst>
              </a:rPr>
              <a:t>Potential actions</a:t>
            </a:r>
            <a:endParaRPr/>
          </a:p>
        </p:txBody>
      </p:sp>
      <p:sp>
        <p:nvSpPr>
          <p:cNvPr id="291" name="Google Shape;291;g24470b247ac_0_253"/>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92" name="Google Shape;292;g24470b247ac_0_253"/>
          <p:cNvSpPr txBox="1"/>
          <p:nvPr>
            <p:ph idx="1" type="body"/>
          </p:nvPr>
        </p:nvSpPr>
        <p:spPr>
          <a:xfrm>
            <a:off x="720725" y="1435675"/>
            <a:ext cx="6895500" cy="4628700"/>
          </a:xfrm>
          <a:prstGeom prst="rect">
            <a:avLst/>
          </a:prstGeom>
          <a:noFill/>
          <a:ln>
            <a:noFill/>
          </a:ln>
        </p:spPr>
        <p:txBody>
          <a:bodyPr anchorCtr="0" anchor="t" bIns="0" lIns="0" spcFirstLastPara="1" rIns="0" wrap="square" tIns="0">
            <a:noAutofit/>
          </a:bodyPr>
          <a:lstStyle/>
          <a:p>
            <a:pPr indent="-403350" lvl="0" marL="540000" rtl="0" algn="l">
              <a:lnSpc>
                <a:spcPct val="115000"/>
              </a:lnSpc>
              <a:spcBef>
                <a:spcPts val="0"/>
              </a:spcBef>
              <a:spcAft>
                <a:spcPts val="0"/>
              </a:spcAft>
              <a:buClr>
                <a:schemeClr val="accent1"/>
              </a:buClr>
              <a:buSzPts val="2100"/>
              <a:buFont typeface="Barlow Light"/>
              <a:buChar char="●"/>
            </a:pPr>
            <a:r>
              <a:rPr lang="en-GB" sz="1900">
                <a:solidFill>
                  <a:schemeClr val="accent1"/>
                </a:solidFill>
                <a:latin typeface="Barlow Light"/>
                <a:ea typeface="Barlow Light"/>
                <a:cs typeface="Barlow Light"/>
                <a:sym typeface="Barlow Light"/>
              </a:rPr>
              <a:t>Adoption of the </a:t>
            </a:r>
            <a:r>
              <a:rPr lang="en-GB" sz="1900">
                <a:solidFill>
                  <a:schemeClr val="accent1"/>
                </a:solidFill>
                <a:latin typeface="Barlow Light"/>
                <a:ea typeface="Barlow Light"/>
                <a:cs typeface="Barlow Light"/>
                <a:sym typeface="Barlow Light"/>
              </a:rPr>
              <a:t>OCG</a:t>
            </a:r>
            <a:r>
              <a:rPr b="1" lang="en-GB" sz="1900">
                <a:solidFill>
                  <a:schemeClr val="accent1"/>
                </a:solidFill>
                <a:latin typeface="Barlow"/>
                <a:ea typeface="Barlow"/>
                <a:cs typeface="Barlow"/>
                <a:sym typeface="Barlow"/>
              </a:rPr>
              <a:t> data strategy </a:t>
            </a:r>
            <a:r>
              <a:rPr lang="en-GB" sz="1900">
                <a:solidFill>
                  <a:schemeClr val="accent1"/>
                </a:solidFill>
                <a:latin typeface="Barlow Light"/>
                <a:ea typeface="Barlow Light"/>
                <a:cs typeface="Barlow Light"/>
                <a:sym typeface="Barlow Light"/>
              </a:rPr>
              <a:t>development, network reporting (eg via report card), &amp; Best Practices</a:t>
            </a:r>
            <a:endParaRPr sz="1900">
              <a:solidFill>
                <a:schemeClr val="accent1"/>
              </a:solidFill>
              <a:latin typeface="Barlow Light"/>
              <a:ea typeface="Barlow Light"/>
              <a:cs typeface="Barlow Light"/>
              <a:sym typeface="Barlow Light"/>
            </a:endParaRPr>
          </a:p>
          <a:p>
            <a:pPr indent="-403350" lvl="0" marL="540000" rtl="0" algn="l">
              <a:lnSpc>
                <a:spcPct val="115000"/>
              </a:lnSpc>
              <a:spcBef>
                <a:spcPts val="1000"/>
              </a:spcBef>
              <a:spcAft>
                <a:spcPts val="0"/>
              </a:spcAft>
              <a:buClr>
                <a:schemeClr val="accent1"/>
              </a:buClr>
              <a:buSzPts val="2100"/>
              <a:buFont typeface="Barlow Light"/>
              <a:buChar char="●"/>
            </a:pPr>
            <a:r>
              <a:rPr lang="en-GB" sz="1900">
                <a:solidFill>
                  <a:schemeClr val="accent1"/>
                </a:solidFill>
                <a:latin typeface="Barlow Light"/>
                <a:ea typeface="Barlow Light"/>
                <a:cs typeface="Barlow Light"/>
                <a:sym typeface="Barlow Light"/>
              </a:rPr>
              <a:t>Networks, panels, and UND actions </a:t>
            </a:r>
            <a:r>
              <a:rPr lang="en-GB" sz="1900">
                <a:solidFill>
                  <a:schemeClr val="accent1"/>
                </a:solidFill>
                <a:latin typeface="Barlow Light"/>
                <a:ea typeface="Barlow Light"/>
                <a:cs typeface="Barlow Light"/>
                <a:sym typeface="Barlow Light"/>
                <a:extLst>
                  <a:ext uri="http://customooxmlschemas.google.com/">
                    <go:slidesCustomData xmlns:go="http://customooxmlschemas.google.com/" textRoundtripDataId="3"/>
                  </a:ext>
                </a:extLst>
              </a:rPr>
              <a:t>to work with modelers to catalyze studies for</a:t>
            </a:r>
            <a:r>
              <a:rPr lang="en-GB" sz="1900">
                <a:solidFill>
                  <a:schemeClr val="accent1"/>
                </a:solidFill>
                <a:latin typeface="Barlow Light"/>
                <a:ea typeface="Barlow Light"/>
                <a:cs typeface="Barlow Light"/>
                <a:sym typeface="Barlow Light"/>
                <a:extLst>
                  <a:ext uri="http://customooxmlschemas.google.com/">
                    <go:slidesCustomData xmlns:go="http://customooxmlschemas.google.com/" textRoundtripDataId="4"/>
                  </a:ext>
                </a:extLst>
              </a:rPr>
              <a:t> </a:t>
            </a:r>
            <a:r>
              <a:rPr b="1" lang="en-GB" sz="1900">
                <a:solidFill>
                  <a:schemeClr val="accent1"/>
                </a:solidFill>
                <a:latin typeface="Barlow"/>
                <a:ea typeface="Barlow"/>
                <a:cs typeface="Barlow"/>
                <a:sym typeface="Barlow"/>
                <a:extLst>
                  <a:ext uri="http://customooxmlschemas.google.com/">
                    <go:slidesCustomData xmlns:go="http://customooxmlschemas.google.com/" textRoundtripDataId="5"/>
                  </a:ext>
                </a:extLst>
              </a:rPr>
              <a:t>WMO Impacts Workshop in 2024</a:t>
            </a:r>
            <a:r>
              <a:rPr lang="en-GB" sz="1900">
                <a:solidFill>
                  <a:schemeClr val="accent1"/>
                </a:solidFill>
                <a:latin typeface="Barlow Light"/>
                <a:ea typeface="Barlow Light"/>
                <a:cs typeface="Barlow Light"/>
                <a:sym typeface="Barlow Light"/>
                <a:extLst>
                  <a:ext uri="http://customooxmlschemas.google.com/">
                    <go:slidesCustomData xmlns:go="http://customooxmlschemas.google.com/" textRoundtripDataId="6"/>
                  </a:ext>
                </a:extLst>
              </a:rPr>
              <a:t>. </a:t>
            </a:r>
            <a:r>
              <a:rPr lang="en-GB" sz="1900">
                <a:solidFill>
                  <a:schemeClr val="accent1"/>
                </a:solidFill>
                <a:latin typeface="Barlow Light"/>
                <a:ea typeface="Barlow Light"/>
                <a:cs typeface="Barlow Light"/>
                <a:sym typeface="Barlow Light"/>
              </a:rPr>
              <a:t>Do we need a complementary workshop to fill in gaps?</a:t>
            </a:r>
            <a:endParaRPr sz="1900">
              <a:solidFill>
                <a:schemeClr val="accent1"/>
              </a:solidFill>
              <a:latin typeface="Barlow Light"/>
              <a:ea typeface="Barlow Light"/>
              <a:cs typeface="Barlow Light"/>
              <a:sym typeface="Barlow Light"/>
            </a:endParaRPr>
          </a:p>
          <a:p>
            <a:pPr indent="-403350" lvl="0" marL="540000" rtl="0" algn="l">
              <a:lnSpc>
                <a:spcPct val="115000"/>
              </a:lnSpc>
              <a:spcBef>
                <a:spcPts val="1000"/>
              </a:spcBef>
              <a:spcAft>
                <a:spcPts val="0"/>
              </a:spcAft>
              <a:buClr>
                <a:schemeClr val="accent1"/>
              </a:buClr>
              <a:buSzPts val="2100"/>
              <a:buFont typeface="Barlow Light"/>
              <a:buChar char="●"/>
            </a:pPr>
            <a:r>
              <a:rPr lang="en-GB" sz="1900">
                <a:solidFill>
                  <a:schemeClr val="accent1"/>
                </a:solidFill>
                <a:latin typeface="Barlow Light"/>
                <a:ea typeface="Barlow Light"/>
                <a:cs typeface="Barlow Light"/>
                <a:sym typeface="Barlow Light"/>
              </a:rPr>
              <a:t>We need a process across GOOS to </a:t>
            </a:r>
            <a:r>
              <a:rPr b="1" lang="en-GB" sz="1900">
                <a:solidFill>
                  <a:schemeClr val="accent1"/>
                </a:solidFill>
                <a:latin typeface="Barlow"/>
                <a:ea typeface="Barlow"/>
                <a:cs typeface="Barlow"/>
                <a:sym typeface="Barlow"/>
              </a:rPr>
              <a:t>assess readiness</a:t>
            </a:r>
            <a:r>
              <a:rPr lang="en-GB" sz="1900">
                <a:solidFill>
                  <a:schemeClr val="accent1"/>
                </a:solidFill>
                <a:latin typeface="Barlow Light"/>
                <a:ea typeface="Barlow Light"/>
                <a:cs typeface="Barlow Light"/>
                <a:sym typeface="Barlow Light"/>
              </a:rPr>
              <a:t> and </a:t>
            </a:r>
            <a:r>
              <a:rPr b="1" lang="en-GB" sz="1900">
                <a:solidFill>
                  <a:schemeClr val="accent1"/>
                </a:solidFill>
                <a:latin typeface="Barlow"/>
                <a:ea typeface="Barlow"/>
                <a:cs typeface="Barlow"/>
                <a:sym typeface="Barlow"/>
              </a:rPr>
              <a:t>prioritize observing </a:t>
            </a:r>
            <a:r>
              <a:rPr lang="en-GB" sz="1900">
                <a:solidFill>
                  <a:schemeClr val="accent1"/>
                </a:solidFill>
                <a:latin typeface="Barlow Light"/>
                <a:ea typeface="Barlow Light"/>
                <a:cs typeface="Barlow Light"/>
                <a:sym typeface="Barlow Light"/>
              </a:rPr>
              <a:t>actions (e.g., new networks, invest in advancing TRLs).</a:t>
            </a:r>
            <a:endParaRPr sz="1900">
              <a:solidFill>
                <a:schemeClr val="accent1"/>
              </a:solidFill>
              <a:latin typeface="Barlow Light"/>
              <a:ea typeface="Barlow Light"/>
              <a:cs typeface="Barlow Light"/>
              <a:sym typeface="Barlow Light"/>
            </a:endParaRPr>
          </a:p>
          <a:p>
            <a:pPr indent="-403350" lvl="0" marL="540000" rtl="0" algn="l">
              <a:lnSpc>
                <a:spcPct val="115000"/>
              </a:lnSpc>
              <a:spcBef>
                <a:spcPts val="1000"/>
              </a:spcBef>
              <a:spcAft>
                <a:spcPts val="1000"/>
              </a:spcAft>
              <a:buClr>
                <a:schemeClr val="accent1"/>
              </a:buClr>
              <a:buSzPts val="2100"/>
              <a:buFont typeface="Barlow Light"/>
              <a:buChar char="●"/>
            </a:pPr>
            <a:r>
              <a:rPr lang="en-GB" sz="1900">
                <a:solidFill>
                  <a:schemeClr val="accent1"/>
                </a:solidFill>
                <a:latin typeface="Barlow Light"/>
                <a:ea typeface="Barlow Light"/>
                <a:cs typeface="Barlow Light"/>
                <a:sym typeface="Barlow Light"/>
              </a:rPr>
              <a:t>Establish a </a:t>
            </a:r>
            <a:r>
              <a:rPr b="1" lang="en-GB" sz="1900">
                <a:solidFill>
                  <a:schemeClr val="accent1"/>
                </a:solidFill>
                <a:latin typeface="Barlow"/>
                <a:ea typeface="Barlow"/>
                <a:cs typeface="Barlow"/>
                <a:sym typeface="Barlow"/>
              </a:rPr>
              <a:t>Task Team</a:t>
            </a:r>
            <a:r>
              <a:rPr lang="en-GB" sz="1900">
                <a:solidFill>
                  <a:schemeClr val="accent1"/>
                </a:solidFill>
                <a:latin typeface="Barlow Light"/>
                <a:ea typeface="Barlow Light"/>
                <a:cs typeface="Barlow Light"/>
                <a:sym typeface="Barlow Light"/>
              </a:rPr>
              <a:t> to refine metrics of readiness and maturity of networks</a:t>
            </a:r>
            <a:endParaRPr sz="1900">
              <a:solidFill>
                <a:schemeClr val="accent1"/>
              </a:solidFill>
              <a:latin typeface="Barlow Light"/>
              <a:ea typeface="Barlow Light"/>
              <a:cs typeface="Barlow Light"/>
              <a:sym typeface="Barlow Light"/>
            </a:endParaRPr>
          </a:p>
        </p:txBody>
      </p:sp>
      <p:pic>
        <p:nvPicPr>
          <p:cNvPr id="293" name="Google Shape;293;g24470b247ac_0_253"/>
          <p:cNvPicPr preferRelativeResize="0"/>
          <p:nvPr/>
        </p:nvPicPr>
        <p:blipFill rotWithShape="1">
          <a:blip r:embed="rId3">
            <a:alphaModFix/>
          </a:blip>
          <a:srcRect b="0" l="50742" r="9106" t="0"/>
          <a:stretch/>
        </p:blipFill>
        <p:spPr>
          <a:xfrm>
            <a:off x="8428500" y="0"/>
            <a:ext cx="4146427" cy="6858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4ea9c52648_0_0"/>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extLst>
                  <a:ext uri="http://customooxmlschemas.google.com/">
                    <go:slidesCustomData xmlns:go="http://customooxmlschemas.google.com/" textRoundtripDataId="7"/>
                  </a:ext>
                </a:extLst>
              </a:rPr>
              <a:t>Potential actions</a:t>
            </a:r>
            <a:endParaRPr/>
          </a:p>
        </p:txBody>
      </p:sp>
      <p:sp>
        <p:nvSpPr>
          <p:cNvPr id="299" name="Google Shape;299;g24ea9c52648_0_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300" name="Google Shape;300;g24ea9c52648_0_0"/>
          <p:cNvSpPr txBox="1"/>
          <p:nvPr>
            <p:ph idx="1" type="body"/>
          </p:nvPr>
        </p:nvSpPr>
        <p:spPr>
          <a:xfrm>
            <a:off x="720725" y="1435675"/>
            <a:ext cx="7145700" cy="4628700"/>
          </a:xfrm>
          <a:prstGeom prst="rect">
            <a:avLst/>
          </a:prstGeom>
          <a:noFill/>
          <a:ln>
            <a:noFill/>
          </a:ln>
        </p:spPr>
        <p:txBody>
          <a:bodyPr anchorCtr="0" anchor="t" bIns="0" lIns="0" spcFirstLastPara="1" rIns="0" wrap="square" tIns="0">
            <a:noAutofit/>
          </a:bodyPr>
          <a:lstStyle/>
          <a:p>
            <a:pPr indent="-403350" lvl="0" marL="540000" rtl="0" algn="l">
              <a:lnSpc>
                <a:spcPct val="115000"/>
              </a:lnSpc>
              <a:spcBef>
                <a:spcPts val="0"/>
              </a:spcBef>
              <a:spcAft>
                <a:spcPts val="0"/>
              </a:spcAft>
              <a:buClr>
                <a:schemeClr val="accent1"/>
              </a:buClr>
              <a:buSzPts val="2100"/>
              <a:buFont typeface="Barlow Light"/>
              <a:buChar char="●"/>
            </a:pPr>
            <a:r>
              <a:rPr lang="en-GB" sz="1900">
                <a:solidFill>
                  <a:schemeClr val="accent1"/>
                </a:solidFill>
                <a:latin typeface="Barlow Light"/>
                <a:ea typeface="Barlow Light"/>
                <a:cs typeface="Barlow Light"/>
                <a:sym typeface="Barlow Light"/>
                <a:extLst>
                  <a:ext uri="http://customooxmlschemas.google.com/">
                    <go:slidesCustomData xmlns:go="http://customooxmlschemas.google.com/" textRoundtripDataId="8"/>
                  </a:ext>
                </a:extLst>
              </a:rPr>
              <a:t>Work closely with regional organizations, national governments, and local communities to </a:t>
            </a:r>
            <a:r>
              <a:rPr b="1" lang="en-GB" sz="1900">
                <a:solidFill>
                  <a:schemeClr val="accent1"/>
                </a:solidFill>
                <a:latin typeface="Barlow"/>
                <a:ea typeface="Barlow"/>
                <a:cs typeface="Barlow"/>
                <a:sym typeface="Barlow"/>
                <a:extLst>
                  <a:ext uri="http://customooxmlschemas.google.com/">
                    <go:slidesCustomData xmlns:go="http://customooxmlschemas.google.com/" textRoundtripDataId="9"/>
                  </a:ext>
                </a:extLst>
              </a:rPr>
              <a:t>develop integrated observing strategy</a:t>
            </a:r>
            <a:r>
              <a:rPr lang="en-GB" sz="1900">
                <a:solidFill>
                  <a:schemeClr val="accent1"/>
                </a:solidFill>
                <a:latin typeface="Barlow Light"/>
                <a:ea typeface="Barlow Light"/>
                <a:cs typeface="Barlow Light"/>
                <a:sym typeface="Barlow Light"/>
                <a:extLst>
                  <a:ext uri="http://customooxmlschemas.google.com/">
                    <go:slidesCustomData xmlns:go="http://customooxmlschemas.google.com/" textRoundtripDataId="10"/>
                  </a:ext>
                </a:extLst>
              </a:rPr>
              <a:t>, for example OCG, Bio-Eco Co-Chairs could attend GRA meetings.</a:t>
            </a:r>
            <a:endParaRPr sz="1900">
              <a:solidFill>
                <a:schemeClr val="accent1"/>
              </a:solidFill>
              <a:latin typeface="Barlow Light"/>
              <a:ea typeface="Barlow Light"/>
              <a:cs typeface="Barlow Light"/>
              <a:sym typeface="Barlow Light"/>
            </a:endParaRPr>
          </a:p>
          <a:p>
            <a:pPr indent="-403350" lvl="0" marL="540000" rtl="0" algn="l">
              <a:lnSpc>
                <a:spcPct val="115000"/>
              </a:lnSpc>
              <a:spcBef>
                <a:spcPts val="1000"/>
              </a:spcBef>
              <a:spcAft>
                <a:spcPts val="1000"/>
              </a:spcAft>
              <a:buClr>
                <a:schemeClr val="accent1"/>
              </a:buClr>
              <a:buSzPts val="2100"/>
              <a:buFont typeface="Barlow Light"/>
              <a:buChar char="●"/>
            </a:pPr>
            <a:r>
              <a:rPr lang="en-GB" sz="1900">
                <a:solidFill>
                  <a:schemeClr val="accent1"/>
                </a:solidFill>
                <a:latin typeface="Barlow Light"/>
                <a:ea typeface="Barlow Light"/>
                <a:cs typeface="Barlow Light"/>
                <a:sym typeface="Barlow Light"/>
              </a:rPr>
              <a:t>Develop a </a:t>
            </a:r>
            <a:r>
              <a:rPr b="1" lang="en-GB" sz="1900">
                <a:solidFill>
                  <a:schemeClr val="accent1"/>
                </a:solidFill>
                <a:latin typeface="Barlow"/>
                <a:ea typeface="Barlow"/>
                <a:cs typeface="Barlow"/>
                <a:sym typeface="Barlow"/>
              </a:rPr>
              <a:t>strategy to engage</a:t>
            </a:r>
            <a:r>
              <a:rPr lang="en-GB" sz="1900">
                <a:solidFill>
                  <a:schemeClr val="accent1"/>
                </a:solidFill>
                <a:latin typeface="Barlow Light"/>
                <a:ea typeface="Barlow Light"/>
                <a:cs typeface="Barlow Light"/>
                <a:sym typeface="Barlow Light"/>
              </a:rPr>
              <a:t> the private sector/industry (following GOOS/MTS Industry Dialogues)</a:t>
            </a:r>
            <a:endParaRPr sz="1900">
              <a:solidFill>
                <a:schemeClr val="accent1"/>
              </a:solidFill>
              <a:latin typeface="Barlow Light"/>
              <a:ea typeface="Barlow Light"/>
              <a:cs typeface="Barlow Light"/>
              <a:sym typeface="Barlow Light"/>
            </a:endParaRPr>
          </a:p>
        </p:txBody>
      </p:sp>
      <p:pic>
        <p:nvPicPr>
          <p:cNvPr id="301" name="Google Shape;301;g24ea9c52648_0_0"/>
          <p:cNvPicPr preferRelativeResize="0"/>
          <p:nvPr/>
        </p:nvPicPr>
        <p:blipFill rotWithShape="1">
          <a:blip r:embed="rId3">
            <a:alphaModFix/>
          </a:blip>
          <a:srcRect b="0" l="50742" r="9106" t="0"/>
          <a:stretch/>
        </p:blipFill>
        <p:spPr>
          <a:xfrm>
            <a:off x="8428500" y="0"/>
            <a:ext cx="4146427" cy="68580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14bcfdec53c_0_1266"/>
          <p:cNvSpPr txBox="1"/>
          <p:nvPr>
            <p:ph type="ctrTitle"/>
          </p:nvPr>
        </p:nvSpPr>
        <p:spPr>
          <a:xfrm>
            <a:off x="601456" y="2854801"/>
            <a:ext cx="4074000" cy="1018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6000"/>
              <a:buFont typeface="Arial"/>
              <a:buNone/>
            </a:pPr>
            <a:r>
              <a:rPr lang="en-GB"/>
              <a:t>Thank you</a:t>
            </a:r>
            <a:endParaRPr/>
          </a:p>
        </p:txBody>
      </p:sp>
      <p:sp>
        <p:nvSpPr>
          <p:cNvPr id="307" name="Google Shape;307;g14bcfdec53c_0_1266"/>
          <p:cNvSpPr txBox="1"/>
          <p:nvPr>
            <p:ph idx="1" type="subTitle"/>
          </p:nvPr>
        </p:nvSpPr>
        <p:spPr>
          <a:xfrm>
            <a:off x="720725" y="3873600"/>
            <a:ext cx="4074000" cy="444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2400"/>
              <a:buNone/>
            </a:pPr>
            <a:r>
              <a:rPr lang="en-GB"/>
              <a:t>goosocean.org</a:t>
            </a:r>
            <a:endParaRPr/>
          </a:p>
        </p:txBody>
      </p:sp>
      <p:pic>
        <p:nvPicPr>
          <p:cNvPr descr="A picture containing swimming, ocean floor&#10;&#10;Description automatically generated" id="308" name="Google Shape;308;g14bcfdec53c_0_1266"/>
          <p:cNvPicPr preferRelativeResize="0"/>
          <p:nvPr/>
        </p:nvPicPr>
        <p:blipFill rotWithShape="1">
          <a:blip r:embed="rId3">
            <a:alphaModFix/>
          </a:blip>
          <a:srcRect b="-735" l="0" r="9140" t="-80"/>
          <a:stretch/>
        </p:blipFill>
        <p:spPr>
          <a:xfrm>
            <a:off x="5003292" y="222416"/>
            <a:ext cx="3885337" cy="6458466"/>
          </a:xfrm>
          <a:prstGeom prst="rect">
            <a:avLst/>
          </a:prstGeom>
          <a:noFill/>
          <a:ln>
            <a:noFill/>
          </a:ln>
        </p:spPr>
      </p:pic>
      <p:pic>
        <p:nvPicPr>
          <p:cNvPr id="309" name="Google Shape;309;g14bcfdec53c_0_1266"/>
          <p:cNvPicPr preferRelativeResize="0"/>
          <p:nvPr/>
        </p:nvPicPr>
        <p:blipFill rotWithShape="1">
          <a:blip r:embed="rId4">
            <a:alphaModFix/>
          </a:blip>
          <a:srcRect b="8182" l="0" r="0" t="7426"/>
          <a:stretch/>
        </p:blipFill>
        <p:spPr>
          <a:xfrm>
            <a:off x="9014364" y="233724"/>
            <a:ext cx="3177633" cy="2178790"/>
          </a:xfrm>
          <a:prstGeom prst="rect">
            <a:avLst/>
          </a:prstGeom>
          <a:noFill/>
          <a:ln>
            <a:noFill/>
          </a:ln>
        </p:spPr>
      </p:pic>
      <p:pic>
        <p:nvPicPr>
          <p:cNvPr descr="A picture containing person&#10;&#10;Description automatically generated" id="310" name="Google Shape;310;g14bcfdec53c_0_1266"/>
          <p:cNvPicPr preferRelativeResize="0"/>
          <p:nvPr/>
        </p:nvPicPr>
        <p:blipFill rotWithShape="1">
          <a:blip r:embed="rId5">
            <a:alphaModFix/>
          </a:blip>
          <a:srcRect b="9016" l="0" r="0" t="1871"/>
          <a:stretch/>
        </p:blipFill>
        <p:spPr>
          <a:xfrm>
            <a:off x="9014365" y="2574207"/>
            <a:ext cx="3177637" cy="1755647"/>
          </a:xfrm>
          <a:prstGeom prst="rect">
            <a:avLst/>
          </a:prstGeom>
          <a:noFill/>
          <a:ln>
            <a:noFill/>
          </a:ln>
        </p:spPr>
      </p:pic>
      <p:pic>
        <p:nvPicPr>
          <p:cNvPr descr="A picture containing sky, outdoor, snow, seal&#10;&#10;Description automatically generated" id="311" name="Google Shape;311;g14bcfdec53c_0_1266"/>
          <p:cNvPicPr preferRelativeResize="0"/>
          <p:nvPr/>
        </p:nvPicPr>
        <p:blipFill rotWithShape="1">
          <a:blip r:embed="rId6">
            <a:alphaModFix/>
          </a:blip>
          <a:srcRect b="-1086" l="0" r="0" t="9663"/>
          <a:stretch/>
        </p:blipFill>
        <p:spPr>
          <a:xfrm>
            <a:off x="9014364" y="4486675"/>
            <a:ext cx="3177633" cy="21787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0848e50af1_0_2"/>
          <p:cNvSpPr txBox="1"/>
          <p:nvPr/>
        </p:nvSpPr>
        <p:spPr>
          <a:xfrm>
            <a:off x="720725" y="1435675"/>
            <a:ext cx="7254600" cy="4624500"/>
          </a:xfrm>
          <a:prstGeom prst="rect">
            <a:avLst/>
          </a:prstGeom>
          <a:noFill/>
          <a:ln>
            <a:noFill/>
          </a:ln>
        </p:spPr>
        <p:txBody>
          <a:bodyPr anchorCtr="0" anchor="t" bIns="45700" lIns="91425" spcFirstLastPara="1" rIns="91425" wrap="square" tIns="45700">
            <a:noAutofit/>
          </a:bodyPr>
          <a:lstStyle/>
          <a:p>
            <a:pPr indent="-390650" lvl="0" marL="540000" rtl="0" algn="l">
              <a:lnSpc>
                <a:spcPct val="115000"/>
              </a:lnSpc>
              <a:spcBef>
                <a:spcPts val="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Keep your </a:t>
            </a:r>
            <a:r>
              <a:rPr b="1" lang="en-GB" sz="1900">
                <a:solidFill>
                  <a:schemeClr val="accent1"/>
                </a:solidFill>
                <a:latin typeface="Barlow"/>
                <a:ea typeface="Barlow"/>
                <a:cs typeface="Barlow"/>
                <a:sym typeface="Barlow"/>
              </a:rPr>
              <a:t>microphone muted</a:t>
            </a:r>
            <a:r>
              <a:rPr lang="en-GB" sz="1900">
                <a:solidFill>
                  <a:schemeClr val="accent1"/>
                </a:solidFill>
                <a:latin typeface="Barlow Light"/>
                <a:ea typeface="Barlow Light"/>
                <a:cs typeface="Barlow Light"/>
                <a:sym typeface="Barlow Light"/>
              </a:rPr>
              <a:t> unless you are speaking and try to use video.</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3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For question or comment, please use the</a:t>
            </a:r>
            <a:r>
              <a:rPr b="1" lang="en-GB" sz="1900">
                <a:solidFill>
                  <a:schemeClr val="accent1"/>
                </a:solidFill>
                <a:latin typeface="Barlow"/>
                <a:ea typeface="Barlow"/>
                <a:cs typeface="Barlow"/>
                <a:sym typeface="Barlow"/>
              </a:rPr>
              <a:t> chat box </a:t>
            </a:r>
            <a:r>
              <a:rPr lang="en-GB" sz="1900">
                <a:solidFill>
                  <a:schemeClr val="accent1"/>
                </a:solidFill>
                <a:latin typeface="Barlow Light"/>
                <a:ea typeface="Barlow Light"/>
                <a:cs typeface="Barlow Light"/>
                <a:sym typeface="Barlow Light"/>
              </a:rPr>
              <a:t>or indicate by </a:t>
            </a:r>
            <a:r>
              <a:rPr b="1" lang="en-GB" sz="1900">
                <a:solidFill>
                  <a:schemeClr val="accent1"/>
                </a:solidFill>
                <a:latin typeface="Barlow"/>
                <a:ea typeface="Barlow"/>
                <a:cs typeface="Barlow"/>
                <a:sym typeface="Barlow"/>
              </a:rPr>
              <a:t>raising your hand </a:t>
            </a:r>
            <a:r>
              <a:rPr lang="en-GB" sz="1900">
                <a:solidFill>
                  <a:schemeClr val="accent1"/>
                </a:solidFill>
                <a:latin typeface="Barlow Light"/>
                <a:ea typeface="Barlow Light"/>
                <a:cs typeface="Barlow Light"/>
                <a:sym typeface="Barlow Light"/>
              </a:rPr>
              <a:t>in order to be called upon by the moderator.</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3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Please be </a:t>
            </a:r>
            <a:r>
              <a:rPr b="1" lang="en-GB" sz="1900">
                <a:solidFill>
                  <a:schemeClr val="accent1"/>
                </a:solidFill>
                <a:latin typeface="Barlow"/>
                <a:ea typeface="Barlow"/>
                <a:cs typeface="Barlow"/>
                <a:sym typeface="Barlow"/>
              </a:rPr>
              <a:t>succinct </a:t>
            </a:r>
            <a:r>
              <a:rPr lang="en-GB" sz="1900">
                <a:solidFill>
                  <a:schemeClr val="accent1"/>
                </a:solidFill>
                <a:latin typeface="Barlow Light"/>
                <a:ea typeface="Barlow Light"/>
                <a:cs typeface="Barlow Light"/>
                <a:sym typeface="Barlow Light"/>
              </a:rPr>
              <a:t>in both your questions and answers.</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3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The sessions will be </a:t>
            </a:r>
            <a:r>
              <a:rPr b="1" lang="en-GB" sz="1900">
                <a:solidFill>
                  <a:schemeClr val="accent1"/>
                </a:solidFill>
                <a:latin typeface="Barlow"/>
                <a:ea typeface="Barlow"/>
                <a:cs typeface="Barlow"/>
                <a:sym typeface="Barlow"/>
              </a:rPr>
              <a:t>recorded </a:t>
            </a:r>
            <a:r>
              <a:rPr lang="en-GB" sz="1900">
                <a:solidFill>
                  <a:schemeClr val="accent1"/>
                </a:solidFill>
                <a:latin typeface="Barlow Light"/>
                <a:ea typeface="Barlow Light"/>
                <a:cs typeface="Barlow Light"/>
                <a:sym typeface="Barlow Light"/>
              </a:rPr>
              <a:t>for the purpose of writing the report, and the recordings deleted afterwards.</a:t>
            </a:r>
            <a:endParaRPr sz="1900">
              <a:solidFill>
                <a:schemeClr val="accent1"/>
              </a:solidFill>
              <a:latin typeface="Barlow Light"/>
              <a:ea typeface="Barlow Light"/>
              <a:cs typeface="Barlow Light"/>
              <a:sym typeface="Barlow Light"/>
            </a:endParaRPr>
          </a:p>
          <a:p>
            <a:pPr indent="-390650" lvl="0" marL="540000" rtl="0" algn="l">
              <a:lnSpc>
                <a:spcPct val="115000"/>
              </a:lnSpc>
              <a:spcBef>
                <a:spcPts val="1300"/>
              </a:spcBef>
              <a:spcAft>
                <a:spcPts val="130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Attendees who are joining as observers please </a:t>
            </a:r>
            <a:r>
              <a:rPr b="1" lang="en-GB" sz="1900">
                <a:solidFill>
                  <a:schemeClr val="accent1"/>
                </a:solidFill>
                <a:latin typeface="Barlow"/>
                <a:ea typeface="Barlow"/>
                <a:cs typeface="Barlow"/>
                <a:sym typeface="Barlow"/>
              </a:rPr>
              <a:t>edit their names and note OBS_</a:t>
            </a:r>
            <a:r>
              <a:rPr lang="en-GB" sz="1900">
                <a:solidFill>
                  <a:schemeClr val="accent1"/>
                </a:solidFill>
                <a:latin typeface="Barlow Light"/>
                <a:ea typeface="Barlow Light"/>
                <a:cs typeface="Barlow Light"/>
                <a:sym typeface="Barlow Light"/>
              </a:rPr>
              <a:t> in front of their name.</a:t>
            </a:r>
            <a:endParaRPr i="1" sz="1900">
              <a:solidFill>
                <a:schemeClr val="accent1"/>
              </a:solidFill>
              <a:highlight>
                <a:srgbClr val="FFFFFF"/>
              </a:highlight>
              <a:latin typeface="Barlow Light"/>
              <a:ea typeface="Barlow Light"/>
              <a:cs typeface="Barlow Light"/>
              <a:sym typeface="Barlow Light"/>
            </a:endParaRPr>
          </a:p>
        </p:txBody>
      </p:sp>
      <p:sp>
        <p:nvSpPr>
          <p:cNvPr id="180" name="Google Shape;180;g20848e50af1_0_2"/>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OCG-14 Etiquette</a:t>
            </a:r>
            <a:endParaRPr/>
          </a:p>
        </p:txBody>
      </p:sp>
      <p:pic>
        <p:nvPicPr>
          <p:cNvPr id="181" name="Google Shape;181;g20848e50af1_0_2"/>
          <p:cNvPicPr preferRelativeResize="0"/>
          <p:nvPr/>
        </p:nvPicPr>
        <p:blipFill rotWithShape="1">
          <a:blip r:embed="rId3">
            <a:alphaModFix/>
          </a:blip>
          <a:srcRect b="0" l="25057" r="33783" t="0"/>
          <a:stretch/>
        </p:blipFill>
        <p:spPr>
          <a:xfrm>
            <a:off x="8428499" y="0"/>
            <a:ext cx="3763502" cy="68580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0848e50af1_0_7"/>
          <p:cNvSpPr txBox="1"/>
          <p:nvPr/>
        </p:nvSpPr>
        <p:spPr>
          <a:xfrm>
            <a:off x="720725" y="1423250"/>
            <a:ext cx="7400100" cy="4416000"/>
          </a:xfrm>
          <a:prstGeom prst="rect">
            <a:avLst/>
          </a:prstGeom>
          <a:noFill/>
          <a:ln>
            <a:noFill/>
          </a:ln>
        </p:spPr>
        <p:txBody>
          <a:bodyPr anchorCtr="0" anchor="t" bIns="45700" lIns="91425" spcFirstLastPara="1" rIns="91425" wrap="square" tIns="45700">
            <a:noAutofit/>
          </a:bodyPr>
          <a:lstStyle/>
          <a:p>
            <a:pPr indent="-390650" lvl="0" marL="540000" rtl="0" algn="l">
              <a:lnSpc>
                <a:spcPct val="115000"/>
              </a:lnSpc>
              <a:spcBef>
                <a:spcPts val="0"/>
              </a:spcBef>
              <a:spcAft>
                <a:spcPts val="0"/>
              </a:spcAft>
              <a:buClr>
                <a:schemeClr val="accent1"/>
              </a:buClr>
              <a:buSzPts val="1900"/>
              <a:buFont typeface="Quattrocento Sans"/>
              <a:buChar char="●"/>
            </a:pPr>
            <a:r>
              <a:rPr b="1" lang="en-GB" sz="1900">
                <a:solidFill>
                  <a:schemeClr val="accent1"/>
                </a:solidFill>
                <a:highlight>
                  <a:srgbClr val="FFFFFF"/>
                </a:highlight>
                <a:latin typeface="Barlow"/>
                <a:ea typeface="Barlow"/>
                <a:cs typeface="Barlow"/>
                <a:sym typeface="Barlow"/>
              </a:rPr>
              <a:t>Meeting time: </a:t>
            </a:r>
            <a:r>
              <a:rPr lang="en-GB" sz="1900">
                <a:solidFill>
                  <a:schemeClr val="accent1"/>
                </a:solidFill>
                <a:highlight>
                  <a:srgbClr val="FFFFFF"/>
                </a:highlight>
                <a:latin typeface="Barlow Light"/>
                <a:ea typeface="Barlow Light"/>
                <a:cs typeface="Barlow Light"/>
                <a:sym typeface="Barlow Light"/>
              </a:rPr>
              <a:t>Tuesday June 6th - Thursday 8th  -  </a:t>
            </a:r>
            <a:r>
              <a:rPr b="1" lang="en-GB" sz="1900">
                <a:solidFill>
                  <a:schemeClr val="accent1"/>
                </a:solidFill>
                <a:highlight>
                  <a:schemeClr val="lt1"/>
                </a:highlight>
                <a:latin typeface="Barlow"/>
                <a:ea typeface="Barlow"/>
                <a:cs typeface="Barlow"/>
                <a:sym typeface="Barlow"/>
              </a:rPr>
              <a:t>8</a:t>
            </a:r>
            <a:r>
              <a:rPr b="1" lang="en-GB" sz="1900">
                <a:solidFill>
                  <a:schemeClr val="accent1"/>
                </a:solidFill>
                <a:highlight>
                  <a:schemeClr val="lt1"/>
                </a:highlight>
                <a:latin typeface="Barlow"/>
                <a:ea typeface="Barlow"/>
                <a:cs typeface="Barlow"/>
                <a:sym typeface="Barlow"/>
              </a:rPr>
              <a:t> - 17 pm GMT+1</a:t>
            </a:r>
            <a:endParaRPr b="1" sz="1900">
              <a:solidFill>
                <a:schemeClr val="accent1"/>
              </a:solidFill>
              <a:highlight>
                <a:srgbClr val="FFFFFF"/>
              </a:highlight>
              <a:latin typeface="Barlow"/>
              <a:ea typeface="Barlow"/>
              <a:cs typeface="Barlow"/>
              <a:sym typeface="Barlow"/>
            </a:endParaRPr>
          </a:p>
          <a:p>
            <a:pPr indent="-396875" lvl="0" marL="540000" rtl="0" algn="l">
              <a:lnSpc>
                <a:spcPct val="115000"/>
              </a:lnSpc>
              <a:spcBef>
                <a:spcPts val="1000"/>
              </a:spcBef>
              <a:spcAft>
                <a:spcPts val="0"/>
              </a:spcAft>
              <a:buClr>
                <a:schemeClr val="accent1"/>
              </a:buClr>
              <a:buSzPts val="1900"/>
              <a:buFont typeface="Barlow Light"/>
              <a:buChar char="●"/>
            </a:pPr>
            <a:r>
              <a:rPr b="1" lang="en-GB" sz="1900" u="sng">
                <a:solidFill>
                  <a:srgbClr val="157FD2"/>
                </a:solidFill>
                <a:highlight>
                  <a:srgbClr val="FFFFFF"/>
                </a:highlight>
                <a:latin typeface="Barlow"/>
                <a:ea typeface="Barlow"/>
                <a:cs typeface="Barlow"/>
                <a:sym typeface="Barlow"/>
                <a:hlinkClick r:id="rId3">
                  <a:extLst>
                    <a:ext uri="{A12FA001-AC4F-418D-AE19-62706E023703}">
                      <ahyp:hlinkClr val="tx"/>
                    </a:ext>
                  </a:extLst>
                </a:hlinkClick>
              </a:rPr>
              <a:t>Annotated Agenda</a:t>
            </a:r>
            <a:r>
              <a:rPr lang="en-GB" sz="1900">
                <a:solidFill>
                  <a:srgbClr val="3366FF"/>
                </a:solidFill>
                <a:highlight>
                  <a:srgbClr val="FFFFFF"/>
                </a:highlight>
                <a:latin typeface="Barlow Light"/>
                <a:ea typeface="Barlow Light"/>
                <a:cs typeface="Barlow Light"/>
                <a:sym typeface="Barlow Light"/>
              </a:rPr>
              <a:t> </a:t>
            </a:r>
            <a:r>
              <a:rPr lang="en-GB" sz="1900">
                <a:solidFill>
                  <a:schemeClr val="accent1"/>
                </a:solidFill>
                <a:highlight>
                  <a:srgbClr val="FFFFFF"/>
                </a:highlight>
                <a:latin typeface="Barlow Light"/>
                <a:ea typeface="Barlow Light"/>
                <a:cs typeface="Barlow Light"/>
                <a:sym typeface="Barlow Light"/>
              </a:rPr>
              <a:t>at the bottom of the timetable outlines questions and intended outcomes for each session</a:t>
            </a:r>
            <a:endParaRPr sz="1900">
              <a:solidFill>
                <a:schemeClr val="accent1"/>
              </a:solidFill>
              <a:highlight>
                <a:srgbClr val="FFFFFF"/>
              </a:highlight>
              <a:latin typeface="Barlow Light"/>
              <a:ea typeface="Barlow Light"/>
              <a:cs typeface="Barlow Light"/>
              <a:sym typeface="Barlow Light"/>
            </a:endParaRPr>
          </a:p>
          <a:p>
            <a:pPr indent="-396875" lvl="0" marL="540000" rtl="0" algn="l">
              <a:lnSpc>
                <a:spcPct val="115000"/>
              </a:lnSpc>
              <a:spcBef>
                <a:spcPts val="1300"/>
              </a:spcBef>
              <a:spcAft>
                <a:spcPts val="0"/>
              </a:spcAft>
              <a:buClr>
                <a:schemeClr val="accent1"/>
              </a:buClr>
              <a:buSzPts val="1900"/>
              <a:buFont typeface="Barlow Light"/>
              <a:buChar char="●"/>
            </a:pPr>
            <a:r>
              <a:rPr b="1" lang="en-GB" sz="1900">
                <a:solidFill>
                  <a:schemeClr val="accent1"/>
                </a:solidFill>
                <a:highlight>
                  <a:srgbClr val="FFFFFF"/>
                </a:highlight>
                <a:latin typeface="Barlow"/>
                <a:ea typeface="Barlow"/>
                <a:cs typeface="Barlow"/>
                <a:sym typeface="Barlow"/>
              </a:rPr>
              <a:t>Agenda topic, presenter and materials</a:t>
            </a:r>
            <a:r>
              <a:rPr lang="en-GB" sz="1900">
                <a:solidFill>
                  <a:schemeClr val="accent1"/>
                </a:solidFill>
                <a:highlight>
                  <a:srgbClr val="FFFFFF"/>
                </a:highlight>
                <a:latin typeface="Barlow Light"/>
                <a:ea typeface="Barlow Light"/>
                <a:cs typeface="Barlow Light"/>
                <a:sym typeface="Barlow Light"/>
              </a:rPr>
              <a:t> are linked in the Agenda and on the </a:t>
            </a:r>
            <a:r>
              <a:rPr lang="en-GB" sz="1900" u="sng">
                <a:solidFill>
                  <a:srgbClr val="157FD2"/>
                </a:solidFill>
                <a:highlight>
                  <a:srgbClr val="FFFFFF"/>
                </a:highlight>
                <a:latin typeface="Barlow Light"/>
                <a:ea typeface="Barlow Light"/>
                <a:cs typeface="Barlow Light"/>
                <a:sym typeface="Barlow Light"/>
                <a:hlinkClick r:id="rId4">
                  <a:extLst>
                    <a:ext uri="{A12FA001-AC4F-418D-AE19-62706E023703}">
                      <ahyp:hlinkClr val="tx"/>
                    </a:ext>
                  </a:extLst>
                </a:hlinkClick>
              </a:rPr>
              <a:t>OCG-14 website</a:t>
            </a:r>
            <a:endParaRPr sz="1900">
              <a:solidFill>
                <a:srgbClr val="157FD2"/>
              </a:solidFill>
              <a:highlight>
                <a:srgbClr val="FFFFFF"/>
              </a:highlight>
              <a:latin typeface="Barlow Light"/>
              <a:ea typeface="Barlow Light"/>
              <a:cs typeface="Barlow Light"/>
              <a:sym typeface="Barlow Light"/>
            </a:endParaRPr>
          </a:p>
          <a:p>
            <a:pPr indent="-396875" lvl="0" marL="540000" rtl="0" algn="l">
              <a:lnSpc>
                <a:spcPct val="115000"/>
              </a:lnSpc>
              <a:spcBef>
                <a:spcPts val="1300"/>
              </a:spcBef>
              <a:spcAft>
                <a:spcPts val="0"/>
              </a:spcAft>
              <a:buClr>
                <a:schemeClr val="accent1"/>
              </a:buClr>
              <a:buSzPts val="1900"/>
              <a:buFont typeface="Barlow Light"/>
              <a:buChar char="●"/>
            </a:pPr>
            <a:r>
              <a:rPr lang="en-GB" sz="1900" u="sng">
                <a:solidFill>
                  <a:srgbClr val="157FD2"/>
                </a:solidFill>
                <a:highlight>
                  <a:srgbClr val="FFFFFF"/>
                </a:highlight>
                <a:latin typeface="Barlow Light"/>
                <a:ea typeface="Barlow Light"/>
                <a:cs typeface="Barlow Light"/>
                <a:sym typeface="Barlow Light"/>
                <a:hlinkClick r:id="rId5">
                  <a:extLst>
                    <a:ext uri="{A12FA001-AC4F-418D-AE19-62706E023703}">
                      <ahyp:hlinkClr val="tx"/>
                    </a:ext>
                  </a:extLst>
                </a:hlinkClick>
              </a:rPr>
              <a:t>OCG-14 </a:t>
            </a:r>
            <a:r>
              <a:rPr b="1" lang="en-GB" sz="1900" u="sng">
                <a:solidFill>
                  <a:srgbClr val="157FD2"/>
                </a:solidFill>
                <a:highlight>
                  <a:srgbClr val="FFFFFF"/>
                </a:highlight>
                <a:latin typeface="Barlow"/>
                <a:ea typeface="Barlow"/>
                <a:cs typeface="Barlow"/>
                <a:sym typeface="Barlow"/>
                <a:hlinkClick r:id="rId6">
                  <a:extLst>
                    <a:ext uri="{A12FA001-AC4F-418D-AE19-62706E023703}">
                      <ahyp:hlinkClr val="tx"/>
                    </a:ext>
                  </a:extLst>
                </a:hlinkClick>
              </a:rPr>
              <a:t>Actions</a:t>
            </a:r>
            <a:r>
              <a:rPr b="1" lang="en-GB" sz="1900">
                <a:solidFill>
                  <a:srgbClr val="157FD2"/>
                </a:solidFill>
                <a:highlight>
                  <a:srgbClr val="FFFFFF"/>
                </a:highlight>
                <a:latin typeface="Barlow"/>
                <a:ea typeface="Barlow"/>
                <a:cs typeface="Barlow"/>
                <a:sym typeface="Barlow"/>
              </a:rPr>
              <a:t> </a:t>
            </a:r>
            <a:r>
              <a:rPr lang="en-GB" sz="1900">
                <a:solidFill>
                  <a:schemeClr val="accent1"/>
                </a:solidFill>
                <a:highlight>
                  <a:srgbClr val="FFFFFF"/>
                </a:highlight>
                <a:latin typeface="Barlow Light"/>
                <a:ea typeface="Barlow Light"/>
                <a:cs typeface="Barlow Light"/>
                <a:sym typeface="Barlow Light"/>
              </a:rPr>
              <a:t>will be recorded and reviewed daily</a:t>
            </a:r>
            <a:endParaRPr sz="1900">
              <a:solidFill>
                <a:schemeClr val="accent1"/>
              </a:solidFill>
              <a:highlight>
                <a:srgbClr val="FFFFFF"/>
              </a:highlight>
              <a:latin typeface="Barlow Light"/>
              <a:ea typeface="Barlow Light"/>
              <a:cs typeface="Barlow Light"/>
              <a:sym typeface="Barlow Light"/>
            </a:endParaRPr>
          </a:p>
          <a:p>
            <a:pPr indent="-396875" lvl="0" marL="540000" rtl="0" algn="l">
              <a:lnSpc>
                <a:spcPct val="115000"/>
              </a:lnSpc>
              <a:spcBef>
                <a:spcPts val="1300"/>
              </a:spcBef>
              <a:spcAft>
                <a:spcPts val="0"/>
              </a:spcAft>
              <a:buClr>
                <a:schemeClr val="accent1"/>
              </a:buClr>
              <a:buSzPts val="1900"/>
              <a:buFont typeface="Barlow"/>
              <a:buChar char="●"/>
            </a:pPr>
            <a:r>
              <a:rPr b="1" lang="en-GB" sz="1900">
                <a:solidFill>
                  <a:schemeClr val="accent1"/>
                </a:solidFill>
                <a:highlight>
                  <a:srgbClr val="FFFFFF"/>
                </a:highlight>
                <a:latin typeface="Barlow"/>
                <a:ea typeface="Barlow"/>
                <a:cs typeface="Barlow"/>
                <a:sym typeface="Barlow"/>
              </a:rPr>
              <a:t>OCG-14 Workshops</a:t>
            </a:r>
            <a:endParaRPr b="1" sz="1900">
              <a:solidFill>
                <a:schemeClr val="accent1"/>
              </a:solidFill>
              <a:highlight>
                <a:srgbClr val="FFFFFF"/>
              </a:highlight>
              <a:latin typeface="Barlow"/>
              <a:ea typeface="Barlow"/>
              <a:cs typeface="Barlow"/>
              <a:sym typeface="Barlow"/>
            </a:endParaRPr>
          </a:p>
          <a:p>
            <a:pPr indent="-425450" lvl="1" marL="1219200" rtl="0" algn="l">
              <a:lnSpc>
                <a:spcPct val="115000"/>
              </a:lnSpc>
              <a:spcBef>
                <a:spcPts val="0"/>
              </a:spcBef>
              <a:spcAft>
                <a:spcPts val="0"/>
              </a:spcAft>
              <a:buClr>
                <a:schemeClr val="accent1"/>
              </a:buClr>
              <a:buSzPts val="1900"/>
              <a:buFont typeface="Barlow Light"/>
              <a:buChar char="○"/>
            </a:pPr>
            <a:r>
              <a:rPr lang="en-GB" sz="1900">
                <a:solidFill>
                  <a:schemeClr val="accent1"/>
                </a:solidFill>
                <a:highlight>
                  <a:srgbClr val="FFFFFF"/>
                </a:highlight>
                <a:latin typeface="Barlow Light"/>
                <a:ea typeface="Barlow Light"/>
                <a:cs typeface="Barlow Light"/>
                <a:sym typeface="Barlow Light"/>
              </a:rPr>
              <a:t>Low cost technologies - June 2</a:t>
            </a:r>
            <a:endParaRPr sz="1900">
              <a:solidFill>
                <a:schemeClr val="accent1"/>
              </a:solidFill>
              <a:highlight>
                <a:srgbClr val="FFFFFF"/>
              </a:highlight>
              <a:latin typeface="Barlow Light"/>
              <a:ea typeface="Barlow Light"/>
              <a:cs typeface="Barlow Light"/>
              <a:sym typeface="Barlow Light"/>
            </a:endParaRPr>
          </a:p>
          <a:p>
            <a:pPr indent="-425450" lvl="1" marL="1219200" rtl="0" algn="l">
              <a:lnSpc>
                <a:spcPct val="115000"/>
              </a:lnSpc>
              <a:spcBef>
                <a:spcPts val="0"/>
              </a:spcBef>
              <a:spcAft>
                <a:spcPts val="0"/>
              </a:spcAft>
              <a:buClr>
                <a:schemeClr val="accent1"/>
              </a:buClr>
              <a:buSzPts val="1900"/>
              <a:buFont typeface="Barlow Light"/>
              <a:buChar char="○"/>
            </a:pPr>
            <a:r>
              <a:rPr lang="en-GB" sz="1900">
                <a:solidFill>
                  <a:schemeClr val="accent1"/>
                </a:solidFill>
                <a:highlight>
                  <a:srgbClr val="FFFFFF"/>
                </a:highlight>
                <a:latin typeface="Barlow Light"/>
                <a:ea typeface="Barlow Light"/>
                <a:cs typeface="Barlow Light"/>
                <a:sym typeface="Barlow Light"/>
              </a:rPr>
              <a:t>Boundary Currents Workshop - June 5</a:t>
            </a:r>
            <a:endParaRPr sz="1900">
              <a:solidFill>
                <a:schemeClr val="accent1"/>
              </a:solidFill>
              <a:highlight>
                <a:srgbClr val="FFFFFF"/>
              </a:highlight>
              <a:latin typeface="Barlow Light"/>
              <a:ea typeface="Barlow Light"/>
              <a:cs typeface="Barlow Light"/>
              <a:sym typeface="Barlow Light"/>
            </a:endParaRPr>
          </a:p>
          <a:p>
            <a:pPr indent="-425450" lvl="1" marL="1219200" rtl="0" algn="l">
              <a:lnSpc>
                <a:spcPct val="115000"/>
              </a:lnSpc>
              <a:spcBef>
                <a:spcPts val="0"/>
              </a:spcBef>
              <a:spcAft>
                <a:spcPts val="0"/>
              </a:spcAft>
              <a:buClr>
                <a:schemeClr val="accent1"/>
              </a:buClr>
              <a:buSzPts val="1900"/>
              <a:buFont typeface="Barlow Light"/>
              <a:buChar char="○"/>
            </a:pPr>
            <a:r>
              <a:rPr lang="en-GB" sz="1900">
                <a:solidFill>
                  <a:schemeClr val="accent1"/>
                </a:solidFill>
                <a:highlight>
                  <a:srgbClr val="FFFFFF"/>
                </a:highlight>
                <a:latin typeface="Barlow Light"/>
                <a:ea typeface="Barlow Light"/>
                <a:cs typeface="Barlow Light"/>
                <a:sym typeface="Barlow Light"/>
              </a:rPr>
              <a:t>Outreach </a:t>
            </a:r>
            <a:r>
              <a:rPr lang="en-GB" sz="1900">
                <a:solidFill>
                  <a:schemeClr val="accent1"/>
                </a:solidFill>
                <a:highlight>
                  <a:srgbClr val="FFFFFF"/>
                </a:highlight>
                <a:latin typeface="Barlow Light"/>
                <a:ea typeface="Barlow Light"/>
                <a:cs typeface="Barlow Light"/>
                <a:sym typeface="Barlow Light"/>
              </a:rPr>
              <a:t>activity</a:t>
            </a:r>
            <a:r>
              <a:rPr lang="en-GB" sz="1900">
                <a:solidFill>
                  <a:schemeClr val="accent1"/>
                </a:solidFill>
                <a:highlight>
                  <a:srgbClr val="FFFFFF"/>
                </a:highlight>
                <a:latin typeface="Barlow Light"/>
                <a:ea typeface="Barlow Light"/>
                <a:cs typeface="Barlow Light"/>
                <a:sym typeface="Barlow Light"/>
              </a:rPr>
              <a:t> - June 9</a:t>
            </a:r>
            <a:endParaRPr sz="1900">
              <a:solidFill>
                <a:schemeClr val="accent1"/>
              </a:solidFill>
              <a:highlight>
                <a:srgbClr val="FFFFFF"/>
              </a:highlight>
              <a:latin typeface="Barlow Light"/>
              <a:ea typeface="Barlow Light"/>
              <a:cs typeface="Barlow Light"/>
              <a:sym typeface="Barlow Light"/>
            </a:endParaRPr>
          </a:p>
        </p:txBody>
      </p:sp>
      <p:sp>
        <p:nvSpPr>
          <p:cNvPr id="187" name="Google Shape;187;g20848e50af1_0_7"/>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OCG-14 Format</a:t>
            </a:r>
            <a:endParaRPr/>
          </a:p>
        </p:txBody>
      </p:sp>
      <p:pic>
        <p:nvPicPr>
          <p:cNvPr id="188" name="Google Shape;188;g20848e50af1_0_7"/>
          <p:cNvPicPr preferRelativeResize="0"/>
          <p:nvPr/>
        </p:nvPicPr>
        <p:blipFill rotWithShape="1">
          <a:blip r:embed="rId7">
            <a:alphaModFix/>
          </a:blip>
          <a:srcRect b="0" l="10597" r="50612" t="0"/>
          <a:stretch/>
        </p:blipFill>
        <p:spPr>
          <a:xfrm>
            <a:off x="8428500" y="0"/>
            <a:ext cx="3763502"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4470b247ac_0_408"/>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94" name="Google Shape;194;g24470b247ac_0_408"/>
          <p:cNvSpPr txBox="1"/>
          <p:nvPr>
            <p:ph type="title"/>
          </p:nvPr>
        </p:nvSpPr>
        <p:spPr>
          <a:xfrm>
            <a:off x="720725" y="722325"/>
            <a:ext cx="6892800" cy="574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153A"/>
              </a:buClr>
              <a:buSzPts val="3300"/>
              <a:buFont typeface="Libre Franklin"/>
              <a:buNone/>
            </a:pPr>
            <a:r>
              <a:rPr lang="en-GB"/>
              <a:t>PLEASE NOTE!</a:t>
            </a:r>
            <a:endParaRPr/>
          </a:p>
        </p:txBody>
      </p:sp>
      <p:sp>
        <p:nvSpPr>
          <p:cNvPr id="195" name="Google Shape;195;g24470b247ac_0_408"/>
          <p:cNvSpPr txBox="1"/>
          <p:nvPr>
            <p:ph idx="1" type="body"/>
          </p:nvPr>
        </p:nvSpPr>
        <p:spPr>
          <a:xfrm>
            <a:off x="775025" y="1435675"/>
            <a:ext cx="6702300" cy="3545100"/>
          </a:xfrm>
          <a:prstGeom prst="rect">
            <a:avLst/>
          </a:prstGeom>
          <a:noFill/>
          <a:ln>
            <a:noFill/>
          </a:ln>
        </p:spPr>
        <p:txBody>
          <a:bodyPr anchorCtr="0" anchor="t" bIns="0" lIns="0" spcFirstLastPara="1" rIns="0" wrap="square" tIns="0">
            <a:noAutofit/>
          </a:bodyPr>
          <a:lstStyle/>
          <a:p>
            <a:pPr indent="-403350" lvl="0" marL="540000" rtl="0" algn="l">
              <a:lnSpc>
                <a:spcPct val="115000"/>
              </a:lnSpc>
              <a:spcBef>
                <a:spcPts val="0"/>
              </a:spcBef>
              <a:spcAft>
                <a:spcPts val="0"/>
              </a:spcAft>
              <a:buClr>
                <a:schemeClr val="accent1"/>
              </a:buClr>
              <a:buSzPts val="2100"/>
              <a:buFont typeface="Barlow Light"/>
              <a:buChar char="●"/>
            </a:pPr>
            <a:r>
              <a:rPr b="1" lang="en-GB" sz="2100">
                <a:solidFill>
                  <a:schemeClr val="accent1"/>
                </a:solidFill>
                <a:latin typeface="Barlow"/>
                <a:ea typeface="Barlow"/>
                <a:cs typeface="Barlow"/>
                <a:sym typeface="Barlow"/>
              </a:rPr>
              <a:t>Mailing list:</a:t>
            </a:r>
            <a:r>
              <a:rPr lang="en-GB" sz="2100">
                <a:solidFill>
                  <a:schemeClr val="accent1"/>
                </a:solidFill>
                <a:latin typeface="Barlow Light"/>
                <a:ea typeface="Barlow Light"/>
                <a:cs typeface="Barlow Light"/>
                <a:sym typeface="Barlow Light"/>
              </a:rPr>
              <a:t> There will be yearly check ins with the networks to ensure members are still active and emails are received.</a:t>
            </a:r>
            <a:endParaRPr sz="2100">
              <a:solidFill>
                <a:schemeClr val="accent1"/>
              </a:solidFill>
              <a:latin typeface="Barlow Light"/>
              <a:ea typeface="Barlow Light"/>
              <a:cs typeface="Barlow Light"/>
              <a:sym typeface="Barlow Light"/>
            </a:endParaRPr>
          </a:p>
          <a:p>
            <a:pPr indent="-270000" lvl="0" marL="540000" rtl="0" algn="l">
              <a:lnSpc>
                <a:spcPct val="115000"/>
              </a:lnSpc>
              <a:spcBef>
                <a:spcPts val="0"/>
              </a:spcBef>
              <a:spcAft>
                <a:spcPts val="0"/>
              </a:spcAft>
              <a:buNone/>
            </a:pPr>
            <a:r>
              <a:t/>
            </a:r>
            <a:endParaRPr sz="2100">
              <a:solidFill>
                <a:schemeClr val="accent1"/>
              </a:solidFill>
              <a:latin typeface="Barlow Light"/>
              <a:ea typeface="Barlow Light"/>
              <a:cs typeface="Barlow Light"/>
              <a:sym typeface="Barlow Light"/>
            </a:endParaRPr>
          </a:p>
          <a:p>
            <a:pPr indent="-403350" lvl="0" marL="540000" rtl="0" algn="l">
              <a:lnSpc>
                <a:spcPct val="115000"/>
              </a:lnSpc>
              <a:spcBef>
                <a:spcPts val="0"/>
              </a:spcBef>
              <a:spcAft>
                <a:spcPts val="0"/>
              </a:spcAft>
              <a:buClr>
                <a:schemeClr val="accent1"/>
              </a:buClr>
              <a:buSzPts val="2100"/>
              <a:buFont typeface="Barlow Light"/>
              <a:buChar char="●"/>
            </a:pPr>
            <a:r>
              <a:rPr b="1" lang="en-GB" sz="2100">
                <a:solidFill>
                  <a:schemeClr val="accent1"/>
                </a:solidFill>
                <a:latin typeface="Barlow"/>
                <a:ea typeface="Barlow"/>
                <a:cs typeface="Barlow"/>
                <a:sym typeface="Barlow"/>
              </a:rPr>
              <a:t>Membership:</a:t>
            </a:r>
            <a:r>
              <a:rPr lang="en-GB" sz="2100">
                <a:solidFill>
                  <a:schemeClr val="accent1"/>
                </a:solidFill>
                <a:latin typeface="Barlow Light"/>
                <a:ea typeface="Barlow Light"/>
                <a:cs typeface="Barlow Light"/>
                <a:sym typeface="Barlow Light"/>
              </a:rPr>
              <a:t> Update as it changes.</a:t>
            </a:r>
            <a:endParaRPr sz="2100">
              <a:solidFill>
                <a:schemeClr val="accent1"/>
              </a:solidFill>
              <a:latin typeface="Barlow Light"/>
              <a:ea typeface="Barlow Light"/>
              <a:cs typeface="Barlow Light"/>
              <a:sym typeface="Barlow Light"/>
            </a:endParaRPr>
          </a:p>
          <a:p>
            <a:pPr indent="-270000" lvl="0" marL="540000" rtl="0" algn="l">
              <a:lnSpc>
                <a:spcPct val="115000"/>
              </a:lnSpc>
              <a:spcBef>
                <a:spcPts val="0"/>
              </a:spcBef>
              <a:spcAft>
                <a:spcPts val="0"/>
              </a:spcAft>
              <a:buNone/>
            </a:pPr>
            <a:r>
              <a:t/>
            </a:r>
            <a:endParaRPr sz="2100">
              <a:solidFill>
                <a:schemeClr val="accent1"/>
              </a:solidFill>
              <a:latin typeface="Barlow Light"/>
              <a:ea typeface="Barlow Light"/>
              <a:cs typeface="Barlow Light"/>
              <a:sym typeface="Barlow Light"/>
            </a:endParaRPr>
          </a:p>
          <a:p>
            <a:pPr indent="-403350" lvl="0" marL="540000" rtl="0" algn="l">
              <a:lnSpc>
                <a:spcPct val="115000"/>
              </a:lnSpc>
              <a:spcBef>
                <a:spcPts val="0"/>
              </a:spcBef>
              <a:spcAft>
                <a:spcPts val="0"/>
              </a:spcAft>
              <a:buClr>
                <a:schemeClr val="accent1"/>
              </a:buClr>
              <a:buSzPts val="2100"/>
              <a:buFont typeface="Barlow Light"/>
              <a:buChar char="●"/>
            </a:pPr>
            <a:r>
              <a:rPr lang="en-GB" sz="2100">
                <a:solidFill>
                  <a:schemeClr val="accent1"/>
                </a:solidFill>
                <a:latin typeface="Barlow Light"/>
                <a:ea typeface="Barlow Light"/>
                <a:cs typeface="Barlow Light"/>
                <a:sym typeface="Barlow Light"/>
              </a:rPr>
              <a:t>For any changed, </a:t>
            </a:r>
            <a:r>
              <a:rPr b="1" lang="en-GB" sz="2100">
                <a:solidFill>
                  <a:schemeClr val="accent1"/>
                </a:solidFill>
                <a:latin typeface="Barlow"/>
                <a:ea typeface="Barlow"/>
                <a:cs typeface="Barlow"/>
                <a:sym typeface="Barlow"/>
              </a:rPr>
              <a:t>contact </a:t>
            </a:r>
            <a:r>
              <a:rPr lang="en-GB" sz="2100">
                <a:solidFill>
                  <a:schemeClr val="accent1"/>
                </a:solidFill>
                <a:latin typeface="Barlow Light"/>
                <a:ea typeface="Barlow Light"/>
                <a:cs typeface="Barlow Light"/>
                <a:sym typeface="Barlow Light"/>
              </a:rPr>
              <a:t>Ann-Christine Zinkann [</a:t>
            </a:r>
            <a:r>
              <a:rPr lang="en-GB" sz="2100" u="sng">
                <a:solidFill>
                  <a:srgbClr val="147ED2"/>
                </a:solidFill>
                <a:latin typeface="Barlow Light"/>
                <a:ea typeface="Barlow Light"/>
                <a:cs typeface="Barlow Light"/>
                <a:sym typeface="Barlow Light"/>
                <a:hlinkClick r:id="rId3">
                  <a:extLst>
                    <a:ext uri="{A12FA001-AC4F-418D-AE19-62706E023703}">
                      <ahyp:hlinkClr val="tx"/>
                    </a:ext>
                  </a:extLst>
                </a:hlinkClick>
              </a:rPr>
              <a:t>ann-christine.zinkann@noaa.gov</a:t>
            </a:r>
            <a:r>
              <a:rPr lang="en-GB" sz="2100">
                <a:solidFill>
                  <a:srgbClr val="147ED2"/>
                </a:solidFill>
                <a:latin typeface="Barlow Light"/>
                <a:ea typeface="Barlow Light"/>
                <a:cs typeface="Barlow Light"/>
                <a:sym typeface="Barlow Light"/>
              </a:rPr>
              <a:t>]</a:t>
            </a:r>
            <a:endParaRPr sz="2100">
              <a:solidFill>
                <a:srgbClr val="147ED2"/>
              </a:solidFill>
              <a:latin typeface="Barlow Light"/>
              <a:ea typeface="Barlow Light"/>
              <a:cs typeface="Barlow Light"/>
              <a:sym typeface="Barlow Light"/>
            </a:endParaRPr>
          </a:p>
        </p:txBody>
      </p:sp>
      <p:pic>
        <p:nvPicPr>
          <p:cNvPr id="196" name="Google Shape;196;g24470b247ac_0_408"/>
          <p:cNvPicPr preferRelativeResize="0"/>
          <p:nvPr/>
        </p:nvPicPr>
        <p:blipFill rotWithShape="1">
          <a:blip r:embed="rId4">
            <a:alphaModFix/>
          </a:blip>
          <a:srcRect b="3501" l="0" r="0" t="37943"/>
          <a:stretch/>
        </p:blipFill>
        <p:spPr>
          <a:xfrm>
            <a:off x="8782539" y="213124"/>
            <a:ext cx="3177631" cy="2178790"/>
          </a:xfrm>
          <a:prstGeom prst="rect">
            <a:avLst/>
          </a:prstGeom>
          <a:noFill/>
          <a:ln>
            <a:noFill/>
          </a:ln>
        </p:spPr>
      </p:pic>
      <p:pic>
        <p:nvPicPr>
          <p:cNvPr descr="A picture containing person&#10;&#10;Description automatically generated" id="197" name="Google Shape;197;g24470b247ac_0_408"/>
          <p:cNvPicPr preferRelativeResize="0"/>
          <p:nvPr/>
        </p:nvPicPr>
        <p:blipFill rotWithShape="1">
          <a:blip r:embed="rId5">
            <a:alphaModFix/>
          </a:blip>
          <a:srcRect b="9017" l="0" r="0" t="1871"/>
          <a:stretch/>
        </p:blipFill>
        <p:spPr>
          <a:xfrm>
            <a:off x="8782540" y="2553607"/>
            <a:ext cx="3177638" cy="1755646"/>
          </a:xfrm>
          <a:prstGeom prst="rect">
            <a:avLst/>
          </a:prstGeom>
          <a:noFill/>
          <a:ln>
            <a:noFill/>
          </a:ln>
        </p:spPr>
      </p:pic>
      <p:pic>
        <p:nvPicPr>
          <p:cNvPr id="198" name="Google Shape;198;g24470b247ac_0_408"/>
          <p:cNvPicPr preferRelativeResize="0"/>
          <p:nvPr/>
        </p:nvPicPr>
        <p:blipFill rotWithShape="1">
          <a:blip r:embed="rId6">
            <a:alphaModFix/>
          </a:blip>
          <a:srcRect b="4287" l="0" r="0" t="4287"/>
          <a:stretch/>
        </p:blipFill>
        <p:spPr>
          <a:xfrm>
            <a:off x="8782539" y="4466075"/>
            <a:ext cx="3177630" cy="21787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g244db7b93c3_0_12"/>
          <p:cNvPicPr preferRelativeResize="0"/>
          <p:nvPr/>
        </p:nvPicPr>
        <p:blipFill>
          <a:blip r:embed="rId3">
            <a:alphaModFix/>
          </a:blip>
          <a:stretch>
            <a:fillRect/>
          </a:stretch>
        </p:blipFill>
        <p:spPr>
          <a:xfrm>
            <a:off x="658550" y="430525"/>
            <a:ext cx="3192601" cy="1051450"/>
          </a:xfrm>
          <a:prstGeom prst="rect">
            <a:avLst/>
          </a:prstGeom>
          <a:noFill/>
          <a:ln>
            <a:noFill/>
          </a:ln>
        </p:spPr>
      </p:pic>
      <p:sp>
        <p:nvSpPr>
          <p:cNvPr id="204" name="Google Shape;204;g244db7b93c3_0_12"/>
          <p:cNvSpPr txBox="1"/>
          <p:nvPr>
            <p:ph idx="4294967295" type="title"/>
          </p:nvPr>
        </p:nvSpPr>
        <p:spPr>
          <a:xfrm>
            <a:off x="658550" y="2632625"/>
            <a:ext cx="10662900" cy="2653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a:solidFill>
                  <a:schemeClr val="lt1"/>
                </a:solidFill>
                <a:latin typeface="Barlow"/>
                <a:ea typeface="Barlow"/>
                <a:cs typeface="Barlow"/>
                <a:sym typeface="Barlow"/>
              </a:rPr>
              <a:t>Dr. Ashley Johnson</a:t>
            </a:r>
            <a:endParaRPr>
              <a:solidFill>
                <a:schemeClr val="lt1"/>
              </a:solidFill>
              <a:latin typeface="Barlow"/>
              <a:ea typeface="Barlow"/>
              <a:cs typeface="Barlow"/>
              <a:sym typeface="Barlow"/>
            </a:endParaRPr>
          </a:p>
          <a:p>
            <a:pPr indent="0" lvl="0" marL="0" rtl="0" algn="l">
              <a:lnSpc>
                <a:spcPct val="90000"/>
              </a:lnSpc>
              <a:spcBef>
                <a:spcPts val="0"/>
              </a:spcBef>
              <a:spcAft>
                <a:spcPts val="0"/>
              </a:spcAft>
              <a:buClr>
                <a:schemeClr val="lt1"/>
              </a:buClr>
              <a:buSzPts val="5000"/>
              <a:buFont typeface="Arial"/>
              <a:buNone/>
            </a:pPr>
            <a:r>
              <a:t/>
            </a:r>
            <a:endParaRPr b="0">
              <a:solidFill>
                <a:schemeClr val="lt1"/>
              </a:solidFill>
              <a:latin typeface="Barlow Light"/>
              <a:ea typeface="Barlow Light"/>
              <a:cs typeface="Barlow Light"/>
              <a:sym typeface="Barlow Light"/>
            </a:endParaRPr>
          </a:p>
          <a:p>
            <a:pPr indent="0" lvl="0" marL="0" rtl="0" algn="l">
              <a:lnSpc>
                <a:spcPct val="90000"/>
              </a:lnSpc>
              <a:spcBef>
                <a:spcPts val="0"/>
              </a:spcBef>
              <a:spcAft>
                <a:spcPts val="0"/>
              </a:spcAft>
              <a:buClr>
                <a:schemeClr val="lt1"/>
              </a:buClr>
              <a:buSzPts val="5000"/>
              <a:buFont typeface="Arial"/>
              <a:buNone/>
            </a:pPr>
            <a:r>
              <a:rPr b="0" lang="en-GB">
                <a:solidFill>
                  <a:schemeClr val="lt1"/>
                </a:solidFill>
                <a:latin typeface="Barlow Light"/>
                <a:ea typeface="Barlow Light"/>
                <a:cs typeface="Barlow Light"/>
                <a:sym typeface="Barlow Light"/>
              </a:rPr>
              <a:t>Director,</a:t>
            </a:r>
            <a:endParaRPr b="0">
              <a:solidFill>
                <a:schemeClr val="lt1"/>
              </a:solidFill>
              <a:latin typeface="Barlow Light"/>
              <a:ea typeface="Barlow Light"/>
              <a:cs typeface="Barlow Light"/>
              <a:sym typeface="Barlow Light"/>
            </a:endParaRPr>
          </a:p>
          <a:p>
            <a:pPr indent="0" lvl="0" marL="0" rtl="0" algn="l">
              <a:lnSpc>
                <a:spcPct val="90000"/>
              </a:lnSpc>
              <a:spcBef>
                <a:spcPts val="0"/>
              </a:spcBef>
              <a:spcAft>
                <a:spcPts val="0"/>
              </a:spcAft>
              <a:buClr>
                <a:schemeClr val="lt1"/>
              </a:buClr>
              <a:buSzPts val="5000"/>
              <a:buFont typeface="Arial"/>
              <a:buNone/>
            </a:pPr>
            <a:r>
              <a:rPr b="0" lang="en-GB">
                <a:solidFill>
                  <a:schemeClr val="lt1"/>
                </a:solidFill>
                <a:latin typeface="Barlow Light"/>
                <a:ea typeface="Barlow Light"/>
                <a:cs typeface="Barlow Light"/>
                <a:sym typeface="Barlow Light"/>
              </a:rPr>
              <a:t>Department of Forestry, Fisheries and Environment</a:t>
            </a:r>
            <a:endParaRPr b="0">
              <a:solidFill>
                <a:schemeClr val="lt1"/>
              </a:solidFill>
              <a:latin typeface="Barlow Light"/>
              <a:ea typeface="Barlow Light"/>
              <a:cs typeface="Barlow Light"/>
              <a:sym typeface="Barlow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44db7b93c3_0_0"/>
          <p:cNvSpPr txBox="1"/>
          <p:nvPr>
            <p:ph type="ctrTitle"/>
          </p:nvPr>
        </p:nvSpPr>
        <p:spPr>
          <a:xfrm>
            <a:off x="961800" y="2560650"/>
            <a:ext cx="10460700" cy="944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a:t>Observations Coordination Group</a:t>
            </a:r>
            <a:endParaRPr/>
          </a:p>
        </p:txBody>
      </p:sp>
      <p:sp>
        <p:nvSpPr>
          <p:cNvPr id="210" name="Google Shape;210;g244db7b93c3_0_0"/>
          <p:cNvSpPr txBox="1"/>
          <p:nvPr>
            <p:ph idx="1" type="subTitle"/>
          </p:nvPr>
        </p:nvSpPr>
        <p:spPr>
          <a:xfrm>
            <a:off x="961800" y="3953700"/>
            <a:ext cx="10054500" cy="2481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0" lang="en-GB" sz="2600"/>
              <a:t>David Legler (OCG Chair) and the OCG Executive Committee</a:t>
            </a:r>
            <a:endParaRPr sz="2100"/>
          </a:p>
          <a:p>
            <a:pPr indent="0" lvl="0" marL="0" rtl="0" algn="l">
              <a:lnSpc>
                <a:spcPct val="105000"/>
              </a:lnSpc>
              <a:spcBef>
                <a:spcPts val="0"/>
              </a:spcBef>
              <a:spcAft>
                <a:spcPts val="0"/>
              </a:spcAft>
              <a:buClr>
                <a:schemeClr val="dk1"/>
              </a:buClr>
              <a:buSzPts val="1100"/>
              <a:buFont typeface="Arial"/>
              <a:buNone/>
            </a:pPr>
            <a:r>
              <a:t/>
            </a:r>
            <a:endParaRPr sz="2100"/>
          </a:p>
          <a:p>
            <a:pPr indent="0" lvl="0" marL="0" rtl="0" algn="l">
              <a:lnSpc>
                <a:spcPct val="105000"/>
              </a:lnSpc>
              <a:spcBef>
                <a:spcPts val="0"/>
              </a:spcBef>
              <a:spcAft>
                <a:spcPts val="0"/>
              </a:spcAft>
              <a:buClr>
                <a:schemeClr val="dk1"/>
              </a:buClr>
              <a:buSzPts val="1100"/>
              <a:buFont typeface="Arial"/>
              <a:buNone/>
            </a:pPr>
            <a:r>
              <a:rPr lang="en-GB" sz="2100"/>
              <a:t>OCG-14 Meeting, June 5-8, 2023</a:t>
            </a:r>
            <a:endParaRPr sz="2100"/>
          </a:p>
        </p:txBody>
      </p:sp>
      <p:pic>
        <p:nvPicPr>
          <p:cNvPr id="211" name="Google Shape;211;g244db7b93c3_0_0"/>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pic>
        <p:nvPicPr>
          <p:cNvPr descr="Logo&#10;&#10;Description automatically generated" id="212" name="Google Shape;212;g244db7b93c3_0_0"/>
          <p:cNvPicPr preferRelativeResize="0"/>
          <p:nvPr/>
        </p:nvPicPr>
        <p:blipFill rotWithShape="1">
          <a:blip r:embed="rId4">
            <a:alphaModFix/>
          </a:blip>
          <a:srcRect b="0" l="0" r="0" t="0"/>
          <a:stretch/>
        </p:blipFill>
        <p:spPr>
          <a:xfrm>
            <a:off x="1368000" y="576000"/>
            <a:ext cx="2970001" cy="83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0848e50af1_0_14"/>
          <p:cNvSpPr txBox="1"/>
          <p:nvPr>
            <p:ph type="title"/>
          </p:nvPr>
        </p:nvSpPr>
        <p:spPr>
          <a:xfrm>
            <a:off x="508025" y="827950"/>
            <a:ext cx="5960100" cy="48966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sz="8700"/>
              <a:t>Welcome</a:t>
            </a:r>
            <a:endParaRPr sz="8700"/>
          </a:p>
          <a:p>
            <a:pPr indent="0" lvl="0" marL="0" rtl="0" algn="l">
              <a:lnSpc>
                <a:spcPct val="85000"/>
              </a:lnSpc>
              <a:spcBef>
                <a:spcPts val="0"/>
              </a:spcBef>
              <a:spcAft>
                <a:spcPts val="0"/>
              </a:spcAft>
              <a:buClr>
                <a:schemeClr val="accent1"/>
              </a:buClr>
              <a:buSzPts val="3600"/>
              <a:buFont typeface="Arial"/>
              <a:buNone/>
            </a:pPr>
            <a:r>
              <a:rPr lang="en-GB" sz="8700"/>
              <a:t>To</a:t>
            </a:r>
            <a:endParaRPr sz="8700"/>
          </a:p>
          <a:p>
            <a:pPr indent="0" lvl="0" marL="0" rtl="0" algn="l">
              <a:lnSpc>
                <a:spcPct val="85000"/>
              </a:lnSpc>
              <a:spcBef>
                <a:spcPts val="0"/>
              </a:spcBef>
              <a:spcAft>
                <a:spcPts val="0"/>
              </a:spcAft>
              <a:buClr>
                <a:schemeClr val="accent1"/>
              </a:buClr>
              <a:buSzPts val="3600"/>
              <a:buFont typeface="Arial"/>
              <a:buNone/>
            </a:pPr>
            <a:r>
              <a:rPr lang="en-GB" sz="8700"/>
              <a:t>Cape Town!</a:t>
            </a:r>
            <a:endParaRPr sz="8700"/>
          </a:p>
        </p:txBody>
      </p:sp>
      <p:pic>
        <p:nvPicPr>
          <p:cNvPr id="218" name="Google Shape;218;g20848e50af1_0_14"/>
          <p:cNvPicPr preferRelativeResize="0"/>
          <p:nvPr/>
        </p:nvPicPr>
        <p:blipFill rotWithShape="1">
          <a:blip r:embed="rId3">
            <a:alphaModFix/>
          </a:blip>
          <a:srcRect b="0" l="0" r="29423" t="0"/>
          <a:stretch/>
        </p:blipFill>
        <p:spPr>
          <a:xfrm>
            <a:off x="5738349" y="0"/>
            <a:ext cx="645365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4e328dc025_0_8"/>
          <p:cNvSpPr txBox="1"/>
          <p:nvPr/>
        </p:nvSpPr>
        <p:spPr>
          <a:xfrm>
            <a:off x="720725" y="1435675"/>
            <a:ext cx="7646100" cy="4701000"/>
          </a:xfrm>
          <a:prstGeom prst="rect">
            <a:avLst/>
          </a:prstGeom>
          <a:noFill/>
          <a:ln>
            <a:noFill/>
          </a:ln>
        </p:spPr>
        <p:txBody>
          <a:bodyPr anchorCtr="0" anchor="t" bIns="45700" lIns="91425" spcFirstLastPara="1" rIns="91425" wrap="square" tIns="45700">
            <a:noAutofit/>
          </a:bodyPr>
          <a:lstStyle/>
          <a:p>
            <a:pPr indent="-396875" lvl="0" marL="542925" rtl="0" algn="l">
              <a:spcBef>
                <a:spcPts val="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A year of challenges, ingenuity, determination (and a few new worries) </a:t>
            </a:r>
            <a:endParaRPr sz="1900">
              <a:solidFill>
                <a:schemeClr val="accent1"/>
              </a:solidFill>
              <a:latin typeface="Barlow Light"/>
              <a:ea typeface="Barlow Light"/>
              <a:cs typeface="Barlow Light"/>
              <a:sym typeface="Barlow Light"/>
            </a:endParaRPr>
          </a:p>
          <a:p>
            <a:pPr indent="-390650" lvl="0" marL="540000" rtl="0" algn="l">
              <a:spcBef>
                <a:spcPts val="13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Observations Coordination Group/GOOS continues its central role in developing an efficient, coordinated, and useful ocean observing system</a:t>
            </a:r>
            <a:endParaRPr sz="1900">
              <a:solidFill>
                <a:schemeClr val="accent1"/>
              </a:solidFill>
              <a:latin typeface="Barlow Light"/>
              <a:ea typeface="Barlow Light"/>
              <a:cs typeface="Barlow Light"/>
              <a:sym typeface="Barlow Light"/>
            </a:endParaRPr>
          </a:p>
          <a:p>
            <a:pPr indent="-390650" lvl="0" marL="540000" rtl="0" algn="l">
              <a:spcBef>
                <a:spcPts val="13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Recognition of OCG as a central pillar of GOOS and significant strategic importance</a:t>
            </a:r>
            <a:endParaRPr sz="1900">
              <a:solidFill>
                <a:schemeClr val="accent1"/>
              </a:solidFill>
              <a:latin typeface="Barlow Light"/>
              <a:ea typeface="Barlow Light"/>
              <a:cs typeface="Barlow Light"/>
              <a:sym typeface="Barlow Light"/>
            </a:endParaRPr>
          </a:p>
          <a:p>
            <a:pPr indent="-390650" lvl="0" marL="540000" rtl="0" algn="l">
              <a:spcBef>
                <a:spcPts val="13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Authoritative and public GOOS voice with the Report card strengthens, plus public ‘news’ items are often linked to “OCG” and networks</a:t>
            </a:r>
            <a:endParaRPr sz="1900">
              <a:solidFill>
                <a:schemeClr val="accent1"/>
              </a:solidFill>
              <a:latin typeface="Barlow Light"/>
              <a:ea typeface="Barlow Light"/>
              <a:cs typeface="Barlow Light"/>
              <a:sym typeface="Barlow Light"/>
            </a:endParaRPr>
          </a:p>
          <a:p>
            <a:pPr indent="-390650" lvl="0" marL="540000" rtl="0" algn="l">
              <a:spcBef>
                <a:spcPts val="1300"/>
              </a:spcBef>
              <a:spcAft>
                <a:spcPts val="130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UN Decade opening up new connections and opportunities</a:t>
            </a:r>
            <a:endParaRPr sz="1900">
              <a:solidFill>
                <a:schemeClr val="accent1"/>
              </a:solidFill>
              <a:latin typeface="Barlow Light"/>
              <a:ea typeface="Barlow Light"/>
              <a:cs typeface="Barlow Light"/>
              <a:sym typeface="Barlow Light"/>
            </a:endParaRPr>
          </a:p>
        </p:txBody>
      </p:sp>
      <p:pic>
        <p:nvPicPr>
          <p:cNvPr id="224" name="Google Shape;224;g24e328dc025_0_8"/>
          <p:cNvPicPr preferRelativeResize="0"/>
          <p:nvPr/>
        </p:nvPicPr>
        <p:blipFill rotWithShape="1">
          <a:blip r:embed="rId3">
            <a:alphaModFix/>
          </a:blip>
          <a:srcRect b="0" l="29419" r="29423" t="0"/>
          <a:stretch/>
        </p:blipFill>
        <p:spPr>
          <a:xfrm>
            <a:off x="8428500" y="0"/>
            <a:ext cx="3763502" cy="6857998"/>
          </a:xfrm>
          <a:prstGeom prst="rect">
            <a:avLst/>
          </a:prstGeom>
          <a:noFill/>
          <a:ln>
            <a:noFill/>
          </a:ln>
        </p:spPr>
      </p:pic>
      <p:sp>
        <p:nvSpPr>
          <p:cNvPr id="225" name="Google Shape;225;g24e328dc025_0_8"/>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Recap since OCG-13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0848e50af1_0_55"/>
          <p:cNvSpPr txBox="1"/>
          <p:nvPr/>
        </p:nvSpPr>
        <p:spPr>
          <a:xfrm>
            <a:off x="720725" y="1435675"/>
            <a:ext cx="8698500" cy="4873800"/>
          </a:xfrm>
          <a:prstGeom prst="rect">
            <a:avLst/>
          </a:prstGeom>
          <a:noFill/>
          <a:ln>
            <a:noFill/>
          </a:ln>
        </p:spPr>
        <p:txBody>
          <a:bodyPr anchorCtr="0" anchor="t" bIns="45700" lIns="91425" spcFirstLastPara="1" rIns="91425" wrap="square" tIns="45700">
            <a:noAutofit/>
          </a:bodyPr>
          <a:lstStyle/>
          <a:p>
            <a:pPr indent="-390650" lvl="0" marL="540000" rtl="0" algn="l">
              <a:spcBef>
                <a:spcPts val="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OCG strives to </a:t>
            </a:r>
            <a:r>
              <a:rPr b="1" lang="en-GB" sz="1900">
                <a:solidFill>
                  <a:schemeClr val="accent1"/>
                </a:solidFill>
                <a:latin typeface="Barlow"/>
                <a:ea typeface="Barlow"/>
                <a:cs typeface="Barlow"/>
                <a:sym typeface="Barlow"/>
              </a:rPr>
              <a:t>enhance engagement</a:t>
            </a:r>
            <a:r>
              <a:rPr lang="en-GB" sz="1900">
                <a:solidFill>
                  <a:schemeClr val="accent1"/>
                </a:solidFill>
                <a:latin typeface="Barlow Light"/>
                <a:ea typeface="Barlow Light"/>
                <a:cs typeface="Barlow Light"/>
                <a:sym typeface="Barlow Light"/>
              </a:rPr>
              <a:t> with the </a:t>
            </a:r>
            <a:r>
              <a:rPr b="1" lang="en-GB" sz="1900">
                <a:solidFill>
                  <a:schemeClr val="accent1"/>
                </a:solidFill>
                <a:latin typeface="Barlow"/>
                <a:ea typeface="Barlow"/>
                <a:cs typeface="Barlow"/>
                <a:sym typeface="Barlow"/>
              </a:rPr>
              <a:t>Networks </a:t>
            </a:r>
            <a:r>
              <a:rPr lang="en-GB" sz="1900">
                <a:solidFill>
                  <a:schemeClr val="accent1"/>
                </a:solidFill>
                <a:latin typeface="Barlow Light"/>
                <a:ea typeface="Barlow Light"/>
                <a:cs typeface="Barlow Light"/>
                <a:sym typeface="Barlow Light"/>
              </a:rPr>
              <a:t>and focussing tasks on network needs and priorities</a:t>
            </a:r>
            <a:endParaRPr sz="1900">
              <a:solidFill>
                <a:schemeClr val="accent1"/>
              </a:solidFill>
              <a:latin typeface="Barlow Light"/>
              <a:ea typeface="Barlow Light"/>
              <a:cs typeface="Barlow Light"/>
              <a:sym typeface="Barlow Light"/>
            </a:endParaRPr>
          </a:p>
          <a:p>
            <a:pPr indent="-390650" lvl="0" marL="540000" rtl="0" algn="l">
              <a:spcBef>
                <a:spcPts val="13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Setting </a:t>
            </a:r>
            <a:r>
              <a:rPr b="1" lang="en-GB" sz="1900">
                <a:solidFill>
                  <a:schemeClr val="accent1"/>
                </a:solidFill>
                <a:latin typeface="Barlow"/>
                <a:ea typeface="Barlow"/>
                <a:cs typeface="Barlow"/>
                <a:sym typeface="Barlow"/>
              </a:rPr>
              <a:t>priority </a:t>
            </a:r>
            <a:r>
              <a:rPr lang="en-GB" sz="1900">
                <a:solidFill>
                  <a:schemeClr val="accent1"/>
                </a:solidFill>
                <a:latin typeface="Barlow Light"/>
                <a:ea typeface="Barlow Light"/>
                <a:cs typeface="Barlow Light"/>
                <a:sym typeface="Barlow Light"/>
              </a:rPr>
              <a:t>actions for the next year!</a:t>
            </a:r>
            <a:endParaRPr sz="1900">
              <a:solidFill>
                <a:schemeClr val="accent1"/>
              </a:solidFill>
              <a:latin typeface="Barlow Light"/>
              <a:ea typeface="Barlow Light"/>
              <a:cs typeface="Barlow Light"/>
              <a:sym typeface="Barlow Light"/>
            </a:endParaRPr>
          </a:p>
          <a:p>
            <a:pPr indent="-393575" lvl="0" marL="542925" rtl="0" algn="l">
              <a:spcBef>
                <a:spcPts val="13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How we work with </a:t>
            </a:r>
            <a:r>
              <a:rPr b="1" lang="en-GB" sz="1900">
                <a:solidFill>
                  <a:schemeClr val="accent1"/>
                </a:solidFill>
                <a:latin typeface="Barlow"/>
                <a:ea typeface="Barlow"/>
                <a:cs typeface="Barlow"/>
                <a:sym typeface="Barlow"/>
              </a:rPr>
              <a:t>requirement setting</a:t>
            </a:r>
            <a:r>
              <a:rPr lang="en-GB" sz="1900">
                <a:solidFill>
                  <a:schemeClr val="accent1"/>
                </a:solidFill>
                <a:latin typeface="Barlow Light"/>
                <a:ea typeface="Barlow Light"/>
                <a:cs typeface="Barlow Light"/>
                <a:sym typeface="Barlow Light"/>
              </a:rPr>
              <a:t>; WMO Rolling Review of Requirements, OOPC, BGC Panel, etc.</a:t>
            </a:r>
            <a:endParaRPr sz="1900">
              <a:solidFill>
                <a:schemeClr val="accent1"/>
              </a:solidFill>
              <a:latin typeface="Barlow Light"/>
              <a:ea typeface="Barlow Light"/>
              <a:cs typeface="Barlow Light"/>
              <a:sym typeface="Barlow Light"/>
            </a:endParaRPr>
          </a:p>
          <a:p>
            <a:pPr indent="-393575" lvl="0" marL="542925" rtl="0" algn="l">
              <a:spcBef>
                <a:spcPts val="1000"/>
              </a:spcBef>
              <a:spcAft>
                <a:spcPts val="0"/>
              </a:spcAft>
              <a:buClr>
                <a:schemeClr val="accent1"/>
              </a:buClr>
              <a:buSzPts val="1900"/>
              <a:buFont typeface="Barlow Light"/>
              <a:buChar char="●"/>
            </a:pPr>
            <a:r>
              <a:rPr b="1" lang="en-GB" sz="1900">
                <a:solidFill>
                  <a:schemeClr val="accent1"/>
                </a:solidFill>
                <a:latin typeface="Barlow"/>
                <a:ea typeface="Barlow"/>
                <a:cs typeface="Barlow"/>
                <a:sym typeface="Barlow"/>
              </a:rPr>
              <a:t>New networks </a:t>
            </a:r>
            <a:r>
              <a:rPr lang="en-GB" sz="1900">
                <a:solidFill>
                  <a:schemeClr val="accent1"/>
                </a:solidFill>
                <a:latin typeface="Barlow Light"/>
                <a:ea typeface="Barlow Light"/>
                <a:cs typeface="Barlow Light"/>
                <a:sym typeface="Barlow Light"/>
              </a:rPr>
              <a:t>(horizon scan, and refining OCG Network Attributes )</a:t>
            </a:r>
            <a:endParaRPr sz="1900">
              <a:solidFill>
                <a:schemeClr val="accent1"/>
              </a:solidFill>
              <a:latin typeface="Barlow Light"/>
              <a:ea typeface="Barlow Light"/>
              <a:cs typeface="Barlow Light"/>
              <a:sym typeface="Barlow Light"/>
            </a:endParaRPr>
          </a:p>
          <a:p>
            <a:pPr indent="-393575" lvl="0" marL="542925" rtl="0" algn="l">
              <a:spcBef>
                <a:spcPts val="1000"/>
              </a:spcBef>
              <a:spcAft>
                <a:spcPts val="0"/>
              </a:spcAft>
              <a:buClr>
                <a:schemeClr val="accent1"/>
              </a:buClr>
              <a:buSzPts val="1900"/>
              <a:buFont typeface="Barlow Light"/>
              <a:buChar char="●"/>
            </a:pPr>
            <a:r>
              <a:rPr b="1" lang="en-GB" sz="1900">
                <a:solidFill>
                  <a:schemeClr val="accent1"/>
                </a:solidFill>
                <a:latin typeface="Barlow"/>
                <a:ea typeface="Barlow"/>
                <a:cs typeface="Barlow"/>
                <a:sym typeface="Barlow"/>
              </a:rPr>
              <a:t>Implementation strategy</a:t>
            </a:r>
            <a:r>
              <a:rPr lang="en-GB" sz="1900">
                <a:solidFill>
                  <a:schemeClr val="accent1"/>
                </a:solidFill>
                <a:latin typeface="Barlow Light"/>
                <a:ea typeface="Barlow Light"/>
                <a:cs typeface="Barlow Light"/>
                <a:sym typeface="Barlow Light"/>
              </a:rPr>
              <a:t> for Data and Metadata</a:t>
            </a:r>
            <a:endParaRPr sz="1900">
              <a:solidFill>
                <a:schemeClr val="accent1"/>
              </a:solidFill>
              <a:latin typeface="Barlow Light"/>
              <a:ea typeface="Barlow Light"/>
              <a:cs typeface="Barlow Light"/>
              <a:sym typeface="Barlow Light"/>
            </a:endParaRPr>
          </a:p>
          <a:p>
            <a:pPr indent="-393575" lvl="0" marL="542925" rtl="0" algn="l">
              <a:spcBef>
                <a:spcPts val="10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Share synthesis of GOOS-MTS dialogues and discuss  next steps</a:t>
            </a:r>
            <a:endParaRPr sz="1900">
              <a:solidFill>
                <a:schemeClr val="accent1"/>
              </a:solidFill>
              <a:latin typeface="Barlow Light"/>
              <a:ea typeface="Barlow Light"/>
              <a:cs typeface="Barlow Light"/>
              <a:sym typeface="Barlow Light"/>
            </a:endParaRPr>
          </a:p>
          <a:p>
            <a:pPr indent="-393575" lvl="0" marL="542925" rtl="0" algn="l">
              <a:spcBef>
                <a:spcPts val="10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OCG, network and GOOS development within the </a:t>
            </a:r>
            <a:r>
              <a:rPr b="1" lang="en-GB" sz="1900">
                <a:solidFill>
                  <a:schemeClr val="accent1"/>
                </a:solidFill>
                <a:latin typeface="Barlow"/>
                <a:ea typeface="Barlow"/>
                <a:cs typeface="Barlow"/>
                <a:sym typeface="Barlow"/>
              </a:rPr>
              <a:t>UN Ocean Decade</a:t>
            </a:r>
            <a:r>
              <a:rPr lang="en-GB" sz="1900">
                <a:solidFill>
                  <a:schemeClr val="accent1"/>
                </a:solidFill>
                <a:latin typeface="Barlow Light"/>
                <a:ea typeface="Barlow Light"/>
                <a:cs typeface="Barlow Light"/>
                <a:sym typeface="Barlow Light"/>
              </a:rPr>
              <a:t> - the best way to be engaged</a:t>
            </a:r>
            <a:endParaRPr sz="1900">
              <a:solidFill>
                <a:schemeClr val="accent1"/>
              </a:solidFill>
              <a:latin typeface="Barlow Light"/>
              <a:ea typeface="Barlow Light"/>
              <a:cs typeface="Barlow Light"/>
              <a:sym typeface="Barlow Light"/>
            </a:endParaRPr>
          </a:p>
          <a:p>
            <a:pPr indent="-393575" lvl="0" marL="542925" rtl="0" algn="l">
              <a:spcBef>
                <a:spcPts val="1000"/>
              </a:spcBef>
              <a:spcAft>
                <a:spcPts val="0"/>
              </a:spcAft>
              <a:buClr>
                <a:schemeClr val="accent1"/>
              </a:buClr>
              <a:buSzPts val="1900"/>
              <a:buFont typeface="Barlow Light"/>
              <a:buChar char="●"/>
            </a:pPr>
            <a:r>
              <a:rPr lang="en-GB" sz="1900">
                <a:solidFill>
                  <a:schemeClr val="accent1"/>
                </a:solidFill>
                <a:latin typeface="Barlow Light"/>
                <a:ea typeface="Barlow Light"/>
                <a:cs typeface="Barlow Light"/>
                <a:sym typeface="Barlow Light"/>
              </a:rPr>
              <a:t>Priorities for developing </a:t>
            </a:r>
            <a:r>
              <a:rPr b="1" lang="en-GB" sz="1900">
                <a:solidFill>
                  <a:schemeClr val="accent1"/>
                </a:solidFill>
                <a:latin typeface="Barlow"/>
                <a:ea typeface="Barlow"/>
                <a:cs typeface="Barlow"/>
                <a:sym typeface="Barlow"/>
              </a:rPr>
              <a:t>system-wide capabilities</a:t>
            </a:r>
            <a:r>
              <a:rPr lang="en-GB" sz="1900">
                <a:solidFill>
                  <a:schemeClr val="accent1"/>
                </a:solidFill>
                <a:latin typeface="Barlow Light"/>
                <a:ea typeface="Barlow Light"/>
                <a:cs typeface="Barlow Light"/>
                <a:sym typeface="Barlow Light"/>
              </a:rPr>
              <a:t> across OCG networks</a:t>
            </a:r>
            <a:endParaRPr sz="1900">
              <a:solidFill>
                <a:schemeClr val="accent1"/>
              </a:solidFill>
              <a:latin typeface="Barlow Light"/>
              <a:ea typeface="Barlow Light"/>
              <a:cs typeface="Barlow Light"/>
              <a:sym typeface="Barlow Light"/>
            </a:endParaRPr>
          </a:p>
          <a:p>
            <a:pPr indent="0" lvl="0" marL="457200" rtl="0" algn="l">
              <a:spcBef>
                <a:spcPts val="1000"/>
              </a:spcBef>
              <a:spcAft>
                <a:spcPts val="1000"/>
              </a:spcAft>
              <a:buNone/>
            </a:pPr>
            <a:r>
              <a:t/>
            </a:r>
            <a:endParaRPr sz="1900">
              <a:solidFill>
                <a:schemeClr val="accent1"/>
              </a:solidFill>
              <a:latin typeface="Barlow Light"/>
              <a:ea typeface="Barlow Light"/>
              <a:cs typeface="Barlow Light"/>
              <a:sym typeface="Barlow Light"/>
            </a:endParaRPr>
          </a:p>
        </p:txBody>
      </p:sp>
      <p:sp>
        <p:nvSpPr>
          <p:cNvPr id="231" name="Google Shape;231;g20848e50af1_0_55"/>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Aims of OCG-14</a:t>
            </a:r>
            <a:endParaRPr/>
          </a:p>
        </p:txBody>
      </p:sp>
      <p:grpSp>
        <p:nvGrpSpPr>
          <p:cNvPr id="232" name="Google Shape;232;g20848e50af1_0_55"/>
          <p:cNvGrpSpPr/>
          <p:nvPr/>
        </p:nvGrpSpPr>
        <p:grpSpPr>
          <a:xfrm>
            <a:off x="9734613" y="109650"/>
            <a:ext cx="1928313" cy="6107275"/>
            <a:chOff x="10355938" y="143975"/>
            <a:chExt cx="1928313" cy="6107275"/>
          </a:xfrm>
        </p:grpSpPr>
        <p:pic>
          <p:nvPicPr>
            <p:cNvPr id="233" name="Google Shape;233;g20848e50af1_0_55"/>
            <p:cNvPicPr preferRelativeResize="0"/>
            <p:nvPr/>
          </p:nvPicPr>
          <p:blipFill rotWithShape="1">
            <a:blip r:embed="rId3">
              <a:alphaModFix/>
            </a:blip>
            <a:srcRect b="54388" l="69741" r="8146" t="16516"/>
            <a:stretch/>
          </p:blipFill>
          <p:spPr>
            <a:xfrm>
              <a:off x="10355938" y="1162425"/>
              <a:ext cx="967552" cy="857600"/>
            </a:xfrm>
            <a:prstGeom prst="rect">
              <a:avLst/>
            </a:prstGeom>
            <a:noFill/>
            <a:ln>
              <a:noFill/>
            </a:ln>
          </p:spPr>
        </p:pic>
        <p:pic>
          <p:nvPicPr>
            <p:cNvPr id="234" name="Google Shape;234;g20848e50af1_0_55"/>
            <p:cNvPicPr preferRelativeResize="0"/>
            <p:nvPr/>
          </p:nvPicPr>
          <p:blipFill rotWithShape="1">
            <a:blip r:embed="rId4">
              <a:alphaModFix/>
            </a:blip>
            <a:srcRect b="10743" l="2206" r="78915" t="6041"/>
            <a:stretch/>
          </p:blipFill>
          <p:spPr>
            <a:xfrm>
              <a:off x="10443275" y="5232800"/>
              <a:ext cx="747450" cy="949500"/>
            </a:xfrm>
            <a:prstGeom prst="rect">
              <a:avLst/>
            </a:prstGeom>
            <a:noFill/>
            <a:ln>
              <a:noFill/>
            </a:ln>
          </p:spPr>
        </p:pic>
        <p:pic>
          <p:nvPicPr>
            <p:cNvPr id="235" name="Google Shape;235;g20848e50af1_0_55"/>
            <p:cNvPicPr preferRelativeResize="0"/>
            <p:nvPr/>
          </p:nvPicPr>
          <p:blipFill rotWithShape="1">
            <a:blip r:embed="rId3">
              <a:alphaModFix/>
            </a:blip>
            <a:srcRect b="5690" l="1660" r="76226" t="68891"/>
            <a:stretch/>
          </p:blipFill>
          <p:spPr>
            <a:xfrm>
              <a:off x="10432149" y="3112027"/>
              <a:ext cx="967552" cy="749224"/>
            </a:xfrm>
            <a:prstGeom prst="rect">
              <a:avLst/>
            </a:prstGeom>
            <a:noFill/>
            <a:ln>
              <a:noFill/>
            </a:ln>
          </p:spPr>
        </p:pic>
        <p:pic>
          <p:nvPicPr>
            <p:cNvPr id="236" name="Google Shape;236;g20848e50af1_0_55"/>
            <p:cNvPicPr preferRelativeResize="0"/>
            <p:nvPr/>
          </p:nvPicPr>
          <p:blipFill rotWithShape="1">
            <a:blip r:embed="rId3">
              <a:alphaModFix/>
            </a:blip>
            <a:srcRect b="54388" l="48637" r="32743" t="16516"/>
            <a:stretch/>
          </p:blipFill>
          <p:spPr>
            <a:xfrm>
              <a:off x="11267139" y="1162425"/>
              <a:ext cx="814724" cy="857600"/>
            </a:xfrm>
            <a:prstGeom prst="rect">
              <a:avLst/>
            </a:prstGeom>
            <a:noFill/>
            <a:ln>
              <a:noFill/>
            </a:ln>
          </p:spPr>
        </p:pic>
        <p:pic>
          <p:nvPicPr>
            <p:cNvPr id="237" name="Google Shape;237;g20848e50af1_0_55"/>
            <p:cNvPicPr preferRelativeResize="0"/>
            <p:nvPr/>
          </p:nvPicPr>
          <p:blipFill rotWithShape="1">
            <a:blip r:embed="rId3">
              <a:alphaModFix/>
            </a:blip>
            <a:srcRect b="54388" l="26804" r="54575" t="16516"/>
            <a:stretch/>
          </p:blipFill>
          <p:spPr>
            <a:xfrm>
              <a:off x="10432362" y="173073"/>
              <a:ext cx="814724" cy="857600"/>
            </a:xfrm>
            <a:prstGeom prst="rect">
              <a:avLst/>
            </a:prstGeom>
            <a:noFill/>
            <a:ln>
              <a:noFill/>
            </a:ln>
          </p:spPr>
        </p:pic>
        <p:pic>
          <p:nvPicPr>
            <p:cNvPr id="238" name="Google Shape;238;g20848e50af1_0_55"/>
            <p:cNvPicPr preferRelativeResize="0"/>
            <p:nvPr/>
          </p:nvPicPr>
          <p:blipFill rotWithShape="1">
            <a:blip r:embed="rId3">
              <a:alphaModFix/>
            </a:blip>
            <a:srcRect b="54388" l="2770" r="78610" t="16516"/>
            <a:stretch/>
          </p:blipFill>
          <p:spPr>
            <a:xfrm>
              <a:off x="11190725" y="143975"/>
              <a:ext cx="967552" cy="1018459"/>
            </a:xfrm>
            <a:prstGeom prst="rect">
              <a:avLst/>
            </a:prstGeom>
            <a:noFill/>
            <a:ln>
              <a:noFill/>
            </a:ln>
          </p:spPr>
        </p:pic>
        <p:pic>
          <p:nvPicPr>
            <p:cNvPr id="239" name="Google Shape;239;g20848e50af1_0_55"/>
            <p:cNvPicPr preferRelativeResize="0"/>
            <p:nvPr/>
          </p:nvPicPr>
          <p:blipFill rotWithShape="1">
            <a:blip r:embed="rId3">
              <a:alphaModFix/>
            </a:blip>
            <a:srcRect b="2714" l="26276" r="53108" t="68191"/>
            <a:stretch/>
          </p:blipFill>
          <p:spPr>
            <a:xfrm>
              <a:off x="11323496" y="3074000"/>
              <a:ext cx="902024" cy="857600"/>
            </a:xfrm>
            <a:prstGeom prst="rect">
              <a:avLst/>
            </a:prstGeom>
            <a:noFill/>
            <a:ln>
              <a:noFill/>
            </a:ln>
          </p:spPr>
        </p:pic>
        <p:pic>
          <p:nvPicPr>
            <p:cNvPr id="240" name="Google Shape;240;g20848e50af1_0_55"/>
            <p:cNvPicPr preferRelativeResize="0"/>
            <p:nvPr/>
          </p:nvPicPr>
          <p:blipFill rotWithShape="1">
            <a:blip r:embed="rId3">
              <a:alphaModFix/>
            </a:blip>
            <a:srcRect b="3677" l="48728" r="32651" t="70904"/>
            <a:stretch/>
          </p:blipFill>
          <p:spPr>
            <a:xfrm>
              <a:off x="10432350" y="2151775"/>
              <a:ext cx="814724" cy="749224"/>
            </a:xfrm>
            <a:prstGeom prst="rect">
              <a:avLst/>
            </a:prstGeom>
            <a:noFill/>
            <a:ln>
              <a:noFill/>
            </a:ln>
          </p:spPr>
        </p:pic>
        <p:pic>
          <p:nvPicPr>
            <p:cNvPr id="241" name="Google Shape;241;g20848e50af1_0_55"/>
            <p:cNvPicPr preferRelativeResize="0"/>
            <p:nvPr/>
          </p:nvPicPr>
          <p:blipFill rotWithShape="1">
            <a:blip r:embed="rId3">
              <a:alphaModFix/>
            </a:blip>
            <a:srcRect b="3677" l="70581" r="10797" t="70904"/>
            <a:stretch/>
          </p:blipFill>
          <p:spPr>
            <a:xfrm>
              <a:off x="11323500" y="2172400"/>
              <a:ext cx="814724" cy="749224"/>
            </a:xfrm>
            <a:prstGeom prst="rect">
              <a:avLst/>
            </a:prstGeom>
            <a:noFill/>
            <a:ln>
              <a:noFill/>
            </a:ln>
          </p:spPr>
        </p:pic>
        <p:pic>
          <p:nvPicPr>
            <p:cNvPr id="242" name="Google Shape;242;g20848e50af1_0_55"/>
            <p:cNvPicPr preferRelativeResize="0"/>
            <p:nvPr/>
          </p:nvPicPr>
          <p:blipFill rotWithShape="1">
            <a:blip r:embed="rId4">
              <a:alphaModFix/>
            </a:blip>
            <a:srcRect b="10743" l="25176" r="54246" t="6041"/>
            <a:stretch/>
          </p:blipFill>
          <p:spPr>
            <a:xfrm>
              <a:off x="11278025" y="5301750"/>
              <a:ext cx="814727" cy="949500"/>
            </a:xfrm>
            <a:prstGeom prst="rect">
              <a:avLst/>
            </a:prstGeom>
            <a:noFill/>
            <a:ln>
              <a:noFill/>
            </a:ln>
          </p:spPr>
        </p:pic>
        <p:pic>
          <p:nvPicPr>
            <p:cNvPr id="243" name="Google Shape;243;g20848e50af1_0_55"/>
            <p:cNvPicPr preferRelativeResize="0"/>
            <p:nvPr/>
          </p:nvPicPr>
          <p:blipFill rotWithShape="1">
            <a:blip r:embed="rId4">
              <a:alphaModFix/>
            </a:blip>
            <a:srcRect b="10739" l="46868" r="28695" t="8635"/>
            <a:stretch/>
          </p:blipFill>
          <p:spPr>
            <a:xfrm>
              <a:off x="10388700" y="4164174"/>
              <a:ext cx="902026" cy="857600"/>
            </a:xfrm>
            <a:prstGeom prst="rect">
              <a:avLst/>
            </a:prstGeom>
            <a:noFill/>
            <a:ln>
              <a:noFill/>
            </a:ln>
          </p:spPr>
        </p:pic>
        <p:pic>
          <p:nvPicPr>
            <p:cNvPr id="244" name="Google Shape;244;g20848e50af1_0_55"/>
            <p:cNvPicPr preferRelativeResize="0"/>
            <p:nvPr/>
          </p:nvPicPr>
          <p:blipFill rotWithShape="1">
            <a:blip r:embed="rId4">
              <a:alphaModFix/>
            </a:blip>
            <a:srcRect b="14093" l="72047" r="0" t="10741"/>
            <a:stretch/>
          </p:blipFill>
          <p:spPr>
            <a:xfrm>
              <a:off x="11177475" y="4083975"/>
              <a:ext cx="1106776" cy="8576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2022-03-29T09:34:04Z</dcterms:created>
  <dc:creator>Laura Stukonyte</dc:creator>
</cp:coreProperties>
</file>