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6" r:id="rId2"/>
    <p:sldId id="258" r:id="rId3"/>
    <p:sldId id="264" r:id="rId4"/>
    <p:sldId id="274" r:id="rId5"/>
    <p:sldId id="275" r:id="rId6"/>
    <p:sldId id="262" r:id="rId7"/>
    <p:sldId id="263" r:id="rId8"/>
    <p:sldId id="276" r:id="rId9"/>
    <p:sldId id="3914" r:id="rId10"/>
    <p:sldId id="277" r:id="rId11"/>
    <p:sldId id="268" r:id="rId12"/>
    <p:sldId id="259" r:id="rId13"/>
    <p:sldId id="261" r:id="rId14"/>
    <p:sldId id="260" r:id="rId15"/>
    <p:sldId id="279" r:id="rId16"/>
    <p:sldId id="3913" r:id="rId17"/>
    <p:sldId id="278" r:id="rId18"/>
    <p:sldId id="3915" r:id="rId19"/>
    <p:sldId id="3916" r:id="rId20"/>
    <p:sldId id="3917" r:id="rId21"/>
    <p:sldId id="270" r:id="rId22"/>
    <p:sldId id="257" r:id="rId23"/>
    <p:sldId id="273" r:id="rId24"/>
    <p:sldId id="272" r:id="rId25"/>
    <p:sldId id="271" r:id="rId26"/>
  </p:sldIdLst>
  <p:sldSz cx="12192000" cy="6858000"/>
  <p:notesSz cx="6858000" cy="9144000"/>
  <p:embeddedFontLst>
    <p:embeddedFont>
      <p:font typeface="Barlow" pitchFamily="2" charset="77"/>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Roboto" panose="02000000000000000000" pitchFamily="2" charset="0"/>
      <p:regular r:id="rId36"/>
      <p:bold r:id="rId37"/>
      <p:italic r:id="rId38"/>
      <p:boldItalic r:id="rId39"/>
    </p:embeddedFont>
    <p:embeddedFont>
      <p:font typeface="Roboto Light" panose="020F0302020204030204" pitchFamily="34" charset="0"/>
      <p:regular r:id="rId40"/>
      <p:bold r:id="rId41"/>
      <p:italic r:id="rId42"/>
      <p:boldItalic r:id="rId43"/>
    </p:embeddedFont>
    <p:embeddedFont>
      <p:font typeface="Source Sans Pro" panose="020B050303040302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inyW4M34fp2JuYA3X32UpVnU4Gn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F41EE1-7D9F-4471-A655-05273C8BC113}">
  <a:tblStyle styleId="{6AF41EE1-7D9F-4471-A655-05273C8BC11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57"/>
    <p:restoredTop sz="87891"/>
  </p:normalViewPr>
  <p:slideViewPr>
    <p:cSldViewPr snapToGrid="0">
      <p:cViewPr varScale="1">
        <p:scale>
          <a:sx n="96" d="100"/>
          <a:sy n="96" d="100"/>
        </p:scale>
        <p:origin x="1112"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https://unesco-my.sharepoint.com/personal/t_yu_unesco_org/Documents/Documents/GOOS/EEZ/IOC%20GOOS%20Network%20Survey&#160;(1-6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Sheet2!$E$1</c:f>
              <c:strCache>
                <c:ptCount val="1"/>
                <c:pt idx="0">
                  <c:v>Total number of respondents</c:v>
                </c:pt>
              </c:strCache>
            </c:strRef>
          </c:tx>
          <c:spPr>
            <a:solidFill>
              <a:schemeClr val="accent1"/>
            </a:solidFill>
            <a:ln>
              <a:noFill/>
            </a:ln>
            <a:effectLst/>
          </c:spPr>
          <c:invertIfNegative val="0"/>
          <c:cat>
            <c:strRef>
              <c:f>Sheet2!$D$2:$D$10</c:f>
              <c:strCache>
                <c:ptCount val="9"/>
                <c:pt idx="0">
                  <c:v>Argo</c:v>
                </c:pt>
                <c:pt idx="1">
                  <c:v>AniBOS</c:v>
                </c:pt>
                <c:pt idx="2">
                  <c:v>Drifting-Bouys- DBCP </c:v>
                </c:pt>
                <c:pt idx="3">
                  <c:v>Moored buoys-DBCP</c:v>
                </c:pt>
                <c:pt idx="4">
                  <c:v>GO-SHIP</c:v>
                </c:pt>
                <c:pt idx="5">
                  <c:v>OceanGliders</c:v>
                </c:pt>
                <c:pt idx="6">
                  <c:v>OceanSITES</c:v>
                </c:pt>
                <c:pt idx="7">
                  <c:v>SOOP</c:v>
                </c:pt>
                <c:pt idx="8">
                  <c:v>Tunami Bouys-DBCP</c:v>
                </c:pt>
              </c:strCache>
            </c:strRef>
          </c:cat>
          <c:val>
            <c:numRef>
              <c:f>Sheet2!$E$2:$E$10</c:f>
              <c:numCache>
                <c:formatCode>General</c:formatCode>
                <c:ptCount val="9"/>
                <c:pt idx="0">
                  <c:v>21</c:v>
                </c:pt>
                <c:pt idx="1">
                  <c:v>3</c:v>
                </c:pt>
                <c:pt idx="2">
                  <c:v>8</c:v>
                </c:pt>
                <c:pt idx="3">
                  <c:v>10</c:v>
                </c:pt>
                <c:pt idx="4">
                  <c:v>7</c:v>
                </c:pt>
                <c:pt idx="5">
                  <c:v>3</c:v>
                </c:pt>
                <c:pt idx="6">
                  <c:v>4</c:v>
                </c:pt>
                <c:pt idx="7">
                  <c:v>7</c:v>
                </c:pt>
                <c:pt idx="8">
                  <c:v>1</c:v>
                </c:pt>
              </c:numCache>
            </c:numRef>
          </c:val>
          <c:extLst>
            <c:ext xmlns:c16="http://schemas.microsoft.com/office/drawing/2014/chart" uri="{C3380CC4-5D6E-409C-BE32-E72D297353CC}">
              <c16:uniqueId val="{00000000-81B1-9C46-8920-C57B68E773AC}"/>
            </c:ext>
          </c:extLst>
        </c:ser>
        <c:ser>
          <c:idx val="1"/>
          <c:order val="1"/>
          <c:tx>
            <c:strRef>
              <c:f>Sheet2!$F$1</c:f>
              <c:strCache>
                <c:ptCount val="1"/>
                <c:pt idx="0">
                  <c:v>Number of reports with issues</c:v>
                </c:pt>
              </c:strCache>
            </c:strRef>
          </c:tx>
          <c:spPr>
            <a:solidFill>
              <a:schemeClr val="accent2"/>
            </a:solidFill>
            <a:ln>
              <a:noFill/>
            </a:ln>
            <a:effectLst/>
          </c:spPr>
          <c:invertIfNegative val="0"/>
          <c:cat>
            <c:strRef>
              <c:f>Sheet2!$D$2:$D$10</c:f>
              <c:strCache>
                <c:ptCount val="9"/>
                <c:pt idx="0">
                  <c:v>Argo</c:v>
                </c:pt>
                <c:pt idx="1">
                  <c:v>AniBOS</c:v>
                </c:pt>
                <c:pt idx="2">
                  <c:v>Drifting-Bouys- DBCP </c:v>
                </c:pt>
                <c:pt idx="3">
                  <c:v>Moored buoys-DBCP</c:v>
                </c:pt>
                <c:pt idx="4">
                  <c:v>GO-SHIP</c:v>
                </c:pt>
                <c:pt idx="5">
                  <c:v>OceanGliders</c:v>
                </c:pt>
                <c:pt idx="6">
                  <c:v>OceanSITES</c:v>
                </c:pt>
                <c:pt idx="7">
                  <c:v>SOOP</c:v>
                </c:pt>
                <c:pt idx="8">
                  <c:v>Tunami Bouys-DBCP</c:v>
                </c:pt>
              </c:strCache>
            </c:strRef>
          </c:cat>
          <c:val>
            <c:numRef>
              <c:f>Sheet2!$F$2:$F$10</c:f>
              <c:numCache>
                <c:formatCode>General</c:formatCode>
                <c:ptCount val="9"/>
                <c:pt idx="0">
                  <c:v>16</c:v>
                </c:pt>
                <c:pt idx="1">
                  <c:v>2</c:v>
                </c:pt>
                <c:pt idx="2">
                  <c:v>2</c:v>
                </c:pt>
                <c:pt idx="3">
                  <c:v>2</c:v>
                </c:pt>
                <c:pt idx="4">
                  <c:v>5</c:v>
                </c:pt>
                <c:pt idx="5">
                  <c:v>2</c:v>
                </c:pt>
                <c:pt idx="6">
                  <c:v>3</c:v>
                </c:pt>
                <c:pt idx="7">
                  <c:v>3</c:v>
                </c:pt>
                <c:pt idx="8">
                  <c:v>0</c:v>
                </c:pt>
              </c:numCache>
            </c:numRef>
          </c:val>
          <c:extLst>
            <c:ext xmlns:c16="http://schemas.microsoft.com/office/drawing/2014/chart" uri="{C3380CC4-5D6E-409C-BE32-E72D297353CC}">
              <c16:uniqueId val="{00000001-81B1-9C46-8920-C57B68E773AC}"/>
            </c:ext>
          </c:extLst>
        </c:ser>
        <c:dLbls>
          <c:showLegendKey val="0"/>
          <c:showVal val="0"/>
          <c:showCatName val="0"/>
          <c:showSerName val="0"/>
          <c:showPercent val="0"/>
          <c:showBubbleSize val="0"/>
        </c:dLbls>
        <c:gapWidth val="219"/>
        <c:overlap val="-27"/>
        <c:axId val="737000416"/>
        <c:axId val="736999104"/>
      </c:barChart>
      <c:catAx>
        <c:axId val="73700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FR"/>
          </a:p>
        </c:txPr>
        <c:crossAx val="736999104"/>
        <c:crosses val="autoZero"/>
        <c:auto val="1"/>
        <c:lblAlgn val="ctr"/>
        <c:lblOffset val="100"/>
        <c:noMultiLvlLbl val="0"/>
      </c:catAx>
      <c:valAx>
        <c:axId val="736999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FR"/>
          </a:p>
        </c:txPr>
        <c:crossAx val="737000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FR"/>
        </a:p>
      </c:txPr>
    </c:legend>
    <c:plotVisOnly val="1"/>
    <c:dispBlanksAs val="gap"/>
    <c:showDLblsOverMax val="0"/>
  </c:chart>
  <c:spPr>
    <a:noFill/>
    <a:ln>
      <a:noFill/>
    </a:ln>
    <a:effectLst/>
  </c:spPr>
  <c:txPr>
    <a:bodyPr/>
    <a:lstStyle/>
    <a:p>
      <a:pPr>
        <a:defRPr/>
      </a:pPr>
      <a:endParaRPr lang="en-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8" name="Google Shape;13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38b7b403cd_0_9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g238b7b403cd_0_9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7066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38e384d500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a:t>Really great progress all SOs</a:t>
            </a:r>
            <a:endParaRPr/>
          </a:p>
        </p:txBody>
      </p:sp>
      <p:sp>
        <p:nvSpPr>
          <p:cNvPr id="285" name="Google Shape;285;g238e384d500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38b7b403cd_0_7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238b7b403cd_0_7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900"/>
              </a:spcBef>
              <a:spcAft>
                <a:spcPts val="0"/>
              </a:spcAft>
              <a:buClr>
                <a:schemeClr val="dk1"/>
              </a:buClr>
              <a:buSzPts val="1100"/>
              <a:buFont typeface="Arial"/>
              <a:buNone/>
            </a:pPr>
            <a:r>
              <a:rPr lang="en-GB">
                <a:solidFill>
                  <a:srgbClr val="184596"/>
                </a:solidFill>
                <a:latin typeface="Barlow"/>
                <a:ea typeface="Barlow"/>
                <a:cs typeface="Barlow"/>
                <a:sym typeface="Barlow"/>
              </a:rPr>
              <a:t>In general each exemplar will follow a similar development path. From the basics  of initiating communications and a co-design process (engaging users, describing the value chain, etc) to full-scale globalizaiton of their intended activities. </a:t>
            </a:r>
            <a:endParaRPr>
              <a:solidFill>
                <a:srgbClr val="184596"/>
              </a:solidFill>
              <a:latin typeface="Barlow"/>
              <a:ea typeface="Barlow"/>
              <a:cs typeface="Barlow"/>
              <a:sym typeface="Barlow"/>
            </a:endParaRPr>
          </a:p>
          <a:p>
            <a:pPr marL="0" lvl="0" indent="0" algn="l" rtl="0">
              <a:lnSpc>
                <a:spcPct val="120000"/>
              </a:lnSpc>
              <a:spcBef>
                <a:spcPts val="900"/>
              </a:spcBef>
              <a:spcAft>
                <a:spcPts val="0"/>
              </a:spcAft>
              <a:buClr>
                <a:schemeClr val="dk1"/>
              </a:buClr>
              <a:buSzPts val="1100"/>
              <a:buFont typeface="Arial"/>
              <a:buNone/>
            </a:pPr>
            <a:r>
              <a:rPr lang="en-GB">
                <a:solidFill>
                  <a:srgbClr val="184596"/>
                </a:solidFill>
                <a:latin typeface="Barlow"/>
                <a:ea typeface="Barlow"/>
                <a:cs typeface="Barlow"/>
                <a:sym typeface="Barlow"/>
              </a:rPr>
              <a:t>Different exemplar areas are at different readiness levels - some will mature to implementation within a year, others will need longer to determine the design and the value - often down to the maturity of the sector and the service - e.g. tropical cyclone forecasts are well connected to users - we are increasing the accuracy, but for carbon, and marine resource management the services do not yet exist.</a:t>
            </a:r>
            <a:endParaRPr>
              <a:solidFill>
                <a:srgbClr val="184596"/>
              </a:solidFill>
              <a:latin typeface="Barlow"/>
              <a:ea typeface="Barlow"/>
              <a:cs typeface="Barlow"/>
              <a:sym typeface="Barlow"/>
            </a:endParaRPr>
          </a:p>
          <a:p>
            <a:pPr marL="0" lvl="0" indent="0" algn="l" rtl="0">
              <a:lnSpc>
                <a:spcPct val="120000"/>
              </a:lnSpc>
              <a:spcBef>
                <a:spcPts val="900"/>
              </a:spcBef>
              <a:spcAft>
                <a:spcPts val="0"/>
              </a:spcAft>
              <a:buClr>
                <a:schemeClr val="dk1"/>
              </a:buClr>
              <a:buSzPts val="1100"/>
              <a:buFont typeface="Arial"/>
              <a:buNone/>
            </a:pPr>
            <a:r>
              <a:rPr lang="en-GB">
                <a:solidFill>
                  <a:srgbClr val="184596"/>
                </a:solidFill>
                <a:latin typeface="Barlow"/>
                <a:ea typeface="Barlow"/>
                <a:cs typeface="Barlow"/>
                <a:sym typeface="Barlow"/>
              </a:rPr>
              <a:t>They all share in common the common purpose of developing tools/diagnostics, and best practices and demonstrating their effectiveness through pilot projects that, if successful, could then be scaled to a more permanent and global scale system.</a:t>
            </a:r>
            <a:endParaRPr>
              <a:solidFill>
                <a:srgbClr val="184596"/>
              </a:solidFill>
              <a:latin typeface="Barlow"/>
              <a:ea typeface="Barlow"/>
              <a:cs typeface="Barlow"/>
              <a:sym typeface="Barlow"/>
            </a:endParaRPr>
          </a:p>
          <a:p>
            <a:pPr marL="0" lvl="0" indent="0" algn="l" rtl="0">
              <a:lnSpc>
                <a:spcPct val="120000"/>
              </a:lnSpc>
              <a:spcBef>
                <a:spcPts val="900"/>
              </a:spcBef>
              <a:spcAft>
                <a:spcPts val="0"/>
              </a:spcAft>
              <a:buClr>
                <a:schemeClr val="dk1"/>
              </a:buClr>
              <a:buSzPts val="1100"/>
              <a:buFont typeface="Arial"/>
              <a:buNone/>
            </a:pPr>
            <a:endParaRPr>
              <a:solidFill>
                <a:srgbClr val="184596"/>
              </a:solidFill>
              <a:latin typeface="Barlow"/>
              <a:ea typeface="Barlow"/>
              <a:cs typeface="Barlow"/>
              <a:sym typeface="Barlow"/>
            </a:endParaRPr>
          </a:p>
          <a:p>
            <a:pPr marL="0" lvl="0" indent="0" algn="l" rtl="0">
              <a:lnSpc>
                <a:spcPct val="120000"/>
              </a:lnSpc>
              <a:spcBef>
                <a:spcPts val="900"/>
              </a:spcBef>
              <a:spcAft>
                <a:spcPts val="0"/>
              </a:spcAft>
              <a:buClr>
                <a:schemeClr val="dk1"/>
              </a:buClr>
              <a:buSzPts val="1100"/>
              <a:buFont typeface="Arial"/>
              <a:buNone/>
            </a:pPr>
            <a:r>
              <a:rPr lang="en-GB">
                <a:solidFill>
                  <a:srgbClr val="184596"/>
                </a:solidFill>
                <a:latin typeface="Barlow"/>
                <a:ea typeface="Barlow"/>
                <a:cs typeface="Barlow"/>
                <a:sym typeface="Barlow"/>
              </a:rPr>
              <a:t>NEXT SLIDE</a:t>
            </a:r>
            <a:endParaRPr>
              <a:solidFill>
                <a:srgbClr val="184596"/>
              </a:solidFill>
              <a:latin typeface="Barlow"/>
              <a:ea typeface="Barlow"/>
              <a:cs typeface="Barlow"/>
              <a:sym typeface="Barlow"/>
            </a:endParaRPr>
          </a:p>
          <a:p>
            <a:pPr marL="0" lvl="0" indent="0" algn="l" rtl="0">
              <a:lnSpc>
                <a:spcPct val="120000"/>
              </a:lnSpc>
              <a:spcBef>
                <a:spcPts val="900"/>
              </a:spcBef>
              <a:spcAft>
                <a:spcPts val="0"/>
              </a:spcAft>
              <a:buClr>
                <a:schemeClr val="dk1"/>
              </a:buClr>
              <a:buSzPts val="1100"/>
              <a:buFont typeface="Arial"/>
              <a:buNone/>
            </a:pPr>
            <a:r>
              <a:rPr lang="en-GB">
                <a:solidFill>
                  <a:srgbClr val="184596"/>
                </a:solidFill>
                <a:latin typeface="Barlow"/>
                <a:ea typeface="Barlow"/>
                <a:cs typeface="Barlow"/>
                <a:sym typeface="Barlow"/>
              </a:rPr>
              <a:t>======================================</a:t>
            </a:r>
            <a:endParaRPr>
              <a:solidFill>
                <a:srgbClr val="184596"/>
              </a:solidFill>
              <a:latin typeface="Barlow"/>
              <a:ea typeface="Barlow"/>
              <a:cs typeface="Barlow"/>
              <a:sym typeface="Barlow"/>
            </a:endParaRPr>
          </a:p>
          <a:p>
            <a:pPr marL="457200" lvl="0" indent="-323850" algn="l" rtl="0">
              <a:lnSpc>
                <a:spcPct val="120000"/>
              </a:lnSpc>
              <a:spcBef>
                <a:spcPts val="900"/>
              </a:spcBef>
              <a:spcAft>
                <a:spcPts val="0"/>
              </a:spcAft>
              <a:buClr>
                <a:srgbClr val="184596"/>
              </a:buClr>
              <a:buSzPts val="1500"/>
              <a:buFont typeface="Barlow"/>
              <a:buChar char="●"/>
            </a:pPr>
            <a:r>
              <a:rPr lang="en-GB">
                <a:solidFill>
                  <a:srgbClr val="184596"/>
                </a:solidFill>
                <a:latin typeface="Barlow"/>
                <a:ea typeface="Barlow"/>
                <a:cs typeface="Barlow"/>
                <a:sym typeface="Barlow"/>
              </a:rPr>
              <a:t>- requiring alignment and investment - to deliver design for obs &amp; recommendations for models and services  (connected chain)</a:t>
            </a:r>
            <a:endParaRPr>
              <a:solidFill>
                <a:schemeClr val="dk1"/>
              </a:solidFill>
            </a:endParaRPr>
          </a:p>
          <a:p>
            <a:pPr marL="457200" lvl="0" indent="-323850" algn="l" rtl="0">
              <a:lnSpc>
                <a:spcPct val="120000"/>
              </a:lnSpc>
              <a:spcBef>
                <a:spcPts val="0"/>
              </a:spcBef>
              <a:spcAft>
                <a:spcPts val="0"/>
              </a:spcAft>
              <a:buClr>
                <a:srgbClr val="184596"/>
              </a:buClr>
              <a:buSzPts val="1500"/>
              <a:buFont typeface="Barlow"/>
              <a:buChar char="●"/>
            </a:pPr>
            <a:r>
              <a:rPr lang="en-GB">
                <a:solidFill>
                  <a:srgbClr val="184596"/>
                </a:solidFill>
                <a:latin typeface="Barlow"/>
                <a:ea typeface="Barlow"/>
                <a:cs typeface="Barlow"/>
                <a:sym typeface="Barlow"/>
              </a:rPr>
              <a:t>Work out scaling too…..</a:t>
            </a:r>
            <a:endParaRPr>
              <a:solidFill>
                <a:schemeClr val="dk1"/>
              </a:solidFill>
            </a:endParaRPr>
          </a:p>
          <a:p>
            <a:pPr marL="457200" lvl="0" indent="-323850" algn="l" rtl="0">
              <a:lnSpc>
                <a:spcPct val="120000"/>
              </a:lnSpc>
              <a:spcBef>
                <a:spcPts val="0"/>
              </a:spcBef>
              <a:spcAft>
                <a:spcPts val="0"/>
              </a:spcAft>
              <a:buClr>
                <a:srgbClr val="184596"/>
              </a:buClr>
              <a:buSzPts val="1500"/>
              <a:buFont typeface="Barlow"/>
              <a:buChar char="●"/>
            </a:pPr>
            <a:r>
              <a:rPr lang="en-GB">
                <a:solidFill>
                  <a:srgbClr val="184596"/>
                </a:solidFill>
                <a:latin typeface="Barlow"/>
                <a:ea typeface="Barlow"/>
                <a:cs typeface="Barlow"/>
                <a:sym typeface="Barlow"/>
              </a:rPr>
              <a:t>GOOS synthesises recommendations</a:t>
            </a:r>
            <a:endParaRPr>
              <a:solidFill>
                <a:schemeClr val="dk1"/>
              </a:solidFill>
            </a:endParaRPr>
          </a:p>
          <a:p>
            <a:pPr marL="457200" lvl="0" indent="-323850" algn="l" rtl="0">
              <a:lnSpc>
                <a:spcPct val="120000"/>
              </a:lnSpc>
              <a:spcBef>
                <a:spcPts val="0"/>
              </a:spcBef>
              <a:spcAft>
                <a:spcPts val="0"/>
              </a:spcAft>
              <a:buClr>
                <a:srgbClr val="184596"/>
              </a:buClr>
              <a:buSzPts val="1500"/>
              <a:buFont typeface="Barlow"/>
              <a:buChar char="●"/>
            </a:pPr>
            <a:r>
              <a:rPr lang="en-GB">
                <a:solidFill>
                  <a:srgbClr val="184596"/>
                </a:solidFill>
                <a:latin typeface="Barlow"/>
                <a:ea typeface="Barlow"/>
                <a:cs typeface="Barlow"/>
                <a:sym typeface="Barlow"/>
              </a:rPr>
              <a:t>Linked to observing projects - programme/GOOS</a:t>
            </a:r>
            <a:endParaRPr>
              <a:solidFill>
                <a:schemeClr val="dk1"/>
              </a:solidFill>
            </a:endParaRPr>
          </a:p>
          <a:p>
            <a:pPr marL="457200" lvl="0" indent="0" algn="l" rtl="0">
              <a:lnSpc>
                <a:spcPct val="120000"/>
              </a:lnSpc>
              <a:spcBef>
                <a:spcPts val="900"/>
              </a:spcBef>
              <a:spcAft>
                <a:spcPts val="0"/>
              </a:spcAft>
              <a:buClr>
                <a:schemeClr val="dk1"/>
              </a:buClr>
              <a:buSzPts val="1100"/>
              <a:buFont typeface="Arial"/>
              <a:buNone/>
            </a:pPr>
            <a:r>
              <a:rPr lang="en-GB">
                <a:solidFill>
                  <a:srgbClr val="184596"/>
                </a:solidFill>
                <a:latin typeface="Barlow"/>
                <a:ea typeface="Barlow"/>
                <a:cs typeface="Barlow"/>
                <a:sym typeface="Barlow"/>
              </a:rPr>
              <a:t>At same time programme is developing over the next 1-4 years</a:t>
            </a:r>
            <a:endParaRPr>
              <a:solidFill>
                <a:schemeClr val="dk1"/>
              </a:solidFill>
            </a:endParaRPr>
          </a:p>
          <a:p>
            <a:pPr marL="457200" lvl="0" indent="-323850" algn="l" rtl="0">
              <a:lnSpc>
                <a:spcPct val="120000"/>
              </a:lnSpc>
              <a:spcBef>
                <a:spcPts val="900"/>
              </a:spcBef>
              <a:spcAft>
                <a:spcPts val="0"/>
              </a:spcAft>
              <a:buClr>
                <a:srgbClr val="184596"/>
              </a:buClr>
              <a:buSzPts val="1500"/>
              <a:buFont typeface="Barlow"/>
              <a:buChar char="●"/>
            </a:pPr>
            <a:r>
              <a:rPr lang="en-GB">
                <a:solidFill>
                  <a:srgbClr val="184596"/>
                </a:solidFill>
                <a:latin typeface="Barlow"/>
                <a:ea typeface="Barlow"/>
                <a:cs typeface="Barlow"/>
                <a:sym typeface="Barlow"/>
              </a:rPr>
              <a:t>tracking and reporting capability </a:t>
            </a:r>
            <a:endParaRPr>
              <a:solidFill>
                <a:schemeClr val="dk1"/>
              </a:solidFill>
            </a:endParaRPr>
          </a:p>
          <a:p>
            <a:pPr marL="457200" lvl="0" indent="-323850" algn="l" rtl="0">
              <a:lnSpc>
                <a:spcPct val="120000"/>
              </a:lnSpc>
              <a:spcBef>
                <a:spcPts val="0"/>
              </a:spcBef>
              <a:spcAft>
                <a:spcPts val="0"/>
              </a:spcAft>
              <a:buClr>
                <a:srgbClr val="184596"/>
              </a:buClr>
              <a:buSzPts val="1500"/>
              <a:buFont typeface="Barlow"/>
              <a:buChar char="●"/>
            </a:pPr>
            <a:r>
              <a:rPr lang="en-GB">
                <a:solidFill>
                  <a:srgbClr val="184596"/>
                </a:solidFill>
                <a:latin typeface="Barlow"/>
                <a:ea typeface="Barlow"/>
                <a:cs typeface="Barlow"/>
                <a:sym typeface="Barlow"/>
              </a:rPr>
              <a:t>Developing infrastructure - DCCs, DCOs, GOOS, WMO connecting to other processes (RRR), and UN Policy, GCOS</a:t>
            </a:r>
            <a:endParaRPr>
              <a:solidFill>
                <a:schemeClr val="dk1"/>
              </a:solidFill>
            </a:endParaRPr>
          </a:p>
          <a:p>
            <a:pPr marL="457200" lvl="0" indent="-323850" algn="l" rtl="0">
              <a:lnSpc>
                <a:spcPct val="120000"/>
              </a:lnSpc>
              <a:spcBef>
                <a:spcPts val="0"/>
              </a:spcBef>
              <a:spcAft>
                <a:spcPts val="0"/>
              </a:spcAft>
              <a:buClr>
                <a:schemeClr val="accent1"/>
              </a:buClr>
              <a:buSzPts val="1500"/>
              <a:buFont typeface="Barlow"/>
              <a:buChar char="●"/>
            </a:pPr>
            <a:r>
              <a:rPr lang="en-GB">
                <a:solidFill>
                  <a:schemeClr val="accent1"/>
                </a:solidFill>
                <a:latin typeface="Barlow"/>
                <a:ea typeface="Barlow"/>
                <a:cs typeface="Barlow"/>
                <a:sym typeface="Barlow"/>
              </a:rPr>
              <a:t>Develop knowledge for best practice - deliver this for more exemplars - global and regional scale</a:t>
            </a:r>
            <a:endParaRPr>
              <a:solidFill>
                <a:schemeClr val="dk1"/>
              </a:solidFill>
            </a:endParaRPr>
          </a:p>
          <a:p>
            <a:pPr marL="457200" lvl="0" indent="-323850" algn="l" rtl="0">
              <a:lnSpc>
                <a:spcPct val="120000"/>
              </a:lnSpc>
              <a:spcBef>
                <a:spcPts val="0"/>
              </a:spcBef>
              <a:spcAft>
                <a:spcPts val="0"/>
              </a:spcAft>
              <a:buClr>
                <a:schemeClr val="accent1"/>
              </a:buClr>
              <a:buSzPts val="1500"/>
              <a:buFont typeface="Barlow"/>
              <a:buChar char="●"/>
            </a:pPr>
            <a:r>
              <a:rPr lang="en-GB">
                <a:solidFill>
                  <a:schemeClr val="accent1"/>
                </a:solidFill>
                <a:latin typeface="Barlow"/>
                <a:ea typeface="Barlow"/>
                <a:cs typeface="Barlow"/>
                <a:sym typeface="Barlow"/>
              </a:rPr>
              <a:t>Work on cultural change…</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269999" lvl="3" indent="-263525" algn="l" rtl="0">
              <a:lnSpc>
                <a:spcPct val="120000"/>
              </a:lnSpc>
              <a:spcBef>
                <a:spcPts val="0"/>
              </a:spcBef>
              <a:spcAft>
                <a:spcPts val="0"/>
              </a:spcAft>
              <a:buClr>
                <a:srgbClr val="F38417"/>
              </a:buClr>
              <a:buSzPts val="1600"/>
              <a:buFont typeface="Barlow"/>
              <a:buChar char="―"/>
            </a:pPr>
            <a:r>
              <a:rPr lang="en-GB">
                <a:solidFill>
                  <a:srgbClr val="184596"/>
                </a:solidFill>
                <a:latin typeface="Barlow"/>
                <a:ea typeface="Barlow"/>
                <a:cs typeface="Barlow"/>
                <a:sym typeface="Barlow"/>
              </a:rPr>
              <a:t>Where will we be at 5 years?</a:t>
            </a:r>
            <a:endParaRPr>
              <a:solidFill>
                <a:schemeClr val="dk1"/>
              </a:solidFill>
            </a:endParaRPr>
          </a:p>
          <a:p>
            <a:pPr marL="269999" lvl="3" indent="-263525" algn="l" rtl="0">
              <a:lnSpc>
                <a:spcPct val="120000"/>
              </a:lnSpc>
              <a:spcBef>
                <a:spcPts val="1000"/>
              </a:spcBef>
              <a:spcAft>
                <a:spcPts val="0"/>
              </a:spcAft>
              <a:buClr>
                <a:srgbClr val="184596"/>
              </a:buClr>
              <a:buSzPts val="1600"/>
              <a:buFont typeface="Barlow"/>
              <a:buChar char="―"/>
            </a:pPr>
            <a:r>
              <a:rPr lang="en-GB">
                <a:solidFill>
                  <a:srgbClr val="184596"/>
                </a:solidFill>
                <a:latin typeface="Barlow"/>
                <a:ea typeface="Barlow"/>
                <a:cs typeface="Barlow"/>
                <a:sym typeface="Barlow"/>
              </a:rPr>
              <a:t>X exemplars?</a:t>
            </a:r>
            <a:endParaRPr>
              <a:solidFill>
                <a:schemeClr val="dk1"/>
              </a:solidFill>
            </a:endParaRPr>
          </a:p>
          <a:p>
            <a:pPr marL="269999" lvl="3" indent="-263525" algn="l" rtl="0">
              <a:lnSpc>
                <a:spcPct val="120000"/>
              </a:lnSpc>
              <a:spcBef>
                <a:spcPts val="1000"/>
              </a:spcBef>
              <a:spcAft>
                <a:spcPts val="0"/>
              </a:spcAft>
              <a:buClr>
                <a:srgbClr val="184596"/>
              </a:buClr>
              <a:buSzPts val="1600"/>
              <a:buFont typeface="Barlow"/>
              <a:buChar char="―"/>
            </a:pPr>
            <a:r>
              <a:rPr lang="en-GB">
                <a:solidFill>
                  <a:srgbClr val="184596"/>
                </a:solidFill>
                <a:latin typeface="Barlow"/>
                <a:ea typeface="Barlow"/>
                <a:cs typeface="Barlow"/>
                <a:sym typeface="Barlow"/>
              </a:rPr>
              <a:t>System lifted in key areas </a:t>
            </a:r>
            <a:endParaRPr>
              <a:solidFill>
                <a:schemeClr val="dk1"/>
              </a:solidFill>
            </a:endParaRPr>
          </a:p>
          <a:p>
            <a:pPr marL="269999" lvl="3" indent="-263525" algn="l" rtl="0">
              <a:lnSpc>
                <a:spcPct val="120000"/>
              </a:lnSpc>
              <a:spcBef>
                <a:spcPts val="1000"/>
              </a:spcBef>
              <a:spcAft>
                <a:spcPts val="0"/>
              </a:spcAft>
              <a:buClr>
                <a:srgbClr val="184596"/>
              </a:buClr>
              <a:buSzPts val="1600"/>
              <a:buFont typeface="Barlow"/>
              <a:buChar char="―"/>
            </a:pPr>
            <a:r>
              <a:rPr lang="en-GB">
                <a:solidFill>
                  <a:srgbClr val="184596"/>
                </a:solidFill>
                <a:latin typeface="Barlow"/>
                <a:ea typeface="Barlow"/>
                <a:cs typeface="Barlow"/>
                <a:sym typeface="Barlow"/>
              </a:rPr>
              <a:t>Ability to now test the system for needs - WNO others, </a:t>
            </a:r>
            <a:endParaRPr>
              <a:solidFill>
                <a:schemeClr val="dk1"/>
              </a:solidFill>
            </a:endParaRPr>
          </a:p>
          <a:p>
            <a:pPr marL="269999" lvl="3" indent="-263525" algn="l" rtl="0">
              <a:lnSpc>
                <a:spcPct val="120000"/>
              </a:lnSpc>
              <a:spcBef>
                <a:spcPts val="1000"/>
              </a:spcBef>
              <a:spcAft>
                <a:spcPts val="0"/>
              </a:spcAft>
              <a:buClr>
                <a:srgbClr val="184596"/>
              </a:buClr>
              <a:buSzPts val="1600"/>
              <a:buFont typeface="Barlow"/>
              <a:buChar char="―"/>
            </a:pPr>
            <a:r>
              <a:rPr lang="en-GB">
                <a:solidFill>
                  <a:srgbClr val="184596"/>
                </a:solidFill>
                <a:latin typeface="Barlow"/>
                <a:ea typeface="Barlow"/>
                <a:cs typeface="Barlow"/>
                <a:sym typeface="Barlow"/>
              </a:rPr>
              <a:t>New exemplars - perhaps even regional/ local to lift the system</a:t>
            </a:r>
            <a:endParaRPr>
              <a:solidFill>
                <a:schemeClr val="dk1"/>
              </a:solidFill>
            </a:endParaRPr>
          </a:p>
          <a:p>
            <a:pPr marL="269999" lvl="3" indent="-263525" algn="l" rtl="0">
              <a:lnSpc>
                <a:spcPct val="120000"/>
              </a:lnSpc>
              <a:spcBef>
                <a:spcPts val="1000"/>
              </a:spcBef>
              <a:spcAft>
                <a:spcPts val="0"/>
              </a:spcAft>
              <a:buClr>
                <a:srgbClr val="184596"/>
              </a:buClr>
              <a:buSzPts val="1600"/>
              <a:buFont typeface="Barlow"/>
              <a:buChar char="―"/>
            </a:pPr>
            <a:r>
              <a:rPr lang="en-GB">
                <a:solidFill>
                  <a:srgbClr val="184596"/>
                </a:solidFill>
                <a:latin typeface="Barlow"/>
                <a:ea typeface="Barlow"/>
                <a:cs typeface="Barlow"/>
                <a:sym typeface="Barlow"/>
              </a:rPr>
              <a:t>Expanded testing facility with ability to access for GOOS Projects, </a:t>
            </a:r>
            <a:endParaRPr>
              <a:solidFill>
                <a:schemeClr val="dk1"/>
              </a:solidFill>
            </a:endParaRPr>
          </a:p>
          <a:p>
            <a:pPr marL="269999" lvl="3" indent="-263525" algn="l" rtl="0">
              <a:lnSpc>
                <a:spcPct val="120000"/>
              </a:lnSpc>
              <a:spcBef>
                <a:spcPts val="1000"/>
              </a:spcBef>
              <a:spcAft>
                <a:spcPts val="0"/>
              </a:spcAft>
              <a:buClr>
                <a:srgbClr val="184596"/>
              </a:buClr>
              <a:buSzPts val="1600"/>
              <a:buFont typeface="Barlow"/>
              <a:buChar char="―"/>
            </a:pPr>
            <a:r>
              <a:rPr lang="en-GB">
                <a:solidFill>
                  <a:srgbClr val="184596"/>
                </a:solidFill>
                <a:latin typeface="Barlow"/>
                <a:ea typeface="Barlow"/>
                <a:cs typeface="Barlow"/>
                <a:sym typeface="Barlow"/>
              </a:rPr>
              <a:t>Links between prediction and observing firmly established, assessment of value routinely undertaken</a:t>
            </a:r>
            <a:endParaRPr>
              <a:solidFill>
                <a:schemeClr val="dk1"/>
              </a:solidFill>
            </a:endParaRPr>
          </a:p>
          <a:p>
            <a:pPr marL="269999" lvl="3" indent="-263525" algn="l" rtl="0">
              <a:lnSpc>
                <a:spcPct val="120000"/>
              </a:lnSpc>
              <a:spcBef>
                <a:spcPts val="1000"/>
              </a:spcBef>
              <a:spcAft>
                <a:spcPts val="0"/>
              </a:spcAft>
              <a:buClr>
                <a:srgbClr val="184596"/>
              </a:buClr>
              <a:buSzPts val="1600"/>
              <a:buFont typeface="Barlow"/>
              <a:buChar char="―"/>
            </a:pPr>
            <a:r>
              <a:rPr lang="en-GB">
                <a:solidFill>
                  <a:srgbClr val="184596"/>
                </a:solidFill>
                <a:latin typeface="Barlow"/>
                <a:ea typeface="Barlow"/>
                <a:cs typeface="Barlow"/>
                <a:sym typeface="Barlow"/>
              </a:rPr>
              <a:t>AT 5 years - ASSESS - what need to do to move from exemplars to systemic - size of any core facility/management… is it even needed</a:t>
            </a:r>
            <a:endParaRPr>
              <a:solidFill>
                <a:srgbClr val="184596"/>
              </a:solidFill>
              <a:latin typeface="Barlow"/>
              <a:ea typeface="Barlow"/>
              <a:cs typeface="Barlow"/>
              <a:sym typeface="Barlow"/>
            </a:endParaRPr>
          </a:p>
        </p:txBody>
      </p:sp>
      <p:sp>
        <p:nvSpPr>
          <p:cNvPr id="196" name="Google Shape;196;g238b7b403cd_0_7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93016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38b7b403cd_0_7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g238b7b403cd_0_7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5947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38b7b403cd_0_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g238b7b403cd_0_8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956945" lvl="0" indent="0" algn="l" rtl="0">
              <a:spcBef>
                <a:spcPts val="0"/>
              </a:spcBef>
              <a:spcAft>
                <a:spcPts val="0"/>
              </a:spcAft>
              <a:buClr>
                <a:srgbClr val="184596"/>
              </a:buClr>
              <a:buSzPts val="2000"/>
              <a:buFont typeface="Arial"/>
              <a:buNone/>
            </a:pPr>
            <a:r>
              <a:rPr lang="en-GB">
                <a:latin typeface="Arial"/>
                <a:ea typeface="Arial"/>
                <a:cs typeface="Arial"/>
                <a:sym typeface="Arial"/>
              </a:rPr>
              <a:t>Revolutionising Global Coastal Ocean observation and forecasting and offering open and free access to coastal information</a:t>
            </a:r>
            <a:endParaRPr>
              <a:latin typeface="Arial"/>
              <a:ea typeface="Arial"/>
              <a:cs typeface="Arial"/>
              <a:sym typeface="Arial"/>
            </a:endParaRPr>
          </a:p>
        </p:txBody>
      </p:sp>
    </p:spTree>
    <p:extLst>
      <p:ext uri="{BB962C8B-B14F-4D97-AF65-F5344CB8AC3E}">
        <p14:creationId xmlns:p14="http://schemas.microsoft.com/office/powerpoint/2010/main" val="1814377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38e384d500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One person to fundraise?</a:t>
            </a:r>
            <a:endParaRPr/>
          </a:p>
          <a:p>
            <a:pPr marL="0" lvl="0" indent="0" algn="l" rtl="0">
              <a:lnSpc>
                <a:spcPct val="100000"/>
              </a:lnSpc>
              <a:spcBef>
                <a:spcPts val="0"/>
              </a:spcBef>
              <a:spcAft>
                <a:spcPts val="0"/>
              </a:spcAft>
              <a:buSzPts val="1400"/>
              <a:buNone/>
            </a:pPr>
            <a:r>
              <a:rPr lang="en-GB">
                <a:solidFill>
                  <a:srgbClr val="333333"/>
                </a:solidFill>
                <a:latin typeface="Arial"/>
                <a:ea typeface="Arial"/>
                <a:cs typeface="Arial"/>
                <a:sym typeface="Arial"/>
              </a:rPr>
              <a:t>Make the case for changes in funding to sustained and for ‘infrastructure’, should go alongside this, also make the case for culture change around recognition for collaboration and BP, make the case for vital public infrastructure</a:t>
            </a:r>
            <a:endParaRPr>
              <a:solidFill>
                <a:srgbClr val="333333"/>
              </a:solidFill>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00" name="Google Shape;300;g238e384d500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7777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cs typeface="Arial" panose="020B0604020202020204" pitchFamily="34" charset="0"/>
              </a:rPr>
              <a:t>The goal of the Decade is to develop sustainable solutions to meet the 10 Decade 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cs typeface="Arial" panose="020B0604020202020204" pitchFamily="34" charset="0"/>
              </a:rPr>
              <a:t>Solutions involve delivering </a:t>
            </a:r>
            <a:r>
              <a:rPr lang="en-US" sz="1800" b="0" dirty="0" err="1">
                <a:effectLst/>
                <a:latin typeface="Calibri" panose="020F0502020204030204" pitchFamily="34" charset="0"/>
                <a:ea typeface="Calibri" panose="020F0502020204030204" pitchFamily="34" charset="0"/>
                <a:cs typeface="Arial" panose="020B0604020202020204" pitchFamily="34" charset="0"/>
              </a:rPr>
              <a:t>knowledged</a:t>
            </a:r>
            <a:r>
              <a:rPr lang="en-US" sz="1800" b="0" dirty="0">
                <a:effectLst/>
                <a:latin typeface="Calibri" panose="020F0502020204030204" pitchFamily="34" charset="0"/>
                <a:ea typeface="Calibri" panose="020F0502020204030204" pitchFamily="34" charset="0"/>
                <a:cs typeface="Arial" panose="020B0604020202020204" pitchFamily="34" charset="0"/>
              </a:rPr>
              <a:t> and information to </a:t>
            </a:r>
            <a:r>
              <a:rPr lang="en-US" sz="1800" b="0" dirty="0" err="1">
                <a:effectLst/>
                <a:latin typeface="Calibri" panose="020F0502020204030204" pitchFamily="34" charset="0"/>
                <a:ea typeface="Calibri" panose="020F0502020204030204" pitchFamily="34" charset="0"/>
                <a:cs typeface="Arial" panose="020B0604020202020204" pitchFamily="34" charset="0"/>
              </a:rPr>
              <a:t>ddecidion</a:t>
            </a:r>
            <a:r>
              <a:rPr lang="en-US" sz="1800" b="0" dirty="0">
                <a:effectLst/>
                <a:latin typeface="Calibri" panose="020F0502020204030204" pitchFamily="34" charset="0"/>
                <a:ea typeface="Calibri" panose="020F0502020204030204" pitchFamily="34" charset="0"/>
                <a:cs typeface="Arial" panose="020B0604020202020204" pitchFamily="34" charset="0"/>
              </a:rPr>
              <a:t> </a:t>
            </a:r>
            <a:r>
              <a:rPr lang="en-US" sz="1800" b="0" dirty="0" err="1">
                <a:effectLst/>
                <a:latin typeface="Calibri" panose="020F0502020204030204" pitchFamily="34" charset="0"/>
                <a:ea typeface="Calibri" panose="020F0502020204030204" pitchFamily="34" charset="0"/>
                <a:cs typeface="Arial" panose="020B0604020202020204" pitchFamily="34" charset="0"/>
              </a:rPr>
              <a:t>smakers</a:t>
            </a:r>
            <a:r>
              <a:rPr lang="en-US" sz="1800" b="0" dirty="0">
                <a:effectLst/>
                <a:latin typeface="Calibri" panose="020F0502020204030204" pitchFamily="34" charset="0"/>
                <a:ea typeface="Calibri" panose="020F0502020204030204" pitchFamily="34" charset="0"/>
                <a:cs typeface="Arial" panose="020B0604020202020204" pitchFamily="34" charset="0"/>
              </a:rPr>
              <a:t>/policy makers at the right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cs typeface="Arial" panose="020B0604020202020204" pitchFamily="34" charset="0"/>
              </a:rPr>
              <a:t>For these solutions to work, we need the necessary infrastructure behind to support the data and information </a:t>
            </a:r>
            <a:r>
              <a:rPr lang="en-US" sz="1800" b="0" dirty="0" err="1">
                <a:effectLst/>
                <a:latin typeface="Calibri" panose="020F0502020204030204" pitchFamily="34" charset="0"/>
                <a:ea typeface="Calibri" panose="020F0502020204030204" pitchFamily="34" charset="0"/>
                <a:cs typeface="Arial" panose="020B0604020202020204" pitchFamily="34" charset="0"/>
              </a:rPr>
              <a:t>colectiong</a:t>
            </a:r>
            <a:r>
              <a:rPr lang="en-US" sz="1800" b="0" dirty="0">
                <a:effectLst/>
                <a:latin typeface="Calibri" panose="020F0502020204030204" pitchFamily="34" charset="0"/>
                <a:ea typeface="Calibri" panose="020F0502020204030204" pitchFamily="34" charset="0"/>
                <a:cs typeface="Arial" panose="020B0604020202020204" pitchFamily="34" charset="0"/>
              </a:rPr>
              <a:t>, management, sharing and utilization; it to make it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effectLst/>
                <a:latin typeface="Calibri" panose="020F0502020204030204" pitchFamily="34" charset="0"/>
                <a:ea typeface="DengXian" panose="02010600030101010101" pitchFamily="2" charset="-122"/>
                <a:cs typeface="Arial" panose="020B0604020202020204" pitchFamily="34" charset="0"/>
              </a:rPr>
              <a:t>The four key components of a digital ecosystem required for an end-user application are as follows</a:t>
            </a:r>
            <a:endParaRPr lang="en-GB" sz="2800" dirty="0">
              <a:effectLst/>
              <a:latin typeface="Calibri" panose="020F05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cs typeface="Arial" panose="020B0604020202020204" pitchFamily="34" charset="0"/>
              </a:rPr>
              <a:t>With every endorsed Ocean Decade programme and project, we aim to develop such solutions, and we need to make sur </a:t>
            </a:r>
            <a:r>
              <a:rPr lang="en-US" sz="1800" b="0" dirty="0" err="1">
                <a:effectLst/>
                <a:latin typeface="Calibri" panose="020F0502020204030204" pitchFamily="34" charset="0"/>
                <a:ea typeface="Calibri" panose="020F0502020204030204" pitchFamily="34" charset="0"/>
                <a:cs typeface="Arial" panose="020B0604020202020204" pitchFamily="34" charset="0"/>
              </a:rPr>
              <a:t>eis</a:t>
            </a:r>
            <a:r>
              <a:rPr lang="en-US" sz="1800" b="0" dirty="0">
                <a:effectLst/>
                <a:latin typeface="Calibri" panose="020F0502020204030204" pitchFamily="34" charset="0"/>
                <a:ea typeface="Calibri" panose="020F0502020204030204" pitchFamily="34" charset="0"/>
                <a:cs typeface="Arial" panose="020B0604020202020204" pitchFamily="34" charset="0"/>
              </a:rPr>
              <a:t> that we don’t end up with multiple such icebergs floating around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Arial" panose="020B0604020202020204" pitchFamily="34" charset="0"/>
              </a:rPr>
              <a:t>This is important enough that we need a focused coordinated approach from observations (upstream) all the way along the value chain to the end-user and decision maker (downstream). We are doing this by implementing these 3 coordination offices – DCOs for Ocean Observing (hosted by GOOS), Ocean Data Sharing (hosted by IODE) and Ocean Prediction (hosted by Mercator). These are responsible for coordinating the work of relevant decade endorsed programmes and projects, as well as supporting with comms and resource mobilisation.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800" dirty="0">
                <a:effectLst/>
                <a:latin typeface="Calibri" panose="020F0502020204030204" pitchFamily="34" charset="0"/>
                <a:ea typeface="Times New Roman" panose="02020603050405020304" pitchFamily="18" charset="0"/>
              </a:rPr>
            </a:br>
            <a:r>
              <a:rPr lang="en-GB" sz="1800" dirty="0">
                <a:effectLst/>
                <a:latin typeface="Calibri" panose="020F0502020204030204" pitchFamily="34" charset="0"/>
                <a:ea typeface="Times New Roman" panose="02020603050405020304" pitchFamily="18" charset="0"/>
              </a:rPr>
              <a:t>For GOOS - opportunity to lift ocean observing</a:t>
            </a:r>
            <a:br>
              <a:rPr lang="en-GB" sz="1800" dirty="0">
                <a:effectLst/>
                <a:latin typeface="Calibri" panose="020F0502020204030204" pitchFamily="34" charset="0"/>
                <a:ea typeface="Times New Roman" panose="02020603050405020304" pitchFamily="18" charset="0"/>
              </a:rPr>
            </a:br>
            <a:br>
              <a:rPr lang="en-GB" sz="1800" dirty="0">
                <a:effectLst/>
                <a:latin typeface="Calibri" panose="020F0502020204030204" pitchFamily="34" charset="0"/>
                <a:ea typeface="Times New Roman" panose="02020603050405020304" pitchFamily="18" charset="0"/>
              </a:rPr>
            </a:br>
            <a:r>
              <a:rPr lang="en-GB" sz="1800" dirty="0">
                <a:effectLst/>
                <a:latin typeface="Calibri" panose="020F0502020204030204" pitchFamily="34" charset="0"/>
                <a:ea typeface="Times New Roman" panose="02020603050405020304" pitchFamily="18" charset="0"/>
              </a:rPr>
              <a:t>For IODE - opportunity to play a central role in establishing a globally distributed digital ecosystem for data sharing, extending the work they are doing on </a:t>
            </a:r>
            <a:r>
              <a:rPr lang="en-GB" sz="1800" dirty="0" err="1">
                <a:effectLst/>
                <a:latin typeface="Calibri" panose="020F0502020204030204" pitchFamily="34" charset="0"/>
                <a:ea typeface="Times New Roman" panose="02020603050405020304" pitchFamily="18" charset="0"/>
              </a:rPr>
              <a:t>OceanInfoHub</a:t>
            </a:r>
            <a:br>
              <a:rPr lang="en-GB" sz="1800" dirty="0">
                <a:effectLst/>
                <a:latin typeface="Calibri" panose="020F0502020204030204" pitchFamily="34" charset="0"/>
                <a:ea typeface="Times New Roman" panose="02020603050405020304" pitchFamily="18" charset="0"/>
              </a:rPr>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5D31D-0614-488F-8B1A-5A95E2C372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838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38e384d500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a:t>Really great progress all SOs</a:t>
            </a:r>
            <a:endParaRPr/>
          </a:p>
        </p:txBody>
      </p:sp>
      <p:sp>
        <p:nvSpPr>
          <p:cNvPr id="285" name="Google Shape;285;g238e384d500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46738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38e384d500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One person to fundraise?</a:t>
            </a:r>
            <a:endParaRPr/>
          </a:p>
          <a:p>
            <a:pPr marL="0" lvl="0" indent="0" algn="l" rtl="0">
              <a:lnSpc>
                <a:spcPct val="100000"/>
              </a:lnSpc>
              <a:spcBef>
                <a:spcPts val="0"/>
              </a:spcBef>
              <a:spcAft>
                <a:spcPts val="0"/>
              </a:spcAft>
              <a:buSzPts val="1400"/>
              <a:buNone/>
            </a:pPr>
            <a:r>
              <a:rPr lang="en-GB">
                <a:solidFill>
                  <a:srgbClr val="333333"/>
                </a:solidFill>
                <a:latin typeface="Arial"/>
                <a:ea typeface="Arial"/>
                <a:cs typeface="Arial"/>
                <a:sym typeface="Arial"/>
              </a:rPr>
              <a:t>Make the case for changes in funding to sustained and for ‘infrastructure’, should go alongside this, also make the case for culture change around recognition for collaboration and BP, make the case for vital public infrastructure</a:t>
            </a:r>
            <a:endParaRPr>
              <a:solidFill>
                <a:srgbClr val="333333"/>
              </a:solidFill>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00" name="Google Shape;300;g238e384d500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7843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38e384d500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One person to fundraise?</a:t>
            </a:r>
            <a:endParaRPr/>
          </a:p>
          <a:p>
            <a:pPr marL="0" lvl="0" indent="0" algn="l" rtl="0">
              <a:lnSpc>
                <a:spcPct val="100000"/>
              </a:lnSpc>
              <a:spcBef>
                <a:spcPts val="0"/>
              </a:spcBef>
              <a:spcAft>
                <a:spcPts val="0"/>
              </a:spcAft>
              <a:buSzPts val="1400"/>
              <a:buNone/>
            </a:pPr>
            <a:r>
              <a:rPr lang="en-GB">
                <a:solidFill>
                  <a:srgbClr val="333333"/>
                </a:solidFill>
                <a:latin typeface="Arial"/>
                <a:ea typeface="Arial"/>
                <a:cs typeface="Arial"/>
                <a:sym typeface="Arial"/>
              </a:rPr>
              <a:t>Make the case for changes in funding to sustained and for ‘infrastructure’, should go alongside this, also make the case for culture change around recognition for collaboration and BP, make the case for vital public infrastructure</a:t>
            </a:r>
            <a:endParaRPr>
              <a:solidFill>
                <a:srgbClr val="333333"/>
              </a:solidFill>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00" name="Google Shape;300;g238e384d500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79886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38b7b403cd_0_1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Change</a:t>
            </a:r>
            <a:endParaRPr/>
          </a:p>
          <a:p>
            <a:pPr marL="0" lvl="0" indent="0" algn="l" rtl="0">
              <a:lnSpc>
                <a:spcPct val="100000"/>
              </a:lnSpc>
              <a:spcBef>
                <a:spcPts val="0"/>
              </a:spcBef>
              <a:spcAft>
                <a:spcPts val="0"/>
              </a:spcAft>
              <a:buSzPts val="1400"/>
              <a:buNone/>
            </a:pPr>
            <a:r>
              <a:rPr lang="en-GB"/>
              <a:t>Comms</a:t>
            </a:r>
            <a:endParaRPr/>
          </a:p>
          <a:p>
            <a:pPr marL="0" lvl="0" indent="0" algn="l" rtl="0">
              <a:lnSpc>
                <a:spcPct val="100000"/>
              </a:lnSpc>
              <a:spcBef>
                <a:spcPts val="0"/>
              </a:spcBef>
              <a:spcAft>
                <a:spcPts val="0"/>
              </a:spcAft>
              <a:buSzPts val="1400"/>
              <a:buNone/>
            </a:pPr>
            <a:r>
              <a:rPr lang="en-GB"/>
              <a:t>Advocacy</a:t>
            </a:r>
            <a:endParaRPr/>
          </a:p>
          <a:p>
            <a:pPr marL="0" lvl="0" indent="0" algn="l" rtl="0">
              <a:lnSpc>
                <a:spcPct val="100000"/>
              </a:lnSpc>
              <a:spcBef>
                <a:spcPts val="0"/>
              </a:spcBef>
              <a:spcAft>
                <a:spcPts val="0"/>
              </a:spcAft>
              <a:buSzPts val="1400"/>
              <a:buNone/>
            </a:pPr>
            <a:r>
              <a:rPr lang="en-GB"/>
              <a:t>NFP</a:t>
            </a:r>
            <a:endParaRPr/>
          </a:p>
          <a:p>
            <a:pPr marL="0" lvl="0" indent="0" algn="l" rtl="0">
              <a:lnSpc>
                <a:spcPct val="100000"/>
              </a:lnSpc>
              <a:spcBef>
                <a:spcPts val="0"/>
              </a:spcBef>
              <a:spcAft>
                <a:spcPts val="0"/>
              </a:spcAft>
              <a:buSzPts val="1400"/>
              <a:buNone/>
            </a:pPr>
            <a:r>
              <a:rPr lang="en-GB"/>
              <a:t>Relationships</a:t>
            </a:r>
            <a:endParaRPr/>
          </a:p>
          <a:p>
            <a:pPr marL="0" lvl="0" indent="0" algn="l" rtl="0">
              <a:lnSpc>
                <a:spcPct val="100000"/>
              </a:lnSpc>
              <a:spcBef>
                <a:spcPts val="0"/>
              </a:spcBef>
              <a:spcAft>
                <a:spcPts val="0"/>
              </a:spcAft>
              <a:buSzPts val="1400"/>
              <a:buNone/>
            </a:pPr>
            <a:r>
              <a:rPr lang="en-GB"/>
              <a:t>Thought Leadership</a:t>
            </a:r>
            <a:endParaRPr/>
          </a:p>
        </p:txBody>
      </p:sp>
      <p:sp>
        <p:nvSpPr>
          <p:cNvPr id="183" name="Google Shape;183;g238b7b403cd_0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38e384d500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One person to fundraise?</a:t>
            </a:r>
            <a:endParaRPr/>
          </a:p>
          <a:p>
            <a:pPr marL="0" lvl="0" indent="0" algn="l" rtl="0">
              <a:lnSpc>
                <a:spcPct val="100000"/>
              </a:lnSpc>
              <a:spcBef>
                <a:spcPts val="0"/>
              </a:spcBef>
              <a:spcAft>
                <a:spcPts val="0"/>
              </a:spcAft>
              <a:buSzPts val="1400"/>
              <a:buNone/>
            </a:pPr>
            <a:r>
              <a:rPr lang="en-GB">
                <a:solidFill>
                  <a:srgbClr val="333333"/>
                </a:solidFill>
                <a:latin typeface="Arial"/>
                <a:ea typeface="Arial"/>
                <a:cs typeface="Arial"/>
                <a:sym typeface="Arial"/>
              </a:rPr>
              <a:t>Make the case for changes in funding to sustained and for ‘infrastructure’, should go alongside this, also make the case for culture change around recognition for collaboration and BP, make the case for vital public infrastructure</a:t>
            </a:r>
            <a:endParaRPr>
              <a:solidFill>
                <a:srgbClr val="333333"/>
              </a:solidFill>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00" name="Google Shape;300;g238e384d500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5961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38e384d500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300" name="Google Shape;300;g238e384d500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38e384d500_0_2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21 people - supporting the work of GOOS </a:t>
            </a:r>
            <a:endParaRPr/>
          </a:p>
          <a:p>
            <a:pPr marL="0" lvl="0" indent="0" algn="l" rtl="0">
              <a:lnSpc>
                <a:spcPct val="100000"/>
              </a:lnSpc>
              <a:spcBef>
                <a:spcPts val="0"/>
              </a:spcBef>
              <a:spcAft>
                <a:spcPts val="0"/>
              </a:spcAft>
              <a:buSzPts val="1400"/>
              <a:buNone/>
            </a:pPr>
            <a:endParaRPr/>
          </a:p>
        </p:txBody>
      </p:sp>
      <p:sp>
        <p:nvSpPr>
          <p:cNvPr id="145" name="Google Shape;145;g238e384d500_0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9002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38b7b403cd_0_2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lnSpc>
                <a:spcPct val="85000"/>
              </a:lnSpc>
              <a:spcBef>
                <a:spcPts val="0"/>
              </a:spcBef>
              <a:spcAft>
                <a:spcPts val="0"/>
              </a:spcAft>
              <a:buClr>
                <a:srgbClr val="F38417"/>
              </a:buClr>
              <a:buSzPts val="1200"/>
              <a:buChar char="●"/>
            </a:pPr>
            <a:r>
              <a:rPr lang="en-GB" sz="1600">
                <a:solidFill>
                  <a:srgbClr val="333333"/>
                </a:solidFill>
                <a:latin typeface="Arial"/>
                <a:ea typeface="Arial"/>
                <a:cs typeface="Arial"/>
                <a:sym typeface="Arial"/>
              </a:rPr>
              <a:t>Priority areas to focus effort to lift ocean observing system capacity - creating &amp; measuring impact</a:t>
            </a:r>
            <a:endParaRPr sz="3600" b="1">
              <a:solidFill>
                <a:srgbClr val="184596"/>
              </a:solidFill>
              <a:latin typeface="Arial"/>
              <a:ea typeface="Arial"/>
              <a:cs typeface="Arial"/>
              <a:sym typeface="Arial"/>
            </a:endParaRPr>
          </a:p>
          <a:p>
            <a:pPr marL="457200" lvl="0" indent="-304800" algn="l" rtl="0">
              <a:spcBef>
                <a:spcPts val="0"/>
              </a:spcBef>
              <a:spcAft>
                <a:spcPts val="0"/>
              </a:spcAft>
              <a:buClr>
                <a:srgbClr val="F38417"/>
              </a:buClr>
              <a:buSzPts val="1200"/>
              <a:buChar char="●"/>
            </a:pPr>
            <a:r>
              <a:rPr lang="en-GB" sz="1600">
                <a:solidFill>
                  <a:srgbClr val="333333"/>
                </a:solidFill>
                <a:latin typeface="Arial"/>
                <a:ea typeface="Arial"/>
                <a:cs typeface="Arial"/>
                <a:sym typeface="Arial"/>
              </a:rPr>
              <a:t>Limited in number 5 or 6?</a:t>
            </a:r>
            <a:endParaRPr sz="1600">
              <a:solidFill>
                <a:srgbClr val="333333"/>
              </a:solidFill>
              <a:latin typeface="Arial"/>
              <a:ea typeface="Arial"/>
              <a:cs typeface="Arial"/>
              <a:sym typeface="Arial"/>
            </a:endParaRPr>
          </a:p>
          <a:p>
            <a:pPr marL="457200" lvl="0" indent="-304800" algn="l" rtl="0">
              <a:spcBef>
                <a:spcPts val="0"/>
              </a:spcBef>
              <a:spcAft>
                <a:spcPts val="0"/>
              </a:spcAft>
              <a:buClr>
                <a:srgbClr val="F38417"/>
              </a:buClr>
              <a:buSzPts val="1200"/>
              <a:buChar char="●"/>
            </a:pPr>
            <a:r>
              <a:rPr lang="en-GB" sz="1600">
                <a:solidFill>
                  <a:srgbClr val="333333"/>
                </a:solidFill>
                <a:latin typeface="Arial"/>
                <a:ea typeface="Arial"/>
                <a:cs typeface="Arial"/>
                <a:sym typeface="Arial"/>
              </a:rPr>
              <a:t>Set for limited duration 3-4 years duration</a:t>
            </a:r>
            <a:endParaRPr sz="1600">
              <a:solidFill>
                <a:srgbClr val="333333"/>
              </a:solidFill>
              <a:latin typeface="Arial"/>
              <a:ea typeface="Arial"/>
              <a:cs typeface="Arial"/>
              <a:sym typeface="Arial"/>
            </a:endParaRPr>
          </a:p>
          <a:p>
            <a:pPr marL="457200" lvl="0" indent="-304800" algn="l" rtl="0">
              <a:spcBef>
                <a:spcPts val="0"/>
              </a:spcBef>
              <a:spcAft>
                <a:spcPts val="0"/>
              </a:spcAft>
              <a:buClr>
                <a:srgbClr val="F38417"/>
              </a:buClr>
              <a:buSzPts val="1200"/>
              <a:buChar char="●"/>
            </a:pPr>
            <a:r>
              <a:rPr lang="en-GB" sz="1600">
                <a:solidFill>
                  <a:srgbClr val="333333"/>
                </a:solidFill>
                <a:latin typeface="Arial"/>
                <a:ea typeface="Arial"/>
                <a:cs typeface="Arial"/>
                <a:sym typeface="Arial"/>
              </a:rPr>
              <a:t>Strongly linked to societal need</a:t>
            </a:r>
            <a:endParaRPr sz="1600">
              <a:solidFill>
                <a:srgbClr val="333333"/>
              </a:solidFill>
              <a:latin typeface="Arial"/>
              <a:ea typeface="Arial"/>
              <a:cs typeface="Arial"/>
              <a:sym typeface="Arial"/>
            </a:endParaRPr>
          </a:p>
          <a:p>
            <a:pPr marL="457200" lvl="0" indent="-304800" algn="l" rtl="0">
              <a:spcBef>
                <a:spcPts val="0"/>
              </a:spcBef>
              <a:spcAft>
                <a:spcPts val="0"/>
              </a:spcAft>
              <a:buClr>
                <a:srgbClr val="F38417"/>
              </a:buClr>
              <a:buSzPts val="1200"/>
              <a:buChar char="●"/>
            </a:pPr>
            <a:r>
              <a:rPr lang="en-GB" sz="1600">
                <a:solidFill>
                  <a:srgbClr val="333333"/>
                </a:solidFill>
                <a:latin typeface="Arial"/>
                <a:ea typeface="Arial"/>
                <a:cs typeface="Arial"/>
                <a:sym typeface="Arial"/>
              </a:rPr>
              <a:t>Could GOOS SC agree such areas and set with input Panels, GCOS etc.</a:t>
            </a:r>
            <a:endParaRPr sz="1600">
              <a:solidFill>
                <a:srgbClr val="333333"/>
              </a:solidFill>
              <a:latin typeface="Arial"/>
              <a:ea typeface="Arial"/>
              <a:cs typeface="Arial"/>
              <a:sym typeface="Arial"/>
            </a:endParaRPr>
          </a:p>
          <a:p>
            <a:pPr marL="457200" lvl="0" indent="-304800" algn="l" rtl="0">
              <a:spcBef>
                <a:spcPts val="0"/>
              </a:spcBef>
              <a:spcAft>
                <a:spcPts val="0"/>
              </a:spcAft>
              <a:buClr>
                <a:srgbClr val="F38417"/>
              </a:buClr>
              <a:buSzPts val="1200"/>
              <a:buChar char="●"/>
            </a:pPr>
            <a:r>
              <a:rPr lang="en-GB" sz="1600">
                <a:solidFill>
                  <a:srgbClr val="333333"/>
                </a:solidFill>
                <a:latin typeface="Arial"/>
                <a:ea typeface="Arial"/>
                <a:cs typeface="Arial"/>
                <a:sym typeface="Arial"/>
              </a:rPr>
              <a:t>Take from the Implementation Roadmap and review/synthesise</a:t>
            </a:r>
            <a:endParaRPr sz="1600">
              <a:solidFill>
                <a:srgbClr val="333333"/>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317" name="Google Shape;317;g238b7b403cd_0_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0994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38b7b403cd_0_9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1800"/>
              </a:spcBef>
              <a:spcAft>
                <a:spcPts val="0"/>
              </a:spcAft>
              <a:buClr>
                <a:schemeClr val="dk1"/>
              </a:buClr>
              <a:buSzPts val="1100"/>
              <a:buFont typeface="Arial"/>
              <a:buNone/>
            </a:pPr>
            <a:r>
              <a:rPr lang="en-GB" sz="1000">
                <a:latin typeface="Arial"/>
                <a:ea typeface="Arial"/>
                <a:cs typeface="Arial"/>
                <a:sym typeface="Arial"/>
              </a:rPr>
              <a:t>Squeeze on resources (missing 1 FTE for 6 months in 2022, 4 months 2023) - ambition of GOOS will require more staff at HQ or supporting HQ work</a:t>
            </a:r>
            <a:endParaRPr sz="1000">
              <a:latin typeface="Arial"/>
              <a:ea typeface="Arial"/>
              <a:cs typeface="Arial"/>
              <a:sym typeface="Arial"/>
            </a:endParaRPr>
          </a:p>
          <a:p>
            <a:pPr marL="0" lvl="0" indent="0" algn="l" rtl="0">
              <a:spcBef>
                <a:spcPts val="1800"/>
              </a:spcBef>
              <a:spcAft>
                <a:spcPts val="0"/>
              </a:spcAft>
              <a:buClr>
                <a:schemeClr val="dk1"/>
              </a:buClr>
              <a:buSzPts val="1100"/>
              <a:buFont typeface="Arial"/>
              <a:buNone/>
            </a:pPr>
            <a:r>
              <a:rPr lang="en-GB" sz="1000">
                <a:latin typeface="Arial"/>
                <a:ea typeface="Arial"/>
                <a:cs typeface="Arial"/>
                <a:sym typeface="Arial"/>
              </a:rPr>
              <a:t>Strengthen mechanisms to bring recommendations to SC from TT and Projects - set priorities and seek support (new work needs to be supported)</a:t>
            </a:r>
            <a:endParaRPr sz="1000">
              <a:latin typeface="Arial"/>
              <a:ea typeface="Arial"/>
              <a:cs typeface="Arial"/>
              <a:sym typeface="Arial"/>
            </a:endParaRPr>
          </a:p>
          <a:p>
            <a:pPr marL="0" lvl="0" indent="0" algn="l" rtl="0">
              <a:spcBef>
                <a:spcPts val="1800"/>
              </a:spcBef>
              <a:spcAft>
                <a:spcPts val="0"/>
              </a:spcAft>
              <a:buClr>
                <a:schemeClr val="dk1"/>
              </a:buClr>
              <a:buSzPts val="1100"/>
              <a:buFont typeface="Arial"/>
              <a:buNone/>
            </a:pPr>
            <a:r>
              <a:rPr lang="en-GB" sz="1000">
                <a:latin typeface="Arial"/>
                <a:ea typeface="Arial"/>
                <a:cs typeface="Arial"/>
                <a:sym typeface="Arial"/>
              </a:rPr>
              <a:t>Strengthen IP implementation Monday - GOOS Exec update and assess every quarter year </a:t>
            </a:r>
            <a:endParaRPr sz="10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600">
              <a:solidFill>
                <a:srgbClr val="333333"/>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GB" sz="1000">
                <a:solidFill>
                  <a:srgbClr val="333333"/>
                </a:solidFill>
                <a:latin typeface="Arial"/>
                <a:ea typeface="Arial"/>
                <a:cs typeface="Arial"/>
                <a:sym typeface="Arial"/>
              </a:rPr>
              <a:t>Ask GOOS Office to develop a </a:t>
            </a:r>
            <a:r>
              <a:rPr lang="en-GB" sz="1000" b="1">
                <a:solidFill>
                  <a:srgbClr val="333333"/>
                </a:solidFill>
                <a:latin typeface="Arial"/>
                <a:ea typeface="Arial"/>
                <a:cs typeface="Arial"/>
                <a:sym typeface="Arial"/>
              </a:rPr>
              <a:t>structure assessment &amp; human resources needs </a:t>
            </a:r>
            <a:r>
              <a:rPr lang="en-GB" sz="1000">
                <a:solidFill>
                  <a:srgbClr val="333333"/>
                </a:solidFill>
                <a:latin typeface="Arial"/>
                <a:ea typeface="Arial"/>
                <a:cs typeface="Arial"/>
                <a:sym typeface="Arial"/>
              </a:rPr>
              <a:t>end 2023 (IOC funding clear) – assess core structure support (Panels, OceanOPS, OBIS BioEco work, and GOOS Projects, Partners, Fundraising, NFP) related to the objectives, and including visibility of the real in-kind resources (panels in kind support % people's time, NFP time….) current and future needs to support GOOS workplan ahead</a:t>
            </a:r>
            <a:endParaRPr sz="1000">
              <a:solidFill>
                <a:srgbClr val="333333"/>
              </a:solidFill>
              <a:latin typeface="Arial"/>
              <a:ea typeface="Arial"/>
              <a:cs typeface="Arial"/>
              <a:sym typeface="Arial"/>
            </a:endParaRPr>
          </a:p>
          <a:p>
            <a:pPr marL="0" lvl="0" indent="0" algn="l" rtl="0">
              <a:lnSpc>
                <a:spcPct val="100000"/>
              </a:lnSpc>
              <a:spcBef>
                <a:spcPts val="0"/>
              </a:spcBef>
              <a:spcAft>
                <a:spcPts val="0"/>
              </a:spcAft>
              <a:buSzPts val="1400"/>
              <a:buNone/>
            </a:pPr>
            <a:endParaRPr sz="1800">
              <a:solidFill>
                <a:srgbClr val="000000"/>
              </a:solidFill>
            </a:endParaRPr>
          </a:p>
        </p:txBody>
      </p:sp>
      <p:sp>
        <p:nvSpPr>
          <p:cNvPr id="308" name="Google Shape;308;g238b7b403cd_0_9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2279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38e384d500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a:t>Really great progress all SOs</a:t>
            </a:r>
            <a:endParaRPr/>
          </a:p>
        </p:txBody>
      </p:sp>
      <p:sp>
        <p:nvSpPr>
          <p:cNvPr id="248" name="Google Shape;248;g238e384d500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38b7b403cd_0_1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g238b7b403cd_0_1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7147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38b7b403cd_0_1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g238b7b403cd_0_1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378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38b7b403cd_0_10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a:t>Ocean Observing has made great progress… BUT not sufficient for societies current and future needs but </a:t>
            </a:r>
            <a:endParaRPr/>
          </a:p>
          <a:p>
            <a:pPr marL="0" lvl="0" indent="0" algn="l" rtl="0">
              <a:lnSpc>
                <a:spcPct val="100000"/>
              </a:lnSpc>
              <a:spcBef>
                <a:spcPts val="0"/>
              </a:spcBef>
              <a:spcAft>
                <a:spcPts val="0"/>
              </a:spcAft>
              <a:buClr>
                <a:schemeClr val="dk1"/>
              </a:buClr>
              <a:buSzPts val="1200"/>
              <a:buFont typeface="Calibri"/>
              <a:buNone/>
            </a:pPr>
            <a:r>
              <a:rPr lang="en-GB"/>
              <a:t>Right now, we are driving into our future in darkness. And GOOS aims to turn on the headlights.</a:t>
            </a:r>
            <a:endParaRPr/>
          </a:p>
        </p:txBody>
      </p:sp>
      <p:sp>
        <p:nvSpPr>
          <p:cNvPr id="235" name="Google Shape;235;g238b7b403cd_0_10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38b7b403cd_0_9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g238b7b403cd_0_9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38b7b403cd_0_9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g238b7b403cd_0_9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2215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38b7b403cd_0_9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g238b7b403cd_0_9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09307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7"/>
        <p:cNvGrpSpPr/>
        <p:nvPr/>
      </p:nvGrpSpPr>
      <p:grpSpPr>
        <a:xfrm>
          <a:off x="0" y="0"/>
          <a:ext cx="0" cy="0"/>
          <a:chOff x="0" y="0"/>
          <a:chExt cx="0" cy="0"/>
        </a:xfrm>
      </p:grpSpPr>
      <p:sp>
        <p:nvSpPr>
          <p:cNvPr id="18" name="Google Shape;18;p7"/>
          <p:cNvSpPr/>
          <p:nvPr/>
        </p:nvSpPr>
        <p:spPr>
          <a:xfrm>
            <a:off x="0" y="1857600"/>
            <a:ext cx="12192000" cy="5000400"/>
          </a:xfrm>
          <a:prstGeom prst="rect">
            <a:avLst/>
          </a:prstGeom>
          <a:solidFill>
            <a:schemeClr val="accen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p7"/>
          <p:cNvSpPr txBox="1">
            <a:spLocks noGrp="1"/>
          </p:cNvSpPr>
          <p:nvPr>
            <p:ph type="ctrTitle"/>
          </p:nvPr>
        </p:nvSpPr>
        <p:spPr>
          <a:xfrm>
            <a:off x="1367999" y="2790000"/>
            <a:ext cx="6877011" cy="147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000"/>
              <a:buFont typeface="Arial"/>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
          <p:cNvSpPr txBox="1">
            <a:spLocks noGrp="1"/>
          </p:cNvSpPr>
          <p:nvPr>
            <p:ph type="subTitle" idx="1"/>
          </p:nvPr>
        </p:nvSpPr>
        <p:spPr>
          <a:xfrm>
            <a:off x="1367999" y="4597200"/>
            <a:ext cx="6877012" cy="928268"/>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lt1"/>
              </a:buClr>
              <a:buSzPts val="1800"/>
              <a:buNone/>
              <a:defRPr sz="1800" b="1">
                <a:solidFill>
                  <a:schemeClr val="lt1"/>
                </a:solidFill>
              </a:defRPr>
            </a:lvl1pPr>
            <a:lvl2pPr lvl="1" algn="l">
              <a:lnSpc>
                <a:spcPct val="105000"/>
              </a:lnSpc>
              <a:spcBef>
                <a:spcPts val="0"/>
              </a:spcBef>
              <a:spcAft>
                <a:spcPts val="0"/>
              </a:spcAft>
              <a:buClr>
                <a:schemeClr val="lt1"/>
              </a:buClr>
              <a:buSzPts val="1800"/>
              <a:buNone/>
              <a:defRPr sz="1800" b="0">
                <a:solidFill>
                  <a:schemeClr val="lt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 name="Google Shape;21;p7" descr="Logo&#10;&#10;Description automatically generated"/>
          <p:cNvPicPr preferRelativeResize="0"/>
          <p:nvPr/>
        </p:nvPicPr>
        <p:blipFill rotWithShape="1">
          <a:blip r:embed="rId2">
            <a:alphaModFix/>
          </a:blip>
          <a:srcRect/>
          <a:stretch/>
        </p:blipFill>
        <p:spPr>
          <a:xfrm>
            <a:off x="1368000" y="576000"/>
            <a:ext cx="2970000" cy="838750"/>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720725" y="1296988"/>
            <a:ext cx="6155488" cy="385362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4900"/>
              <a:buFont typeface="Arial"/>
              <a:buNone/>
              <a:defRPr sz="4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20"/>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113" name="Google Shape;113;p20"/>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Slide">
  <p:cSld name="Quote Slide">
    <p:bg>
      <p:bgPr>
        <a:solidFill>
          <a:schemeClr val="accent1"/>
        </a:solidFill>
        <a:effectLst/>
      </p:bgPr>
    </p:bg>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720725" y="1882800"/>
            <a:ext cx="7740000" cy="2827283"/>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21"/>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21"/>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21"/>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19" name="Google Shape;119;p21"/>
          <p:cNvSpPr txBox="1">
            <a:spLocks noGrp="1"/>
          </p:cNvSpPr>
          <p:nvPr>
            <p:ph type="body" idx="1"/>
          </p:nvPr>
        </p:nvSpPr>
        <p:spPr>
          <a:xfrm>
            <a:off x="720725" y="5065200"/>
            <a:ext cx="7740000" cy="447675"/>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Clr>
                <a:schemeClr val="lt1"/>
              </a:buClr>
              <a:buSzPts val="1800"/>
              <a:buFont typeface="Arial"/>
              <a:buChar char="–"/>
              <a:defRPr sz="1800">
                <a:solidFill>
                  <a:schemeClr val="lt1"/>
                </a:solidFill>
              </a:defRPr>
            </a:lvl1pPr>
            <a:lvl2pPr marL="914400" lvl="1" indent="-228600" algn="l">
              <a:lnSpc>
                <a:spcPct val="90000"/>
              </a:lnSpc>
              <a:spcBef>
                <a:spcPts val="0"/>
              </a:spcBef>
              <a:spcAft>
                <a:spcPts val="0"/>
              </a:spcAft>
              <a:buClr>
                <a:schemeClr val="accent3"/>
              </a:buClr>
              <a:buSzPts val="1800"/>
              <a:buNone/>
              <a:defRPr sz="1800"/>
            </a:lvl2pPr>
            <a:lvl3pPr marL="1371600" lvl="2" indent="-228600" algn="l">
              <a:lnSpc>
                <a:spcPct val="100000"/>
              </a:lnSpc>
              <a:spcBef>
                <a:spcPts val="567"/>
              </a:spcBef>
              <a:spcAft>
                <a:spcPts val="0"/>
              </a:spcAft>
              <a:buSzPts val="1800"/>
              <a:buNone/>
              <a:defRPr sz="1800"/>
            </a:lvl3pPr>
            <a:lvl4pPr marL="1828800" lvl="3" indent="-342900" algn="l">
              <a:lnSpc>
                <a:spcPct val="100000"/>
              </a:lnSpc>
              <a:spcBef>
                <a:spcPts val="2835"/>
              </a:spcBef>
              <a:spcAft>
                <a:spcPts val="0"/>
              </a:spcAft>
              <a:buSzPts val="1800"/>
              <a:buChar char="•"/>
              <a:defRPr sz="1800"/>
            </a:lvl4pPr>
            <a:lvl5pPr marL="2286000" lvl="4" indent="-342900" algn="l">
              <a:lnSpc>
                <a:spcPct val="100000"/>
              </a:lnSpc>
              <a:spcBef>
                <a:spcPts val="850"/>
              </a:spcBef>
              <a:spcAft>
                <a:spcPts val="0"/>
              </a:spcAft>
              <a:buSzPts val="1800"/>
              <a:buChar char="•"/>
              <a:defRPr sz="1800"/>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0" name="Google Shape;120;p21"/>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22"/>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2"/>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2"/>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26" name="Google Shape;126;p22"/>
          <p:cNvSpPr txBox="1">
            <a:spLocks noGrp="1"/>
          </p:cNvSpPr>
          <p:nvPr>
            <p:ph type="body" idx="1"/>
          </p:nvPr>
        </p:nvSpPr>
        <p:spPr>
          <a:xfrm>
            <a:off x="720725" y="1296988"/>
            <a:ext cx="6681600" cy="5842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dk2"/>
              </a:buClr>
              <a:buSzPts val="1800"/>
              <a:buNone/>
              <a:defRPr sz="1800">
                <a:solidFill>
                  <a:schemeClr val="dk2"/>
                </a:solidFill>
              </a:defRPr>
            </a:lvl1pPr>
            <a:lvl2pPr marL="914400" lvl="1" indent="-228600" algn="l">
              <a:lnSpc>
                <a:spcPct val="90000"/>
              </a:lnSpc>
              <a:spcBef>
                <a:spcPts val="0"/>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23"/>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3"/>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3"/>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8"/>
          <p:cNvSpPr txBox="1">
            <a:spLocks noGrp="1"/>
          </p:cNvSpPr>
          <p:nvPr>
            <p:ph type="body" idx="1"/>
          </p:nvPr>
        </p:nvSpPr>
        <p:spPr>
          <a:xfrm>
            <a:off x="720726" y="1296988"/>
            <a:ext cx="81180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8"/>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7" name="Google Shape;27;p8"/>
          <p:cNvSpPr txBox="1">
            <a:spLocks noGrp="1"/>
          </p:cNvSpPr>
          <p:nvPr>
            <p:ph type="title"/>
          </p:nvPr>
        </p:nvSpPr>
        <p:spPr>
          <a:xfrm>
            <a:off x="720726" y="722313"/>
            <a:ext cx="81180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0103570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type="titleOnly">
  <p:cSld name="Title Only 1">
    <p:spTree>
      <p:nvGrpSpPr>
        <p:cNvPr id="1" name="Shape 131"/>
        <p:cNvGrpSpPr/>
        <p:nvPr/>
      </p:nvGrpSpPr>
      <p:grpSpPr>
        <a:xfrm>
          <a:off x="0" y="0"/>
          <a:ext cx="0" cy="0"/>
          <a:chOff x="0" y="0"/>
          <a:chExt cx="0" cy="0"/>
        </a:xfrm>
      </p:grpSpPr>
      <p:sp>
        <p:nvSpPr>
          <p:cNvPr id="132" name="Google Shape;132;g238b7b403cd_0_934"/>
          <p:cNvSpPr txBox="1">
            <a:spLocks noGrp="1"/>
          </p:cNvSpPr>
          <p:nvPr>
            <p:ph type="title"/>
          </p:nvPr>
        </p:nvSpPr>
        <p:spPr>
          <a:xfrm>
            <a:off x="914400" y="304800"/>
            <a:ext cx="10363200" cy="11433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SzPts val="27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3" name="Google Shape;133;g238b7b403cd_0_934"/>
          <p:cNvSpPr txBox="1">
            <a:spLocks noGrp="1"/>
          </p:cNvSpPr>
          <p:nvPr>
            <p:ph type="dt" idx="10"/>
          </p:nvPr>
        </p:nvSpPr>
        <p:spPr>
          <a:xfrm>
            <a:off x="914400" y="6248400"/>
            <a:ext cx="2540100" cy="457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4" name="Google Shape;134;g238b7b403cd_0_934"/>
          <p:cNvSpPr txBox="1">
            <a:spLocks noGrp="1"/>
          </p:cNvSpPr>
          <p:nvPr>
            <p:ph type="ftr" idx="11"/>
          </p:nvPr>
        </p:nvSpPr>
        <p:spPr>
          <a:xfrm>
            <a:off x="4165600" y="6248400"/>
            <a:ext cx="3860700" cy="4572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5" name="Google Shape;135;g238b7b403cd_0_934"/>
          <p:cNvSpPr txBox="1">
            <a:spLocks noGrp="1"/>
          </p:cNvSpPr>
          <p:nvPr>
            <p:ph type="sldNum" idx="12"/>
          </p:nvPr>
        </p:nvSpPr>
        <p:spPr>
          <a:xfrm>
            <a:off x="8737600" y="6248400"/>
            <a:ext cx="2540100" cy="457200"/>
          </a:xfrm>
          <a:prstGeom prst="rect">
            <a:avLst/>
          </a:prstGeom>
          <a:noFill/>
          <a:ln>
            <a:noFill/>
          </a:ln>
        </p:spPr>
        <p:txBody>
          <a:bodyPr spcFirstLastPara="1" wrap="square" lIns="68575" tIns="34275" rIns="68575" bIns="34275" anchor="t" anchorCtr="0">
            <a:noAutofit/>
          </a:bodyPr>
          <a:lstStyle>
            <a:lvl1pPr marL="0" marR="0" lvl="0" indent="0" algn="r" rtl="0">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1pPr>
            <a:lvl2pPr marL="0" marR="0" lvl="1" indent="0" algn="r" rtl="0">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2pPr>
            <a:lvl3pPr marL="0" marR="0" lvl="2" indent="0" algn="r" rtl="0">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3pPr>
            <a:lvl4pPr marL="0" marR="0" lvl="3" indent="0" algn="r" rtl="0">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4pPr>
            <a:lvl5pPr marL="0" marR="0" lvl="4" indent="0" algn="r" rtl="0">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5pPr>
            <a:lvl6pPr marL="0" marR="0" lvl="5" indent="0" algn="r" rtl="0">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6pPr>
            <a:lvl7pPr marL="0" marR="0" lvl="6" indent="0" algn="r" rtl="0">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7pPr>
            <a:lvl8pPr marL="0" marR="0" lvl="7" indent="0" algn="r" rtl="0">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8pPr>
            <a:lvl9pPr marL="0" marR="0" lvl="8" indent="0" algn="r" rtl="0">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51443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Columns with Images">
  <p:cSld name="Three Columns with Images">
    <p:spTree>
      <p:nvGrpSpPr>
        <p:cNvPr id="1" name="Shape 35"/>
        <p:cNvGrpSpPr/>
        <p:nvPr/>
      </p:nvGrpSpPr>
      <p:grpSpPr>
        <a:xfrm>
          <a:off x="0" y="0"/>
          <a:ext cx="0" cy="0"/>
          <a:chOff x="0" y="0"/>
          <a:chExt cx="0" cy="0"/>
        </a:xfrm>
      </p:grpSpPr>
      <p:sp>
        <p:nvSpPr>
          <p:cNvPr id="36" name="Google Shape;36;p10"/>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0"/>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0" name="Google Shape;40;p10"/>
          <p:cNvSpPr>
            <a:spLocks noGrp="1"/>
          </p:cNvSpPr>
          <p:nvPr>
            <p:ph type="pic" idx="2"/>
          </p:nvPr>
        </p:nvSpPr>
        <p:spPr>
          <a:xfrm>
            <a:off x="720725" y="1857600"/>
            <a:ext cx="3463200" cy="1656000"/>
          </a:xfrm>
          <a:prstGeom prst="rect">
            <a:avLst/>
          </a:prstGeom>
          <a:solidFill>
            <a:srgbClr val="D8D8D8"/>
          </a:solidFill>
          <a:ln>
            <a:noFill/>
          </a:ln>
        </p:spPr>
      </p:sp>
      <p:sp>
        <p:nvSpPr>
          <p:cNvPr id="41" name="Google Shape;41;p10"/>
          <p:cNvSpPr txBox="1">
            <a:spLocks noGrp="1"/>
          </p:cNvSpPr>
          <p:nvPr>
            <p:ph type="body" idx="1"/>
          </p:nvPr>
        </p:nvSpPr>
        <p:spPr>
          <a:xfrm>
            <a:off x="720725"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0"/>
          <p:cNvSpPr>
            <a:spLocks noGrp="1"/>
          </p:cNvSpPr>
          <p:nvPr>
            <p:ph type="pic" idx="3"/>
          </p:nvPr>
        </p:nvSpPr>
        <p:spPr>
          <a:xfrm>
            <a:off x="4364400" y="1857600"/>
            <a:ext cx="3463200" cy="1656000"/>
          </a:xfrm>
          <a:prstGeom prst="rect">
            <a:avLst/>
          </a:prstGeom>
          <a:solidFill>
            <a:srgbClr val="D8D8D8"/>
          </a:solidFill>
          <a:ln>
            <a:noFill/>
          </a:ln>
        </p:spPr>
      </p:sp>
      <p:sp>
        <p:nvSpPr>
          <p:cNvPr id="43" name="Google Shape;43;p10"/>
          <p:cNvSpPr txBox="1">
            <a:spLocks noGrp="1"/>
          </p:cNvSpPr>
          <p:nvPr>
            <p:ph type="body" idx="4"/>
          </p:nvPr>
        </p:nvSpPr>
        <p:spPr>
          <a:xfrm>
            <a:off x="4364400"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0"/>
          <p:cNvSpPr>
            <a:spLocks noGrp="1"/>
          </p:cNvSpPr>
          <p:nvPr>
            <p:ph type="pic" idx="5"/>
          </p:nvPr>
        </p:nvSpPr>
        <p:spPr>
          <a:xfrm>
            <a:off x="8008075" y="1857600"/>
            <a:ext cx="3463200" cy="1656000"/>
          </a:xfrm>
          <a:prstGeom prst="rect">
            <a:avLst/>
          </a:prstGeom>
          <a:solidFill>
            <a:srgbClr val="D8D8D8"/>
          </a:solidFill>
          <a:ln>
            <a:noFill/>
          </a:ln>
        </p:spPr>
      </p:sp>
      <p:sp>
        <p:nvSpPr>
          <p:cNvPr id="45" name="Google Shape;45;p10"/>
          <p:cNvSpPr txBox="1">
            <a:spLocks noGrp="1"/>
          </p:cNvSpPr>
          <p:nvPr>
            <p:ph type="body" idx="6"/>
          </p:nvPr>
        </p:nvSpPr>
        <p:spPr>
          <a:xfrm>
            <a:off x="8008075"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2684536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20593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lumns with Images">
  <p:cSld name="Two Columns with Images">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6"/>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6"/>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6"/>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85" name="Google Shape;85;p16"/>
          <p:cNvSpPr>
            <a:spLocks noGrp="1"/>
          </p:cNvSpPr>
          <p:nvPr>
            <p:ph type="pic" idx="2"/>
          </p:nvPr>
        </p:nvSpPr>
        <p:spPr>
          <a:xfrm>
            <a:off x="720725" y="1857600"/>
            <a:ext cx="5302800" cy="2016000"/>
          </a:xfrm>
          <a:prstGeom prst="rect">
            <a:avLst/>
          </a:prstGeom>
          <a:solidFill>
            <a:srgbClr val="D8D8D8"/>
          </a:solidFill>
          <a:ln>
            <a:noFill/>
          </a:ln>
        </p:spPr>
      </p:sp>
      <p:sp>
        <p:nvSpPr>
          <p:cNvPr id="86" name="Google Shape;86;p16"/>
          <p:cNvSpPr txBox="1">
            <a:spLocks noGrp="1"/>
          </p:cNvSpPr>
          <p:nvPr>
            <p:ph type="body" idx="1"/>
          </p:nvPr>
        </p:nvSpPr>
        <p:spPr>
          <a:xfrm>
            <a:off x="720725" y="3872238"/>
            <a:ext cx="5302800" cy="20412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6"/>
          <p:cNvSpPr>
            <a:spLocks noGrp="1"/>
          </p:cNvSpPr>
          <p:nvPr>
            <p:ph type="pic" idx="3"/>
          </p:nvPr>
        </p:nvSpPr>
        <p:spPr>
          <a:xfrm>
            <a:off x="6166888" y="1857600"/>
            <a:ext cx="5302800" cy="2016000"/>
          </a:xfrm>
          <a:prstGeom prst="rect">
            <a:avLst/>
          </a:prstGeom>
          <a:solidFill>
            <a:srgbClr val="D8D8D8"/>
          </a:solidFill>
          <a:ln>
            <a:noFill/>
          </a:ln>
        </p:spPr>
      </p:sp>
      <p:sp>
        <p:nvSpPr>
          <p:cNvPr id="88" name="Google Shape;88;p16"/>
          <p:cNvSpPr txBox="1">
            <a:spLocks noGrp="1"/>
          </p:cNvSpPr>
          <p:nvPr>
            <p:ph type="body" idx="4"/>
          </p:nvPr>
        </p:nvSpPr>
        <p:spPr>
          <a:xfrm>
            <a:off x="6166888" y="3872238"/>
            <a:ext cx="5302800" cy="20412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1250886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28"/>
        <p:cNvGrpSpPr/>
        <p:nvPr/>
      </p:nvGrpSpPr>
      <p:grpSpPr>
        <a:xfrm>
          <a:off x="0" y="0"/>
          <a:ext cx="0" cy="0"/>
          <a:chOff x="0" y="0"/>
          <a:chExt cx="0" cy="0"/>
        </a:xfrm>
      </p:grpSpPr>
      <p:sp>
        <p:nvSpPr>
          <p:cNvPr id="29" name="Google Shape;29;p9"/>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9"/>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9"/>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9"/>
          <p:cNvSpPr txBox="1">
            <a:spLocks noGrp="1"/>
          </p:cNvSpPr>
          <p:nvPr>
            <p:ph type="body" idx="1"/>
          </p:nvPr>
        </p:nvSpPr>
        <p:spPr>
          <a:xfrm>
            <a:off x="720726" y="1296988"/>
            <a:ext cx="55188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9"/>
          <p:cNvSpPr txBox="1">
            <a:spLocks noGrp="1"/>
          </p:cNvSpPr>
          <p:nvPr>
            <p:ph type="title"/>
          </p:nvPr>
        </p:nvSpPr>
        <p:spPr>
          <a:xfrm>
            <a:off x="720726" y="722313"/>
            <a:ext cx="55188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9"/>
          <p:cNvSpPr>
            <a:spLocks noGrp="1"/>
          </p:cNvSpPr>
          <p:nvPr>
            <p:ph type="pic" idx="2"/>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losing Slide Image">
  <p:cSld name="Closing Slide Image">
    <p:spTree>
      <p:nvGrpSpPr>
        <p:cNvPr id="1" name="Shape 46"/>
        <p:cNvGrpSpPr/>
        <p:nvPr/>
      </p:nvGrpSpPr>
      <p:grpSpPr>
        <a:xfrm>
          <a:off x="0" y="0"/>
          <a:ext cx="0" cy="0"/>
          <a:chOff x="0" y="0"/>
          <a:chExt cx="0" cy="0"/>
        </a:xfrm>
      </p:grpSpPr>
      <p:sp>
        <p:nvSpPr>
          <p:cNvPr id="47" name="Google Shape;47;p11"/>
          <p:cNvSpPr txBox="1">
            <a:spLocks noGrp="1"/>
          </p:cNvSpPr>
          <p:nvPr>
            <p:ph type="ctrTitle"/>
          </p:nvPr>
        </p:nvSpPr>
        <p:spPr>
          <a:xfrm>
            <a:off x="720725" y="2854801"/>
            <a:ext cx="4073912" cy="1018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1"/>
          <p:cNvSpPr txBox="1">
            <a:spLocks noGrp="1"/>
          </p:cNvSpPr>
          <p:nvPr>
            <p:ph type="subTitle" idx="1"/>
          </p:nvPr>
        </p:nvSpPr>
        <p:spPr>
          <a:xfrm>
            <a:off x="720725" y="3873600"/>
            <a:ext cx="4073912" cy="444600"/>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accent2"/>
              </a:buClr>
              <a:buSzPts val="2400"/>
              <a:buNone/>
              <a:defRPr sz="2400" b="0">
                <a:solidFill>
                  <a:schemeClr val="accent2"/>
                </a:solidFill>
              </a:defRPr>
            </a:lvl1pPr>
            <a:lvl2pPr lvl="1" algn="l">
              <a:lnSpc>
                <a:spcPct val="105000"/>
              </a:lnSpc>
              <a:spcBef>
                <a:spcPts val="0"/>
              </a:spcBef>
              <a:spcAft>
                <a:spcPts val="0"/>
              </a:spcAft>
              <a:buClr>
                <a:schemeClr val="accent2"/>
              </a:buClr>
              <a:buSzPts val="2400"/>
              <a:buNone/>
              <a:defRPr sz="2400" b="1">
                <a:solidFill>
                  <a:schemeClr val="accent2"/>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9" name="Google Shape;49;p11"/>
          <p:cNvSpPr>
            <a:spLocks noGrp="1"/>
          </p:cNvSpPr>
          <p:nvPr>
            <p:ph type="pic" idx="2"/>
          </p:nvPr>
        </p:nvSpPr>
        <p:spPr>
          <a:xfrm>
            <a:off x="5287200" y="0"/>
            <a:ext cx="6858000" cy="6858000"/>
          </a:xfrm>
          <a:prstGeom prst="rect">
            <a:avLst/>
          </a:prstGeom>
          <a:solidFill>
            <a:srgbClr val="D8D8D8"/>
          </a:solidFill>
          <a:ln>
            <a:noFill/>
          </a:ln>
        </p:spPr>
      </p:sp>
      <p:pic>
        <p:nvPicPr>
          <p:cNvPr id="50" name="Google Shape;50;p11" descr="Logo&#10;&#10;Description automatically generated"/>
          <p:cNvPicPr preferRelativeResize="0"/>
          <p:nvPr/>
        </p:nvPicPr>
        <p:blipFill rotWithShape="1">
          <a:blip r:embed="rId2">
            <a:alphaModFix/>
          </a:blip>
          <a:srcRect/>
          <a:stretch/>
        </p:blipFill>
        <p:spPr>
          <a:xfrm>
            <a:off x="720725" y="860400"/>
            <a:ext cx="2970000" cy="838750"/>
          </a:xfrm>
          <a:prstGeom prst="rect">
            <a:avLst/>
          </a:prstGeom>
          <a:noFill/>
          <a:ln>
            <a:noFill/>
          </a:ln>
        </p:spPr>
      </p:pic>
      <p:grpSp>
        <p:nvGrpSpPr>
          <p:cNvPr id="51" name="Google Shape;51;p11"/>
          <p:cNvGrpSpPr/>
          <p:nvPr/>
        </p:nvGrpSpPr>
        <p:grpSpPr>
          <a:xfrm>
            <a:off x="720725" y="5472000"/>
            <a:ext cx="4009268" cy="694945"/>
            <a:chOff x="720725" y="5218493"/>
            <a:chExt cx="4009268" cy="694945"/>
          </a:xfrm>
        </p:grpSpPr>
        <p:pic>
          <p:nvPicPr>
            <p:cNvPr id="52" name="Google Shape;52;p11"/>
            <p:cNvPicPr preferRelativeResize="0"/>
            <p:nvPr/>
          </p:nvPicPr>
          <p:blipFill rotWithShape="1">
            <a:blip r:embed="rId3">
              <a:alphaModFix/>
            </a:blip>
            <a:srcRect/>
            <a:stretch/>
          </p:blipFill>
          <p:spPr>
            <a:xfrm>
              <a:off x="4032000" y="5325173"/>
              <a:ext cx="697993" cy="588265"/>
            </a:xfrm>
            <a:prstGeom prst="rect">
              <a:avLst/>
            </a:prstGeom>
            <a:noFill/>
            <a:ln>
              <a:noFill/>
            </a:ln>
          </p:spPr>
        </p:pic>
        <p:pic>
          <p:nvPicPr>
            <p:cNvPr id="53" name="Google Shape;53;p11"/>
            <p:cNvPicPr preferRelativeResize="0"/>
            <p:nvPr/>
          </p:nvPicPr>
          <p:blipFill rotWithShape="1">
            <a:blip r:embed="rId4">
              <a:alphaModFix/>
            </a:blip>
            <a:srcRect/>
            <a:stretch/>
          </p:blipFill>
          <p:spPr>
            <a:xfrm>
              <a:off x="2867282" y="5309933"/>
              <a:ext cx="826010" cy="603505"/>
            </a:xfrm>
            <a:prstGeom prst="rect">
              <a:avLst/>
            </a:prstGeom>
            <a:noFill/>
            <a:ln>
              <a:noFill/>
            </a:ln>
          </p:spPr>
        </p:pic>
        <p:pic>
          <p:nvPicPr>
            <p:cNvPr id="54" name="Google Shape;54;p11"/>
            <p:cNvPicPr preferRelativeResize="0"/>
            <p:nvPr/>
          </p:nvPicPr>
          <p:blipFill rotWithShape="1">
            <a:blip r:embed="rId5">
              <a:alphaModFix/>
            </a:blip>
            <a:srcRect/>
            <a:stretch/>
          </p:blipFill>
          <p:spPr>
            <a:xfrm>
              <a:off x="720725" y="5279453"/>
              <a:ext cx="594361" cy="633985"/>
            </a:xfrm>
            <a:prstGeom prst="rect">
              <a:avLst/>
            </a:prstGeom>
            <a:noFill/>
            <a:ln>
              <a:noFill/>
            </a:ln>
          </p:spPr>
        </p:pic>
        <p:pic>
          <p:nvPicPr>
            <p:cNvPr id="55" name="Google Shape;55;p11"/>
            <p:cNvPicPr preferRelativeResize="0"/>
            <p:nvPr/>
          </p:nvPicPr>
          <p:blipFill rotWithShape="1">
            <a:blip r:embed="rId6">
              <a:alphaModFix/>
            </a:blip>
            <a:srcRect/>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Image">
  <p:cSld name="Title Slide Image">
    <p:spTree>
      <p:nvGrpSpPr>
        <p:cNvPr id="1" name="Shape 56"/>
        <p:cNvGrpSpPr/>
        <p:nvPr/>
      </p:nvGrpSpPr>
      <p:grpSpPr>
        <a:xfrm>
          <a:off x="0" y="0"/>
          <a:ext cx="0" cy="0"/>
          <a:chOff x="0" y="0"/>
          <a:chExt cx="0" cy="0"/>
        </a:xfrm>
      </p:grpSpPr>
      <p:sp>
        <p:nvSpPr>
          <p:cNvPr id="57" name="Google Shape;57;p12"/>
          <p:cNvSpPr txBox="1">
            <a:spLocks noGrp="1"/>
          </p:cNvSpPr>
          <p:nvPr>
            <p:ph type="ctrTitle"/>
          </p:nvPr>
        </p:nvSpPr>
        <p:spPr>
          <a:xfrm>
            <a:off x="1368000" y="2988000"/>
            <a:ext cx="3726761" cy="1790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2"/>
          <p:cNvSpPr txBox="1">
            <a:spLocks noGrp="1"/>
          </p:cNvSpPr>
          <p:nvPr>
            <p:ph type="subTitle" idx="1"/>
          </p:nvPr>
        </p:nvSpPr>
        <p:spPr>
          <a:xfrm>
            <a:off x="1368000" y="4982400"/>
            <a:ext cx="3726761" cy="757643"/>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dk2"/>
              </a:buClr>
              <a:buSzPts val="1600"/>
              <a:buNone/>
              <a:defRPr sz="1600" b="1"/>
            </a:lvl1pPr>
            <a:lvl2pPr lvl="1" algn="l">
              <a:lnSpc>
                <a:spcPct val="105000"/>
              </a:lnSpc>
              <a:spcBef>
                <a:spcPts val="0"/>
              </a:spcBef>
              <a:spcAft>
                <a:spcPts val="0"/>
              </a:spcAft>
              <a:buClr>
                <a:schemeClr val="dk1"/>
              </a:buClr>
              <a:buSzPts val="1600"/>
              <a:buNone/>
              <a:defRPr sz="1600" b="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9" name="Google Shape;59;p12" descr="Logo&#10;&#10;Description automatically generated"/>
          <p:cNvPicPr preferRelativeResize="0"/>
          <p:nvPr/>
        </p:nvPicPr>
        <p:blipFill rotWithShape="1">
          <a:blip r:embed="rId2">
            <a:alphaModFix/>
          </a:blip>
          <a:srcRect/>
          <a:stretch/>
        </p:blipFill>
        <p:spPr>
          <a:xfrm>
            <a:off x="1368000" y="1202400"/>
            <a:ext cx="2970000" cy="838750"/>
          </a:xfrm>
          <a:prstGeom prst="rect">
            <a:avLst/>
          </a:prstGeom>
          <a:noFill/>
          <a:ln>
            <a:noFill/>
          </a:ln>
        </p:spPr>
      </p:pic>
      <p:sp>
        <p:nvSpPr>
          <p:cNvPr id="60" name="Google Shape;60;p12"/>
          <p:cNvSpPr>
            <a:spLocks noGrp="1"/>
          </p:cNvSpPr>
          <p:nvPr>
            <p:ph type="pic" idx="2"/>
          </p:nvPr>
        </p:nvSpPr>
        <p:spPr>
          <a:xfrm>
            <a:off x="0" y="-1"/>
            <a:ext cx="12192000" cy="6858000"/>
          </a:xfrm>
          <a:prstGeom prst="rect">
            <a:avLst/>
          </a:prstGeom>
          <a:solidFill>
            <a:srgbClr val="D8D8D8"/>
          </a:solidFill>
          <a:ln>
            <a:noFill/>
          </a:ln>
        </p:spPr>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Image Left">
  <p:cSld name="Title Slide Image Left">
    <p:spTree>
      <p:nvGrpSpPr>
        <p:cNvPr id="1" name="Shape 61"/>
        <p:cNvGrpSpPr/>
        <p:nvPr/>
      </p:nvGrpSpPr>
      <p:grpSpPr>
        <a:xfrm>
          <a:off x="0" y="0"/>
          <a:ext cx="0" cy="0"/>
          <a:chOff x="0" y="0"/>
          <a:chExt cx="0" cy="0"/>
        </a:xfrm>
      </p:grpSpPr>
      <p:sp>
        <p:nvSpPr>
          <p:cNvPr id="62" name="Google Shape;62;p13"/>
          <p:cNvSpPr>
            <a:spLocks noGrp="1"/>
          </p:cNvSpPr>
          <p:nvPr>
            <p:ph type="pic" idx="2"/>
          </p:nvPr>
        </p:nvSpPr>
        <p:spPr>
          <a:xfrm>
            <a:off x="0" y="0"/>
            <a:ext cx="6912000" cy="6858000"/>
          </a:xfrm>
          <a:prstGeom prst="rect">
            <a:avLst/>
          </a:prstGeom>
          <a:solidFill>
            <a:srgbClr val="D8D8D8"/>
          </a:solidFill>
          <a:ln>
            <a:noFill/>
          </a:ln>
        </p:spPr>
      </p:sp>
      <p:sp>
        <p:nvSpPr>
          <p:cNvPr id="63" name="Google Shape;63;p13"/>
          <p:cNvSpPr txBox="1">
            <a:spLocks noGrp="1"/>
          </p:cNvSpPr>
          <p:nvPr>
            <p:ph type="ctrTitle"/>
          </p:nvPr>
        </p:nvSpPr>
        <p:spPr>
          <a:xfrm>
            <a:off x="7560000" y="3160800"/>
            <a:ext cx="3944613" cy="186615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3"/>
          <p:cNvSpPr txBox="1">
            <a:spLocks noGrp="1"/>
          </p:cNvSpPr>
          <p:nvPr>
            <p:ph type="subTitle" idx="1"/>
          </p:nvPr>
        </p:nvSpPr>
        <p:spPr>
          <a:xfrm>
            <a:off x="7560000" y="5162400"/>
            <a:ext cx="3944613" cy="757643"/>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dk2"/>
              </a:buClr>
              <a:buSzPts val="1600"/>
              <a:buNone/>
              <a:defRPr sz="1600" b="1"/>
            </a:lvl1pPr>
            <a:lvl2pPr lvl="1" algn="l">
              <a:lnSpc>
                <a:spcPct val="105000"/>
              </a:lnSpc>
              <a:spcBef>
                <a:spcPts val="0"/>
              </a:spcBef>
              <a:spcAft>
                <a:spcPts val="0"/>
              </a:spcAft>
              <a:buClr>
                <a:schemeClr val="dk1"/>
              </a:buClr>
              <a:buSzPts val="1600"/>
              <a:buNone/>
              <a:defRPr sz="1600" b="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5" name="Google Shape;65;p13" descr="Logo&#10;&#10;Description automatically generated"/>
          <p:cNvPicPr preferRelativeResize="0"/>
          <p:nvPr/>
        </p:nvPicPr>
        <p:blipFill rotWithShape="1">
          <a:blip r:embed="rId2">
            <a:alphaModFix/>
          </a:blip>
          <a:srcRect/>
          <a:stretch/>
        </p:blipFill>
        <p:spPr>
          <a:xfrm>
            <a:off x="7560000" y="720000"/>
            <a:ext cx="2970000" cy="838750"/>
          </a:xfrm>
          <a:prstGeom prst="rect">
            <a:avLst/>
          </a:prstGeom>
          <a:noFill/>
          <a:ln>
            <a:noFill/>
          </a:ln>
        </p:spPr>
      </p:pic>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4"/>
          <p:cNvSpPr txBox="1">
            <a:spLocks noGrp="1"/>
          </p:cNvSpPr>
          <p:nvPr>
            <p:ph type="body" idx="1"/>
          </p:nvPr>
        </p:nvSpPr>
        <p:spPr>
          <a:xfrm>
            <a:off x="720723" y="1296988"/>
            <a:ext cx="4729162" cy="46164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4"/>
          <p:cNvSpPr txBox="1">
            <a:spLocks noGrp="1"/>
          </p:cNvSpPr>
          <p:nvPr>
            <p:ph type="body" idx="2"/>
          </p:nvPr>
        </p:nvSpPr>
        <p:spPr>
          <a:xfrm>
            <a:off x="6096000" y="1296988"/>
            <a:ext cx="4729162" cy="46164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4"/>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4"/>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4"/>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and Large Image">
  <p:cSld name="Content and Large Image">
    <p:spTree>
      <p:nvGrpSpPr>
        <p:cNvPr id="1" name="Shape 73"/>
        <p:cNvGrpSpPr/>
        <p:nvPr/>
      </p:nvGrpSpPr>
      <p:grpSpPr>
        <a:xfrm>
          <a:off x="0" y="0"/>
          <a:ext cx="0" cy="0"/>
          <a:chOff x="0" y="0"/>
          <a:chExt cx="0" cy="0"/>
        </a:xfrm>
      </p:grpSpPr>
      <p:sp>
        <p:nvSpPr>
          <p:cNvPr id="74" name="Google Shape;74;p15"/>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5"/>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77" name="Google Shape;77;p15"/>
          <p:cNvSpPr txBox="1">
            <a:spLocks noGrp="1"/>
          </p:cNvSpPr>
          <p:nvPr>
            <p:ph type="body" idx="1"/>
          </p:nvPr>
        </p:nvSpPr>
        <p:spPr>
          <a:xfrm>
            <a:off x="720726" y="1296988"/>
            <a:ext cx="39132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5"/>
          <p:cNvSpPr txBox="1">
            <a:spLocks noGrp="1"/>
          </p:cNvSpPr>
          <p:nvPr>
            <p:ph type="title"/>
          </p:nvPr>
        </p:nvSpPr>
        <p:spPr>
          <a:xfrm>
            <a:off x="720726" y="722313"/>
            <a:ext cx="39132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5"/>
          <p:cNvSpPr>
            <a:spLocks noGrp="1"/>
          </p:cNvSpPr>
          <p:nvPr>
            <p:ph type="pic" idx="2"/>
          </p:nvPr>
        </p:nvSpPr>
        <p:spPr>
          <a:xfrm>
            <a:off x="5334000" y="0"/>
            <a:ext cx="6858000" cy="6858000"/>
          </a:xfrm>
          <a:prstGeom prst="rect">
            <a:avLst/>
          </a:prstGeom>
          <a:solidFill>
            <a:srgbClr val="D8D8D8"/>
          </a:solidFill>
          <a:ln>
            <a:noFill/>
          </a:ln>
        </p:spPr>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ree Column">
  <p:cSld name="Three Column">
    <p:bg>
      <p:bgPr>
        <a:solidFill>
          <a:schemeClr val="accent1"/>
        </a:solidFill>
        <a:effectLst/>
      </p:bgPr>
    </p:bg>
    <p:spTree>
      <p:nvGrpSpPr>
        <p:cNvPr id="1" name="Shape 89"/>
        <p:cNvGrpSpPr/>
        <p:nvPr/>
      </p:nvGrpSpPr>
      <p:grpSpPr>
        <a:xfrm>
          <a:off x="0" y="0"/>
          <a:ext cx="0" cy="0"/>
          <a:chOff x="0" y="0"/>
          <a:chExt cx="0" cy="0"/>
        </a:xfrm>
      </p:grpSpPr>
      <p:sp>
        <p:nvSpPr>
          <p:cNvPr id="90" name="Google Shape;90;p17"/>
          <p:cNvSpPr/>
          <p:nvPr/>
        </p:nvSpPr>
        <p:spPr>
          <a:xfrm>
            <a:off x="0" y="0"/>
            <a:ext cx="12192000" cy="2314800"/>
          </a:xfrm>
          <a:prstGeom prst="rect">
            <a:avLst/>
          </a:prstGeom>
          <a:solidFill>
            <a:schemeClr val="l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 name="Google Shape;91;p17"/>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7"/>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7"/>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7"/>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95" name="Google Shape;95;p17"/>
          <p:cNvSpPr txBox="1">
            <a:spLocks noGrp="1"/>
          </p:cNvSpPr>
          <p:nvPr>
            <p:ph type="body" idx="1"/>
          </p:nvPr>
        </p:nvSpPr>
        <p:spPr>
          <a:xfrm>
            <a:off x="720725" y="1296988"/>
            <a:ext cx="6681600" cy="5842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dk2"/>
              </a:buClr>
              <a:buSzPts val="1800"/>
              <a:buNone/>
              <a:defRPr sz="1800">
                <a:solidFill>
                  <a:schemeClr val="dk2"/>
                </a:solidFill>
              </a:defRPr>
            </a:lvl1pPr>
            <a:lvl2pPr marL="914400" lvl="1" indent="-228600" algn="l">
              <a:lnSpc>
                <a:spcPct val="90000"/>
              </a:lnSpc>
              <a:spcBef>
                <a:spcPts val="0"/>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7"/>
          <p:cNvSpPr txBox="1">
            <a:spLocks noGrp="1"/>
          </p:cNvSpPr>
          <p:nvPr>
            <p:ph type="body" idx="2"/>
          </p:nvPr>
        </p:nvSpPr>
        <p:spPr>
          <a:xfrm>
            <a:off x="720724"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7"/>
          <p:cNvSpPr txBox="1">
            <a:spLocks noGrp="1"/>
          </p:cNvSpPr>
          <p:nvPr>
            <p:ph type="body" idx="3"/>
          </p:nvPr>
        </p:nvSpPr>
        <p:spPr>
          <a:xfrm>
            <a:off x="4363199"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7"/>
          <p:cNvSpPr txBox="1">
            <a:spLocks noGrp="1"/>
          </p:cNvSpPr>
          <p:nvPr>
            <p:ph type="body" idx="4"/>
          </p:nvPr>
        </p:nvSpPr>
        <p:spPr>
          <a:xfrm>
            <a:off x="8005674"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9" name="Google Shape;99;p17"/>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Image">
  <p:cSld name="Section Header Image">
    <p:bg>
      <p:bgPr>
        <a:solidFill>
          <a:schemeClr val="lt1"/>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08" name="Google Shape;108;p19"/>
          <p:cNvSpPr>
            <a:spLocks noGrp="1"/>
          </p:cNvSpPr>
          <p:nvPr>
            <p:ph type="pic" idx="2"/>
          </p:nvPr>
        </p:nvSpPr>
        <p:spPr>
          <a:xfrm>
            <a:off x="5334000" y="0"/>
            <a:ext cx="6858000" cy="6858000"/>
          </a:xfrm>
          <a:prstGeom prst="rect">
            <a:avLst/>
          </a:prstGeom>
          <a:solidFill>
            <a:srgbClr val="D8D8D8"/>
          </a:solidFill>
          <a:ln>
            <a:noFill/>
          </a:ln>
        </p:spPr>
      </p:sp>
      <p:sp>
        <p:nvSpPr>
          <p:cNvPr id="109" name="Google Shape;109;p19"/>
          <p:cNvSpPr txBox="1">
            <a:spLocks noGrp="1"/>
          </p:cNvSpPr>
          <p:nvPr>
            <p:ph type="title"/>
          </p:nvPr>
        </p:nvSpPr>
        <p:spPr>
          <a:xfrm>
            <a:off x="720725" y="1296988"/>
            <a:ext cx="4169327" cy="385362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accent1"/>
              </a:buClr>
              <a:buSzPts val="4900"/>
              <a:buFont typeface="Arial"/>
              <a:buNone/>
              <a:defRPr sz="49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accent1"/>
              </a:buClr>
              <a:buSzPts val="3600"/>
              <a:buFont typeface="Arial"/>
              <a:buNone/>
              <a:defRPr sz="36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720725" y="1296988"/>
            <a:ext cx="10750549" cy="461644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1701"/>
              </a:spcBef>
              <a:spcAft>
                <a:spcPts val="0"/>
              </a:spcAft>
              <a:buClr>
                <a:schemeClr val="accent3"/>
              </a:buClr>
              <a:buSzPts val="2000"/>
              <a:buFont typeface="Arial"/>
              <a:buNone/>
              <a:defRPr sz="2000" b="1" i="0" u="none" strike="noStrike" cap="none">
                <a:solidFill>
                  <a:schemeClr val="accent3"/>
                </a:solidFill>
                <a:latin typeface="Arial"/>
                <a:ea typeface="Arial"/>
                <a:cs typeface="Arial"/>
                <a:sym typeface="Arial"/>
              </a:defRPr>
            </a:lvl2pPr>
            <a:lvl3pPr marL="1371600" marR="0" lvl="2" indent="-228600" algn="l" rtl="0">
              <a:lnSpc>
                <a:spcPct val="100000"/>
              </a:lnSpc>
              <a:spcBef>
                <a:spcPts val="567"/>
              </a:spcBef>
              <a:spcAft>
                <a:spcPts val="0"/>
              </a:spcAft>
              <a:buClr>
                <a:schemeClr val="accent1"/>
              </a:buClr>
              <a:buSzPts val="1800"/>
              <a:buFont typeface="Arial"/>
              <a:buNone/>
              <a:defRPr sz="1800" b="1" i="0" u="none" strike="noStrike" cap="none">
                <a:solidFill>
                  <a:schemeClr val="dk2"/>
                </a:solidFill>
                <a:latin typeface="Arial"/>
                <a:ea typeface="Arial"/>
                <a:cs typeface="Arial"/>
                <a:sym typeface="Arial"/>
              </a:defRPr>
            </a:lvl3pPr>
            <a:lvl4pPr marL="1828800" marR="0" lvl="3" indent="-330200" algn="l" rtl="0">
              <a:lnSpc>
                <a:spcPct val="100000"/>
              </a:lnSpc>
              <a:spcBef>
                <a:spcPts val="2835"/>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100000"/>
              </a:lnSpc>
              <a:spcBef>
                <a:spcPts val="850"/>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6"/>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marR="0" lvl="0" algn="r" rtl="0">
              <a:lnSpc>
                <a:spcPct val="9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6"/>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6"/>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15" name="Google Shape;15;p6"/>
          <p:cNvCxnSpPr/>
          <p:nvPr/>
        </p:nvCxnSpPr>
        <p:spPr>
          <a:xfrm>
            <a:off x="1766400" y="6361716"/>
            <a:ext cx="10425600" cy="0"/>
          </a:xfrm>
          <a:prstGeom prst="straightConnector1">
            <a:avLst/>
          </a:prstGeom>
          <a:noFill/>
          <a:ln w="9525" cap="flat" cmpd="sng">
            <a:solidFill>
              <a:schemeClr val="accent4"/>
            </a:solidFill>
            <a:prstDash val="solid"/>
            <a:miter lim="800000"/>
            <a:headEnd type="none" w="sm" len="sm"/>
            <a:tailEnd type="none" w="sm" len="sm"/>
          </a:ln>
        </p:spPr>
      </p:cxnSp>
      <p:pic>
        <p:nvPicPr>
          <p:cNvPr id="16" name="Google Shape;16;p6"/>
          <p:cNvPicPr preferRelativeResize="0"/>
          <p:nvPr/>
        </p:nvPicPr>
        <p:blipFill rotWithShape="1">
          <a:blip r:embed="rId20">
            <a:alphaModFix/>
          </a:blip>
          <a:srcRect/>
          <a:stretch/>
        </p:blipFill>
        <p:spPr>
          <a:xfrm>
            <a:off x="720725" y="6195599"/>
            <a:ext cx="899162" cy="3322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3" r:id="rId3"/>
    <p:sldLayoutId id="2147483654" r:id="rId4"/>
    <p:sldLayoutId id="2147483655" r:id="rId5"/>
    <p:sldLayoutId id="2147483656" r:id="rId6"/>
    <p:sldLayoutId id="2147483657" r:id="rId7"/>
    <p:sldLayoutId id="2147483659" r:id="rId8"/>
    <p:sldLayoutId id="2147483661" r:id="rId9"/>
    <p:sldLayoutId id="2147483662" r:id="rId10"/>
    <p:sldLayoutId id="2147483663" r:id="rId11"/>
    <p:sldLayoutId id="2147483664" r:id="rId12"/>
    <p:sldLayoutId id="2147483665" r:id="rId13"/>
    <p:sldLayoutId id="2147483667" r:id="rId14"/>
    <p:sldLayoutId id="2147483668" r:id="rId15"/>
    <p:sldLayoutId id="2147483669" r:id="rId16"/>
    <p:sldLayoutId id="2147483670" r:id="rId17"/>
    <p:sldLayoutId id="2147483671" r:id="rId18"/>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IOC/A-32/4.8.1.Doc(1)"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jpe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5.jpg"/><Relationship Id="rId13" Type="http://schemas.openxmlformats.org/officeDocument/2006/relationships/image" Target="../media/image50.png"/><Relationship Id="rId18" Type="http://schemas.openxmlformats.org/officeDocument/2006/relationships/image" Target="../media/image55.jpg"/><Relationship Id="rId3" Type="http://schemas.openxmlformats.org/officeDocument/2006/relationships/image" Target="../media/image40.png"/><Relationship Id="rId7" Type="http://schemas.openxmlformats.org/officeDocument/2006/relationships/image" Target="../media/image44.jpg"/><Relationship Id="rId12" Type="http://schemas.openxmlformats.org/officeDocument/2006/relationships/image" Target="../media/image49.jpg"/><Relationship Id="rId17" Type="http://schemas.openxmlformats.org/officeDocument/2006/relationships/image" Target="../media/image54.jpg"/><Relationship Id="rId2" Type="http://schemas.openxmlformats.org/officeDocument/2006/relationships/notesSlide" Target="../notesSlides/notesSlide22.xml"/><Relationship Id="rId16" Type="http://schemas.openxmlformats.org/officeDocument/2006/relationships/image" Target="../media/image53.jpg"/><Relationship Id="rId1" Type="http://schemas.openxmlformats.org/officeDocument/2006/relationships/slideLayout" Target="../slideLayouts/slideLayout14.xml"/><Relationship Id="rId6" Type="http://schemas.openxmlformats.org/officeDocument/2006/relationships/image" Target="../media/image43.jpg"/><Relationship Id="rId11" Type="http://schemas.openxmlformats.org/officeDocument/2006/relationships/image" Target="../media/image48.jpg"/><Relationship Id="rId5" Type="http://schemas.openxmlformats.org/officeDocument/2006/relationships/image" Target="../media/image42.jpg"/><Relationship Id="rId15" Type="http://schemas.openxmlformats.org/officeDocument/2006/relationships/image" Target="../media/image52.jpg"/><Relationship Id="rId10" Type="http://schemas.openxmlformats.org/officeDocument/2006/relationships/image" Target="../media/image47.jpg"/><Relationship Id="rId4" Type="http://schemas.openxmlformats.org/officeDocument/2006/relationships/image" Target="../media/image41.jpg"/><Relationship Id="rId9" Type="http://schemas.openxmlformats.org/officeDocument/2006/relationships/image" Target="../media/image46.png"/><Relationship Id="rId1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IOC/A-32/4.8.1.Doc(1)"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IOC/A-32/4.8.1.Doc(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
          <p:cNvSpPr txBox="1">
            <a:spLocks noGrp="1"/>
          </p:cNvSpPr>
          <p:nvPr>
            <p:ph type="ctrTitle"/>
          </p:nvPr>
        </p:nvSpPr>
        <p:spPr>
          <a:xfrm>
            <a:off x="1368000" y="2790000"/>
            <a:ext cx="10460700" cy="1476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5000"/>
              <a:buFont typeface="Arial"/>
              <a:buNone/>
            </a:pPr>
            <a:r>
              <a:rPr lang="en-GB" dirty="0"/>
              <a:t>GOOS Report Out </a:t>
            </a:r>
            <a:br>
              <a:rPr lang="en-GB" dirty="0"/>
            </a:br>
            <a:r>
              <a:rPr lang="en-GB" dirty="0"/>
              <a:t>&amp; Perspectives</a:t>
            </a:r>
            <a:endParaRPr dirty="0"/>
          </a:p>
          <a:p>
            <a:pPr marL="0" lvl="0" indent="0" algn="l" rtl="0">
              <a:lnSpc>
                <a:spcPct val="90000"/>
              </a:lnSpc>
              <a:spcBef>
                <a:spcPts val="0"/>
              </a:spcBef>
              <a:spcAft>
                <a:spcPts val="0"/>
              </a:spcAft>
              <a:buClr>
                <a:schemeClr val="lt1"/>
              </a:buClr>
              <a:buSzPts val="5000"/>
              <a:buFont typeface="Arial"/>
              <a:buNone/>
            </a:pPr>
            <a:endParaRPr dirty="0"/>
          </a:p>
        </p:txBody>
      </p:sp>
      <p:sp>
        <p:nvSpPr>
          <p:cNvPr id="141" name="Google Shape;141;p1"/>
          <p:cNvSpPr txBox="1">
            <a:spLocks noGrp="1"/>
          </p:cNvSpPr>
          <p:nvPr>
            <p:ph type="subTitle" idx="1"/>
          </p:nvPr>
        </p:nvSpPr>
        <p:spPr>
          <a:xfrm>
            <a:off x="1368000" y="4597200"/>
            <a:ext cx="7552200" cy="928200"/>
          </a:xfrm>
          <a:prstGeom prst="rect">
            <a:avLst/>
          </a:prstGeom>
          <a:noFill/>
          <a:ln>
            <a:noFill/>
          </a:ln>
        </p:spPr>
        <p:txBody>
          <a:bodyPr spcFirstLastPara="1" wrap="square" lIns="0" tIns="0" rIns="0" bIns="0" anchor="t" anchorCtr="0">
            <a:noAutofit/>
          </a:bodyPr>
          <a:lstStyle/>
          <a:p>
            <a:pPr marL="0" lvl="0" indent="0" algn="l" rtl="0">
              <a:lnSpc>
                <a:spcPct val="105000"/>
              </a:lnSpc>
              <a:spcBef>
                <a:spcPts val="0"/>
              </a:spcBef>
              <a:spcAft>
                <a:spcPts val="0"/>
              </a:spcAft>
              <a:buClr>
                <a:schemeClr val="dk1"/>
              </a:buClr>
              <a:buSzPts val="1100"/>
              <a:buFont typeface="Arial"/>
              <a:buNone/>
            </a:pPr>
            <a:r>
              <a:rPr lang="en-GB" dirty="0"/>
              <a:t>Emma Heslop</a:t>
            </a:r>
            <a:endParaRPr dirty="0"/>
          </a:p>
          <a:p>
            <a:pPr marL="0" lvl="0" indent="0" algn="l" rtl="0">
              <a:lnSpc>
                <a:spcPct val="105000"/>
              </a:lnSpc>
              <a:spcBef>
                <a:spcPts val="0"/>
              </a:spcBef>
              <a:spcAft>
                <a:spcPts val="0"/>
              </a:spcAft>
              <a:buClr>
                <a:schemeClr val="dk1"/>
              </a:buClr>
              <a:buSzPts val="1100"/>
              <a:buFont typeface="Arial"/>
              <a:buNone/>
            </a:pPr>
            <a:r>
              <a:rPr lang="en-GB" dirty="0"/>
              <a:t>Act. Director GOOS Office, IOC/UNESCO</a:t>
            </a:r>
            <a:endParaRPr dirty="0"/>
          </a:p>
          <a:p>
            <a:pPr marL="0" lvl="0" indent="0" algn="l" rtl="0">
              <a:lnSpc>
                <a:spcPct val="105000"/>
              </a:lnSpc>
              <a:spcBef>
                <a:spcPts val="0"/>
              </a:spcBef>
              <a:spcAft>
                <a:spcPts val="0"/>
              </a:spcAft>
              <a:buClr>
                <a:schemeClr val="dk1"/>
              </a:buClr>
              <a:buSzPts val="1100"/>
              <a:buFont typeface="Arial"/>
              <a:buNone/>
            </a:pPr>
            <a:r>
              <a:rPr lang="en-US" dirty="0"/>
              <a:t>OCG-14</a:t>
            </a:r>
            <a:endParaRPr dirty="0"/>
          </a:p>
          <a:p>
            <a:pPr marL="0" lvl="0" indent="0" algn="l" rtl="0">
              <a:lnSpc>
                <a:spcPct val="105000"/>
              </a:lnSpc>
              <a:spcBef>
                <a:spcPts val="0"/>
              </a:spcBef>
              <a:spcAft>
                <a:spcPts val="0"/>
              </a:spcAft>
              <a:buClr>
                <a:schemeClr val="lt1"/>
              </a:buClr>
              <a:buSzPts val="1800"/>
              <a:buNone/>
            </a:pPr>
            <a:endParaRPr dirty="0"/>
          </a:p>
        </p:txBody>
      </p:sp>
      <p:pic>
        <p:nvPicPr>
          <p:cNvPr id="142" name="Google Shape;142;p1"/>
          <p:cNvPicPr preferRelativeResize="0"/>
          <p:nvPr/>
        </p:nvPicPr>
        <p:blipFill rotWithShape="1">
          <a:blip r:embed="rId3">
            <a:alphaModFix/>
          </a:blip>
          <a:srcRect/>
          <a:stretch/>
        </p:blipFill>
        <p:spPr>
          <a:xfrm>
            <a:off x="6096000" y="226275"/>
            <a:ext cx="5839476" cy="1476000"/>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38b7b403cd_0_959"/>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10</a:t>
            </a:fld>
            <a:endParaRPr/>
          </a:p>
        </p:txBody>
      </p:sp>
      <p:sp>
        <p:nvSpPr>
          <p:cNvPr id="245" name="Google Shape;245;g238b7b403cd_0_959"/>
          <p:cNvSpPr txBox="1">
            <a:spLocks noGrp="1"/>
          </p:cNvSpPr>
          <p:nvPr>
            <p:ph type="title"/>
          </p:nvPr>
        </p:nvSpPr>
        <p:spPr>
          <a:xfrm>
            <a:off x="720725" y="722313"/>
            <a:ext cx="6382439" cy="574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800"/>
              <a:buNone/>
            </a:pPr>
            <a:r>
              <a:rPr lang="en-GB" dirty="0"/>
              <a:t>EEZ Issues – Member States</a:t>
            </a:r>
            <a:endParaRPr dirty="0"/>
          </a:p>
        </p:txBody>
      </p:sp>
      <p:sp>
        <p:nvSpPr>
          <p:cNvPr id="4" name="TextBox 3">
            <a:extLst>
              <a:ext uri="{FF2B5EF4-FFF2-40B4-BE49-F238E27FC236}">
                <a16:creationId xmlns:a16="http://schemas.microsoft.com/office/drawing/2014/main" id="{5EF06598-6CC0-9CAB-ED2C-A0D67827A0DD}"/>
              </a:ext>
            </a:extLst>
          </p:cNvPr>
          <p:cNvSpPr txBox="1"/>
          <p:nvPr/>
        </p:nvSpPr>
        <p:spPr>
          <a:xfrm>
            <a:off x="8534401" y="458137"/>
            <a:ext cx="3352800" cy="954107"/>
          </a:xfrm>
          <a:prstGeom prst="rect">
            <a:avLst/>
          </a:prstGeom>
          <a:noFill/>
        </p:spPr>
        <p:txBody>
          <a:bodyPr wrap="square" rtlCol="0">
            <a:spAutoFit/>
          </a:bodyPr>
          <a:lstStyle/>
          <a:p>
            <a:r>
              <a:rPr lang="en-FR" dirty="0"/>
              <a:t>Item: 4.8.2 - </a:t>
            </a:r>
            <a:r>
              <a:rPr lang="en-GB" b="0" i="0" u="none" strike="noStrike" dirty="0">
                <a:solidFill>
                  <a:srgbClr val="444444"/>
                </a:solidFill>
                <a:effectLst/>
                <a:latin typeface="Source Sans Pro" panose="020B0503030403020204" pitchFamily="34" charset="0"/>
              </a:rPr>
              <a:t>IOC/A-32/4.8.2.Doc(1)</a:t>
            </a:r>
          </a:p>
          <a:p>
            <a:r>
              <a:rPr lang="en-GB" b="0" i="0" u="none" strike="noStrike" dirty="0">
                <a:solidFill>
                  <a:srgbClr val="444444"/>
                </a:solidFill>
                <a:effectLst/>
                <a:latin typeface="Source Sans Pro" panose="020B0503030403020204" pitchFamily="34" charset="0"/>
              </a:rPr>
              <a:t>Summary Report on the Consultation on Ocean Observations in Areas under National Jurisdiction – </a:t>
            </a:r>
            <a:r>
              <a:rPr lang="en-GB" dirty="0">
                <a:solidFill>
                  <a:srgbClr val="444444"/>
                </a:solidFill>
                <a:latin typeface="Source Sans Pro" panose="020B0503030403020204" pitchFamily="34" charset="0"/>
                <a:hlinkClick r:id="rId3"/>
              </a:rPr>
              <a:t>here</a:t>
            </a:r>
            <a:endParaRPr lang="en-GB" dirty="0">
              <a:solidFill>
                <a:srgbClr val="444444"/>
              </a:solidFill>
              <a:latin typeface="Source Sans Pro" panose="020B0503030403020204" pitchFamily="34" charset="0"/>
            </a:endParaRPr>
          </a:p>
        </p:txBody>
      </p:sp>
      <p:pic>
        <p:nvPicPr>
          <p:cNvPr id="5" name="Picture 4" descr="A picture containing text, screenshot, line, diagram&#10;&#10;Description automatically generated">
            <a:extLst>
              <a:ext uri="{FF2B5EF4-FFF2-40B4-BE49-F238E27FC236}">
                <a16:creationId xmlns:a16="http://schemas.microsoft.com/office/drawing/2014/main" id="{FB635B60-2E6D-59C8-5A18-2030F43D71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5583" y="1946402"/>
            <a:ext cx="7116417" cy="3967162"/>
          </a:xfrm>
          <a:prstGeom prst="rect">
            <a:avLst/>
          </a:prstGeom>
          <a:noFill/>
          <a:ln>
            <a:noFill/>
          </a:ln>
        </p:spPr>
      </p:pic>
      <p:sp>
        <p:nvSpPr>
          <p:cNvPr id="7" name="Text Placeholder 2">
            <a:extLst>
              <a:ext uri="{FF2B5EF4-FFF2-40B4-BE49-F238E27FC236}">
                <a16:creationId xmlns:a16="http://schemas.microsoft.com/office/drawing/2014/main" id="{213F5CE4-2882-7A58-B8D5-5A1107FDF958}"/>
              </a:ext>
            </a:extLst>
          </p:cNvPr>
          <p:cNvSpPr txBox="1">
            <a:spLocks/>
          </p:cNvSpPr>
          <p:nvPr/>
        </p:nvSpPr>
        <p:spPr>
          <a:xfrm>
            <a:off x="720726" y="1297113"/>
            <a:ext cx="4010300" cy="461645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2"/>
              </a:buClr>
              <a:buSzPts val="18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1701"/>
              </a:spcBef>
              <a:spcAft>
                <a:spcPts val="0"/>
              </a:spcAft>
              <a:buClr>
                <a:schemeClr val="accent3"/>
              </a:buClr>
              <a:buSzPts val="1800"/>
              <a:buFont typeface="Arial"/>
              <a:buNone/>
              <a:defRPr sz="2000" b="1" i="0" u="none" strike="noStrike" cap="none">
                <a:solidFill>
                  <a:schemeClr val="accent3"/>
                </a:solidFill>
                <a:latin typeface="Arial"/>
                <a:ea typeface="Arial"/>
                <a:cs typeface="Arial"/>
                <a:sym typeface="Arial"/>
              </a:defRPr>
            </a:lvl2pPr>
            <a:lvl3pPr marL="1371600" marR="0" lvl="2" indent="-228600" algn="l" rtl="0">
              <a:lnSpc>
                <a:spcPct val="100000"/>
              </a:lnSpc>
              <a:spcBef>
                <a:spcPts val="567"/>
              </a:spcBef>
              <a:spcAft>
                <a:spcPts val="0"/>
              </a:spcAft>
              <a:buClr>
                <a:schemeClr val="accent1"/>
              </a:buClr>
              <a:buSzPts val="1800"/>
              <a:buFont typeface="Arial"/>
              <a:buNone/>
              <a:defRPr sz="1800" b="1" i="0" u="none" strike="noStrike" cap="none">
                <a:solidFill>
                  <a:schemeClr val="dk2"/>
                </a:solidFill>
                <a:latin typeface="Arial"/>
                <a:ea typeface="Arial"/>
                <a:cs typeface="Arial"/>
                <a:sym typeface="Arial"/>
              </a:defRPr>
            </a:lvl3pPr>
            <a:lvl4pPr marL="1828800" marR="0" lvl="3" indent="-342900" algn="l" rtl="0">
              <a:lnSpc>
                <a:spcPct val="100000"/>
              </a:lnSpc>
              <a:spcBef>
                <a:spcPts val="2835"/>
              </a:spcBef>
              <a:spcAft>
                <a:spcPts val="0"/>
              </a:spcAft>
              <a:buClr>
                <a:schemeClr val="accent2"/>
              </a:buClr>
              <a:buSzPts val="1800"/>
              <a:buFont typeface="Arial"/>
              <a:buChar char="•"/>
              <a:defRPr sz="1600" b="0" i="0" u="none" strike="noStrike" cap="none">
                <a:solidFill>
                  <a:schemeClr val="dk2"/>
                </a:solidFill>
                <a:latin typeface="Arial"/>
                <a:ea typeface="Arial"/>
                <a:cs typeface="Arial"/>
                <a:sym typeface="Arial"/>
              </a:defRPr>
            </a:lvl4pPr>
            <a:lvl5pPr marL="2286000" marR="0" lvl="4" indent="-342900" algn="l" rtl="0">
              <a:lnSpc>
                <a:spcPct val="100000"/>
              </a:lnSpc>
              <a:spcBef>
                <a:spcPts val="850"/>
              </a:spcBef>
              <a:spcAft>
                <a:spcPts val="0"/>
              </a:spcAft>
              <a:buClr>
                <a:schemeClr val="accent2"/>
              </a:buClr>
              <a:buSzPts val="18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lang="en-FR" dirty="0"/>
          </a:p>
          <a:p>
            <a:pPr marL="514350" indent="-285750">
              <a:buFontTx/>
              <a:buChar char="-"/>
            </a:pPr>
            <a:r>
              <a:rPr lang="en-FR" dirty="0"/>
              <a:t>15 (now 17) responses - big variation in level of activity in other nations water and in their waters 0 – 100.</a:t>
            </a:r>
          </a:p>
          <a:p>
            <a:pPr marL="514350" indent="-285750">
              <a:buFontTx/>
              <a:buChar char="-"/>
            </a:pPr>
            <a:r>
              <a:rPr lang="en-FR" dirty="0"/>
              <a:t>Generally satisfied with clearance process – many report they give clearance more rapidly than 6 months 2-4 months. Issues encountered are the same as the networks in general, with addition surface CO2 VOS</a:t>
            </a:r>
          </a:p>
          <a:p>
            <a:pPr marL="514350" indent="-285750">
              <a:buFontTx/>
              <a:buChar char="-"/>
            </a:pPr>
            <a:r>
              <a:rPr lang="en-FR" dirty="0"/>
              <a:t>Four of the 7 solution spaces seen as most promicing/worth exploring</a:t>
            </a:r>
          </a:p>
          <a:p>
            <a:pPr marL="514350" indent="-285750">
              <a:buFontTx/>
              <a:buChar char="-"/>
            </a:pPr>
            <a:endParaRPr lang="en-FR" dirty="0"/>
          </a:p>
          <a:p>
            <a:pPr marL="514350" indent="-285750">
              <a:buFontTx/>
              <a:buChar char="-"/>
            </a:pPr>
            <a:r>
              <a:rPr lang="en-FR" b="1" dirty="0"/>
              <a:t>IOC Asembly Decison</a:t>
            </a:r>
            <a:r>
              <a:rPr lang="en-FR" dirty="0"/>
              <a:t>: foem an ad-hoc Working Group of volunteer member states to explore the issues and report bexk recommendations</a:t>
            </a:r>
          </a:p>
          <a:p>
            <a:pPr marL="514350" indent="-285750">
              <a:buFontTx/>
              <a:buChar char="-"/>
            </a:pPr>
            <a:endParaRPr lang="en-FR" dirty="0"/>
          </a:p>
          <a:p>
            <a:pPr marL="514350" indent="-285750">
              <a:buFontTx/>
              <a:buChar char="-"/>
            </a:pPr>
            <a:endParaRPr lang="en-FR" dirty="0"/>
          </a:p>
          <a:p>
            <a:pPr marL="514350" indent="-285750">
              <a:buFontTx/>
              <a:buChar char="-"/>
            </a:pPr>
            <a:endParaRPr lang="en-FR" dirty="0"/>
          </a:p>
          <a:p>
            <a:pPr marL="514350" indent="-285750">
              <a:buFontTx/>
              <a:buChar char="-"/>
            </a:pPr>
            <a:endParaRPr lang="en-FR" dirty="0"/>
          </a:p>
          <a:p>
            <a:pPr marL="514350" indent="-285750">
              <a:buFontTx/>
              <a:buChar char="-"/>
            </a:pPr>
            <a:endParaRPr lang="en-FR" dirty="0"/>
          </a:p>
          <a:p>
            <a:pPr marL="514350" indent="-285750">
              <a:buFontTx/>
              <a:buChar char="-"/>
            </a:pPr>
            <a:endParaRPr lang="en-FR" dirty="0"/>
          </a:p>
          <a:p>
            <a:pPr marL="514350" indent="-285750">
              <a:buFontTx/>
              <a:buChar char="-"/>
            </a:pPr>
            <a:endParaRPr lang="en-FR" dirty="0"/>
          </a:p>
          <a:p>
            <a:pPr marL="514350" indent="-285750">
              <a:buFontTx/>
              <a:buChar char="-"/>
            </a:pPr>
            <a:endParaRPr lang="en-FR" dirty="0"/>
          </a:p>
          <a:p>
            <a:pPr marL="514350" indent="-285750">
              <a:buFontTx/>
              <a:buChar char="-"/>
            </a:pPr>
            <a:r>
              <a:rPr lang="en-FR" dirty="0"/>
              <a:t>Des</a:t>
            </a:r>
          </a:p>
        </p:txBody>
      </p:sp>
    </p:spTree>
    <p:extLst>
      <p:ext uri="{BB962C8B-B14F-4D97-AF65-F5344CB8AC3E}">
        <p14:creationId xmlns:p14="http://schemas.microsoft.com/office/powerpoint/2010/main" val="366653763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238e384d500_0_96"/>
          <p:cNvSpPr txBox="1">
            <a:spLocks noGrp="1"/>
          </p:cNvSpPr>
          <p:nvPr>
            <p:ph type="title"/>
          </p:nvPr>
        </p:nvSpPr>
        <p:spPr>
          <a:xfrm>
            <a:off x="753375" y="1371600"/>
            <a:ext cx="9015600" cy="40839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SzPts val="3600"/>
              <a:buNone/>
            </a:pPr>
            <a:br>
              <a:rPr lang="en-GB" sz="4800" dirty="0"/>
            </a:br>
            <a:br>
              <a:rPr lang="en-GB" sz="4800" dirty="0"/>
            </a:br>
            <a:r>
              <a:rPr lang="en-GB" sz="4800" dirty="0"/>
              <a:t>Ocean Decade</a:t>
            </a:r>
            <a:endParaRPr sz="4800" dirty="0"/>
          </a:p>
          <a:p>
            <a:pPr marL="0" lvl="0" indent="0" algn="l" rtl="0">
              <a:lnSpc>
                <a:spcPct val="85000"/>
              </a:lnSpc>
              <a:spcBef>
                <a:spcPts val="0"/>
              </a:spcBef>
              <a:spcAft>
                <a:spcPts val="0"/>
              </a:spcAft>
              <a:buSzPts val="3600"/>
              <a:buNone/>
            </a:pPr>
            <a:endParaRPr sz="3200" dirty="0"/>
          </a:p>
        </p:txBody>
      </p:sp>
      <p:sp>
        <p:nvSpPr>
          <p:cNvPr id="288" name="Google Shape;288;g238e384d500_0_96"/>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238b7b403cd_0_763"/>
          <p:cNvSpPr/>
          <p:nvPr/>
        </p:nvSpPr>
        <p:spPr>
          <a:xfrm>
            <a:off x="8460800" y="3980550"/>
            <a:ext cx="2548500" cy="10647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9" name="Google Shape;199;g238b7b403cd_0_763"/>
          <p:cNvSpPr/>
          <p:nvPr/>
        </p:nvSpPr>
        <p:spPr>
          <a:xfrm>
            <a:off x="4761600" y="3980550"/>
            <a:ext cx="2548500" cy="10647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 name="Google Shape;200;g238b7b403cd_0_763"/>
          <p:cNvSpPr/>
          <p:nvPr/>
        </p:nvSpPr>
        <p:spPr>
          <a:xfrm>
            <a:off x="1330783" y="3980550"/>
            <a:ext cx="2548500" cy="10647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1" name="Google Shape;201;g238b7b403cd_0_763"/>
          <p:cNvSpPr/>
          <p:nvPr/>
        </p:nvSpPr>
        <p:spPr>
          <a:xfrm>
            <a:off x="8496400" y="1518455"/>
            <a:ext cx="2548500" cy="10647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2" name="Google Shape;202;g238b7b403cd_0_763"/>
          <p:cNvSpPr/>
          <p:nvPr/>
        </p:nvSpPr>
        <p:spPr>
          <a:xfrm>
            <a:off x="4761600" y="1516155"/>
            <a:ext cx="2548500" cy="10647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3" name="Google Shape;203;g238b7b403cd_0_763"/>
          <p:cNvSpPr/>
          <p:nvPr/>
        </p:nvSpPr>
        <p:spPr>
          <a:xfrm>
            <a:off x="1360567" y="1516155"/>
            <a:ext cx="2548500" cy="10647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04" name="Google Shape;204;g238b7b403cd_0_763"/>
          <p:cNvPicPr preferRelativeResize="0"/>
          <p:nvPr/>
        </p:nvPicPr>
        <p:blipFill>
          <a:blip r:embed="rId3">
            <a:alphaModFix/>
          </a:blip>
          <a:stretch>
            <a:fillRect/>
          </a:stretch>
        </p:blipFill>
        <p:spPr>
          <a:xfrm>
            <a:off x="1828467" y="1234405"/>
            <a:ext cx="1553034" cy="1616366"/>
          </a:xfrm>
          <a:prstGeom prst="rect">
            <a:avLst/>
          </a:prstGeom>
          <a:noFill/>
          <a:ln>
            <a:noFill/>
          </a:ln>
        </p:spPr>
      </p:pic>
      <p:pic>
        <p:nvPicPr>
          <p:cNvPr id="205" name="Google Shape;205;g238b7b403cd_0_763"/>
          <p:cNvPicPr preferRelativeResize="0"/>
          <p:nvPr/>
        </p:nvPicPr>
        <p:blipFill>
          <a:blip r:embed="rId4">
            <a:alphaModFix/>
          </a:blip>
          <a:stretch>
            <a:fillRect/>
          </a:stretch>
        </p:blipFill>
        <p:spPr>
          <a:xfrm>
            <a:off x="5298983" y="1261492"/>
            <a:ext cx="1473634" cy="1533729"/>
          </a:xfrm>
          <a:prstGeom prst="rect">
            <a:avLst/>
          </a:prstGeom>
          <a:noFill/>
          <a:ln>
            <a:noFill/>
          </a:ln>
        </p:spPr>
      </p:pic>
      <p:pic>
        <p:nvPicPr>
          <p:cNvPr id="206" name="Google Shape;206;g238b7b403cd_0_763"/>
          <p:cNvPicPr preferRelativeResize="0"/>
          <p:nvPr/>
        </p:nvPicPr>
        <p:blipFill>
          <a:blip r:embed="rId5">
            <a:alphaModFix/>
          </a:blip>
          <a:stretch>
            <a:fillRect/>
          </a:stretch>
        </p:blipFill>
        <p:spPr>
          <a:xfrm>
            <a:off x="1823883" y="3704750"/>
            <a:ext cx="1553034" cy="1616366"/>
          </a:xfrm>
          <a:prstGeom prst="rect">
            <a:avLst/>
          </a:prstGeom>
          <a:noFill/>
          <a:ln>
            <a:noFill/>
          </a:ln>
        </p:spPr>
      </p:pic>
      <p:pic>
        <p:nvPicPr>
          <p:cNvPr id="207" name="Google Shape;207;g238b7b403cd_0_763"/>
          <p:cNvPicPr preferRelativeResize="0"/>
          <p:nvPr/>
        </p:nvPicPr>
        <p:blipFill>
          <a:blip r:embed="rId6">
            <a:alphaModFix/>
          </a:blip>
          <a:stretch>
            <a:fillRect/>
          </a:stretch>
        </p:blipFill>
        <p:spPr>
          <a:xfrm>
            <a:off x="9038624" y="1220155"/>
            <a:ext cx="1553034" cy="1616366"/>
          </a:xfrm>
          <a:prstGeom prst="rect">
            <a:avLst/>
          </a:prstGeom>
          <a:noFill/>
          <a:ln>
            <a:noFill/>
          </a:ln>
        </p:spPr>
      </p:pic>
      <p:pic>
        <p:nvPicPr>
          <p:cNvPr id="208" name="Google Shape;208;g238b7b403cd_0_763"/>
          <p:cNvPicPr preferRelativeResize="0"/>
          <p:nvPr/>
        </p:nvPicPr>
        <p:blipFill>
          <a:blip r:embed="rId7">
            <a:alphaModFix/>
          </a:blip>
          <a:stretch>
            <a:fillRect/>
          </a:stretch>
        </p:blipFill>
        <p:spPr>
          <a:xfrm>
            <a:off x="9153583" y="3746067"/>
            <a:ext cx="1473639" cy="1533734"/>
          </a:xfrm>
          <a:prstGeom prst="rect">
            <a:avLst/>
          </a:prstGeom>
          <a:noFill/>
          <a:ln>
            <a:noFill/>
          </a:ln>
        </p:spPr>
      </p:pic>
      <p:pic>
        <p:nvPicPr>
          <p:cNvPr id="209" name="Google Shape;209;g238b7b403cd_0_763"/>
          <p:cNvPicPr preferRelativeResize="0"/>
          <p:nvPr/>
        </p:nvPicPr>
        <p:blipFill>
          <a:blip r:embed="rId8">
            <a:alphaModFix/>
          </a:blip>
          <a:stretch>
            <a:fillRect/>
          </a:stretch>
        </p:blipFill>
        <p:spPr>
          <a:xfrm>
            <a:off x="5156600" y="3704767"/>
            <a:ext cx="1553034" cy="1616366"/>
          </a:xfrm>
          <a:prstGeom prst="rect">
            <a:avLst/>
          </a:prstGeom>
          <a:noFill/>
          <a:ln>
            <a:noFill/>
          </a:ln>
        </p:spPr>
      </p:pic>
      <p:sp>
        <p:nvSpPr>
          <p:cNvPr id="210" name="Google Shape;210;g238b7b403cd_0_763"/>
          <p:cNvSpPr txBox="1"/>
          <p:nvPr/>
        </p:nvSpPr>
        <p:spPr>
          <a:xfrm>
            <a:off x="1244500" y="2562855"/>
            <a:ext cx="2781900" cy="12915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GB" sz="1600" b="1">
                <a:solidFill>
                  <a:schemeClr val="accent1"/>
                </a:solidFill>
                <a:latin typeface="Roboto"/>
                <a:ea typeface="Roboto"/>
                <a:cs typeface="Roboto"/>
                <a:sym typeface="Roboto"/>
              </a:rPr>
              <a:t>The Ocean Carbon Cycle</a:t>
            </a:r>
            <a:endParaRPr sz="1600" b="1">
              <a:solidFill>
                <a:schemeClr val="accent1"/>
              </a:solidFill>
              <a:latin typeface="Roboto"/>
              <a:ea typeface="Roboto"/>
              <a:cs typeface="Roboto"/>
              <a:sym typeface="Roboto"/>
            </a:endParaRPr>
          </a:p>
          <a:p>
            <a:pPr marL="0" lvl="0" indent="0" algn="ctr" rtl="0">
              <a:lnSpc>
                <a:spcPct val="115000"/>
              </a:lnSpc>
              <a:spcBef>
                <a:spcPts val="0"/>
              </a:spcBef>
              <a:spcAft>
                <a:spcPts val="1500"/>
              </a:spcAft>
              <a:buNone/>
            </a:pPr>
            <a:r>
              <a:rPr lang="en-GB" sz="1500">
                <a:solidFill>
                  <a:schemeClr val="accent1"/>
                </a:solidFill>
                <a:latin typeface="Roboto Light"/>
                <a:ea typeface="Roboto Light"/>
                <a:cs typeface="Roboto Light"/>
                <a:sym typeface="Roboto Light"/>
              </a:rPr>
              <a:t>Improving carbon data to inform climate targets, such as net zero</a:t>
            </a:r>
            <a:endParaRPr sz="1500">
              <a:solidFill>
                <a:schemeClr val="accent1"/>
              </a:solidFill>
              <a:latin typeface="Roboto Light"/>
              <a:ea typeface="Roboto Light"/>
              <a:cs typeface="Roboto Light"/>
              <a:sym typeface="Roboto Light"/>
            </a:endParaRPr>
          </a:p>
        </p:txBody>
      </p:sp>
      <p:sp>
        <p:nvSpPr>
          <p:cNvPr id="211" name="Google Shape;211;g238b7b403cd_0_763"/>
          <p:cNvSpPr txBox="1"/>
          <p:nvPr/>
        </p:nvSpPr>
        <p:spPr>
          <a:xfrm>
            <a:off x="4658933" y="2562845"/>
            <a:ext cx="2781900" cy="12915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GB" sz="1600" b="1">
                <a:solidFill>
                  <a:schemeClr val="accent1"/>
                </a:solidFill>
                <a:latin typeface="Roboto"/>
                <a:ea typeface="Roboto"/>
                <a:cs typeface="Roboto"/>
                <a:sym typeface="Roboto"/>
              </a:rPr>
              <a:t>Tropical Cyclones</a:t>
            </a:r>
            <a:endParaRPr sz="1600" b="1">
              <a:solidFill>
                <a:schemeClr val="accent1"/>
              </a:solidFill>
              <a:latin typeface="Roboto"/>
              <a:ea typeface="Roboto"/>
              <a:cs typeface="Roboto"/>
              <a:sym typeface="Roboto"/>
            </a:endParaRPr>
          </a:p>
          <a:p>
            <a:pPr marL="0" lvl="0" indent="0" algn="ctr" rtl="0">
              <a:lnSpc>
                <a:spcPct val="115000"/>
              </a:lnSpc>
              <a:spcBef>
                <a:spcPts val="0"/>
              </a:spcBef>
              <a:spcAft>
                <a:spcPts val="1500"/>
              </a:spcAft>
              <a:buNone/>
            </a:pPr>
            <a:r>
              <a:rPr lang="en-GB" sz="1500">
                <a:solidFill>
                  <a:schemeClr val="accent1"/>
                </a:solidFill>
                <a:latin typeface="Roboto Light"/>
                <a:ea typeface="Roboto Light"/>
                <a:cs typeface="Roboto Light"/>
                <a:sym typeface="Roboto Light"/>
              </a:rPr>
              <a:t>Advancing tropical cyclone forecasting to save lives &amp; property</a:t>
            </a:r>
            <a:endParaRPr sz="1500" b="1">
              <a:solidFill>
                <a:schemeClr val="accent1"/>
              </a:solidFill>
              <a:latin typeface="Roboto"/>
              <a:ea typeface="Roboto"/>
              <a:cs typeface="Roboto"/>
              <a:sym typeface="Roboto"/>
            </a:endParaRPr>
          </a:p>
        </p:txBody>
      </p:sp>
      <p:sp>
        <p:nvSpPr>
          <p:cNvPr id="212" name="Google Shape;212;g238b7b403cd_0_763"/>
          <p:cNvSpPr txBox="1"/>
          <p:nvPr/>
        </p:nvSpPr>
        <p:spPr>
          <a:xfrm>
            <a:off x="8287867" y="2562855"/>
            <a:ext cx="2989500" cy="15570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1500"/>
              </a:spcAft>
              <a:buNone/>
            </a:pPr>
            <a:r>
              <a:rPr lang="en-GB" sz="1600" b="1">
                <a:solidFill>
                  <a:schemeClr val="accent1"/>
                </a:solidFill>
                <a:latin typeface="Roboto"/>
                <a:ea typeface="Roboto"/>
                <a:cs typeface="Roboto"/>
                <a:sym typeface="Roboto"/>
              </a:rPr>
              <a:t>Storm Surge                     </a:t>
            </a:r>
            <a:r>
              <a:rPr lang="en-GB" sz="1500">
                <a:solidFill>
                  <a:schemeClr val="accent1"/>
                </a:solidFill>
                <a:latin typeface="Roboto Light"/>
                <a:ea typeface="Roboto Light"/>
                <a:cs typeface="Roboto Light"/>
                <a:sym typeface="Roboto Light"/>
              </a:rPr>
              <a:t>Improving predictions to minimise impacts on vulnerable communities &amp; natural resources</a:t>
            </a:r>
            <a:endParaRPr sz="1500">
              <a:solidFill>
                <a:schemeClr val="accent1"/>
              </a:solidFill>
              <a:latin typeface="Roboto Light"/>
              <a:ea typeface="Roboto Light"/>
              <a:cs typeface="Roboto Light"/>
              <a:sym typeface="Roboto Light"/>
            </a:endParaRPr>
          </a:p>
        </p:txBody>
      </p:sp>
      <p:sp>
        <p:nvSpPr>
          <p:cNvPr id="213" name="Google Shape;213;g238b7b403cd_0_763"/>
          <p:cNvSpPr txBox="1"/>
          <p:nvPr/>
        </p:nvSpPr>
        <p:spPr>
          <a:xfrm>
            <a:off x="1244500" y="5020609"/>
            <a:ext cx="2781900" cy="12915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GB" sz="1600" b="1">
                <a:solidFill>
                  <a:schemeClr val="accent1"/>
                </a:solidFill>
                <a:latin typeface="Roboto"/>
                <a:ea typeface="Roboto"/>
                <a:cs typeface="Roboto"/>
                <a:sym typeface="Roboto"/>
              </a:rPr>
              <a:t>Marine Life</a:t>
            </a:r>
            <a:endParaRPr sz="1600" b="1">
              <a:solidFill>
                <a:schemeClr val="accent1"/>
              </a:solidFill>
              <a:latin typeface="Roboto"/>
              <a:ea typeface="Roboto"/>
              <a:cs typeface="Roboto"/>
              <a:sym typeface="Roboto"/>
            </a:endParaRPr>
          </a:p>
          <a:p>
            <a:pPr marL="0" lvl="0" indent="0" algn="ctr" rtl="0">
              <a:lnSpc>
                <a:spcPct val="115000"/>
              </a:lnSpc>
              <a:spcBef>
                <a:spcPts val="0"/>
              </a:spcBef>
              <a:spcAft>
                <a:spcPts val="1500"/>
              </a:spcAft>
              <a:buNone/>
            </a:pPr>
            <a:r>
              <a:rPr lang="en-GB" sz="1500">
                <a:solidFill>
                  <a:schemeClr val="accent1"/>
                </a:solidFill>
                <a:latin typeface="Roboto Light"/>
                <a:ea typeface="Roboto Light"/>
                <a:cs typeface="Roboto Light"/>
                <a:sym typeface="Roboto Light"/>
              </a:rPr>
              <a:t>Conserving marine biodiversity and supporting sustainable use of resources</a:t>
            </a:r>
            <a:endParaRPr sz="1600">
              <a:solidFill>
                <a:schemeClr val="accent1"/>
              </a:solidFill>
              <a:latin typeface="Roboto Light"/>
              <a:ea typeface="Roboto Light"/>
              <a:cs typeface="Roboto Light"/>
              <a:sym typeface="Roboto Light"/>
            </a:endParaRPr>
          </a:p>
        </p:txBody>
      </p:sp>
      <p:sp>
        <p:nvSpPr>
          <p:cNvPr id="214" name="Google Shape;214;g238b7b403cd_0_763"/>
          <p:cNvSpPr txBox="1"/>
          <p:nvPr/>
        </p:nvSpPr>
        <p:spPr>
          <a:xfrm>
            <a:off x="4371201" y="5004433"/>
            <a:ext cx="3263100" cy="12915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GB" sz="1600" b="1">
                <a:solidFill>
                  <a:schemeClr val="accent1"/>
                </a:solidFill>
                <a:latin typeface="Roboto"/>
                <a:ea typeface="Roboto"/>
                <a:cs typeface="Roboto"/>
                <a:sym typeface="Roboto"/>
              </a:rPr>
              <a:t>Boundary Currents</a:t>
            </a:r>
            <a:endParaRPr sz="1600" b="1">
              <a:solidFill>
                <a:schemeClr val="accent1"/>
              </a:solidFill>
              <a:latin typeface="Roboto"/>
              <a:ea typeface="Roboto"/>
              <a:cs typeface="Roboto"/>
              <a:sym typeface="Roboto"/>
            </a:endParaRPr>
          </a:p>
          <a:p>
            <a:pPr marL="0" lvl="0" indent="0" algn="ctr" rtl="0">
              <a:lnSpc>
                <a:spcPct val="115000"/>
              </a:lnSpc>
              <a:spcBef>
                <a:spcPts val="0"/>
              </a:spcBef>
              <a:spcAft>
                <a:spcPts val="1500"/>
              </a:spcAft>
              <a:buNone/>
            </a:pPr>
            <a:r>
              <a:rPr lang="en-GB" sz="1500">
                <a:solidFill>
                  <a:schemeClr val="accent1"/>
                </a:solidFill>
                <a:latin typeface="Roboto Light"/>
                <a:ea typeface="Roboto Light"/>
                <a:cs typeface="Roboto Light"/>
                <a:sym typeface="Roboto Light"/>
              </a:rPr>
              <a:t>Understanding key current systems that significantly influence productivity, weather and climate </a:t>
            </a:r>
            <a:endParaRPr sz="1500">
              <a:solidFill>
                <a:schemeClr val="accent1"/>
              </a:solidFill>
              <a:latin typeface="Roboto Light"/>
              <a:ea typeface="Roboto Light"/>
              <a:cs typeface="Roboto Light"/>
              <a:sym typeface="Roboto Light"/>
            </a:endParaRPr>
          </a:p>
        </p:txBody>
      </p:sp>
      <p:sp>
        <p:nvSpPr>
          <p:cNvPr id="215" name="Google Shape;215;g238b7b403cd_0_763"/>
          <p:cNvSpPr txBox="1"/>
          <p:nvPr/>
        </p:nvSpPr>
        <p:spPr>
          <a:xfrm>
            <a:off x="8287867" y="5014976"/>
            <a:ext cx="2877300" cy="12915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1500"/>
              </a:spcAft>
              <a:buNone/>
            </a:pPr>
            <a:r>
              <a:rPr lang="en-GB" sz="1600" b="1">
                <a:solidFill>
                  <a:schemeClr val="accent1"/>
                </a:solidFill>
                <a:latin typeface="Roboto"/>
                <a:ea typeface="Roboto"/>
                <a:cs typeface="Roboto"/>
                <a:sym typeface="Roboto"/>
              </a:rPr>
              <a:t>Marine Heatwaves                   </a:t>
            </a:r>
            <a:r>
              <a:rPr lang="en-GB" sz="1500">
                <a:solidFill>
                  <a:schemeClr val="accent1"/>
                </a:solidFill>
                <a:latin typeface="Roboto Light"/>
                <a:ea typeface="Roboto Light"/>
                <a:cs typeface="Roboto Light"/>
                <a:sym typeface="Roboto Light"/>
              </a:rPr>
              <a:t>Monitoring marine heatwave impacts on biodiversity and economies</a:t>
            </a:r>
            <a:endParaRPr sz="1500">
              <a:solidFill>
                <a:schemeClr val="accent1"/>
              </a:solidFill>
              <a:latin typeface="Roboto Light"/>
              <a:ea typeface="Roboto Light"/>
              <a:cs typeface="Roboto Light"/>
              <a:sym typeface="Roboto Light"/>
            </a:endParaRPr>
          </a:p>
        </p:txBody>
      </p:sp>
      <p:sp>
        <p:nvSpPr>
          <p:cNvPr id="216" name="Google Shape;216;g238b7b403cd_0_763"/>
          <p:cNvSpPr txBox="1">
            <a:spLocks noGrp="1"/>
          </p:cNvSpPr>
          <p:nvPr>
            <p:ph type="title"/>
          </p:nvPr>
        </p:nvSpPr>
        <p:spPr>
          <a:xfrm>
            <a:off x="650600" y="485425"/>
            <a:ext cx="10627200" cy="81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3400" dirty="0"/>
              <a:t> Co-Design Exemplars</a:t>
            </a:r>
            <a:endParaRPr sz="3400" dirty="0"/>
          </a:p>
          <a:p>
            <a:pPr marL="152400" lvl="0" indent="0" algn="l" rtl="0">
              <a:spcBef>
                <a:spcPts val="0"/>
              </a:spcBef>
              <a:spcAft>
                <a:spcPts val="0"/>
              </a:spcAft>
              <a:buNone/>
            </a:pPr>
            <a:r>
              <a:rPr lang="en-GB" sz="1700" b="0" dirty="0"/>
              <a:t>*Each exemplar is at different levels of maturity</a:t>
            </a:r>
            <a:endParaRPr sz="1700" b="0" dirty="0"/>
          </a:p>
        </p:txBody>
      </p:sp>
    </p:spTree>
    <p:extLst>
      <p:ext uri="{BB962C8B-B14F-4D97-AF65-F5344CB8AC3E}">
        <p14:creationId xmlns:p14="http://schemas.microsoft.com/office/powerpoint/2010/main" val="1343948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238b7b403cd_0_787"/>
          <p:cNvSpPr txBox="1">
            <a:spLocks noGrp="1"/>
          </p:cNvSpPr>
          <p:nvPr>
            <p:ph type="sldNum" idx="12"/>
          </p:nvPr>
        </p:nvSpPr>
        <p:spPr>
          <a:xfrm>
            <a:off x="11250151"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13</a:t>
            </a:fld>
            <a:endParaRPr/>
          </a:p>
        </p:txBody>
      </p:sp>
      <p:pic>
        <p:nvPicPr>
          <p:cNvPr id="231" name="Google Shape;231;g238b7b403cd_0_787"/>
          <p:cNvPicPr preferRelativeResize="0"/>
          <p:nvPr/>
        </p:nvPicPr>
        <p:blipFill rotWithShape="1">
          <a:blip r:embed="rId3">
            <a:alphaModFix/>
          </a:blip>
          <a:srcRect t="546"/>
          <a:stretch/>
        </p:blipFill>
        <p:spPr>
          <a:xfrm>
            <a:off x="-66967" y="0"/>
            <a:ext cx="12258964" cy="6857997"/>
          </a:xfrm>
          <a:prstGeom prst="rect">
            <a:avLst/>
          </a:prstGeom>
          <a:noFill/>
          <a:ln>
            <a:noFill/>
          </a:ln>
        </p:spPr>
      </p:pic>
      <p:sp>
        <p:nvSpPr>
          <p:cNvPr id="232" name="Google Shape;232;g238b7b403cd_0_787"/>
          <p:cNvSpPr txBox="1"/>
          <p:nvPr/>
        </p:nvSpPr>
        <p:spPr>
          <a:xfrm>
            <a:off x="-62630" y="5647332"/>
            <a:ext cx="6764055" cy="1323399"/>
          </a:xfrm>
          <a:prstGeom prst="rect">
            <a:avLst/>
          </a:prstGeom>
          <a:solidFill>
            <a:srgbClr val="FEFEFE">
              <a:alpha val="76790"/>
            </a:srgbClr>
          </a:solidFill>
          <a:ln>
            <a:noFill/>
          </a:ln>
        </p:spPr>
        <p:txBody>
          <a:bodyPr spcFirstLastPara="1" wrap="square" lIns="121900" tIns="121900" rIns="121900" bIns="121900" anchor="t" anchorCtr="0">
            <a:spAutoFit/>
          </a:bodyPr>
          <a:lstStyle/>
          <a:p>
            <a:pPr marL="285750" lvl="0" indent="-285750" algn="l" rtl="0">
              <a:spcBef>
                <a:spcPts val="0"/>
              </a:spcBef>
              <a:spcAft>
                <a:spcPts val="0"/>
              </a:spcAft>
              <a:buFont typeface="Arial" panose="020B0604020202020204" pitchFamily="34" charset="0"/>
              <a:buChar char="•"/>
            </a:pPr>
            <a:r>
              <a:rPr lang="en-GB" dirty="0">
                <a:solidFill>
                  <a:schemeClr val="accent1"/>
                </a:solidFill>
              </a:rPr>
              <a:t>June - Boundary Currents Workshop</a:t>
            </a:r>
          </a:p>
          <a:p>
            <a:pPr marL="285750" lvl="0" indent="-285750" algn="l" rtl="0">
              <a:spcBef>
                <a:spcPts val="0"/>
              </a:spcBef>
              <a:spcAft>
                <a:spcPts val="0"/>
              </a:spcAft>
              <a:buFont typeface="Arial" panose="020B0604020202020204" pitchFamily="34" charset="0"/>
              <a:buChar char="•"/>
            </a:pPr>
            <a:r>
              <a:rPr lang="en-GB" dirty="0">
                <a:solidFill>
                  <a:schemeClr val="accent1"/>
                </a:solidFill>
              </a:rPr>
              <a:t>July – </a:t>
            </a:r>
            <a:r>
              <a:rPr lang="en-GB" dirty="0" err="1">
                <a:solidFill>
                  <a:schemeClr val="accent1"/>
                </a:solidFill>
              </a:rPr>
              <a:t>CoastPredict</a:t>
            </a:r>
            <a:r>
              <a:rPr lang="en-GB" dirty="0">
                <a:solidFill>
                  <a:schemeClr val="accent1"/>
                </a:solidFill>
              </a:rPr>
              <a:t>/</a:t>
            </a:r>
            <a:r>
              <a:rPr lang="en-GB" dirty="0" err="1">
                <a:solidFill>
                  <a:schemeClr val="accent1"/>
                </a:solidFill>
              </a:rPr>
              <a:t>EuroSea</a:t>
            </a:r>
            <a:r>
              <a:rPr lang="en-GB" dirty="0">
                <a:solidFill>
                  <a:schemeClr val="accent1"/>
                </a:solidFill>
              </a:rPr>
              <a:t> – connections modelling-observing</a:t>
            </a:r>
          </a:p>
          <a:p>
            <a:pPr marL="285750" lvl="0" indent="-285750" algn="l" rtl="0">
              <a:spcBef>
                <a:spcPts val="0"/>
              </a:spcBef>
              <a:spcAft>
                <a:spcPts val="0"/>
              </a:spcAft>
              <a:buFont typeface="Arial" panose="020B0604020202020204" pitchFamily="34" charset="0"/>
              <a:buChar char="•"/>
            </a:pPr>
            <a:r>
              <a:rPr lang="en-GB" dirty="0">
                <a:solidFill>
                  <a:schemeClr val="accent1"/>
                </a:solidFill>
              </a:rPr>
              <a:t>Sept 18-20 – Co-Design/</a:t>
            </a:r>
            <a:r>
              <a:rPr lang="en-GB" dirty="0" err="1">
                <a:solidFill>
                  <a:schemeClr val="accent1"/>
                </a:solidFill>
              </a:rPr>
              <a:t>EuroSea</a:t>
            </a:r>
            <a:r>
              <a:rPr lang="en-GB" dirty="0">
                <a:solidFill>
                  <a:schemeClr val="accent1"/>
                </a:solidFill>
              </a:rPr>
              <a:t> legacy meeting Paris</a:t>
            </a:r>
          </a:p>
          <a:p>
            <a:pPr marL="285750" lvl="0" indent="-285750" algn="l" rtl="0">
              <a:spcBef>
                <a:spcPts val="0"/>
              </a:spcBef>
              <a:spcAft>
                <a:spcPts val="0"/>
              </a:spcAft>
              <a:buFont typeface="Arial" panose="020B0604020202020204" pitchFamily="34" charset="0"/>
              <a:buChar char="•"/>
            </a:pPr>
            <a:r>
              <a:rPr lang="en-GB" dirty="0">
                <a:solidFill>
                  <a:schemeClr val="accent1"/>
                </a:solidFill>
              </a:rPr>
              <a:t>Sept 21-23 – DCC China host workshop to discuss tropical storms, MHW pilots</a:t>
            </a:r>
          </a:p>
          <a:p>
            <a:pPr marL="285750" lvl="0" indent="-285750" algn="l" rtl="0">
              <a:spcBef>
                <a:spcPts val="0"/>
              </a:spcBef>
              <a:spcAft>
                <a:spcPts val="0"/>
              </a:spcAft>
              <a:buFont typeface="Arial" panose="020B0604020202020204" pitchFamily="34" charset="0"/>
              <a:buChar char="•"/>
            </a:pPr>
            <a:r>
              <a:rPr lang="en-GB" dirty="0">
                <a:solidFill>
                  <a:schemeClr val="accent1"/>
                </a:solidFill>
              </a:rPr>
              <a:t>Oct onwards – NSF funder workshops</a:t>
            </a:r>
          </a:p>
        </p:txBody>
      </p:sp>
    </p:spTree>
    <p:extLst>
      <p:ext uri="{BB962C8B-B14F-4D97-AF65-F5344CB8AC3E}">
        <p14:creationId xmlns:p14="http://schemas.microsoft.com/office/powerpoint/2010/main" val="1766666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238b7b403cd_0_803"/>
          <p:cNvSpPr txBox="1">
            <a:spLocks noGrp="1"/>
          </p:cNvSpPr>
          <p:nvPr>
            <p:ph type="sldNum" idx="12"/>
          </p:nvPr>
        </p:nvSpPr>
        <p:spPr>
          <a:xfrm>
            <a:off x="11250151"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14</a:t>
            </a:fld>
            <a:endParaRPr/>
          </a:p>
        </p:txBody>
      </p:sp>
      <p:sp>
        <p:nvSpPr>
          <p:cNvPr id="222" name="Google Shape;222;g238b7b403cd_0_803"/>
          <p:cNvSpPr txBox="1"/>
          <p:nvPr/>
        </p:nvSpPr>
        <p:spPr>
          <a:xfrm>
            <a:off x="458625" y="2052650"/>
            <a:ext cx="5638800" cy="3000600"/>
          </a:xfrm>
          <a:prstGeom prst="rect">
            <a:avLst/>
          </a:prstGeom>
          <a:noFill/>
          <a:ln>
            <a:noFill/>
          </a:ln>
        </p:spPr>
        <p:txBody>
          <a:bodyPr spcFirstLastPara="1" wrap="square" lIns="91425" tIns="91425" rIns="91425" bIns="91425" anchor="t" anchorCtr="0">
            <a:spAutoFit/>
          </a:bodyPr>
          <a:lstStyle/>
          <a:p>
            <a:pPr marL="457200" lvl="0" indent="-304800" algn="l" rtl="0">
              <a:lnSpc>
                <a:spcPct val="130909"/>
              </a:lnSpc>
              <a:spcBef>
                <a:spcPts val="0"/>
              </a:spcBef>
              <a:spcAft>
                <a:spcPts val="0"/>
              </a:spcAft>
              <a:buClr>
                <a:schemeClr val="accent2"/>
              </a:buClr>
              <a:buSzPts val="1200"/>
              <a:buChar char="●"/>
            </a:pPr>
            <a:r>
              <a:rPr lang="en-GB" sz="1800">
                <a:solidFill>
                  <a:schemeClr val="dk2"/>
                </a:solidFill>
              </a:rPr>
              <a:t>Global Coast - 4-6 sites, variety of coastal features, societal needs, existing infrastructure</a:t>
            </a:r>
            <a:endParaRPr sz="1800">
              <a:solidFill>
                <a:schemeClr val="dk2"/>
              </a:solidFill>
            </a:endParaRPr>
          </a:p>
          <a:p>
            <a:pPr marL="457200" lvl="0" indent="0" algn="l" rtl="0">
              <a:lnSpc>
                <a:spcPct val="130909"/>
              </a:lnSpc>
              <a:spcBef>
                <a:spcPts val="0"/>
              </a:spcBef>
              <a:spcAft>
                <a:spcPts val="0"/>
              </a:spcAft>
              <a:buNone/>
            </a:pPr>
            <a:endParaRPr sz="1800">
              <a:solidFill>
                <a:schemeClr val="dk2"/>
              </a:solidFill>
            </a:endParaRPr>
          </a:p>
          <a:p>
            <a:pPr marL="457200" lvl="0" indent="-304800" algn="l" rtl="0">
              <a:lnSpc>
                <a:spcPct val="130909"/>
              </a:lnSpc>
              <a:spcBef>
                <a:spcPts val="0"/>
              </a:spcBef>
              <a:spcAft>
                <a:spcPts val="0"/>
              </a:spcAft>
              <a:buClr>
                <a:schemeClr val="accent2"/>
              </a:buClr>
              <a:buSzPts val="1200"/>
              <a:buChar char="●"/>
            </a:pPr>
            <a:r>
              <a:rPr lang="en-GB" sz="1800">
                <a:solidFill>
                  <a:schemeClr val="dk2"/>
                </a:solidFill>
              </a:rPr>
              <a:t> Developing services, advancing science/capability, testing new tech </a:t>
            </a:r>
            <a:endParaRPr sz="1800">
              <a:solidFill>
                <a:schemeClr val="dk2"/>
              </a:solidFill>
            </a:endParaRPr>
          </a:p>
          <a:p>
            <a:pPr marL="0" lvl="0" indent="0" algn="l" rtl="0">
              <a:lnSpc>
                <a:spcPct val="130909"/>
              </a:lnSpc>
              <a:spcBef>
                <a:spcPts val="0"/>
              </a:spcBef>
              <a:spcAft>
                <a:spcPts val="0"/>
              </a:spcAft>
              <a:buNone/>
            </a:pPr>
            <a:endParaRPr sz="1800">
              <a:solidFill>
                <a:schemeClr val="dk2"/>
              </a:solidFill>
            </a:endParaRPr>
          </a:p>
          <a:p>
            <a:pPr marL="457200" lvl="0" indent="-304800" algn="l" rtl="0">
              <a:lnSpc>
                <a:spcPct val="130909"/>
              </a:lnSpc>
              <a:spcBef>
                <a:spcPts val="0"/>
              </a:spcBef>
              <a:spcAft>
                <a:spcPts val="0"/>
              </a:spcAft>
              <a:buClr>
                <a:schemeClr val="accent2"/>
              </a:buClr>
              <a:buSzPts val="1200"/>
              <a:buChar char="●"/>
            </a:pPr>
            <a:r>
              <a:rPr lang="en-GB" sz="1800">
                <a:solidFill>
                  <a:schemeClr val="dk2"/>
                </a:solidFill>
              </a:rPr>
              <a:t>Common data and best practice backbone</a:t>
            </a:r>
            <a:endParaRPr sz="1800">
              <a:solidFill>
                <a:schemeClr val="dk2"/>
              </a:solidFill>
            </a:endParaRPr>
          </a:p>
          <a:p>
            <a:pPr marL="0" lvl="0" indent="0" algn="l" rtl="0">
              <a:lnSpc>
                <a:spcPct val="130909"/>
              </a:lnSpc>
              <a:spcBef>
                <a:spcPts val="0"/>
              </a:spcBef>
              <a:spcAft>
                <a:spcPts val="0"/>
              </a:spcAft>
              <a:buNone/>
            </a:pPr>
            <a:endParaRPr sz="1800">
              <a:solidFill>
                <a:schemeClr val="dk1"/>
              </a:solidFill>
            </a:endParaRPr>
          </a:p>
        </p:txBody>
      </p:sp>
      <p:sp>
        <p:nvSpPr>
          <p:cNvPr id="223" name="Google Shape;223;g238b7b403cd_0_803"/>
          <p:cNvSpPr txBox="1">
            <a:spLocks noGrp="1"/>
          </p:cNvSpPr>
          <p:nvPr>
            <p:ph type="title"/>
          </p:nvPr>
        </p:nvSpPr>
        <p:spPr>
          <a:xfrm>
            <a:off x="458629" y="722325"/>
            <a:ext cx="5638800" cy="8121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GB"/>
              <a:t> Global Coast </a:t>
            </a:r>
            <a:endParaRPr/>
          </a:p>
          <a:p>
            <a:pPr marL="152400" lvl="0" indent="0" algn="l" rtl="0">
              <a:spcBef>
                <a:spcPts val="0"/>
              </a:spcBef>
              <a:spcAft>
                <a:spcPts val="0"/>
              </a:spcAft>
              <a:buNone/>
            </a:pPr>
            <a:r>
              <a:rPr lang="en-GB" sz="1700" b="0"/>
              <a:t>Area with different coastal features, societal needs,  and level of development - same backbone </a:t>
            </a:r>
            <a:endParaRPr sz="1700" b="0"/>
          </a:p>
        </p:txBody>
      </p:sp>
      <p:pic>
        <p:nvPicPr>
          <p:cNvPr id="224" name="Google Shape;224;g238b7b403cd_0_803"/>
          <p:cNvPicPr preferRelativeResize="0"/>
          <p:nvPr/>
        </p:nvPicPr>
        <p:blipFill>
          <a:blip r:embed="rId3">
            <a:alphaModFix/>
          </a:blip>
          <a:stretch>
            <a:fillRect/>
          </a:stretch>
        </p:blipFill>
        <p:spPr>
          <a:xfrm>
            <a:off x="6553200" y="-944550"/>
            <a:ext cx="5638801" cy="6858001"/>
          </a:xfrm>
          <a:prstGeom prst="rect">
            <a:avLst/>
          </a:prstGeom>
          <a:noFill/>
          <a:ln>
            <a:noFill/>
          </a:ln>
        </p:spPr>
      </p:pic>
      <p:pic>
        <p:nvPicPr>
          <p:cNvPr id="225" name="Google Shape;225;g238b7b403cd_0_803"/>
          <p:cNvPicPr preferRelativeResize="0"/>
          <p:nvPr/>
        </p:nvPicPr>
        <p:blipFill>
          <a:blip r:embed="rId4">
            <a:alphaModFix/>
          </a:blip>
          <a:stretch>
            <a:fillRect/>
          </a:stretch>
        </p:blipFill>
        <p:spPr>
          <a:xfrm>
            <a:off x="8142300" y="4209025"/>
            <a:ext cx="3873724" cy="2283850"/>
          </a:xfrm>
          <a:prstGeom prst="rect">
            <a:avLst/>
          </a:prstGeom>
          <a:noFill/>
          <a:ln>
            <a:noFill/>
          </a:ln>
        </p:spPr>
      </p:pic>
    </p:spTree>
    <p:extLst>
      <p:ext uri="{BB962C8B-B14F-4D97-AF65-F5344CB8AC3E}">
        <p14:creationId xmlns:p14="http://schemas.microsoft.com/office/powerpoint/2010/main" val="3580196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4100" name="Picture 4">
            <a:extLst>
              <a:ext uri="{FF2B5EF4-FFF2-40B4-BE49-F238E27FC236}">
                <a16:creationId xmlns:a16="http://schemas.microsoft.com/office/drawing/2014/main" id="{096D9F17-7D33-B1C5-9687-D5FDF2270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261" y="2035930"/>
            <a:ext cx="7547828" cy="4324424"/>
          </a:xfrm>
          <a:prstGeom prst="rect">
            <a:avLst/>
          </a:prstGeom>
          <a:noFill/>
          <a:extLst>
            <a:ext uri="{909E8E84-426E-40DD-AFC4-6F175D3DCCD1}">
              <a14:hiddenFill xmlns:a14="http://schemas.microsoft.com/office/drawing/2010/main">
                <a:solidFill>
                  <a:srgbClr val="FFFFFF"/>
                </a:solidFill>
              </a14:hiddenFill>
            </a:ext>
          </a:extLst>
        </p:spPr>
      </p:pic>
      <p:sp>
        <p:nvSpPr>
          <p:cNvPr id="302" name="Google Shape;302;g238e384d500_0_72"/>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GB"/>
              <a:t>15</a:t>
            </a:fld>
            <a:endParaRPr/>
          </a:p>
        </p:txBody>
      </p:sp>
      <p:sp>
        <p:nvSpPr>
          <p:cNvPr id="304" name="Google Shape;304;g238e384d500_0_72"/>
          <p:cNvSpPr txBox="1">
            <a:spLocks noGrp="1"/>
          </p:cNvSpPr>
          <p:nvPr>
            <p:ph type="title"/>
          </p:nvPr>
        </p:nvSpPr>
        <p:spPr>
          <a:xfrm>
            <a:off x="720723" y="722313"/>
            <a:ext cx="10529427"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GB" dirty="0"/>
              <a:t>Decade Coordination Office – Ocean Observing</a:t>
            </a:r>
            <a:endParaRPr dirty="0"/>
          </a:p>
        </p:txBody>
      </p:sp>
      <p:sp>
        <p:nvSpPr>
          <p:cNvPr id="2" name="Google Shape;281;g238b7b403cd_0_1109">
            <a:extLst>
              <a:ext uri="{FF2B5EF4-FFF2-40B4-BE49-F238E27FC236}">
                <a16:creationId xmlns:a16="http://schemas.microsoft.com/office/drawing/2014/main" id="{DDA10177-2AD0-D3AA-F9D5-E57FC12DBB3A}"/>
              </a:ext>
            </a:extLst>
          </p:cNvPr>
          <p:cNvSpPr txBox="1">
            <a:spLocks/>
          </p:cNvSpPr>
          <p:nvPr/>
        </p:nvSpPr>
        <p:spPr>
          <a:xfrm>
            <a:off x="614708" y="1789659"/>
            <a:ext cx="5242753" cy="311805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2"/>
              </a:buClr>
              <a:buSzPts val="18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1701"/>
              </a:spcBef>
              <a:spcAft>
                <a:spcPts val="0"/>
              </a:spcAft>
              <a:buClr>
                <a:schemeClr val="accent3"/>
              </a:buClr>
              <a:buSzPts val="1800"/>
              <a:buFont typeface="Arial"/>
              <a:buNone/>
              <a:defRPr sz="2000" b="1" i="0" u="none" strike="noStrike" cap="none">
                <a:solidFill>
                  <a:schemeClr val="accent3"/>
                </a:solidFill>
                <a:latin typeface="Arial"/>
                <a:ea typeface="Arial"/>
                <a:cs typeface="Arial"/>
                <a:sym typeface="Arial"/>
              </a:defRPr>
            </a:lvl2pPr>
            <a:lvl3pPr marL="1371600" marR="0" lvl="2" indent="-228600" algn="l" rtl="0">
              <a:lnSpc>
                <a:spcPct val="100000"/>
              </a:lnSpc>
              <a:spcBef>
                <a:spcPts val="567"/>
              </a:spcBef>
              <a:spcAft>
                <a:spcPts val="0"/>
              </a:spcAft>
              <a:buClr>
                <a:schemeClr val="accent1"/>
              </a:buClr>
              <a:buSzPts val="1800"/>
              <a:buFont typeface="Arial"/>
              <a:buNone/>
              <a:defRPr sz="1800" b="1" i="0" u="none" strike="noStrike" cap="none">
                <a:solidFill>
                  <a:schemeClr val="dk2"/>
                </a:solidFill>
                <a:latin typeface="Arial"/>
                <a:ea typeface="Arial"/>
                <a:cs typeface="Arial"/>
                <a:sym typeface="Arial"/>
              </a:defRPr>
            </a:lvl3pPr>
            <a:lvl4pPr marL="1828800" marR="0" lvl="3" indent="-342900" algn="l" rtl="0">
              <a:lnSpc>
                <a:spcPct val="100000"/>
              </a:lnSpc>
              <a:spcBef>
                <a:spcPts val="2835"/>
              </a:spcBef>
              <a:spcAft>
                <a:spcPts val="0"/>
              </a:spcAft>
              <a:buClr>
                <a:schemeClr val="accent2"/>
              </a:buClr>
              <a:buSzPts val="1800"/>
              <a:buFont typeface="Arial"/>
              <a:buChar char="•"/>
              <a:defRPr sz="1600" b="0" i="0" u="none" strike="noStrike" cap="none">
                <a:solidFill>
                  <a:schemeClr val="dk2"/>
                </a:solidFill>
                <a:latin typeface="Arial"/>
                <a:ea typeface="Arial"/>
                <a:cs typeface="Arial"/>
                <a:sym typeface="Arial"/>
              </a:defRPr>
            </a:lvl4pPr>
            <a:lvl5pPr marL="2286000" marR="0" lvl="4" indent="-342900" algn="l" rtl="0">
              <a:lnSpc>
                <a:spcPct val="100000"/>
              </a:lnSpc>
              <a:spcBef>
                <a:spcPts val="850"/>
              </a:spcBef>
              <a:spcAft>
                <a:spcPts val="0"/>
              </a:spcAft>
              <a:buClr>
                <a:schemeClr val="accent2"/>
              </a:buClr>
              <a:buSzPts val="18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buClr>
                <a:schemeClr val="accent2"/>
              </a:buClr>
            </a:pPr>
            <a:endParaRPr lang="en-GB" dirty="0"/>
          </a:p>
          <a:p>
            <a:pPr indent="-342900">
              <a:buClr>
                <a:schemeClr val="accent2"/>
              </a:buClr>
              <a:buSzPct val="100000"/>
              <a:buFont typeface="Arial"/>
              <a:buChar char="●"/>
            </a:pPr>
            <a:r>
              <a:rPr lang="en-GB" dirty="0"/>
              <a:t>DCO Leader starts 01 July (funded by the Ocean Decade) - Terry McConnell (Fugro/Ocean Decade), assisted by </a:t>
            </a:r>
            <a:r>
              <a:rPr lang="en-GB" dirty="0" err="1"/>
              <a:t>Yaeji</a:t>
            </a:r>
            <a:endParaRPr lang="en-GB" dirty="0"/>
          </a:p>
          <a:p>
            <a:pPr indent="-342900">
              <a:buClr>
                <a:schemeClr val="accent2"/>
              </a:buClr>
              <a:buSzPct val="100000"/>
              <a:buFont typeface="Arial"/>
              <a:buChar char="●"/>
            </a:pPr>
            <a:endParaRPr lang="en-GB" dirty="0"/>
          </a:p>
          <a:p>
            <a:pPr indent="-342900">
              <a:buClr>
                <a:schemeClr val="accent2"/>
              </a:buClr>
              <a:buSzPct val="100000"/>
              <a:buFont typeface="Arial"/>
              <a:buChar char="●"/>
            </a:pPr>
            <a:r>
              <a:rPr lang="en-GB" dirty="0"/>
              <a:t>10 Programmes and many, many projects</a:t>
            </a:r>
          </a:p>
          <a:p>
            <a:pPr indent="-342900">
              <a:buClr>
                <a:schemeClr val="accent2"/>
              </a:buClr>
              <a:buSzPct val="100000"/>
              <a:buFont typeface="Arial"/>
              <a:buChar char="●"/>
            </a:pPr>
            <a:endParaRPr lang="en-GB" dirty="0"/>
          </a:p>
          <a:p>
            <a:pPr indent="-342900">
              <a:buClr>
                <a:schemeClr val="accent2"/>
              </a:buClr>
              <a:buSzPct val="100000"/>
              <a:buFont typeface="Arial"/>
              <a:buChar char="●"/>
            </a:pPr>
            <a:r>
              <a:rPr lang="en-GB" dirty="0"/>
              <a:t>Focus work collaboration, fundraising, support, GOOS Connections/legacy (include OCG/networks/data), Vision 2030 Paper</a:t>
            </a:r>
          </a:p>
          <a:p>
            <a:pPr indent="-342900">
              <a:buClr>
                <a:schemeClr val="accent2"/>
              </a:buClr>
              <a:buSzPct val="100000"/>
              <a:buFont typeface="Arial"/>
              <a:buChar char="●"/>
            </a:pPr>
            <a:endParaRPr lang="en-GB" dirty="0"/>
          </a:p>
          <a:p>
            <a:pPr indent="-342900">
              <a:buClr>
                <a:schemeClr val="accent2"/>
              </a:buClr>
              <a:buSzPct val="100000"/>
              <a:buFont typeface="Arial"/>
              <a:buChar char="●"/>
            </a:pPr>
            <a:r>
              <a:rPr lang="en-GB" dirty="0"/>
              <a:t>Map implementation areas - how nations could use these towards aligned infrastructure asks</a:t>
            </a:r>
          </a:p>
          <a:p>
            <a:pPr marL="114300" indent="0">
              <a:buClr>
                <a:schemeClr val="accent2"/>
              </a:buClr>
              <a:buSzPct val="100000"/>
            </a:pPr>
            <a:endParaRPr lang="en-GB" dirty="0"/>
          </a:p>
        </p:txBody>
      </p:sp>
    </p:spTree>
    <p:extLst>
      <p:ext uri="{BB962C8B-B14F-4D97-AF65-F5344CB8AC3E}">
        <p14:creationId xmlns:p14="http://schemas.microsoft.com/office/powerpoint/2010/main" val="56685826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ceberg mining | inforcehub">
            <a:extLst>
              <a:ext uri="{FF2B5EF4-FFF2-40B4-BE49-F238E27FC236}">
                <a16:creationId xmlns:a16="http://schemas.microsoft.com/office/drawing/2014/main" id="{5E3A1426-62B3-3331-B2C7-DC5175A9C5B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8361" y="1636159"/>
            <a:ext cx="10726940" cy="470802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6930CFD-9C71-30CC-AFA4-0F059A6196C2}"/>
              </a:ext>
            </a:extLst>
          </p:cNvPr>
          <p:cNvGrpSpPr/>
          <p:nvPr/>
        </p:nvGrpSpPr>
        <p:grpSpPr>
          <a:xfrm>
            <a:off x="5350704" y="2941146"/>
            <a:ext cx="2750907" cy="2244741"/>
            <a:chOff x="5560254" y="2761533"/>
            <a:chExt cx="2750907" cy="2244741"/>
          </a:xfrm>
        </p:grpSpPr>
        <p:sp>
          <p:nvSpPr>
            <p:cNvPr id="4" name="Oval 3">
              <a:extLst>
                <a:ext uri="{FF2B5EF4-FFF2-40B4-BE49-F238E27FC236}">
                  <a16:creationId xmlns:a16="http://schemas.microsoft.com/office/drawing/2014/main" id="{CC86A657-DE3B-3B90-9D82-A360A7574616}"/>
                </a:ext>
              </a:extLst>
            </p:cNvPr>
            <p:cNvSpPr/>
            <p:nvPr/>
          </p:nvSpPr>
          <p:spPr>
            <a:xfrm>
              <a:off x="5560254" y="2761533"/>
              <a:ext cx="2750907" cy="2244741"/>
            </a:xfrm>
            <a:prstGeom prst="ellipse">
              <a:avLst/>
            </a:prstGeom>
            <a:noFill/>
            <a:ln w="76200" cap="flat">
              <a:solidFill>
                <a:srgbClr val="FFC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 name="Isosceles Triangle 4">
              <a:extLst>
                <a:ext uri="{FF2B5EF4-FFF2-40B4-BE49-F238E27FC236}">
                  <a16:creationId xmlns:a16="http://schemas.microsoft.com/office/drawing/2014/main" id="{99713925-7F47-1C56-188A-3677EC5380BC}"/>
                </a:ext>
              </a:extLst>
            </p:cNvPr>
            <p:cNvSpPr/>
            <p:nvPr/>
          </p:nvSpPr>
          <p:spPr>
            <a:xfrm rot="8181038">
              <a:off x="5607969" y="4312595"/>
              <a:ext cx="365666" cy="369300"/>
            </a:xfrm>
            <a:prstGeom prst="triangle">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 name="Isosceles Triangle 5">
              <a:extLst>
                <a:ext uri="{FF2B5EF4-FFF2-40B4-BE49-F238E27FC236}">
                  <a16:creationId xmlns:a16="http://schemas.microsoft.com/office/drawing/2014/main" id="{0839EB6A-4FFB-C13F-2618-22E8CBE63DA1}"/>
                </a:ext>
              </a:extLst>
            </p:cNvPr>
            <p:cNvSpPr/>
            <p:nvPr/>
          </p:nvSpPr>
          <p:spPr>
            <a:xfrm rot="18711676">
              <a:off x="7675655" y="2888439"/>
              <a:ext cx="365666" cy="369300"/>
            </a:xfrm>
            <a:prstGeom prst="triangle">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 name="Isosceles Triangle 6">
              <a:extLst>
                <a:ext uri="{FF2B5EF4-FFF2-40B4-BE49-F238E27FC236}">
                  <a16:creationId xmlns:a16="http://schemas.microsoft.com/office/drawing/2014/main" id="{EB1F51A7-F98B-E092-ED9F-75CD0ED658B3}"/>
                </a:ext>
              </a:extLst>
            </p:cNvPr>
            <p:cNvSpPr/>
            <p:nvPr/>
          </p:nvSpPr>
          <p:spPr>
            <a:xfrm rot="13526612">
              <a:off x="5721403" y="2955883"/>
              <a:ext cx="365666" cy="369300"/>
            </a:xfrm>
            <a:prstGeom prst="triangle">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 name="Isosceles Triangle 7">
              <a:extLst>
                <a:ext uri="{FF2B5EF4-FFF2-40B4-BE49-F238E27FC236}">
                  <a16:creationId xmlns:a16="http://schemas.microsoft.com/office/drawing/2014/main" id="{E0F52D97-B798-5738-A93F-A687C9FA9B13}"/>
                </a:ext>
              </a:extLst>
            </p:cNvPr>
            <p:cNvSpPr/>
            <p:nvPr/>
          </p:nvSpPr>
          <p:spPr>
            <a:xfrm rot="2680766">
              <a:off x="7822998" y="4371249"/>
              <a:ext cx="365666" cy="369300"/>
            </a:xfrm>
            <a:prstGeom prst="triangle">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9" name="Google Shape;484;p12">
            <a:extLst>
              <a:ext uri="{FF2B5EF4-FFF2-40B4-BE49-F238E27FC236}">
                <a16:creationId xmlns:a16="http://schemas.microsoft.com/office/drawing/2014/main" id="{7527401E-AF02-CB59-56F2-D7C5C8F6FDCC}"/>
              </a:ext>
            </a:extLst>
          </p:cNvPr>
          <p:cNvSpPr txBox="1"/>
          <p:nvPr/>
        </p:nvSpPr>
        <p:spPr>
          <a:xfrm>
            <a:off x="5564883" y="2137660"/>
            <a:ext cx="2423243" cy="680986"/>
          </a:xfrm>
          <a:prstGeom prst="roundRect">
            <a:avLst/>
          </a:prstGeom>
          <a:solidFill>
            <a:srgbClr val="002060"/>
          </a:solidFill>
          <a:ln w="25400" cap="flat" cmpd="sng">
            <a:noFill/>
            <a:prstDash val="solid"/>
            <a:round/>
            <a:headEnd type="none" w="sm" len="sm"/>
            <a:tailEnd type="none" w="sm" len="sm"/>
          </a:ln>
        </p:spPr>
        <p:txBody>
          <a:bodyPr spcFirstLastPara="1" wrap="square" lIns="79478" tIns="39728" rIns="79478" bIns="39728" anchor="t" anchorCtr="0">
            <a:spAutoFit/>
          </a:bodyPr>
          <a:lstStyle/>
          <a:p>
            <a:pPr marL="0" marR="0" lvl="0" indent="0" algn="ctr" defTabSz="794883" rtl="0" eaLnBrk="1" fontAlgn="auto" latinLnBrk="0" hangingPunct="1">
              <a:lnSpc>
                <a:spcPct val="100000"/>
              </a:lnSpc>
              <a:spcBef>
                <a:spcPts val="0"/>
              </a:spcBef>
              <a:spcAft>
                <a:spcPts val="0"/>
              </a:spcAft>
              <a:buClr>
                <a:srgbClr val="000000"/>
              </a:buClr>
              <a:buSzPts val="1600"/>
              <a:buFont typeface="Arial"/>
              <a:buNone/>
              <a:tabLst/>
              <a:defRPr/>
            </a:pPr>
            <a:r>
              <a:rPr kumimoji="0" lang="en-US" sz="1739" b="1" i="0" u="none" strike="noStrike" kern="0" cap="none" spc="0" normalizeH="0" baseline="0" noProof="0">
                <a:ln>
                  <a:noFill/>
                </a:ln>
                <a:solidFill>
                  <a:srgbClr val="FFFFFF"/>
                </a:solidFill>
                <a:effectLst/>
                <a:uLnTx/>
                <a:uFillTx/>
                <a:latin typeface="Calibri"/>
                <a:ea typeface="Calibri"/>
                <a:cs typeface="Calibri"/>
                <a:sym typeface="Calibri"/>
              </a:rPr>
              <a:t>END-USER APPLICATIONS…</a:t>
            </a:r>
            <a:endParaRPr kumimoji="0" sz="1739" b="1"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0" name="Group 9">
            <a:extLst>
              <a:ext uri="{FF2B5EF4-FFF2-40B4-BE49-F238E27FC236}">
                <a16:creationId xmlns:a16="http://schemas.microsoft.com/office/drawing/2014/main" id="{0834CE00-B9C8-EF0F-5D1F-3F0F16C9B302}"/>
              </a:ext>
            </a:extLst>
          </p:cNvPr>
          <p:cNvGrpSpPr/>
          <p:nvPr/>
        </p:nvGrpSpPr>
        <p:grpSpPr>
          <a:xfrm>
            <a:off x="2465947" y="3749309"/>
            <a:ext cx="8251886" cy="2185546"/>
            <a:chOff x="2675497" y="3569696"/>
            <a:chExt cx="8251886" cy="2185546"/>
          </a:xfrm>
        </p:grpSpPr>
        <p:sp>
          <p:nvSpPr>
            <p:cNvPr id="11" name="Google Shape;477;p12">
              <a:extLst>
                <a:ext uri="{FF2B5EF4-FFF2-40B4-BE49-F238E27FC236}">
                  <a16:creationId xmlns:a16="http://schemas.microsoft.com/office/drawing/2014/main" id="{65F0A2D0-FFA1-27D8-3BDE-FA62E6991C26}"/>
                </a:ext>
              </a:extLst>
            </p:cNvPr>
            <p:cNvSpPr txBox="1"/>
            <p:nvPr/>
          </p:nvSpPr>
          <p:spPr>
            <a:xfrm>
              <a:off x="2675497" y="3569696"/>
              <a:ext cx="2782166" cy="680986"/>
            </a:xfrm>
            <a:prstGeom prst="roundRect">
              <a:avLst/>
            </a:prstGeom>
            <a:solidFill>
              <a:srgbClr val="002060"/>
            </a:solidFill>
            <a:ln w="25400" cap="flat" cmpd="sng">
              <a:noFill/>
              <a:prstDash val="solid"/>
              <a:round/>
              <a:headEnd type="none" w="sm" len="sm"/>
              <a:tailEnd type="none" w="sm" len="sm"/>
            </a:ln>
          </p:spPr>
          <p:txBody>
            <a:bodyPr spcFirstLastPara="1" wrap="square" lIns="79478" tIns="39728" rIns="79478" bIns="39728" anchor="t" anchorCtr="0">
              <a:spAutoFit/>
            </a:bodyPr>
            <a:lstStyle/>
            <a:p>
              <a:pPr marL="0" marR="0" lvl="0" indent="0" algn="ctr" defTabSz="794883" rtl="0" eaLnBrk="1" fontAlgn="auto" latinLnBrk="0" hangingPunct="1">
                <a:lnSpc>
                  <a:spcPct val="100000"/>
                </a:lnSpc>
                <a:spcBef>
                  <a:spcPts val="0"/>
                </a:spcBef>
                <a:spcAft>
                  <a:spcPts val="0"/>
                </a:spcAft>
                <a:buClr>
                  <a:srgbClr val="000000"/>
                </a:buClr>
                <a:buSzPts val="1600"/>
                <a:buFont typeface="Arial"/>
                <a:buNone/>
                <a:tabLst/>
                <a:defRPr/>
              </a:pPr>
              <a:r>
                <a:rPr kumimoji="0" lang="en-US" sz="1739" b="1" i="0" u="none" strike="noStrike" kern="0" cap="none" spc="0" normalizeH="0" baseline="0" noProof="0" dirty="0">
                  <a:ln>
                    <a:noFill/>
                  </a:ln>
                  <a:solidFill>
                    <a:srgbClr val="FFFFFF"/>
                  </a:solidFill>
                  <a:effectLst/>
                  <a:uLnTx/>
                  <a:uFillTx/>
                  <a:latin typeface="Calibri"/>
                  <a:ea typeface="Calibri"/>
                  <a:cs typeface="Calibri"/>
                  <a:sym typeface="Calibri"/>
                </a:rPr>
                <a:t>OBSERVATIONS </a:t>
              </a:r>
            </a:p>
            <a:p>
              <a:pPr marL="0" marR="0" lvl="0" indent="0" algn="ctr" defTabSz="794883" rtl="0" eaLnBrk="1" fontAlgn="auto" latinLnBrk="0" hangingPunct="1">
                <a:lnSpc>
                  <a:spcPct val="100000"/>
                </a:lnSpc>
                <a:spcBef>
                  <a:spcPts val="0"/>
                </a:spcBef>
                <a:spcAft>
                  <a:spcPts val="0"/>
                </a:spcAft>
                <a:buClr>
                  <a:srgbClr val="000000"/>
                </a:buClr>
                <a:buSzPts val="1600"/>
                <a:buFont typeface="Arial"/>
                <a:buNone/>
                <a:tabLst/>
                <a:defRPr/>
              </a:pPr>
              <a:r>
                <a:rPr kumimoji="0" lang="en-US" sz="1739" b="1" i="0" u="none" strike="noStrike" kern="0" cap="none" spc="0" normalizeH="0" baseline="0" noProof="0" dirty="0">
                  <a:ln>
                    <a:noFill/>
                  </a:ln>
                  <a:solidFill>
                    <a:srgbClr val="FFFFFF"/>
                  </a:solidFill>
                  <a:effectLst/>
                  <a:uLnTx/>
                  <a:uFillTx/>
                  <a:latin typeface="Calibri"/>
                  <a:ea typeface="Calibri"/>
                  <a:cs typeface="Calibri"/>
                  <a:sym typeface="Calibri"/>
                </a:rPr>
                <a:t>&amp; DATA COLLECTION</a:t>
              </a:r>
            </a:p>
          </p:txBody>
        </p:sp>
        <p:sp>
          <p:nvSpPr>
            <p:cNvPr id="12" name="Google Shape;487;p12">
              <a:extLst>
                <a:ext uri="{FF2B5EF4-FFF2-40B4-BE49-F238E27FC236}">
                  <a16:creationId xmlns:a16="http://schemas.microsoft.com/office/drawing/2014/main" id="{AD9D6F49-B925-309A-BFF3-8F64EC00DD2E}"/>
                </a:ext>
              </a:extLst>
            </p:cNvPr>
            <p:cNvSpPr txBox="1"/>
            <p:nvPr/>
          </p:nvSpPr>
          <p:spPr>
            <a:xfrm>
              <a:off x="5904236" y="5074256"/>
              <a:ext cx="2293441" cy="680986"/>
            </a:xfrm>
            <a:prstGeom prst="roundRect">
              <a:avLst/>
            </a:prstGeom>
            <a:solidFill>
              <a:srgbClr val="002060"/>
            </a:solidFill>
            <a:ln w="25400" cap="flat" cmpd="sng">
              <a:noFill/>
              <a:prstDash val="solid"/>
              <a:round/>
              <a:headEnd type="none" w="sm" len="sm"/>
              <a:tailEnd type="none" w="sm" len="sm"/>
            </a:ln>
          </p:spPr>
          <p:txBody>
            <a:bodyPr spcFirstLastPara="1" wrap="square" lIns="79478" tIns="39728" rIns="79478" bIns="39728" anchor="t" anchorCtr="0">
              <a:spAutoFit/>
            </a:bodyPr>
            <a:lstStyle/>
            <a:p>
              <a:pPr marL="0" marR="0" lvl="0" indent="0" algn="ctr" defTabSz="794883" rtl="0" eaLnBrk="1" fontAlgn="auto" latinLnBrk="0" hangingPunct="1">
                <a:lnSpc>
                  <a:spcPct val="100000"/>
                </a:lnSpc>
                <a:spcBef>
                  <a:spcPts val="0"/>
                </a:spcBef>
                <a:spcAft>
                  <a:spcPts val="0"/>
                </a:spcAft>
                <a:buClr>
                  <a:srgbClr val="000000"/>
                </a:buClr>
                <a:buSzPts val="1600"/>
                <a:buFont typeface="Arial"/>
                <a:buNone/>
                <a:tabLst/>
                <a:defRPr/>
              </a:pPr>
              <a:r>
                <a:rPr kumimoji="0" lang="en-US" sz="1739" b="1" i="0" u="none" strike="noStrike" kern="0" cap="none" spc="0" normalizeH="0" baseline="0" noProof="0">
                  <a:ln>
                    <a:noFill/>
                  </a:ln>
                  <a:solidFill>
                    <a:srgbClr val="FFFFFF"/>
                  </a:solidFill>
                  <a:effectLst/>
                  <a:uLnTx/>
                  <a:uFillTx/>
                  <a:latin typeface="Calibri"/>
                  <a:ea typeface="Calibri"/>
                  <a:cs typeface="Calibri"/>
                  <a:sym typeface="Calibri"/>
                </a:rPr>
                <a:t>DATA MANAGEMENT &amp; SHARING</a:t>
              </a:r>
              <a:endParaRPr kumimoji="0" sz="1739"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484;p12">
              <a:extLst>
                <a:ext uri="{FF2B5EF4-FFF2-40B4-BE49-F238E27FC236}">
                  <a16:creationId xmlns:a16="http://schemas.microsoft.com/office/drawing/2014/main" id="{A2B455B1-005A-FDD5-12EF-1397D449A40B}"/>
                </a:ext>
              </a:extLst>
            </p:cNvPr>
            <p:cNvSpPr txBox="1"/>
            <p:nvPr/>
          </p:nvSpPr>
          <p:spPr>
            <a:xfrm>
              <a:off x="8387178" y="3569847"/>
              <a:ext cx="2540205" cy="680986"/>
            </a:xfrm>
            <a:prstGeom prst="roundRect">
              <a:avLst/>
            </a:prstGeom>
            <a:solidFill>
              <a:srgbClr val="002060"/>
            </a:solidFill>
            <a:ln w="25400" cap="flat" cmpd="sng">
              <a:noFill/>
              <a:prstDash val="solid"/>
              <a:round/>
              <a:headEnd type="none" w="sm" len="sm"/>
              <a:tailEnd type="none" w="sm" len="sm"/>
            </a:ln>
          </p:spPr>
          <p:txBody>
            <a:bodyPr spcFirstLastPara="1" wrap="square" lIns="79478" tIns="39728" rIns="79478" bIns="39728" anchor="t" anchorCtr="0">
              <a:spAutoFit/>
            </a:bodyPr>
            <a:lstStyle/>
            <a:p>
              <a:pPr marL="0" marR="0" lvl="0" indent="0" algn="ctr" defTabSz="794883" rtl="0" eaLnBrk="1" fontAlgn="auto" latinLnBrk="0" hangingPunct="1">
                <a:lnSpc>
                  <a:spcPct val="100000"/>
                </a:lnSpc>
                <a:spcBef>
                  <a:spcPts val="0"/>
                </a:spcBef>
                <a:spcAft>
                  <a:spcPts val="0"/>
                </a:spcAft>
                <a:buClr>
                  <a:srgbClr val="000000"/>
                </a:buClr>
                <a:buSzPts val="1600"/>
                <a:buFont typeface="Arial"/>
                <a:buNone/>
                <a:tabLst/>
                <a:defRPr/>
              </a:pPr>
              <a:r>
                <a:rPr kumimoji="0" lang="en-US" sz="1739" b="1" i="0" u="none" strike="noStrike" kern="0" cap="none" spc="0" normalizeH="0" baseline="0" noProof="0" dirty="0">
                  <a:ln>
                    <a:noFill/>
                  </a:ln>
                  <a:solidFill>
                    <a:srgbClr val="FFFFFF"/>
                  </a:solidFill>
                  <a:effectLst/>
                  <a:uLnTx/>
                  <a:uFillTx/>
                  <a:latin typeface="Calibri"/>
                  <a:ea typeface="Calibri"/>
                  <a:cs typeface="Calibri"/>
                  <a:sym typeface="Calibri"/>
                </a:rPr>
                <a:t>ANALYTICS, MODELLING &amp; PREDICTION</a:t>
              </a:r>
              <a:endParaRPr kumimoji="0" sz="1739"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grpSp>
        <p:nvGrpSpPr>
          <p:cNvPr id="14" name="Group 13">
            <a:extLst>
              <a:ext uri="{FF2B5EF4-FFF2-40B4-BE49-F238E27FC236}">
                <a16:creationId xmlns:a16="http://schemas.microsoft.com/office/drawing/2014/main" id="{94C767A3-E6A3-E7A0-9D04-05F3CD88B559}"/>
              </a:ext>
            </a:extLst>
          </p:cNvPr>
          <p:cNvGrpSpPr/>
          <p:nvPr/>
        </p:nvGrpSpPr>
        <p:grpSpPr>
          <a:xfrm>
            <a:off x="2384213" y="4296104"/>
            <a:ext cx="8725071" cy="1947591"/>
            <a:chOff x="2593763" y="4116491"/>
            <a:chExt cx="8725071" cy="1947591"/>
          </a:xfrm>
        </p:grpSpPr>
        <p:grpSp>
          <p:nvGrpSpPr>
            <p:cNvPr id="15" name="Group 14">
              <a:extLst>
                <a:ext uri="{FF2B5EF4-FFF2-40B4-BE49-F238E27FC236}">
                  <a16:creationId xmlns:a16="http://schemas.microsoft.com/office/drawing/2014/main" id="{83E266E1-F5A3-C995-92F0-C05739BC349D}"/>
                </a:ext>
              </a:extLst>
            </p:cNvPr>
            <p:cNvGrpSpPr/>
            <p:nvPr/>
          </p:nvGrpSpPr>
          <p:grpSpPr>
            <a:xfrm>
              <a:off x="2593763" y="4186534"/>
              <a:ext cx="8622480" cy="1877548"/>
              <a:chOff x="2593763" y="4186534"/>
              <a:chExt cx="8622480" cy="1877548"/>
            </a:xfrm>
          </p:grpSpPr>
          <p:grpSp>
            <p:nvGrpSpPr>
              <p:cNvPr id="17" name="Group 16">
                <a:extLst>
                  <a:ext uri="{FF2B5EF4-FFF2-40B4-BE49-F238E27FC236}">
                    <a16:creationId xmlns:a16="http://schemas.microsoft.com/office/drawing/2014/main" id="{9D638967-E12A-7646-9935-78A06BCC27A6}"/>
                  </a:ext>
                </a:extLst>
              </p:cNvPr>
              <p:cNvGrpSpPr/>
              <p:nvPr/>
            </p:nvGrpSpPr>
            <p:grpSpPr>
              <a:xfrm>
                <a:off x="2593763" y="4186534"/>
                <a:ext cx="8622480" cy="1877548"/>
                <a:chOff x="2593763" y="4186534"/>
                <a:chExt cx="8622480" cy="1877548"/>
              </a:xfrm>
            </p:grpSpPr>
            <p:grpSp>
              <p:nvGrpSpPr>
                <p:cNvPr id="21" name="Group 20">
                  <a:extLst>
                    <a:ext uri="{FF2B5EF4-FFF2-40B4-BE49-F238E27FC236}">
                      <a16:creationId xmlns:a16="http://schemas.microsoft.com/office/drawing/2014/main" id="{5BE6548E-2471-975A-E1E2-B84EDE30E4FD}"/>
                    </a:ext>
                  </a:extLst>
                </p:cNvPr>
                <p:cNvGrpSpPr/>
                <p:nvPr/>
              </p:nvGrpSpPr>
              <p:grpSpPr>
                <a:xfrm>
                  <a:off x="2593763" y="4186534"/>
                  <a:ext cx="8622480" cy="1877548"/>
                  <a:chOff x="2067282" y="4300412"/>
                  <a:chExt cx="9918669" cy="2159794"/>
                </a:xfrm>
              </p:grpSpPr>
              <p:grpSp>
                <p:nvGrpSpPr>
                  <p:cNvPr id="25" name="Group 24">
                    <a:extLst>
                      <a:ext uri="{FF2B5EF4-FFF2-40B4-BE49-F238E27FC236}">
                        <a16:creationId xmlns:a16="http://schemas.microsoft.com/office/drawing/2014/main" id="{9F59FF64-BF8D-15F1-1630-234A69D2F448}"/>
                      </a:ext>
                    </a:extLst>
                  </p:cNvPr>
                  <p:cNvGrpSpPr/>
                  <p:nvPr/>
                </p:nvGrpSpPr>
                <p:grpSpPr>
                  <a:xfrm>
                    <a:off x="2067282" y="4300412"/>
                    <a:ext cx="2016904" cy="800856"/>
                    <a:chOff x="2691644" y="4171738"/>
                    <a:chExt cx="2016904" cy="800855"/>
                  </a:xfrm>
                </p:grpSpPr>
                <p:sp>
                  <p:nvSpPr>
                    <p:cNvPr id="30" name="Rectangle: Rounded Corners 29">
                      <a:extLst>
                        <a:ext uri="{FF2B5EF4-FFF2-40B4-BE49-F238E27FC236}">
                          <a16:creationId xmlns:a16="http://schemas.microsoft.com/office/drawing/2014/main" id="{F804F9F6-9718-3B01-BB4B-43C47EB731F4}"/>
                        </a:ext>
                      </a:extLst>
                    </p:cNvPr>
                    <p:cNvSpPr/>
                    <p:nvPr/>
                  </p:nvSpPr>
                  <p:spPr>
                    <a:xfrm>
                      <a:off x="2691644" y="4171738"/>
                      <a:ext cx="2016904" cy="8008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94883" rtl="0" eaLnBrk="1" fontAlgn="auto" latinLnBrk="0" hangingPunct="1">
                        <a:lnSpc>
                          <a:spcPct val="100000"/>
                        </a:lnSpc>
                        <a:spcBef>
                          <a:spcPts val="0"/>
                        </a:spcBef>
                        <a:spcAft>
                          <a:spcPts val="0"/>
                        </a:spcAft>
                        <a:buClr>
                          <a:srgbClr val="000000"/>
                        </a:buClr>
                        <a:buSzTx/>
                        <a:buFont typeface="Arial"/>
                        <a:buNone/>
                        <a:tabLst/>
                        <a:defRPr/>
                      </a:pPr>
                      <a:endParaRPr kumimoji="0" lang="en-GB" sz="1217" b="0" i="0" u="none" strike="noStrike" kern="0" cap="none" spc="0" normalizeH="0" baseline="0" noProof="0">
                        <a:ln>
                          <a:noFill/>
                        </a:ln>
                        <a:solidFill>
                          <a:srgbClr val="FFFFFF"/>
                        </a:solidFill>
                        <a:effectLst/>
                        <a:uLnTx/>
                        <a:uFillTx/>
                        <a:latin typeface="Arial"/>
                        <a:ea typeface="Roboto"/>
                        <a:cs typeface="Roboto"/>
                        <a:sym typeface="Arial"/>
                      </a:endParaRPr>
                    </a:p>
                  </p:txBody>
                </p:sp>
                <p:sp>
                  <p:nvSpPr>
                    <p:cNvPr id="31" name="TextBox 30">
                      <a:extLst>
                        <a:ext uri="{FF2B5EF4-FFF2-40B4-BE49-F238E27FC236}">
                          <a16:creationId xmlns:a16="http://schemas.microsoft.com/office/drawing/2014/main" id="{78BB1F51-489F-30A9-2EFD-792B78E71077}"/>
                        </a:ext>
                      </a:extLst>
                    </p:cNvPr>
                    <p:cNvSpPr txBox="1"/>
                    <p:nvPr/>
                  </p:nvSpPr>
                  <p:spPr>
                    <a:xfrm>
                      <a:off x="3429288" y="4283097"/>
                      <a:ext cx="1236845" cy="537113"/>
                    </a:xfrm>
                    <a:prstGeom prst="rect">
                      <a:avLst/>
                    </a:prstGeom>
                    <a:noFill/>
                  </p:spPr>
                  <p:txBody>
                    <a:bodyPr wrap="square" rtlCol="0">
                      <a:spAutoFit/>
                    </a:bodyPr>
                    <a:lstStyle/>
                    <a:p>
                      <a:pPr marL="0" marR="0" lvl="0" indent="0" algn="ctr" defTabSz="794883" rtl="0" eaLnBrk="1" fontAlgn="auto" latinLnBrk="0" hangingPunct="1">
                        <a:lnSpc>
                          <a:spcPct val="100000"/>
                        </a:lnSpc>
                        <a:spcBef>
                          <a:spcPts val="0"/>
                        </a:spcBef>
                        <a:spcAft>
                          <a:spcPts val="0"/>
                        </a:spcAft>
                        <a:buClr>
                          <a:srgbClr val="000000"/>
                        </a:buClr>
                        <a:buSzTx/>
                        <a:buFont typeface="Arial"/>
                        <a:buNone/>
                        <a:tabLst/>
                        <a:defRPr/>
                      </a:pPr>
                      <a:r>
                        <a:rPr kumimoji="0" lang="en-US" sz="1217" b="1" i="0" u="none" strike="noStrike" kern="0" cap="none" spc="0" normalizeH="0" baseline="0" noProof="0" dirty="0">
                          <a:ln>
                            <a:noFill/>
                          </a:ln>
                          <a:solidFill>
                            <a:srgbClr val="000000"/>
                          </a:solidFill>
                          <a:effectLst/>
                          <a:uLnTx/>
                          <a:uFillTx/>
                          <a:latin typeface="Arial"/>
                          <a:ea typeface="Roboto"/>
                          <a:cs typeface="Arial"/>
                          <a:sym typeface="Arial"/>
                        </a:rPr>
                        <a:t>Ocean Observing</a:t>
                      </a:r>
                      <a:endParaRPr kumimoji="0" lang="en-GB" sz="1217" b="0" i="0" u="none" strike="noStrike" kern="0" cap="none" spc="0" normalizeH="0" baseline="0" noProof="0" dirty="0">
                        <a:ln>
                          <a:noFill/>
                        </a:ln>
                        <a:solidFill>
                          <a:srgbClr val="000000"/>
                        </a:solidFill>
                        <a:effectLst/>
                        <a:uLnTx/>
                        <a:uFillTx/>
                        <a:latin typeface="Arial"/>
                        <a:ea typeface="Roboto"/>
                        <a:cs typeface="Arial"/>
                        <a:sym typeface="Arial"/>
                      </a:endParaRPr>
                    </a:p>
                  </p:txBody>
                </p:sp>
              </p:grpSp>
              <p:sp>
                <p:nvSpPr>
                  <p:cNvPr id="26" name="Rectangle: Rounded Corners 25">
                    <a:extLst>
                      <a:ext uri="{FF2B5EF4-FFF2-40B4-BE49-F238E27FC236}">
                        <a16:creationId xmlns:a16="http://schemas.microsoft.com/office/drawing/2014/main" id="{3EEF2DD6-F2CD-9B15-449D-B51E23609905}"/>
                      </a:ext>
                    </a:extLst>
                  </p:cNvPr>
                  <p:cNvSpPr/>
                  <p:nvPr/>
                </p:nvSpPr>
                <p:spPr>
                  <a:xfrm>
                    <a:off x="9820410" y="4313575"/>
                    <a:ext cx="2165541" cy="6503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94883" rtl="0" eaLnBrk="1" fontAlgn="auto" latinLnBrk="0" hangingPunct="1">
                      <a:lnSpc>
                        <a:spcPct val="100000"/>
                      </a:lnSpc>
                      <a:spcBef>
                        <a:spcPts val="0"/>
                      </a:spcBef>
                      <a:spcAft>
                        <a:spcPts val="0"/>
                      </a:spcAft>
                      <a:buClr>
                        <a:srgbClr val="000000"/>
                      </a:buClr>
                      <a:buSzTx/>
                      <a:buFont typeface="Arial"/>
                      <a:buNone/>
                      <a:tabLst/>
                      <a:defRPr/>
                    </a:pPr>
                    <a:endParaRPr kumimoji="0" lang="en-GB" sz="1217" b="0" i="0" u="none" strike="noStrike" kern="0" cap="none" spc="0" normalizeH="0" baseline="0" noProof="0">
                      <a:ln>
                        <a:noFill/>
                      </a:ln>
                      <a:solidFill>
                        <a:srgbClr val="FFFFFF"/>
                      </a:solidFill>
                      <a:effectLst/>
                      <a:uLnTx/>
                      <a:uFillTx/>
                      <a:latin typeface="Arial"/>
                      <a:ea typeface="Roboto"/>
                      <a:cs typeface="Roboto"/>
                      <a:sym typeface="Arial"/>
                    </a:endParaRPr>
                  </a:p>
                </p:txBody>
              </p:sp>
              <p:grpSp>
                <p:nvGrpSpPr>
                  <p:cNvPr id="27" name="Group 26">
                    <a:extLst>
                      <a:ext uri="{FF2B5EF4-FFF2-40B4-BE49-F238E27FC236}">
                        <a16:creationId xmlns:a16="http://schemas.microsoft.com/office/drawing/2014/main" id="{C54005E6-8738-91B4-4DB9-AD5A78BE7DC1}"/>
                      </a:ext>
                    </a:extLst>
                  </p:cNvPr>
                  <p:cNvGrpSpPr/>
                  <p:nvPr/>
                </p:nvGrpSpPr>
                <p:grpSpPr>
                  <a:xfrm>
                    <a:off x="4474384" y="5743459"/>
                    <a:ext cx="2043555" cy="716747"/>
                    <a:chOff x="2461919" y="3931528"/>
                    <a:chExt cx="2043555" cy="716747"/>
                  </a:xfrm>
                  <a:solidFill>
                    <a:srgbClr val="B3FFE0"/>
                  </a:solidFill>
                </p:grpSpPr>
                <p:sp>
                  <p:nvSpPr>
                    <p:cNvPr id="28" name="Rectangle: Rounded Corners 27">
                      <a:extLst>
                        <a:ext uri="{FF2B5EF4-FFF2-40B4-BE49-F238E27FC236}">
                          <a16:creationId xmlns:a16="http://schemas.microsoft.com/office/drawing/2014/main" id="{02A577CE-C705-39F7-1A51-CD439E791E8A}"/>
                        </a:ext>
                      </a:extLst>
                    </p:cNvPr>
                    <p:cNvSpPr/>
                    <p:nvPr/>
                  </p:nvSpPr>
                  <p:spPr>
                    <a:xfrm>
                      <a:off x="2461919" y="3931528"/>
                      <a:ext cx="2043555" cy="71674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94883" rtl="0" eaLnBrk="1" fontAlgn="auto" latinLnBrk="0" hangingPunct="1">
                        <a:lnSpc>
                          <a:spcPct val="100000"/>
                        </a:lnSpc>
                        <a:spcBef>
                          <a:spcPts val="0"/>
                        </a:spcBef>
                        <a:spcAft>
                          <a:spcPts val="0"/>
                        </a:spcAft>
                        <a:buClr>
                          <a:srgbClr val="000000"/>
                        </a:buClr>
                        <a:buSzTx/>
                        <a:buFont typeface="Arial"/>
                        <a:buNone/>
                        <a:tabLst/>
                        <a:defRPr/>
                      </a:pPr>
                      <a:endParaRPr kumimoji="0" lang="en-GB" sz="1217" b="0" i="0" u="none" strike="noStrike" kern="0" cap="none" spc="0" normalizeH="0" baseline="0" noProof="0">
                        <a:ln>
                          <a:noFill/>
                        </a:ln>
                        <a:solidFill>
                          <a:srgbClr val="FFFFFF"/>
                        </a:solidFill>
                        <a:effectLst/>
                        <a:uLnTx/>
                        <a:uFillTx/>
                        <a:latin typeface="Arial"/>
                        <a:ea typeface="Roboto"/>
                        <a:cs typeface="Roboto"/>
                        <a:sym typeface="Arial"/>
                      </a:endParaRPr>
                    </a:p>
                  </p:txBody>
                </p:sp>
                <p:sp>
                  <p:nvSpPr>
                    <p:cNvPr id="29" name="TextBox 28">
                      <a:extLst>
                        <a:ext uri="{FF2B5EF4-FFF2-40B4-BE49-F238E27FC236}">
                          <a16:creationId xmlns:a16="http://schemas.microsoft.com/office/drawing/2014/main" id="{6263D843-073A-C0A4-2ED4-8B0CE7806160}"/>
                        </a:ext>
                      </a:extLst>
                    </p:cNvPr>
                    <p:cNvSpPr txBox="1"/>
                    <p:nvPr/>
                  </p:nvSpPr>
                  <p:spPr>
                    <a:xfrm>
                      <a:off x="3147818" y="4021343"/>
                      <a:ext cx="1332027" cy="537114"/>
                    </a:xfrm>
                    <a:prstGeom prst="rect">
                      <a:avLst/>
                    </a:prstGeom>
                    <a:noFill/>
                  </p:spPr>
                  <p:txBody>
                    <a:bodyPr wrap="square" rtlCol="0">
                      <a:spAutoFit/>
                    </a:bodyPr>
                    <a:lstStyle/>
                    <a:p>
                      <a:pPr marL="0" marR="0" lvl="0" indent="0" algn="ctr" defTabSz="794883" rtl="0" eaLnBrk="1" fontAlgn="auto" latinLnBrk="0" hangingPunct="1">
                        <a:lnSpc>
                          <a:spcPct val="100000"/>
                        </a:lnSpc>
                        <a:spcBef>
                          <a:spcPts val="0"/>
                        </a:spcBef>
                        <a:spcAft>
                          <a:spcPts val="0"/>
                        </a:spcAft>
                        <a:buClr>
                          <a:srgbClr val="000000"/>
                        </a:buClr>
                        <a:buSzTx/>
                        <a:buFont typeface="Arial"/>
                        <a:buNone/>
                        <a:tabLst/>
                        <a:defRPr/>
                      </a:pPr>
                      <a:r>
                        <a:rPr kumimoji="0" lang="en-US" sz="1217" b="1" i="0" u="none" strike="noStrike" kern="0" cap="none" spc="0" normalizeH="0" baseline="0" noProof="0" dirty="0">
                          <a:ln>
                            <a:noFill/>
                          </a:ln>
                          <a:solidFill>
                            <a:srgbClr val="000000"/>
                          </a:solidFill>
                          <a:effectLst/>
                          <a:uLnTx/>
                          <a:uFillTx/>
                          <a:latin typeface="Arial"/>
                          <a:ea typeface="Roboto"/>
                          <a:cs typeface="Arial"/>
                          <a:sym typeface="Arial"/>
                        </a:rPr>
                        <a:t>Ocean Data Sharing</a:t>
                      </a:r>
                    </a:p>
                  </p:txBody>
                </p:sp>
              </p:grpSp>
            </p:grpSp>
            <p:grpSp>
              <p:nvGrpSpPr>
                <p:cNvPr id="22" name="Group 21">
                  <a:extLst>
                    <a:ext uri="{FF2B5EF4-FFF2-40B4-BE49-F238E27FC236}">
                      <a16:creationId xmlns:a16="http://schemas.microsoft.com/office/drawing/2014/main" id="{0A0FA944-4B3E-154A-FF90-60EDA2DB7EF0}"/>
                    </a:ext>
                  </a:extLst>
                </p:cNvPr>
                <p:cNvGrpSpPr/>
                <p:nvPr/>
              </p:nvGrpSpPr>
              <p:grpSpPr>
                <a:xfrm>
                  <a:off x="4793567" y="5513183"/>
                  <a:ext cx="527102" cy="504883"/>
                  <a:chOff x="6096000" y="355572"/>
                  <a:chExt cx="1054100" cy="1003328"/>
                </a:xfrm>
              </p:grpSpPr>
              <p:sp>
                <p:nvSpPr>
                  <p:cNvPr id="23" name="Rectangle: Rounded Corners 22">
                    <a:extLst>
                      <a:ext uri="{FF2B5EF4-FFF2-40B4-BE49-F238E27FC236}">
                        <a16:creationId xmlns:a16="http://schemas.microsoft.com/office/drawing/2014/main" id="{63102CA0-765A-2CEB-CD18-8A76A05BE113}"/>
                      </a:ext>
                    </a:extLst>
                  </p:cNvPr>
                  <p:cNvSpPr/>
                  <p:nvPr/>
                </p:nvSpPr>
                <p:spPr>
                  <a:xfrm>
                    <a:off x="6096000" y="355572"/>
                    <a:ext cx="1054100" cy="1003328"/>
                  </a:xfrm>
                  <a:prstGeom prst="roundRect">
                    <a:avLst>
                      <a:gd name="adj" fmla="val 11951"/>
                    </a:avLst>
                  </a:prstGeom>
                  <a:solidFill>
                    <a:srgbClr val="1086B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Roboto"/>
                      <a:ea typeface="Roboto"/>
                      <a:cs typeface="Roboto"/>
                      <a:sym typeface="Roboto"/>
                    </a:endParaRPr>
                  </a:p>
                </p:txBody>
              </p:sp>
              <p:pic>
                <p:nvPicPr>
                  <p:cNvPr id="24" name="Picture 2" descr="Big data - Free education icons">
                    <a:extLst>
                      <a:ext uri="{FF2B5EF4-FFF2-40B4-BE49-F238E27FC236}">
                        <a16:creationId xmlns:a16="http://schemas.microsoft.com/office/drawing/2014/main" id="{6480E37F-050D-E8AA-93D2-ADB82E39A193}"/>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artisticPhotocopy trans="0" detail="10"/>
                            </a14:imgEffect>
                          </a14:imgLayer>
                        </a14:imgProps>
                      </a:ext>
                      <a:ext uri="{28A0092B-C50C-407E-A947-70E740481C1C}">
                        <a14:useLocalDpi xmlns:a14="http://schemas.microsoft.com/office/drawing/2010/main"/>
                      </a:ext>
                    </a:extLst>
                  </a:blip>
                  <a:srcRect/>
                  <a:stretch>
                    <a:fillRect/>
                  </a:stretch>
                </p:blipFill>
                <p:spPr bwMode="auto">
                  <a:xfrm>
                    <a:off x="6187328" y="425454"/>
                    <a:ext cx="886572" cy="886572"/>
                  </a:xfrm>
                  <a:prstGeom prst="rect">
                    <a:avLst/>
                  </a:prstGeom>
                  <a:noFill/>
                  <a:ln>
                    <a:noFill/>
                  </a:ln>
                  <a:extLst>
                    <a:ext uri="{909E8E84-426E-40DD-AFC4-6F175D3DCCD1}">
                      <a14:hiddenFill xmlns:a14="http://schemas.microsoft.com/office/drawing/2010/main">
                        <a:solidFill>
                          <a:srgbClr val="FFFFFF"/>
                        </a:solidFill>
                      </a14:hiddenFill>
                    </a:ext>
                  </a:extLst>
                </p:spPr>
              </p:pic>
            </p:grpSp>
          </p:grpSp>
          <p:grpSp>
            <p:nvGrpSpPr>
              <p:cNvPr id="18" name="Group 17">
                <a:extLst>
                  <a:ext uri="{FF2B5EF4-FFF2-40B4-BE49-F238E27FC236}">
                    <a16:creationId xmlns:a16="http://schemas.microsoft.com/office/drawing/2014/main" id="{0618A329-81EC-6871-AA47-1D543F4A64B3}"/>
                  </a:ext>
                </a:extLst>
              </p:cNvPr>
              <p:cNvGrpSpPr/>
              <p:nvPr/>
            </p:nvGrpSpPr>
            <p:grpSpPr>
              <a:xfrm>
                <a:off x="2698817" y="4261913"/>
                <a:ext cx="562530" cy="539281"/>
                <a:chOff x="6103403" y="219364"/>
                <a:chExt cx="1194570" cy="1266536"/>
              </a:xfrm>
            </p:grpSpPr>
            <p:sp>
              <p:nvSpPr>
                <p:cNvPr id="19" name="Rectangle: Rounded Corners 18">
                  <a:extLst>
                    <a:ext uri="{FF2B5EF4-FFF2-40B4-BE49-F238E27FC236}">
                      <a16:creationId xmlns:a16="http://schemas.microsoft.com/office/drawing/2014/main" id="{23E13D20-D29F-C939-3416-C889A09F4F35}"/>
                    </a:ext>
                  </a:extLst>
                </p:cNvPr>
                <p:cNvSpPr/>
                <p:nvPr/>
              </p:nvSpPr>
              <p:spPr>
                <a:xfrm>
                  <a:off x="6107349" y="219364"/>
                  <a:ext cx="1190624" cy="1266536"/>
                </a:xfrm>
                <a:prstGeom prst="roundRect">
                  <a:avLst>
                    <a:gd name="adj" fmla="val 10012"/>
                  </a:avLst>
                </a:prstGeom>
                <a:solidFill>
                  <a:srgbClr val="1086B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Roboto"/>
                    <a:ea typeface="Roboto"/>
                    <a:cs typeface="Roboto"/>
                    <a:sym typeface="Roboto"/>
                  </a:endParaRPr>
                </a:p>
              </p:txBody>
            </p:sp>
            <p:pic>
              <p:nvPicPr>
                <p:cNvPr id="20" name="Picture 19">
                  <a:extLst>
                    <a:ext uri="{FF2B5EF4-FFF2-40B4-BE49-F238E27FC236}">
                      <a16:creationId xmlns:a16="http://schemas.microsoft.com/office/drawing/2014/main" id="{91EAA2DC-7BF0-29E8-2005-6528F31BBCDF}"/>
                    </a:ext>
                  </a:extLst>
                </p:cNvPr>
                <p:cNvPicPr>
                  <a:picLocks noChangeAspect="1"/>
                </p:cNvPicPr>
                <p:nvPr/>
              </p:nvPicPr>
              <p:blipFill>
                <a:blip r:embed="rId6" cstate="screen">
                  <a:alphaModFix/>
                  <a:extLst>
                    <a:ext uri="{BEBA8EAE-BF5A-486C-A8C5-ECC9F3942E4B}">
                      <a14:imgProps xmlns:a14="http://schemas.microsoft.com/office/drawing/2010/main">
                        <a14:imgLayer r:embed="rId7">
                          <a14:imgEffect>
                            <a14:colorTemperature colorTemp="1500"/>
                          </a14:imgEffect>
                          <a14:imgEffect>
                            <a14:saturation sat="200000"/>
                          </a14:imgEffect>
                        </a14:imgLayer>
                      </a14:imgProps>
                    </a:ext>
                    <a:ext uri="{28A0092B-C50C-407E-A947-70E740481C1C}">
                      <a14:useLocalDpi xmlns:a14="http://schemas.microsoft.com/office/drawing/2010/main"/>
                    </a:ext>
                  </a:extLst>
                </a:blip>
                <a:stretch>
                  <a:fillRect/>
                </a:stretch>
              </p:blipFill>
              <p:spPr>
                <a:xfrm>
                  <a:off x="6103403" y="253081"/>
                  <a:ext cx="1164084" cy="1182242"/>
                </a:xfrm>
                <a:prstGeom prst="rect">
                  <a:avLst/>
                </a:prstGeom>
              </p:spPr>
            </p:pic>
          </p:grpSp>
        </p:grpSp>
        <p:pic>
          <p:nvPicPr>
            <p:cNvPr id="16" name="Picture 15">
              <a:extLst>
                <a:ext uri="{FF2B5EF4-FFF2-40B4-BE49-F238E27FC236}">
                  <a16:creationId xmlns:a16="http://schemas.microsoft.com/office/drawing/2014/main" id="{08E9019E-3DE8-3BC6-0E01-C9302124921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41226" y="4116491"/>
              <a:ext cx="1977608" cy="739160"/>
            </a:xfrm>
            <a:prstGeom prst="rect">
              <a:avLst/>
            </a:prstGeom>
          </p:spPr>
        </p:pic>
      </p:grpSp>
      <p:sp>
        <p:nvSpPr>
          <p:cNvPr id="35" name="TextBox 34">
            <a:extLst>
              <a:ext uri="{FF2B5EF4-FFF2-40B4-BE49-F238E27FC236}">
                <a16:creationId xmlns:a16="http://schemas.microsoft.com/office/drawing/2014/main" id="{4E492B50-5BAF-3D26-5738-6103FF46315D}"/>
              </a:ext>
            </a:extLst>
          </p:cNvPr>
          <p:cNvSpPr txBox="1"/>
          <p:nvPr/>
        </p:nvSpPr>
        <p:spPr>
          <a:xfrm>
            <a:off x="378723" y="137251"/>
            <a:ext cx="10112222"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Roboto"/>
                <a:ea typeface="Roboto"/>
                <a:cs typeface="Roboto"/>
              </a:rPr>
              <a:t>The Ocean Decade presents an opportunity to lift all </a:t>
            </a:r>
            <a:r>
              <a:rPr kumimoji="0" lang="en-US" sz="2800" b="1" i="0" u="none" strike="noStrike" kern="1200" cap="none" spc="0" normalizeH="0" baseline="0" noProof="0" dirty="0">
                <a:ln>
                  <a:noFill/>
                </a:ln>
                <a:solidFill>
                  <a:srgbClr val="002060"/>
                </a:solidFill>
                <a:effectLst/>
                <a:uLnTx/>
                <a:uFillTx/>
                <a:latin typeface="Roboto"/>
                <a:ea typeface="Roboto"/>
                <a:cs typeface="Arial"/>
                <a:sym typeface="Arial"/>
              </a:rPr>
              <a:t>components of the digital ecosystem</a:t>
            </a:r>
          </a:p>
        </p:txBody>
      </p:sp>
    </p:spTree>
    <p:extLst>
      <p:ext uri="{BB962C8B-B14F-4D97-AF65-F5344CB8AC3E}">
        <p14:creationId xmlns:p14="http://schemas.microsoft.com/office/powerpoint/2010/main" val="428882328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238e384d500_0_96"/>
          <p:cNvSpPr txBox="1">
            <a:spLocks noGrp="1"/>
          </p:cNvSpPr>
          <p:nvPr>
            <p:ph type="title"/>
          </p:nvPr>
        </p:nvSpPr>
        <p:spPr>
          <a:xfrm>
            <a:off x="753375" y="1371600"/>
            <a:ext cx="9015600" cy="40839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SzPts val="3600"/>
              <a:buNone/>
            </a:pPr>
            <a:br>
              <a:rPr lang="en-GB" sz="4800" dirty="0"/>
            </a:br>
            <a:br>
              <a:rPr lang="en-GB" sz="4800" dirty="0"/>
            </a:br>
            <a:r>
              <a:rPr lang="en-GB" sz="4800" dirty="0"/>
              <a:t>Looking ahead</a:t>
            </a:r>
            <a:endParaRPr sz="4800" dirty="0"/>
          </a:p>
          <a:p>
            <a:pPr marL="0" lvl="0" indent="0" algn="l" rtl="0">
              <a:lnSpc>
                <a:spcPct val="85000"/>
              </a:lnSpc>
              <a:spcBef>
                <a:spcPts val="0"/>
              </a:spcBef>
              <a:spcAft>
                <a:spcPts val="0"/>
              </a:spcAft>
              <a:buSzPts val="3600"/>
              <a:buNone/>
            </a:pPr>
            <a:endParaRPr sz="3200" dirty="0"/>
          </a:p>
        </p:txBody>
      </p:sp>
      <p:sp>
        <p:nvSpPr>
          <p:cNvPr id="288" name="Google Shape;288;g238e384d500_0_96"/>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17</a:t>
            </a:fld>
            <a:endParaRPr/>
          </a:p>
        </p:txBody>
      </p:sp>
    </p:spTree>
    <p:extLst>
      <p:ext uri="{BB962C8B-B14F-4D97-AF65-F5344CB8AC3E}">
        <p14:creationId xmlns:p14="http://schemas.microsoft.com/office/powerpoint/2010/main" val="382857267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238e384d500_0_72"/>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GB"/>
              <a:t>18</a:t>
            </a:fld>
            <a:endParaRPr/>
          </a:p>
        </p:txBody>
      </p:sp>
      <p:sp>
        <p:nvSpPr>
          <p:cNvPr id="304" name="Google Shape;304;g238e384d500_0_72"/>
          <p:cNvSpPr txBox="1">
            <a:spLocks noGrp="1"/>
          </p:cNvSpPr>
          <p:nvPr>
            <p:ph type="title"/>
          </p:nvPr>
        </p:nvSpPr>
        <p:spPr>
          <a:xfrm>
            <a:off x="720723" y="722313"/>
            <a:ext cx="10529427"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GB" dirty="0"/>
              <a:t>Requirements</a:t>
            </a:r>
            <a:endParaRPr dirty="0"/>
          </a:p>
        </p:txBody>
      </p:sp>
      <p:sp>
        <p:nvSpPr>
          <p:cNvPr id="2" name="Google Shape;281;g238b7b403cd_0_1109">
            <a:extLst>
              <a:ext uri="{FF2B5EF4-FFF2-40B4-BE49-F238E27FC236}">
                <a16:creationId xmlns:a16="http://schemas.microsoft.com/office/drawing/2014/main" id="{DDA10177-2AD0-D3AA-F9D5-E57FC12DBB3A}"/>
              </a:ext>
            </a:extLst>
          </p:cNvPr>
          <p:cNvSpPr txBox="1">
            <a:spLocks/>
          </p:cNvSpPr>
          <p:nvPr/>
        </p:nvSpPr>
        <p:spPr>
          <a:xfrm>
            <a:off x="720723" y="1348600"/>
            <a:ext cx="5811238" cy="405828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2"/>
              </a:buClr>
              <a:buSzPts val="18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1701"/>
              </a:spcBef>
              <a:spcAft>
                <a:spcPts val="0"/>
              </a:spcAft>
              <a:buClr>
                <a:schemeClr val="accent3"/>
              </a:buClr>
              <a:buSzPts val="1800"/>
              <a:buFont typeface="Arial"/>
              <a:buNone/>
              <a:defRPr sz="2000" b="1" i="0" u="none" strike="noStrike" cap="none">
                <a:solidFill>
                  <a:schemeClr val="accent3"/>
                </a:solidFill>
                <a:latin typeface="Arial"/>
                <a:ea typeface="Arial"/>
                <a:cs typeface="Arial"/>
                <a:sym typeface="Arial"/>
              </a:defRPr>
            </a:lvl2pPr>
            <a:lvl3pPr marL="1371600" marR="0" lvl="2" indent="-228600" algn="l" rtl="0">
              <a:lnSpc>
                <a:spcPct val="100000"/>
              </a:lnSpc>
              <a:spcBef>
                <a:spcPts val="567"/>
              </a:spcBef>
              <a:spcAft>
                <a:spcPts val="0"/>
              </a:spcAft>
              <a:buClr>
                <a:schemeClr val="accent1"/>
              </a:buClr>
              <a:buSzPts val="1800"/>
              <a:buFont typeface="Arial"/>
              <a:buNone/>
              <a:defRPr sz="1800" b="1" i="0" u="none" strike="noStrike" cap="none">
                <a:solidFill>
                  <a:schemeClr val="dk2"/>
                </a:solidFill>
                <a:latin typeface="Arial"/>
                <a:ea typeface="Arial"/>
                <a:cs typeface="Arial"/>
                <a:sym typeface="Arial"/>
              </a:defRPr>
            </a:lvl3pPr>
            <a:lvl4pPr marL="1828800" marR="0" lvl="3" indent="-342900" algn="l" rtl="0">
              <a:lnSpc>
                <a:spcPct val="100000"/>
              </a:lnSpc>
              <a:spcBef>
                <a:spcPts val="2835"/>
              </a:spcBef>
              <a:spcAft>
                <a:spcPts val="0"/>
              </a:spcAft>
              <a:buClr>
                <a:schemeClr val="accent2"/>
              </a:buClr>
              <a:buSzPts val="1800"/>
              <a:buFont typeface="Arial"/>
              <a:buChar char="•"/>
              <a:defRPr sz="1600" b="0" i="0" u="none" strike="noStrike" cap="none">
                <a:solidFill>
                  <a:schemeClr val="dk2"/>
                </a:solidFill>
                <a:latin typeface="Arial"/>
                <a:ea typeface="Arial"/>
                <a:cs typeface="Arial"/>
                <a:sym typeface="Arial"/>
              </a:defRPr>
            </a:lvl4pPr>
            <a:lvl5pPr marL="2286000" marR="0" lvl="4" indent="-342900" algn="l" rtl="0">
              <a:lnSpc>
                <a:spcPct val="100000"/>
              </a:lnSpc>
              <a:spcBef>
                <a:spcPts val="850"/>
              </a:spcBef>
              <a:spcAft>
                <a:spcPts val="0"/>
              </a:spcAft>
              <a:buClr>
                <a:schemeClr val="accent2"/>
              </a:buClr>
              <a:buSzPts val="18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buClr>
                <a:schemeClr val="accent2"/>
              </a:buClr>
            </a:pPr>
            <a:endParaRPr lang="en-GB" dirty="0"/>
          </a:p>
          <a:p>
            <a:pPr indent="-342900">
              <a:buClr>
                <a:schemeClr val="accent2"/>
              </a:buClr>
              <a:buSzPct val="100000"/>
              <a:buFont typeface="Arial"/>
              <a:buChar char="●"/>
            </a:pPr>
            <a:r>
              <a:rPr lang="en-GB" dirty="0"/>
              <a:t>GOOS, OCG, OOPC, BGC Panel (and ETOOFS) engage in the WMO RRR process – ocean applications climate, BGC cycles, mesoscale forecasting</a:t>
            </a:r>
          </a:p>
          <a:p>
            <a:pPr indent="-342900">
              <a:buClr>
                <a:schemeClr val="accent2"/>
              </a:buClr>
              <a:buSzPct val="100000"/>
              <a:buFont typeface="Arial"/>
              <a:buChar char="●"/>
            </a:pPr>
            <a:endParaRPr lang="en-GB" dirty="0"/>
          </a:p>
          <a:p>
            <a:pPr indent="-342900">
              <a:buClr>
                <a:schemeClr val="accent2"/>
              </a:buClr>
              <a:buSzPct val="100000"/>
              <a:buFont typeface="Arial"/>
              <a:buChar char="●"/>
            </a:pPr>
            <a:r>
              <a:rPr lang="en-GB" dirty="0"/>
              <a:t>Co-Design Programme working on design/requirements for application areas – similar &amp; different to WMO RRR</a:t>
            </a:r>
          </a:p>
          <a:p>
            <a:pPr indent="-342900">
              <a:buClr>
                <a:schemeClr val="accent2"/>
              </a:buClr>
              <a:buSzPct val="100000"/>
              <a:buFont typeface="Arial"/>
              <a:buChar char="●"/>
            </a:pPr>
            <a:endParaRPr lang="en-GB" dirty="0"/>
          </a:p>
          <a:p>
            <a:pPr indent="-342900">
              <a:buClr>
                <a:schemeClr val="accent2"/>
              </a:buClr>
              <a:buSzPct val="100000"/>
              <a:buFont typeface="Arial"/>
              <a:buChar char="●"/>
            </a:pPr>
            <a:r>
              <a:rPr lang="en-GB" dirty="0"/>
              <a:t>GCOS Implementation Plan – specific actions – OOPC coordinate across GOOS Expert Panels</a:t>
            </a:r>
          </a:p>
          <a:p>
            <a:pPr marL="114300" indent="0">
              <a:buClr>
                <a:schemeClr val="accent2"/>
              </a:buClr>
              <a:buSzPct val="100000"/>
            </a:pPr>
            <a:endParaRPr lang="en-GB" dirty="0"/>
          </a:p>
          <a:p>
            <a:pPr indent="-342900">
              <a:buClr>
                <a:schemeClr val="accent2"/>
              </a:buClr>
              <a:buSzPct val="100000"/>
              <a:buFont typeface="Arial"/>
              <a:buChar char="●"/>
            </a:pPr>
            <a:r>
              <a:rPr lang="en-GB" dirty="0"/>
              <a:t>GOOS Expert Panels – how use the EOVs specification sheets – not sufficient for design</a:t>
            </a:r>
          </a:p>
          <a:p>
            <a:pPr indent="-342900">
              <a:buClr>
                <a:schemeClr val="accent2"/>
              </a:buClr>
              <a:buSzPct val="100000"/>
              <a:buFont typeface="Arial"/>
              <a:buChar char="●"/>
            </a:pPr>
            <a:endParaRPr lang="en-GB" dirty="0"/>
          </a:p>
          <a:p>
            <a:pPr indent="-342900">
              <a:buClr>
                <a:schemeClr val="accent2"/>
              </a:buClr>
              <a:buSzPct val="100000"/>
              <a:buFont typeface="Arial"/>
              <a:buChar char="●"/>
            </a:pPr>
            <a:r>
              <a:rPr lang="en-GB" dirty="0"/>
              <a:t>TPOS2020, </a:t>
            </a:r>
            <a:r>
              <a:rPr lang="en-GB" dirty="0" err="1"/>
              <a:t>CoastPredict</a:t>
            </a:r>
            <a:r>
              <a:rPr lang="en-GB" dirty="0"/>
              <a:t>, DOOS, OASIS…?</a:t>
            </a:r>
          </a:p>
          <a:p>
            <a:pPr indent="-342900">
              <a:buClr>
                <a:schemeClr val="accent2"/>
              </a:buClr>
              <a:buSzPct val="100000"/>
              <a:buFont typeface="Arial"/>
              <a:buChar char="●"/>
            </a:pPr>
            <a:endParaRPr lang="en-GB" dirty="0"/>
          </a:p>
          <a:p>
            <a:pPr indent="-342900">
              <a:buClr>
                <a:schemeClr val="accent2"/>
              </a:buClr>
              <a:buSzPct val="100000"/>
              <a:buFont typeface="Arial"/>
              <a:buChar char="●"/>
            </a:pPr>
            <a:r>
              <a:rPr lang="en-GB" dirty="0"/>
              <a:t>Ocean Decade Vision 2030 Process – 2030 Goals for ocean observing(!?!)</a:t>
            </a:r>
          </a:p>
          <a:p>
            <a:pPr indent="-342900">
              <a:buClr>
                <a:schemeClr val="accent2"/>
              </a:buClr>
              <a:buSzPct val="100000"/>
              <a:buFont typeface="Arial"/>
              <a:buChar char="●"/>
            </a:pPr>
            <a:endParaRPr lang="en-GB" dirty="0"/>
          </a:p>
          <a:p>
            <a:pPr indent="-342900">
              <a:buClr>
                <a:schemeClr val="accent2"/>
              </a:buClr>
              <a:buSzPct val="100000"/>
              <a:buFont typeface="Arial"/>
              <a:buChar char="●"/>
            </a:pPr>
            <a:endParaRPr lang="en-GB" dirty="0"/>
          </a:p>
          <a:p>
            <a:pPr indent="-342900">
              <a:buClr>
                <a:schemeClr val="accent2"/>
              </a:buClr>
              <a:buSzPct val="100000"/>
              <a:buFont typeface="Arial"/>
              <a:buChar char="●"/>
            </a:pPr>
            <a:endParaRPr lang="en-GB" b="1" dirty="0"/>
          </a:p>
          <a:p>
            <a:pPr marL="114300" indent="0">
              <a:buClr>
                <a:schemeClr val="accent2"/>
              </a:buClr>
              <a:buSzPct val="100000"/>
            </a:pPr>
            <a:endParaRPr lang="en-GB" dirty="0"/>
          </a:p>
        </p:txBody>
      </p:sp>
      <p:pic>
        <p:nvPicPr>
          <p:cNvPr id="4" name="Picture 3" descr="A diagram of the earth&#10;&#10;Description automatically generated with low confidence">
            <a:extLst>
              <a:ext uri="{FF2B5EF4-FFF2-40B4-BE49-F238E27FC236}">
                <a16:creationId xmlns:a16="http://schemas.microsoft.com/office/drawing/2014/main" id="{FFB52185-E7A7-6C0A-3504-AE8CF1CCB455}"/>
              </a:ext>
            </a:extLst>
          </p:cNvPr>
          <p:cNvPicPr>
            <a:picLocks noChangeAspect="1"/>
          </p:cNvPicPr>
          <p:nvPr/>
        </p:nvPicPr>
        <p:blipFill>
          <a:blip r:embed="rId3"/>
          <a:stretch>
            <a:fillRect/>
          </a:stretch>
        </p:blipFill>
        <p:spPr>
          <a:xfrm>
            <a:off x="9968853" y="297030"/>
            <a:ext cx="1970848" cy="2803980"/>
          </a:xfrm>
          <a:prstGeom prst="rect">
            <a:avLst/>
          </a:prstGeom>
        </p:spPr>
      </p:pic>
      <p:pic>
        <p:nvPicPr>
          <p:cNvPr id="6" name="Picture 5" descr="A picture containing text, screenshot, font, number&#10;&#10;Description automatically generated">
            <a:extLst>
              <a:ext uri="{FF2B5EF4-FFF2-40B4-BE49-F238E27FC236}">
                <a16:creationId xmlns:a16="http://schemas.microsoft.com/office/drawing/2014/main" id="{C8269EE0-1B3A-8F12-1B33-B23970DD91DD}"/>
              </a:ext>
            </a:extLst>
          </p:cNvPr>
          <p:cNvPicPr>
            <a:picLocks noChangeAspect="1"/>
          </p:cNvPicPr>
          <p:nvPr/>
        </p:nvPicPr>
        <p:blipFill>
          <a:blip r:embed="rId4"/>
          <a:stretch>
            <a:fillRect/>
          </a:stretch>
        </p:blipFill>
        <p:spPr>
          <a:xfrm>
            <a:off x="7835279" y="3150988"/>
            <a:ext cx="4374221" cy="1222901"/>
          </a:xfrm>
          <a:prstGeom prst="rect">
            <a:avLst/>
          </a:prstGeom>
        </p:spPr>
      </p:pic>
      <p:pic>
        <p:nvPicPr>
          <p:cNvPr id="7" name="Google Shape;149;g1fa0b5ebe02_0_0">
            <a:extLst>
              <a:ext uri="{FF2B5EF4-FFF2-40B4-BE49-F238E27FC236}">
                <a16:creationId xmlns:a16="http://schemas.microsoft.com/office/drawing/2014/main" id="{00C66998-F27E-8505-FA6F-A33B7F5D537E}"/>
              </a:ext>
            </a:extLst>
          </p:cNvPr>
          <p:cNvPicPr preferRelativeResize="0"/>
          <p:nvPr/>
        </p:nvPicPr>
        <p:blipFill>
          <a:blip r:embed="rId5">
            <a:alphaModFix/>
          </a:blip>
          <a:stretch>
            <a:fillRect/>
          </a:stretch>
        </p:blipFill>
        <p:spPr>
          <a:xfrm>
            <a:off x="7003498" y="203263"/>
            <a:ext cx="2737781" cy="1023769"/>
          </a:xfrm>
          <a:prstGeom prst="rect">
            <a:avLst/>
          </a:prstGeom>
          <a:noFill/>
          <a:ln>
            <a:noFill/>
          </a:ln>
        </p:spPr>
      </p:pic>
      <p:sp>
        <p:nvSpPr>
          <p:cNvPr id="9" name="Google Shape;202;g238b7b403cd_0_763">
            <a:extLst>
              <a:ext uri="{FF2B5EF4-FFF2-40B4-BE49-F238E27FC236}">
                <a16:creationId xmlns:a16="http://schemas.microsoft.com/office/drawing/2014/main" id="{35CE98C4-ED5B-FF75-A18E-4BA26E86EE1C}"/>
              </a:ext>
            </a:extLst>
          </p:cNvPr>
          <p:cNvSpPr/>
          <p:nvPr/>
        </p:nvSpPr>
        <p:spPr>
          <a:xfrm>
            <a:off x="6965205" y="1534232"/>
            <a:ext cx="2548500" cy="10647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 name="Google Shape;203;g238b7b403cd_0_763">
            <a:extLst>
              <a:ext uri="{FF2B5EF4-FFF2-40B4-BE49-F238E27FC236}">
                <a16:creationId xmlns:a16="http://schemas.microsoft.com/office/drawing/2014/main" id="{5CADB244-FBFE-5282-2EB9-46783D703568}"/>
              </a:ext>
            </a:extLst>
          </p:cNvPr>
          <p:cNvSpPr/>
          <p:nvPr/>
        </p:nvSpPr>
        <p:spPr>
          <a:xfrm>
            <a:off x="7005990" y="2818131"/>
            <a:ext cx="2548500" cy="10647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1" name="Google Shape;204;g238b7b403cd_0_763">
            <a:extLst>
              <a:ext uri="{FF2B5EF4-FFF2-40B4-BE49-F238E27FC236}">
                <a16:creationId xmlns:a16="http://schemas.microsoft.com/office/drawing/2014/main" id="{FFD400E5-6778-95C7-DE18-6C8A937B3570}"/>
              </a:ext>
            </a:extLst>
          </p:cNvPr>
          <p:cNvPicPr preferRelativeResize="0"/>
          <p:nvPr/>
        </p:nvPicPr>
        <p:blipFill>
          <a:blip r:embed="rId6">
            <a:alphaModFix/>
          </a:blip>
          <a:stretch>
            <a:fillRect/>
          </a:stretch>
        </p:blipFill>
        <p:spPr>
          <a:xfrm>
            <a:off x="7473890" y="2536381"/>
            <a:ext cx="1553034" cy="1616366"/>
          </a:xfrm>
          <a:prstGeom prst="rect">
            <a:avLst/>
          </a:prstGeom>
          <a:noFill/>
          <a:ln>
            <a:noFill/>
          </a:ln>
        </p:spPr>
      </p:pic>
      <p:pic>
        <p:nvPicPr>
          <p:cNvPr id="12" name="Google Shape;205;g238b7b403cd_0_763">
            <a:extLst>
              <a:ext uri="{FF2B5EF4-FFF2-40B4-BE49-F238E27FC236}">
                <a16:creationId xmlns:a16="http://schemas.microsoft.com/office/drawing/2014/main" id="{8625977B-CEFB-34FB-878B-C6630F9EA677}"/>
              </a:ext>
            </a:extLst>
          </p:cNvPr>
          <p:cNvPicPr preferRelativeResize="0"/>
          <p:nvPr/>
        </p:nvPicPr>
        <p:blipFill>
          <a:blip r:embed="rId7">
            <a:alphaModFix/>
          </a:blip>
          <a:stretch>
            <a:fillRect/>
          </a:stretch>
        </p:blipFill>
        <p:spPr>
          <a:xfrm>
            <a:off x="7502588" y="1279569"/>
            <a:ext cx="1473634" cy="1533729"/>
          </a:xfrm>
          <a:prstGeom prst="rect">
            <a:avLst/>
          </a:prstGeom>
          <a:noFill/>
          <a:ln>
            <a:noFill/>
          </a:ln>
        </p:spPr>
      </p:pic>
      <p:grpSp>
        <p:nvGrpSpPr>
          <p:cNvPr id="15" name="Google Shape;456;p65">
            <a:extLst>
              <a:ext uri="{FF2B5EF4-FFF2-40B4-BE49-F238E27FC236}">
                <a16:creationId xmlns:a16="http://schemas.microsoft.com/office/drawing/2014/main" id="{4786C9F4-3B8B-D192-C924-C51D72B7C8C7}"/>
              </a:ext>
            </a:extLst>
          </p:cNvPr>
          <p:cNvGrpSpPr/>
          <p:nvPr/>
        </p:nvGrpSpPr>
        <p:grpSpPr>
          <a:xfrm>
            <a:off x="6792668" y="4379568"/>
            <a:ext cx="5442073" cy="2345912"/>
            <a:chOff x="405400" y="908475"/>
            <a:chExt cx="8146816" cy="3526626"/>
          </a:xfrm>
        </p:grpSpPr>
        <p:pic>
          <p:nvPicPr>
            <p:cNvPr id="16" name="Google Shape;457;p65">
              <a:extLst>
                <a:ext uri="{FF2B5EF4-FFF2-40B4-BE49-F238E27FC236}">
                  <a16:creationId xmlns:a16="http://schemas.microsoft.com/office/drawing/2014/main" id="{54BD69B2-7E4E-205F-080F-114FB1C81B5B}"/>
                </a:ext>
              </a:extLst>
            </p:cNvPr>
            <p:cNvPicPr preferRelativeResize="0"/>
            <p:nvPr/>
          </p:nvPicPr>
          <p:blipFill rotWithShape="1">
            <a:blip r:embed="rId8">
              <a:alphaModFix/>
            </a:blip>
            <a:srcRect t="12563" r="1768" b="11845"/>
            <a:stretch/>
          </p:blipFill>
          <p:spPr>
            <a:xfrm>
              <a:off x="405400" y="908475"/>
              <a:ext cx="8146816" cy="3526626"/>
            </a:xfrm>
            <a:prstGeom prst="rect">
              <a:avLst/>
            </a:prstGeom>
            <a:noFill/>
            <a:ln>
              <a:noFill/>
            </a:ln>
          </p:spPr>
        </p:pic>
        <p:pic>
          <p:nvPicPr>
            <p:cNvPr id="17" name="Google Shape;458;p65">
              <a:extLst>
                <a:ext uri="{FF2B5EF4-FFF2-40B4-BE49-F238E27FC236}">
                  <a16:creationId xmlns:a16="http://schemas.microsoft.com/office/drawing/2014/main" id="{34968BD1-9284-6F48-7B21-FD2B54B7FDC5}"/>
                </a:ext>
              </a:extLst>
            </p:cNvPr>
            <p:cNvPicPr preferRelativeResize="0"/>
            <p:nvPr/>
          </p:nvPicPr>
          <p:blipFill>
            <a:blip r:embed="rId9">
              <a:alphaModFix/>
            </a:blip>
            <a:stretch>
              <a:fillRect/>
            </a:stretch>
          </p:blipFill>
          <p:spPr>
            <a:xfrm>
              <a:off x="1896525" y="3520100"/>
              <a:ext cx="810450" cy="810450"/>
            </a:xfrm>
            <a:prstGeom prst="rect">
              <a:avLst/>
            </a:prstGeom>
            <a:noFill/>
            <a:ln>
              <a:noFill/>
            </a:ln>
          </p:spPr>
        </p:pic>
      </p:grpSp>
    </p:spTree>
    <p:extLst>
      <p:ext uri="{BB962C8B-B14F-4D97-AF65-F5344CB8AC3E}">
        <p14:creationId xmlns:p14="http://schemas.microsoft.com/office/powerpoint/2010/main" val="185479288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4" name="Google Shape;304;g238e384d500_0_72"/>
          <p:cNvSpPr txBox="1">
            <a:spLocks noGrp="1"/>
          </p:cNvSpPr>
          <p:nvPr>
            <p:ph type="title"/>
          </p:nvPr>
        </p:nvSpPr>
        <p:spPr>
          <a:xfrm>
            <a:off x="720723" y="722313"/>
            <a:ext cx="10529427"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GB"/>
              <a:t>How OCG respond?</a:t>
            </a:r>
            <a:endParaRPr lang="en-GB" dirty="0"/>
          </a:p>
        </p:txBody>
      </p:sp>
      <p:sp>
        <p:nvSpPr>
          <p:cNvPr id="2" name="Google Shape;281;g238b7b403cd_0_1109">
            <a:extLst>
              <a:ext uri="{FF2B5EF4-FFF2-40B4-BE49-F238E27FC236}">
                <a16:creationId xmlns:a16="http://schemas.microsoft.com/office/drawing/2014/main" id="{DDA10177-2AD0-D3AA-F9D5-E57FC12DBB3A}"/>
              </a:ext>
            </a:extLst>
          </p:cNvPr>
          <p:cNvSpPr txBox="1">
            <a:spLocks/>
          </p:cNvSpPr>
          <p:nvPr/>
        </p:nvSpPr>
        <p:spPr>
          <a:xfrm>
            <a:off x="600775" y="1297113"/>
            <a:ext cx="5587990" cy="405828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2"/>
              </a:buClr>
              <a:buSzPts val="18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1701"/>
              </a:spcBef>
              <a:spcAft>
                <a:spcPts val="0"/>
              </a:spcAft>
              <a:buClr>
                <a:schemeClr val="accent3"/>
              </a:buClr>
              <a:buSzPts val="1800"/>
              <a:buFont typeface="Arial"/>
              <a:buNone/>
              <a:defRPr sz="2000" b="1" i="0" u="none" strike="noStrike" cap="none">
                <a:solidFill>
                  <a:schemeClr val="accent3"/>
                </a:solidFill>
                <a:latin typeface="Arial"/>
                <a:ea typeface="Arial"/>
                <a:cs typeface="Arial"/>
                <a:sym typeface="Arial"/>
              </a:defRPr>
            </a:lvl2pPr>
            <a:lvl3pPr marL="1371600" marR="0" lvl="2" indent="-228600" algn="l" rtl="0">
              <a:lnSpc>
                <a:spcPct val="100000"/>
              </a:lnSpc>
              <a:spcBef>
                <a:spcPts val="567"/>
              </a:spcBef>
              <a:spcAft>
                <a:spcPts val="0"/>
              </a:spcAft>
              <a:buClr>
                <a:schemeClr val="accent1"/>
              </a:buClr>
              <a:buSzPts val="1800"/>
              <a:buFont typeface="Arial"/>
              <a:buNone/>
              <a:defRPr sz="1800" b="1" i="0" u="none" strike="noStrike" cap="none">
                <a:solidFill>
                  <a:schemeClr val="dk2"/>
                </a:solidFill>
                <a:latin typeface="Arial"/>
                <a:ea typeface="Arial"/>
                <a:cs typeface="Arial"/>
                <a:sym typeface="Arial"/>
              </a:defRPr>
            </a:lvl3pPr>
            <a:lvl4pPr marL="1828800" marR="0" lvl="3" indent="-342900" algn="l" rtl="0">
              <a:lnSpc>
                <a:spcPct val="100000"/>
              </a:lnSpc>
              <a:spcBef>
                <a:spcPts val="2835"/>
              </a:spcBef>
              <a:spcAft>
                <a:spcPts val="0"/>
              </a:spcAft>
              <a:buClr>
                <a:schemeClr val="accent2"/>
              </a:buClr>
              <a:buSzPts val="1800"/>
              <a:buFont typeface="Arial"/>
              <a:buChar char="•"/>
              <a:defRPr sz="1600" b="0" i="0" u="none" strike="noStrike" cap="none">
                <a:solidFill>
                  <a:schemeClr val="dk2"/>
                </a:solidFill>
                <a:latin typeface="Arial"/>
                <a:ea typeface="Arial"/>
                <a:cs typeface="Arial"/>
                <a:sym typeface="Arial"/>
              </a:defRPr>
            </a:lvl4pPr>
            <a:lvl5pPr marL="2286000" marR="0" lvl="4" indent="-342900" algn="l" rtl="0">
              <a:lnSpc>
                <a:spcPct val="100000"/>
              </a:lnSpc>
              <a:spcBef>
                <a:spcPts val="850"/>
              </a:spcBef>
              <a:spcAft>
                <a:spcPts val="0"/>
              </a:spcAft>
              <a:buClr>
                <a:schemeClr val="accent2"/>
              </a:buClr>
              <a:buSzPts val="18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buClr>
                <a:schemeClr val="accent2"/>
              </a:buClr>
            </a:pPr>
            <a:endParaRPr lang="en-GB" dirty="0"/>
          </a:p>
          <a:p>
            <a:pPr indent="-342900">
              <a:buClr>
                <a:schemeClr val="accent2"/>
              </a:buClr>
              <a:buSzPct val="100000"/>
              <a:buFont typeface="Arial"/>
              <a:buChar char="●"/>
            </a:pPr>
            <a:r>
              <a:rPr lang="en-GB" dirty="0"/>
              <a:t>2-day Workshop before OCG meeting to discuss across requirements? </a:t>
            </a:r>
          </a:p>
          <a:p>
            <a:pPr marL="114300" indent="0">
              <a:buClr>
                <a:schemeClr val="accent2"/>
              </a:buClr>
              <a:buSzPct val="100000"/>
            </a:pPr>
            <a:endParaRPr lang="en-GB" dirty="0"/>
          </a:p>
          <a:p>
            <a:pPr indent="-342900">
              <a:buClr>
                <a:schemeClr val="accent2"/>
              </a:buClr>
              <a:buSzPct val="100000"/>
              <a:buFont typeface="Arial"/>
              <a:buChar char="●"/>
            </a:pPr>
            <a:r>
              <a:rPr lang="en-GB" dirty="0"/>
              <a:t>Identify cross network response – existing that can be adapted / where need new/investment?</a:t>
            </a:r>
          </a:p>
          <a:p>
            <a:pPr indent="-342900">
              <a:buClr>
                <a:schemeClr val="accent2"/>
              </a:buClr>
              <a:buSzPct val="100000"/>
              <a:buFont typeface="Arial"/>
              <a:buChar char="●"/>
            </a:pPr>
            <a:endParaRPr lang="en-GB" dirty="0"/>
          </a:p>
          <a:p>
            <a:pPr indent="-342900">
              <a:buClr>
                <a:schemeClr val="accent2"/>
              </a:buClr>
              <a:buSzPct val="100000"/>
              <a:buFont typeface="Arial"/>
              <a:buChar char="●"/>
            </a:pPr>
            <a:r>
              <a:rPr lang="en-GB" dirty="0"/>
              <a:t>Invite GOOS Panels, GCOS, others</a:t>
            </a:r>
          </a:p>
          <a:p>
            <a:pPr indent="-342900">
              <a:buClr>
                <a:schemeClr val="accent2"/>
              </a:buClr>
              <a:buSzPct val="100000"/>
              <a:buFont typeface="Arial"/>
              <a:buChar char="●"/>
            </a:pPr>
            <a:endParaRPr lang="en-GB" dirty="0"/>
          </a:p>
          <a:p>
            <a:pPr indent="-342900">
              <a:buClr>
                <a:schemeClr val="accent2"/>
              </a:buClr>
              <a:buSzPct val="100000"/>
              <a:buFont typeface="Arial"/>
              <a:buChar char="●"/>
            </a:pPr>
            <a:r>
              <a:rPr lang="en-GB" dirty="0"/>
              <a:t>Limit what consider as requirements – major initiatives driven by end user needs, as well as science</a:t>
            </a:r>
          </a:p>
          <a:p>
            <a:pPr indent="-342900">
              <a:buClr>
                <a:schemeClr val="accent2"/>
              </a:buClr>
              <a:buSzPct val="100000"/>
              <a:buFont typeface="Arial"/>
              <a:buChar char="●"/>
            </a:pPr>
            <a:endParaRPr lang="en-GB" dirty="0"/>
          </a:p>
          <a:p>
            <a:pPr indent="-342900">
              <a:buClr>
                <a:schemeClr val="accent2"/>
              </a:buClr>
              <a:buSzPct val="100000"/>
              <a:buFont typeface="Arial"/>
              <a:buChar char="●"/>
            </a:pPr>
            <a:r>
              <a:rPr lang="en-GB" dirty="0"/>
              <a:t>Trial next year?</a:t>
            </a:r>
          </a:p>
          <a:p>
            <a:pPr indent="-342900">
              <a:buClr>
                <a:schemeClr val="accent2"/>
              </a:buClr>
              <a:buSzPct val="100000"/>
              <a:buFont typeface="Arial"/>
              <a:buChar char="●"/>
            </a:pPr>
            <a:endParaRPr lang="en-GB" dirty="0"/>
          </a:p>
          <a:p>
            <a:pPr indent="-342900">
              <a:buClr>
                <a:schemeClr val="accent2"/>
              </a:buClr>
              <a:buSzPct val="100000"/>
              <a:buFont typeface="Arial"/>
              <a:buChar char="●"/>
            </a:pPr>
            <a:r>
              <a:rPr lang="en-GB" dirty="0"/>
              <a:t>1-day update in intervening years?</a:t>
            </a:r>
          </a:p>
          <a:p>
            <a:pPr indent="-342900">
              <a:buClr>
                <a:schemeClr val="accent2"/>
              </a:buClr>
              <a:buSzPct val="100000"/>
              <a:buFont typeface="Arial"/>
              <a:buChar char="●"/>
            </a:pPr>
            <a:endParaRPr lang="en-GB" b="1" dirty="0"/>
          </a:p>
          <a:p>
            <a:pPr marL="114300" indent="0">
              <a:buClr>
                <a:schemeClr val="accent2"/>
              </a:buClr>
              <a:buSzPct val="100000"/>
            </a:pPr>
            <a:endParaRPr lang="en-GB" dirty="0"/>
          </a:p>
        </p:txBody>
      </p:sp>
      <p:pic>
        <p:nvPicPr>
          <p:cNvPr id="3" name="Google Shape;444;p64">
            <a:extLst>
              <a:ext uri="{FF2B5EF4-FFF2-40B4-BE49-F238E27FC236}">
                <a16:creationId xmlns:a16="http://schemas.microsoft.com/office/drawing/2014/main" id="{8464ED13-9692-22EC-1137-F23CE21F5FF4}"/>
              </a:ext>
            </a:extLst>
          </p:cNvPr>
          <p:cNvPicPr preferRelativeResize="0">
            <a:picLocks noGrp="1"/>
          </p:cNvPicPr>
          <p:nvPr>
            <p:ph type="pic" idx="2"/>
          </p:nvPr>
        </p:nvPicPr>
        <p:blipFill rotWithShape="1">
          <a:blip r:embed="rId3">
            <a:alphaModFix/>
          </a:blip>
          <a:srcRect r="-1276"/>
          <a:stretch/>
        </p:blipFill>
        <p:spPr>
          <a:xfrm>
            <a:off x="6292064" y="626733"/>
            <a:ext cx="6045281" cy="5502019"/>
          </a:xfrm>
          <a:prstGeom prst="rect">
            <a:avLst/>
          </a:prstGeom>
          <a:noFill/>
          <a:ln>
            <a:noFill/>
          </a:ln>
        </p:spPr>
      </p:pic>
    </p:spTree>
    <p:extLst>
      <p:ext uri="{BB962C8B-B14F-4D97-AF65-F5344CB8AC3E}">
        <p14:creationId xmlns:p14="http://schemas.microsoft.com/office/powerpoint/2010/main" val="51366985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238b7b403cd_0_126"/>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2</a:t>
            </a:fld>
            <a:endParaRPr/>
          </a:p>
        </p:txBody>
      </p:sp>
      <p:sp>
        <p:nvSpPr>
          <p:cNvPr id="186" name="Google Shape;186;g238b7b403cd_0_126"/>
          <p:cNvSpPr txBox="1">
            <a:spLocks noGrp="1"/>
          </p:cNvSpPr>
          <p:nvPr>
            <p:ph type="body" idx="1"/>
          </p:nvPr>
        </p:nvSpPr>
        <p:spPr>
          <a:xfrm>
            <a:off x="720725" y="1231501"/>
            <a:ext cx="7210870" cy="4726800"/>
          </a:xfrm>
          <a:prstGeom prst="rect">
            <a:avLst/>
          </a:prstGeom>
          <a:noFill/>
          <a:ln>
            <a:noFill/>
          </a:ln>
        </p:spPr>
        <p:txBody>
          <a:bodyPr spcFirstLastPara="1" wrap="square" lIns="0" tIns="0" rIns="0" bIns="0" anchor="t" anchorCtr="0">
            <a:noAutofit/>
          </a:bodyPr>
          <a:lstStyle/>
          <a:p>
            <a:pPr marL="457200" lvl="0" indent="-355600" algn="l" rtl="0">
              <a:lnSpc>
                <a:spcPct val="100000"/>
              </a:lnSpc>
              <a:spcBef>
                <a:spcPts val="0"/>
              </a:spcBef>
              <a:spcAft>
                <a:spcPts val="0"/>
              </a:spcAft>
              <a:buClr>
                <a:schemeClr val="accent2"/>
              </a:buClr>
              <a:buSzPts val="2000"/>
              <a:buChar char="●"/>
            </a:pPr>
            <a:r>
              <a:rPr lang="en-GB" sz="1800" dirty="0"/>
              <a:t>Comms and advocacy across the UN focus – building understanding need for ocean observing and GOOS (more later)</a:t>
            </a:r>
            <a:endParaRPr sz="1800" dirty="0"/>
          </a:p>
          <a:p>
            <a:pPr marL="457200" lvl="0" indent="-355600" algn="l" rtl="0">
              <a:lnSpc>
                <a:spcPct val="100000"/>
              </a:lnSpc>
              <a:spcBef>
                <a:spcPts val="0"/>
              </a:spcBef>
              <a:spcAft>
                <a:spcPts val="0"/>
              </a:spcAft>
              <a:buClr>
                <a:schemeClr val="accent2"/>
              </a:buClr>
              <a:buSzPts val="2000"/>
              <a:buChar char="●"/>
            </a:pPr>
            <a:r>
              <a:rPr lang="en-GB" sz="1800" b="1" dirty="0"/>
              <a:t>Regional rejuvenation </a:t>
            </a:r>
            <a:r>
              <a:rPr lang="en-GB" sz="1800" dirty="0"/>
              <a:t>- Pacific Islands, Caribbean, Africa, Arctic</a:t>
            </a:r>
            <a:endParaRPr sz="1800" dirty="0"/>
          </a:p>
          <a:p>
            <a:pPr lvl="0" indent="-355600">
              <a:buClr>
                <a:schemeClr val="accent2"/>
              </a:buClr>
              <a:buSzPts val="2000"/>
              <a:buChar char="●"/>
            </a:pPr>
            <a:r>
              <a:rPr lang="en-GB" sz="1800" b="1" dirty="0"/>
              <a:t>Dialogues with Industry </a:t>
            </a:r>
            <a:r>
              <a:rPr lang="en-GB" sz="1800" dirty="0"/>
              <a:t>(GOOS &amp; MTS &amp; NOAA) (hear at OCG-14 – initiated from OCG conversations – connection networks?</a:t>
            </a:r>
            <a:endParaRPr sz="1800" dirty="0"/>
          </a:p>
          <a:p>
            <a:pPr marL="457200" lvl="0" indent="-355600" algn="l" rtl="0">
              <a:spcBef>
                <a:spcPts val="0"/>
              </a:spcBef>
              <a:spcAft>
                <a:spcPts val="0"/>
              </a:spcAft>
              <a:buClr>
                <a:schemeClr val="accent2"/>
              </a:buClr>
              <a:buSzPts val="2000"/>
              <a:buChar char="●"/>
            </a:pPr>
            <a:r>
              <a:rPr lang="en-GB" sz="1800" b="1" dirty="0"/>
              <a:t>GOOS National Focal Points </a:t>
            </a:r>
            <a:r>
              <a:rPr lang="en-GB" sz="1800" dirty="0"/>
              <a:t>– also being re-activated and moving forward - national allies for networks?</a:t>
            </a:r>
            <a:endParaRPr sz="1800" dirty="0"/>
          </a:p>
          <a:p>
            <a:pPr marL="457200" lvl="0" indent="-355600" algn="l" rtl="0">
              <a:spcBef>
                <a:spcPts val="0"/>
              </a:spcBef>
              <a:spcAft>
                <a:spcPts val="0"/>
              </a:spcAft>
              <a:buClr>
                <a:schemeClr val="accent2"/>
              </a:buClr>
              <a:buSzPts val="2000"/>
              <a:buChar char="●"/>
            </a:pPr>
            <a:r>
              <a:rPr lang="en-GB" sz="1800" b="1" dirty="0"/>
              <a:t>WMO</a:t>
            </a:r>
            <a:r>
              <a:rPr lang="en-GB" sz="1800" dirty="0"/>
              <a:t> </a:t>
            </a:r>
            <a:r>
              <a:rPr lang="en-GB" sz="1800" b="1" dirty="0"/>
              <a:t>RRR</a:t>
            </a:r>
            <a:r>
              <a:rPr lang="en-GB" sz="1800" dirty="0"/>
              <a:t> important engagement for GOOS Office, OCG/</a:t>
            </a:r>
            <a:r>
              <a:rPr lang="en-GB" sz="1800" dirty="0" err="1"/>
              <a:t>OceanOPS</a:t>
            </a:r>
            <a:r>
              <a:rPr lang="en-GB" sz="1800" dirty="0"/>
              <a:t>, OOPC, BG Panel, and ETOOFS – </a:t>
            </a:r>
            <a:r>
              <a:rPr lang="en-GB" sz="1800" b="1" dirty="0"/>
              <a:t>GBON </a:t>
            </a:r>
            <a:r>
              <a:rPr lang="en-GB" sz="1800" dirty="0"/>
              <a:t>technical specifications SSS and SSP – SOFF opportunity for SIDS and developing countries – ocean greater visibility</a:t>
            </a:r>
            <a:endParaRPr sz="1800" dirty="0"/>
          </a:p>
          <a:p>
            <a:pPr marL="457200" lvl="0" indent="-355600" algn="l" rtl="0">
              <a:spcBef>
                <a:spcPts val="0"/>
              </a:spcBef>
              <a:spcAft>
                <a:spcPts val="0"/>
              </a:spcAft>
              <a:buClr>
                <a:schemeClr val="accent2"/>
              </a:buClr>
              <a:buSzPts val="2000"/>
              <a:buChar char="●"/>
            </a:pPr>
            <a:r>
              <a:rPr lang="en-GB" sz="1800" b="1" dirty="0"/>
              <a:t>Increased partnership </a:t>
            </a:r>
            <a:r>
              <a:rPr lang="en-GB" sz="1800" dirty="0"/>
              <a:t>– WMO, IODE, MSP, OSS, UNEP, Member States and across UN</a:t>
            </a:r>
            <a:endParaRPr sz="1800" dirty="0"/>
          </a:p>
          <a:p>
            <a:pPr marL="457200" lvl="0" indent="-355600" algn="l" rtl="0">
              <a:spcBef>
                <a:spcPts val="0"/>
              </a:spcBef>
              <a:spcAft>
                <a:spcPts val="0"/>
              </a:spcAft>
              <a:buClr>
                <a:schemeClr val="accent2"/>
              </a:buClr>
              <a:buSzPts val="2000"/>
              <a:buChar char="●"/>
            </a:pPr>
            <a:r>
              <a:rPr lang="en-GB" sz="1800" dirty="0"/>
              <a:t>UNESCO - Sorbonne hosting agreement for BGC Argo new </a:t>
            </a:r>
            <a:r>
              <a:rPr lang="en-GB" sz="1800" dirty="0" err="1"/>
              <a:t>OceanOPS</a:t>
            </a:r>
            <a:r>
              <a:rPr lang="en-GB" sz="1800" dirty="0"/>
              <a:t> team member (</a:t>
            </a:r>
            <a:r>
              <a:rPr lang="en-GB" sz="1800" dirty="0" err="1"/>
              <a:t>Orens</a:t>
            </a:r>
            <a:r>
              <a:rPr lang="en-GB" sz="1800" dirty="0"/>
              <a:t>)</a:t>
            </a:r>
          </a:p>
          <a:p>
            <a:pPr marL="457200" lvl="0" indent="-355600" algn="l" rtl="0">
              <a:spcBef>
                <a:spcPts val="0"/>
              </a:spcBef>
              <a:spcAft>
                <a:spcPts val="0"/>
              </a:spcAft>
              <a:buClr>
                <a:schemeClr val="accent2"/>
              </a:buClr>
              <a:buSzPts val="2000"/>
              <a:buChar char="●"/>
            </a:pPr>
            <a:r>
              <a:rPr lang="en-GB" sz="1800" dirty="0"/>
              <a:t>Guide Operational Ocean Forecasting System</a:t>
            </a:r>
          </a:p>
          <a:p>
            <a:pPr marL="457200" lvl="0" indent="-355600" algn="l" rtl="0">
              <a:spcBef>
                <a:spcPts val="0"/>
              </a:spcBef>
              <a:spcAft>
                <a:spcPts val="0"/>
              </a:spcAft>
              <a:buClr>
                <a:schemeClr val="accent2"/>
              </a:buClr>
              <a:buSzPts val="2000"/>
              <a:buChar char="●"/>
            </a:pPr>
            <a:r>
              <a:rPr lang="en-GB" sz="1800" b="1" dirty="0"/>
              <a:t>EOV Paper</a:t>
            </a:r>
            <a:r>
              <a:rPr lang="en-GB" sz="1800" dirty="0"/>
              <a:t> almost complete</a:t>
            </a:r>
          </a:p>
          <a:p>
            <a:pPr marL="457200" lvl="0" indent="-355600" algn="l" rtl="0">
              <a:spcBef>
                <a:spcPts val="0"/>
              </a:spcBef>
              <a:spcAft>
                <a:spcPts val="0"/>
              </a:spcAft>
              <a:buClr>
                <a:schemeClr val="accent2"/>
              </a:buClr>
              <a:buSzPts val="2000"/>
              <a:buChar char="●"/>
            </a:pPr>
            <a:r>
              <a:rPr lang="en-GB" sz="1800" dirty="0" err="1"/>
              <a:t>BioEco</a:t>
            </a:r>
            <a:r>
              <a:rPr lang="en-GB" sz="1800" dirty="0"/>
              <a:t> portal (visualisation/metadata) launched</a:t>
            </a:r>
          </a:p>
        </p:txBody>
      </p:sp>
      <p:sp>
        <p:nvSpPr>
          <p:cNvPr id="187" name="Google Shape;187;g238b7b403cd_0_126"/>
          <p:cNvSpPr txBox="1">
            <a:spLocks noGrp="1"/>
          </p:cNvSpPr>
          <p:nvPr>
            <p:ph type="title"/>
          </p:nvPr>
        </p:nvSpPr>
        <p:spPr>
          <a:xfrm>
            <a:off x="720726" y="722313"/>
            <a:ext cx="5518800"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1800"/>
              <a:buNone/>
            </a:pPr>
            <a:r>
              <a:rPr lang="en-GB" dirty="0"/>
              <a:t>Focus and successes</a:t>
            </a:r>
            <a:endParaRPr dirty="0"/>
          </a:p>
        </p:txBody>
      </p:sp>
      <p:pic>
        <p:nvPicPr>
          <p:cNvPr id="188" name="Google Shape;188;g238b7b403cd_0_126"/>
          <p:cNvPicPr preferRelativeResize="0"/>
          <p:nvPr/>
        </p:nvPicPr>
        <p:blipFill>
          <a:blip r:embed="rId3">
            <a:alphaModFix/>
          </a:blip>
          <a:stretch>
            <a:fillRect/>
          </a:stretch>
        </p:blipFill>
        <p:spPr>
          <a:xfrm>
            <a:off x="8000573" y="0"/>
            <a:ext cx="4043176" cy="6553202"/>
          </a:xfrm>
          <a:prstGeom prst="rect">
            <a:avLst/>
          </a:prstGeom>
          <a:noFill/>
          <a:ln>
            <a:noFill/>
          </a:ln>
        </p:spPr>
      </p:pic>
      <p:pic>
        <p:nvPicPr>
          <p:cNvPr id="189" name="Google Shape;189;g238b7b403cd_0_126"/>
          <p:cNvPicPr preferRelativeResize="0"/>
          <p:nvPr/>
        </p:nvPicPr>
        <p:blipFill rotWithShape="1">
          <a:blip r:embed="rId4">
            <a:alphaModFix/>
          </a:blip>
          <a:srcRect r="51555"/>
          <a:stretch/>
        </p:blipFill>
        <p:spPr>
          <a:xfrm>
            <a:off x="8049988" y="4016050"/>
            <a:ext cx="1845300" cy="2666424"/>
          </a:xfrm>
          <a:prstGeom prst="rect">
            <a:avLst/>
          </a:prstGeom>
          <a:noFill/>
          <a:ln>
            <a:noFill/>
          </a:ln>
        </p:spPr>
      </p:pic>
      <p:pic>
        <p:nvPicPr>
          <p:cNvPr id="190" name="Google Shape;190;g238b7b403cd_0_126"/>
          <p:cNvPicPr preferRelativeResize="0"/>
          <p:nvPr/>
        </p:nvPicPr>
        <p:blipFill>
          <a:blip r:embed="rId5">
            <a:alphaModFix/>
          </a:blip>
          <a:stretch>
            <a:fillRect/>
          </a:stretch>
        </p:blipFill>
        <p:spPr>
          <a:xfrm>
            <a:off x="9962763" y="1413125"/>
            <a:ext cx="1724826" cy="2232775"/>
          </a:xfrm>
          <a:prstGeom prst="rect">
            <a:avLst/>
          </a:prstGeom>
          <a:noFill/>
          <a:ln>
            <a:noFill/>
          </a:ln>
        </p:spPr>
      </p:pic>
      <p:pic>
        <p:nvPicPr>
          <p:cNvPr id="191" name="Google Shape;191;g238b7b403cd_0_126"/>
          <p:cNvPicPr preferRelativeResize="0"/>
          <p:nvPr/>
        </p:nvPicPr>
        <p:blipFill>
          <a:blip r:embed="rId6">
            <a:alphaModFix/>
          </a:blip>
          <a:stretch>
            <a:fillRect/>
          </a:stretch>
        </p:blipFill>
        <p:spPr>
          <a:xfrm>
            <a:off x="10645272" y="3645900"/>
            <a:ext cx="1467455" cy="559361"/>
          </a:xfrm>
          <a:prstGeom prst="rect">
            <a:avLst/>
          </a:prstGeom>
          <a:noFill/>
          <a:ln>
            <a:noFill/>
          </a:ln>
        </p:spPr>
      </p:pic>
      <p:pic>
        <p:nvPicPr>
          <p:cNvPr id="192" name="Google Shape;192;g238b7b403cd_0_126"/>
          <p:cNvPicPr preferRelativeResize="0"/>
          <p:nvPr/>
        </p:nvPicPr>
        <p:blipFill>
          <a:blip r:embed="rId7">
            <a:alphaModFix/>
          </a:blip>
          <a:stretch>
            <a:fillRect/>
          </a:stretch>
        </p:blipFill>
        <p:spPr>
          <a:xfrm>
            <a:off x="10190198" y="12"/>
            <a:ext cx="1424113" cy="1070874"/>
          </a:xfrm>
          <a:prstGeom prst="rect">
            <a:avLst/>
          </a:prstGeom>
          <a:noFill/>
          <a:ln>
            <a:noFill/>
          </a:ln>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4" name="Google Shape;304;g238e384d500_0_72"/>
          <p:cNvSpPr txBox="1">
            <a:spLocks noGrp="1"/>
          </p:cNvSpPr>
          <p:nvPr>
            <p:ph type="title"/>
          </p:nvPr>
        </p:nvSpPr>
        <p:spPr>
          <a:xfrm>
            <a:off x="720723" y="722313"/>
            <a:ext cx="10529427"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GB" dirty="0"/>
              <a:t>OCG links with GRAs and GOOS NFP</a:t>
            </a:r>
          </a:p>
        </p:txBody>
      </p:sp>
      <p:sp>
        <p:nvSpPr>
          <p:cNvPr id="2" name="Google Shape;281;g238b7b403cd_0_1109">
            <a:extLst>
              <a:ext uri="{FF2B5EF4-FFF2-40B4-BE49-F238E27FC236}">
                <a16:creationId xmlns:a16="http://schemas.microsoft.com/office/drawing/2014/main" id="{DDA10177-2AD0-D3AA-F9D5-E57FC12DBB3A}"/>
              </a:ext>
            </a:extLst>
          </p:cNvPr>
          <p:cNvSpPr txBox="1">
            <a:spLocks/>
          </p:cNvSpPr>
          <p:nvPr/>
        </p:nvSpPr>
        <p:spPr>
          <a:xfrm>
            <a:off x="600775" y="1469390"/>
            <a:ext cx="5384661" cy="405828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2"/>
              </a:buClr>
              <a:buSzPts val="18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1701"/>
              </a:spcBef>
              <a:spcAft>
                <a:spcPts val="0"/>
              </a:spcAft>
              <a:buClr>
                <a:schemeClr val="accent3"/>
              </a:buClr>
              <a:buSzPts val="1800"/>
              <a:buFont typeface="Arial"/>
              <a:buNone/>
              <a:defRPr sz="2000" b="1" i="0" u="none" strike="noStrike" cap="none">
                <a:solidFill>
                  <a:schemeClr val="accent3"/>
                </a:solidFill>
                <a:latin typeface="Arial"/>
                <a:ea typeface="Arial"/>
                <a:cs typeface="Arial"/>
                <a:sym typeface="Arial"/>
              </a:defRPr>
            </a:lvl2pPr>
            <a:lvl3pPr marL="1371600" marR="0" lvl="2" indent="-228600" algn="l" rtl="0">
              <a:lnSpc>
                <a:spcPct val="100000"/>
              </a:lnSpc>
              <a:spcBef>
                <a:spcPts val="567"/>
              </a:spcBef>
              <a:spcAft>
                <a:spcPts val="0"/>
              </a:spcAft>
              <a:buClr>
                <a:schemeClr val="accent1"/>
              </a:buClr>
              <a:buSzPts val="1800"/>
              <a:buFont typeface="Arial"/>
              <a:buNone/>
              <a:defRPr sz="1800" b="1" i="0" u="none" strike="noStrike" cap="none">
                <a:solidFill>
                  <a:schemeClr val="dk2"/>
                </a:solidFill>
                <a:latin typeface="Arial"/>
                <a:ea typeface="Arial"/>
                <a:cs typeface="Arial"/>
                <a:sym typeface="Arial"/>
              </a:defRPr>
            </a:lvl3pPr>
            <a:lvl4pPr marL="1828800" marR="0" lvl="3" indent="-342900" algn="l" rtl="0">
              <a:lnSpc>
                <a:spcPct val="100000"/>
              </a:lnSpc>
              <a:spcBef>
                <a:spcPts val="2835"/>
              </a:spcBef>
              <a:spcAft>
                <a:spcPts val="0"/>
              </a:spcAft>
              <a:buClr>
                <a:schemeClr val="accent2"/>
              </a:buClr>
              <a:buSzPts val="1800"/>
              <a:buFont typeface="Arial"/>
              <a:buChar char="•"/>
              <a:defRPr sz="1600" b="0" i="0" u="none" strike="noStrike" cap="none">
                <a:solidFill>
                  <a:schemeClr val="dk2"/>
                </a:solidFill>
                <a:latin typeface="Arial"/>
                <a:ea typeface="Arial"/>
                <a:cs typeface="Arial"/>
                <a:sym typeface="Arial"/>
              </a:defRPr>
            </a:lvl4pPr>
            <a:lvl5pPr marL="2286000" marR="0" lvl="4" indent="-342900" algn="l" rtl="0">
              <a:lnSpc>
                <a:spcPct val="100000"/>
              </a:lnSpc>
              <a:spcBef>
                <a:spcPts val="850"/>
              </a:spcBef>
              <a:spcAft>
                <a:spcPts val="0"/>
              </a:spcAft>
              <a:buClr>
                <a:schemeClr val="accent2"/>
              </a:buClr>
              <a:buSzPts val="18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buClr>
                <a:schemeClr val="accent2"/>
              </a:buClr>
            </a:pPr>
            <a:r>
              <a:rPr lang="en-GB" b="1" dirty="0"/>
              <a:t>GRAs</a:t>
            </a:r>
          </a:p>
          <a:p>
            <a:pPr marL="114300" indent="0">
              <a:buClr>
                <a:schemeClr val="accent2"/>
              </a:buClr>
            </a:pPr>
            <a:endParaRPr lang="en-GB" dirty="0"/>
          </a:p>
          <a:p>
            <a:pPr indent="-342900">
              <a:buClr>
                <a:schemeClr val="accent2"/>
              </a:buClr>
              <a:buSzPct val="100000"/>
              <a:buFont typeface="Arial"/>
              <a:buChar char="●"/>
            </a:pPr>
            <a:r>
              <a:rPr lang="en-GB" dirty="0"/>
              <a:t>13 GRAs – soon to be 14 - rejuvenation in PI-GOOS, IOCARIBE-GOOS, GOOS Africa, &amp; new CIOOS, and 130 countries contribute</a:t>
            </a:r>
          </a:p>
          <a:p>
            <a:pPr indent="-342900">
              <a:buClr>
                <a:schemeClr val="accent2"/>
              </a:buClr>
              <a:buSzPct val="100000"/>
              <a:buFont typeface="Arial"/>
              <a:buChar char="●"/>
            </a:pPr>
            <a:endParaRPr lang="en-GB" dirty="0"/>
          </a:p>
          <a:p>
            <a:pPr indent="-342900">
              <a:buClr>
                <a:schemeClr val="accent2"/>
              </a:buClr>
              <a:buSzPct val="100000"/>
              <a:buFont typeface="Arial"/>
              <a:buChar char="●"/>
            </a:pPr>
            <a:r>
              <a:rPr lang="en-GB" dirty="0"/>
              <a:t>Network engagement in regions for planning/capacity?</a:t>
            </a:r>
          </a:p>
          <a:p>
            <a:pPr indent="-342900">
              <a:buClr>
                <a:schemeClr val="accent2"/>
              </a:buClr>
              <a:buSzPct val="100000"/>
              <a:buFont typeface="Arial"/>
              <a:buChar char="●"/>
            </a:pPr>
            <a:endParaRPr lang="en-GB" dirty="0"/>
          </a:p>
          <a:p>
            <a:pPr indent="-342900">
              <a:buClr>
                <a:schemeClr val="accent2"/>
              </a:buClr>
              <a:buSzPct val="100000"/>
              <a:buFont typeface="Arial"/>
              <a:buChar char="●"/>
            </a:pPr>
            <a:r>
              <a:rPr lang="en-GB" dirty="0"/>
              <a:t>Alignment for OCG Data Implementation Strategy?</a:t>
            </a:r>
          </a:p>
          <a:p>
            <a:pPr indent="-342900">
              <a:buClr>
                <a:schemeClr val="accent2"/>
              </a:buClr>
              <a:buSzPct val="100000"/>
              <a:buFont typeface="Arial"/>
              <a:buChar char="●"/>
            </a:pPr>
            <a:endParaRPr lang="en-GB" dirty="0"/>
          </a:p>
          <a:p>
            <a:pPr marL="114300" indent="0">
              <a:buClr>
                <a:schemeClr val="accent2"/>
              </a:buClr>
              <a:buSzPct val="100000"/>
            </a:pPr>
            <a:r>
              <a:rPr lang="en-GB" b="1" dirty="0"/>
              <a:t>GOOS National Focal Points</a:t>
            </a:r>
          </a:p>
          <a:p>
            <a:pPr marL="114300" indent="0">
              <a:buClr>
                <a:schemeClr val="accent2"/>
              </a:buClr>
              <a:buSzPct val="100000"/>
            </a:pPr>
            <a:endParaRPr lang="en-GB" dirty="0"/>
          </a:p>
          <a:p>
            <a:pPr indent="-342900">
              <a:buClr>
                <a:schemeClr val="accent2"/>
              </a:buClr>
              <a:buSzPct val="100000"/>
              <a:buFont typeface="Arial"/>
              <a:buChar char="●"/>
            </a:pPr>
            <a:r>
              <a:rPr lang="en-GB" dirty="0"/>
              <a:t>Now 65 NFP</a:t>
            </a:r>
          </a:p>
          <a:p>
            <a:pPr indent="-342900">
              <a:buClr>
                <a:schemeClr val="accent2"/>
              </a:buClr>
              <a:buSzPct val="100000"/>
              <a:buFont typeface="Arial"/>
              <a:buChar char="●"/>
            </a:pPr>
            <a:endParaRPr lang="en-GB" dirty="0"/>
          </a:p>
          <a:p>
            <a:pPr indent="-342900">
              <a:buClr>
                <a:schemeClr val="accent2"/>
              </a:buClr>
              <a:buSzPct val="100000"/>
              <a:buFont typeface="Arial"/>
              <a:buChar char="●"/>
            </a:pPr>
            <a:r>
              <a:rPr lang="en-GB" dirty="0"/>
              <a:t>Natural national allies for networks?</a:t>
            </a:r>
          </a:p>
          <a:p>
            <a:pPr indent="-342900">
              <a:buClr>
                <a:schemeClr val="accent2"/>
              </a:buClr>
              <a:buSzPct val="100000"/>
              <a:buFont typeface="Arial"/>
              <a:buChar char="●"/>
            </a:pPr>
            <a:endParaRPr lang="en-GB" b="1" dirty="0"/>
          </a:p>
          <a:p>
            <a:pPr marL="114300" indent="0">
              <a:buClr>
                <a:schemeClr val="accent2"/>
              </a:buClr>
              <a:buSzPct val="100000"/>
            </a:pPr>
            <a:endParaRPr lang="en-GB" dirty="0"/>
          </a:p>
        </p:txBody>
      </p:sp>
      <p:pic>
        <p:nvPicPr>
          <p:cNvPr id="7170" name="Picture 2">
            <a:extLst>
              <a:ext uri="{FF2B5EF4-FFF2-40B4-BE49-F238E27FC236}">
                <a16:creationId xmlns:a16="http://schemas.microsoft.com/office/drawing/2014/main" id="{278B94B4-86E2-FCFD-8D45-53A8CE4C3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48044"/>
            <a:ext cx="5976732" cy="336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37365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238e384d500_0_72"/>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GB"/>
              <a:t>21</a:t>
            </a:fld>
            <a:endParaRPr/>
          </a:p>
        </p:txBody>
      </p:sp>
      <p:sp>
        <p:nvSpPr>
          <p:cNvPr id="304" name="Google Shape;304;g238e384d500_0_72"/>
          <p:cNvSpPr txBox="1">
            <a:spLocks noGrp="1"/>
          </p:cNvSpPr>
          <p:nvPr>
            <p:ph type="title"/>
          </p:nvPr>
        </p:nvSpPr>
        <p:spPr>
          <a:xfrm>
            <a:off x="720723" y="722313"/>
            <a:ext cx="6043331"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US" dirty="0"/>
              <a:t>OCG</a:t>
            </a:r>
            <a:endParaRPr dirty="0"/>
          </a:p>
        </p:txBody>
      </p:sp>
      <p:pic>
        <p:nvPicPr>
          <p:cNvPr id="305" name="Google Shape;305;g238e384d500_0_72"/>
          <p:cNvPicPr preferRelativeResize="0"/>
          <p:nvPr/>
        </p:nvPicPr>
        <p:blipFill rotWithShape="1">
          <a:blip r:embed="rId3">
            <a:alphaModFix/>
          </a:blip>
          <a:srcRect l="5903" r="34105"/>
          <a:stretch/>
        </p:blipFill>
        <p:spPr>
          <a:xfrm>
            <a:off x="7715700" y="0"/>
            <a:ext cx="4476301" cy="6864326"/>
          </a:xfrm>
          <a:prstGeom prst="rect">
            <a:avLst/>
          </a:prstGeom>
          <a:noFill/>
          <a:ln>
            <a:noFill/>
          </a:ln>
        </p:spPr>
      </p:pic>
      <p:sp>
        <p:nvSpPr>
          <p:cNvPr id="2" name="Google Shape;281;g238b7b403cd_0_1109">
            <a:extLst>
              <a:ext uri="{FF2B5EF4-FFF2-40B4-BE49-F238E27FC236}">
                <a16:creationId xmlns:a16="http://schemas.microsoft.com/office/drawing/2014/main" id="{90DF130B-D592-08E6-4F15-4565C5E819DB}"/>
              </a:ext>
            </a:extLst>
          </p:cNvPr>
          <p:cNvSpPr txBox="1">
            <a:spLocks/>
          </p:cNvSpPr>
          <p:nvPr/>
        </p:nvSpPr>
        <p:spPr>
          <a:xfrm>
            <a:off x="720723" y="1399856"/>
            <a:ext cx="6807190" cy="405828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2"/>
              </a:buClr>
              <a:buSzPts val="18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1701"/>
              </a:spcBef>
              <a:spcAft>
                <a:spcPts val="0"/>
              </a:spcAft>
              <a:buClr>
                <a:schemeClr val="accent3"/>
              </a:buClr>
              <a:buSzPts val="1800"/>
              <a:buFont typeface="Arial"/>
              <a:buNone/>
              <a:defRPr sz="2000" b="1" i="0" u="none" strike="noStrike" cap="none">
                <a:solidFill>
                  <a:schemeClr val="accent3"/>
                </a:solidFill>
                <a:latin typeface="Arial"/>
                <a:ea typeface="Arial"/>
                <a:cs typeface="Arial"/>
                <a:sym typeface="Arial"/>
              </a:defRPr>
            </a:lvl2pPr>
            <a:lvl3pPr marL="1371600" marR="0" lvl="2" indent="-228600" algn="l" rtl="0">
              <a:lnSpc>
                <a:spcPct val="100000"/>
              </a:lnSpc>
              <a:spcBef>
                <a:spcPts val="567"/>
              </a:spcBef>
              <a:spcAft>
                <a:spcPts val="0"/>
              </a:spcAft>
              <a:buClr>
                <a:schemeClr val="accent1"/>
              </a:buClr>
              <a:buSzPts val="1800"/>
              <a:buFont typeface="Arial"/>
              <a:buNone/>
              <a:defRPr sz="1800" b="1" i="0" u="none" strike="noStrike" cap="none">
                <a:solidFill>
                  <a:schemeClr val="dk2"/>
                </a:solidFill>
                <a:latin typeface="Arial"/>
                <a:ea typeface="Arial"/>
                <a:cs typeface="Arial"/>
                <a:sym typeface="Arial"/>
              </a:defRPr>
            </a:lvl3pPr>
            <a:lvl4pPr marL="1828800" marR="0" lvl="3" indent="-342900" algn="l" rtl="0">
              <a:lnSpc>
                <a:spcPct val="100000"/>
              </a:lnSpc>
              <a:spcBef>
                <a:spcPts val="2835"/>
              </a:spcBef>
              <a:spcAft>
                <a:spcPts val="0"/>
              </a:spcAft>
              <a:buClr>
                <a:schemeClr val="accent2"/>
              </a:buClr>
              <a:buSzPts val="1800"/>
              <a:buFont typeface="Arial"/>
              <a:buChar char="•"/>
              <a:defRPr sz="1600" b="0" i="0" u="none" strike="noStrike" cap="none">
                <a:solidFill>
                  <a:schemeClr val="dk2"/>
                </a:solidFill>
                <a:latin typeface="Arial"/>
                <a:ea typeface="Arial"/>
                <a:cs typeface="Arial"/>
                <a:sym typeface="Arial"/>
              </a:defRPr>
            </a:lvl4pPr>
            <a:lvl5pPr marL="2286000" marR="0" lvl="4" indent="-342900" algn="l" rtl="0">
              <a:lnSpc>
                <a:spcPct val="100000"/>
              </a:lnSpc>
              <a:spcBef>
                <a:spcPts val="850"/>
              </a:spcBef>
              <a:spcAft>
                <a:spcPts val="0"/>
              </a:spcAft>
              <a:buClr>
                <a:schemeClr val="accent2"/>
              </a:buClr>
              <a:buSzPts val="18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buClr>
                <a:schemeClr val="accent2"/>
              </a:buClr>
            </a:pPr>
            <a:r>
              <a:rPr lang="en-GB" b="1" dirty="0"/>
              <a:t>Topics</a:t>
            </a:r>
          </a:p>
          <a:p>
            <a:pPr marL="457200" lvl="0" indent="-304800" algn="l" rtl="0">
              <a:lnSpc>
                <a:spcPct val="100000"/>
              </a:lnSpc>
              <a:spcBef>
                <a:spcPts val="1701"/>
              </a:spcBef>
              <a:spcAft>
                <a:spcPts val="0"/>
              </a:spcAft>
              <a:buClr>
                <a:schemeClr val="accent2"/>
              </a:buClr>
              <a:buSzPts val="1200"/>
              <a:buChar char="●"/>
            </a:pPr>
            <a:r>
              <a:rPr lang="en-GB" dirty="0"/>
              <a:t>Squeeze on resource – defence in visibility and change of narrative to essential – comms and advocacy, Member States, NFP, GRAs, sponsors, partners – amplify the messages – sustained observations are indispensable</a:t>
            </a:r>
          </a:p>
          <a:p>
            <a:pPr indent="-304800">
              <a:buClr>
                <a:schemeClr val="accent2"/>
              </a:buClr>
              <a:buSzPts val="1200"/>
              <a:buFont typeface="Arial"/>
              <a:buChar char="●"/>
            </a:pPr>
            <a:r>
              <a:rPr lang="en-GB" dirty="0"/>
              <a:t>Data and metadata – must flow</a:t>
            </a:r>
          </a:p>
          <a:p>
            <a:pPr indent="-304800">
              <a:buClr>
                <a:schemeClr val="accent2"/>
              </a:buClr>
              <a:buSzPts val="1200"/>
              <a:buFont typeface="Arial"/>
              <a:buChar char="●"/>
            </a:pPr>
            <a:r>
              <a:rPr lang="en-GB" dirty="0"/>
              <a:t>Best practices – must underpin</a:t>
            </a:r>
          </a:p>
          <a:p>
            <a:pPr indent="-304800">
              <a:buClr>
                <a:schemeClr val="accent2"/>
              </a:buClr>
              <a:buSzPts val="1200"/>
              <a:buFont typeface="Arial"/>
              <a:buChar char="●"/>
            </a:pPr>
            <a:r>
              <a:rPr lang="en-GB" dirty="0"/>
              <a:t>Design to services – links to modelling community and users vital</a:t>
            </a:r>
          </a:p>
          <a:p>
            <a:pPr marL="457200" lvl="0" indent="-304800" algn="l" rtl="0">
              <a:lnSpc>
                <a:spcPct val="100000"/>
              </a:lnSpc>
              <a:spcBef>
                <a:spcPts val="0"/>
              </a:spcBef>
              <a:spcAft>
                <a:spcPts val="0"/>
              </a:spcAft>
              <a:buClr>
                <a:schemeClr val="accent2"/>
              </a:buClr>
              <a:buSzPts val="1200"/>
              <a:buChar char="●"/>
            </a:pPr>
            <a:r>
              <a:rPr lang="en-GB" dirty="0"/>
              <a:t>Private sector role - public-private partnership - concrete outcomes and transformation</a:t>
            </a:r>
          </a:p>
          <a:p>
            <a:pPr marL="0" lvl="0" indent="0" algn="l" rtl="0">
              <a:lnSpc>
                <a:spcPct val="100000"/>
              </a:lnSpc>
              <a:spcBef>
                <a:spcPts val="1701"/>
              </a:spcBef>
              <a:spcAft>
                <a:spcPts val="0"/>
              </a:spcAft>
              <a:buNone/>
            </a:pPr>
            <a:r>
              <a:rPr lang="en-US" b="1" dirty="0">
                <a:solidFill>
                  <a:schemeClr val="accent3"/>
                </a:solidFill>
              </a:rPr>
              <a:t>OCG work remains critical, networks are the core of sustained operational observing system, continue to strengthen and evolve</a:t>
            </a:r>
          </a:p>
          <a:p>
            <a:pPr marL="457200" lvl="0" indent="-304800" algn="l" rtl="0">
              <a:lnSpc>
                <a:spcPct val="100000"/>
              </a:lnSpc>
              <a:spcBef>
                <a:spcPts val="0"/>
              </a:spcBef>
              <a:spcAft>
                <a:spcPts val="0"/>
              </a:spcAft>
              <a:buClr>
                <a:schemeClr val="accent2"/>
              </a:buClr>
              <a:buSzPts val="1200"/>
              <a:buChar char="●"/>
            </a:pPr>
            <a:endParaRPr lang="en-GB" b="1" dirty="0"/>
          </a:p>
          <a:p>
            <a:pPr marL="114300" indent="0">
              <a:buClr>
                <a:schemeClr val="accent2"/>
              </a:buClr>
              <a:buSzPct val="100000"/>
            </a:pPr>
            <a:endParaRPr lang="en-GB" dirty="0"/>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g238e384d500_0_204" descr="Map&#10;&#10;Description automatically generated"/>
          <p:cNvPicPr preferRelativeResize="0"/>
          <p:nvPr/>
        </p:nvPicPr>
        <p:blipFill rotWithShape="1">
          <a:blip r:embed="rId3">
            <a:alphaModFix/>
          </a:blip>
          <a:srcRect/>
          <a:stretch/>
        </p:blipFill>
        <p:spPr>
          <a:xfrm>
            <a:off x="1144585" y="1167806"/>
            <a:ext cx="9841307" cy="5277777"/>
          </a:xfrm>
          <a:prstGeom prst="rect">
            <a:avLst/>
          </a:prstGeom>
          <a:noFill/>
          <a:ln>
            <a:noFill/>
          </a:ln>
        </p:spPr>
      </p:pic>
      <p:sp>
        <p:nvSpPr>
          <p:cNvPr id="148" name="Google Shape;148;g238e384d500_0_204"/>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22</a:t>
            </a:fld>
            <a:endParaRPr/>
          </a:p>
        </p:txBody>
      </p:sp>
      <p:sp>
        <p:nvSpPr>
          <p:cNvPr id="149" name="Google Shape;149;g238e384d500_0_204"/>
          <p:cNvSpPr txBox="1">
            <a:spLocks noGrp="1"/>
          </p:cNvSpPr>
          <p:nvPr>
            <p:ph type="title"/>
          </p:nvPr>
        </p:nvSpPr>
        <p:spPr>
          <a:xfrm>
            <a:off x="720726" y="722313"/>
            <a:ext cx="8118000"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GB"/>
              <a:t>GOOS Office Team</a:t>
            </a:r>
            <a:endParaRPr/>
          </a:p>
        </p:txBody>
      </p:sp>
      <p:grpSp>
        <p:nvGrpSpPr>
          <p:cNvPr id="150" name="Google Shape;150;g238e384d500_0_204"/>
          <p:cNvGrpSpPr/>
          <p:nvPr/>
        </p:nvGrpSpPr>
        <p:grpSpPr>
          <a:xfrm>
            <a:off x="700922" y="2818750"/>
            <a:ext cx="3387040" cy="3204488"/>
            <a:chOff x="-647768" y="969960"/>
            <a:chExt cx="3387040" cy="3204488"/>
          </a:xfrm>
        </p:grpSpPr>
        <p:pic>
          <p:nvPicPr>
            <p:cNvPr id="151" name="Google Shape;151;g238e384d500_0_204" descr="A group of people posing for a photo&#10;&#10;Description automatically generated"/>
            <p:cNvPicPr preferRelativeResize="0"/>
            <p:nvPr/>
          </p:nvPicPr>
          <p:blipFill rotWithShape="1">
            <a:blip r:embed="rId4">
              <a:alphaModFix/>
            </a:blip>
            <a:srcRect/>
            <a:stretch/>
          </p:blipFill>
          <p:spPr>
            <a:xfrm>
              <a:off x="-609451" y="969960"/>
              <a:ext cx="3114109" cy="2469485"/>
            </a:xfrm>
            <a:prstGeom prst="rect">
              <a:avLst/>
            </a:prstGeom>
            <a:noFill/>
            <a:ln>
              <a:noFill/>
            </a:ln>
          </p:spPr>
        </p:pic>
        <p:pic>
          <p:nvPicPr>
            <p:cNvPr id="152" name="Google Shape;152;g238e384d500_0_204" descr="A picture containing application&#10;&#10;Description automatically generated"/>
            <p:cNvPicPr preferRelativeResize="0"/>
            <p:nvPr/>
          </p:nvPicPr>
          <p:blipFill rotWithShape="1">
            <a:blip r:embed="rId5">
              <a:alphaModFix/>
            </a:blip>
            <a:srcRect/>
            <a:stretch/>
          </p:blipFill>
          <p:spPr>
            <a:xfrm>
              <a:off x="1680592" y="2524123"/>
              <a:ext cx="1058680" cy="1205863"/>
            </a:xfrm>
            <a:prstGeom prst="rect">
              <a:avLst/>
            </a:prstGeom>
            <a:noFill/>
            <a:ln>
              <a:noFill/>
            </a:ln>
          </p:spPr>
        </p:pic>
        <p:sp>
          <p:nvSpPr>
            <p:cNvPr id="153" name="Google Shape;153;g238e384d500_0_204"/>
            <p:cNvSpPr txBox="1"/>
            <p:nvPr/>
          </p:nvSpPr>
          <p:spPr>
            <a:xfrm>
              <a:off x="-647768" y="3504848"/>
              <a:ext cx="2468700" cy="6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050" b="0" i="0" u="none" strike="noStrike" cap="none">
                  <a:solidFill>
                    <a:schemeClr val="accent1"/>
                  </a:solidFill>
                  <a:latin typeface="Arial"/>
                  <a:ea typeface="Arial"/>
                  <a:cs typeface="Arial"/>
                  <a:sym typeface="Arial"/>
                </a:rPr>
                <a:t>OceanOPS team in Brest, France</a:t>
              </a:r>
              <a:endParaRPr/>
            </a:p>
            <a:p>
              <a:pPr marL="0" marR="0" lvl="0" indent="0" algn="l" rtl="0">
                <a:lnSpc>
                  <a:spcPct val="100000"/>
                </a:lnSpc>
                <a:spcBef>
                  <a:spcPts val="0"/>
                </a:spcBef>
                <a:spcAft>
                  <a:spcPts val="0"/>
                </a:spcAft>
                <a:buNone/>
              </a:pPr>
              <a:r>
                <a:rPr lang="en-GB" sz="900" b="0" i="0" u="none" strike="noStrike" cap="none">
                  <a:solidFill>
                    <a:schemeClr val="accent1"/>
                  </a:solidFill>
                  <a:latin typeface="Arial"/>
                  <a:ea typeface="Arial"/>
                  <a:cs typeface="Arial"/>
                  <a:sym typeface="Arial"/>
                </a:rPr>
                <a:t>From left: Martin Kramp, Long Jiang, Magali Krieger, Mathieu Belbeoch, Anthonin Lize, Victor Turpin, Emanuela Rusciano</a:t>
              </a:r>
              <a:endParaRPr/>
            </a:p>
          </p:txBody>
        </p:sp>
      </p:grpSp>
      <p:grpSp>
        <p:nvGrpSpPr>
          <p:cNvPr id="154" name="Google Shape;154;g238e384d500_0_204"/>
          <p:cNvGrpSpPr/>
          <p:nvPr/>
        </p:nvGrpSpPr>
        <p:grpSpPr>
          <a:xfrm>
            <a:off x="5756344" y="2021925"/>
            <a:ext cx="2765100" cy="1568383"/>
            <a:chOff x="1641965" y="5480252"/>
            <a:chExt cx="2765100" cy="1568383"/>
          </a:xfrm>
        </p:grpSpPr>
        <p:pic>
          <p:nvPicPr>
            <p:cNvPr id="155" name="Google Shape;155;g238e384d500_0_204" descr="A person smiling for the camera&#10;&#10;Description automatically generated with low confidence"/>
            <p:cNvPicPr preferRelativeResize="0"/>
            <p:nvPr/>
          </p:nvPicPr>
          <p:blipFill rotWithShape="1">
            <a:blip r:embed="rId6">
              <a:alphaModFix/>
            </a:blip>
            <a:srcRect l="14367" r="20940"/>
            <a:stretch/>
          </p:blipFill>
          <p:spPr>
            <a:xfrm>
              <a:off x="1824691" y="5487878"/>
              <a:ext cx="977787" cy="1006658"/>
            </a:xfrm>
            <a:prstGeom prst="rect">
              <a:avLst/>
            </a:prstGeom>
            <a:noFill/>
            <a:ln>
              <a:noFill/>
            </a:ln>
            <a:effectLst>
              <a:outerShdw blurRad="292100" dist="139700" dir="2700000" algn="tl" rotWithShape="0">
                <a:srgbClr val="333333">
                  <a:alpha val="64709"/>
                </a:srgbClr>
              </a:outerShdw>
            </a:effectLst>
          </p:spPr>
        </p:pic>
        <p:pic>
          <p:nvPicPr>
            <p:cNvPr id="156" name="Google Shape;156;g238e384d500_0_204" descr="A picture containing wall, person, indoor, wearing&#10;&#10;Description automatically generated"/>
            <p:cNvPicPr preferRelativeResize="0"/>
            <p:nvPr/>
          </p:nvPicPr>
          <p:blipFill rotWithShape="1">
            <a:blip r:embed="rId7">
              <a:alphaModFix/>
            </a:blip>
            <a:srcRect/>
            <a:stretch/>
          </p:blipFill>
          <p:spPr>
            <a:xfrm>
              <a:off x="2970478" y="5480252"/>
              <a:ext cx="994937" cy="1014283"/>
            </a:xfrm>
            <a:prstGeom prst="rect">
              <a:avLst/>
            </a:prstGeom>
            <a:noFill/>
            <a:ln>
              <a:noFill/>
            </a:ln>
            <a:effectLst>
              <a:outerShdw blurRad="292100" dist="139700" dir="2700000" algn="tl" rotWithShape="0">
                <a:srgbClr val="333333">
                  <a:alpha val="64709"/>
                </a:srgbClr>
              </a:outerShdw>
            </a:effectLst>
          </p:spPr>
        </p:pic>
        <p:sp>
          <p:nvSpPr>
            <p:cNvPr id="157" name="Google Shape;157;g238e384d500_0_204"/>
            <p:cNvSpPr txBox="1"/>
            <p:nvPr/>
          </p:nvSpPr>
          <p:spPr>
            <a:xfrm>
              <a:off x="1641965" y="6494535"/>
              <a:ext cx="2765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Belen Martin Miguez,  and Champika Gallage</a:t>
              </a:r>
              <a:endParaRPr/>
            </a:p>
            <a:p>
              <a:pPr marL="0" marR="0" lvl="0" indent="0" algn="l"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WMO headquarter in Geneva, Switzerland </a:t>
              </a:r>
              <a:endParaRPr sz="1000" b="0"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None/>
              </a:pPr>
              <a:r>
                <a:rPr lang="en-GB" sz="1000">
                  <a:solidFill>
                    <a:schemeClr val="accent1"/>
                  </a:solidFill>
                </a:rPr>
                <a:t>OOPC and OCG</a:t>
              </a:r>
              <a:endParaRPr sz="1000">
                <a:solidFill>
                  <a:schemeClr val="accent1"/>
                </a:solidFill>
              </a:endParaRPr>
            </a:p>
          </p:txBody>
        </p:sp>
      </p:grpSp>
      <p:grpSp>
        <p:nvGrpSpPr>
          <p:cNvPr id="158" name="Google Shape;158;g238e384d500_0_204"/>
          <p:cNvGrpSpPr/>
          <p:nvPr/>
        </p:nvGrpSpPr>
        <p:grpSpPr>
          <a:xfrm>
            <a:off x="7620992" y="3851825"/>
            <a:ext cx="1325400" cy="1598181"/>
            <a:chOff x="7186676" y="3508274"/>
            <a:chExt cx="1325400" cy="1598181"/>
          </a:xfrm>
        </p:grpSpPr>
        <p:pic>
          <p:nvPicPr>
            <p:cNvPr id="159" name="Google Shape;159;g238e384d500_0_204"/>
            <p:cNvPicPr preferRelativeResize="0"/>
            <p:nvPr/>
          </p:nvPicPr>
          <p:blipFill rotWithShape="1">
            <a:blip r:embed="rId8">
              <a:alphaModFix/>
            </a:blip>
            <a:srcRect/>
            <a:stretch/>
          </p:blipFill>
          <p:spPr>
            <a:xfrm>
              <a:off x="7255884" y="3508274"/>
              <a:ext cx="889858" cy="1042176"/>
            </a:xfrm>
            <a:prstGeom prst="rect">
              <a:avLst/>
            </a:prstGeom>
            <a:noFill/>
            <a:ln>
              <a:noFill/>
            </a:ln>
            <a:effectLst>
              <a:outerShdw blurRad="292100" dist="139700" dir="2700000" algn="tl" rotWithShape="0">
                <a:srgbClr val="333333">
                  <a:alpha val="64709"/>
                </a:srgbClr>
              </a:outerShdw>
            </a:effectLst>
          </p:spPr>
        </p:pic>
        <p:sp>
          <p:nvSpPr>
            <p:cNvPr id="160" name="Google Shape;160;g238e384d500_0_204"/>
            <p:cNvSpPr txBox="1"/>
            <p:nvPr/>
          </p:nvSpPr>
          <p:spPr>
            <a:xfrm>
              <a:off x="7186676" y="4552355"/>
              <a:ext cx="13254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R Venkatesan, GOOS consultant, India. NFP</a:t>
              </a:r>
              <a:endParaRPr sz="1000" b="0" i="0" u="none" strike="noStrike" cap="none">
                <a:solidFill>
                  <a:schemeClr val="accent1"/>
                </a:solidFill>
                <a:latin typeface="Arial"/>
                <a:ea typeface="Arial"/>
                <a:cs typeface="Arial"/>
                <a:sym typeface="Arial"/>
              </a:endParaRPr>
            </a:p>
          </p:txBody>
        </p:sp>
      </p:grpSp>
      <p:grpSp>
        <p:nvGrpSpPr>
          <p:cNvPr id="161" name="Google Shape;161;g238e384d500_0_204"/>
          <p:cNvGrpSpPr/>
          <p:nvPr/>
        </p:nvGrpSpPr>
        <p:grpSpPr>
          <a:xfrm>
            <a:off x="1354130" y="1167806"/>
            <a:ext cx="2504100" cy="1576344"/>
            <a:chOff x="248150" y="1364930"/>
            <a:chExt cx="2504100" cy="1576344"/>
          </a:xfrm>
        </p:grpSpPr>
        <p:pic>
          <p:nvPicPr>
            <p:cNvPr id="162" name="Google Shape;162;g238e384d500_0_204"/>
            <p:cNvPicPr preferRelativeResize="0"/>
            <p:nvPr/>
          </p:nvPicPr>
          <p:blipFill rotWithShape="1">
            <a:blip r:embed="rId9">
              <a:alphaModFix/>
            </a:blip>
            <a:srcRect/>
            <a:stretch/>
          </p:blipFill>
          <p:spPr>
            <a:xfrm>
              <a:off x="542249" y="1364930"/>
              <a:ext cx="917893" cy="990016"/>
            </a:xfrm>
            <a:prstGeom prst="rect">
              <a:avLst/>
            </a:prstGeom>
            <a:noFill/>
            <a:ln>
              <a:noFill/>
            </a:ln>
            <a:effectLst>
              <a:outerShdw blurRad="292100" dist="139700" dir="2700000" algn="tl" rotWithShape="0">
                <a:srgbClr val="333333">
                  <a:alpha val="64709"/>
                </a:srgbClr>
              </a:outerShdw>
            </a:effectLst>
          </p:spPr>
        </p:pic>
        <p:sp>
          <p:nvSpPr>
            <p:cNvPr id="163" name="Google Shape;163;g238e384d500_0_204"/>
            <p:cNvSpPr txBox="1"/>
            <p:nvPr/>
          </p:nvSpPr>
          <p:spPr>
            <a:xfrm>
              <a:off x="248150" y="2387174"/>
              <a:ext cx="2504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Ann-Christine Zinkann, </a:t>
              </a:r>
              <a:endParaRPr/>
            </a:p>
            <a:p>
              <a:pPr marL="0" marR="0" lvl="0" indent="0" algn="l"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NOAA, US</a:t>
              </a:r>
              <a:endParaRPr sz="1000" b="0"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None/>
              </a:pPr>
              <a:r>
                <a:rPr lang="en-GB" sz="1000">
                  <a:solidFill>
                    <a:schemeClr val="accent1"/>
                  </a:solidFill>
                </a:rPr>
                <a:t>OCG, Co-Design, GOOS Projects</a:t>
              </a:r>
              <a:endParaRPr sz="1000">
                <a:solidFill>
                  <a:schemeClr val="accent1"/>
                </a:solidFill>
              </a:endParaRPr>
            </a:p>
          </p:txBody>
        </p:sp>
      </p:grpSp>
      <p:grpSp>
        <p:nvGrpSpPr>
          <p:cNvPr id="164" name="Google Shape;164;g238e384d500_0_204"/>
          <p:cNvGrpSpPr/>
          <p:nvPr/>
        </p:nvGrpSpPr>
        <p:grpSpPr>
          <a:xfrm>
            <a:off x="10033931" y="4871978"/>
            <a:ext cx="1766100" cy="1501721"/>
            <a:chOff x="9822202" y="3928058"/>
            <a:chExt cx="1766100" cy="1501721"/>
          </a:xfrm>
        </p:grpSpPr>
        <p:sp>
          <p:nvSpPr>
            <p:cNvPr id="165" name="Google Shape;165;g238e384d500_0_204"/>
            <p:cNvSpPr txBox="1"/>
            <p:nvPr/>
          </p:nvSpPr>
          <p:spPr>
            <a:xfrm>
              <a:off x="9822202" y="4875679"/>
              <a:ext cx="1766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Ana Lara-Lopez</a:t>
              </a:r>
              <a:endParaRPr/>
            </a:p>
            <a:p>
              <a:pPr marL="0" marR="0" lvl="0" indent="0" algn="l"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BioEco, Hobart, Australia</a:t>
              </a:r>
              <a:endParaRPr sz="1000" b="0"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None/>
              </a:pPr>
              <a:r>
                <a:rPr lang="en-GB" sz="1000">
                  <a:solidFill>
                    <a:schemeClr val="accent1"/>
                  </a:solidFill>
                </a:rPr>
                <a:t>BioEco Paneel</a:t>
              </a:r>
              <a:endParaRPr sz="1000">
                <a:solidFill>
                  <a:schemeClr val="accent1"/>
                </a:solidFill>
              </a:endParaRPr>
            </a:p>
          </p:txBody>
        </p:sp>
        <p:pic>
          <p:nvPicPr>
            <p:cNvPr id="166" name="Google Shape;166;g238e384d500_0_204" descr="A close-up of a person smiling&#10;&#10;Description automatically generated"/>
            <p:cNvPicPr preferRelativeResize="0"/>
            <p:nvPr/>
          </p:nvPicPr>
          <p:blipFill rotWithShape="1">
            <a:blip r:embed="rId10">
              <a:alphaModFix/>
            </a:blip>
            <a:srcRect/>
            <a:stretch/>
          </p:blipFill>
          <p:spPr>
            <a:xfrm>
              <a:off x="10108582" y="3928058"/>
              <a:ext cx="999725" cy="938465"/>
            </a:xfrm>
            <a:prstGeom prst="rect">
              <a:avLst/>
            </a:prstGeom>
            <a:noFill/>
            <a:ln>
              <a:noFill/>
            </a:ln>
            <a:effectLst>
              <a:outerShdw blurRad="292100" dist="139700" dir="2700000" algn="tl" rotWithShape="0">
                <a:srgbClr val="333333">
                  <a:alpha val="64709"/>
                </a:srgbClr>
              </a:outerShdw>
            </a:effectLst>
          </p:spPr>
        </p:pic>
      </p:grpSp>
      <p:grpSp>
        <p:nvGrpSpPr>
          <p:cNvPr id="167" name="Google Shape;167;g238e384d500_0_204"/>
          <p:cNvGrpSpPr/>
          <p:nvPr/>
        </p:nvGrpSpPr>
        <p:grpSpPr>
          <a:xfrm>
            <a:off x="3858168" y="1538703"/>
            <a:ext cx="1585500" cy="1612026"/>
            <a:chOff x="3957526" y="1742481"/>
            <a:chExt cx="1585500" cy="1612026"/>
          </a:xfrm>
        </p:grpSpPr>
        <p:pic>
          <p:nvPicPr>
            <p:cNvPr id="168" name="Google Shape;168;g238e384d500_0_204" descr="A person with long hair&#10;&#10;Description automatically generated with low confidence"/>
            <p:cNvPicPr preferRelativeResize="0"/>
            <p:nvPr/>
          </p:nvPicPr>
          <p:blipFill rotWithShape="1">
            <a:blip r:embed="rId11">
              <a:alphaModFix/>
            </a:blip>
            <a:srcRect/>
            <a:stretch/>
          </p:blipFill>
          <p:spPr>
            <a:xfrm>
              <a:off x="4206175" y="1742481"/>
              <a:ext cx="917892" cy="1038828"/>
            </a:xfrm>
            <a:prstGeom prst="rect">
              <a:avLst/>
            </a:prstGeom>
            <a:noFill/>
            <a:ln>
              <a:noFill/>
            </a:ln>
            <a:effectLst>
              <a:outerShdw blurRad="292100" dist="139700" dir="2700000" algn="tl" rotWithShape="0">
                <a:srgbClr val="333333">
                  <a:alpha val="64709"/>
                </a:srgbClr>
              </a:outerShdw>
            </a:effectLst>
          </p:spPr>
        </p:pic>
        <p:sp>
          <p:nvSpPr>
            <p:cNvPr id="169" name="Google Shape;169;g238e384d500_0_204"/>
            <p:cNvSpPr txBox="1"/>
            <p:nvPr/>
          </p:nvSpPr>
          <p:spPr>
            <a:xfrm>
              <a:off x="3957526" y="2800407"/>
              <a:ext cx="15855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Laura Stukonyte, </a:t>
              </a:r>
              <a:endParaRPr/>
            </a:p>
            <a:p>
              <a:pPr marL="0" marR="0" lvl="0" indent="0" algn="l"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Barcelona, Spain</a:t>
              </a:r>
              <a:endParaRPr sz="1000" b="0" i="0" u="none" strike="noStrike" cap="none">
                <a:solidFill>
                  <a:schemeClr val="accent1"/>
                </a:solidFill>
                <a:latin typeface="Arial"/>
                <a:ea typeface="Arial"/>
                <a:cs typeface="Arial"/>
                <a:sym typeface="Arial"/>
              </a:endParaRPr>
            </a:p>
            <a:p>
              <a:pPr marL="0" lvl="0" indent="0" algn="l" rtl="0">
                <a:spcBef>
                  <a:spcPts val="0"/>
                </a:spcBef>
                <a:spcAft>
                  <a:spcPts val="0"/>
                </a:spcAft>
                <a:buNone/>
              </a:pPr>
              <a:r>
                <a:rPr lang="en-GB" sz="1000">
                  <a:solidFill>
                    <a:schemeClr val="accent1"/>
                  </a:solidFill>
                </a:rPr>
                <a:t>GOOS Communication,</a:t>
              </a:r>
              <a:endParaRPr sz="1000">
                <a:solidFill>
                  <a:schemeClr val="accent1"/>
                </a:solidFill>
              </a:endParaRPr>
            </a:p>
          </p:txBody>
        </p:sp>
      </p:grpSp>
      <p:grpSp>
        <p:nvGrpSpPr>
          <p:cNvPr id="170" name="Google Shape;170;g238e384d500_0_204"/>
          <p:cNvGrpSpPr/>
          <p:nvPr/>
        </p:nvGrpSpPr>
        <p:grpSpPr>
          <a:xfrm>
            <a:off x="8573832" y="461863"/>
            <a:ext cx="3305913" cy="3070967"/>
            <a:chOff x="8647704" y="366155"/>
            <a:chExt cx="3305913" cy="3070967"/>
          </a:xfrm>
        </p:grpSpPr>
        <p:pic>
          <p:nvPicPr>
            <p:cNvPr id="171" name="Google Shape;171;g238e384d500_0_204" descr="A person smiling for the camera&#10;&#10;Description automatically generated with medium confidence"/>
            <p:cNvPicPr preferRelativeResize="0"/>
            <p:nvPr/>
          </p:nvPicPr>
          <p:blipFill rotWithShape="1">
            <a:blip r:embed="rId12">
              <a:alphaModFix/>
            </a:blip>
            <a:srcRect/>
            <a:stretch/>
          </p:blipFill>
          <p:spPr>
            <a:xfrm>
              <a:off x="10430353" y="1615368"/>
              <a:ext cx="800371" cy="1074651"/>
            </a:xfrm>
            <a:prstGeom prst="rect">
              <a:avLst/>
            </a:prstGeom>
            <a:noFill/>
            <a:ln>
              <a:noFill/>
            </a:ln>
            <a:effectLst>
              <a:outerShdw blurRad="292100" dist="139700" dir="2700000" algn="tl" rotWithShape="0">
                <a:srgbClr val="333333">
                  <a:alpha val="64709"/>
                </a:srgbClr>
              </a:outerShdw>
            </a:effectLst>
          </p:spPr>
        </p:pic>
        <p:sp>
          <p:nvSpPr>
            <p:cNvPr id="172" name="Google Shape;172;g238e384d500_0_204"/>
            <p:cNvSpPr txBox="1"/>
            <p:nvPr/>
          </p:nvSpPr>
          <p:spPr>
            <a:xfrm>
              <a:off x="8840217" y="2729122"/>
              <a:ext cx="3113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Emma Heslop, Denis Chang Seng, Forest Collins</a:t>
              </a:r>
              <a:endParaRPr/>
            </a:p>
            <a:p>
              <a:pPr marL="0" marR="0" lvl="0" indent="0" algn="ctr"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Yu Ting, and Yaeji Baek</a:t>
              </a:r>
              <a:endParaRPr/>
            </a:p>
            <a:p>
              <a:pPr marL="0" marR="0" lvl="0" indent="0" algn="ctr"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GOOS </a:t>
              </a:r>
              <a:r>
                <a:rPr lang="en-GB" sz="1000">
                  <a:solidFill>
                    <a:schemeClr val="accent1"/>
                  </a:solidFill>
                </a:rPr>
                <a:t>HQ </a:t>
              </a:r>
              <a:r>
                <a:rPr lang="en-GB" sz="1000" b="0" i="0" u="none" strike="noStrike" cap="none">
                  <a:solidFill>
                    <a:schemeClr val="accent1"/>
                  </a:solidFill>
                  <a:latin typeface="Arial"/>
                  <a:ea typeface="Arial"/>
                  <a:cs typeface="Arial"/>
                  <a:sym typeface="Arial"/>
                </a:rPr>
                <a:t> in Paris, France</a:t>
              </a:r>
              <a:endParaRPr sz="1000" b="0" i="0" u="none" strike="noStrike" cap="none">
                <a:solidFill>
                  <a:schemeClr val="accent1"/>
                </a:solidFill>
                <a:latin typeface="Arial"/>
                <a:ea typeface="Arial"/>
                <a:cs typeface="Arial"/>
                <a:sym typeface="Arial"/>
              </a:endParaRPr>
            </a:p>
            <a:p>
              <a:pPr marL="0" marR="0" lvl="0" indent="0" algn="ctr" rtl="0">
                <a:lnSpc>
                  <a:spcPct val="100000"/>
                </a:lnSpc>
                <a:spcBef>
                  <a:spcPts val="0"/>
                </a:spcBef>
                <a:spcAft>
                  <a:spcPts val="0"/>
                </a:spcAft>
                <a:buNone/>
              </a:pPr>
              <a:r>
                <a:rPr lang="en-GB" sz="1000">
                  <a:solidFill>
                    <a:schemeClr val="accent1"/>
                  </a:solidFill>
                </a:rPr>
                <a:t>GOOS, ETOOFS, GRAs, OCG, DCO</a:t>
              </a:r>
              <a:endParaRPr sz="1000">
                <a:solidFill>
                  <a:schemeClr val="accent1"/>
                </a:solidFill>
              </a:endParaRPr>
            </a:p>
          </p:txBody>
        </p:sp>
        <p:pic>
          <p:nvPicPr>
            <p:cNvPr id="173" name="Google Shape;173;g238e384d500_0_204"/>
            <p:cNvPicPr preferRelativeResize="0"/>
            <p:nvPr/>
          </p:nvPicPr>
          <p:blipFill rotWithShape="1">
            <a:blip r:embed="rId13">
              <a:alphaModFix/>
            </a:blip>
            <a:srcRect/>
            <a:stretch/>
          </p:blipFill>
          <p:spPr>
            <a:xfrm>
              <a:off x="8647704" y="366155"/>
              <a:ext cx="1074652" cy="1074652"/>
            </a:xfrm>
            <a:prstGeom prst="rect">
              <a:avLst/>
            </a:prstGeom>
            <a:noFill/>
            <a:ln>
              <a:noFill/>
            </a:ln>
            <a:effectLst>
              <a:outerShdw blurRad="292100" dist="139700" dir="2700000" algn="tl" rotWithShape="0">
                <a:srgbClr val="333333">
                  <a:alpha val="64709"/>
                </a:srgbClr>
              </a:outerShdw>
            </a:effectLst>
          </p:spPr>
        </p:pic>
        <p:pic>
          <p:nvPicPr>
            <p:cNvPr id="174" name="Google Shape;174;g238e384d500_0_204"/>
            <p:cNvPicPr preferRelativeResize="0"/>
            <p:nvPr/>
          </p:nvPicPr>
          <p:blipFill rotWithShape="1">
            <a:blip r:embed="rId14">
              <a:alphaModFix/>
            </a:blip>
            <a:srcRect t="10346"/>
            <a:stretch/>
          </p:blipFill>
          <p:spPr>
            <a:xfrm>
              <a:off x="9335644" y="1622310"/>
              <a:ext cx="840489" cy="1065735"/>
            </a:xfrm>
            <a:prstGeom prst="rect">
              <a:avLst/>
            </a:prstGeom>
            <a:noFill/>
            <a:ln>
              <a:noFill/>
            </a:ln>
            <a:effectLst>
              <a:outerShdw blurRad="292100" dist="139700" dir="2700000" algn="tl" rotWithShape="0">
                <a:srgbClr val="333333">
                  <a:alpha val="64709"/>
                </a:srgbClr>
              </a:outerShdw>
            </a:effectLst>
          </p:spPr>
        </p:pic>
        <p:pic>
          <p:nvPicPr>
            <p:cNvPr id="175" name="Google Shape;175;g238e384d500_0_204" descr="A person with long hair&#10;&#10;Description automatically generated with medium confidence"/>
            <p:cNvPicPr preferRelativeResize="0"/>
            <p:nvPr/>
          </p:nvPicPr>
          <p:blipFill rotWithShape="1">
            <a:blip r:embed="rId15">
              <a:alphaModFix/>
            </a:blip>
            <a:srcRect l="25525" r="7513"/>
            <a:stretch/>
          </p:blipFill>
          <p:spPr>
            <a:xfrm>
              <a:off x="10854834" y="366155"/>
              <a:ext cx="959481" cy="1074652"/>
            </a:xfrm>
            <a:prstGeom prst="rect">
              <a:avLst/>
            </a:prstGeom>
            <a:noFill/>
            <a:ln>
              <a:noFill/>
            </a:ln>
            <a:effectLst>
              <a:outerShdw blurRad="292100" dist="139700" dir="2700000" algn="tl" rotWithShape="0">
                <a:srgbClr val="333333">
                  <a:alpha val="64709"/>
                </a:srgbClr>
              </a:outerShdw>
            </a:effectLst>
          </p:spPr>
        </p:pic>
        <p:pic>
          <p:nvPicPr>
            <p:cNvPr id="176" name="Google Shape;176;g238e384d500_0_204" descr="A person wearing glasses&#10;&#10;Description automatically generated with medium confidence"/>
            <p:cNvPicPr preferRelativeResize="0"/>
            <p:nvPr/>
          </p:nvPicPr>
          <p:blipFill rotWithShape="1">
            <a:blip r:embed="rId16">
              <a:alphaModFix/>
            </a:blip>
            <a:srcRect/>
            <a:stretch/>
          </p:blipFill>
          <p:spPr>
            <a:xfrm>
              <a:off x="9755888" y="366156"/>
              <a:ext cx="1074650" cy="1074650"/>
            </a:xfrm>
            <a:prstGeom prst="rect">
              <a:avLst/>
            </a:prstGeom>
            <a:noFill/>
            <a:ln>
              <a:noFill/>
            </a:ln>
            <a:effectLst>
              <a:outerShdw blurRad="292100" dist="139700" dir="2700000" algn="tl" rotWithShape="0">
                <a:srgbClr val="333333">
                  <a:alpha val="64709"/>
                </a:srgbClr>
              </a:outerShdw>
            </a:effectLst>
          </p:spPr>
        </p:pic>
      </p:grpSp>
      <p:grpSp>
        <p:nvGrpSpPr>
          <p:cNvPr id="177" name="Google Shape;177;g238e384d500_0_204"/>
          <p:cNvGrpSpPr/>
          <p:nvPr/>
        </p:nvGrpSpPr>
        <p:grpSpPr>
          <a:xfrm>
            <a:off x="5257194" y="448763"/>
            <a:ext cx="2341500" cy="1625959"/>
            <a:chOff x="5702761" y="2036305"/>
            <a:chExt cx="2341500" cy="1625959"/>
          </a:xfrm>
        </p:grpSpPr>
        <p:pic>
          <p:nvPicPr>
            <p:cNvPr id="178" name="Google Shape;178;g238e384d500_0_204" descr="Artur PALACZ | Project Officer | PhD | Institute of Oceanology of the ..."/>
            <p:cNvPicPr preferRelativeResize="0"/>
            <p:nvPr/>
          </p:nvPicPr>
          <p:blipFill rotWithShape="1">
            <a:blip r:embed="rId17">
              <a:alphaModFix/>
            </a:blip>
            <a:srcRect/>
            <a:stretch/>
          </p:blipFill>
          <p:spPr>
            <a:xfrm>
              <a:off x="5767572" y="2036305"/>
              <a:ext cx="1019862" cy="1019862"/>
            </a:xfrm>
            <a:prstGeom prst="rect">
              <a:avLst/>
            </a:prstGeom>
            <a:noFill/>
            <a:ln>
              <a:noFill/>
            </a:ln>
            <a:effectLst>
              <a:outerShdw blurRad="292100" dist="139700" dir="2700000" algn="tl" rotWithShape="0">
                <a:srgbClr val="333333">
                  <a:alpha val="64709"/>
                </a:srgbClr>
              </a:outerShdw>
            </a:effectLst>
          </p:spPr>
        </p:pic>
        <p:sp>
          <p:nvSpPr>
            <p:cNvPr id="179" name="Google Shape;179;g238e384d500_0_204"/>
            <p:cNvSpPr txBox="1"/>
            <p:nvPr/>
          </p:nvSpPr>
          <p:spPr>
            <a:xfrm>
              <a:off x="5702761" y="3108164"/>
              <a:ext cx="23415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Artur Palacz and Maciej Telszewski</a:t>
              </a:r>
              <a:endParaRPr/>
            </a:p>
            <a:p>
              <a:pPr marL="0" marR="0" lvl="0" indent="0" algn="ctr"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IOCCP, Sopot, Poland</a:t>
              </a:r>
              <a:endParaRPr sz="1000" b="0" i="0" u="none" strike="noStrike" cap="none">
                <a:solidFill>
                  <a:schemeClr val="accent1"/>
                </a:solidFill>
                <a:latin typeface="Arial"/>
                <a:ea typeface="Arial"/>
                <a:cs typeface="Arial"/>
                <a:sym typeface="Arial"/>
              </a:endParaRPr>
            </a:p>
            <a:p>
              <a:pPr marL="0" marR="0" lvl="0" indent="0" algn="ctr" rtl="0">
                <a:lnSpc>
                  <a:spcPct val="100000"/>
                </a:lnSpc>
                <a:spcBef>
                  <a:spcPts val="0"/>
                </a:spcBef>
                <a:spcAft>
                  <a:spcPts val="0"/>
                </a:spcAft>
                <a:buNone/>
              </a:pPr>
              <a:r>
                <a:rPr lang="en-GB" sz="1000">
                  <a:solidFill>
                    <a:schemeClr val="accent1"/>
                  </a:solidFill>
                </a:rPr>
                <a:t>BGC Panel</a:t>
              </a:r>
              <a:endParaRPr sz="1000">
                <a:solidFill>
                  <a:schemeClr val="accent1"/>
                </a:solidFill>
              </a:endParaRPr>
            </a:p>
          </p:txBody>
        </p:sp>
        <p:pic>
          <p:nvPicPr>
            <p:cNvPr id="180" name="Google Shape;180;g238e384d500_0_204" descr="A person in a suit&#10;&#10;Description automatically generated with medium confidence"/>
            <p:cNvPicPr preferRelativeResize="0"/>
            <p:nvPr/>
          </p:nvPicPr>
          <p:blipFill rotWithShape="1">
            <a:blip r:embed="rId18">
              <a:alphaModFix/>
            </a:blip>
            <a:srcRect l="3301" r="3968"/>
            <a:stretch/>
          </p:blipFill>
          <p:spPr>
            <a:xfrm>
              <a:off x="6878889" y="2036305"/>
              <a:ext cx="1124867" cy="1019863"/>
            </a:xfrm>
            <a:prstGeom prst="rect">
              <a:avLst/>
            </a:prstGeom>
            <a:noFill/>
            <a:ln>
              <a:noFill/>
            </a:ln>
            <a:effectLst>
              <a:outerShdw blurRad="292100" dist="139700" dir="2700000" algn="tl" rotWithShape="0">
                <a:srgbClr val="333333">
                  <a:alpha val="64709"/>
                </a:srgbClr>
              </a:outerShdw>
            </a:effectLst>
          </p:spPr>
        </p:pic>
      </p:grpSp>
    </p:spTree>
    <p:extLst>
      <p:ext uri="{BB962C8B-B14F-4D97-AF65-F5344CB8AC3E}">
        <p14:creationId xmlns:p14="http://schemas.microsoft.com/office/powerpoint/2010/main" val="160466186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
          <p:cNvSpPr txBox="1">
            <a:spLocks noGrp="1"/>
          </p:cNvSpPr>
          <p:nvPr>
            <p:ph type="ctrTitle"/>
          </p:nvPr>
        </p:nvSpPr>
        <p:spPr>
          <a:xfrm>
            <a:off x="601456" y="2854801"/>
            <a:ext cx="4073912" cy="1018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6000"/>
              <a:buFont typeface="Arial"/>
              <a:buNone/>
            </a:pPr>
            <a:r>
              <a:rPr lang="en-GB"/>
              <a:t>Thank you</a:t>
            </a:r>
            <a:endParaRPr/>
          </a:p>
        </p:txBody>
      </p:sp>
      <p:sp>
        <p:nvSpPr>
          <p:cNvPr id="328" name="Google Shape;328;p5"/>
          <p:cNvSpPr>
            <a:spLocks noGrp="1"/>
          </p:cNvSpPr>
          <p:nvPr>
            <p:ph type="pic" idx="2"/>
          </p:nvPr>
        </p:nvSpPr>
        <p:spPr>
          <a:xfrm>
            <a:off x="5287200" y="0"/>
            <a:ext cx="6858000" cy="6858000"/>
          </a:xfrm>
          <a:prstGeom prst="rect">
            <a:avLst/>
          </a:prstGeom>
          <a:solidFill>
            <a:srgbClr val="D8D8D8"/>
          </a:solidFill>
          <a:ln>
            <a:noFill/>
          </a:ln>
        </p:spPr>
      </p:sp>
      <p:sp>
        <p:nvSpPr>
          <p:cNvPr id="329" name="Google Shape;329;p5"/>
          <p:cNvSpPr txBox="1">
            <a:spLocks noGrp="1"/>
          </p:cNvSpPr>
          <p:nvPr>
            <p:ph type="subTitle" idx="1"/>
          </p:nvPr>
        </p:nvSpPr>
        <p:spPr>
          <a:xfrm>
            <a:off x="720725" y="3873600"/>
            <a:ext cx="4073912" cy="444600"/>
          </a:xfrm>
          <a:prstGeom prst="rect">
            <a:avLst/>
          </a:prstGeom>
          <a:noFill/>
          <a:ln>
            <a:noFill/>
          </a:ln>
        </p:spPr>
        <p:txBody>
          <a:bodyPr spcFirstLastPara="1" wrap="square" lIns="0" tIns="0" rIns="0" bIns="0" anchor="t" anchorCtr="0">
            <a:noAutofit/>
          </a:bodyPr>
          <a:lstStyle/>
          <a:p>
            <a:pPr marL="0" lvl="0" indent="0" algn="l" rtl="0">
              <a:lnSpc>
                <a:spcPct val="105000"/>
              </a:lnSpc>
              <a:spcBef>
                <a:spcPts val="0"/>
              </a:spcBef>
              <a:spcAft>
                <a:spcPts val="0"/>
              </a:spcAft>
              <a:buClr>
                <a:schemeClr val="accent2"/>
              </a:buClr>
              <a:buSzPts val="2400"/>
              <a:buNone/>
            </a:pPr>
            <a:r>
              <a:rPr lang="en-GB"/>
              <a:t>goosocean.org</a:t>
            </a:r>
            <a:endParaRPr/>
          </a:p>
        </p:txBody>
      </p:sp>
      <p:pic>
        <p:nvPicPr>
          <p:cNvPr id="330" name="Google Shape;330;p5"/>
          <p:cNvPicPr preferRelativeResize="0"/>
          <p:nvPr/>
        </p:nvPicPr>
        <p:blipFill rotWithShape="1">
          <a:blip r:embed="rId3">
            <a:alphaModFix/>
          </a:blip>
          <a:srcRect l="16696" r="16703"/>
          <a:stretch/>
        </p:blipFill>
        <p:spPr>
          <a:xfrm>
            <a:off x="5334000" y="0"/>
            <a:ext cx="6857999" cy="6858001"/>
          </a:xfrm>
          <a:prstGeom prst="rect">
            <a:avLst/>
          </a:prstGeom>
          <a:solidFill>
            <a:srgbClr val="D8D8D8"/>
          </a:solidFill>
          <a:ln>
            <a:noFill/>
          </a:ln>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238b7b403cd_0_290"/>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24</a:t>
            </a:fld>
            <a:endParaRPr/>
          </a:p>
        </p:txBody>
      </p:sp>
      <p:sp>
        <p:nvSpPr>
          <p:cNvPr id="320" name="Google Shape;320;g238b7b403cd_0_290"/>
          <p:cNvSpPr txBox="1">
            <a:spLocks noGrp="1"/>
          </p:cNvSpPr>
          <p:nvPr>
            <p:ph type="body" idx="1"/>
          </p:nvPr>
        </p:nvSpPr>
        <p:spPr>
          <a:xfrm>
            <a:off x="720725" y="1559650"/>
            <a:ext cx="7591500" cy="4227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sz="3300" b="1">
                <a:solidFill>
                  <a:schemeClr val="accent3"/>
                </a:solidFill>
              </a:rPr>
              <a:t>Why?</a:t>
            </a:r>
            <a:endParaRPr sz="2000" b="1"/>
          </a:p>
          <a:p>
            <a:pPr marL="457200" lvl="0" indent="-317500" algn="l" rtl="0">
              <a:lnSpc>
                <a:spcPct val="100000"/>
              </a:lnSpc>
              <a:spcBef>
                <a:spcPts val="0"/>
              </a:spcBef>
              <a:spcAft>
                <a:spcPts val="0"/>
              </a:spcAft>
              <a:buClr>
                <a:schemeClr val="accent2"/>
              </a:buClr>
              <a:buSzPts val="1400"/>
              <a:buChar char="●"/>
            </a:pPr>
            <a:r>
              <a:rPr lang="en-GB" sz="1800"/>
              <a:t>Impact - inspiring ambition that can be measured</a:t>
            </a:r>
            <a:endParaRPr sz="1800"/>
          </a:p>
          <a:p>
            <a:pPr marL="914400" lvl="1" indent="-317500" algn="l" rtl="0">
              <a:lnSpc>
                <a:spcPct val="100000"/>
              </a:lnSpc>
              <a:spcBef>
                <a:spcPts val="0"/>
              </a:spcBef>
              <a:spcAft>
                <a:spcPts val="0"/>
              </a:spcAft>
              <a:buClr>
                <a:schemeClr val="dk2"/>
              </a:buClr>
              <a:buSzPts val="1400"/>
              <a:buChar char="○"/>
            </a:pPr>
            <a:r>
              <a:rPr lang="en-GB" sz="1800" b="0">
                <a:solidFill>
                  <a:schemeClr val="dk2"/>
                </a:solidFill>
              </a:rPr>
              <a:t>Implementation Roadmap articulates areas in IMPACT Section</a:t>
            </a:r>
            <a:endParaRPr sz="1800" b="0">
              <a:solidFill>
                <a:schemeClr val="dk2"/>
              </a:solidFill>
            </a:endParaRPr>
          </a:p>
          <a:p>
            <a:pPr marL="914400" lvl="1" indent="-317500" algn="l" rtl="0">
              <a:lnSpc>
                <a:spcPct val="100000"/>
              </a:lnSpc>
              <a:spcBef>
                <a:spcPts val="0"/>
              </a:spcBef>
              <a:spcAft>
                <a:spcPts val="0"/>
              </a:spcAft>
              <a:buClr>
                <a:schemeClr val="dk2"/>
              </a:buClr>
              <a:buSzPts val="1400"/>
              <a:buChar char="○"/>
            </a:pPr>
            <a:r>
              <a:rPr lang="en-GB" sz="1800" b="0">
                <a:solidFill>
                  <a:schemeClr val="dk2"/>
                </a:solidFill>
              </a:rPr>
              <a:t>Co-Design &amp; CoastPredict focus on many of them</a:t>
            </a:r>
            <a:endParaRPr sz="1800" b="0">
              <a:solidFill>
                <a:schemeClr val="dk2"/>
              </a:solidFill>
            </a:endParaRPr>
          </a:p>
          <a:p>
            <a:pPr marL="457200" lvl="0" indent="-317500" algn="l" rtl="0">
              <a:lnSpc>
                <a:spcPct val="100000"/>
              </a:lnSpc>
              <a:spcBef>
                <a:spcPts val="0"/>
              </a:spcBef>
              <a:spcAft>
                <a:spcPts val="0"/>
              </a:spcAft>
              <a:buClr>
                <a:schemeClr val="dk2"/>
              </a:buClr>
              <a:buSzPts val="1400"/>
              <a:buChar char="●"/>
            </a:pPr>
            <a:r>
              <a:rPr lang="en-GB" sz="1800"/>
              <a:t>GG+A work and other interaction with funders shows that we need powerful messaging about impact/benefit for society</a:t>
            </a:r>
            <a:endParaRPr sz="1800"/>
          </a:p>
          <a:p>
            <a:pPr marL="914400" lvl="1" indent="-342900" algn="l" rtl="0">
              <a:lnSpc>
                <a:spcPct val="100000"/>
              </a:lnSpc>
              <a:spcBef>
                <a:spcPts val="0"/>
              </a:spcBef>
              <a:spcAft>
                <a:spcPts val="0"/>
              </a:spcAft>
              <a:buSzPts val="1800"/>
              <a:buChar char="○"/>
            </a:pPr>
            <a:r>
              <a:rPr lang="en-GB" sz="1800" b="0">
                <a:solidFill>
                  <a:schemeClr val="dk2"/>
                </a:solidFill>
              </a:rPr>
              <a:t>Co-Design set 6 areas - we are using these by default in messaging for COP etc. give tangible impact</a:t>
            </a:r>
            <a:endParaRPr sz="1800"/>
          </a:p>
          <a:p>
            <a:pPr marL="457200" lvl="0" indent="-317500" algn="l" rtl="0">
              <a:lnSpc>
                <a:spcPct val="100000"/>
              </a:lnSpc>
              <a:spcBef>
                <a:spcPts val="0"/>
              </a:spcBef>
              <a:spcAft>
                <a:spcPts val="0"/>
              </a:spcAft>
              <a:buClr>
                <a:schemeClr val="accent2"/>
              </a:buClr>
              <a:buSzPts val="1400"/>
              <a:buChar char="●"/>
            </a:pPr>
            <a:r>
              <a:rPr lang="en-GB" sz="1800"/>
              <a:t>We are asked by G7, EC, others priority areas for investment/action</a:t>
            </a:r>
            <a:endParaRPr sz="1800"/>
          </a:p>
          <a:p>
            <a:pPr marL="457200" lvl="0" indent="-317500" algn="l" rtl="0">
              <a:lnSpc>
                <a:spcPct val="100000"/>
              </a:lnSpc>
              <a:spcBef>
                <a:spcPts val="0"/>
              </a:spcBef>
              <a:spcAft>
                <a:spcPts val="0"/>
              </a:spcAft>
              <a:buClr>
                <a:schemeClr val="accent2"/>
              </a:buClr>
              <a:buSzPts val="1400"/>
              <a:buChar char="●"/>
            </a:pPr>
            <a:r>
              <a:rPr lang="en-GB" sz="1800"/>
              <a:t>Galvanise collaboration between nations - NFP, GRAs</a:t>
            </a:r>
            <a:endParaRPr sz="1800"/>
          </a:p>
          <a:p>
            <a:pPr marL="457200" lvl="0" indent="-317500" algn="l" rtl="0">
              <a:lnSpc>
                <a:spcPct val="100000"/>
              </a:lnSpc>
              <a:spcBef>
                <a:spcPts val="0"/>
              </a:spcBef>
              <a:spcAft>
                <a:spcPts val="0"/>
              </a:spcAft>
              <a:buClr>
                <a:schemeClr val="accent2"/>
              </a:buClr>
              <a:buSzPts val="1400"/>
              <a:buChar char="●"/>
            </a:pPr>
            <a:r>
              <a:rPr lang="en-GB" sz="1800"/>
              <a:t>Alignment in funding for impact</a:t>
            </a:r>
            <a:endParaRPr sz="1800"/>
          </a:p>
          <a:p>
            <a:pPr marL="457200" lvl="0" indent="-317500" algn="l" rtl="0">
              <a:lnSpc>
                <a:spcPct val="100000"/>
              </a:lnSpc>
              <a:spcBef>
                <a:spcPts val="0"/>
              </a:spcBef>
              <a:spcAft>
                <a:spcPts val="0"/>
              </a:spcAft>
              <a:buClr>
                <a:schemeClr val="accent2"/>
              </a:buClr>
              <a:buSzPts val="1400"/>
              <a:buChar char="●"/>
            </a:pPr>
            <a:r>
              <a:rPr lang="en-GB" sz="1800"/>
              <a:t>Foci for big ask projects, brings coordination funding at the same time</a:t>
            </a:r>
            <a:endParaRPr sz="1800"/>
          </a:p>
          <a:p>
            <a:pPr marL="457200" lvl="0" indent="-342900" algn="l" rtl="0">
              <a:lnSpc>
                <a:spcPct val="100000"/>
              </a:lnSpc>
              <a:spcBef>
                <a:spcPts val="0"/>
              </a:spcBef>
              <a:spcAft>
                <a:spcPts val="0"/>
              </a:spcAft>
              <a:buClr>
                <a:schemeClr val="accent2"/>
              </a:buClr>
              <a:buSzPts val="1800"/>
              <a:buChar char="●"/>
            </a:pPr>
            <a:r>
              <a:rPr lang="en-GB" sz="1800"/>
              <a:t>Focuses GOOS work with tangible impact</a:t>
            </a:r>
            <a:endParaRPr sz="1800"/>
          </a:p>
          <a:p>
            <a:pPr marL="457200" lvl="0" indent="-317500" algn="l" rtl="0">
              <a:lnSpc>
                <a:spcPct val="100000"/>
              </a:lnSpc>
              <a:spcBef>
                <a:spcPts val="0"/>
              </a:spcBef>
              <a:spcAft>
                <a:spcPts val="0"/>
              </a:spcAft>
              <a:buClr>
                <a:schemeClr val="accent2"/>
              </a:buClr>
              <a:buSzPts val="1400"/>
              <a:buChar char="●"/>
            </a:pPr>
            <a:r>
              <a:rPr lang="en-GB" sz="1800"/>
              <a:t>Integrate needs GCOS climate / RRR / GHG etc</a:t>
            </a:r>
            <a:endParaRPr sz="1800"/>
          </a:p>
          <a:p>
            <a:pPr marL="0" lvl="0" indent="0" algn="l" rtl="0">
              <a:lnSpc>
                <a:spcPct val="100000"/>
              </a:lnSpc>
              <a:spcBef>
                <a:spcPts val="0"/>
              </a:spcBef>
              <a:spcAft>
                <a:spcPts val="0"/>
              </a:spcAft>
              <a:buNone/>
            </a:pPr>
            <a:endParaRPr/>
          </a:p>
        </p:txBody>
      </p:sp>
      <p:sp>
        <p:nvSpPr>
          <p:cNvPr id="321" name="Google Shape;321;g238b7b403cd_0_290"/>
          <p:cNvSpPr txBox="1">
            <a:spLocks noGrp="1"/>
          </p:cNvSpPr>
          <p:nvPr>
            <p:ph type="title"/>
          </p:nvPr>
        </p:nvSpPr>
        <p:spPr>
          <a:xfrm>
            <a:off x="720725" y="722325"/>
            <a:ext cx="11092200" cy="574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800"/>
              <a:buNone/>
            </a:pPr>
            <a:r>
              <a:rPr lang="en-GB"/>
              <a:t>GOOS priorities for lifting the observing system?</a:t>
            </a:r>
            <a:endParaRPr/>
          </a:p>
        </p:txBody>
      </p:sp>
      <p:pic>
        <p:nvPicPr>
          <p:cNvPr id="322" name="Google Shape;322;g238b7b403cd_0_290"/>
          <p:cNvPicPr preferRelativeResize="0"/>
          <p:nvPr/>
        </p:nvPicPr>
        <p:blipFill>
          <a:blip r:embed="rId3">
            <a:alphaModFix/>
          </a:blip>
          <a:stretch>
            <a:fillRect/>
          </a:stretch>
        </p:blipFill>
        <p:spPr>
          <a:xfrm>
            <a:off x="8554375" y="1373325"/>
            <a:ext cx="3430229" cy="4890949"/>
          </a:xfrm>
          <a:prstGeom prst="rect">
            <a:avLst/>
          </a:prstGeom>
          <a:noFill/>
          <a:ln>
            <a:noFill/>
          </a:ln>
        </p:spPr>
      </p:pic>
    </p:spTree>
    <p:extLst>
      <p:ext uri="{BB962C8B-B14F-4D97-AF65-F5344CB8AC3E}">
        <p14:creationId xmlns:p14="http://schemas.microsoft.com/office/powerpoint/2010/main" val="185134656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238b7b403cd_0_951"/>
          <p:cNvSpPr txBox="1">
            <a:spLocks noGrp="1"/>
          </p:cNvSpPr>
          <p:nvPr>
            <p:ph type="title"/>
          </p:nvPr>
        </p:nvSpPr>
        <p:spPr>
          <a:xfrm>
            <a:off x="720726" y="722313"/>
            <a:ext cx="10750500"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1800"/>
              <a:buFont typeface="Arial"/>
              <a:buNone/>
            </a:pPr>
            <a:endParaRPr/>
          </a:p>
          <a:p>
            <a:pPr marL="0" lvl="0" indent="0" algn="l" rtl="0">
              <a:lnSpc>
                <a:spcPct val="85000"/>
              </a:lnSpc>
              <a:spcBef>
                <a:spcPts val="0"/>
              </a:spcBef>
              <a:spcAft>
                <a:spcPts val="0"/>
              </a:spcAft>
              <a:buClr>
                <a:schemeClr val="accent1"/>
              </a:buClr>
              <a:buSzPts val="3600"/>
              <a:buFont typeface="Arial"/>
              <a:buNone/>
            </a:pPr>
            <a:endParaRPr/>
          </a:p>
        </p:txBody>
      </p:sp>
      <p:sp>
        <p:nvSpPr>
          <p:cNvPr id="311" name="Google Shape;311;g238b7b403cd_0_951"/>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25</a:t>
            </a:fld>
            <a:endParaRPr/>
          </a:p>
        </p:txBody>
      </p:sp>
      <p:sp>
        <p:nvSpPr>
          <p:cNvPr id="312" name="Google Shape;312;g238b7b403cd_0_951"/>
          <p:cNvSpPr txBox="1">
            <a:spLocks noGrp="1"/>
          </p:cNvSpPr>
          <p:nvPr>
            <p:ph type="body" idx="1"/>
          </p:nvPr>
        </p:nvSpPr>
        <p:spPr>
          <a:xfrm>
            <a:off x="720725" y="1702200"/>
            <a:ext cx="5078700" cy="3562800"/>
          </a:xfrm>
          <a:prstGeom prst="rect">
            <a:avLst/>
          </a:prstGeom>
          <a:solidFill>
            <a:schemeClr val="accent1"/>
          </a:solidFill>
          <a:ln>
            <a:noFill/>
          </a:ln>
        </p:spPr>
        <p:txBody>
          <a:bodyPr spcFirstLastPara="1" wrap="square" lIns="216000" tIns="216000" rIns="216000" bIns="216000" anchor="t" anchorCtr="0">
            <a:noAutofit/>
          </a:bodyPr>
          <a:lstStyle/>
          <a:p>
            <a:pPr marL="0" lvl="1" indent="0" algn="l" rtl="0">
              <a:lnSpc>
                <a:spcPct val="100000"/>
              </a:lnSpc>
              <a:spcBef>
                <a:spcPts val="0"/>
              </a:spcBef>
              <a:spcAft>
                <a:spcPts val="0"/>
              </a:spcAft>
              <a:buClr>
                <a:schemeClr val="lt1"/>
              </a:buClr>
              <a:buSzPts val="2000"/>
              <a:buNone/>
            </a:pPr>
            <a:r>
              <a:rPr lang="en-GB"/>
              <a:t>GOOS</a:t>
            </a:r>
            <a:endParaRPr/>
          </a:p>
          <a:p>
            <a:pPr marL="372700" lvl="0" indent="-342900" algn="l" rtl="0">
              <a:lnSpc>
                <a:spcPct val="100000"/>
              </a:lnSpc>
              <a:spcBef>
                <a:spcPts val="1800"/>
              </a:spcBef>
              <a:spcAft>
                <a:spcPts val="0"/>
              </a:spcAft>
              <a:buSzPts val="1600"/>
              <a:buFont typeface="Arial"/>
              <a:buAutoNum type="arabicPeriod"/>
            </a:pPr>
            <a:r>
              <a:rPr lang="en-GB" sz="1600"/>
              <a:t>Core Team - strengthen and integrate</a:t>
            </a:r>
            <a:endParaRPr sz="1600"/>
          </a:p>
          <a:p>
            <a:pPr marL="372700" lvl="0" indent="-342900" algn="l" rtl="0">
              <a:lnSpc>
                <a:spcPct val="100000"/>
              </a:lnSpc>
              <a:spcBef>
                <a:spcPts val="1800"/>
              </a:spcBef>
              <a:spcAft>
                <a:spcPts val="0"/>
              </a:spcAft>
              <a:buSzPts val="1600"/>
              <a:buAutoNum type="arabicPeriod"/>
            </a:pPr>
            <a:r>
              <a:rPr lang="en-GB" sz="1600"/>
              <a:t>Transparency in processes</a:t>
            </a:r>
            <a:endParaRPr sz="1600"/>
          </a:p>
          <a:p>
            <a:pPr marL="372700" lvl="0" indent="-342900" algn="l" rtl="0">
              <a:lnSpc>
                <a:spcPct val="100000"/>
              </a:lnSpc>
              <a:spcBef>
                <a:spcPts val="1800"/>
              </a:spcBef>
              <a:spcAft>
                <a:spcPts val="0"/>
              </a:spcAft>
              <a:buSzPts val="1600"/>
              <a:buAutoNum type="arabicPeriod"/>
            </a:pPr>
            <a:r>
              <a:rPr lang="en-GB" sz="1600"/>
              <a:t>Identify GOOS unique core value/work </a:t>
            </a:r>
            <a:endParaRPr sz="1600"/>
          </a:p>
          <a:p>
            <a:pPr marL="360000" lvl="0" indent="-330200" algn="l" rtl="0">
              <a:spcBef>
                <a:spcPts val="1800"/>
              </a:spcBef>
              <a:spcAft>
                <a:spcPts val="0"/>
              </a:spcAft>
              <a:buSzPts val="1600"/>
              <a:buAutoNum type="arabicPeriod"/>
            </a:pPr>
            <a:r>
              <a:rPr lang="en-GB" sz="1600"/>
              <a:t>IP implementation / Monday</a:t>
            </a:r>
            <a:endParaRPr sz="1600"/>
          </a:p>
          <a:p>
            <a:pPr marL="457200" lvl="0" indent="0" algn="l" rtl="0">
              <a:lnSpc>
                <a:spcPct val="100000"/>
              </a:lnSpc>
              <a:spcBef>
                <a:spcPts val="1800"/>
              </a:spcBef>
              <a:spcAft>
                <a:spcPts val="0"/>
              </a:spcAft>
              <a:buNone/>
            </a:pPr>
            <a:endParaRPr sz="1600"/>
          </a:p>
          <a:p>
            <a:pPr marL="914400" lvl="1" indent="-228600" algn="l" rtl="0">
              <a:lnSpc>
                <a:spcPct val="100000"/>
              </a:lnSpc>
              <a:spcBef>
                <a:spcPts val="1800"/>
              </a:spcBef>
              <a:spcAft>
                <a:spcPts val="0"/>
              </a:spcAft>
              <a:buSzPts val="1600"/>
              <a:buNone/>
            </a:pPr>
            <a:endParaRPr sz="1600"/>
          </a:p>
          <a:p>
            <a:pPr marL="914400" lvl="1" indent="-228600" algn="l" rtl="0">
              <a:lnSpc>
                <a:spcPct val="100000"/>
              </a:lnSpc>
              <a:spcBef>
                <a:spcPts val="1800"/>
              </a:spcBef>
              <a:spcAft>
                <a:spcPts val="0"/>
              </a:spcAft>
              <a:buSzPts val="1600"/>
              <a:buNone/>
            </a:pPr>
            <a:endParaRPr sz="1600"/>
          </a:p>
        </p:txBody>
      </p:sp>
      <p:sp>
        <p:nvSpPr>
          <p:cNvPr id="313" name="Google Shape;313;g238b7b403cd_0_951"/>
          <p:cNvSpPr txBox="1">
            <a:spLocks noGrp="1"/>
          </p:cNvSpPr>
          <p:nvPr>
            <p:ph type="body" idx="1"/>
          </p:nvPr>
        </p:nvSpPr>
        <p:spPr>
          <a:xfrm>
            <a:off x="5978525" y="1702200"/>
            <a:ext cx="5078700" cy="3562800"/>
          </a:xfrm>
          <a:prstGeom prst="rect">
            <a:avLst/>
          </a:prstGeom>
          <a:solidFill>
            <a:schemeClr val="accent1"/>
          </a:solidFill>
          <a:ln>
            <a:noFill/>
          </a:ln>
        </p:spPr>
        <p:txBody>
          <a:bodyPr spcFirstLastPara="1" wrap="square" lIns="216000" tIns="216000" rIns="216000" bIns="216000" anchor="t" anchorCtr="0">
            <a:noAutofit/>
          </a:bodyPr>
          <a:lstStyle/>
          <a:p>
            <a:pPr marL="0" lvl="1" indent="0" algn="l" rtl="0">
              <a:lnSpc>
                <a:spcPct val="100000"/>
              </a:lnSpc>
              <a:spcBef>
                <a:spcPts val="0"/>
              </a:spcBef>
              <a:spcAft>
                <a:spcPts val="0"/>
              </a:spcAft>
              <a:buClr>
                <a:schemeClr val="lt1"/>
              </a:buClr>
              <a:buSzPts val="2000"/>
              <a:buNone/>
            </a:pPr>
            <a:r>
              <a:rPr lang="en-GB"/>
              <a:t>System - Goal 2 (SO5, 6, 7, 3)</a:t>
            </a:r>
            <a:endParaRPr/>
          </a:p>
          <a:p>
            <a:pPr marL="372700" lvl="0" indent="-342900" algn="l" rtl="0">
              <a:lnSpc>
                <a:spcPct val="100000"/>
              </a:lnSpc>
              <a:spcBef>
                <a:spcPts val="1800"/>
              </a:spcBef>
              <a:spcAft>
                <a:spcPts val="0"/>
              </a:spcAft>
              <a:buSzPts val="1600"/>
              <a:buFont typeface="Arial"/>
              <a:buAutoNum type="arabicPeriod"/>
            </a:pPr>
            <a:r>
              <a:rPr lang="en-GB" sz="1600"/>
              <a:t>EOVs</a:t>
            </a:r>
            <a:endParaRPr sz="1600"/>
          </a:p>
          <a:p>
            <a:pPr marL="372700" lvl="0" indent="-342900" algn="l" rtl="0">
              <a:lnSpc>
                <a:spcPct val="100000"/>
              </a:lnSpc>
              <a:spcBef>
                <a:spcPts val="1800"/>
              </a:spcBef>
              <a:spcAft>
                <a:spcPts val="0"/>
              </a:spcAft>
              <a:buSzPts val="1600"/>
              <a:buFont typeface="Arial"/>
              <a:buAutoNum type="arabicPeriod"/>
            </a:pPr>
            <a:r>
              <a:rPr lang="en-GB" sz="1600"/>
              <a:t>Data/metadata flow</a:t>
            </a:r>
            <a:endParaRPr sz="1600"/>
          </a:p>
          <a:p>
            <a:pPr marL="372700" lvl="0" indent="-342900" algn="l" rtl="0">
              <a:lnSpc>
                <a:spcPct val="100000"/>
              </a:lnSpc>
              <a:spcBef>
                <a:spcPts val="1800"/>
              </a:spcBef>
              <a:spcAft>
                <a:spcPts val="0"/>
              </a:spcAft>
              <a:buSzPts val="1600"/>
              <a:buFont typeface="Arial"/>
              <a:buAutoNum type="arabicPeriod"/>
            </a:pPr>
            <a:r>
              <a:rPr lang="en-GB" sz="1600"/>
              <a:t>Best Practices</a:t>
            </a:r>
            <a:endParaRPr sz="1600"/>
          </a:p>
          <a:p>
            <a:pPr marL="372700" lvl="0" indent="-342900" algn="l" rtl="0">
              <a:lnSpc>
                <a:spcPct val="100000"/>
              </a:lnSpc>
              <a:spcBef>
                <a:spcPts val="1800"/>
              </a:spcBef>
              <a:spcAft>
                <a:spcPts val="0"/>
              </a:spcAft>
              <a:buSzPts val="1600"/>
              <a:buFont typeface="Arial"/>
              <a:buAutoNum type="arabicPeriod"/>
            </a:pPr>
            <a:r>
              <a:rPr lang="en-GB" sz="1600"/>
              <a:t>Regional and national (GRAs / NFPs)</a:t>
            </a:r>
            <a:endParaRPr sz="1600"/>
          </a:p>
          <a:p>
            <a:pPr marL="372700" lvl="0" indent="-342900" algn="l" rtl="0">
              <a:lnSpc>
                <a:spcPct val="100000"/>
              </a:lnSpc>
              <a:spcBef>
                <a:spcPts val="1800"/>
              </a:spcBef>
              <a:spcAft>
                <a:spcPts val="0"/>
              </a:spcAft>
              <a:buSzPts val="1600"/>
              <a:buAutoNum type="arabicPeriod"/>
            </a:pPr>
            <a:r>
              <a:rPr lang="en-GB" sz="1600"/>
              <a:t>Integration - obs-modelling-services</a:t>
            </a:r>
            <a:endParaRPr sz="1600"/>
          </a:p>
          <a:p>
            <a:pPr marL="372700" lvl="0" indent="-342900" algn="l" rtl="0">
              <a:lnSpc>
                <a:spcPct val="100000"/>
              </a:lnSpc>
              <a:spcBef>
                <a:spcPts val="1800"/>
              </a:spcBef>
              <a:spcAft>
                <a:spcPts val="0"/>
              </a:spcAft>
              <a:buSzPts val="1600"/>
              <a:buAutoNum type="arabicPeriod"/>
            </a:pPr>
            <a:r>
              <a:rPr lang="en-GB" sz="1600"/>
              <a:t>Fit for purpose - connection users</a:t>
            </a:r>
            <a:endParaRPr sz="1600"/>
          </a:p>
        </p:txBody>
      </p:sp>
      <p:sp>
        <p:nvSpPr>
          <p:cNvPr id="314" name="Google Shape;314;g238b7b403cd_0_951"/>
          <p:cNvSpPr txBox="1">
            <a:spLocks noGrp="1"/>
          </p:cNvSpPr>
          <p:nvPr>
            <p:ph type="title"/>
          </p:nvPr>
        </p:nvSpPr>
        <p:spPr>
          <a:xfrm>
            <a:off x="720724" y="834975"/>
            <a:ext cx="8389500"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1800"/>
              <a:buNone/>
            </a:pPr>
            <a:r>
              <a:rPr lang="en-GB"/>
              <a:t>Strengthening and integration</a:t>
            </a:r>
            <a:endParaRPr/>
          </a:p>
        </p:txBody>
      </p:sp>
    </p:spTree>
    <p:extLst>
      <p:ext uri="{BB962C8B-B14F-4D97-AF65-F5344CB8AC3E}">
        <p14:creationId xmlns:p14="http://schemas.microsoft.com/office/powerpoint/2010/main" val="116042333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238e384d500_0_101"/>
          <p:cNvSpPr txBox="1">
            <a:spLocks noGrp="1"/>
          </p:cNvSpPr>
          <p:nvPr>
            <p:ph type="title"/>
          </p:nvPr>
        </p:nvSpPr>
        <p:spPr>
          <a:xfrm>
            <a:off x="753375" y="1297000"/>
            <a:ext cx="9015600" cy="33276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SzPts val="3600"/>
              <a:buNone/>
            </a:pPr>
            <a:br>
              <a:rPr lang="en-GB" sz="4800" dirty="0"/>
            </a:br>
            <a:br>
              <a:rPr lang="en-GB" sz="4800" dirty="0"/>
            </a:br>
            <a:r>
              <a:rPr lang="en-GB" sz="4800" dirty="0"/>
              <a:t>GOOS Steering Committee</a:t>
            </a:r>
            <a:br>
              <a:rPr lang="en-GB" sz="4800" dirty="0"/>
            </a:br>
            <a:r>
              <a:rPr lang="en-GB" sz="4800" dirty="0"/>
              <a:t>April 2023 </a:t>
            </a:r>
            <a:endParaRPr sz="4400" dirty="0"/>
          </a:p>
          <a:p>
            <a:pPr marL="0" lvl="0" indent="0" algn="l" rtl="0">
              <a:lnSpc>
                <a:spcPct val="85000"/>
              </a:lnSpc>
              <a:spcBef>
                <a:spcPts val="0"/>
              </a:spcBef>
              <a:spcAft>
                <a:spcPts val="0"/>
              </a:spcAft>
              <a:buSzPts val="3600"/>
              <a:buNone/>
            </a:pPr>
            <a:endParaRPr sz="3200" dirty="0"/>
          </a:p>
        </p:txBody>
      </p:sp>
      <p:sp>
        <p:nvSpPr>
          <p:cNvPr id="251" name="Google Shape;251;g238e384d500_0_101"/>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238b7b403cd_0_1109"/>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4</a:t>
            </a:fld>
            <a:endParaRPr/>
          </a:p>
        </p:txBody>
      </p:sp>
      <p:sp>
        <p:nvSpPr>
          <p:cNvPr id="281" name="Google Shape;281;g238b7b403cd_0_1109"/>
          <p:cNvSpPr txBox="1">
            <a:spLocks noGrp="1"/>
          </p:cNvSpPr>
          <p:nvPr>
            <p:ph type="body" idx="1"/>
          </p:nvPr>
        </p:nvSpPr>
        <p:spPr>
          <a:xfrm>
            <a:off x="720726" y="1410804"/>
            <a:ext cx="10636387" cy="927268"/>
          </a:xfrm>
          <a:prstGeom prst="rect">
            <a:avLst/>
          </a:prstGeom>
          <a:noFill/>
          <a:ln>
            <a:noFill/>
          </a:ln>
        </p:spPr>
        <p:txBody>
          <a:bodyPr spcFirstLastPara="1" wrap="square" lIns="0" tIns="0" rIns="0" bIns="0" anchor="t" anchorCtr="0">
            <a:noAutofit/>
          </a:bodyPr>
          <a:lstStyle/>
          <a:p>
            <a:pPr marL="114300" lvl="0" indent="0" algn="l" rtl="0">
              <a:lnSpc>
                <a:spcPct val="100000"/>
              </a:lnSpc>
              <a:spcBef>
                <a:spcPts val="0"/>
              </a:spcBef>
              <a:spcAft>
                <a:spcPts val="0"/>
              </a:spcAft>
              <a:buClr>
                <a:schemeClr val="accent2"/>
              </a:buClr>
              <a:buSzPts val="1800"/>
            </a:pPr>
            <a:r>
              <a:rPr lang="en-GB" dirty="0"/>
              <a:t>First time reporting out against the 11 Strategic Objectives – OCG took lead on Objective 6 strengthening the observing implementation</a:t>
            </a:r>
            <a:endParaRPr lang="en-GB" sz="1600" dirty="0"/>
          </a:p>
        </p:txBody>
      </p:sp>
      <p:sp>
        <p:nvSpPr>
          <p:cNvPr id="282" name="Google Shape;282;g238b7b403cd_0_1109"/>
          <p:cNvSpPr txBox="1">
            <a:spLocks noGrp="1"/>
          </p:cNvSpPr>
          <p:nvPr>
            <p:ph type="title"/>
          </p:nvPr>
        </p:nvSpPr>
        <p:spPr>
          <a:xfrm>
            <a:off x="720726" y="722313"/>
            <a:ext cx="5518800" cy="574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800"/>
              <a:buNone/>
            </a:pPr>
            <a:r>
              <a:rPr lang="en-GB" dirty="0"/>
              <a:t>Focus, Focus, Focus</a:t>
            </a:r>
            <a:endParaRPr dirty="0"/>
          </a:p>
        </p:txBody>
      </p:sp>
      <p:pic>
        <p:nvPicPr>
          <p:cNvPr id="3" name="Google Shape;215;p3">
            <a:extLst>
              <a:ext uri="{FF2B5EF4-FFF2-40B4-BE49-F238E27FC236}">
                <a16:creationId xmlns:a16="http://schemas.microsoft.com/office/drawing/2014/main" id="{7E52D003-F134-D73F-40B2-E56C7C005CBA}"/>
              </a:ext>
            </a:extLst>
          </p:cNvPr>
          <p:cNvPicPr preferRelativeResize="0"/>
          <p:nvPr/>
        </p:nvPicPr>
        <p:blipFill rotWithShape="1">
          <a:blip r:embed="rId3">
            <a:alphaModFix/>
          </a:blip>
          <a:srcRect b="24958"/>
          <a:stretch/>
        </p:blipFill>
        <p:spPr>
          <a:xfrm>
            <a:off x="5393634" y="1802296"/>
            <a:ext cx="7115377" cy="4567011"/>
          </a:xfrm>
          <a:prstGeom prst="rect">
            <a:avLst/>
          </a:prstGeom>
          <a:noFill/>
          <a:ln>
            <a:noFill/>
          </a:ln>
        </p:spPr>
      </p:pic>
      <p:sp>
        <p:nvSpPr>
          <p:cNvPr id="2" name="Google Shape;281;g238b7b403cd_0_1109">
            <a:extLst>
              <a:ext uri="{FF2B5EF4-FFF2-40B4-BE49-F238E27FC236}">
                <a16:creationId xmlns:a16="http://schemas.microsoft.com/office/drawing/2014/main" id="{620B3A5C-D772-EC47-1687-D593D06E9742}"/>
              </a:ext>
            </a:extLst>
          </p:cNvPr>
          <p:cNvSpPr txBox="1">
            <a:spLocks/>
          </p:cNvSpPr>
          <p:nvPr/>
        </p:nvSpPr>
        <p:spPr>
          <a:xfrm>
            <a:off x="720726" y="2304087"/>
            <a:ext cx="4858439" cy="356717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2"/>
              </a:buClr>
              <a:buSzPts val="18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1701"/>
              </a:spcBef>
              <a:spcAft>
                <a:spcPts val="0"/>
              </a:spcAft>
              <a:buClr>
                <a:schemeClr val="accent3"/>
              </a:buClr>
              <a:buSzPts val="1800"/>
              <a:buFont typeface="Arial"/>
              <a:buNone/>
              <a:defRPr sz="2000" b="1" i="0" u="none" strike="noStrike" cap="none">
                <a:solidFill>
                  <a:schemeClr val="accent3"/>
                </a:solidFill>
                <a:latin typeface="Arial"/>
                <a:ea typeface="Arial"/>
                <a:cs typeface="Arial"/>
                <a:sym typeface="Arial"/>
              </a:defRPr>
            </a:lvl2pPr>
            <a:lvl3pPr marL="1371600" marR="0" lvl="2" indent="-228600" algn="l" rtl="0">
              <a:lnSpc>
                <a:spcPct val="100000"/>
              </a:lnSpc>
              <a:spcBef>
                <a:spcPts val="567"/>
              </a:spcBef>
              <a:spcAft>
                <a:spcPts val="0"/>
              </a:spcAft>
              <a:buClr>
                <a:schemeClr val="accent1"/>
              </a:buClr>
              <a:buSzPts val="1800"/>
              <a:buFont typeface="Arial"/>
              <a:buNone/>
              <a:defRPr sz="1800" b="1" i="0" u="none" strike="noStrike" cap="none">
                <a:solidFill>
                  <a:schemeClr val="dk2"/>
                </a:solidFill>
                <a:latin typeface="Arial"/>
                <a:ea typeface="Arial"/>
                <a:cs typeface="Arial"/>
                <a:sym typeface="Arial"/>
              </a:defRPr>
            </a:lvl3pPr>
            <a:lvl4pPr marL="1828800" marR="0" lvl="3" indent="-342900" algn="l" rtl="0">
              <a:lnSpc>
                <a:spcPct val="100000"/>
              </a:lnSpc>
              <a:spcBef>
                <a:spcPts val="2835"/>
              </a:spcBef>
              <a:spcAft>
                <a:spcPts val="0"/>
              </a:spcAft>
              <a:buClr>
                <a:schemeClr val="accent2"/>
              </a:buClr>
              <a:buSzPts val="1800"/>
              <a:buFont typeface="Arial"/>
              <a:buChar char="•"/>
              <a:defRPr sz="1600" b="0" i="0" u="none" strike="noStrike" cap="none">
                <a:solidFill>
                  <a:schemeClr val="dk2"/>
                </a:solidFill>
                <a:latin typeface="Arial"/>
                <a:ea typeface="Arial"/>
                <a:cs typeface="Arial"/>
                <a:sym typeface="Arial"/>
              </a:defRPr>
            </a:lvl4pPr>
            <a:lvl5pPr marL="2286000" marR="0" lvl="4" indent="-342900" algn="l" rtl="0">
              <a:lnSpc>
                <a:spcPct val="100000"/>
              </a:lnSpc>
              <a:spcBef>
                <a:spcPts val="850"/>
              </a:spcBef>
              <a:spcAft>
                <a:spcPts val="0"/>
              </a:spcAft>
              <a:buClr>
                <a:schemeClr val="accent2"/>
              </a:buClr>
              <a:buSzPts val="18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buClr>
                <a:schemeClr val="accent2"/>
              </a:buClr>
            </a:pPr>
            <a:endParaRPr lang="en-GB" dirty="0"/>
          </a:p>
          <a:p>
            <a:pPr indent="-342900">
              <a:buClr>
                <a:schemeClr val="accent2"/>
              </a:buClr>
              <a:buSzPct val="100000"/>
              <a:buFont typeface="Arial"/>
              <a:buChar char="●"/>
            </a:pPr>
            <a:r>
              <a:rPr lang="en-GB" dirty="0"/>
              <a:t>Continue advocating for sustained, coordinated ocean observations, visible at international fora </a:t>
            </a:r>
          </a:p>
          <a:p>
            <a:pPr indent="-342900">
              <a:buClr>
                <a:schemeClr val="accent2"/>
              </a:buClr>
              <a:buSzPct val="100000"/>
              <a:buFont typeface="Arial"/>
              <a:buChar char="●"/>
            </a:pPr>
            <a:r>
              <a:rPr lang="en-GB" dirty="0"/>
              <a:t>Regional coordination (PI-GOOS, IOCARIBE GOOS, GOOS Africa, Arctic TT)</a:t>
            </a:r>
          </a:p>
          <a:p>
            <a:pPr indent="-342900">
              <a:buClr>
                <a:schemeClr val="accent2"/>
              </a:buClr>
              <a:buSzPct val="100000"/>
              <a:buFont typeface="Arial"/>
              <a:buChar char="●"/>
            </a:pPr>
            <a:r>
              <a:rPr lang="en-GB" dirty="0"/>
              <a:t>UN Ocean Decade continues to an important opportunity, Co-Design Programme is working across several objectives</a:t>
            </a:r>
          </a:p>
          <a:p>
            <a:pPr indent="-342900">
              <a:buClr>
                <a:schemeClr val="accent2"/>
              </a:buClr>
              <a:buSzPct val="100000"/>
              <a:buFont typeface="Arial"/>
              <a:buChar char="●"/>
            </a:pPr>
            <a:r>
              <a:rPr lang="en-GB" dirty="0"/>
              <a:t>Evolving GOOS Governance - key action for 2023</a:t>
            </a:r>
          </a:p>
          <a:p>
            <a:pPr indent="-342900">
              <a:buClr>
                <a:schemeClr val="accent2"/>
              </a:buClr>
              <a:buSzPct val="100000"/>
              <a:buFont typeface="Arial"/>
              <a:buChar char="●"/>
            </a:pPr>
            <a:r>
              <a:rPr lang="en-GB" dirty="0"/>
              <a:t>Strengthening GOOS core support highlighted as vital, including support for needed data and metadata integration work across GOOS</a:t>
            </a:r>
          </a:p>
          <a:p>
            <a:pPr indent="-342900">
              <a:buClr>
                <a:schemeClr val="accent2"/>
              </a:buClr>
              <a:buSzPct val="100000"/>
              <a:buFont typeface="Arial"/>
              <a:buChar char="●"/>
            </a:pPr>
            <a:endParaRPr lang="en-GB" dirty="0"/>
          </a:p>
        </p:txBody>
      </p:sp>
    </p:spTree>
    <p:extLst>
      <p:ext uri="{BB962C8B-B14F-4D97-AF65-F5344CB8AC3E}">
        <p14:creationId xmlns:p14="http://schemas.microsoft.com/office/powerpoint/2010/main" val="33709383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238b7b403cd_0_1109"/>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smtClean="0"/>
              <a:t>5</a:t>
            </a:fld>
            <a:endParaRPr lang="en-GB"/>
          </a:p>
        </p:txBody>
      </p:sp>
      <p:sp>
        <p:nvSpPr>
          <p:cNvPr id="281" name="Google Shape;281;g238b7b403cd_0_1109"/>
          <p:cNvSpPr txBox="1">
            <a:spLocks noGrp="1"/>
          </p:cNvSpPr>
          <p:nvPr>
            <p:ph type="body" idx="1"/>
          </p:nvPr>
        </p:nvSpPr>
        <p:spPr>
          <a:xfrm>
            <a:off x="720726" y="1365358"/>
            <a:ext cx="5665787" cy="4059257"/>
          </a:xfrm>
          <a:prstGeom prst="rect">
            <a:avLst/>
          </a:prstGeom>
          <a:noFill/>
          <a:ln>
            <a:noFill/>
          </a:ln>
        </p:spPr>
        <p:txBody>
          <a:bodyPr spcFirstLastPara="1" wrap="square" lIns="0" tIns="0" rIns="0" bIns="0" anchor="t" anchorCtr="0">
            <a:noAutofit/>
          </a:bodyPr>
          <a:lstStyle/>
          <a:p>
            <a:pPr marL="114300" lvl="0" indent="0" algn="l" rtl="0">
              <a:lnSpc>
                <a:spcPct val="100000"/>
              </a:lnSpc>
              <a:spcBef>
                <a:spcPts val="0"/>
              </a:spcBef>
              <a:spcAft>
                <a:spcPts val="0"/>
              </a:spcAft>
              <a:buClr>
                <a:schemeClr val="accent2"/>
              </a:buClr>
              <a:buSzPts val="1800"/>
            </a:pPr>
            <a:r>
              <a:rPr lang="en-GB" sz="2000" b="1" dirty="0"/>
              <a:t>Adopted</a:t>
            </a:r>
          </a:p>
          <a:p>
            <a:pPr marL="114300" lvl="0" indent="0" algn="l" rtl="0">
              <a:lnSpc>
                <a:spcPct val="100000"/>
              </a:lnSpc>
              <a:spcBef>
                <a:spcPts val="0"/>
              </a:spcBef>
              <a:spcAft>
                <a:spcPts val="0"/>
              </a:spcAft>
              <a:buClr>
                <a:schemeClr val="accent2"/>
              </a:buClr>
              <a:buSzPts val="1800"/>
            </a:pPr>
            <a:endParaRPr lang="en-GB" dirty="0"/>
          </a:p>
          <a:p>
            <a:pPr indent="-342900">
              <a:buClr>
                <a:schemeClr val="accent2"/>
              </a:buClr>
              <a:buSzPct val="100000"/>
              <a:buChar char="●"/>
            </a:pPr>
            <a:r>
              <a:rPr lang="en-GB" dirty="0"/>
              <a:t>Updated </a:t>
            </a:r>
            <a:r>
              <a:rPr lang="en-GB" dirty="0" err="1"/>
              <a:t>ToRs</a:t>
            </a:r>
            <a:r>
              <a:rPr lang="en-GB" dirty="0"/>
              <a:t> for GOOS National Focal Points</a:t>
            </a:r>
          </a:p>
          <a:p>
            <a:pPr indent="-342900">
              <a:buClr>
                <a:schemeClr val="accent2"/>
              </a:buClr>
              <a:buSzPct val="100000"/>
              <a:buChar char="●"/>
            </a:pPr>
            <a:r>
              <a:rPr lang="en-GB" dirty="0"/>
              <a:t>New EOV – Bottom Pressure</a:t>
            </a:r>
          </a:p>
          <a:p>
            <a:pPr indent="-342900">
              <a:buClr>
                <a:schemeClr val="accent2"/>
              </a:buClr>
              <a:buSzPct val="100000"/>
              <a:buChar char="●"/>
            </a:pPr>
            <a:r>
              <a:rPr lang="en-GB" dirty="0"/>
              <a:t>Canadian Integrated Ocean Observing System (CIOOS)  proposal to be a new GRA - adopted</a:t>
            </a:r>
          </a:p>
          <a:p>
            <a:pPr indent="-342900">
              <a:buClr>
                <a:schemeClr val="accent2"/>
              </a:buClr>
              <a:buSzPct val="100000"/>
              <a:buChar char="●"/>
            </a:pPr>
            <a:r>
              <a:rPr lang="en-GB" dirty="0"/>
              <a:t>Arctic ocean observing TT – with some modifications</a:t>
            </a:r>
          </a:p>
          <a:p>
            <a:pPr indent="-342900">
              <a:buClr>
                <a:schemeClr val="accent2"/>
              </a:buClr>
              <a:buSzPct val="100000"/>
              <a:buChar char="●"/>
            </a:pPr>
            <a:r>
              <a:rPr lang="en-GB" dirty="0"/>
              <a:t>New GOOS Projects - </a:t>
            </a:r>
            <a:r>
              <a:rPr lang="en-GB" dirty="0" err="1"/>
              <a:t>SMARTCables</a:t>
            </a:r>
            <a:r>
              <a:rPr lang="en-GB" dirty="0"/>
              <a:t> starting to work with OCG – pathway an emerging network, Integrated Marine Debris Observing System (IMDOS) also starting to engage with OCG – pathway unknown as yet</a:t>
            </a:r>
          </a:p>
          <a:p>
            <a:pPr indent="-342900">
              <a:buClr>
                <a:schemeClr val="accent2"/>
              </a:buClr>
              <a:buSzPct val="100000"/>
              <a:buChar char="●"/>
            </a:pPr>
            <a:endParaRPr lang="en-GB" sz="1600" dirty="0"/>
          </a:p>
        </p:txBody>
      </p:sp>
      <p:sp>
        <p:nvSpPr>
          <p:cNvPr id="282" name="Google Shape;282;g238b7b403cd_0_1109"/>
          <p:cNvSpPr txBox="1">
            <a:spLocks noGrp="1"/>
          </p:cNvSpPr>
          <p:nvPr>
            <p:ph type="title"/>
          </p:nvPr>
        </p:nvSpPr>
        <p:spPr>
          <a:xfrm>
            <a:off x="720726" y="722313"/>
            <a:ext cx="5518800" cy="574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800"/>
              <a:buNone/>
            </a:pPr>
            <a:r>
              <a:rPr lang="en-GB" dirty="0"/>
              <a:t>New</a:t>
            </a:r>
          </a:p>
        </p:txBody>
      </p:sp>
      <p:pic>
        <p:nvPicPr>
          <p:cNvPr id="1028" name="Picture 4">
            <a:extLst>
              <a:ext uri="{FF2B5EF4-FFF2-40B4-BE49-F238E27FC236}">
                <a16:creationId xmlns:a16="http://schemas.microsoft.com/office/drawing/2014/main" id="{CC904F10-2F38-1FA2-5BB2-B099417DD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6513" y="1297113"/>
            <a:ext cx="5430087" cy="40592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30C4C99-07FA-EE85-F827-1540D9AF3A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324" y="4410219"/>
            <a:ext cx="1892300" cy="189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52997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38b7b403cd_0_1096"/>
          <p:cNvSpPr txBox="1">
            <a:spLocks noGrp="1"/>
          </p:cNvSpPr>
          <p:nvPr>
            <p:ph type="title"/>
          </p:nvPr>
        </p:nvSpPr>
        <p:spPr>
          <a:xfrm>
            <a:off x="753375" y="1512425"/>
            <a:ext cx="6849300" cy="36333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SzPts val="3600"/>
              <a:buNone/>
            </a:pPr>
            <a:br>
              <a:rPr lang="en-GB" sz="4800"/>
            </a:br>
            <a:br>
              <a:rPr lang="en-GB" sz="4800"/>
            </a:br>
            <a:r>
              <a:rPr lang="en-GB" sz="4800"/>
              <a:t>IOC Assembly</a:t>
            </a:r>
            <a:br>
              <a:rPr lang="en-GB" sz="4800"/>
            </a:br>
            <a:endParaRPr sz="4800"/>
          </a:p>
          <a:p>
            <a:pPr marL="0" lvl="0" indent="0" algn="l" rtl="0">
              <a:lnSpc>
                <a:spcPct val="85000"/>
              </a:lnSpc>
              <a:spcBef>
                <a:spcPts val="0"/>
              </a:spcBef>
              <a:spcAft>
                <a:spcPts val="0"/>
              </a:spcAft>
              <a:buSzPts val="3600"/>
              <a:buNone/>
            </a:pPr>
            <a:endParaRPr sz="4800"/>
          </a:p>
        </p:txBody>
      </p:sp>
      <p:sp>
        <p:nvSpPr>
          <p:cNvPr id="238" name="Google Shape;238;g238b7b403cd_0_1096"/>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38b7b403cd_0_959"/>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7</a:t>
            </a:fld>
            <a:endParaRPr/>
          </a:p>
        </p:txBody>
      </p:sp>
      <p:sp>
        <p:nvSpPr>
          <p:cNvPr id="244" name="Google Shape;244;g238b7b403cd_0_959"/>
          <p:cNvSpPr txBox="1">
            <a:spLocks noGrp="1"/>
          </p:cNvSpPr>
          <p:nvPr>
            <p:ph type="body" idx="1"/>
          </p:nvPr>
        </p:nvSpPr>
        <p:spPr>
          <a:xfrm>
            <a:off x="720725" y="1686400"/>
            <a:ext cx="10318336" cy="4227300"/>
          </a:xfrm>
          <a:prstGeom prst="rect">
            <a:avLst/>
          </a:prstGeom>
          <a:noFill/>
          <a:ln>
            <a:noFill/>
          </a:ln>
        </p:spPr>
        <p:txBody>
          <a:bodyPr spcFirstLastPara="1" wrap="square" lIns="0" tIns="0" rIns="0" bIns="0" anchor="t" anchorCtr="0">
            <a:noAutofit/>
          </a:bodyPr>
          <a:lstStyle/>
          <a:p>
            <a:pPr marL="457200" lvl="0" indent="-304800" algn="l" rtl="0">
              <a:lnSpc>
                <a:spcPct val="100000"/>
              </a:lnSpc>
              <a:spcBef>
                <a:spcPts val="0"/>
              </a:spcBef>
              <a:spcAft>
                <a:spcPts val="0"/>
              </a:spcAft>
              <a:buClr>
                <a:schemeClr val="accent2"/>
              </a:buClr>
              <a:buSzPts val="1200"/>
              <a:buChar char="●"/>
            </a:pPr>
            <a:r>
              <a:rPr lang="en-GB" sz="1800" dirty="0"/>
              <a:t>GOOS Work Plan: Adopt the Work Plan - summary based on SO reports and SC priorities – support structure ask GOOS needs to double in size 2026</a:t>
            </a:r>
            <a:endParaRPr sz="1800" dirty="0"/>
          </a:p>
          <a:p>
            <a:pPr marL="457200" lvl="0" indent="-304800" algn="l" rtl="0">
              <a:lnSpc>
                <a:spcPct val="100000"/>
              </a:lnSpc>
              <a:spcBef>
                <a:spcPts val="0"/>
              </a:spcBef>
              <a:spcAft>
                <a:spcPts val="0"/>
              </a:spcAft>
              <a:buClr>
                <a:schemeClr val="accent2"/>
              </a:buClr>
              <a:buSzPts val="1200"/>
              <a:buChar char="●"/>
            </a:pPr>
            <a:r>
              <a:rPr lang="en-GB" sz="1800" dirty="0"/>
              <a:t>EEZ: Report on GOOS Network Survey and member states feedback</a:t>
            </a:r>
            <a:endParaRPr sz="1800" dirty="0"/>
          </a:p>
          <a:p>
            <a:pPr marL="457200" lvl="0" indent="-304800" algn="l" rtl="0">
              <a:lnSpc>
                <a:spcPct val="100000"/>
              </a:lnSpc>
              <a:spcBef>
                <a:spcPts val="0"/>
              </a:spcBef>
              <a:spcAft>
                <a:spcPts val="0"/>
              </a:spcAft>
              <a:buClr>
                <a:schemeClr val="accent2"/>
              </a:buClr>
              <a:buSzPts val="1200"/>
              <a:buChar char="●"/>
            </a:pPr>
            <a:r>
              <a:rPr lang="en-GB" sz="1800" dirty="0"/>
              <a:t>GCOS IP and Joint WMO-IOC-UNEP-ISC Review for GCOS: Summary GCOS IP and Review</a:t>
            </a:r>
            <a:endParaRPr sz="1800" dirty="0"/>
          </a:p>
          <a:p>
            <a:pPr marL="457200" lvl="0" indent="-304800" algn="l" rtl="0">
              <a:lnSpc>
                <a:spcPct val="100000"/>
              </a:lnSpc>
              <a:spcBef>
                <a:spcPts val="0"/>
              </a:spcBef>
              <a:spcAft>
                <a:spcPts val="0"/>
              </a:spcAft>
              <a:buClr>
                <a:schemeClr val="accent2"/>
              </a:buClr>
              <a:buSzPts val="1200"/>
              <a:buChar char="●"/>
            </a:pPr>
            <a:r>
              <a:rPr lang="en-GB" sz="1800" dirty="0"/>
              <a:t>JCB: Summary progress – review</a:t>
            </a:r>
          </a:p>
          <a:p>
            <a:pPr marL="457200" lvl="0" indent="-304800" algn="l" rtl="0">
              <a:lnSpc>
                <a:spcPct val="100000"/>
              </a:lnSpc>
              <a:spcBef>
                <a:spcPts val="0"/>
              </a:spcBef>
              <a:spcAft>
                <a:spcPts val="0"/>
              </a:spcAft>
              <a:buClr>
                <a:schemeClr val="accent2"/>
              </a:buClr>
              <a:buSzPts val="1200"/>
              <a:buChar char="●"/>
            </a:pPr>
            <a:endParaRPr lang="en-GB" sz="1800" dirty="0"/>
          </a:p>
        </p:txBody>
      </p:sp>
      <p:sp>
        <p:nvSpPr>
          <p:cNvPr id="245" name="Google Shape;245;g238b7b403cd_0_959"/>
          <p:cNvSpPr txBox="1">
            <a:spLocks noGrp="1"/>
          </p:cNvSpPr>
          <p:nvPr>
            <p:ph type="title"/>
          </p:nvPr>
        </p:nvSpPr>
        <p:spPr>
          <a:xfrm>
            <a:off x="720726" y="722313"/>
            <a:ext cx="5518800" cy="574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800"/>
              <a:buNone/>
            </a:pPr>
            <a:r>
              <a:rPr lang="en-GB"/>
              <a:t>IOC Assembly June 2023</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38b7b403cd_0_959"/>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8</a:t>
            </a:fld>
            <a:endParaRPr/>
          </a:p>
        </p:txBody>
      </p:sp>
      <p:sp>
        <p:nvSpPr>
          <p:cNvPr id="245" name="Google Shape;245;g238b7b403cd_0_959"/>
          <p:cNvSpPr txBox="1">
            <a:spLocks noGrp="1"/>
          </p:cNvSpPr>
          <p:nvPr>
            <p:ph type="title"/>
          </p:nvPr>
        </p:nvSpPr>
        <p:spPr>
          <a:xfrm>
            <a:off x="720726" y="722313"/>
            <a:ext cx="5518800" cy="574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800"/>
              <a:buNone/>
            </a:pPr>
            <a:r>
              <a:rPr lang="en-GB" dirty="0"/>
              <a:t>IOC Assembly June 2023</a:t>
            </a:r>
            <a:endParaRPr dirty="0"/>
          </a:p>
        </p:txBody>
      </p:sp>
      <p:pic>
        <p:nvPicPr>
          <p:cNvPr id="5" name="Picture 4">
            <a:extLst>
              <a:ext uri="{FF2B5EF4-FFF2-40B4-BE49-F238E27FC236}">
                <a16:creationId xmlns:a16="http://schemas.microsoft.com/office/drawing/2014/main" id="{B66DC02A-F615-F0D2-5CFE-A083B64ADB98}"/>
              </a:ext>
            </a:extLst>
          </p:cNvPr>
          <p:cNvPicPr>
            <a:picLocks noChangeAspect="1"/>
          </p:cNvPicPr>
          <p:nvPr/>
        </p:nvPicPr>
        <p:blipFill>
          <a:blip r:embed="rId3"/>
          <a:stretch>
            <a:fillRect/>
          </a:stretch>
        </p:blipFill>
        <p:spPr>
          <a:xfrm>
            <a:off x="1132358" y="1297113"/>
            <a:ext cx="8904113" cy="4521439"/>
          </a:xfrm>
          <a:prstGeom prst="rect">
            <a:avLst/>
          </a:prstGeom>
        </p:spPr>
      </p:pic>
      <p:sp>
        <p:nvSpPr>
          <p:cNvPr id="2" name="TextBox 1">
            <a:extLst>
              <a:ext uri="{FF2B5EF4-FFF2-40B4-BE49-F238E27FC236}">
                <a16:creationId xmlns:a16="http://schemas.microsoft.com/office/drawing/2014/main" id="{148834E0-48A2-446F-AFE0-BCEDC058E9E3}"/>
              </a:ext>
            </a:extLst>
          </p:cNvPr>
          <p:cNvSpPr txBox="1"/>
          <p:nvPr/>
        </p:nvSpPr>
        <p:spPr>
          <a:xfrm>
            <a:off x="8534401" y="458137"/>
            <a:ext cx="3352800" cy="1169551"/>
          </a:xfrm>
          <a:prstGeom prst="rect">
            <a:avLst/>
          </a:prstGeom>
          <a:noFill/>
        </p:spPr>
        <p:txBody>
          <a:bodyPr wrap="square" rtlCol="0">
            <a:spAutoFit/>
          </a:bodyPr>
          <a:lstStyle/>
          <a:p>
            <a:r>
              <a:rPr lang="en-FR" dirty="0"/>
              <a:t>Item: 4.8.1 - </a:t>
            </a:r>
            <a:r>
              <a:rPr lang="en-GB" b="0" i="0" u="none" strike="noStrike" dirty="0">
                <a:solidFill>
                  <a:srgbClr val="444444"/>
                </a:solidFill>
                <a:effectLst/>
                <a:latin typeface="Source Sans Pro" panose="020B0503030403020204" pitchFamily="34" charset="0"/>
              </a:rPr>
              <a:t>IOC/A-32/4.8.1.Doc(1)</a:t>
            </a:r>
          </a:p>
          <a:p>
            <a:r>
              <a:rPr lang="en-GB" b="0" i="0" u="none" strike="noStrike" dirty="0">
                <a:solidFill>
                  <a:srgbClr val="444444"/>
                </a:solidFill>
                <a:effectLst/>
                <a:latin typeface="Source Sans Pro" panose="020B0503030403020204" pitchFamily="34" charset="0"/>
              </a:rPr>
              <a:t>Global Ocean Observing System (GOOS) Implementation plan (2024–2025) – Summary - </a:t>
            </a:r>
            <a:r>
              <a:rPr lang="en-GB" dirty="0">
                <a:solidFill>
                  <a:srgbClr val="444444"/>
                </a:solidFill>
                <a:latin typeface="Source Sans Pro" panose="020B0503030403020204" pitchFamily="34" charset="0"/>
                <a:hlinkClick r:id="rId4"/>
              </a:rPr>
              <a:t>here</a:t>
            </a:r>
            <a:endParaRPr lang="en-FR" dirty="0"/>
          </a:p>
          <a:p>
            <a:endParaRPr lang="en-FR" dirty="0"/>
          </a:p>
        </p:txBody>
      </p:sp>
    </p:spTree>
    <p:extLst>
      <p:ext uri="{BB962C8B-B14F-4D97-AF65-F5344CB8AC3E}">
        <p14:creationId xmlns:p14="http://schemas.microsoft.com/office/powerpoint/2010/main" val="80761044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38b7b403cd_0_959"/>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9</a:t>
            </a:fld>
            <a:endParaRPr/>
          </a:p>
        </p:txBody>
      </p:sp>
      <p:sp>
        <p:nvSpPr>
          <p:cNvPr id="245" name="Google Shape;245;g238b7b403cd_0_959"/>
          <p:cNvSpPr txBox="1">
            <a:spLocks noGrp="1"/>
          </p:cNvSpPr>
          <p:nvPr>
            <p:ph type="title"/>
          </p:nvPr>
        </p:nvSpPr>
        <p:spPr>
          <a:xfrm>
            <a:off x="720726" y="722313"/>
            <a:ext cx="5518800" cy="574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800"/>
              <a:buNone/>
            </a:pPr>
            <a:r>
              <a:rPr lang="en-GB" dirty="0"/>
              <a:t>EEZ Issues - networks</a:t>
            </a:r>
            <a:endParaRPr dirty="0"/>
          </a:p>
        </p:txBody>
      </p:sp>
      <p:sp>
        <p:nvSpPr>
          <p:cNvPr id="3" name="Text Placeholder 2">
            <a:extLst>
              <a:ext uri="{FF2B5EF4-FFF2-40B4-BE49-F238E27FC236}">
                <a16:creationId xmlns:a16="http://schemas.microsoft.com/office/drawing/2014/main" id="{65693245-FF5B-98BE-CDDD-92B4FA2D3226}"/>
              </a:ext>
            </a:extLst>
          </p:cNvPr>
          <p:cNvSpPr>
            <a:spLocks noGrp="1"/>
          </p:cNvSpPr>
          <p:nvPr>
            <p:ph type="body" idx="1"/>
          </p:nvPr>
        </p:nvSpPr>
        <p:spPr>
          <a:xfrm>
            <a:off x="641214" y="1244105"/>
            <a:ext cx="5518800" cy="4616451"/>
          </a:xfrm>
        </p:spPr>
        <p:txBody>
          <a:bodyPr/>
          <a:lstStyle/>
          <a:p>
            <a:endParaRPr lang="en-FR" dirty="0"/>
          </a:p>
          <a:p>
            <a:pPr marL="514350" indent="-285750">
              <a:buFontTx/>
              <a:buChar char="-"/>
            </a:pPr>
            <a:r>
              <a:rPr lang="en-FR" dirty="0"/>
              <a:t>64 anonymous response – </a:t>
            </a:r>
            <a:r>
              <a:rPr lang="en-GB" dirty="0"/>
              <a:t>35 (55%) indicated that their operations had been impacted – </a:t>
            </a:r>
            <a:r>
              <a:rPr lang="en-FR" dirty="0"/>
              <a:t>80% Argo, 71% Go-SHIP, AniBOS and OceanGlider 66%, OceanSITES 60%</a:t>
            </a:r>
          </a:p>
          <a:p>
            <a:pPr marL="228600" indent="0"/>
            <a:endParaRPr lang="en-FR" dirty="0"/>
          </a:p>
          <a:p>
            <a:pPr marL="514350" indent="-285750">
              <a:buFontTx/>
              <a:buChar char="-"/>
            </a:pPr>
            <a:r>
              <a:rPr lang="en-GB" dirty="0"/>
              <a:t>76% (27/35) experienced - marine scientific research (MSR) process is incompatible with the operational reality sustained ocean observing</a:t>
            </a:r>
            <a:r>
              <a:rPr lang="en-FR" dirty="0"/>
              <a:t> </a:t>
            </a:r>
          </a:p>
          <a:p>
            <a:pPr marL="514350" indent="-285750">
              <a:buFontTx/>
              <a:buChar char="-"/>
            </a:pPr>
            <a:r>
              <a:rPr lang="en-GB" dirty="0"/>
              <a:t>68% experienced  - advance notice is incompatible with operation for some platforms</a:t>
            </a:r>
            <a:endParaRPr lang="en-FR" dirty="0"/>
          </a:p>
          <a:p>
            <a:pPr marL="514350" indent="-285750">
              <a:buFontTx/>
              <a:buChar char="-"/>
            </a:pPr>
            <a:r>
              <a:rPr lang="en-GB" dirty="0"/>
              <a:t>34% MSR clearance is often impossible to obtain in zones where EEZs are disputed</a:t>
            </a:r>
          </a:p>
          <a:p>
            <a:pPr marL="514350" indent="-285750">
              <a:buFontTx/>
              <a:buChar char="-"/>
            </a:pPr>
            <a:r>
              <a:rPr lang="en-GB" dirty="0"/>
              <a:t>14% experienced - no national procedure for MSR clearance - new technology</a:t>
            </a:r>
          </a:p>
          <a:p>
            <a:pPr marL="228600" indent="0"/>
            <a:endParaRPr lang="en-GB" dirty="0"/>
          </a:p>
          <a:p>
            <a:pPr marL="514350" indent="-285750">
              <a:buFontTx/>
              <a:buChar char="-"/>
            </a:pPr>
            <a:r>
              <a:rPr lang="en-US" dirty="0"/>
              <a:t>Argo many missions, % impacted 5% to 100%. DBCP many missions (70) with a relatively high % impacted (50%).</a:t>
            </a:r>
            <a:r>
              <a:rPr lang="en-FR" dirty="0"/>
              <a:t> </a:t>
            </a:r>
            <a:r>
              <a:rPr lang="en-US" dirty="0"/>
              <a:t>GO-SHIP small number of missions % impacted high (40-80%). </a:t>
            </a:r>
            <a:r>
              <a:rPr lang="en-US" dirty="0" err="1"/>
              <a:t>AniBOS</a:t>
            </a:r>
            <a:r>
              <a:rPr lang="en-US" dirty="0"/>
              <a:t> moderate missions (35) low % impacted (2.8%).</a:t>
            </a:r>
            <a:endParaRPr lang="en-FR" dirty="0"/>
          </a:p>
          <a:p>
            <a:pPr marL="514350" indent="-285750">
              <a:buFontTx/>
              <a:buChar char="-"/>
            </a:pPr>
            <a:endParaRPr lang="en-FR" dirty="0"/>
          </a:p>
          <a:p>
            <a:pPr marL="228600" indent="0"/>
            <a:endParaRPr lang="en-FR" dirty="0"/>
          </a:p>
        </p:txBody>
      </p:sp>
      <p:sp>
        <p:nvSpPr>
          <p:cNvPr id="4" name="TextBox 3">
            <a:extLst>
              <a:ext uri="{FF2B5EF4-FFF2-40B4-BE49-F238E27FC236}">
                <a16:creationId xmlns:a16="http://schemas.microsoft.com/office/drawing/2014/main" id="{5EF06598-6CC0-9CAB-ED2C-A0D67827A0DD}"/>
              </a:ext>
            </a:extLst>
          </p:cNvPr>
          <p:cNvSpPr txBox="1"/>
          <p:nvPr/>
        </p:nvSpPr>
        <p:spPr>
          <a:xfrm>
            <a:off x="8534401" y="458137"/>
            <a:ext cx="3352800" cy="2462213"/>
          </a:xfrm>
          <a:prstGeom prst="rect">
            <a:avLst/>
          </a:prstGeom>
          <a:noFill/>
        </p:spPr>
        <p:txBody>
          <a:bodyPr wrap="square" rtlCol="0">
            <a:spAutoFit/>
          </a:bodyPr>
          <a:lstStyle/>
          <a:p>
            <a:r>
              <a:rPr lang="en-FR" dirty="0"/>
              <a:t>Item: 4.8.2 - </a:t>
            </a:r>
            <a:r>
              <a:rPr lang="en-GB" b="0" i="0" u="none" strike="noStrike" dirty="0">
                <a:solidFill>
                  <a:srgbClr val="444444"/>
                </a:solidFill>
                <a:effectLst/>
                <a:latin typeface="Source Sans Pro" panose="020B0503030403020204" pitchFamily="34" charset="0"/>
              </a:rPr>
              <a:t>IOC/A-32/4.8.2.Doc(1)</a:t>
            </a:r>
          </a:p>
          <a:p>
            <a:r>
              <a:rPr lang="en-GB" b="0" i="0" u="none" strike="noStrike" dirty="0">
                <a:solidFill>
                  <a:srgbClr val="444444"/>
                </a:solidFill>
                <a:effectLst/>
                <a:latin typeface="Source Sans Pro" panose="020B0503030403020204" pitchFamily="34" charset="0"/>
              </a:rPr>
              <a:t>Summary Report on the Consultation on Ocean Observations in Areas under National Jurisdiction – </a:t>
            </a:r>
            <a:r>
              <a:rPr lang="en-GB" dirty="0">
                <a:solidFill>
                  <a:srgbClr val="444444"/>
                </a:solidFill>
                <a:latin typeface="Source Sans Pro" panose="020B0503030403020204" pitchFamily="34" charset="0"/>
                <a:hlinkClick r:id="rId3"/>
              </a:rPr>
              <a:t>here</a:t>
            </a:r>
            <a:endParaRPr lang="en-GB" dirty="0">
              <a:solidFill>
                <a:srgbClr val="444444"/>
              </a:solidFill>
              <a:latin typeface="Source Sans Pro" panose="020B0503030403020204" pitchFamily="34" charset="0"/>
            </a:endParaRPr>
          </a:p>
          <a:p>
            <a:endParaRPr lang="en-GB" dirty="0">
              <a:solidFill>
                <a:srgbClr val="444444"/>
              </a:solidFill>
              <a:latin typeface="Source Sans Pro" panose="020B0503030403020204" pitchFamily="34" charset="0"/>
            </a:endParaRPr>
          </a:p>
          <a:p>
            <a:r>
              <a:rPr lang="en-GB" dirty="0">
                <a:solidFill>
                  <a:srgbClr val="444444"/>
                </a:solidFill>
                <a:latin typeface="Source Sans Pro" panose="020B0503030403020204" pitchFamily="34" charset="0"/>
              </a:rPr>
              <a:t>Plus IOC/INF-1431 for more details - Details on the results from the 2023 survey to global ocean observing networks on ocean observations in areas under national jurisdiction</a:t>
            </a:r>
            <a:endParaRPr lang="en-FR" dirty="0"/>
          </a:p>
          <a:p>
            <a:endParaRPr lang="en-FR" dirty="0"/>
          </a:p>
        </p:txBody>
      </p:sp>
      <p:graphicFrame>
        <p:nvGraphicFramePr>
          <p:cNvPr id="6" name="Chart 5">
            <a:extLst>
              <a:ext uri="{FF2B5EF4-FFF2-40B4-BE49-F238E27FC236}">
                <a16:creationId xmlns:a16="http://schemas.microsoft.com/office/drawing/2014/main" id="{9DAE1F93-925F-DD36-195A-EBFCB4940538}"/>
              </a:ext>
            </a:extLst>
          </p:cNvPr>
          <p:cNvGraphicFramePr/>
          <p:nvPr>
            <p:extLst>
              <p:ext uri="{D42A27DB-BD31-4B8C-83A1-F6EECF244321}">
                <p14:modId xmlns:p14="http://schemas.microsoft.com/office/powerpoint/2010/main" val="702313377"/>
              </p:ext>
            </p:extLst>
          </p:nvPr>
        </p:nvGraphicFramePr>
        <p:xfrm>
          <a:off x="6334535" y="3013105"/>
          <a:ext cx="5791201" cy="32464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44474486"/>
      </p:ext>
    </p:extLst>
  </p:cSld>
  <p:clrMapOvr>
    <a:masterClrMapping/>
  </p:clrMapOvr>
  <p:transition>
    <p:fade/>
  </p:transition>
</p:sld>
</file>

<file path=ppt/theme/theme1.xml><?xml version="1.0" encoding="utf-8"?>
<a:theme xmlns:a="http://schemas.openxmlformats.org/drawingml/2006/main"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TotalTime>
  <Words>2813</Words>
  <Application>Microsoft Macintosh PowerPoint</Application>
  <PresentationFormat>Widescreen</PresentationFormat>
  <Paragraphs>314</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Roboto</vt:lpstr>
      <vt:lpstr>Source Sans Pro</vt:lpstr>
      <vt:lpstr>Barlow</vt:lpstr>
      <vt:lpstr>Calibri</vt:lpstr>
      <vt:lpstr>Roboto Light</vt:lpstr>
      <vt:lpstr>GOOS PPT Theme</vt:lpstr>
      <vt:lpstr>GOOS Report Out  &amp; Perspectives </vt:lpstr>
      <vt:lpstr>Focus and successes</vt:lpstr>
      <vt:lpstr>  GOOS Steering Committee April 2023  </vt:lpstr>
      <vt:lpstr>Focus, Focus, Focus</vt:lpstr>
      <vt:lpstr>New</vt:lpstr>
      <vt:lpstr>  IOC Assembly  </vt:lpstr>
      <vt:lpstr>IOC Assembly June 2023</vt:lpstr>
      <vt:lpstr>IOC Assembly June 2023</vt:lpstr>
      <vt:lpstr>EEZ Issues - networks</vt:lpstr>
      <vt:lpstr>EEZ Issues – Member States</vt:lpstr>
      <vt:lpstr>  Ocean Decade </vt:lpstr>
      <vt:lpstr> Co-Design Exemplars *Each exemplar is at different levels of maturity</vt:lpstr>
      <vt:lpstr>PowerPoint Presentation</vt:lpstr>
      <vt:lpstr> Global Coast  Area with different coastal features, societal needs,  and level of development - same backbone </vt:lpstr>
      <vt:lpstr>Decade Coordination Office – Ocean Observing</vt:lpstr>
      <vt:lpstr>PowerPoint Presentation</vt:lpstr>
      <vt:lpstr>  Looking ahead </vt:lpstr>
      <vt:lpstr>Requirements</vt:lpstr>
      <vt:lpstr>How OCG respond?</vt:lpstr>
      <vt:lpstr>OCG links with GRAs and GOOS NFP</vt:lpstr>
      <vt:lpstr>OCG</vt:lpstr>
      <vt:lpstr>GOOS Office Team</vt:lpstr>
      <vt:lpstr>Thank you</vt:lpstr>
      <vt:lpstr>GOOS priorities for lifting the observing system?</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GOOS Report Out </dc:title>
  <dc:creator>Collins, Forest</dc:creator>
  <cp:lastModifiedBy>Heslop, Emma</cp:lastModifiedBy>
  <cp:revision>39</cp:revision>
  <dcterms:modified xsi:type="dcterms:W3CDTF">2023-06-05T19:47:46Z</dcterms:modified>
</cp:coreProperties>
</file>