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682" r:id="rId3"/>
    <p:sldId id="681" r:id="rId4"/>
    <p:sldId id="680" r:id="rId5"/>
    <p:sldId id="354" r:id="rId6"/>
    <p:sldId id="895" r:id="rId7"/>
    <p:sldId id="264" r:id="rId8"/>
    <p:sldId id="894" r:id="rId9"/>
    <p:sldId id="897" r:id="rId10"/>
    <p:sldId id="313" r:id="rId11"/>
    <p:sldId id="361" r:id="rId12"/>
    <p:sldId id="896" r:id="rId13"/>
    <p:sldId id="871" r:id="rId14"/>
    <p:sldId id="873" r:id="rId15"/>
    <p:sldId id="880"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1F9CA8-A7E8-4ECE-A273-278415AEC1D5}" v="65" dt="2023-06-01T12:36:30.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77" autoAdjust="0"/>
  </p:normalViewPr>
  <p:slideViewPr>
    <p:cSldViewPr snapToGrid="0">
      <p:cViewPr varScale="1">
        <p:scale>
          <a:sx n="46" d="100"/>
          <a:sy n="46" d="100"/>
        </p:scale>
        <p:origin x="13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h Remy" userId="792114c7-ba4f-4741-814c-cbc9865ff85b" providerId="ADAL" clId="{B71F9CA8-A7E8-4ECE-A273-278415AEC1D5}"/>
    <pc:docChg chg="custSel addSld delSld modSld sldOrd">
      <pc:chgData name="Elisabeth Remy" userId="792114c7-ba4f-4741-814c-cbc9865ff85b" providerId="ADAL" clId="{B71F9CA8-A7E8-4ECE-A273-278415AEC1D5}" dt="2023-06-01T12:50:35.034" v="1365" actId="20577"/>
      <pc:docMkLst>
        <pc:docMk/>
      </pc:docMkLst>
      <pc:sldChg chg="new del">
        <pc:chgData name="Elisabeth Remy" userId="792114c7-ba4f-4741-814c-cbc9865ff85b" providerId="ADAL" clId="{B71F9CA8-A7E8-4ECE-A273-278415AEC1D5}" dt="2023-06-01T09:14:39.374" v="167" actId="47"/>
        <pc:sldMkLst>
          <pc:docMk/>
          <pc:sldMk cId="3408894224" sldId="256"/>
        </pc:sldMkLst>
      </pc:sldChg>
      <pc:sldChg chg="addSp modSp add del mod ord">
        <pc:chgData name="Elisabeth Remy" userId="792114c7-ba4f-4741-814c-cbc9865ff85b" providerId="ADAL" clId="{B71F9CA8-A7E8-4ECE-A273-278415AEC1D5}" dt="2023-06-01T10:33:36.485" v="714" actId="47"/>
        <pc:sldMkLst>
          <pc:docMk/>
          <pc:sldMk cId="3781327707" sldId="257"/>
        </pc:sldMkLst>
        <pc:graphicFrameChg chg="mod">
          <ac:chgData name="Elisabeth Remy" userId="792114c7-ba4f-4741-814c-cbc9865ff85b" providerId="ADAL" clId="{B71F9CA8-A7E8-4ECE-A273-278415AEC1D5}" dt="2023-06-01T10:25:22.172" v="325" actId="1076"/>
          <ac:graphicFrameMkLst>
            <pc:docMk/>
            <pc:sldMk cId="3781327707" sldId="257"/>
            <ac:graphicFrameMk id="5" creationId="{00000000-0000-0000-0000-000000000000}"/>
          </ac:graphicFrameMkLst>
        </pc:graphicFrameChg>
        <pc:picChg chg="add mod">
          <ac:chgData name="Elisabeth Remy" userId="792114c7-ba4f-4741-814c-cbc9865ff85b" providerId="ADAL" clId="{B71F9CA8-A7E8-4ECE-A273-278415AEC1D5}" dt="2023-06-01T10:24:44.820" v="324" actId="1076"/>
          <ac:picMkLst>
            <pc:docMk/>
            <pc:sldMk cId="3781327707" sldId="257"/>
            <ac:picMk id="7" creationId="{B4EC66DA-4F81-4818-BB3C-0F9EDA7CAFAF}"/>
          </ac:picMkLst>
        </pc:picChg>
      </pc:sldChg>
      <pc:sldChg chg="add del ord">
        <pc:chgData name="Elisabeth Remy" userId="792114c7-ba4f-4741-814c-cbc9865ff85b" providerId="ADAL" clId="{B71F9CA8-A7E8-4ECE-A273-278415AEC1D5}" dt="2023-06-01T10:23:38.005" v="253" actId="47"/>
        <pc:sldMkLst>
          <pc:docMk/>
          <pc:sldMk cId="3176788180" sldId="261"/>
        </pc:sldMkLst>
      </pc:sldChg>
      <pc:sldChg chg="addSp modSp add mod ord">
        <pc:chgData name="Elisabeth Remy" userId="792114c7-ba4f-4741-814c-cbc9865ff85b" providerId="ADAL" clId="{B71F9CA8-A7E8-4ECE-A273-278415AEC1D5}" dt="2023-06-01T10:32:52.317" v="709" actId="6549"/>
        <pc:sldMkLst>
          <pc:docMk/>
          <pc:sldMk cId="0" sldId="264"/>
        </pc:sldMkLst>
        <pc:spChg chg="add mod">
          <ac:chgData name="Elisabeth Remy" userId="792114c7-ba4f-4741-814c-cbc9865ff85b" providerId="ADAL" clId="{B71F9CA8-A7E8-4ECE-A273-278415AEC1D5}" dt="2023-06-01T10:32:52.317" v="709" actId="6549"/>
          <ac:spMkLst>
            <pc:docMk/>
            <pc:sldMk cId="0" sldId="264"/>
            <ac:spMk id="28" creationId="{8A5A6E4B-7594-4AC0-9D52-99EFAF5EECFC}"/>
          </ac:spMkLst>
        </pc:spChg>
      </pc:sldChg>
      <pc:sldChg chg="add del">
        <pc:chgData name="Elisabeth Remy" userId="792114c7-ba4f-4741-814c-cbc9865ff85b" providerId="ADAL" clId="{B71F9CA8-A7E8-4ECE-A273-278415AEC1D5}" dt="2023-06-01T10:35:51.972" v="740"/>
        <pc:sldMkLst>
          <pc:docMk/>
          <pc:sldMk cId="1198439674" sldId="271"/>
        </pc:sldMkLst>
      </pc:sldChg>
      <pc:sldChg chg="delSp modSp add del mod">
        <pc:chgData name="Elisabeth Remy" userId="792114c7-ba4f-4741-814c-cbc9865ff85b" providerId="ADAL" clId="{B71F9CA8-A7E8-4ECE-A273-278415AEC1D5}" dt="2023-06-01T10:21:51.715" v="239" actId="47"/>
        <pc:sldMkLst>
          <pc:docMk/>
          <pc:sldMk cId="973537283" sldId="300"/>
        </pc:sldMkLst>
        <pc:spChg chg="mod">
          <ac:chgData name="Elisabeth Remy" userId="792114c7-ba4f-4741-814c-cbc9865ff85b" providerId="ADAL" clId="{B71F9CA8-A7E8-4ECE-A273-278415AEC1D5}" dt="2023-06-01T09:01:24.024" v="2" actId="27636"/>
          <ac:spMkLst>
            <pc:docMk/>
            <pc:sldMk cId="973537283" sldId="300"/>
            <ac:spMk id="2" creationId="{00000000-0000-0000-0000-000000000000}"/>
          </ac:spMkLst>
        </pc:spChg>
        <pc:spChg chg="del">
          <ac:chgData name="Elisabeth Remy" userId="792114c7-ba4f-4741-814c-cbc9865ff85b" providerId="ADAL" clId="{B71F9CA8-A7E8-4ECE-A273-278415AEC1D5}" dt="2023-06-01T09:01:29.333" v="3" actId="478"/>
          <ac:spMkLst>
            <pc:docMk/>
            <pc:sldMk cId="973537283" sldId="300"/>
            <ac:spMk id="3" creationId="{1BBE0EE4-23A7-48C0-A7CB-6DB80BE4E4E8}"/>
          </ac:spMkLst>
        </pc:spChg>
        <pc:picChg chg="mod">
          <ac:chgData name="Elisabeth Remy" userId="792114c7-ba4f-4741-814c-cbc9865ff85b" providerId="ADAL" clId="{B71F9CA8-A7E8-4ECE-A273-278415AEC1D5}" dt="2023-06-01T09:01:34.592" v="5" actId="1076"/>
          <ac:picMkLst>
            <pc:docMk/>
            <pc:sldMk cId="973537283" sldId="300"/>
            <ac:picMk id="21" creationId="{067B15C2-D365-4003-B8E1-C1E7CB531874}"/>
          </ac:picMkLst>
        </pc:picChg>
        <pc:picChg chg="del">
          <ac:chgData name="Elisabeth Remy" userId="792114c7-ba4f-4741-814c-cbc9865ff85b" providerId="ADAL" clId="{B71F9CA8-A7E8-4ECE-A273-278415AEC1D5}" dt="2023-06-01T09:01:30.796" v="4" actId="478"/>
          <ac:picMkLst>
            <pc:docMk/>
            <pc:sldMk cId="973537283" sldId="300"/>
            <ac:picMk id="22" creationId="{762EE9F6-0C41-4411-A5EB-962B932BA57F}"/>
          </ac:picMkLst>
        </pc:picChg>
      </pc:sldChg>
      <pc:sldChg chg="addSp modSp new del mod">
        <pc:chgData name="Elisabeth Remy" userId="792114c7-ba4f-4741-814c-cbc9865ff85b" providerId="ADAL" clId="{B71F9CA8-A7E8-4ECE-A273-278415AEC1D5}" dt="2023-06-01T09:14:26.684" v="165" actId="47"/>
        <pc:sldMkLst>
          <pc:docMk/>
          <pc:sldMk cId="4198942116" sldId="301"/>
        </pc:sldMkLst>
        <pc:spChg chg="mod">
          <ac:chgData name="Elisabeth Remy" userId="792114c7-ba4f-4741-814c-cbc9865ff85b" providerId="ADAL" clId="{B71F9CA8-A7E8-4ECE-A273-278415AEC1D5}" dt="2023-06-01T09:02:36.172" v="140" actId="20577"/>
          <ac:spMkLst>
            <pc:docMk/>
            <pc:sldMk cId="4198942116" sldId="301"/>
            <ac:spMk id="3" creationId="{1DC46C73-FAFD-4FF1-8A3B-89FB646478D6}"/>
          </ac:spMkLst>
        </pc:spChg>
        <pc:picChg chg="add">
          <ac:chgData name="Elisabeth Remy" userId="792114c7-ba4f-4741-814c-cbc9865ff85b" providerId="ADAL" clId="{B71F9CA8-A7E8-4ECE-A273-278415AEC1D5}" dt="2023-06-01T09:14:21.852" v="164"/>
          <ac:picMkLst>
            <pc:docMk/>
            <pc:sldMk cId="4198942116" sldId="301"/>
            <ac:picMk id="4" creationId="{BACE3484-DB2F-491A-9DC8-66B1CE8EE317}"/>
          </ac:picMkLst>
        </pc:picChg>
      </pc:sldChg>
      <pc:sldChg chg="modSp add mod ord modNotesTx">
        <pc:chgData name="Elisabeth Remy" userId="792114c7-ba4f-4741-814c-cbc9865ff85b" providerId="ADAL" clId="{B71F9CA8-A7E8-4ECE-A273-278415AEC1D5}" dt="2023-06-01T12:50:35.034" v="1365" actId="20577"/>
        <pc:sldMkLst>
          <pc:docMk/>
          <pc:sldMk cId="2368008583" sldId="313"/>
        </pc:sldMkLst>
        <pc:spChg chg="mod">
          <ac:chgData name="Elisabeth Remy" userId="792114c7-ba4f-4741-814c-cbc9865ff85b" providerId="ADAL" clId="{B71F9CA8-A7E8-4ECE-A273-278415AEC1D5}" dt="2023-06-01T12:27:01.014" v="1241" actId="255"/>
          <ac:spMkLst>
            <pc:docMk/>
            <pc:sldMk cId="2368008583" sldId="313"/>
            <ac:spMk id="2" creationId="{00000000-0000-0000-0000-000000000000}"/>
          </ac:spMkLst>
        </pc:spChg>
        <pc:spChg chg="mod">
          <ac:chgData name="Elisabeth Remy" userId="792114c7-ba4f-4741-814c-cbc9865ff85b" providerId="ADAL" clId="{B71F9CA8-A7E8-4ECE-A273-278415AEC1D5}" dt="2023-06-01T12:50:35.034" v="1365" actId="20577"/>
          <ac:spMkLst>
            <pc:docMk/>
            <pc:sldMk cId="2368008583" sldId="313"/>
            <ac:spMk id="3" creationId="{00000000-0000-0000-0000-000000000000}"/>
          </ac:spMkLst>
        </pc:spChg>
      </pc:sldChg>
      <pc:sldChg chg="addSp modSp add mod">
        <pc:chgData name="Elisabeth Remy" userId="792114c7-ba4f-4741-814c-cbc9865ff85b" providerId="ADAL" clId="{B71F9CA8-A7E8-4ECE-A273-278415AEC1D5}" dt="2023-06-01T12:28:26.234" v="1249" actId="14100"/>
        <pc:sldMkLst>
          <pc:docMk/>
          <pc:sldMk cId="2864517742" sldId="354"/>
        </pc:sldMkLst>
        <pc:spChg chg="add mod">
          <ac:chgData name="Elisabeth Remy" userId="792114c7-ba4f-4741-814c-cbc9865ff85b" providerId="ADAL" clId="{B71F9CA8-A7E8-4ECE-A273-278415AEC1D5}" dt="2023-06-01T12:12:40.811" v="1039" actId="207"/>
          <ac:spMkLst>
            <pc:docMk/>
            <pc:sldMk cId="2864517742" sldId="354"/>
            <ac:spMk id="6" creationId="{B3E86157-959C-4832-8C51-4920C559CC16}"/>
          </ac:spMkLst>
        </pc:spChg>
        <pc:picChg chg="add mod">
          <ac:chgData name="Elisabeth Remy" userId="792114c7-ba4f-4741-814c-cbc9865ff85b" providerId="ADAL" clId="{B71F9CA8-A7E8-4ECE-A273-278415AEC1D5}" dt="2023-06-01T12:28:26.234" v="1249" actId="14100"/>
          <ac:picMkLst>
            <pc:docMk/>
            <pc:sldMk cId="2864517742" sldId="354"/>
            <ac:picMk id="5" creationId="{AF2F40E7-696D-455D-8979-ECE400EBD897}"/>
          </ac:picMkLst>
        </pc:picChg>
      </pc:sldChg>
      <pc:sldChg chg="modSp add mod ord">
        <pc:chgData name="Elisabeth Remy" userId="792114c7-ba4f-4741-814c-cbc9865ff85b" providerId="ADAL" clId="{B71F9CA8-A7E8-4ECE-A273-278415AEC1D5}" dt="2023-06-01T12:38:02.018" v="1291" actId="6549"/>
        <pc:sldMkLst>
          <pc:docMk/>
          <pc:sldMk cId="3873392658" sldId="361"/>
        </pc:sldMkLst>
        <pc:spChg chg="mod">
          <ac:chgData name="Elisabeth Remy" userId="792114c7-ba4f-4741-814c-cbc9865ff85b" providerId="ADAL" clId="{B71F9CA8-A7E8-4ECE-A273-278415AEC1D5}" dt="2023-06-01T12:38:02.018" v="1291" actId="6549"/>
          <ac:spMkLst>
            <pc:docMk/>
            <pc:sldMk cId="3873392658" sldId="361"/>
            <ac:spMk id="3" creationId="{00000000-0000-0000-0000-000000000000}"/>
          </ac:spMkLst>
        </pc:spChg>
        <pc:spChg chg="mod">
          <ac:chgData name="Elisabeth Remy" userId="792114c7-ba4f-4741-814c-cbc9865ff85b" providerId="ADAL" clId="{B71F9CA8-A7E8-4ECE-A273-278415AEC1D5}" dt="2023-06-01T12:22:08.868" v="1179" actId="1076"/>
          <ac:spMkLst>
            <pc:docMk/>
            <pc:sldMk cId="3873392658" sldId="361"/>
            <ac:spMk id="4" creationId="{00000000-0000-0000-0000-000000000000}"/>
          </ac:spMkLst>
        </pc:spChg>
      </pc:sldChg>
      <pc:sldChg chg="modSp add mod">
        <pc:chgData name="Elisabeth Remy" userId="792114c7-ba4f-4741-814c-cbc9865ff85b" providerId="ADAL" clId="{B71F9CA8-A7E8-4ECE-A273-278415AEC1D5}" dt="2023-06-01T12:12:16.928" v="1037" actId="6549"/>
        <pc:sldMkLst>
          <pc:docMk/>
          <pc:sldMk cId="3913895454" sldId="680"/>
        </pc:sldMkLst>
        <pc:spChg chg="mod">
          <ac:chgData name="Elisabeth Remy" userId="792114c7-ba4f-4741-814c-cbc9865ff85b" providerId="ADAL" clId="{B71F9CA8-A7E8-4ECE-A273-278415AEC1D5}" dt="2023-06-01T12:12:00.451" v="1036" actId="207"/>
          <ac:spMkLst>
            <pc:docMk/>
            <pc:sldMk cId="3913895454" sldId="680"/>
            <ac:spMk id="2" creationId="{7A0548F5-C10B-459C-80CF-A9BBBB5F3495}"/>
          </ac:spMkLst>
        </pc:spChg>
        <pc:spChg chg="mod">
          <ac:chgData name="Elisabeth Remy" userId="792114c7-ba4f-4741-814c-cbc9865ff85b" providerId="ADAL" clId="{B71F9CA8-A7E8-4ECE-A273-278415AEC1D5}" dt="2023-06-01T12:12:16.928" v="1037" actId="6549"/>
          <ac:spMkLst>
            <pc:docMk/>
            <pc:sldMk cId="3913895454" sldId="680"/>
            <ac:spMk id="5" creationId="{D6067F89-AD25-4C8C-9591-B428575BC517}"/>
          </ac:spMkLst>
        </pc:spChg>
      </pc:sldChg>
      <pc:sldChg chg="add del">
        <pc:chgData name="Elisabeth Remy" userId="792114c7-ba4f-4741-814c-cbc9865ff85b" providerId="ADAL" clId="{B71F9CA8-A7E8-4ECE-A273-278415AEC1D5}" dt="2023-06-01T09:04:57.033" v="149" actId="47"/>
        <pc:sldMkLst>
          <pc:docMk/>
          <pc:sldMk cId="1314500020" sldId="681"/>
        </pc:sldMkLst>
      </pc:sldChg>
      <pc:sldChg chg="addSp delSp modSp add mod ord">
        <pc:chgData name="Elisabeth Remy" userId="792114c7-ba4f-4741-814c-cbc9865ff85b" providerId="ADAL" clId="{B71F9CA8-A7E8-4ECE-A273-278415AEC1D5}" dt="2023-06-01T12:11:50.575" v="1034" actId="1076"/>
        <pc:sldMkLst>
          <pc:docMk/>
          <pc:sldMk cId="3690612919" sldId="681"/>
        </pc:sldMkLst>
        <pc:spChg chg="del mod">
          <ac:chgData name="Elisabeth Remy" userId="792114c7-ba4f-4741-814c-cbc9865ff85b" providerId="ADAL" clId="{B71F9CA8-A7E8-4ECE-A273-278415AEC1D5}" dt="2023-06-01T10:21:12.318" v="234" actId="478"/>
          <ac:spMkLst>
            <pc:docMk/>
            <pc:sldMk cId="3690612919" sldId="681"/>
            <ac:spMk id="2" creationId="{00000000-0000-0000-0000-000000000000}"/>
          </ac:spMkLst>
        </pc:spChg>
        <pc:spChg chg="add del mod">
          <ac:chgData name="Elisabeth Remy" userId="792114c7-ba4f-4741-814c-cbc9865ff85b" providerId="ADAL" clId="{B71F9CA8-A7E8-4ECE-A273-278415AEC1D5}" dt="2023-06-01T10:21:17.102" v="236" actId="478"/>
          <ac:spMkLst>
            <pc:docMk/>
            <pc:sldMk cId="3690612919" sldId="681"/>
            <ac:spMk id="4" creationId="{0CA608E7-30F3-43D8-B72D-2B5CB1AD5765}"/>
          </ac:spMkLst>
        </pc:spChg>
        <pc:spChg chg="mod">
          <ac:chgData name="Elisabeth Remy" userId="792114c7-ba4f-4741-814c-cbc9865ff85b" providerId="ADAL" clId="{B71F9CA8-A7E8-4ECE-A273-278415AEC1D5}" dt="2023-06-01T12:11:50.575" v="1034" actId="1076"/>
          <ac:spMkLst>
            <pc:docMk/>
            <pc:sldMk cId="3690612919" sldId="681"/>
            <ac:spMk id="18" creationId="{AEDFDCAD-B865-4B30-8F6C-0F1846F231DB}"/>
          </ac:spMkLst>
        </pc:spChg>
        <pc:spChg chg="add mod">
          <ac:chgData name="Elisabeth Remy" userId="792114c7-ba4f-4741-814c-cbc9865ff85b" providerId="ADAL" clId="{B71F9CA8-A7E8-4ECE-A273-278415AEC1D5}" dt="2023-06-01T12:11:17.714" v="1029" actId="207"/>
          <ac:spMkLst>
            <pc:docMk/>
            <pc:sldMk cId="3690612919" sldId="681"/>
            <ac:spMk id="19" creationId="{2626599B-6029-4EE5-A25D-0030AD12101D}"/>
          </ac:spMkLst>
        </pc:spChg>
        <pc:spChg chg="mod">
          <ac:chgData name="Elisabeth Remy" userId="792114c7-ba4f-4741-814c-cbc9865ff85b" providerId="ADAL" clId="{B71F9CA8-A7E8-4ECE-A273-278415AEC1D5}" dt="2023-06-01T10:34:58.520" v="737" actId="1037"/>
          <ac:spMkLst>
            <pc:docMk/>
            <pc:sldMk cId="3690612919" sldId="681"/>
            <ac:spMk id="20" creationId="{1A1166AC-A590-4288-AA6C-38E55EA28119}"/>
          </ac:spMkLst>
        </pc:spChg>
        <pc:spChg chg="mod">
          <ac:chgData name="Elisabeth Remy" userId="792114c7-ba4f-4741-814c-cbc9865ff85b" providerId="ADAL" clId="{B71F9CA8-A7E8-4ECE-A273-278415AEC1D5}" dt="2023-06-01T10:34:58.520" v="737" actId="1037"/>
          <ac:spMkLst>
            <pc:docMk/>
            <pc:sldMk cId="3690612919" sldId="681"/>
            <ac:spMk id="29" creationId="{00000000-0000-0000-0000-000000000000}"/>
          </ac:spMkLst>
        </pc:spChg>
        <pc:spChg chg="mod">
          <ac:chgData name="Elisabeth Remy" userId="792114c7-ba4f-4741-814c-cbc9865ff85b" providerId="ADAL" clId="{B71F9CA8-A7E8-4ECE-A273-278415AEC1D5}" dt="2023-06-01T10:34:58.520" v="737" actId="1037"/>
          <ac:spMkLst>
            <pc:docMk/>
            <pc:sldMk cId="3690612919" sldId="681"/>
            <ac:spMk id="31" creationId="{00000000-0000-0000-0000-000000000000}"/>
          </ac:spMkLst>
        </pc:spChg>
        <pc:spChg chg="mod">
          <ac:chgData name="Elisabeth Remy" userId="792114c7-ba4f-4741-814c-cbc9865ff85b" providerId="ADAL" clId="{B71F9CA8-A7E8-4ECE-A273-278415AEC1D5}" dt="2023-06-01T10:34:58.520" v="737" actId="1037"/>
          <ac:spMkLst>
            <pc:docMk/>
            <pc:sldMk cId="3690612919" sldId="681"/>
            <ac:spMk id="36" creationId="{00000000-0000-0000-0000-000000000000}"/>
          </ac:spMkLst>
        </pc:spChg>
        <pc:spChg chg="mod">
          <ac:chgData name="Elisabeth Remy" userId="792114c7-ba4f-4741-814c-cbc9865ff85b" providerId="ADAL" clId="{B71F9CA8-A7E8-4ECE-A273-278415AEC1D5}" dt="2023-06-01T10:34:58.520" v="737" actId="1037"/>
          <ac:spMkLst>
            <pc:docMk/>
            <pc:sldMk cId="3690612919" sldId="681"/>
            <ac:spMk id="37" creationId="{00000000-0000-0000-0000-000000000000}"/>
          </ac:spMkLst>
        </pc:spChg>
        <pc:spChg chg="mod">
          <ac:chgData name="Elisabeth Remy" userId="792114c7-ba4f-4741-814c-cbc9865ff85b" providerId="ADAL" clId="{B71F9CA8-A7E8-4ECE-A273-278415AEC1D5}" dt="2023-06-01T10:34:58.520" v="737" actId="1037"/>
          <ac:spMkLst>
            <pc:docMk/>
            <pc:sldMk cId="3690612919" sldId="681"/>
            <ac:spMk id="39" creationId="{00000000-0000-0000-0000-000000000000}"/>
          </ac:spMkLst>
        </pc:spChg>
        <pc:spChg chg="mod">
          <ac:chgData name="Elisabeth Remy" userId="792114c7-ba4f-4741-814c-cbc9865ff85b" providerId="ADAL" clId="{B71F9CA8-A7E8-4ECE-A273-278415AEC1D5}" dt="2023-06-01T10:34:58.520" v="737" actId="1037"/>
          <ac:spMkLst>
            <pc:docMk/>
            <pc:sldMk cId="3690612919" sldId="681"/>
            <ac:spMk id="40" creationId="{00000000-0000-0000-0000-000000000000}"/>
          </ac:spMkLst>
        </pc:spChg>
        <pc:picChg chg="add del mod">
          <ac:chgData name="Elisabeth Remy" userId="792114c7-ba4f-4741-814c-cbc9865ff85b" providerId="ADAL" clId="{B71F9CA8-A7E8-4ECE-A273-278415AEC1D5}" dt="2023-06-01T10:35:09.897" v="738" actId="478"/>
          <ac:picMkLst>
            <pc:docMk/>
            <pc:sldMk cId="3690612919" sldId="681"/>
            <ac:picMk id="21" creationId="{7BAA7873-EEDD-4760-9DBC-510D32156816}"/>
          </ac:picMkLst>
        </pc:picChg>
        <pc:picChg chg="mod">
          <ac:chgData name="Elisabeth Remy" userId="792114c7-ba4f-4741-814c-cbc9865ff85b" providerId="ADAL" clId="{B71F9CA8-A7E8-4ECE-A273-278415AEC1D5}" dt="2023-06-01T10:34:58.520" v="737" actId="1037"/>
          <ac:picMkLst>
            <pc:docMk/>
            <pc:sldMk cId="3690612919" sldId="681"/>
            <ac:picMk id="26" creationId="{00000000-0000-0000-0000-000000000000}"/>
          </ac:picMkLst>
        </pc:picChg>
        <pc:picChg chg="mod">
          <ac:chgData name="Elisabeth Remy" userId="792114c7-ba4f-4741-814c-cbc9865ff85b" providerId="ADAL" clId="{B71F9CA8-A7E8-4ECE-A273-278415AEC1D5}" dt="2023-06-01T10:34:58.520" v="737" actId="1037"/>
          <ac:picMkLst>
            <pc:docMk/>
            <pc:sldMk cId="3690612919" sldId="681"/>
            <ac:picMk id="27" creationId="{00000000-0000-0000-0000-000000000000}"/>
          </ac:picMkLst>
        </pc:picChg>
        <pc:picChg chg="mod">
          <ac:chgData name="Elisabeth Remy" userId="792114c7-ba4f-4741-814c-cbc9865ff85b" providerId="ADAL" clId="{B71F9CA8-A7E8-4ECE-A273-278415AEC1D5}" dt="2023-06-01T10:34:58.520" v="737" actId="1037"/>
          <ac:picMkLst>
            <pc:docMk/>
            <pc:sldMk cId="3690612919" sldId="681"/>
            <ac:picMk id="30" creationId="{00000000-0000-0000-0000-000000000000}"/>
          </ac:picMkLst>
        </pc:picChg>
        <pc:picChg chg="mod">
          <ac:chgData name="Elisabeth Remy" userId="792114c7-ba4f-4741-814c-cbc9865ff85b" providerId="ADAL" clId="{B71F9CA8-A7E8-4ECE-A273-278415AEC1D5}" dt="2023-06-01T10:34:58.520" v="737" actId="1037"/>
          <ac:picMkLst>
            <pc:docMk/>
            <pc:sldMk cId="3690612919" sldId="681"/>
            <ac:picMk id="34" creationId="{00000000-0000-0000-0000-000000000000}"/>
          </ac:picMkLst>
        </pc:picChg>
        <pc:picChg chg="mod">
          <ac:chgData name="Elisabeth Remy" userId="792114c7-ba4f-4741-814c-cbc9865ff85b" providerId="ADAL" clId="{B71F9CA8-A7E8-4ECE-A273-278415AEC1D5}" dt="2023-06-01T10:34:58.520" v="737" actId="1037"/>
          <ac:picMkLst>
            <pc:docMk/>
            <pc:sldMk cId="3690612919" sldId="681"/>
            <ac:picMk id="35" creationId="{00000000-0000-0000-0000-000000000000}"/>
          </ac:picMkLst>
        </pc:picChg>
        <pc:picChg chg="mod">
          <ac:chgData name="Elisabeth Remy" userId="792114c7-ba4f-4741-814c-cbc9865ff85b" providerId="ADAL" clId="{B71F9CA8-A7E8-4ECE-A273-278415AEC1D5}" dt="2023-06-01T10:34:58.520" v="737" actId="1037"/>
          <ac:picMkLst>
            <pc:docMk/>
            <pc:sldMk cId="3690612919" sldId="681"/>
            <ac:picMk id="38" creationId="{00000000-0000-0000-0000-000000000000}"/>
          </ac:picMkLst>
        </pc:picChg>
      </pc:sldChg>
      <pc:sldChg chg="modSp add mod">
        <pc:chgData name="Elisabeth Remy" userId="792114c7-ba4f-4741-814c-cbc9865ff85b" providerId="ADAL" clId="{B71F9CA8-A7E8-4ECE-A273-278415AEC1D5}" dt="2023-06-01T12:35:19.444" v="1288" actId="20577"/>
        <pc:sldMkLst>
          <pc:docMk/>
          <pc:sldMk cId="0" sldId="682"/>
        </pc:sldMkLst>
        <pc:spChg chg="mod">
          <ac:chgData name="Elisabeth Remy" userId="792114c7-ba4f-4741-814c-cbc9865ff85b" providerId="ADAL" clId="{B71F9CA8-A7E8-4ECE-A273-278415AEC1D5}" dt="2023-06-01T12:34:59.651" v="1250" actId="1076"/>
          <ac:spMkLst>
            <pc:docMk/>
            <pc:sldMk cId="0" sldId="682"/>
            <ac:spMk id="145" creationId="{00000000-0000-0000-0000-000000000000}"/>
          </ac:spMkLst>
        </pc:spChg>
        <pc:spChg chg="mod">
          <ac:chgData name="Elisabeth Remy" userId="792114c7-ba4f-4741-814c-cbc9865ff85b" providerId="ADAL" clId="{B71F9CA8-A7E8-4ECE-A273-278415AEC1D5}" dt="2023-06-01T12:35:19.444" v="1288" actId="20577"/>
          <ac:spMkLst>
            <pc:docMk/>
            <pc:sldMk cId="0" sldId="682"/>
            <ac:spMk id="146" creationId="{00000000-0000-0000-0000-000000000000}"/>
          </ac:spMkLst>
        </pc:spChg>
      </pc:sldChg>
      <pc:sldChg chg="add del">
        <pc:chgData name="Elisabeth Remy" userId="792114c7-ba4f-4741-814c-cbc9865ff85b" providerId="ADAL" clId="{B71F9CA8-A7E8-4ECE-A273-278415AEC1D5}" dt="2023-06-01T09:14:09.236" v="161" actId="47"/>
        <pc:sldMkLst>
          <pc:docMk/>
          <pc:sldMk cId="1440975197" sldId="682"/>
        </pc:sldMkLst>
      </pc:sldChg>
      <pc:sldChg chg="add del">
        <pc:chgData name="Elisabeth Remy" userId="792114c7-ba4f-4741-814c-cbc9865ff85b" providerId="ADAL" clId="{B71F9CA8-A7E8-4ECE-A273-278415AEC1D5}" dt="2023-06-01T09:14:21.571" v="163"/>
        <pc:sldMkLst>
          <pc:docMk/>
          <pc:sldMk cId="1902578950" sldId="682"/>
        </pc:sldMkLst>
      </pc:sldChg>
      <pc:sldChg chg="add del">
        <pc:chgData name="Elisabeth Remy" userId="792114c7-ba4f-4741-814c-cbc9865ff85b" providerId="ADAL" clId="{B71F9CA8-A7E8-4ECE-A273-278415AEC1D5}" dt="2023-06-01T10:00:36.329" v="173" actId="47"/>
        <pc:sldMkLst>
          <pc:docMk/>
          <pc:sldMk cId="3075851917" sldId="746"/>
        </pc:sldMkLst>
      </pc:sldChg>
      <pc:sldChg chg="addSp modSp add del mod">
        <pc:chgData name="Elisabeth Remy" userId="792114c7-ba4f-4741-814c-cbc9865ff85b" providerId="ADAL" clId="{B71F9CA8-A7E8-4ECE-A273-278415AEC1D5}" dt="2023-06-01T10:09:05.835" v="186" actId="47"/>
        <pc:sldMkLst>
          <pc:docMk/>
          <pc:sldMk cId="460706487" sldId="800"/>
        </pc:sldMkLst>
        <pc:spChg chg="add mod">
          <ac:chgData name="Elisabeth Remy" userId="792114c7-ba4f-4741-814c-cbc9865ff85b" providerId="ADAL" clId="{B71F9CA8-A7E8-4ECE-A273-278415AEC1D5}" dt="2023-06-01T10:06:14.789" v="175" actId="1076"/>
          <ac:spMkLst>
            <pc:docMk/>
            <pc:sldMk cId="460706487" sldId="800"/>
            <ac:spMk id="8" creationId="{AD29F065-6F67-4818-BCB8-BD5E7442B6E9}"/>
          </ac:spMkLst>
        </pc:spChg>
        <pc:picChg chg="add mod">
          <ac:chgData name="Elisabeth Remy" userId="792114c7-ba4f-4741-814c-cbc9865ff85b" providerId="ADAL" clId="{B71F9CA8-A7E8-4ECE-A273-278415AEC1D5}" dt="2023-06-01T10:00:30.684" v="172"/>
          <ac:picMkLst>
            <pc:docMk/>
            <pc:sldMk cId="460706487" sldId="800"/>
            <ac:picMk id="7" creationId="{A790E4F0-DEF1-4CAF-8BBD-AF6C9FFBC05C}"/>
          </ac:picMkLst>
        </pc:picChg>
      </pc:sldChg>
      <pc:sldChg chg="add del">
        <pc:chgData name="Elisabeth Remy" userId="792114c7-ba4f-4741-814c-cbc9865ff85b" providerId="ADAL" clId="{B71F9CA8-A7E8-4ECE-A273-278415AEC1D5}" dt="2023-06-01T10:07:39.315" v="179"/>
        <pc:sldMkLst>
          <pc:docMk/>
          <pc:sldMk cId="2220290577" sldId="871"/>
        </pc:sldMkLst>
      </pc:sldChg>
      <pc:sldChg chg="addSp modSp add del">
        <pc:chgData name="Elisabeth Remy" userId="792114c7-ba4f-4741-814c-cbc9865ff85b" providerId="ADAL" clId="{B71F9CA8-A7E8-4ECE-A273-278415AEC1D5}" dt="2023-06-01T10:00:28.368" v="171"/>
        <pc:sldMkLst>
          <pc:docMk/>
          <pc:sldMk cId="641955847" sldId="873"/>
        </pc:sldMkLst>
        <pc:picChg chg="add mod">
          <ac:chgData name="Elisabeth Remy" userId="792114c7-ba4f-4741-814c-cbc9865ff85b" providerId="ADAL" clId="{B71F9CA8-A7E8-4ECE-A273-278415AEC1D5}" dt="2023-06-01T10:00:28.368" v="171"/>
          <ac:picMkLst>
            <pc:docMk/>
            <pc:sldMk cId="641955847" sldId="873"/>
            <ac:picMk id="6" creationId="{28D7A66D-212F-43BC-96BC-0819462D5E74}"/>
          </ac:picMkLst>
        </pc:picChg>
      </pc:sldChg>
      <pc:sldChg chg="addSp delSp modSp add del mod ord">
        <pc:chgData name="Elisabeth Remy" userId="792114c7-ba4f-4741-814c-cbc9865ff85b" providerId="ADAL" clId="{B71F9CA8-A7E8-4ECE-A273-278415AEC1D5}" dt="2023-06-01T10:41:30.397" v="1013" actId="47"/>
        <pc:sldMkLst>
          <pc:docMk/>
          <pc:sldMk cId="808871771" sldId="878"/>
        </pc:sldMkLst>
        <pc:spChg chg="mod">
          <ac:chgData name="Elisabeth Remy" userId="792114c7-ba4f-4741-814c-cbc9865ff85b" providerId="ADAL" clId="{B71F9CA8-A7E8-4ECE-A273-278415AEC1D5}" dt="2023-06-01T10:33:07.242" v="710" actId="1076"/>
          <ac:spMkLst>
            <pc:docMk/>
            <pc:sldMk cId="808871771" sldId="878"/>
            <ac:spMk id="6" creationId="{8B1DE7D4-4656-46E4-98C8-5AA629201B55}"/>
          </ac:spMkLst>
        </pc:spChg>
        <pc:spChg chg="add del mod">
          <ac:chgData name="Elisabeth Remy" userId="792114c7-ba4f-4741-814c-cbc9865ff85b" providerId="ADAL" clId="{B71F9CA8-A7E8-4ECE-A273-278415AEC1D5}" dt="2023-06-01T10:33:13.653" v="711" actId="478"/>
          <ac:spMkLst>
            <pc:docMk/>
            <pc:sldMk cId="808871771" sldId="878"/>
            <ac:spMk id="7" creationId="{3791D90A-E8DA-4F7B-AB50-EABFA473F823}"/>
          </ac:spMkLst>
        </pc:spChg>
      </pc:sldChg>
      <pc:sldChg chg="add">
        <pc:chgData name="Elisabeth Remy" userId="792114c7-ba4f-4741-814c-cbc9865ff85b" providerId="ADAL" clId="{B71F9CA8-A7E8-4ECE-A273-278415AEC1D5}" dt="2023-06-01T12:36:30.607" v="1289"/>
        <pc:sldMkLst>
          <pc:docMk/>
          <pc:sldMk cId="404766352" sldId="880"/>
        </pc:sldMkLst>
      </pc:sldChg>
      <pc:sldChg chg="add del">
        <pc:chgData name="Elisabeth Remy" userId="792114c7-ba4f-4741-814c-cbc9865ff85b" providerId="ADAL" clId="{B71F9CA8-A7E8-4ECE-A273-278415AEC1D5}" dt="2023-06-01T10:07:53.580" v="181" actId="47"/>
        <pc:sldMkLst>
          <pc:docMk/>
          <pc:sldMk cId="0" sldId="8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E85750-AE02-4509-BC15-85EA0E5E6892}" type="datetimeFigureOut">
              <a:rPr lang="fr-FR" smtClean="0"/>
              <a:t>06/06/2023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355D0-B125-45F2-9728-42732310B0C1}" type="slidenum">
              <a:rPr lang="fr-FR" smtClean="0"/>
              <a:t>‹#›</a:t>
            </a:fld>
            <a:endParaRPr lang="fr-FR"/>
          </a:p>
        </p:txBody>
      </p:sp>
    </p:spTree>
    <p:extLst>
      <p:ext uri="{BB962C8B-B14F-4D97-AF65-F5344CB8AC3E}">
        <p14:creationId xmlns:p14="http://schemas.microsoft.com/office/powerpoint/2010/main" val="4137799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bcfdec53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g14bcfdec53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ee20220f1e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ee20220f1e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Then, </a:t>
            </a:r>
            <a:r>
              <a:rPr lang="en-US" dirty="0" err="1"/>
              <a:t>SynObs</a:t>
            </a:r>
            <a:r>
              <a:rPr lang="en-US" dirty="0"/>
              <a:t>, that is, </a:t>
            </a:r>
            <a:r>
              <a:rPr lang="en-US" altLang="ja-JP" dirty="0"/>
              <a:t>Synergistic Observing Network for Ocean Prediction, is a UN Decade project proposed by the </a:t>
            </a:r>
            <a:r>
              <a:rPr lang="en-US" altLang="ja-JP" dirty="0" err="1"/>
              <a:t>OceanPredict</a:t>
            </a:r>
            <a:r>
              <a:rPr lang="en-US" altLang="ja-JP" dirty="0"/>
              <a:t> OS-Eval TT.</a:t>
            </a:r>
            <a:endParaRPr lang="en-US" dirty="0"/>
          </a:p>
          <a:p>
            <a:pPr marL="0" lvl="0" indent="0" algn="l" rtl="0">
              <a:spcBef>
                <a:spcPts val="0"/>
              </a:spcBef>
              <a:spcAft>
                <a:spcPts val="0"/>
              </a:spcAft>
              <a:buNone/>
            </a:pPr>
            <a:r>
              <a:rPr lang="en-US" dirty="0"/>
              <a:t>The objective of </a:t>
            </a:r>
            <a:r>
              <a:rPr lang="en-US" dirty="0" err="1"/>
              <a:t>SynObs</a:t>
            </a:r>
            <a:r>
              <a:rPr lang="en-US" dirty="0"/>
              <a:t> is to seek the way to extract maximum benefits from the combination among various observation platforms, typically between satellite and in situ observation data, or between coastal and open ocean platforms, in ocean and coastal predictions.</a:t>
            </a:r>
          </a:p>
          <a:p>
            <a:pPr marL="0" lvl="0" indent="0" algn="l" rtl="0">
              <a:spcBef>
                <a:spcPts val="0"/>
              </a:spcBef>
              <a:spcAft>
                <a:spcPts val="0"/>
              </a:spcAft>
              <a:buNone/>
            </a:pPr>
            <a:r>
              <a:rPr lang="en-US" dirty="0"/>
              <a:t>On the strategy, </a:t>
            </a:r>
            <a:r>
              <a:rPr lang="en-US" dirty="0" err="1"/>
              <a:t>SynObs</a:t>
            </a:r>
            <a:r>
              <a:rPr lang="en-US" dirty="0"/>
              <a:t> aims to identify the optimal combination of different ocean observation platforms through observing system evaluation and design, and to develop assimilation methods with which we can draw synergistic effects from the combination.</a:t>
            </a:r>
          </a:p>
          <a:p>
            <a:pPr marL="0" lvl="0" indent="0" algn="l" rtl="0">
              <a:spcBef>
                <a:spcPts val="0"/>
              </a:spcBef>
              <a:spcAft>
                <a:spcPts val="0"/>
              </a:spcAft>
              <a:buNone/>
            </a:pPr>
            <a:r>
              <a:rPr lang="en-US" dirty="0"/>
              <a:t>Our targets include open-oceans, such as the global ocean, tropical ocean, mid-latitude, and polar areas, and coastal and biogeochemical observing systems. </a:t>
            </a:r>
          </a:p>
        </p:txBody>
      </p:sp>
    </p:spTree>
    <p:extLst>
      <p:ext uri="{BB962C8B-B14F-4D97-AF65-F5344CB8AC3E}">
        <p14:creationId xmlns:p14="http://schemas.microsoft.com/office/powerpoint/2010/main" val="604188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Arial" panose="020B0604020202020204" pitchFamily="34" charset="0"/>
              </a:rPr>
              <a:t>This is the brief summary of the </a:t>
            </a:r>
            <a:r>
              <a:rPr lang="en-US" altLang="ja-JP" sz="1200" dirty="0" err="1">
                <a:solidFill>
                  <a:srgbClr val="000000"/>
                </a:solidFill>
                <a:latin typeface="Arial" panose="020B0604020202020204" pitchFamily="34" charset="0"/>
              </a:rPr>
              <a:t>SynObs</a:t>
            </a:r>
            <a:r>
              <a:rPr lang="en-US" altLang="ja-JP" sz="1200" dirty="0">
                <a:solidFill>
                  <a:srgbClr val="000000"/>
                </a:solidFill>
                <a:latin typeface="Arial" panose="020B0604020202020204" pitchFamily="34" charset="0"/>
              </a:rPr>
              <a:t> activity plan shown in the previous meeting.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Arial" panose="020B0604020202020204" pitchFamily="34" charset="0"/>
              </a:rPr>
              <a:t>We planned the showcase and report, </a:t>
            </a:r>
            <a:r>
              <a:rPr lang="en-US" altLang="ja-JP" sz="1200" dirty="0" err="1">
                <a:solidFill>
                  <a:srgbClr val="000000"/>
                </a:solidFill>
                <a:latin typeface="Arial" panose="020B0604020202020204" pitchFamily="34" charset="0"/>
              </a:rPr>
              <a:t>clollboative</a:t>
            </a:r>
            <a:r>
              <a:rPr lang="en-US" altLang="ja-JP" sz="1200" dirty="0">
                <a:solidFill>
                  <a:srgbClr val="000000"/>
                </a:solidFill>
                <a:latin typeface="Arial" panose="020B0604020202020204" pitchFamily="34" charset="0"/>
              </a:rPr>
              <a:t> evaluation, providing real-time information, and supporting DA development.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Arial" panose="020B0604020202020204" pitchFamily="34" charset="0"/>
              </a:rPr>
              <a:t>Today, I would like to discuss about the Flagship or Core multi-system OSEs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Arial" panose="020B0604020202020204" pitchFamily="34" charset="0"/>
              </a:rPr>
              <a:t>and its several extensions.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24131D-65E5-4BB6-8383-89255B3DDB06}" type="slidenum">
              <a:rPr kumimoji="1"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4419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6988"/>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24131D-65E5-4BB6-8383-89255B3DDB06}" type="slidenum">
              <a:rPr kumimoji="1"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971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A1BD42-9577-4CA2-9A42-D55037859612}" type="slidenum">
              <a:rPr lang="fr-FR" smtClean="0"/>
              <a:t>2</a:t>
            </a:fld>
            <a:endParaRPr lang="fr-FR"/>
          </a:p>
        </p:txBody>
      </p:sp>
    </p:spTree>
    <p:extLst>
      <p:ext uri="{BB962C8B-B14F-4D97-AF65-F5344CB8AC3E}">
        <p14:creationId xmlns:p14="http://schemas.microsoft.com/office/powerpoint/2010/main" val="828864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BB9CC74-1FBF-9648-A675-2F742A21FE7B}" type="slidenum">
              <a:rPr lang="fr-FR" smtClean="0"/>
              <a:t>4</a:t>
            </a:fld>
            <a:endParaRPr lang="fr-FR"/>
          </a:p>
        </p:txBody>
      </p:sp>
    </p:spTree>
    <p:extLst>
      <p:ext uri="{BB962C8B-B14F-4D97-AF65-F5344CB8AC3E}">
        <p14:creationId xmlns:p14="http://schemas.microsoft.com/office/powerpoint/2010/main" val="2766899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339B99-18E7-45AF-A13B-F1F7055C9F0F}" type="slidenum">
              <a:rPr lang="ja-JP" altLang="en-US"/>
              <a:pPr/>
              <a:t>5</a:t>
            </a:fld>
            <a:endParaRPr lang="en-US" altLang="ja-JP" dirty="0"/>
          </a:p>
        </p:txBody>
      </p:sp>
      <p:sp>
        <p:nvSpPr>
          <p:cNvPr id="513026" name="Rectangle 2"/>
          <p:cNvSpPr>
            <a:spLocks noGrp="1" noRot="1" noChangeAspect="1" noChangeArrowheads="1" noTextEdit="1"/>
          </p:cNvSpPr>
          <p:nvPr>
            <p:ph type="sldImg"/>
          </p:nvPr>
        </p:nvSpPr>
        <p:spPr>
          <a:xfrm>
            <a:off x="142875" y="768350"/>
            <a:ext cx="6818313" cy="3836988"/>
          </a:xfrm>
          <a:ln/>
        </p:spPr>
      </p:sp>
      <p:sp>
        <p:nvSpPr>
          <p:cNvPr id="513027" name="Rectangle 3"/>
          <p:cNvSpPr>
            <a:spLocks noGrp="1" noChangeArrowheads="1"/>
          </p:cNvSpPr>
          <p:nvPr>
            <p:ph type="body" idx="1"/>
          </p:nvPr>
        </p:nvSpPr>
        <p:spPr/>
        <p:txBody>
          <a:bodyPr/>
          <a:lstStyle/>
          <a:p>
            <a:r>
              <a:rPr lang="en-US" altLang="ja-JP" baseline="0" dirty="0"/>
              <a:t>The</a:t>
            </a:r>
            <a:r>
              <a:rPr lang="ja-JP" altLang="en-US" baseline="0" dirty="0"/>
              <a:t> </a:t>
            </a:r>
            <a:r>
              <a:rPr lang="en-US" altLang="ja-JP" baseline="0" dirty="0"/>
              <a:t>full</a:t>
            </a:r>
            <a:r>
              <a:rPr lang="ja-JP" altLang="en-US" baseline="0" dirty="0"/>
              <a:t> </a:t>
            </a:r>
            <a:r>
              <a:rPr lang="en-US" altLang="ja-JP" baseline="0" dirty="0"/>
              <a:t>name</a:t>
            </a:r>
            <a:r>
              <a:rPr lang="ja-JP" altLang="en-US" baseline="0" dirty="0"/>
              <a:t> </a:t>
            </a:r>
            <a:r>
              <a:rPr lang="en-US" altLang="ja-JP" baseline="0" dirty="0"/>
              <a:t>of</a:t>
            </a:r>
            <a:r>
              <a:rPr lang="ja-JP" altLang="en-US" baseline="0" dirty="0"/>
              <a:t> </a:t>
            </a:r>
            <a:r>
              <a:rPr lang="en-US" altLang="ja-JP" baseline="0" dirty="0" err="1"/>
              <a:t>SynObs</a:t>
            </a:r>
            <a:r>
              <a:rPr lang="ja-JP" altLang="en-US" baseline="0" dirty="0"/>
              <a:t> </a:t>
            </a:r>
            <a:r>
              <a:rPr lang="en-US" altLang="ja-JP" baseline="0" dirty="0"/>
              <a:t>is</a:t>
            </a:r>
            <a:r>
              <a:rPr lang="ja-JP" altLang="en-US" baseline="0" dirty="0"/>
              <a:t> </a:t>
            </a:r>
            <a:r>
              <a:rPr lang="en-US" altLang="ja-JP" baseline="0" dirty="0"/>
              <a:t>Synergistic</a:t>
            </a:r>
            <a:r>
              <a:rPr lang="ja-JP" altLang="en-US" baseline="0" dirty="0"/>
              <a:t> </a:t>
            </a:r>
            <a:r>
              <a:rPr lang="en-US" altLang="ja-JP" baseline="0" dirty="0"/>
              <a:t>Observing</a:t>
            </a:r>
            <a:r>
              <a:rPr lang="ja-JP" altLang="en-US" baseline="0" dirty="0"/>
              <a:t> </a:t>
            </a:r>
            <a:r>
              <a:rPr lang="en-US" altLang="ja-JP" baseline="0" dirty="0"/>
              <a:t>Network</a:t>
            </a:r>
            <a:r>
              <a:rPr lang="ja-JP" altLang="en-US" baseline="0" dirty="0"/>
              <a:t> </a:t>
            </a:r>
            <a:r>
              <a:rPr lang="en-US" altLang="ja-JP" baseline="0" dirty="0"/>
              <a:t>for</a:t>
            </a:r>
            <a:r>
              <a:rPr lang="ja-JP" altLang="en-US" baseline="0" dirty="0"/>
              <a:t> </a:t>
            </a:r>
            <a:r>
              <a:rPr lang="en-US" altLang="ja-JP" baseline="0" dirty="0"/>
              <a:t>Ocean</a:t>
            </a:r>
            <a:r>
              <a:rPr lang="ja-JP" altLang="en-US" baseline="0" dirty="0"/>
              <a:t> </a:t>
            </a:r>
            <a:r>
              <a:rPr lang="en-US" altLang="ja-JP" baseline="0" dirty="0"/>
              <a:t>Prediction.</a:t>
            </a:r>
          </a:p>
          <a:p>
            <a:r>
              <a:rPr lang="en-US" altLang="ja-JP" baseline="0" dirty="0"/>
              <a:t>The</a:t>
            </a:r>
            <a:r>
              <a:rPr lang="ja-JP" altLang="en-US" baseline="0" dirty="0"/>
              <a:t> </a:t>
            </a:r>
            <a:r>
              <a:rPr lang="en-US" altLang="ja-JP" baseline="0" dirty="0"/>
              <a:t>objective</a:t>
            </a:r>
            <a:r>
              <a:rPr lang="ja-JP" altLang="en-US" baseline="0" dirty="0"/>
              <a:t> </a:t>
            </a:r>
            <a:r>
              <a:rPr lang="en-US" altLang="ja-JP" baseline="0" dirty="0"/>
              <a:t>of</a:t>
            </a:r>
            <a:r>
              <a:rPr lang="ja-JP" altLang="en-US" baseline="0" dirty="0"/>
              <a:t> </a:t>
            </a:r>
            <a:r>
              <a:rPr lang="en-US" altLang="ja-JP" baseline="0" dirty="0" err="1"/>
              <a:t>SynObs</a:t>
            </a:r>
            <a:r>
              <a:rPr lang="ja-JP" altLang="en-US" baseline="0" dirty="0"/>
              <a:t> </a:t>
            </a:r>
            <a:r>
              <a:rPr lang="en-US" altLang="ja-JP" baseline="0" dirty="0"/>
              <a:t>is</a:t>
            </a:r>
            <a:r>
              <a:rPr lang="ja-JP" altLang="en-US" baseline="0" dirty="0"/>
              <a:t> </a:t>
            </a:r>
            <a:r>
              <a:rPr lang="en-US" altLang="ja-JP" baseline="0" dirty="0"/>
              <a:t>to</a:t>
            </a:r>
            <a:r>
              <a:rPr lang="ja-JP" altLang="en-US" baseline="0" dirty="0"/>
              <a:t> </a:t>
            </a:r>
            <a:r>
              <a:rPr lang="en-US" altLang="ja-JP" baseline="0" dirty="0"/>
              <a:t>seek</a:t>
            </a:r>
            <a:r>
              <a:rPr lang="ja-JP" altLang="en-US" baseline="0" dirty="0"/>
              <a:t> </a:t>
            </a:r>
            <a:r>
              <a:rPr lang="en-US" altLang="ja-JP" baseline="0" dirty="0"/>
              <a:t>the</a:t>
            </a:r>
            <a:r>
              <a:rPr lang="ja-JP" altLang="en-US" baseline="0" dirty="0"/>
              <a:t> </a:t>
            </a:r>
            <a:r>
              <a:rPr lang="en-US" altLang="ja-JP" baseline="0" dirty="0"/>
              <a:t>way</a:t>
            </a:r>
            <a:r>
              <a:rPr lang="ja-JP" altLang="en-US" baseline="0" dirty="0"/>
              <a:t> </a:t>
            </a:r>
            <a:r>
              <a:rPr lang="en-US" altLang="ja-JP" baseline="0" dirty="0"/>
              <a:t>to</a:t>
            </a:r>
            <a:r>
              <a:rPr lang="ja-JP" altLang="en-US" baseline="0" dirty="0"/>
              <a:t> </a:t>
            </a:r>
            <a:r>
              <a:rPr lang="en-US" altLang="ja-JP" baseline="0" dirty="0"/>
              <a:t>extract</a:t>
            </a:r>
            <a:r>
              <a:rPr lang="ja-JP" altLang="en-US" baseline="0" dirty="0"/>
              <a:t> </a:t>
            </a:r>
            <a:r>
              <a:rPr lang="en-US" altLang="ja-JP" baseline="0" dirty="0"/>
              <a:t>maximum</a:t>
            </a:r>
            <a:r>
              <a:rPr lang="ja-JP" altLang="en-US" baseline="0" dirty="0"/>
              <a:t> </a:t>
            </a:r>
            <a:r>
              <a:rPr lang="en-US" altLang="ja-JP" baseline="0" dirty="0"/>
              <a:t>benefits</a:t>
            </a:r>
            <a:r>
              <a:rPr lang="ja-JP" altLang="en-US" baseline="0" dirty="0"/>
              <a:t> </a:t>
            </a:r>
            <a:r>
              <a:rPr lang="en-US" altLang="ja-JP" baseline="0" dirty="0"/>
              <a:t>from</a:t>
            </a:r>
            <a:r>
              <a:rPr lang="ja-JP" altLang="en-US" baseline="0" dirty="0"/>
              <a:t> </a:t>
            </a:r>
            <a:r>
              <a:rPr lang="en-US" altLang="ja-JP" baseline="0" dirty="0"/>
              <a:t>the</a:t>
            </a:r>
            <a:r>
              <a:rPr lang="ja-JP" altLang="en-US" baseline="0" dirty="0"/>
              <a:t> </a:t>
            </a:r>
            <a:r>
              <a:rPr lang="en-US" altLang="ja-JP" baseline="0" dirty="0"/>
              <a:t>combination</a:t>
            </a:r>
            <a:r>
              <a:rPr lang="ja-JP" altLang="en-US" baseline="0" dirty="0"/>
              <a:t> </a:t>
            </a:r>
            <a:r>
              <a:rPr lang="en-US" altLang="ja-JP" baseline="0" dirty="0"/>
              <a:t>among</a:t>
            </a:r>
            <a:r>
              <a:rPr lang="ja-JP" altLang="en-US" baseline="0" dirty="0"/>
              <a:t> </a:t>
            </a:r>
            <a:r>
              <a:rPr lang="en-US" altLang="ja-JP" baseline="0" dirty="0"/>
              <a:t>various</a:t>
            </a:r>
            <a:r>
              <a:rPr lang="ja-JP" altLang="en-US" baseline="0" dirty="0"/>
              <a:t> </a:t>
            </a:r>
            <a:r>
              <a:rPr lang="en-US" altLang="ja-JP" baseline="0" dirty="0"/>
              <a:t>observation</a:t>
            </a:r>
            <a:r>
              <a:rPr lang="ja-JP" altLang="en-US" baseline="0" dirty="0"/>
              <a:t> </a:t>
            </a:r>
            <a:r>
              <a:rPr lang="en-US" altLang="ja-JP" baseline="0" dirty="0"/>
              <a:t>platforms,</a:t>
            </a:r>
            <a:r>
              <a:rPr lang="ja-JP" altLang="en-US" baseline="0" dirty="0"/>
              <a:t> </a:t>
            </a:r>
            <a:r>
              <a:rPr lang="en-US" altLang="ja-JP" baseline="0" dirty="0"/>
              <a:t>typically</a:t>
            </a:r>
            <a:r>
              <a:rPr lang="ja-JP" altLang="en-US" baseline="0" dirty="0"/>
              <a:t> </a:t>
            </a:r>
            <a:r>
              <a:rPr lang="en-US" altLang="ja-JP" baseline="0" dirty="0"/>
              <a:t>between</a:t>
            </a:r>
            <a:r>
              <a:rPr lang="ja-JP" altLang="en-US" baseline="0" dirty="0"/>
              <a:t> </a:t>
            </a:r>
            <a:r>
              <a:rPr lang="en-US" altLang="ja-JP" baseline="0" dirty="0"/>
              <a:t>satellite</a:t>
            </a:r>
            <a:r>
              <a:rPr lang="ja-JP" altLang="en-US" baseline="0" dirty="0"/>
              <a:t> </a:t>
            </a:r>
            <a:r>
              <a:rPr lang="en-US" altLang="ja-JP" baseline="0" dirty="0"/>
              <a:t>and</a:t>
            </a:r>
            <a:r>
              <a:rPr lang="ja-JP" altLang="en-US" baseline="0" dirty="0"/>
              <a:t> </a:t>
            </a:r>
            <a:r>
              <a:rPr lang="en-US" altLang="ja-JP" baseline="0" dirty="0"/>
              <a:t>in-situ</a:t>
            </a:r>
            <a:r>
              <a:rPr lang="ja-JP" altLang="en-US" baseline="0" dirty="0"/>
              <a:t> </a:t>
            </a:r>
            <a:r>
              <a:rPr lang="en-US" altLang="ja-JP" baseline="0" dirty="0"/>
              <a:t>observation</a:t>
            </a:r>
            <a:r>
              <a:rPr lang="ja-JP" altLang="en-US" baseline="0" dirty="0"/>
              <a:t> </a:t>
            </a:r>
            <a:r>
              <a:rPr lang="en-US" altLang="ja-JP" baseline="0" dirty="0"/>
              <a:t>data,</a:t>
            </a:r>
            <a:r>
              <a:rPr lang="ja-JP" altLang="en-US" baseline="0" dirty="0"/>
              <a:t> </a:t>
            </a:r>
            <a:r>
              <a:rPr lang="en-US" altLang="ja-JP" baseline="0" dirty="0"/>
              <a:t>and</a:t>
            </a:r>
            <a:r>
              <a:rPr lang="ja-JP" altLang="en-US" baseline="0" dirty="0"/>
              <a:t> </a:t>
            </a:r>
            <a:r>
              <a:rPr lang="en-US" altLang="ja-JP" baseline="0" dirty="0"/>
              <a:t>also</a:t>
            </a:r>
            <a:r>
              <a:rPr lang="ja-JP" altLang="en-US" baseline="0" dirty="0"/>
              <a:t> </a:t>
            </a:r>
            <a:r>
              <a:rPr lang="en-US" altLang="ja-JP" baseline="0" dirty="0"/>
              <a:t>between</a:t>
            </a:r>
            <a:r>
              <a:rPr lang="ja-JP" altLang="en-US" baseline="0" dirty="0"/>
              <a:t> </a:t>
            </a:r>
            <a:r>
              <a:rPr lang="en-US" altLang="ja-JP" baseline="0" dirty="0"/>
              <a:t>the</a:t>
            </a:r>
            <a:r>
              <a:rPr lang="ja-JP" altLang="en-US" baseline="0" dirty="0"/>
              <a:t> </a:t>
            </a:r>
            <a:r>
              <a:rPr lang="en-US" altLang="ja-JP" baseline="0" dirty="0"/>
              <a:t>open</a:t>
            </a:r>
            <a:r>
              <a:rPr lang="ja-JP" altLang="en-US" baseline="0" dirty="0"/>
              <a:t> </a:t>
            </a:r>
            <a:r>
              <a:rPr lang="en-US" altLang="ja-JP" baseline="0" dirty="0"/>
              <a:t>ocean</a:t>
            </a:r>
            <a:r>
              <a:rPr lang="ja-JP" altLang="en-US" baseline="0" dirty="0"/>
              <a:t> </a:t>
            </a:r>
            <a:r>
              <a:rPr lang="en-US" altLang="ja-JP" baseline="0" dirty="0"/>
              <a:t>and</a:t>
            </a:r>
            <a:r>
              <a:rPr lang="ja-JP" altLang="en-US" baseline="0" dirty="0"/>
              <a:t> </a:t>
            </a:r>
            <a:r>
              <a:rPr lang="en-US" altLang="ja-JP" baseline="0" dirty="0"/>
              <a:t>coastal</a:t>
            </a:r>
            <a:r>
              <a:rPr lang="ja-JP" altLang="en-US" baseline="0" dirty="0"/>
              <a:t> </a:t>
            </a:r>
            <a:r>
              <a:rPr lang="en-US" altLang="ja-JP" baseline="0" dirty="0"/>
              <a:t>seas</a:t>
            </a:r>
            <a:r>
              <a:rPr lang="ja-JP" altLang="en-US" baseline="0" dirty="0"/>
              <a:t> </a:t>
            </a:r>
            <a:r>
              <a:rPr lang="en-US" altLang="ja-JP" baseline="0" dirty="0"/>
              <a:t>in</a:t>
            </a:r>
            <a:r>
              <a:rPr lang="ja-JP" altLang="en-US" baseline="0" dirty="0"/>
              <a:t> </a:t>
            </a:r>
            <a:r>
              <a:rPr lang="en-US" altLang="ja-JP" baseline="0" dirty="0"/>
              <a:t>ocean</a:t>
            </a:r>
            <a:r>
              <a:rPr lang="ja-JP" altLang="en-US" baseline="0" dirty="0"/>
              <a:t> </a:t>
            </a:r>
            <a:r>
              <a:rPr lang="en-US" altLang="ja-JP" baseline="0" dirty="0"/>
              <a:t>predictions.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srgbClr val="C00000"/>
                </a:solidFill>
                <a:latin typeface="+mj-lt"/>
              </a:rPr>
              <a:t>The</a:t>
            </a:r>
            <a:r>
              <a:rPr lang="ja-JP" altLang="en-US" sz="1200" b="1" dirty="0">
                <a:solidFill>
                  <a:srgbClr val="C00000"/>
                </a:solidFill>
                <a:latin typeface="+mj-lt"/>
              </a:rPr>
              <a:t> </a:t>
            </a:r>
            <a:r>
              <a:rPr lang="en-US" altLang="ja-JP" sz="1200" b="1" dirty="0">
                <a:solidFill>
                  <a:srgbClr val="C00000"/>
                </a:solidFill>
                <a:latin typeface="+mj-lt"/>
              </a:rPr>
              <a:t>strategy</a:t>
            </a:r>
            <a:r>
              <a:rPr lang="ja-JP" altLang="en-US" sz="1200" b="1" dirty="0">
                <a:solidFill>
                  <a:srgbClr val="C00000"/>
                </a:solidFill>
                <a:latin typeface="+mj-lt"/>
              </a:rPr>
              <a:t> </a:t>
            </a:r>
            <a:r>
              <a:rPr lang="en-US" altLang="ja-JP" sz="1200" b="1" dirty="0">
                <a:solidFill>
                  <a:srgbClr val="C00000"/>
                </a:solidFill>
                <a:latin typeface="+mj-lt"/>
              </a:rPr>
              <a:t>of</a:t>
            </a:r>
            <a:r>
              <a:rPr lang="ja-JP" altLang="en-US" sz="1200" b="1" dirty="0">
                <a:solidFill>
                  <a:srgbClr val="C00000"/>
                </a:solidFill>
                <a:latin typeface="+mj-lt"/>
              </a:rPr>
              <a:t> </a:t>
            </a:r>
            <a:r>
              <a:rPr lang="en-US" altLang="ja-JP" sz="1200" b="1" dirty="0" err="1">
                <a:solidFill>
                  <a:srgbClr val="C00000"/>
                </a:solidFill>
                <a:latin typeface="+mj-lt"/>
              </a:rPr>
              <a:t>SynObs</a:t>
            </a:r>
            <a:r>
              <a:rPr lang="en-US" altLang="ja-JP" sz="1200" b="1" dirty="0">
                <a:solidFill>
                  <a:srgbClr val="C00000"/>
                </a:solidFill>
                <a:latin typeface="+mj-lt"/>
              </a:rPr>
              <a:t> </a:t>
            </a:r>
            <a:r>
              <a:rPr lang="en-US" altLang="ja-JP" sz="1200" b="1" dirty="0">
                <a:solidFill>
                  <a:srgbClr val="000000"/>
                </a:solidFill>
                <a:latin typeface="Arial" panose="020B0604020202020204" pitchFamily="34" charset="0"/>
              </a:rPr>
              <a:t>is</a:t>
            </a:r>
            <a:r>
              <a:rPr lang="en-US" altLang="ja-JP" sz="1200" dirty="0">
                <a:solidFill>
                  <a:srgbClr val="000000"/>
                </a:solidFill>
                <a:latin typeface="Arial" panose="020B0604020202020204" pitchFamily="34" charset="0"/>
              </a:rPr>
              <a:t> to </a:t>
            </a:r>
            <a:r>
              <a:rPr lang="en-US" altLang="ja-JP" sz="1200" dirty="0">
                <a:solidFill>
                  <a:srgbClr val="FF00FF"/>
                </a:solidFill>
                <a:latin typeface="Arial" panose="020B0604020202020204" pitchFamily="34" charset="0"/>
              </a:rPr>
              <a:t>identify the optimal combination</a:t>
            </a:r>
            <a:r>
              <a:rPr lang="en-US" altLang="ja-JP" sz="1200" dirty="0">
                <a:solidFill>
                  <a:srgbClr val="CC0066"/>
                </a:solidFill>
                <a:latin typeface="Arial" panose="020B0604020202020204" pitchFamily="34" charset="0"/>
              </a:rPr>
              <a:t> </a:t>
            </a:r>
            <a:r>
              <a:rPr lang="en-US" altLang="ja-JP" sz="1200" dirty="0">
                <a:solidFill>
                  <a:srgbClr val="000000"/>
                </a:solidFill>
                <a:latin typeface="Arial" panose="020B0604020202020204" pitchFamily="34" charset="0"/>
              </a:rPr>
              <a:t>of different ocean observation platforms through observing system design/evaluation, and to </a:t>
            </a:r>
            <a:r>
              <a:rPr lang="en-US" altLang="ja-JP" sz="1200" dirty="0">
                <a:solidFill>
                  <a:srgbClr val="0070C0"/>
                </a:solidFill>
                <a:latin typeface="Arial" panose="020B0604020202020204" pitchFamily="34" charset="0"/>
              </a:rPr>
              <a:t>develop assimilation methods</a:t>
            </a:r>
            <a:r>
              <a:rPr lang="en-US" altLang="ja-JP" sz="1200" dirty="0">
                <a:solidFill>
                  <a:srgbClr val="000000"/>
                </a:solidFill>
                <a:latin typeface="Arial" panose="020B0604020202020204" pitchFamily="34" charset="0"/>
              </a:rPr>
              <a:t> with which we can draw </a:t>
            </a:r>
            <a:r>
              <a:rPr lang="en-US" altLang="ja-JP" sz="1200" dirty="0">
                <a:latin typeface="Arial" panose="020B0604020202020204" pitchFamily="34" charset="0"/>
              </a:rPr>
              <a:t>synergistic effects</a:t>
            </a:r>
            <a:r>
              <a:rPr lang="en-US" altLang="ja-JP" sz="1200" dirty="0">
                <a:solidFill>
                  <a:srgbClr val="000000"/>
                </a:solidFill>
                <a:latin typeface="Arial" panose="020B0604020202020204" pitchFamily="34" charset="0"/>
              </a:rPr>
              <a:t>.</a:t>
            </a:r>
            <a:endParaRPr lang="ja-JP" altLang="en-US" sz="1200" dirty="0"/>
          </a:p>
          <a:p>
            <a:r>
              <a:rPr lang="en-US" altLang="ja-JP" baseline="0" dirty="0"/>
              <a:t>You</a:t>
            </a:r>
            <a:r>
              <a:rPr lang="ja-JP" altLang="en-US" baseline="0" dirty="0"/>
              <a:t> </a:t>
            </a:r>
            <a:r>
              <a:rPr lang="en-US" altLang="ja-JP" baseline="0" dirty="0"/>
              <a:t>can</a:t>
            </a:r>
            <a:r>
              <a:rPr lang="ja-JP" altLang="en-US" baseline="0" dirty="0"/>
              <a:t> </a:t>
            </a:r>
            <a:r>
              <a:rPr lang="en-US" altLang="ja-JP" baseline="0" dirty="0"/>
              <a:t>contact</a:t>
            </a:r>
            <a:r>
              <a:rPr lang="ja-JP" altLang="en-US" baseline="0" dirty="0"/>
              <a:t> </a:t>
            </a:r>
            <a:r>
              <a:rPr lang="en-US" altLang="ja-JP" baseline="0" dirty="0"/>
              <a:t>to</a:t>
            </a:r>
            <a:r>
              <a:rPr lang="ja-JP" altLang="en-US" baseline="0" dirty="0"/>
              <a:t> </a:t>
            </a:r>
            <a:r>
              <a:rPr lang="en-US" altLang="ja-JP" baseline="0" dirty="0" err="1"/>
              <a:t>SynObs</a:t>
            </a:r>
            <a:r>
              <a:rPr lang="ja-JP" altLang="en-US" baseline="0" dirty="0"/>
              <a:t> </a:t>
            </a:r>
            <a:r>
              <a:rPr lang="en-US" altLang="ja-JP" baseline="0" dirty="0"/>
              <a:t>through</a:t>
            </a:r>
            <a:r>
              <a:rPr lang="ja-JP" altLang="en-US" baseline="0" dirty="0"/>
              <a:t> </a:t>
            </a:r>
            <a:r>
              <a:rPr lang="en-US" altLang="ja-JP" baseline="0" dirty="0"/>
              <a:t>this</a:t>
            </a:r>
            <a:r>
              <a:rPr lang="ja-JP" altLang="en-US" baseline="0" dirty="0"/>
              <a:t> </a:t>
            </a:r>
            <a:r>
              <a:rPr lang="en-US" altLang="ja-JP" baseline="0" dirty="0"/>
              <a:t>mail</a:t>
            </a:r>
            <a:r>
              <a:rPr lang="ja-JP" altLang="en-US" baseline="0" dirty="0"/>
              <a:t> </a:t>
            </a:r>
            <a:r>
              <a:rPr lang="en-US" altLang="ja-JP" baseline="0" dirty="0"/>
              <a:t>address</a:t>
            </a:r>
            <a:r>
              <a:rPr lang="ja-JP" altLang="en-US" baseline="0" dirty="0"/>
              <a:t> </a:t>
            </a:r>
            <a:r>
              <a:rPr lang="en-US" altLang="ja-JP" baseline="0" dirty="0"/>
              <a:t>or</a:t>
            </a:r>
            <a:r>
              <a:rPr lang="ja-JP" altLang="en-US" baseline="0" dirty="0"/>
              <a:t> </a:t>
            </a:r>
            <a:r>
              <a:rPr lang="en-US" altLang="ja-JP" baseline="0" dirty="0"/>
              <a:t>you</a:t>
            </a:r>
            <a:r>
              <a:rPr lang="ja-JP" altLang="en-US" baseline="0" dirty="0"/>
              <a:t> </a:t>
            </a:r>
            <a:r>
              <a:rPr lang="en-US" altLang="ja-JP" baseline="0" dirty="0"/>
              <a:t>can</a:t>
            </a:r>
            <a:r>
              <a:rPr lang="ja-JP" altLang="en-US" baseline="0" dirty="0"/>
              <a:t> </a:t>
            </a:r>
            <a:r>
              <a:rPr lang="en-US" altLang="ja-JP" baseline="0" dirty="0"/>
              <a:t>check</a:t>
            </a:r>
            <a:r>
              <a:rPr lang="ja-JP" altLang="en-US" baseline="0" dirty="0"/>
              <a:t> </a:t>
            </a:r>
            <a:r>
              <a:rPr lang="en-US" altLang="ja-JP" baseline="0" dirty="0"/>
              <a:t>the</a:t>
            </a:r>
            <a:r>
              <a:rPr lang="ja-JP" altLang="en-US" baseline="0" dirty="0"/>
              <a:t> </a:t>
            </a:r>
            <a:r>
              <a:rPr lang="en-US" altLang="ja-JP" baseline="0" dirty="0"/>
              <a:t>webpage.</a:t>
            </a:r>
          </a:p>
          <a:p>
            <a:r>
              <a:rPr lang="en-US" altLang="ja-JP" baseline="0" dirty="0"/>
              <a:t>You</a:t>
            </a:r>
            <a:r>
              <a:rPr lang="ja-JP" altLang="en-US" baseline="0" dirty="0"/>
              <a:t> </a:t>
            </a:r>
            <a:r>
              <a:rPr lang="en-US" altLang="ja-JP" baseline="0" dirty="0"/>
              <a:t>can</a:t>
            </a:r>
            <a:r>
              <a:rPr lang="ja-JP" altLang="en-US" baseline="0" dirty="0"/>
              <a:t> </a:t>
            </a:r>
            <a:r>
              <a:rPr lang="en-US" altLang="ja-JP" baseline="0" dirty="0"/>
              <a:t>also</a:t>
            </a:r>
            <a:r>
              <a:rPr lang="ja-JP" altLang="en-US" baseline="0" dirty="0"/>
              <a:t> </a:t>
            </a:r>
            <a:r>
              <a:rPr lang="en-US" altLang="ja-JP" baseline="0" dirty="0"/>
              <a:t>join</a:t>
            </a:r>
            <a:r>
              <a:rPr lang="ja-JP" altLang="en-US" baseline="0" dirty="0"/>
              <a:t> </a:t>
            </a:r>
            <a:r>
              <a:rPr lang="en-US" altLang="ja-JP" baseline="0" dirty="0"/>
              <a:t>the</a:t>
            </a:r>
            <a:r>
              <a:rPr lang="ja-JP" altLang="en-US" baseline="0" dirty="0"/>
              <a:t> </a:t>
            </a:r>
            <a:r>
              <a:rPr lang="en-US" altLang="ja-JP" baseline="0" dirty="0"/>
              <a:t>mailing</a:t>
            </a:r>
            <a:r>
              <a:rPr lang="ja-JP" altLang="en-US" baseline="0" dirty="0"/>
              <a:t> </a:t>
            </a:r>
            <a:r>
              <a:rPr lang="en-US" altLang="ja-JP" baseline="0" dirty="0"/>
              <a:t>list</a:t>
            </a:r>
            <a:r>
              <a:rPr lang="ja-JP" altLang="en-US" baseline="0" dirty="0"/>
              <a:t> </a:t>
            </a:r>
            <a:r>
              <a:rPr lang="en-US" altLang="ja-JP" baseline="0" dirty="0"/>
              <a:t>if</a:t>
            </a:r>
            <a:r>
              <a:rPr lang="ja-JP" altLang="en-US" baseline="0" dirty="0"/>
              <a:t> </a:t>
            </a:r>
            <a:r>
              <a:rPr lang="en-US" altLang="ja-JP" baseline="0" dirty="0"/>
              <a:t>you</a:t>
            </a:r>
            <a:r>
              <a:rPr lang="ja-JP" altLang="en-US" baseline="0" dirty="0"/>
              <a:t> </a:t>
            </a:r>
            <a:r>
              <a:rPr lang="en-US" altLang="ja-JP" baseline="0" dirty="0"/>
              <a:t>request</a:t>
            </a:r>
            <a:r>
              <a:rPr lang="ja-JP" altLang="en-US" baseline="0" dirty="0"/>
              <a:t> </a:t>
            </a:r>
            <a:r>
              <a:rPr lang="en-US" altLang="ja-JP" baseline="0" dirty="0"/>
              <a:t>by</a:t>
            </a:r>
            <a:r>
              <a:rPr lang="ja-JP" altLang="en-US" baseline="0" dirty="0"/>
              <a:t> </a:t>
            </a:r>
            <a:r>
              <a:rPr lang="en-US" altLang="ja-JP" baseline="0" dirty="0"/>
              <a:t>mail.</a:t>
            </a:r>
          </a:p>
        </p:txBody>
      </p:sp>
    </p:spTree>
    <p:extLst>
      <p:ext uri="{BB962C8B-B14F-4D97-AF65-F5344CB8AC3E}">
        <p14:creationId xmlns:p14="http://schemas.microsoft.com/office/powerpoint/2010/main" val="121587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ee20220f1e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ee20220f1e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0070C0"/>
                </a:solidFill>
              </a:rPr>
              <a:t>You know, </a:t>
            </a:r>
            <a:r>
              <a:rPr lang="en-US" dirty="0" err="1">
                <a:solidFill>
                  <a:srgbClr val="0070C0"/>
                </a:solidFill>
              </a:rPr>
              <a:t>SynObs</a:t>
            </a:r>
            <a:r>
              <a:rPr lang="en-US" dirty="0">
                <a:solidFill>
                  <a:srgbClr val="0070C0"/>
                </a:solidFill>
              </a:rPr>
              <a:t> is suggested as a common comprehensive project among the three UN Decade </a:t>
            </a:r>
            <a:r>
              <a:rPr lang="en-US" dirty="0" err="1">
                <a:solidFill>
                  <a:srgbClr val="0070C0"/>
                </a:solidFill>
              </a:rPr>
              <a:t>programmes</a:t>
            </a:r>
            <a:r>
              <a:rPr lang="en-US" dirty="0">
                <a:solidFill>
                  <a:srgbClr val="0070C0"/>
                </a:solidFill>
              </a:rPr>
              <a:t>, </a:t>
            </a:r>
            <a:r>
              <a:rPr lang="en-US" dirty="0" err="1">
                <a:solidFill>
                  <a:srgbClr val="0070C0"/>
                </a:solidFill>
              </a:rPr>
              <a:t>ForeSea</a:t>
            </a:r>
            <a:r>
              <a:rPr lang="en-US" dirty="0">
                <a:solidFill>
                  <a:srgbClr val="0070C0"/>
                </a:solidFill>
              </a:rPr>
              <a:t>, </a:t>
            </a:r>
            <a:r>
              <a:rPr lang="en-US" dirty="0" err="1">
                <a:solidFill>
                  <a:srgbClr val="0070C0"/>
                </a:solidFill>
              </a:rPr>
              <a:t>CoastPredict</a:t>
            </a:r>
            <a:r>
              <a:rPr lang="en-US" dirty="0">
                <a:solidFill>
                  <a:srgbClr val="0070C0"/>
                </a:solidFill>
              </a:rPr>
              <a:t>, and Ocean Observing Co-Design.</a:t>
            </a:r>
          </a:p>
          <a:p>
            <a:pPr marL="0" lvl="0" indent="0" algn="l" rtl="0">
              <a:spcBef>
                <a:spcPts val="0"/>
              </a:spcBef>
              <a:spcAft>
                <a:spcPts val="0"/>
              </a:spcAft>
              <a:buNone/>
            </a:pPr>
            <a:r>
              <a:rPr lang="en-US" dirty="0">
                <a:solidFill>
                  <a:srgbClr val="0070C0"/>
                </a:solidFill>
              </a:rPr>
              <a:t>You know, </a:t>
            </a:r>
            <a:r>
              <a:rPr lang="en-US" dirty="0" err="1">
                <a:solidFill>
                  <a:srgbClr val="0070C0"/>
                </a:solidFill>
              </a:rPr>
              <a:t>ForeSea</a:t>
            </a:r>
            <a:r>
              <a:rPr lang="en-US" dirty="0">
                <a:solidFill>
                  <a:srgbClr val="0070C0"/>
                </a:solidFill>
              </a:rPr>
              <a:t> is proposed by </a:t>
            </a:r>
            <a:r>
              <a:rPr lang="en-US" dirty="0" err="1">
                <a:solidFill>
                  <a:srgbClr val="0070C0"/>
                </a:solidFill>
              </a:rPr>
              <a:t>OceanPredict</a:t>
            </a:r>
            <a:r>
              <a:rPr lang="en-US" dirty="0">
                <a:solidFill>
                  <a:srgbClr val="0070C0"/>
                </a:solidFill>
              </a:rPr>
              <a:t> in order to enhance the ocean prediction value chain.</a:t>
            </a:r>
          </a:p>
          <a:p>
            <a:pPr marL="0" lvl="0" indent="0" algn="l" rtl="0">
              <a:spcBef>
                <a:spcPts val="0"/>
              </a:spcBef>
              <a:spcAft>
                <a:spcPts val="0"/>
              </a:spcAft>
              <a:buNone/>
            </a:pPr>
            <a:r>
              <a:rPr lang="en-US" dirty="0" err="1">
                <a:solidFill>
                  <a:srgbClr val="0070C0"/>
                </a:solidFill>
              </a:rPr>
              <a:t>CoastPredict</a:t>
            </a:r>
            <a:r>
              <a:rPr lang="en-US" dirty="0">
                <a:solidFill>
                  <a:srgbClr val="0070C0"/>
                </a:solidFill>
              </a:rPr>
              <a:t> is also proposed to promote use of coastal predictions for societal benefits. </a:t>
            </a:r>
          </a:p>
          <a:p>
            <a:pPr marL="0" lvl="0" indent="0" algn="l" rtl="0">
              <a:spcBef>
                <a:spcPts val="0"/>
              </a:spcBef>
              <a:spcAft>
                <a:spcPts val="0"/>
              </a:spcAft>
              <a:buNone/>
            </a:pPr>
            <a:r>
              <a:rPr lang="en-US" dirty="0">
                <a:solidFill>
                  <a:srgbClr val="0070C0"/>
                </a:solidFill>
              </a:rPr>
              <a:t>These </a:t>
            </a:r>
            <a:r>
              <a:rPr lang="en-US" dirty="0" err="1">
                <a:solidFill>
                  <a:srgbClr val="0070C0"/>
                </a:solidFill>
              </a:rPr>
              <a:t>programmes</a:t>
            </a:r>
            <a:r>
              <a:rPr lang="en-US" dirty="0">
                <a:solidFill>
                  <a:srgbClr val="0070C0"/>
                </a:solidFill>
              </a:rPr>
              <a:t> need to collaborate with observational communities to construct the observing systems which are effective for predictions.</a:t>
            </a:r>
          </a:p>
          <a:p>
            <a:pPr marL="0" lvl="0" indent="0" algn="l" rtl="0">
              <a:spcBef>
                <a:spcPts val="0"/>
              </a:spcBef>
              <a:spcAft>
                <a:spcPts val="0"/>
              </a:spcAft>
              <a:buNone/>
            </a:pPr>
            <a:r>
              <a:rPr lang="en-US" dirty="0">
                <a:solidFill>
                  <a:srgbClr val="0070C0"/>
                </a:solidFill>
              </a:rPr>
              <a:t>Meanwhile, Ocean Observing Co-Design is proposed by GOOS to make the ocean observing network optimal for various purposes.</a:t>
            </a:r>
          </a:p>
          <a:p>
            <a:pPr marL="0" lvl="0" indent="0" algn="l" rtl="0">
              <a:spcBef>
                <a:spcPts val="0"/>
              </a:spcBef>
              <a:spcAft>
                <a:spcPts val="0"/>
              </a:spcAft>
              <a:buNone/>
            </a:pPr>
            <a:r>
              <a:rPr lang="en-US" dirty="0">
                <a:solidFill>
                  <a:srgbClr val="0070C0"/>
                </a:solidFill>
              </a:rPr>
              <a:t>So, </a:t>
            </a:r>
            <a:r>
              <a:rPr lang="en-US" dirty="0" err="1">
                <a:solidFill>
                  <a:srgbClr val="0070C0"/>
                </a:solidFill>
              </a:rPr>
              <a:t>SynObs</a:t>
            </a:r>
            <a:r>
              <a:rPr lang="en-US" dirty="0">
                <a:solidFill>
                  <a:srgbClr val="0070C0"/>
                </a:solidFill>
              </a:rPr>
              <a:t> is proposed as a UN Decade Project under the collaboration of  </a:t>
            </a:r>
            <a:r>
              <a:rPr lang="en-US" dirty="0" err="1">
                <a:solidFill>
                  <a:srgbClr val="0070C0"/>
                </a:solidFill>
              </a:rPr>
              <a:t>OceanPredict</a:t>
            </a:r>
            <a:r>
              <a:rPr lang="en-US" dirty="0">
                <a:solidFill>
                  <a:srgbClr val="0070C0"/>
                </a:solidFill>
              </a:rPr>
              <a:t> task teams in order to generate transformative collaboration among the three UN Decade </a:t>
            </a:r>
            <a:r>
              <a:rPr lang="en-US" dirty="0" err="1">
                <a:solidFill>
                  <a:srgbClr val="0070C0"/>
                </a:solidFill>
              </a:rPr>
              <a:t>Programmes</a:t>
            </a:r>
            <a:r>
              <a:rPr lang="en-US" dirty="0">
                <a:solidFill>
                  <a:srgbClr val="0070C0"/>
                </a:solidFill>
              </a:rPr>
              <a:t>. </a:t>
            </a:r>
            <a:endParaRPr dirty="0">
              <a:solidFill>
                <a:srgbClr val="0070C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872324" indent="-334449" eaLnBrk="0" hangingPunct="0">
              <a:spcBef>
                <a:spcPct val="30000"/>
              </a:spcBef>
              <a:defRPr kumimoji="1" sz="1200">
                <a:solidFill>
                  <a:schemeClr val="tx1"/>
                </a:solidFill>
                <a:latin typeface="Calibri" pitchFamily="34" charset="0"/>
                <a:ea typeface="ＭＳ Ｐゴシック" pitchFamily="50" charset="-128"/>
              </a:defRPr>
            </a:lvl2pPr>
            <a:lvl3pPr marL="1342965" indent="-267216" eaLnBrk="0" hangingPunct="0">
              <a:spcBef>
                <a:spcPct val="30000"/>
              </a:spcBef>
              <a:defRPr kumimoji="1" sz="1200">
                <a:solidFill>
                  <a:schemeClr val="tx1"/>
                </a:solidFill>
                <a:latin typeface="Calibri" pitchFamily="34" charset="0"/>
                <a:ea typeface="ＭＳ Ｐゴシック" pitchFamily="50" charset="-128"/>
              </a:defRPr>
            </a:lvl3pPr>
            <a:lvl4pPr marL="1880841" indent="-267216" eaLnBrk="0" hangingPunct="0">
              <a:spcBef>
                <a:spcPct val="30000"/>
              </a:spcBef>
              <a:defRPr kumimoji="1" sz="1200">
                <a:solidFill>
                  <a:schemeClr val="tx1"/>
                </a:solidFill>
                <a:latin typeface="Calibri" pitchFamily="34" charset="0"/>
                <a:ea typeface="ＭＳ Ｐゴシック" pitchFamily="50" charset="-128"/>
              </a:defRPr>
            </a:lvl4pPr>
            <a:lvl5pPr marL="2418718" indent="-267216" eaLnBrk="0" hangingPunct="0">
              <a:spcBef>
                <a:spcPct val="30000"/>
              </a:spcBef>
              <a:defRPr kumimoji="1" sz="1200">
                <a:solidFill>
                  <a:schemeClr val="tx1"/>
                </a:solidFill>
                <a:latin typeface="Calibri" pitchFamily="34" charset="0"/>
                <a:ea typeface="ＭＳ Ｐゴシック" pitchFamily="50" charset="-128"/>
              </a:defRPr>
            </a:lvl5pPr>
            <a:lvl6pPr marL="2915218" indent="-26721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3411719" indent="-26721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908217" indent="-26721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4404720" indent="-26721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7C6D5D-D8F7-45AE-A72F-3421FA43E1D7}" type="slidenum">
              <a:rPr kumimoji="1" lang="en-US" altLang="ja-JP" sz="15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5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3731" name="Rectangle 2"/>
          <p:cNvSpPr>
            <a:spLocks noGrp="1" noRot="1" noChangeAspect="1" noChangeArrowheads="1" noTextEdit="1"/>
          </p:cNvSpPr>
          <p:nvPr>
            <p:ph type="sldImg"/>
          </p:nvPr>
        </p:nvSpPr>
        <p:spPr bwMode="auto">
          <a:xfrm>
            <a:off x="458788" y="720725"/>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dirty="0">
                <a:ea typeface="ＭＳ Ｐ明朝" pitchFamily="18" charset="-128"/>
              </a:rPr>
              <a:t>Then,</a:t>
            </a:r>
            <a:r>
              <a:rPr lang="ja-JP" altLang="en-US" dirty="0">
                <a:ea typeface="ＭＳ Ｐ明朝" pitchFamily="18" charset="-128"/>
              </a:rPr>
              <a:t> </a:t>
            </a:r>
            <a:r>
              <a:rPr lang="en-US" altLang="ja-JP" dirty="0">
                <a:ea typeface="ＭＳ Ｐ明朝" pitchFamily="18" charset="-128"/>
              </a:rPr>
              <a:t>this</a:t>
            </a:r>
            <a:r>
              <a:rPr lang="ja-JP" altLang="en-US" dirty="0">
                <a:ea typeface="ＭＳ Ｐ明朝" pitchFamily="18" charset="-128"/>
              </a:rPr>
              <a:t> </a:t>
            </a:r>
            <a:r>
              <a:rPr lang="en-US" altLang="ja-JP" dirty="0">
                <a:ea typeface="ＭＳ Ｐ明朝" pitchFamily="18" charset="-128"/>
              </a:rPr>
              <a:t>slide</a:t>
            </a:r>
            <a:r>
              <a:rPr lang="ja-JP" altLang="en-US" dirty="0">
                <a:ea typeface="ＭＳ Ｐ明朝" pitchFamily="18" charset="-128"/>
              </a:rPr>
              <a:t> </a:t>
            </a:r>
            <a:r>
              <a:rPr lang="en-US" altLang="ja-JP" dirty="0">
                <a:ea typeface="ＭＳ Ｐ明朝" pitchFamily="18" charset="-128"/>
              </a:rPr>
              <a:t>show</a:t>
            </a:r>
            <a:r>
              <a:rPr lang="ja-JP" altLang="en-US" dirty="0">
                <a:ea typeface="ＭＳ Ｐ明朝" pitchFamily="18" charset="-128"/>
              </a:rPr>
              <a:t> </a:t>
            </a:r>
            <a:r>
              <a:rPr lang="en-US" altLang="ja-JP" dirty="0">
                <a:ea typeface="ＭＳ Ｐ明朝" pitchFamily="18" charset="-128"/>
              </a:rPr>
              <a:t>the</a:t>
            </a:r>
            <a:r>
              <a:rPr lang="ja-JP" altLang="en-US" dirty="0">
                <a:ea typeface="ＭＳ Ｐ明朝" pitchFamily="18" charset="-128"/>
              </a:rPr>
              <a:t> </a:t>
            </a:r>
            <a:r>
              <a:rPr lang="en-US" altLang="ja-JP" dirty="0">
                <a:ea typeface="ＭＳ Ｐ明朝" pitchFamily="18" charset="-128"/>
              </a:rPr>
              <a:t>outline</a:t>
            </a:r>
            <a:r>
              <a:rPr lang="ja-JP" altLang="en-US" dirty="0">
                <a:ea typeface="ＭＳ Ｐ明朝" pitchFamily="18" charset="-128"/>
              </a:rPr>
              <a:t> </a:t>
            </a:r>
            <a:r>
              <a:rPr lang="en-US" altLang="ja-JP" dirty="0">
                <a:ea typeface="ＭＳ Ｐ明朝" pitchFamily="18" charset="-128"/>
              </a:rPr>
              <a:t>of</a:t>
            </a:r>
            <a:r>
              <a:rPr lang="ja-JP" altLang="en-US" dirty="0">
                <a:ea typeface="ＭＳ Ｐ明朝" pitchFamily="18" charset="-128"/>
              </a:rPr>
              <a:t> </a:t>
            </a:r>
            <a:r>
              <a:rPr lang="en-US" altLang="ja-JP" dirty="0">
                <a:ea typeface="ＭＳ Ｐ明朝" pitchFamily="18" charset="-128"/>
              </a:rPr>
              <a:t>the</a:t>
            </a:r>
            <a:r>
              <a:rPr lang="ja-JP" altLang="en-US" dirty="0">
                <a:ea typeface="ＭＳ Ｐ明朝" pitchFamily="18" charset="-128"/>
              </a:rPr>
              <a:t> </a:t>
            </a:r>
            <a:r>
              <a:rPr lang="en-US" altLang="ja-JP" dirty="0" err="1">
                <a:ea typeface="ＭＳ Ｐ明朝" pitchFamily="18" charset="-128"/>
              </a:rPr>
              <a:t>SynObs</a:t>
            </a:r>
            <a:r>
              <a:rPr lang="ja-JP" altLang="en-US" dirty="0">
                <a:ea typeface="ＭＳ Ｐ明朝" pitchFamily="18" charset="-128"/>
              </a:rPr>
              <a:t> </a:t>
            </a:r>
            <a:r>
              <a:rPr lang="en-US" altLang="ja-JP" dirty="0">
                <a:ea typeface="ＭＳ Ｐ明朝" pitchFamily="18" charset="-128"/>
              </a:rPr>
              <a:t>activity.</a:t>
            </a:r>
          </a:p>
          <a:p>
            <a:pPr eaLnBrk="1" hangingPunct="1"/>
            <a:r>
              <a:rPr lang="en-US" altLang="ja-JP" dirty="0" err="1">
                <a:ea typeface="ＭＳ Ｐ明朝" pitchFamily="18" charset="-128"/>
              </a:rPr>
              <a:t>SynObs</a:t>
            </a:r>
            <a:r>
              <a:rPr lang="ja-JP" altLang="en-US" dirty="0">
                <a:ea typeface="ＭＳ Ｐ明朝" pitchFamily="18" charset="-128"/>
              </a:rPr>
              <a:t> </a:t>
            </a:r>
            <a:r>
              <a:rPr lang="en-US" altLang="ja-JP" dirty="0">
                <a:ea typeface="ＭＳ Ｐ明朝" pitchFamily="18" charset="-128"/>
              </a:rPr>
              <a:t>promotes</a:t>
            </a:r>
            <a:r>
              <a:rPr lang="ja-JP" altLang="en-US" dirty="0">
                <a:ea typeface="ＭＳ Ｐ明朝" pitchFamily="18" charset="-128"/>
              </a:rPr>
              <a:t> </a:t>
            </a:r>
            <a:r>
              <a:rPr lang="en-US" altLang="ja-JP" dirty="0">
                <a:ea typeface="ＭＳ Ｐ明朝" pitchFamily="18" charset="-128"/>
              </a:rPr>
              <a:t>collaboration</a:t>
            </a:r>
            <a:r>
              <a:rPr lang="ja-JP" altLang="en-US" dirty="0">
                <a:ea typeface="ＭＳ Ｐ明朝" pitchFamily="18" charset="-128"/>
              </a:rPr>
              <a:t> </a:t>
            </a:r>
            <a:r>
              <a:rPr lang="en-US" altLang="ja-JP" dirty="0">
                <a:ea typeface="ＭＳ Ｐ明朝" pitchFamily="18" charset="-128"/>
              </a:rPr>
              <a:t>for</a:t>
            </a:r>
            <a:r>
              <a:rPr lang="ja-JP" altLang="en-US" dirty="0">
                <a:ea typeface="ＭＳ Ｐ明朝" pitchFamily="18" charset="-128"/>
              </a:rPr>
              <a:t> </a:t>
            </a:r>
            <a:r>
              <a:rPr lang="en-US" altLang="ja-JP" dirty="0">
                <a:ea typeface="ＭＳ Ｐ明朝" pitchFamily="18" charset="-128"/>
              </a:rPr>
              <a:t>evaluation</a:t>
            </a:r>
            <a:r>
              <a:rPr lang="ja-JP" altLang="en-US" dirty="0">
                <a:ea typeface="ＭＳ Ｐ明朝" pitchFamily="18" charset="-128"/>
              </a:rPr>
              <a:t> </a:t>
            </a:r>
            <a:r>
              <a:rPr lang="en-US" altLang="ja-JP" dirty="0">
                <a:ea typeface="ＭＳ Ｐ明朝" pitchFamily="18" charset="-128"/>
              </a:rPr>
              <a:t>and</a:t>
            </a:r>
            <a:r>
              <a:rPr lang="ja-JP" altLang="en-US" dirty="0">
                <a:ea typeface="ＭＳ Ｐ明朝" pitchFamily="18" charset="-128"/>
              </a:rPr>
              <a:t> </a:t>
            </a:r>
            <a:r>
              <a:rPr lang="en-US" altLang="ja-JP" dirty="0">
                <a:ea typeface="ＭＳ Ｐ明朝" pitchFamily="18" charset="-128"/>
              </a:rPr>
              <a:t>design</a:t>
            </a:r>
            <a:r>
              <a:rPr lang="ja-JP" altLang="en-US" dirty="0">
                <a:ea typeface="ＭＳ Ｐ明朝" pitchFamily="18" charset="-128"/>
              </a:rPr>
              <a:t> </a:t>
            </a:r>
            <a:r>
              <a:rPr lang="en-US" altLang="ja-JP" dirty="0">
                <a:ea typeface="ＭＳ Ｐ明朝" pitchFamily="18" charset="-128"/>
              </a:rPr>
              <a:t>of</a:t>
            </a:r>
            <a:r>
              <a:rPr lang="ja-JP" altLang="en-US" dirty="0">
                <a:ea typeface="ＭＳ Ｐ明朝" pitchFamily="18" charset="-128"/>
              </a:rPr>
              <a:t> </a:t>
            </a:r>
            <a:r>
              <a:rPr lang="en-US" altLang="ja-JP" dirty="0">
                <a:ea typeface="ＭＳ Ｐ明朝" pitchFamily="18" charset="-128"/>
              </a:rPr>
              <a:t>the</a:t>
            </a:r>
            <a:r>
              <a:rPr lang="ja-JP" altLang="en-US" dirty="0">
                <a:ea typeface="ＭＳ Ｐ明朝" pitchFamily="18" charset="-128"/>
              </a:rPr>
              <a:t> </a:t>
            </a:r>
            <a:r>
              <a:rPr lang="en-US" altLang="ja-JP" dirty="0">
                <a:ea typeface="ＭＳ Ｐ明朝" pitchFamily="18" charset="-128"/>
              </a:rPr>
              <a:t>ocean</a:t>
            </a:r>
            <a:r>
              <a:rPr lang="ja-JP" altLang="en-US" dirty="0">
                <a:ea typeface="ＭＳ Ｐ明朝" pitchFamily="18" charset="-128"/>
              </a:rPr>
              <a:t> </a:t>
            </a:r>
            <a:r>
              <a:rPr lang="en-US" altLang="ja-JP" dirty="0">
                <a:ea typeface="ＭＳ Ｐ明朝" pitchFamily="18" charset="-128"/>
              </a:rPr>
              <a:t>observation</a:t>
            </a:r>
            <a:r>
              <a:rPr lang="ja-JP" altLang="en-US" dirty="0">
                <a:ea typeface="ＭＳ Ｐ明朝" pitchFamily="18" charset="-128"/>
              </a:rPr>
              <a:t> </a:t>
            </a:r>
            <a:r>
              <a:rPr lang="en-US" altLang="ja-JP" dirty="0">
                <a:ea typeface="ＭＳ Ｐ明朝" pitchFamily="18" charset="-128"/>
              </a:rPr>
              <a:t>network.</a:t>
            </a:r>
          </a:p>
          <a:p>
            <a:pPr eaLnBrk="1" hangingPunct="1"/>
            <a:r>
              <a:rPr lang="en-US" altLang="ja-JP" dirty="0">
                <a:ea typeface="ＭＳ Ｐ明朝" pitchFamily="18" charset="-128"/>
              </a:rPr>
              <a:t>For</a:t>
            </a:r>
            <a:r>
              <a:rPr lang="ja-JP" altLang="en-US" dirty="0">
                <a:ea typeface="ＭＳ Ｐ明朝" pitchFamily="18" charset="-128"/>
              </a:rPr>
              <a:t> </a:t>
            </a:r>
            <a:r>
              <a:rPr lang="en-US" altLang="ja-JP" dirty="0">
                <a:ea typeface="ＭＳ Ｐ明朝" pitchFamily="18" charset="-128"/>
              </a:rPr>
              <a:t>than,</a:t>
            </a:r>
            <a:r>
              <a:rPr lang="ja-JP" altLang="en-US" dirty="0">
                <a:ea typeface="ＭＳ Ｐ明朝" pitchFamily="18" charset="-128"/>
              </a:rPr>
              <a:t> </a:t>
            </a:r>
            <a:r>
              <a:rPr lang="en-US" altLang="ja-JP" dirty="0">
                <a:ea typeface="ＭＳ Ｐ明朝" pitchFamily="18" charset="-128"/>
              </a:rPr>
              <a:t>we</a:t>
            </a:r>
            <a:r>
              <a:rPr lang="ja-JP" altLang="en-US" dirty="0">
                <a:ea typeface="ＭＳ Ｐ明朝" pitchFamily="18" charset="-128"/>
              </a:rPr>
              <a:t> </a:t>
            </a:r>
            <a:r>
              <a:rPr lang="en-US" altLang="ja-JP" dirty="0">
                <a:ea typeface="ＭＳ Ｐ明朝" pitchFamily="18" charset="-128"/>
              </a:rPr>
              <a:t>are</a:t>
            </a:r>
            <a:r>
              <a:rPr lang="ja-JP" altLang="en-US" dirty="0">
                <a:ea typeface="ＭＳ Ｐ明朝" pitchFamily="18" charset="-128"/>
              </a:rPr>
              <a:t> </a:t>
            </a:r>
            <a:r>
              <a:rPr lang="en-US" altLang="ja-JP" dirty="0">
                <a:ea typeface="ＭＳ Ｐ明朝" pitchFamily="18" charset="-128"/>
              </a:rPr>
              <a:t>currently</a:t>
            </a:r>
            <a:r>
              <a:rPr lang="ja-JP" altLang="en-US" dirty="0">
                <a:ea typeface="ＭＳ Ｐ明朝" pitchFamily="18" charset="-128"/>
              </a:rPr>
              <a:t> </a:t>
            </a:r>
            <a:r>
              <a:rPr lang="en-US" altLang="ja-JP" dirty="0">
                <a:ea typeface="ＭＳ Ｐ明朝" pitchFamily="18" charset="-128"/>
              </a:rPr>
              <a:t>planning</a:t>
            </a:r>
            <a:r>
              <a:rPr lang="ja-JP" altLang="en-US" dirty="0">
                <a:ea typeface="ＭＳ Ｐ明朝" pitchFamily="18" charset="-128"/>
              </a:rPr>
              <a:t> </a:t>
            </a:r>
            <a:r>
              <a:rPr lang="en-US" altLang="ja-JP" dirty="0">
                <a:ea typeface="ＭＳ Ｐ明朝" pitchFamily="18" charset="-128"/>
              </a:rPr>
              <a:t>Multisystem</a:t>
            </a:r>
            <a:r>
              <a:rPr lang="ja-JP" altLang="en-US" dirty="0">
                <a:ea typeface="ＭＳ Ｐ明朝" pitchFamily="18" charset="-128"/>
              </a:rPr>
              <a:t> </a:t>
            </a:r>
            <a:r>
              <a:rPr lang="en-US" altLang="ja-JP" dirty="0">
                <a:ea typeface="ＭＳ Ｐ明朝" pitchFamily="18" charset="-128"/>
              </a:rPr>
              <a:t>OSE</a:t>
            </a:r>
            <a:r>
              <a:rPr lang="ja-JP" altLang="en-US" dirty="0">
                <a:ea typeface="ＭＳ Ｐ明朝" pitchFamily="18" charset="-128"/>
              </a:rPr>
              <a:t> </a:t>
            </a:r>
            <a:r>
              <a:rPr lang="en-US" altLang="ja-JP" dirty="0">
                <a:ea typeface="ＭＳ Ｐ明朝" pitchFamily="18" charset="-128"/>
              </a:rPr>
              <a:t>and</a:t>
            </a:r>
            <a:r>
              <a:rPr lang="ja-JP" altLang="en-US" dirty="0">
                <a:ea typeface="ＭＳ Ｐ明朝" pitchFamily="18" charset="-128"/>
              </a:rPr>
              <a:t> </a:t>
            </a:r>
            <a:r>
              <a:rPr lang="en-US" altLang="ja-JP" dirty="0">
                <a:ea typeface="ＭＳ Ｐ明朝" pitchFamily="18" charset="-128"/>
              </a:rPr>
              <a:t>OSSE</a:t>
            </a:r>
            <a:r>
              <a:rPr lang="ja-JP" altLang="en-US" dirty="0">
                <a:ea typeface="ＭＳ Ｐ明朝" pitchFamily="18" charset="-128"/>
              </a:rPr>
              <a:t> </a:t>
            </a:r>
            <a:r>
              <a:rPr lang="en-US" altLang="ja-JP" dirty="0">
                <a:ea typeface="ＭＳ Ｐ明朝" pitchFamily="18" charset="-128"/>
              </a:rPr>
              <a:t>or</a:t>
            </a:r>
            <a:r>
              <a:rPr lang="ja-JP" altLang="en-US" dirty="0">
                <a:ea typeface="ＭＳ Ｐ明朝" pitchFamily="18" charset="-128"/>
              </a:rPr>
              <a:t> </a:t>
            </a:r>
            <a:r>
              <a:rPr lang="en-US" altLang="ja-JP" dirty="0" err="1">
                <a:ea typeface="ＭＳ Ｐ明朝" pitchFamily="18" charset="-128"/>
              </a:rPr>
              <a:t>SynObs</a:t>
            </a:r>
            <a:r>
              <a:rPr lang="ja-JP" altLang="en-US" dirty="0">
                <a:ea typeface="ＭＳ Ｐ明朝" pitchFamily="18" charset="-128"/>
              </a:rPr>
              <a:t> </a:t>
            </a:r>
            <a:r>
              <a:rPr lang="en-US" altLang="ja-JP" dirty="0">
                <a:ea typeface="ＭＳ Ｐ明朝" pitchFamily="18" charset="-128"/>
              </a:rPr>
              <a:t>flagship</a:t>
            </a:r>
            <a:r>
              <a:rPr lang="ja-JP" altLang="en-US" dirty="0">
                <a:ea typeface="ＭＳ Ｐ明朝" pitchFamily="18" charset="-128"/>
              </a:rPr>
              <a:t> </a:t>
            </a:r>
            <a:r>
              <a:rPr lang="en-US" altLang="ja-JP" dirty="0">
                <a:ea typeface="ＭＳ Ｐ明朝" pitchFamily="18" charset="-128"/>
              </a:rPr>
              <a:t>OSE.</a:t>
            </a:r>
          </a:p>
          <a:p>
            <a:pPr eaLnBrk="1" hangingPunct="1"/>
            <a:r>
              <a:rPr lang="en-US" altLang="ja-JP" dirty="0">
                <a:ea typeface="ＭＳ Ｐ明朝" pitchFamily="18" charset="-128"/>
              </a:rPr>
              <a:t>Many</a:t>
            </a:r>
            <a:r>
              <a:rPr lang="ja-JP" altLang="en-US" dirty="0">
                <a:ea typeface="ＭＳ Ｐ明朝" pitchFamily="18" charset="-128"/>
              </a:rPr>
              <a:t> </a:t>
            </a:r>
            <a:r>
              <a:rPr lang="en-US" altLang="ja-JP" dirty="0">
                <a:ea typeface="ＭＳ Ｐ明朝" pitchFamily="18" charset="-128"/>
              </a:rPr>
              <a:t>global</a:t>
            </a:r>
            <a:r>
              <a:rPr lang="ja-JP" altLang="en-US" dirty="0">
                <a:ea typeface="ＭＳ Ｐ明朝" pitchFamily="18" charset="-128"/>
              </a:rPr>
              <a:t> </a:t>
            </a:r>
            <a:r>
              <a:rPr lang="en-US" altLang="ja-JP" dirty="0">
                <a:ea typeface="ＭＳ Ｐ明朝" pitchFamily="18" charset="-128"/>
              </a:rPr>
              <a:t>and</a:t>
            </a:r>
            <a:r>
              <a:rPr lang="ja-JP" altLang="en-US" dirty="0">
                <a:ea typeface="ＭＳ Ｐ明朝" pitchFamily="18" charset="-128"/>
              </a:rPr>
              <a:t> </a:t>
            </a:r>
            <a:r>
              <a:rPr lang="en-US" altLang="ja-JP" dirty="0">
                <a:ea typeface="ＭＳ Ｐ明朝" pitchFamily="18" charset="-128"/>
              </a:rPr>
              <a:t>regional</a:t>
            </a:r>
            <a:r>
              <a:rPr lang="ja-JP" altLang="en-US" dirty="0">
                <a:ea typeface="ＭＳ Ｐ明朝" pitchFamily="18" charset="-128"/>
              </a:rPr>
              <a:t> </a:t>
            </a:r>
            <a:r>
              <a:rPr lang="en-US" altLang="ja-JP" dirty="0">
                <a:ea typeface="ＭＳ Ｐ明朝" pitchFamily="18" charset="-128"/>
              </a:rPr>
              <a:t>systems</a:t>
            </a:r>
            <a:r>
              <a:rPr lang="ja-JP" altLang="en-US" dirty="0">
                <a:ea typeface="ＭＳ Ｐ明朝" pitchFamily="18" charset="-128"/>
              </a:rPr>
              <a:t> </a:t>
            </a:r>
            <a:r>
              <a:rPr lang="en-US" altLang="ja-JP" dirty="0">
                <a:ea typeface="ＭＳ Ｐ明朝" pitchFamily="18" charset="-128"/>
              </a:rPr>
              <a:t>participates</a:t>
            </a:r>
            <a:r>
              <a:rPr lang="ja-JP" altLang="en-US" dirty="0">
                <a:ea typeface="ＭＳ Ｐ明朝" pitchFamily="18" charset="-128"/>
              </a:rPr>
              <a:t> </a:t>
            </a:r>
            <a:r>
              <a:rPr lang="en-US" altLang="ja-JP" dirty="0">
                <a:ea typeface="ＭＳ Ｐ明朝" pitchFamily="18" charset="-128"/>
              </a:rPr>
              <a:t>in</a:t>
            </a:r>
            <a:r>
              <a:rPr lang="ja-JP" altLang="en-US" dirty="0">
                <a:ea typeface="ＭＳ Ｐ明朝" pitchFamily="18" charset="-128"/>
              </a:rPr>
              <a:t> </a:t>
            </a:r>
            <a:r>
              <a:rPr lang="en-US" altLang="ja-JP" dirty="0">
                <a:ea typeface="ＭＳ Ｐ明朝" pitchFamily="18" charset="-128"/>
              </a:rPr>
              <a:t>this</a:t>
            </a:r>
            <a:r>
              <a:rPr lang="ja-JP" altLang="en-US" dirty="0">
                <a:ea typeface="ＭＳ Ｐ明朝" pitchFamily="18" charset="-128"/>
              </a:rPr>
              <a:t> </a:t>
            </a:r>
            <a:r>
              <a:rPr lang="en-US" altLang="ja-JP" dirty="0">
                <a:ea typeface="ＭＳ Ｐ明朝" pitchFamily="18" charset="-128"/>
              </a:rPr>
              <a:t>project.</a:t>
            </a:r>
          </a:p>
          <a:p>
            <a:pPr eaLnBrk="1" hangingPunct="1"/>
            <a:r>
              <a:rPr lang="en-US" altLang="ja-JP" dirty="0">
                <a:ea typeface="ＭＳ Ｐ明朝" pitchFamily="18" charset="-128"/>
              </a:rPr>
              <a:t>And</a:t>
            </a:r>
            <a:r>
              <a:rPr lang="ja-JP" altLang="en-US" dirty="0">
                <a:ea typeface="ＭＳ Ｐ明朝" pitchFamily="18" charset="-128"/>
              </a:rPr>
              <a:t> </a:t>
            </a:r>
            <a:r>
              <a:rPr lang="en-US" altLang="ja-JP" dirty="0">
                <a:ea typeface="ＭＳ Ｐ明朝" pitchFamily="18" charset="-128"/>
              </a:rPr>
              <a:t>we</a:t>
            </a:r>
            <a:r>
              <a:rPr lang="ja-JP" altLang="en-US" dirty="0">
                <a:ea typeface="ＭＳ Ｐ明朝" pitchFamily="18" charset="-128"/>
              </a:rPr>
              <a:t> </a:t>
            </a:r>
            <a:r>
              <a:rPr lang="en-US" altLang="ja-JP" dirty="0">
                <a:ea typeface="ＭＳ Ｐ明朝" pitchFamily="18" charset="-128"/>
              </a:rPr>
              <a:t>plan</a:t>
            </a:r>
            <a:r>
              <a:rPr lang="ja-JP" altLang="en-US" dirty="0">
                <a:ea typeface="ＭＳ Ｐ明朝" pitchFamily="18" charset="-128"/>
              </a:rPr>
              <a:t> </a:t>
            </a:r>
            <a:r>
              <a:rPr lang="en-US" altLang="ja-JP" dirty="0">
                <a:ea typeface="ＭＳ Ｐ明朝" pitchFamily="18" charset="-128"/>
              </a:rPr>
              <a:t>to</a:t>
            </a:r>
            <a:r>
              <a:rPr lang="ja-JP" altLang="en-US" dirty="0">
                <a:ea typeface="ＭＳ Ｐ明朝" pitchFamily="18" charset="-128"/>
              </a:rPr>
              <a:t> </a:t>
            </a:r>
            <a:r>
              <a:rPr lang="en-US" altLang="ja-JP" dirty="0">
                <a:ea typeface="ＭＳ Ｐ明朝" pitchFamily="18" charset="-128"/>
              </a:rPr>
              <a:t>use</a:t>
            </a:r>
            <a:r>
              <a:rPr lang="ja-JP" altLang="en-US" dirty="0">
                <a:ea typeface="ＭＳ Ｐ明朝" pitchFamily="18" charset="-128"/>
              </a:rPr>
              <a:t> </a:t>
            </a:r>
            <a:r>
              <a:rPr lang="en-US" altLang="ja-JP" dirty="0">
                <a:ea typeface="ＭＳ Ｐ明朝" pitchFamily="18" charset="-128"/>
              </a:rPr>
              <a:t>the</a:t>
            </a:r>
            <a:r>
              <a:rPr lang="ja-JP" altLang="en-US" dirty="0">
                <a:ea typeface="ＭＳ Ｐ明朝" pitchFamily="18" charset="-128"/>
              </a:rPr>
              <a:t> </a:t>
            </a:r>
            <a:r>
              <a:rPr lang="en-US" altLang="ja-JP" dirty="0">
                <a:ea typeface="ＭＳ Ｐ明朝" pitchFamily="18" charset="-128"/>
              </a:rPr>
              <a:t>GEOS/NASA</a:t>
            </a:r>
            <a:r>
              <a:rPr lang="ja-JP" altLang="en-US" dirty="0">
                <a:ea typeface="ＭＳ Ｐ明朝" pitchFamily="18" charset="-128"/>
              </a:rPr>
              <a:t> </a:t>
            </a:r>
            <a:r>
              <a:rPr lang="en-US" altLang="ja-JP" dirty="0">
                <a:ea typeface="ＭＳ Ｐ明朝" pitchFamily="18" charset="-128"/>
              </a:rPr>
              <a:t>high-resolution</a:t>
            </a:r>
            <a:r>
              <a:rPr lang="ja-JP" altLang="en-US" dirty="0">
                <a:ea typeface="ＭＳ Ｐ明朝" pitchFamily="18" charset="-128"/>
              </a:rPr>
              <a:t> </a:t>
            </a:r>
            <a:r>
              <a:rPr lang="en-US" altLang="ja-JP" dirty="0">
                <a:ea typeface="ＭＳ Ｐ明朝" pitchFamily="18" charset="-128"/>
              </a:rPr>
              <a:t>coupled</a:t>
            </a:r>
            <a:r>
              <a:rPr lang="ja-JP" altLang="en-US" dirty="0">
                <a:ea typeface="ＭＳ Ｐ明朝" pitchFamily="18" charset="-128"/>
              </a:rPr>
              <a:t> </a:t>
            </a:r>
            <a:r>
              <a:rPr lang="en-US" altLang="ja-JP" dirty="0">
                <a:ea typeface="ＭＳ Ｐ明朝" pitchFamily="18" charset="-128"/>
              </a:rPr>
              <a:t>simulation</a:t>
            </a:r>
            <a:r>
              <a:rPr lang="ja-JP" altLang="en-US" dirty="0">
                <a:ea typeface="ＭＳ Ｐ明朝" pitchFamily="18" charset="-128"/>
              </a:rPr>
              <a:t> </a:t>
            </a:r>
            <a:r>
              <a:rPr lang="en-US" altLang="ja-JP" dirty="0">
                <a:ea typeface="ＭＳ Ｐ明朝" pitchFamily="18" charset="-128"/>
              </a:rPr>
              <a:t>as</a:t>
            </a:r>
            <a:r>
              <a:rPr lang="ja-JP" altLang="en-US" dirty="0">
                <a:ea typeface="ＭＳ Ｐ明朝" pitchFamily="18" charset="-128"/>
              </a:rPr>
              <a:t> </a:t>
            </a:r>
            <a:r>
              <a:rPr lang="en-US" altLang="ja-JP" dirty="0">
                <a:ea typeface="ＭＳ Ｐ明朝" pitchFamily="18" charset="-128"/>
              </a:rPr>
              <a:t>the</a:t>
            </a:r>
            <a:r>
              <a:rPr lang="ja-JP" altLang="en-US" dirty="0">
                <a:ea typeface="ＭＳ Ｐ明朝" pitchFamily="18" charset="-128"/>
              </a:rPr>
              <a:t> </a:t>
            </a:r>
            <a:r>
              <a:rPr lang="en-US" altLang="ja-JP" dirty="0">
                <a:ea typeface="ＭＳ Ｐ明朝" pitchFamily="18" charset="-128"/>
              </a:rPr>
              <a:t>Nature</a:t>
            </a:r>
            <a:r>
              <a:rPr lang="ja-JP" altLang="en-US" dirty="0">
                <a:ea typeface="ＭＳ Ｐ明朝" pitchFamily="18" charset="-128"/>
              </a:rPr>
              <a:t> </a:t>
            </a:r>
            <a:r>
              <a:rPr lang="en-US" altLang="ja-JP" dirty="0">
                <a:ea typeface="ＭＳ Ｐ明朝" pitchFamily="18" charset="-128"/>
              </a:rPr>
              <a:t>Run.</a:t>
            </a:r>
          </a:p>
          <a:p>
            <a:pPr eaLnBrk="1" hangingPunct="1"/>
            <a:r>
              <a:rPr lang="en-US" altLang="ja-JP" dirty="0">
                <a:ea typeface="ＭＳ Ｐ明朝" pitchFamily="18" charset="-128"/>
              </a:rPr>
              <a:t>We</a:t>
            </a:r>
            <a:r>
              <a:rPr lang="ja-JP" altLang="en-US" dirty="0">
                <a:ea typeface="ＭＳ Ｐ明朝" pitchFamily="18" charset="-128"/>
              </a:rPr>
              <a:t> </a:t>
            </a:r>
            <a:r>
              <a:rPr lang="en-US" altLang="ja-JP" dirty="0">
                <a:ea typeface="ＭＳ Ｐ明朝" pitchFamily="18" charset="-128"/>
              </a:rPr>
              <a:t>plan</a:t>
            </a:r>
            <a:r>
              <a:rPr lang="ja-JP" altLang="en-US" dirty="0">
                <a:ea typeface="ＭＳ Ｐ明朝" pitchFamily="18" charset="-128"/>
              </a:rPr>
              <a:t> </a:t>
            </a:r>
            <a:r>
              <a:rPr lang="en-US" altLang="ja-JP" dirty="0">
                <a:ea typeface="ＭＳ Ｐ明朝" pitchFamily="18" charset="-128"/>
              </a:rPr>
              <a:t>to</a:t>
            </a:r>
            <a:r>
              <a:rPr lang="ja-JP" altLang="en-US" dirty="0">
                <a:ea typeface="ＭＳ Ｐ明朝" pitchFamily="18" charset="-128"/>
              </a:rPr>
              <a:t> </a:t>
            </a:r>
            <a:r>
              <a:rPr lang="en-US" altLang="ja-JP" dirty="0">
                <a:ea typeface="ＭＳ Ｐ明朝" pitchFamily="18" charset="-128"/>
              </a:rPr>
              <a:t>establish</a:t>
            </a:r>
            <a:r>
              <a:rPr lang="ja-JP" altLang="en-US" dirty="0">
                <a:ea typeface="ＭＳ Ｐ明朝" pitchFamily="18" charset="-128"/>
              </a:rPr>
              <a:t> </a:t>
            </a:r>
            <a:r>
              <a:rPr lang="en-US" altLang="ja-JP" dirty="0">
                <a:ea typeface="ＭＳ Ｐ明朝" pitchFamily="18" charset="-128"/>
              </a:rPr>
              <a:t>a</a:t>
            </a:r>
            <a:r>
              <a:rPr lang="ja-JP" altLang="en-US" dirty="0">
                <a:ea typeface="ＭＳ Ｐ明朝" pitchFamily="18" charset="-128"/>
              </a:rPr>
              <a:t> </a:t>
            </a:r>
            <a:r>
              <a:rPr lang="en-US" altLang="ja-JP" dirty="0">
                <a:ea typeface="ＭＳ Ｐ明朝" pitchFamily="18" charset="-128"/>
              </a:rPr>
              <a:t>best</a:t>
            </a:r>
            <a:r>
              <a:rPr lang="ja-JP" altLang="en-US" dirty="0">
                <a:ea typeface="ＭＳ Ｐ明朝" pitchFamily="18" charset="-128"/>
              </a:rPr>
              <a:t> </a:t>
            </a:r>
            <a:r>
              <a:rPr lang="en-US" altLang="ja-JP" dirty="0">
                <a:ea typeface="ＭＳ Ｐ明朝" pitchFamily="18" charset="-128"/>
              </a:rPr>
              <a:t>practice</a:t>
            </a:r>
            <a:r>
              <a:rPr lang="ja-JP" altLang="en-US" dirty="0">
                <a:ea typeface="ＭＳ Ｐ明朝" pitchFamily="18" charset="-128"/>
              </a:rPr>
              <a:t> </a:t>
            </a:r>
            <a:r>
              <a:rPr lang="en-US" altLang="ja-JP" dirty="0">
                <a:ea typeface="ＭＳ Ｐ明朝" pitchFamily="18" charset="-128"/>
              </a:rPr>
              <a:t>of</a:t>
            </a:r>
            <a:r>
              <a:rPr lang="ja-JP" altLang="en-US" dirty="0">
                <a:ea typeface="ＭＳ Ｐ明朝" pitchFamily="18" charset="-128"/>
              </a:rPr>
              <a:t> </a:t>
            </a:r>
            <a:r>
              <a:rPr lang="en-US" altLang="ja-JP" dirty="0">
                <a:ea typeface="ＭＳ Ｐ明朝" pitchFamily="18" charset="-128"/>
              </a:rPr>
              <a:t>observing</a:t>
            </a:r>
            <a:r>
              <a:rPr lang="ja-JP" altLang="en-US" dirty="0">
                <a:ea typeface="ＭＳ Ｐ明朝" pitchFamily="18" charset="-128"/>
              </a:rPr>
              <a:t> </a:t>
            </a:r>
            <a:r>
              <a:rPr lang="en-US" altLang="ja-JP" dirty="0">
                <a:ea typeface="ＭＳ Ｐ明朝" pitchFamily="18" charset="-128"/>
              </a:rPr>
              <a:t>system</a:t>
            </a:r>
            <a:r>
              <a:rPr lang="ja-JP" altLang="en-US" dirty="0">
                <a:ea typeface="ＭＳ Ｐ明朝" pitchFamily="18" charset="-128"/>
              </a:rPr>
              <a:t> </a:t>
            </a:r>
            <a:r>
              <a:rPr lang="en-US" altLang="ja-JP" dirty="0">
                <a:ea typeface="ＭＳ Ｐ明朝" pitchFamily="18" charset="-128"/>
              </a:rPr>
              <a:t>evaluation</a:t>
            </a:r>
            <a:r>
              <a:rPr lang="ja-JP" altLang="en-US" dirty="0">
                <a:ea typeface="ＭＳ Ｐ明朝" pitchFamily="18" charset="-128"/>
              </a:rPr>
              <a:t> </a:t>
            </a:r>
            <a:r>
              <a:rPr lang="en-US" altLang="ja-JP" dirty="0">
                <a:ea typeface="ＭＳ Ｐ明朝" pitchFamily="18" charset="-128"/>
              </a:rPr>
              <a:t>through</a:t>
            </a:r>
            <a:r>
              <a:rPr lang="ja-JP" altLang="en-US" dirty="0">
                <a:ea typeface="ＭＳ Ｐ明朝" pitchFamily="18" charset="-128"/>
              </a:rPr>
              <a:t> </a:t>
            </a:r>
            <a:r>
              <a:rPr lang="en-US" altLang="ja-JP" dirty="0">
                <a:ea typeface="ＭＳ Ｐ明朝" pitchFamily="18" charset="-128"/>
              </a:rPr>
              <a:t>this</a:t>
            </a:r>
            <a:r>
              <a:rPr lang="ja-JP" altLang="en-US" dirty="0">
                <a:ea typeface="ＭＳ Ｐ明朝" pitchFamily="18" charset="-128"/>
              </a:rPr>
              <a:t> </a:t>
            </a:r>
            <a:r>
              <a:rPr lang="en-US" altLang="ja-JP" dirty="0">
                <a:ea typeface="ＭＳ Ｐ明朝" pitchFamily="18" charset="-128"/>
              </a:rPr>
              <a:t>collaboration.</a:t>
            </a:r>
          </a:p>
          <a:p>
            <a:pPr eaLnBrk="1" hangingPunct="1"/>
            <a:r>
              <a:rPr lang="en-US" altLang="ja-JP" dirty="0" err="1">
                <a:ea typeface="ＭＳ Ｐ明朝" pitchFamily="18" charset="-128"/>
              </a:rPr>
              <a:t>SynObs</a:t>
            </a:r>
            <a:r>
              <a:rPr lang="ja-JP" altLang="en-US" dirty="0">
                <a:ea typeface="ＭＳ Ｐ明朝" pitchFamily="18" charset="-128"/>
              </a:rPr>
              <a:t> </a:t>
            </a:r>
            <a:r>
              <a:rPr lang="en-US" altLang="ja-JP" dirty="0">
                <a:ea typeface="ＭＳ Ｐ明朝" pitchFamily="18" charset="-128"/>
              </a:rPr>
              <a:t>also</a:t>
            </a:r>
            <a:r>
              <a:rPr lang="ja-JP" altLang="en-US" dirty="0">
                <a:ea typeface="ＭＳ Ｐ明朝" pitchFamily="18" charset="-128"/>
              </a:rPr>
              <a:t> </a:t>
            </a:r>
            <a:r>
              <a:rPr lang="en-US" altLang="ja-JP" dirty="0">
                <a:ea typeface="ＭＳ Ｐ明朝" pitchFamily="18" charset="-128"/>
              </a:rPr>
              <a:t>aims</a:t>
            </a:r>
            <a:r>
              <a:rPr lang="ja-JP" altLang="en-US" dirty="0">
                <a:ea typeface="ＭＳ Ｐ明朝" pitchFamily="18" charset="-128"/>
              </a:rPr>
              <a:t> </a:t>
            </a:r>
            <a:r>
              <a:rPr lang="en-US" altLang="ja-JP" dirty="0">
                <a:ea typeface="ＭＳ Ｐ明朝" pitchFamily="18" charset="-128"/>
              </a:rPr>
              <a:t>to</a:t>
            </a:r>
            <a:r>
              <a:rPr lang="ja-JP" altLang="en-US" dirty="0">
                <a:ea typeface="ＭＳ Ｐ明朝" pitchFamily="18" charset="-128"/>
              </a:rPr>
              <a:t> </a:t>
            </a:r>
            <a:r>
              <a:rPr lang="en-US" altLang="ja-JP" dirty="0">
                <a:ea typeface="ＭＳ Ｐ明朝" pitchFamily="18" charset="-128"/>
              </a:rPr>
              <a:t>support</a:t>
            </a:r>
            <a:r>
              <a:rPr lang="ja-JP" altLang="en-US" dirty="0">
                <a:ea typeface="ＭＳ Ｐ明朝" pitchFamily="18" charset="-128"/>
              </a:rPr>
              <a:t> </a:t>
            </a:r>
            <a:r>
              <a:rPr lang="en-US" altLang="ja-JP" dirty="0">
                <a:ea typeface="ＭＳ Ｐ明朝" pitchFamily="18" charset="-128"/>
              </a:rPr>
              <a:t>DA</a:t>
            </a:r>
            <a:r>
              <a:rPr lang="ja-JP" altLang="en-US" dirty="0">
                <a:ea typeface="ＭＳ Ｐ明朝" pitchFamily="18" charset="-128"/>
              </a:rPr>
              <a:t> </a:t>
            </a:r>
            <a:r>
              <a:rPr lang="en-US" altLang="ja-JP" dirty="0">
                <a:ea typeface="ＭＳ Ｐ明朝" pitchFamily="18" charset="-128"/>
              </a:rPr>
              <a:t>scheme</a:t>
            </a:r>
            <a:r>
              <a:rPr lang="ja-JP" altLang="en-US" dirty="0">
                <a:ea typeface="ＭＳ Ｐ明朝" pitchFamily="18" charset="-128"/>
              </a:rPr>
              <a:t> </a:t>
            </a:r>
            <a:r>
              <a:rPr lang="en-US" altLang="ja-JP" dirty="0">
                <a:ea typeface="ＭＳ Ｐ明朝" pitchFamily="18" charset="-128"/>
              </a:rPr>
              <a:t>development</a:t>
            </a:r>
            <a:r>
              <a:rPr lang="ja-JP" altLang="en-US" dirty="0">
                <a:ea typeface="ＭＳ Ｐ明朝" pitchFamily="18" charset="-128"/>
              </a:rPr>
              <a:t> </a:t>
            </a:r>
            <a:r>
              <a:rPr lang="en-US" altLang="ja-JP" dirty="0">
                <a:ea typeface="ＭＳ Ｐ明朝" pitchFamily="18" charset="-128"/>
              </a:rPr>
              <a:t>for</a:t>
            </a:r>
            <a:r>
              <a:rPr lang="ja-JP" altLang="en-US" dirty="0">
                <a:ea typeface="ＭＳ Ｐ明朝" pitchFamily="18" charset="-128"/>
              </a:rPr>
              <a:t> </a:t>
            </a:r>
            <a:r>
              <a:rPr lang="en-US" altLang="ja-JP" dirty="0">
                <a:ea typeface="ＭＳ Ｐ明朝" pitchFamily="18" charset="-128"/>
              </a:rPr>
              <a:t>better</a:t>
            </a:r>
            <a:r>
              <a:rPr lang="ja-JP" altLang="en-US" dirty="0">
                <a:ea typeface="ＭＳ Ｐ明朝" pitchFamily="18" charset="-128"/>
              </a:rPr>
              <a:t> </a:t>
            </a:r>
            <a:r>
              <a:rPr lang="en-US" altLang="ja-JP" dirty="0">
                <a:ea typeface="ＭＳ Ｐ明朝" pitchFamily="18" charset="-128"/>
              </a:rPr>
              <a:t>use</a:t>
            </a:r>
            <a:r>
              <a:rPr lang="ja-JP" altLang="en-US" dirty="0">
                <a:ea typeface="ＭＳ Ｐ明朝" pitchFamily="18" charset="-128"/>
              </a:rPr>
              <a:t> </a:t>
            </a:r>
            <a:r>
              <a:rPr lang="en-US" altLang="ja-JP" dirty="0">
                <a:ea typeface="ＭＳ Ｐ明朝" pitchFamily="18" charset="-128"/>
              </a:rPr>
              <a:t>of</a:t>
            </a:r>
            <a:r>
              <a:rPr lang="ja-JP" altLang="en-US" dirty="0">
                <a:ea typeface="ＭＳ Ｐ明朝" pitchFamily="18" charset="-128"/>
              </a:rPr>
              <a:t> </a:t>
            </a:r>
            <a:r>
              <a:rPr lang="en-US" altLang="ja-JP" dirty="0">
                <a:ea typeface="ＭＳ Ｐ明朝" pitchFamily="18" charset="-128"/>
              </a:rPr>
              <a:t>observation</a:t>
            </a:r>
            <a:r>
              <a:rPr lang="ja-JP" altLang="en-US" dirty="0">
                <a:ea typeface="ＭＳ Ｐ明朝" pitchFamily="18" charset="-128"/>
              </a:rPr>
              <a:t> </a:t>
            </a:r>
            <a:r>
              <a:rPr lang="en-US" altLang="ja-JP" dirty="0">
                <a:ea typeface="ＭＳ Ｐ明朝" pitchFamily="18" charset="-128"/>
              </a:rPr>
              <a:t>data.</a:t>
            </a:r>
          </a:p>
          <a:p>
            <a:pPr eaLnBrk="1" hangingPunct="1"/>
            <a:r>
              <a:rPr lang="en-US" altLang="ja-JP" dirty="0">
                <a:ea typeface="ＭＳ Ｐ明朝" pitchFamily="18" charset="-128"/>
              </a:rPr>
              <a:t>We</a:t>
            </a:r>
            <a:r>
              <a:rPr lang="ja-JP" altLang="en-US" dirty="0">
                <a:ea typeface="ＭＳ Ｐ明朝" pitchFamily="18" charset="-128"/>
              </a:rPr>
              <a:t> </a:t>
            </a:r>
            <a:r>
              <a:rPr lang="en-US" altLang="ja-JP" dirty="0">
                <a:ea typeface="ＭＳ Ｐ明朝" pitchFamily="18" charset="-128"/>
              </a:rPr>
              <a:t>promote</a:t>
            </a:r>
            <a:r>
              <a:rPr lang="ja-JP" altLang="en-US" dirty="0">
                <a:ea typeface="ＭＳ Ｐ明朝" pitchFamily="18" charset="-128"/>
              </a:rPr>
              <a:t> </a:t>
            </a:r>
            <a:r>
              <a:rPr lang="en-US" altLang="ja-JP" dirty="0">
                <a:ea typeface="ＭＳ Ｐ明朝" pitchFamily="18" charset="-128"/>
              </a:rPr>
              <a:t>to</a:t>
            </a:r>
            <a:r>
              <a:rPr lang="ja-JP" altLang="en-US" dirty="0">
                <a:ea typeface="ＭＳ Ｐ明朝" pitchFamily="18" charset="-128"/>
              </a:rPr>
              <a:t> </a:t>
            </a:r>
            <a:r>
              <a:rPr lang="en-US" altLang="ja-JP" dirty="0">
                <a:ea typeface="ＭＳ Ｐ明朝" pitchFamily="18" charset="-128"/>
              </a:rPr>
              <a:t>share</a:t>
            </a:r>
            <a:r>
              <a:rPr lang="ja-JP" altLang="en-US" dirty="0">
                <a:ea typeface="ＭＳ Ｐ明朝" pitchFamily="18" charset="-128"/>
              </a:rPr>
              <a:t> </a:t>
            </a:r>
            <a:r>
              <a:rPr lang="en-US" altLang="ja-JP" dirty="0">
                <a:ea typeface="ＭＳ Ｐ明朝" pitchFamily="18" charset="-128"/>
              </a:rPr>
              <a:t>the</a:t>
            </a:r>
            <a:r>
              <a:rPr lang="ja-JP" altLang="en-US" dirty="0">
                <a:ea typeface="ＭＳ Ｐ明朝" pitchFamily="18" charset="-128"/>
              </a:rPr>
              <a:t> </a:t>
            </a:r>
            <a:r>
              <a:rPr lang="en-US" altLang="ja-JP" dirty="0">
                <a:ea typeface="ＭＳ Ｐ明朝" pitchFamily="18" charset="-128"/>
              </a:rPr>
              <a:t>information</a:t>
            </a:r>
            <a:r>
              <a:rPr lang="ja-JP" altLang="en-US" dirty="0">
                <a:ea typeface="ＭＳ Ｐ明朝" pitchFamily="18" charset="-128"/>
              </a:rPr>
              <a:t> </a:t>
            </a:r>
            <a:r>
              <a:rPr lang="en-US" altLang="ja-JP" dirty="0">
                <a:ea typeface="ＭＳ Ｐ明朝" pitchFamily="18" charset="-128"/>
              </a:rPr>
              <a:t>on</a:t>
            </a:r>
            <a:r>
              <a:rPr lang="ja-JP" altLang="en-US" dirty="0">
                <a:ea typeface="ＭＳ Ｐ明朝" pitchFamily="18" charset="-128"/>
              </a:rPr>
              <a:t> </a:t>
            </a:r>
            <a:r>
              <a:rPr lang="en-US" altLang="ja-JP" dirty="0">
                <a:ea typeface="ＭＳ Ｐ明朝" pitchFamily="18" charset="-128"/>
              </a:rPr>
              <a:t>the</a:t>
            </a:r>
            <a:r>
              <a:rPr lang="ja-JP" altLang="en-US" dirty="0">
                <a:ea typeface="ＭＳ Ｐ明朝" pitchFamily="18" charset="-128"/>
              </a:rPr>
              <a:t> </a:t>
            </a:r>
            <a:r>
              <a:rPr lang="en-US" altLang="ja-JP" dirty="0">
                <a:ea typeface="ＭＳ Ｐ明朝" pitchFamily="18" charset="-128"/>
              </a:rPr>
              <a:t>development</a:t>
            </a:r>
            <a:r>
              <a:rPr lang="ja-JP" altLang="en-US" dirty="0">
                <a:ea typeface="ＭＳ Ｐ明朝" pitchFamily="18" charset="-128"/>
              </a:rPr>
              <a:t> </a:t>
            </a:r>
            <a:r>
              <a:rPr lang="en-US" altLang="ja-JP" dirty="0">
                <a:ea typeface="ＭＳ Ｐ明朝" pitchFamily="18" charset="-128"/>
              </a:rPr>
              <a:t>and</a:t>
            </a:r>
            <a:r>
              <a:rPr lang="ja-JP" altLang="en-US" dirty="0">
                <a:ea typeface="ＭＳ Ｐ明朝" pitchFamily="18" charset="-128"/>
              </a:rPr>
              <a:t> </a:t>
            </a:r>
            <a:r>
              <a:rPr lang="en-US" altLang="ja-JP" dirty="0">
                <a:ea typeface="ＭＳ Ｐ明朝" pitchFamily="18" charset="-128"/>
              </a:rPr>
              <a:t>we</a:t>
            </a:r>
            <a:r>
              <a:rPr lang="ja-JP" altLang="en-US" dirty="0">
                <a:ea typeface="ＭＳ Ｐ明朝" pitchFamily="18" charset="-128"/>
              </a:rPr>
              <a:t> </a:t>
            </a:r>
            <a:r>
              <a:rPr lang="en-US" altLang="ja-JP" dirty="0">
                <a:ea typeface="ＭＳ Ｐ明朝" pitchFamily="18" charset="-128"/>
              </a:rPr>
              <a:t>are</a:t>
            </a:r>
            <a:r>
              <a:rPr lang="ja-JP" altLang="en-US" dirty="0">
                <a:ea typeface="ＭＳ Ｐ明朝" pitchFamily="18" charset="-128"/>
              </a:rPr>
              <a:t> </a:t>
            </a:r>
            <a:r>
              <a:rPr lang="en-US" altLang="ja-JP" dirty="0">
                <a:ea typeface="ＭＳ Ｐ明朝" pitchFamily="18" charset="-128"/>
              </a:rPr>
              <a:t>considering</a:t>
            </a:r>
            <a:r>
              <a:rPr lang="ja-JP" altLang="en-US" dirty="0">
                <a:ea typeface="ＭＳ Ｐ明朝" pitchFamily="18" charset="-128"/>
              </a:rPr>
              <a:t> </a:t>
            </a:r>
            <a:r>
              <a:rPr lang="en-US" altLang="ja-JP" dirty="0">
                <a:ea typeface="ＭＳ Ｐ明朝" pitchFamily="18" charset="-128"/>
              </a:rPr>
              <a:t>the</a:t>
            </a:r>
            <a:r>
              <a:rPr lang="ja-JP" altLang="en-US" dirty="0">
                <a:ea typeface="ＭＳ Ｐ明朝" pitchFamily="18" charset="-128"/>
              </a:rPr>
              <a:t> </a:t>
            </a:r>
            <a:r>
              <a:rPr lang="en-US" altLang="ja-JP" dirty="0">
                <a:ea typeface="ＭＳ Ｐ明朝" pitchFamily="18" charset="-128"/>
              </a:rPr>
              <a:t>possibility</a:t>
            </a:r>
            <a:r>
              <a:rPr lang="ja-JP" altLang="en-US" dirty="0">
                <a:ea typeface="ＭＳ Ｐ明朝" pitchFamily="18" charset="-128"/>
              </a:rPr>
              <a:t> </a:t>
            </a:r>
            <a:r>
              <a:rPr lang="en-US" altLang="ja-JP" dirty="0">
                <a:ea typeface="ＭＳ Ｐ明朝" pitchFamily="18" charset="-128"/>
              </a:rPr>
              <a:t>to</a:t>
            </a:r>
            <a:r>
              <a:rPr lang="ja-JP" altLang="en-US" dirty="0">
                <a:ea typeface="ＭＳ Ｐ明朝" pitchFamily="18" charset="-128"/>
              </a:rPr>
              <a:t> </a:t>
            </a:r>
            <a:r>
              <a:rPr lang="en-US" altLang="ja-JP" dirty="0">
                <a:ea typeface="ＭＳ Ｐ明朝" pitchFamily="18" charset="-128"/>
              </a:rPr>
              <a:t>plan</a:t>
            </a:r>
            <a:r>
              <a:rPr lang="ja-JP" altLang="en-US" dirty="0">
                <a:ea typeface="ＭＳ Ｐ明朝" pitchFamily="18" charset="-128"/>
              </a:rPr>
              <a:t> </a:t>
            </a:r>
            <a:r>
              <a:rPr lang="en-US" altLang="ja-JP" dirty="0">
                <a:ea typeface="ＭＳ Ｐ明朝" pitchFamily="18" charset="-128"/>
              </a:rPr>
              <a:t>an</a:t>
            </a:r>
            <a:r>
              <a:rPr lang="ja-JP" altLang="en-US" dirty="0">
                <a:ea typeface="ＭＳ Ｐ明朝" pitchFamily="18" charset="-128"/>
              </a:rPr>
              <a:t> </a:t>
            </a:r>
            <a:r>
              <a:rPr lang="en-US" altLang="ja-JP" dirty="0">
                <a:ea typeface="ＭＳ Ｐ明朝" pitchFamily="18" charset="-128"/>
              </a:rPr>
              <a:t>observation</a:t>
            </a:r>
            <a:r>
              <a:rPr lang="ja-JP" altLang="en-US" dirty="0">
                <a:ea typeface="ＭＳ Ｐ明朝" pitchFamily="18" charset="-128"/>
              </a:rPr>
              <a:t> </a:t>
            </a:r>
            <a:r>
              <a:rPr lang="en-US" altLang="ja-JP" dirty="0">
                <a:ea typeface="ＭＳ Ｐ明朝" pitchFamily="18" charset="-128"/>
              </a:rPr>
              <a:t>campaign</a:t>
            </a:r>
            <a:r>
              <a:rPr lang="ja-JP" altLang="en-US" dirty="0">
                <a:ea typeface="ＭＳ Ｐ明朝" pitchFamily="18" charset="-128"/>
              </a:rPr>
              <a:t> </a:t>
            </a:r>
            <a:r>
              <a:rPr lang="en-US" altLang="ja-JP" dirty="0">
                <a:ea typeface="ＭＳ Ｐ明朝" pitchFamily="18" charset="-128"/>
              </a:rPr>
              <a:t>to</a:t>
            </a:r>
            <a:r>
              <a:rPr lang="ja-JP" altLang="en-US" dirty="0">
                <a:ea typeface="ＭＳ Ｐ明朝" pitchFamily="18" charset="-128"/>
              </a:rPr>
              <a:t> </a:t>
            </a:r>
            <a:r>
              <a:rPr lang="en-US" altLang="ja-JP" dirty="0">
                <a:ea typeface="ＭＳ Ｐ明朝" pitchFamily="18" charset="-128"/>
              </a:rPr>
              <a:t>support</a:t>
            </a:r>
            <a:r>
              <a:rPr lang="ja-JP" altLang="en-US" dirty="0">
                <a:ea typeface="ＭＳ Ｐ明朝" pitchFamily="18" charset="-128"/>
              </a:rPr>
              <a:t> </a:t>
            </a:r>
            <a:r>
              <a:rPr lang="en-US" altLang="ja-JP" dirty="0">
                <a:ea typeface="ＭＳ Ｐ明朝" pitchFamily="18" charset="-128"/>
              </a:rPr>
              <a:t>the</a:t>
            </a:r>
            <a:r>
              <a:rPr lang="ja-JP" altLang="en-US" dirty="0">
                <a:ea typeface="ＭＳ Ｐ明朝" pitchFamily="18" charset="-128"/>
              </a:rPr>
              <a:t> </a:t>
            </a:r>
            <a:r>
              <a:rPr lang="en-US" altLang="ja-JP" dirty="0">
                <a:ea typeface="ＭＳ Ｐ明朝" pitchFamily="18" charset="-128"/>
              </a:rPr>
              <a:t>development.</a:t>
            </a:r>
          </a:p>
          <a:p>
            <a:pPr eaLnBrk="1" hangingPunct="1"/>
            <a:r>
              <a:rPr lang="en-US" altLang="ja-JP" dirty="0">
                <a:ea typeface="ＭＳ Ｐ明朝" pitchFamily="18" charset="-128"/>
              </a:rPr>
              <a:t>And</a:t>
            </a:r>
            <a:r>
              <a:rPr lang="ja-JP" altLang="en-US" dirty="0">
                <a:ea typeface="ＭＳ Ｐ明朝" pitchFamily="18" charset="-128"/>
              </a:rPr>
              <a:t> </a:t>
            </a:r>
            <a:r>
              <a:rPr lang="en-US" altLang="ja-JP" dirty="0">
                <a:ea typeface="ＭＳ Ｐ明朝" pitchFamily="18" charset="-128"/>
              </a:rPr>
              <a:t>we</a:t>
            </a:r>
            <a:r>
              <a:rPr lang="ja-JP" altLang="en-US" dirty="0">
                <a:ea typeface="ＭＳ Ｐ明朝" pitchFamily="18" charset="-128"/>
              </a:rPr>
              <a:t> </a:t>
            </a:r>
            <a:r>
              <a:rPr lang="en-US" altLang="ja-JP" dirty="0">
                <a:ea typeface="ＭＳ Ｐ明朝" pitchFamily="18" charset="-128"/>
              </a:rPr>
              <a:t>aim</a:t>
            </a:r>
            <a:r>
              <a:rPr lang="ja-JP" altLang="en-US" dirty="0">
                <a:ea typeface="ＭＳ Ｐ明朝" pitchFamily="18" charset="-128"/>
              </a:rPr>
              <a:t> </a:t>
            </a:r>
            <a:r>
              <a:rPr lang="en-US" altLang="ja-JP" dirty="0">
                <a:ea typeface="ＭＳ Ｐ明朝" pitchFamily="18" charset="-128"/>
              </a:rPr>
              <a:t>to</a:t>
            </a:r>
            <a:r>
              <a:rPr lang="ja-JP" altLang="en-US" dirty="0">
                <a:ea typeface="ＭＳ Ｐ明朝" pitchFamily="18" charset="-128"/>
              </a:rPr>
              <a:t> </a:t>
            </a:r>
            <a:r>
              <a:rPr lang="en-US" altLang="ja-JP" dirty="0">
                <a:ea typeface="ＭＳ Ｐ明朝" pitchFamily="18" charset="-128"/>
              </a:rPr>
              <a:t>provide</a:t>
            </a:r>
            <a:r>
              <a:rPr lang="ja-JP" altLang="en-US" dirty="0">
                <a:ea typeface="ＭＳ Ｐ明朝" pitchFamily="18" charset="-128"/>
              </a:rPr>
              <a:t> </a:t>
            </a:r>
            <a:r>
              <a:rPr lang="en-US" altLang="ja-JP" dirty="0">
                <a:ea typeface="ＭＳ Ｐ明朝" pitchFamily="18" charset="-128"/>
              </a:rPr>
              <a:t>information</a:t>
            </a:r>
            <a:r>
              <a:rPr lang="ja-JP" altLang="en-US" dirty="0">
                <a:ea typeface="ＭＳ Ｐ明朝" pitchFamily="18" charset="-128"/>
              </a:rPr>
              <a:t> </a:t>
            </a:r>
            <a:r>
              <a:rPr lang="en-US" altLang="ja-JP" dirty="0">
                <a:ea typeface="ＭＳ Ｐ明朝" pitchFamily="18" charset="-128"/>
              </a:rPr>
              <a:t>from</a:t>
            </a:r>
            <a:r>
              <a:rPr lang="ja-JP" altLang="en-US" dirty="0">
                <a:ea typeface="ＭＳ Ｐ明朝" pitchFamily="18" charset="-128"/>
              </a:rPr>
              <a:t> </a:t>
            </a:r>
            <a:r>
              <a:rPr lang="en-US" altLang="ja-JP" dirty="0">
                <a:ea typeface="ＭＳ Ｐ明朝" pitchFamily="18" charset="-128"/>
              </a:rPr>
              <a:t>ocean</a:t>
            </a:r>
            <a:r>
              <a:rPr lang="ja-JP" altLang="en-US" dirty="0">
                <a:ea typeface="ＭＳ Ｐ明朝" pitchFamily="18" charset="-128"/>
              </a:rPr>
              <a:t> </a:t>
            </a:r>
            <a:r>
              <a:rPr lang="en-US" altLang="ja-JP" dirty="0">
                <a:ea typeface="ＭＳ Ｐ明朝" pitchFamily="18" charset="-128"/>
              </a:rPr>
              <a:t>prediction</a:t>
            </a:r>
            <a:r>
              <a:rPr lang="ja-JP" altLang="en-US" dirty="0">
                <a:ea typeface="ＭＳ Ｐ明朝" pitchFamily="18" charset="-128"/>
              </a:rPr>
              <a:t> </a:t>
            </a:r>
            <a:r>
              <a:rPr lang="en-US" altLang="ja-JP" dirty="0">
                <a:ea typeface="ＭＳ Ｐ明朝" pitchFamily="18" charset="-128"/>
              </a:rPr>
              <a:t>systems</a:t>
            </a:r>
            <a:r>
              <a:rPr lang="ja-JP" altLang="en-US" dirty="0">
                <a:ea typeface="ＭＳ Ｐ明朝" pitchFamily="18" charset="-128"/>
              </a:rPr>
              <a:t> </a:t>
            </a:r>
            <a:r>
              <a:rPr lang="en-US" altLang="ja-JP" dirty="0">
                <a:ea typeface="ＭＳ Ｐ明朝" pitchFamily="18" charset="-128"/>
              </a:rPr>
              <a:t>in</a:t>
            </a:r>
            <a:r>
              <a:rPr lang="ja-JP" altLang="en-US" dirty="0">
                <a:ea typeface="ＭＳ Ｐ明朝" pitchFamily="18" charset="-128"/>
              </a:rPr>
              <a:t> </a:t>
            </a:r>
            <a:r>
              <a:rPr lang="en-US" altLang="ja-JP" dirty="0">
                <a:ea typeface="ＭＳ Ｐ明朝" pitchFamily="18" charset="-128"/>
              </a:rPr>
              <a:t>real</a:t>
            </a:r>
            <a:r>
              <a:rPr lang="ja-JP" altLang="en-US" dirty="0">
                <a:ea typeface="ＭＳ Ｐ明朝" pitchFamily="18" charset="-128"/>
              </a:rPr>
              <a:t> </a:t>
            </a:r>
            <a:r>
              <a:rPr lang="en-US" altLang="ja-JP" dirty="0">
                <a:ea typeface="ＭＳ Ｐ明朝" pitchFamily="18" charset="-128"/>
              </a:rPr>
              <a:t>time.</a:t>
            </a:r>
          </a:p>
          <a:p>
            <a:pPr eaLnBrk="1" hangingPunct="1"/>
            <a:r>
              <a:rPr lang="en-US" altLang="ja-JP" dirty="0">
                <a:ea typeface="ＭＳ Ｐ明朝" pitchFamily="18" charset="-128"/>
              </a:rPr>
              <a:t>We</a:t>
            </a:r>
            <a:r>
              <a:rPr lang="ja-JP" altLang="en-US" dirty="0">
                <a:ea typeface="ＭＳ Ｐ明朝" pitchFamily="18" charset="-128"/>
              </a:rPr>
              <a:t> </a:t>
            </a:r>
            <a:r>
              <a:rPr lang="en-US" altLang="ja-JP" dirty="0">
                <a:ea typeface="ＭＳ Ｐ明朝" pitchFamily="18" charset="-128"/>
              </a:rPr>
              <a:t>explore</a:t>
            </a:r>
            <a:r>
              <a:rPr lang="ja-JP" altLang="en-US" dirty="0">
                <a:ea typeface="ＭＳ Ｐ明朝" pitchFamily="18" charset="-128"/>
              </a:rPr>
              <a:t> </a:t>
            </a:r>
            <a:r>
              <a:rPr lang="en-US" altLang="ja-JP" dirty="0">
                <a:ea typeface="ＭＳ Ｐ明朝" pitchFamily="18" charset="-128"/>
              </a:rPr>
              <a:t>the</a:t>
            </a:r>
            <a:r>
              <a:rPr lang="ja-JP" altLang="en-US" dirty="0">
                <a:ea typeface="ＭＳ Ｐ明朝" pitchFamily="18" charset="-128"/>
              </a:rPr>
              <a:t> </a:t>
            </a:r>
            <a:r>
              <a:rPr lang="en-US" altLang="ja-JP" dirty="0">
                <a:ea typeface="ＭＳ Ｐ明朝" pitchFamily="18" charset="-128"/>
              </a:rPr>
              <a:t>methods</a:t>
            </a:r>
            <a:r>
              <a:rPr lang="ja-JP" altLang="en-US" dirty="0">
                <a:ea typeface="ＭＳ Ｐ明朝" pitchFamily="18" charset="-128"/>
              </a:rPr>
              <a:t> </a:t>
            </a:r>
            <a:r>
              <a:rPr lang="en-US" altLang="ja-JP" dirty="0">
                <a:ea typeface="ＭＳ Ｐ明朝" pitchFamily="18" charset="-128"/>
              </a:rPr>
              <a:t>to</a:t>
            </a:r>
            <a:r>
              <a:rPr lang="ja-JP" altLang="en-US" dirty="0">
                <a:ea typeface="ＭＳ Ｐ明朝" pitchFamily="18" charset="-128"/>
              </a:rPr>
              <a:t> </a:t>
            </a:r>
            <a:r>
              <a:rPr lang="en-US" altLang="ja-JP" dirty="0">
                <a:ea typeface="ＭＳ Ｐ明朝" pitchFamily="18" charset="-128"/>
              </a:rPr>
              <a:t>evaluate</a:t>
            </a:r>
            <a:r>
              <a:rPr lang="ja-JP" altLang="en-US" dirty="0">
                <a:ea typeface="ＭＳ Ｐ明朝" pitchFamily="18" charset="-128"/>
              </a:rPr>
              <a:t> </a:t>
            </a:r>
            <a:r>
              <a:rPr lang="en-US" altLang="ja-JP" dirty="0">
                <a:ea typeface="ＭＳ Ｐ明朝" pitchFamily="18" charset="-128"/>
              </a:rPr>
              <a:t>observing</a:t>
            </a:r>
            <a:r>
              <a:rPr lang="ja-JP" altLang="en-US" dirty="0">
                <a:ea typeface="ＭＳ Ｐ明朝" pitchFamily="18" charset="-128"/>
              </a:rPr>
              <a:t> </a:t>
            </a:r>
            <a:r>
              <a:rPr lang="en-US" altLang="ja-JP" dirty="0">
                <a:ea typeface="ＭＳ Ｐ明朝" pitchFamily="18" charset="-128"/>
              </a:rPr>
              <a:t>system</a:t>
            </a:r>
            <a:r>
              <a:rPr lang="ja-JP" altLang="en-US" dirty="0">
                <a:ea typeface="ＭＳ Ｐ明朝" pitchFamily="18" charset="-128"/>
              </a:rPr>
              <a:t> </a:t>
            </a:r>
            <a:r>
              <a:rPr lang="en-US" altLang="ja-JP" dirty="0">
                <a:ea typeface="ＭＳ Ｐ明朝" pitchFamily="18" charset="-128"/>
              </a:rPr>
              <a:t>status</a:t>
            </a:r>
            <a:r>
              <a:rPr lang="ja-JP" altLang="en-US" dirty="0">
                <a:ea typeface="ＭＳ Ｐ明朝" pitchFamily="18" charset="-128"/>
              </a:rPr>
              <a:t> </a:t>
            </a:r>
            <a:r>
              <a:rPr lang="en-US" altLang="ja-JP" dirty="0">
                <a:ea typeface="ＭＳ Ｐ明朝" pitchFamily="18" charset="-128"/>
              </a:rPr>
              <a:t>in</a:t>
            </a:r>
            <a:r>
              <a:rPr lang="ja-JP" altLang="en-US" dirty="0">
                <a:ea typeface="ＭＳ Ｐ明朝" pitchFamily="18" charset="-128"/>
              </a:rPr>
              <a:t> </a:t>
            </a:r>
            <a:r>
              <a:rPr lang="en-US" altLang="ja-JP" dirty="0">
                <a:ea typeface="ＭＳ Ｐ明朝" pitchFamily="18" charset="-128"/>
              </a:rPr>
              <a:t>real</a:t>
            </a:r>
            <a:r>
              <a:rPr lang="ja-JP" altLang="en-US" dirty="0">
                <a:ea typeface="ＭＳ Ｐ明朝" pitchFamily="18" charset="-128"/>
              </a:rPr>
              <a:t> </a:t>
            </a:r>
            <a:r>
              <a:rPr lang="en-US" altLang="ja-JP" dirty="0">
                <a:ea typeface="ＭＳ Ｐ明朝" pitchFamily="18" charset="-128"/>
              </a:rPr>
              <a:t>time.</a:t>
            </a:r>
          </a:p>
          <a:p>
            <a:pPr eaLnBrk="1" hangingPunct="1"/>
            <a:r>
              <a:rPr lang="en-US" altLang="ja-JP" dirty="0">
                <a:ea typeface="ＭＳ Ｐ明朝" pitchFamily="18" charset="-128"/>
              </a:rPr>
              <a:t>Finally,</a:t>
            </a:r>
            <a:r>
              <a:rPr lang="ja-JP" altLang="en-US" dirty="0">
                <a:ea typeface="ＭＳ Ｐ明朝" pitchFamily="18" charset="-128"/>
              </a:rPr>
              <a:t> </a:t>
            </a:r>
            <a:r>
              <a:rPr lang="en-US" altLang="ja-JP" dirty="0">
                <a:ea typeface="ＭＳ Ｐ明朝" pitchFamily="18" charset="-128"/>
              </a:rPr>
              <a:t>we</a:t>
            </a:r>
            <a:r>
              <a:rPr lang="ja-JP" altLang="en-US" dirty="0">
                <a:ea typeface="ＭＳ Ｐ明朝" pitchFamily="18" charset="-128"/>
              </a:rPr>
              <a:t> </a:t>
            </a:r>
            <a:r>
              <a:rPr lang="en-US" altLang="ja-JP" dirty="0">
                <a:ea typeface="ＭＳ Ｐ明朝" pitchFamily="18" charset="-128"/>
              </a:rPr>
              <a:t>plan</a:t>
            </a:r>
            <a:r>
              <a:rPr lang="ja-JP" altLang="en-US" dirty="0">
                <a:ea typeface="ＭＳ Ｐ明朝" pitchFamily="18" charset="-128"/>
              </a:rPr>
              <a:t> </a:t>
            </a:r>
            <a:r>
              <a:rPr lang="en-US" altLang="ja-JP" dirty="0">
                <a:ea typeface="ＭＳ Ｐ明朝" pitchFamily="18" charset="-128"/>
              </a:rPr>
              <a:t>to</a:t>
            </a:r>
            <a:r>
              <a:rPr lang="ja-JP" altLang="en-US" dirty="0">
                <a:ea typeface="ＭＳ Ｐ明朝" pitchFamily="18" charset="-128"/>
              </a:rPr>
              <a:t> </a:t>
            </a:r>
            <a:r>
              <a:rPr lang="en-US" altLang="ja-JP" dirty="0">
                <a:ea typeface="ＭＳ Ｐ明朝" pitchFamily="18" charset="-128"/>
              </a:rPr>
              <a:t>create</a:t>
            </a:r>
            <a:r>
              <a:rPr lang="ja-JP" altLang="en-US" dirty="0">
                <a:ea typeface="ＭＳ Ｐ明朝" pitchFamily="18" charset="-128"/>
              </a:rPr>
              <a:t> </a:t>
            </a:r>
            <a:r>
              <a:rPr lang="en-US" altLang="ja-JP" dirty="0">
                <a:ea typeface="ＭＳ Ｐ明朝" pitchFamily="18" charset="-128"/>
              </a:rPr>
              <a:t>OS-Eval</a:t>
            </a:r>
            <a:r>
              <a:rPr lang="ja-JP" altLang="en-US" dirty="0">
                <a:ea typeface="ＭＳ Ｐ明朝" pitchFamily="18" charset="-128"/>
              </a:rPr>
              <a:t> </a:t>
            </a:r>
            <a:r>
              <a:rPr lang="en-US" altLang="ja-JP" dirty="0">
                <a:ea typeface="ＭＳ Ｐ明朝" pitchFamily="18" charset="-128"/>
              </a:rPr>
              <a:t>showcase</a:t>
            </a:r>
            <a:r>
              <a:rPr lang="ja-JP" altLang="en-US" dirty="0">
                <a:ea typeface="ＭＳ Ｐ明朝" pitchFamily="18" charset="-128"/>
              </a:rPr>
              <a:t> </a:t>
            </a:r>
            <a:r>
              <a:rPr lang="en-US" altLang="ja-JP" dirty="0">
                <a:ea typeface="ＭＳ Ｐ明朝" pitchFamily="18" charset="-128"/>
              </a:rPr>
              <a:t>and</a:t>
            </a:r>
            <a:r>
              <a:rPr lang="ja-JP" altLang="en-US" dirty="0">
                <a:ea typeface="ＭＳ Ｐ明朝" pitchFamily="18" charset="-128"/>
              </a:rPr>
              <a:t> </a:t>
            </a:r>
            <a:r>
              <a:rPr lang="en-US" altLang="ja-JP" dirty="0">
                <a:ea typeface="ＭＳ Ｐ明朝" pitchFamily="18" charset="-128"/>
              </a:rPr>
              <a:t>reports.</a:t>
            </a:r>
          </a:p>
          <a:p>
            <a:pPr eaLnBrk="1" hangingPunct="1"/>
            <a:r>
              <a:rPr lang="en-US" altLang="ja-JP" dirty="0">
                <a:ea typeface="ＭＳ Ｐ明朝" pitchFamily="18" charset="-128"/>
              </a:rPr>
              <a:t>We</a:t>
            </a:r>
            <a:r>
              <a:rPr lang="ja-JP" altLang="en-US" dirty="0">
                <a:ea typeface="ＭＳ Ｐ明朝" pitchFamily="18" charset="-128"/>
              </a:rPr>
              <a:t> </a:t>
            </a:r>
            <a:r>
              <a:rPr lang="en-US" altLang="ja-JP" dirty="0">
                <a:ea typeface="ＭＳ Ｐ明朝" pitchFamily="18" charset="-128"/>
              </a:rPr>
              <a:t>try</a:t>
            </a:r>
            <a:r>
              <a:rPr lang="ja-JP" altLang="en-US" dirty="0">
                <a:ea typeface="ＭＳ Ｐ明朝" pitchFamily="18" charset="-128"/>
              </a:rPr>
              <a:t> </a:t>
            </a:r>
            <a:r>
              <a:rPr lang="en-US" altLang="ja-JP" dirty="0">
                <a:ea typeface="ＭＳ Ｐ明朝" pitchFamily="18" charset="-128"/>
              </a:rPr>
              <a:t>to</a:t>
            </a:r>
            <a:r>
              <a:rPr lang="ja-JP" altLang="en-US" dirty="0">
                <a:ea typeface="ＭＳ Ｐ明朝" pitchFamily="18" charset="-128"/>
              </a:rPr>
              <a:t> </a:t>
            </a:r>
            <a:r>
              <a:rPr lang="en-US" altLang="ja-JP" dirty="0">
                <a:ea typeface="ＭＳ Ｐ明朝" pitchFamily="18" charset="-128"/>
              </a:rPr>
              <a:t>introduce</a:t>
            </a:r>
            <a:r>
              <a:rPr lang="ja-JP" altLang="en-US" dirty="0">
                <a:ea typeface="ＭＳ Ｐ明朝" pitchFamily="18" charset="-128"/>
              </a:rPr>
              <a:t> </a:t>
            </a:r>
            <a:r>
              <a:rPr lang="en-US" altLang="ja-JP" dirty="0">
                <a:ea typeface="ＭＳ Ｐ明朝" pitchFamily="18" charset="-128"/>
              </a:rPr>
              <a:t>OS-Eval</a:t>
            </a:r>
            <a:r>
              <a:rPr lang="ja-JP" altLang="en-US" dirty="0">
                <a:ea typeface="ＭＳ Ｐ明朝" pitchFamily="18" charset="-128"/>
              </a:rPr>
              <a:t> </a:t>
            </a:r>
            <a:r>
              <a:rPr lang="en-US" altLang="ja-JP" dirty="0">
                <a:ea typeface="ＭＳ Ｐ明朝" pitchFamily="18" charset="-128"/>
              </a:rPr>
              <a:t>examples</a:t>
            </a:r>
            <a:r>
              <a:rPr lang="ja-JP" altLang="en-US" dirty="0">
                <a:ea typeface="ＭＳ Ｐ明朝" pitchFamily="18" charset="-128"/>
              </a:rPr>
              <a:t> </a:t>
            </a:r>
            <a:r>
              <a:rPr lang="en-US" altLang="ja-JP" dirty="0">
                <a:ea typeface="ＭＳ Ｐ明朝" pitchFamily="18" charset="-128"/>
              </a:rPr>
              <a:t>to</a:t>
            </a:r>
            <a:r>
              <a:rPr lang="ja-JP" altLang="en-US" dirty="0">
                <a:ea typeface="ＭＳ Ｐ明朝" pitchFamily="18" charset="-128"/>
              </a:rPr>
              <a:t> </a:t>
            </a:r>
            <a:r>
              <a:rPr lang="en-US" altLang="ja-JP" dirty="0">
                <a:ea typeface="ＭＳ Ｐ明朝" pitchFamily="18" charset="-128"/>
              </a:rPr>
              <a:t>demonstrate</a:t>
            </a:r>
            <a:r>
              <a:rPr lang="ja-JP" altLang="en-US" dirty="0">
                <a:ea typeface="ＭＳ Ｐ明朝" pitchFamily="18" charset="-128"/>
              </a:rPr>
              <a:t> </a:t>
            </a:r>
            <a:r>
              <a:rPr lang="en-US" altLang="ja-JP" dirty="0">
                <a:ea typeface="ＭＳ Ｐ明朝" pitchFamily="18" charset="-128"/>
              </a:rPr>
              <a:t>its</a:t>
            </a:r>
            <a:r>
              <a:rPr lang="ja-JP" altLang="en-US" dirty="0">
                <a:ea typeface="ＭＳ Ｐ明朝" pitchFamily="18" charset="-128"/>
              </a:rPr>
              <a:t> </a:t>
            </a:r>
            <a:r>
              <a:rPr lang="en-US" altLang="ja-JP" dirty="0">
                <a:ea typeface="ＭＳ Ｐ明朝" pitchFamily="18" charset="-128"/>
              </a:rPr>
              <a:t>effectiveness.</a:t>
            </a:r>
          </a:p>
          <a:p>
            <a:pPr eaLnBrk="1" hangingPunct="1"/>
            <a:r>
              <a:rPr lang="en-US" altLang="ja-JP" dirty="0">
                <a:ea typeface="ＭＳ Ｐ明朝" pitchFamily="18" charset="-128"/>
              </a:rPr>
              <a:t>So</a:t>
            </a:r>
            <a:r>
              <a:rPr lang="ja-JP" altLang="en-US" dirty="0">
                <a:ea typeface="ＭＳ Ｐ明朝" pitchFamily="18" charset="-128"/>
              </a:rPr>
              <a:t> </a:t>
            </a:r>
            <a:r>
              <a:rPr lang="en-US" altLang="ja-JP" dirty="0">
                <a:ea typeface="ＭＳ Ｐ明朝" pitchFamily="18" charset="-128"/>
              </a:rPr>
              <a:t>we</a:t>
            </a:r>
            <a:r>
              <a:rPr lang="ja-JP" altLang="en-US" dirty="0">
                <a:ea typeface="ＭＳ Ｐ明朝" pitchFamily="18" charset="-128"/>
              </a:rPr>
              <a:t> </a:t>
            </a:r>
            <a:r>
              <a:rPr lang="en-US" altLang="ja-JP" dirty="0">
                <a:ea typeface="ＭＳ Ｐ明朝" pitchFamily="18" charset="-128"/>
              </a:rPr>
              <a:t>are</a:t>
            </a:r>
            <a:r>
              <a:rPr lang="ja-JP" altLang="en-US" dirty="0">
                <a:ea typeface="ＭＳ Ｐ明朝" pitchFamily="18" charset="-128"/>
              </a:rPr>
              <a:t> </a:t>
            </a:r>
            <a:r>
              <a:rPr lang="en-US" altLang="ja-JP" dirty="0">
                <a:ea typeface="ＭＳ Ｐ明朝" pitchFamily="18" charset="-128"/>
              </a:rPr>
              <a:t>currently</a:t>
            </a:r>
            <a:r>
              <a:rPr lang="ja-JP" altLang="en-US" dirty="0">
                <a:ea typeface="ＭＳ Ｐ明朝" pitchFamily="18" charset="-128"/>
              </a:rPr>
              <a:t> </a:t>
            </a:r>
            <a:r>
              <a:rPr lang="en-US" altLang="ja-JP" dirty="0">
                <a:ea typeface="ＭＳ Ｐ明朝" pitchFamily="18" charset="-128"/>
              </a:rPr>
              <a:t>planning</a:t>
            </a:r>
            <a:r>
              <a:rPr lang="ja-JP" altLang="en-US" dirty="0">
                <a:ea typeface="ＭＳ Ｐ明朝" pitchFamily="18" charset="-128"/>
              </a:rPr>
              <a:t> </a:t>
            </a:r>
            <a:r>
              <a:rPr lang="en-US" altLang="ja-JP" dirty="0">
                <a:ea typeface="ＭＳ Ｐ明朝" pitchFamily="18" charset="-128"/>
              </a:rPr>
              <a:t>Frontier</a:t>
            </a:r>
            <a:r>
              <a:rPr lang="ja-JP" altLang="en-US" dirty="0">
                <a:ea typeface="ＭＳ Ｐ明朝" pitchFamily="18" charset="-128"/>
              </a:rPr>
              <a:t> </a:t>
            </a:r>
            <a:r>
              <a:rPr lang="en-US" altLang="ja-JP" dirty="0">
                <a:ea typeface="ＭＳ Ｐ明朝" pitchFamily="18" charset="-128"/>
              </a:rPr>
              <a:t>Marine</a:t>
            </a:r>
            <a:r>
              <a:rPr lang="ja-JP" altLang="en-US" dirty="0">
                <a:ea typeface="ＭＳ Ｐ明朝" pitchFamily="18" charset="-128"/>
              </a:rPr>
              <a:t> </a:t>
            </a:r>
            <a:r>
              <a:rPr lang="en-US" altLang="ja-JP" dirty="0">
                <a:ea typeface="ＭＳ Ｐ明朝" pitchFamily="18" charset="-128"/>
              </a:rPr>
              <a:t>Science</a:t>
            </a:r>
            <a:r>
              <a:rPr lang="ja-JP" altLang="en-US" dirty="0">
                <a:ea typeface="ＭＳ Ｐ明朝" pitchFamily="18" charset="-128"/>
              </a:rPr>
              <a:t> </a:t>
            </a:r>
            <a:r>
              <a:rPr lang="en-US" altLang="ja-JP" dirty="0">
                <a:ea typeface="ＭＳ Ｐ明朝" pitchFamily="18" charset="-128"/>
              </a:rPr>
              <a:t>special</a:t>
            </a:r>
            <a:r>
              <a:rPr lang="ja-JP" altLang="en-US" dirty="0">
                <a:ea typeface="ＭＳ Ｐ明朝" pitchFamily="18" charset="-128"/>
              </a:rPr>
              <a:t> </a:t>
            </a:r>
            <a:r>
              <a:rPr lang="en-US" altLang="ja-JP" dirty="0">
                <a:ea typeface="ＭＳ Ｐ明朝" pitchFamily="18" charset="-128"/>
              </a:rPr>
              <a:t>issue</a:t>
            </a:r>
            <a:r>
              <a:rPr lang="ja-JP" altLang="en-US" dirty="0">
                <a:ea typeface="ＭＳ Ｐ明朝" pitchFamily="18" charset="-128"/>
              </a:rPr>
              <a:t> </a:t>
            </a:r>
            <a:r>
              <a:rPr lang="en-US" altLang="ja-JP" dirty="0">
                <a:ea typeface="ＭＳ Ｐ明朝" pitchFamily="18" charset="-128"/>
              </a:rPr>
              <a:t>and</a:t>
            </a:r>
            <a:r>
              <a:rPr lang="ja-JP" altLang="en-US" dirty="0">
                <a:ea typeface="ＭＳ Ｐ明朝" pitchFamily="18" charset="-128"/>
              </a:rPr>
              <a:t> </a:t>
            </a:r>
            <a:r>
              <a:rPr lang="en-US" altLang="ja-JP" dirty="0">
                <a:ea typeface="ＭＳ Ｐ明朝" pitchFamily="18" charset="-128"/>
              </a:rPr>
              <a:t>having</a:t>
            </a:r>
            <a:r>
              <a:rPr lang="ja-JP" altLang="en-US" dirty="0">
                <a:ea typeface="ＭＳ Ｐ明朝" pitchFamily="18" charset="-128"/>
              </a:rPr>
              <a:t> </a:t>
            </a:r>
            <a:r>
              <a:rPr lang="en-US" altLang="ja-JP" dirty="0">
                <a:ea typeface="ＭＳ Ｐ明朝" pitchFamily="18" charset="-128"/>
              </a:rPr>
              <a:t>a</a:t>
            </a:r>
            <a:r>
              <a:rPr lang="ja-JP" altLang="en-US" dirty="0">
                <a:ea typeface="ＭＳ Ｐ明朝" pitchFamily="18" charset="-128"/>
              </a:rPr>
              <a:t> </a:t>
            </a:r>
            <a:r>
              <a:rPr lang="en-US" altLang="ja-JP" dirty="0">
                <a:ea typeface="ＭＳ Ｐ明朝" pitchFamily="18" charset="-128"/>
              </a:rPr>
              <a:t>session</a:t>
            </a:r>
            <a:r>
              <a:rPr lang="ja-JP" altLang="en-US" dirty="0">
                <a:ea typeface="ＭＳ Ｐ明朝" pitchFamily="18" charset="-128"/>
              </a:rPr>
              <a:t> </a:t>
            </a:r>
            <a:r>
              <a:rPr lang="en-US" altLang="ja-JP" dirty="0">
                <a:ea typeface="ＭＳ Ｐ明朝" pitchFamily="18" charset="-128"/>
              </a:rPr>
              <a:t>in</a:t>
            </a:r>
            <a:r>
              <a:rPr lang="ja-JP" altLang="en-US" dirty="0">
                <a:ea typeface="ＭＳ Ｐ明朝" pitchFamily="18" charset="-128"/>
              </a:rPr>
              <a:t> </a:t>
            </a:r>
            <a:r>
              <a:rPr lang="en-US" altLang="ja-JP" dirty="0">
                <a:ea typeface="ＭＳ Ｐ明朝" pitchFamily="18" charset="-128"/>
              </a:rPr>
              <a:t>ocean</a:t>
            </a:r>
            <a:r>
              <a:rPr lang="ja-JP" altLang="en-US" dirty="0">
                <a:ea typeface="ＭＳ Ｐ明朝" pitchFamily="18" charset="-128"/>
              </a:rPr>
              <a:t> </a:t>
            </a:r>
            <a:r>
              <a:rPr lang="en-US" altLang="ja-JP" dirty="0">
                <a:ea typeface="ＭＳ Ｐ明朝" pitchFamily="18" charset="-128"/>
              </a:rPr>
              <a:t>Science</a:t>
            </a:r>
            <a:r>
              <a:rPr lang="ja-JP" altLang="en-US" dirty="0">
                <a:ea typeface="ＭＳ Ｐ明朝" pitchFamily="18" charset="-128"/>
              </a:rPr>
              <a:t> </a:t>
            </a:r>
            <a:r>
              <a:rPr lang="en-US" altLang="ja-JP" dirty="0">
                <a:ea typeface="ＭＳ Ｐ明朝" pitchFamily="18" charset="-128"/>
              </a:rPr>
              <a:t>meeting</a:t>
            </a:r>
            <a:r>
              <a:rPr lang="ja-JP" altLang="en-US" dirty="0">
                <a:ea typeface="ＭＳ Ｐ明朝" pitchFamily="18" charset="-128"/>
              </a:rPr>
              <a:t> </a:t>
            </a:r>
            <a:r>
              <a:rPr lang="en-US" altLang="ja-JP" dirty="0">
                <a:ea typeface="ＭＳ Ｐ明朝" pitchFamily="18" charset="-128"/>
              </a:rPr>
              <a:t>next</a:t>
            </a:r>
            <a:r>
              <a:rPr lang="ja-JP" altLang="en-US" dirty="0">
                <a:ea typeface="ＭＳ Ｐ明朝" pitchFamily="18" charset="-128"/>
              </a:rPr>
              <a:t> </a:t>
            </a:r>
            <a:r>
              <a:rPr lang="en-US" altLang="ja-JP" dirty="0">
                <a:ea typeface="ＭＳ Ｐ明朝" pitchFamily="18" charset="-128"/>
              </a:rPr>
              <a:t>year.</a:t>
            </a:r>
          </a:p>
          <a:p>
            <a:pPr eaLnBrk="1" hangingPunct="1"/>
            <a:r>
              <a:rPr lang="en-US" altLang="ja-JP" dirty="0">
                <a:ea typeface="ＭＳ Ｐ明朝" pitchFamily="18" charset="-128"/>
              </a:rPr>
              <a:t>We</a:t>
            </a:r>
            <a:r>
              <a:rPr lang="ja-JP" altLang="en-US" dirty="0">
                <a:ea typeface="ＭＳ Ｐ明朝" pitchFamily="18" charset="-128"/>
              </a:rPr>
              <a:t> </a:t>
            </a:r>
            <a:r>
              <a:rPr lang="en-US" altLang="ja-JP" dirty="0">
                <a:ea typeface="ＭＳ Ｐ明朝" pitchFamily="18" charset="-128"/>
              </a:rPr>
              <a:t>also</a:t>
            </a:r>
            <a:r>
              <a:rPr lang="ja-JP" altLang="en-US" dirty="0">
                <a:ea typeface="ＭＳ Ｐ明朝" pitchFamily="18" charset="-128"/>
              </a:rPr>
              <a:t> </a:t>
            </a:r>
            <a:r>
              <a:rPr lang="en-US" altLang="ja-JP" dirty="0">
                <a:ea typeface="ＭＳ Ｐ明朝" pitchFamily="18" charset="-128"/>
              </a:rPr>
              <a:t>aim</a:t>
            </a:r>
            <a:r>
              <a:rPr lang="ja-JP" altLang="en-US" dirty="0">
                <a:ea typeface="ＭＳ Ｐ明朝" pitchFamily="18" charset="-128"/>
              </a:rPr>
              <a:t> </a:t>
            </a:r>
            <a:r>
              <a:rPr lang="en-US" altLang="ja-JP" dirty="0">
                <a:ea typeface="ＭＳ Ｐ明朝" pitchFamily="18" charset="-128"/>
              </a:rPr>
              <a:t>to</a:t>
            </a:r>
            <a:r>
              <a:rPr lang="ja-JP" altLang="en-US" dirty="0">
                <a:ea typeface="ＭＳ Ｐ明朝" pitchFamily="18" charset="-128"/>
              </a:rPr>
              <a:t> </a:t>
            </a:r>
            <a:r>
              <a:rPr lang="en-US" altLang="ja-JP" dirty="0">
                <a:ea typeface="ＭＳ Ｐ明朝" pitchFamily="18" charset="-128"/>
              </a:rPr>
              <a:t>contribute</a:t>
            </a:r>
            <a:r>
              <a:rPr lang="ja-JP" altLang="en-US" dirty="0">
                <a:ea typeface="ＭＳ Ｐ明朝" pitchFamily="18" charset="-128"/>
              </a:rPr>
              <a:t> </a:t>
            </a:r>
            <a:r>
              <a:rPr lang="en-US" altLang="ja-JP" dirty="0">
                <a:ea typeface="ＭＳ Ｐ明朝" pitchFamily="18" charset="-128"/>
              </a:rPr>
              <a:t>to</a:t>
            </a:r>
            <a:r>
              <a:rPr lang="ja-JP" altLang="en-US" dirty="0">
                <a:ea typeface="ＭＳ Ｐ明朝" pitchFamily="18" charset="-128"/>
              </a:rPr>
              <a:t> </a:t>
            </a:r>
            <a:r>
              <a:rPr lang="en-US" altLang="ja-JP" dirty="0">
                <a:ea typeface="ＭＳ Ｐ明朝" pitchFamily="18" charset="-128"/>
              </a:rPr>
              <a:t>the</a:t>
            </a:r>
            <a:r>
              <a:rPr lang="ja-JP" altLang="en-US" dirty="0">
                <a:ea typeface="ＭＳ Ｐ明朝" pitchFamily="18" charset="-128"/>
              </a:rPr>
              <a:t> </a:t>
            </a:r>
            <a:r>
              <a:rPr lang="en-US" altLang="ja-JP" dirty="0">
                <a:ea typeface="ＭＳ Ｐ明朝" pitchFamily="18" charset="-128"/>
              </a:rPr>
              <a:t>community</a:t>
            </a:r>
            <a:r>
              <a:rPr lang="ja-JP" altLang="en-US" dirty="0">
                <a:ea typeface="ＭＳ Ｐ明朝" pitchFamily="18" charset="-128"/>
              </a:rPr>
              <a:t> </a:t>
            </a:r>
            <a:r>
              <a:rPr lang="en-US" altLang="ja-JP" dirty="0">
                <a:ea typeface="ＭＳ Ｐ明朝" pitchFamily="18" charset="-128"/>
              </a:rPr>
              <a:t>reports</a:t>
            </a:r>
            <a:r>
              <a:rPr lang="ja-JP" altLang="en-US" dirty="0">
                <a:ea typeface="ＭＳ Ｐ明朝" pitchFamily="18" charset="-128"/>
              </a:rPr>
              <a:t> </a:t>
            </a:r>
            <a:r>
              <a:rPr lang="en-US" altLang="ja-JP" dirty="0">
                <a:ea typeface="ＭＳ Ｐ明朝" pitchFamily="18" charset="-128"/>
              </a:rPr>
              <a:t>on</a:t>
            </a:r>
            <a:r>
              <a:rPr lang="ja-JP" altLang="en-US" dirty="0">
                <a:ea typeface="ＭＳ Ｐ明朝" pitchFamily="18" charset="-128"/>
              </a:rPr>
              <a:t> </a:t>
            </a:r>
            <a:r>
              <a:rPr lang="en-US" altLang="ja-JP" dirty="0" err="1">
                <a:ea typeface="ＭＳ Ｐ明朝" pitchFamily="18" charset="-128"/>
              </a:rPr>
              <a:t>obserevation</a:t>
            </a:r>
            <a:r>
              <a:rPr lang="ja-JP" altLang="en-US" dirty="0">
                <a:ea typeface="ＭＳ Ｐ明朝" pitchFamily="18" charset="-128"/>
              </a:rPr>
              <a:t> </a:t>
            </a:r>
            <a:r>
              <a:rPr lang="en-US" altLang="ja-JP" dirty="0">
                <a:ea typeface="ＭＳ Ｐ明朝" pitchFamily="18" charset="-128"/>
              </a:rPr>
              <a:t>requirements</a:t>
            </a:r>
            <a:r>
              <a:rPr lang="ja-JP" altLang="en-US" dirty="0">
                <a:ea typeface="ＭＳ Ｐ明朝" pitchFamily="18" charset="-128"/>
              </a:rPr>
              <a:t> </a:t>
            </a:r>
            <a:r>
              <a:rPr lang="en-US" altLang="ja-JP" dirty="0">
                <a:ea typeface="ＭＳ Ｐ明朝" pitchFamily="18" charset="-128"/>
              </a:rPr>
              <a:t>and</a:t>
            </a:r>
            <a:r>
              <a:rPr lang="ja-JP" altLang="en-US" dirty="0">
                <a:ea typeface="ＭＳ Ｐ明朝" pitchFamily="18" charset="-128"/>
              </a:rPr>
              <a:t> </a:t>
            </a:r>
            <a:r>
              <a:rPr lang="en-US" altLang="ja-JP" dirty="0">
                <a:ea typeface="ＭＳ Ｐ明朝" pitchFamily="18" charset="-128"/>
              </a:rPr>
              <a:t>design.</a:t>
            </a:r>
          </a:p>
          <a:p>
            <a:pPr eaLnBrk="1" hangingPunct="1"/>
            <a:r>
              <a:rPr lang="ja-JP" altLang="en-US" dirty="0">
                <a:ea typeface="ＭＳ Ｐ明朝" pitchFamily="18" charset="-128"/>
              </a:rPr>
              <a:t>  </a:t>
            </a:r>
            <a:endParaRPr lang="ja-JP" altLang="ja-JP" dirty="0">
              <a:ea typeface="ＭＳ Ｐ明朝" pitchFamily="18" charset="-128"/>
            </a:endParaRPr>
          </a:p>
        </p:txBody>
      </p:sp>
    </p:spTree>
    <p:extLst>
      <p:ext uri="{BB962C8B-B14F-4D97-AF65-F5344CB8AC3E}">
        <p14:creationId xmlns:p14="http://schemas.microsoft.com/office/powerpoint/2010/main" val="2963474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872324" indent="-334449" eaLnBrk="0" hangingPunct="0">
              <a:spcBef>
                <a:spcPct val="30000"/>
              </a:spcBef>
              <a:defRPr kumimoji="1" sz="1200">
                <a:solidFill>
                  <a:schemeClr val="tx1"/>
                </a:solidFill>
                <a:latin typeface="Calibri" pitchFamily="34" charset="0"/>
                <a:ea typeface="ＭＳ Ｐゴシック" pitchFamily="50" charset="-128"/>
              </a:defRPr>
            </a:lvl2pPr>
            <a:lvl3pPr marL="1342965" indent="-267216" eaLnBrk="0" hangingPunct="0">
              <a:spcBef>
                <a:spcPct val="30000"/>
              </a:spcBef>
              <a:defRPr kumimoji="1" sz="1200">
                <a:solidFill>
                  <a:schemeClr val="tx1"/>
                </a:solidFill>
                <a:latin typeface="Calibri" pitchFamily="34" charset="0"/>
                <a:ea typeface="ＭＳ Ｐゴシック" pitchFamily="50" charset="-128"/>
              </a:defRPr>
            </a:lvl3pPr>
            <a:lvl4pPr marL="1880841" indent="-267216" eaLnBrk="0" hangingPunct="0">
              <a:spcBef>
                <a:spcPct val="30000"/>
              </a:spcBef>
              <a:defRPr kumimoji="1" sz="1200">
                <a:solidFill>
                  <a:schemeClr val="tx1"/>
                </a:solidFill>
                <a:latin typeface="Calibri" pitchFamily="34" charset="0"/>
                <a:ea typeface="ＭＳ Ｐゴシック" pitchFamily="50" charset="-128"/>
              </a:defRPr>
            </a:lvl4pPr>
            <a:lvl5pPr marL="2418718" indent="-267216" eaLnBrk="0" hangingPunct="0">
              <a:spcBef>
                <a:spcPct val="30000"/>
              </a:spcBef>
              <a:defRPr kumimoji="1" sz="1200">
                <a:solidFill>
                  <a:schemeClr val="tx1"/>
                </a:solidFill>
                <a:latin typeface="Calibri" pitchFamily="34" charset="0"/>
                <a:ea typeface="ＭＳ Ｐゴシック" pitchFamily="50" charset="-128"/>
              </a:defRPr>
            </a:lvl5pPr>
            <a:lvl6pPr marL="2915218" indent="-26721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3411719" indent="-26721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908217" indent="-26721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4404720" indent="-267216"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7C6D5D-D8F7-45AE-A72F-3421FA43E1D7}" type="slidenum">
              <a:rPr kumimoji="1" lang="en-US" altLang="ja-JP" sz="15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en-US" altLang="ja-JP" sz="15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73731" name="Rectangle 2"/>
          <p:cNvSpPr>
            <a:spLocks noGrp="1" noRot="1" noChangeAspect="1" noChangeArrowheads="1" noTextEdit="1"/>
          </p:cNvSpPr>
          <p:nvPr>
            <p:ph type="sldImg"/>
          </p:nvPr>
        </p:nvSpPr>
        <p:spPr bwMode="auto">
          <a:xfrm>
            <a:off x="458788" y="720725"/>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ja-JP" dirty="0">
              <a:ea typeface="ＭＳ Ｐ明朝" pitchFamily="18" charset="-128"/>
            </a:endParaRPr>
          </a:p>
        </p:txBody>
      </p:sp>
    </p:spTree>
    <p:extLst>
      <p:ext uri="{BB962C8B-B14F-4D97-AF65-F5344CB8AC3E}">
        <p14:creationId xmlns:p14="http://schemas.microsoft.com/office/powerpoint/2010/main" val="2637386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FFE486-4B25-4D08-874E-3C35A0F116BF}" type="slidenum">
              <a:rPr lang="fr-FR" smtClean="0"/>
              <a:t>9</a:t>
            </a:fld>
            <a:endParaRPr lang="fr-FR"/>
          </a:p>
        </p:txBody>
      </p:sp>
    </p:spTree>
    <p:extLst>
      <p:ext uri="{BB962C8B-B14F-4D97-AF65-F5344CB8AC3E}">
        <p14:creationId xmlns:p14="http://schemas.microsoft.com/office/powerpoint/2010/main" val="167229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AFFE486-4B25-4D08-874E-3C35A0F116BF}" type="slidenum">
              <a:rPr lang="fr-FR" smtClean="0"/>
              <a:t>10</a:t>
            </a:fld>
            <a:endParaRPr lang="fr-FR"/>
          </a:p>
        </p:txBody>
      </p:sp>
    </p:spTree>
    <p:extLst>
      <p:ext uri="{BB962C8B-B14F-4D97-AF65-F5344CB8AC3E}">
        <p14:creationId xmlns:p14="http://schemas.microsoft.com/office/powerpoint/2010/main" val="1839179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B7AD0E-2FD6-4042-B5C1-727D8E487EA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EE33EB2-101E-474F-9DCA-02D35B42E4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695E8BD-CF2C-47A8-B6A9-ED4A9CCF3BDF}"/>
              </a:ext>
            </a:extLst>
          </p:cNvPr>
          <p:cNvSpPr>
            <a:spLocks noGrp="1"/>
          </p:cNvSpPr>
          <p:nvPr>
            <p:ph type="dt" sz="half" idx="10"/>
          </p:nvPr>
        </p:nvSpPr>
        <p:spPr/>
        <p:txBody>
          <a:bodyPr/>
          <a:lstStyle/>
          <a:p>
            <a:fld id="{03630311-0751-4CCF-A200-BA23404592EC}" type="datetimeFigureOut">
              <a:rPr lang="fr-FR" smtClean="0"/>
              <a:t>06/06/2023</a:t>
            </a:fld>
            <a:endParaRPr lang="fr-FR"/>
          </a:p>
        </p:txBody>
      </p:sp>
      <p:sp>
        <p:nvSpPr>
          <p:cNvPr id="5" name="Espace réservé du pied de page 4">
            <a:extLst>
              <a:ext uri="{FF2B5EF4-FFF2-40B4-BE49-F238E27FC236}">
                <a16:creationId xmlns:a16="http://schemas.microsoft.com/office/drawing/2014/main" id="{B1EA1553-490D-4900-A08C-19C1BB0183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D844894-35AD-4058-A266-DEB0993FC351}"/>
              </a:ext>
            </a:extLst>
          </p:cNvPr>
          <p:cNvSpPr>
            <a:spLocks noGrp="1"/>
          </p:cNvSpPr>
          <p:nvPr>
            <p:ph type="sldNum" sz="quarter" idx="12"/>
          </p:nvPr>
        </p:nvSpPr>
        <p:spPr/>
        <p:txBody>
          <a:bodyPr/>
          <a:lstStyle/>
          <a:p>
            <a:fld id="{D8F9E551-40B9-45CC-B055-72AB446B4F19}" type="slidenum">
              <a:rPr lang="fr-FR" smtClean="0"/>
              <a:t>‹#›</a:t>
            </a:fld>
            <a:endParaRPr lang="fr-FR"/>
          </a:p>
        </p:txBody>
      </p:sp>
    </p:spTree>
    <p:extLst>
      <p:ext uri="{BB962C8B-B14F-4D97-AF65-F5344CB8AC3E}">
        <p14:creationId xmlns:p14="http://schemas.microsoft.com/office/powerpoint/2010/main" val="143380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1A2450-A278-4241-91AF-48AD4D1DDDB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26D5447-A9D2-40F3-AEAF-5CCF9CE92FB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7681B5-9466-4D43-ABCE-492207B9B4CF}"/>
              </a:ext>
            </a:extLst>
          </p:cNvPr>
          <p:cNvSpPr>
            <a:spLocks noGrp="1"/>
          </p:cNvSpPr>
          <p:nvPr>
            <p:ph type="dt" sz="half" idx="10"/>
          </p:nvPr>
        </p:nvSpPr>
        <p:spPr/>
        <p:txBody>
          <a:bodyPr/>
          <a:lstStyle/>
          <a:p>
            <a:fld id="{03630311-0751-4CCF-A200-BA23404592EC}" type="datetimeFigureOut">
              <a:rPr lang="fr-FR" smtClean="0"/>
              <a:t>06/06/2023</a:t>
            </a:fld>
            <a:endParaRPr lang="fr-FR"/>
          </a:p>
        </p:txBody>
      </p:sp>
      <p:sp>
        <p:nvSpPr>
          <p:cNvPr id="5" name="Espace réservé du pied de page 4">
            <a:extLst>
              <a:ext uri="{FF2B5EF4-FFF2-40B4-BE49-F238E27FC236}">
                <a16:creationId xmlns:a16="http://schemas.microsoft.com/office/drawing/2014/main" id="{82CE929D-CF43-43DA-A992-AD3A1F65A7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42B465-7A29-486D-B6CE-D7FED923B285}"/>
              </a:ext>
            </a:extLst>
          </p:cNvPr>
          <p:cNvSpPr>
            <a:spLocks noGrp="1"/>
          </p:cNvSpPr>
          <p:nvPr>
            <p:ph type="sldNum" sz="quarter" idx="12"/>
          </p:nvPr>
        </p:nvSpPr>
        <p:spPr/>
        <p:txBody>
          <a:bodyPr/>
          <a:lstStyle/>
          <a:p>
            <a:fld id="{D8F9E551-40B9-45CC-B055-72AB446B4F19}" type="slidenum">
              <a:rPr lang="fr-FR" smtClean="0"/>
              <a:t>‹#›</a:t>
            </a:fld>
            <a:endParaRPr lang="fr-FR"/>
          </a:p>
        </p:txBody>
      </p:sp>
    </p:spTree>
    <p:extLst>
      <p:ext uri="{BB962C8B-B14F-4D97-AF65-F5344CB8AC3E}">
        <p14:creationId xmlns:p14="http://schemas.microsoft.com/office/powerpoint/2010/main" val="2852663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F8D8C0C-CA17-4FF0-8438-3102BE345A8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29A685A-DAA5-4127-A269-B43E1CCFCBB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F647E71-2825-4ACA-AD3F-7B4A61EF16E5}"/>
              </a:ext>
            </a:extLst>
          </p:cNvPr>
          <p:cNvSpPr>
            <a:spLocks noGrp="1"/>
          </p:cNvSpPr>
          <p:nvPr>
            <p:ph type="dt" sz="half" idx="10"/>
          </p:nvPr>
        </p:nvSpPr>
        <p:spPr/>
        <p:txBody>
          <a:bodyPr/>
          <a:lstStyle/>
          <a:p>
            <a:fld id="{03630311-0751-4CCF-A200-BA23404592EC}" type="datetimeFigureOut">
              <a:rPr lang="fr-FR" smtClean="0"/>
              <a:t>06/06/2023</a:t>
            </a:fld>
            <a:endParaRPr lang="fr-FR"/>
          </a:p>
        </p:txBody>
      </p:sp>
      <p:sp>
        <p:nvSpPr>
          <p:cNvPr id="5" name="Espace réservé du pied de page 4">
            <a:extLst>
              <a:ext uri="{FF2B5EF4-FFF2-40B4-BE49-F238E27FC236}">
                <a16:creationId xmlns:a16="http://schemas.microsoft.com/office/drawing/2014/main" id="{21559DA6-776D-4757-896C-8AFF82C8B53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91C5A0-68A5-43CF-8262-A767E65A7C4A}"/>
              </a:ext>
            </a:extLst>
          </p:cNvPr>
          <p:cNvSpPr>
            <a:spLocks noGrp="1"/>
          </p:cNvSpPr>
          <p:nvPr>
            <p:ph type="sldNum" sz="quarter" idx="12"/>
          </p:nvPr>
        </p:nvSpPr>
        <p:spPr/>
        <p:txBody>
          <a:bodyPr/>
          <a:lstStyle/>
          <a:p>
            <a:fld id="{D8F9E551-40B9-45CC-B055-72AB446B4F19}" type="slidenum">
              <a:rPr lang="fr-FR" smtClean="0"/>
              <a:t>‹#›</a:t>
            </a:fld>
            <a:endParaRPr lang="fr-FR"/>
          </a:p>
        </p:txBody>
      </p:sp>
    </p:spTree>
    <p:extLst>
      <p:ext uri="{BB962C8B-B14F-4D97-AF65-F5344CB8AC3E}">
        <p14:creationId xmlns:p14="http://schemas.microsoft.com/office/powerpoint/2010/main" val="3021666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7"/>
        <p:cNvGrpSpPr/>
        <p:nvPr/>
      </p:nvGrpSpPr>
      <p:grpSpPr>
        <a:xfrm>
          <a:off x="0" y="0"/>
          <a:ext cx="0" cy="0"/>
          <a:chOff x="0" y="0"/>
          <a:chExt cx="0" cy="0"/>
        </a:xfrm>
      </p:grpSpPr>
      <p:sp>
        <p:nvSpPr>
          <p:cNvPr id="18" name="Google Shape;18;g14bcfdec53c_0_175"/>
          <p:cNvSpPr/>
          <p:nvPr/>
        </p:nvSpPr>
        <p:spPr>
          <a:xfrm>
            <a:off x="0" y="1857600"/>
            <a:ext cx="12192000" cy="5000400"/>
          </a:xfrm>
          <a:prstGeom prst="rect">
            <a:avLst/>
          </a:prstGeom>
          <a:solidFill>
            <a:schemeClr val="accent1"/>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g14bcfdec53c_0_175"/>
          <p:cNvSpPr txBox="1">
            <a:spLocks noGrp="1"/>
          </p:cNvSpPr>
          <p:nvPr>
            <p:ph type="ctrTitle"/>
          </p:nvPr>
        </p:nvSpPr>
        <p:spPr>
          <a:xfrm>
            <a:off x="1367999" y="2790000"/>
            <a:ext cx="6876900" cy="1476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14bcfdec53c_0_175"/>
          <p:cNvSpPr txBox="1">
            <a:spLocks noGrp="1"/>
          </p:cNvSpPr>
          <p:nvPr>
            <p:ph type="subTitle" idx="1"/>
          </p:nvPr>
        </p:nvSpPr>
        <p:spPr>
          <a:xfrm>
            <a:off x="1367999" y="4597200"/>
            <a:ext cx="6876900" cy="928200"/>
          </a:xfrm>
          <a:prstGeom prst="rect">
            <a:avLst/>
          </a:prstGeom>
          <a:noFill/>
          <a:ln>
            <a:noFill/>
          </a:ln>
        </p:spPr>
        <p:txBody>
          <a:bodyPr spcFirstLastPara="1" wrap="square" lIns="0" tIns="0" rIns="0" bIns="0" anchor="t" anchorCtr="0">
            <a:noAutofit/>
          </a:bodyPr>
          <a:lstStyle>
            <a:lvl1pPr lvl="0" algn="l">
              <a:lnSpc>
                <a:spcPct val="105000"/>
              </a:lnSpc>
              <a:spcBef>
                <a:spcPts val="0"/>
              </a:spcBef>
              <a:spcAft>
                <a:spcPts val="0"/>
              </a:spcAft>
              <a:buClr>
                <a:schemeClr val="lt1"/>
              </a:buClr>
              <a:buSzPts val="1800"/>
              <a:buNone/>
              <a:defRPr sz="1800" b="1">
                <a:solidFill>
                  <a:schemeClr val="lt1"/>
                </a:solidFill>
              </a:defRPr>
            </a:lvl1pPr>
            <a:lvl2pPr lvl="1" algn="l">
              <a:lnSpc>
                <a:spcPct val="105000"/>
              </a:lnSpc>
              <a:spcBef>
                <a:spcPts val="0"/>
              </a:spcBef>
              <a:spcAft>
                <a:spcPts val="0"/>
              </a:spcAft>
              <a:buClr>
                <a:schemeClr val="lt1"/>
              </a:buClr>
              <a:buSzPts val="1800"/>
              <a:buNone/>
              <a:defRPr sz="1800" b="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g14bcfdec53c_0_175" descr="Logo&#10;&#10;Description automatically generated"/>
          <p:cNvPicPr preferRelativeResize="0"/>
          <p:nvPr/>
        </p:nvPicPr>
        <p:blipFill rotWithShape="1">
          <a:blip r:embed="rId2">
            <a:alphaModFix/>
          </a:blip>
          <a:srcRect/>
          <a:stretch/>
        </p:blipFill>
        <p:spPr>
          <a:xfrm>
            <a:off x="1368000" y="576000"/>
            <a:ext cx="2970001" cy="838750"/>
          </a:xfrm>
          <a:prstGeom prst="rect">
            <a:avLst/>
          </a:prstGeom>
          <a:noFill/>
          <a:ln>
            <a:noFill/>
          </a:ln>
        </p:spPr>
      </p:pic>
    </p:spTree>
    <p:extLst>
      <p:ext uri="{BB962C8B-B14F-4D97-AF65-F5344CB8AC3E}">
        <p14:creationId xmlns:p14="http://schemas.microsoft.com/office/powerpoint/2010/main" val="1792922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091DEF-8980-B84C-BD0B-7C6AE8C32A91}"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051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091DEF-8980-B84C-BD0B-7C6AE8C32A91}"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182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091DEF-8980-B84C-BD0B-7C6AE8C32A91}"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5727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091DEF-8980-B84C-BD0B-7C6AE8C32A91}"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12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091DEF-8980-B84C-BD0B-7C6AE8C32A91}" type="datetimeFigureOut">
              <a:rPr lang="en-US" smtClean="0">
                <a:solidFill>
                  <a:prstClr val="black">
                    <a:tint val="75000"/>
                  </a:prstClr>
                </a:solidFill>
              </a:rPr>
              <a:pPr/>
              <a:t>6/6/2023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377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091DEF-8980-B84C-BD0B-7C6AE8C32A91}" type="datetimeFigureOut">
              <a:rPr lang="en-US" smtClean="0">
                <a:solidFill>
                  <a:prstClr val="black">
                    <a:tint val="75000"/>
                  </a:prstClr>
                </a:solidFill>
              </a:rPr>
              <a:pPr/>
              <a:t>6/6/2023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570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091DEF-8980-B84C-BD0B-7C6AE8C32A91}" type="datetimeFigureOut">
              <a:rPr lang="en-US" smtClean="0">
                <a:solidFill>
                  <a:prstClr val="black">
                    <a:tint val="75000"/>
                  </a:prstClr>
                </a:solidFill>
              </a:rPr>
              <a:pPr/>
              <a:t>6/6/2023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68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CE8EC1-7B46-4172-9193-BE9FDC79850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4DCF21B-AFE3-489A-A6E5-0A312203EB6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2B6218-05BC-4D93-93AD-74565FFD8AFE}"/>
              </a:ext>
            </a:extLst>
          </p:cNvPr>
          <p:cNvSpPr>
            <a:spLocks noGrp="1"/>
          </p:cNvSpPr>
          <p:nvPr>
            <p:ph type="dt" sz="half" idx="10"/>
          </p:nvPr>
        </p:nvSpPr>
        <p:spPr/>
        <p:txBody>
          <a:bodyPr/>
          <a:lstStyle/>
          <a:p>
            <a:fld id="{03630311-0751-4CCF-A200-BA23404592EC}" type="datetimeFigureOut">
              <a:rPr lang="fr-FR" smtClean="0"/>
              <a:t>06/06/2023</a:t>
            </a:fld>
            <a:endParaRPr lang="fr-FR"/>
          </a:p>
        </p:txBody>
      </p:sp>
      <p:sp>
        <p:nvSpPr>
          <p:cNvPr id="5" name="Espace réservé du pied de page 4">
            <a:extLst>
              <a:ext uri="{FF2B5EF4-FFF2-40B4-BE49-F238E27FC236}">
                <a16:creationId xmlns:a16="http://schemas.microsoft.com/office/drawing/2014/main" id="{70066B3C-1BF3-44A8-A2C2-1706137ABF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5292F75-134A-4050-BE2C-7EB71DFDAEFB}"/>
              </a:ext>
            </a:extLst>
          </p:cNvPr>
          <p:cNvSpPr>
            <a:spLocks noGrp="1"/>
          </p:cNvSpPr>
          <p:nvPr>
            <p:ph type="sldNum" sz="quarter" idx="12"/>
          </p:nvPr>
        </p:nvSpPr>
        <p:spPr/>
        <p:txBody>
          <a:bodyPr/>
          <a:lstStyle/>
          <a:p>
            <a:fld id="{D8F9E551-40B9-45CC-B055-72AB446B4F19}" type="slidenum">
              <a:rPr lang="fr-FR" smtClean="0"/>
              <a:t>‹#›</a:t>
            </a:fld>
            <a:endParaRPr lang="fr-FR"/>
          </a:p>
        </p:txBody>
      </p:sp>
    </p:spTree>
    <p:extLst>
      <p:ext uri="{BB962C8B-B14F-4D97-AF65-F5344CB8AC3E}">
        <p14:creationId xmlns:p14="http://schemas.microsoft.com/office/powerpoint/2010/main" val="959581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91DEF-8980-B84C-BD0B-7C6AE8C32A91}"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868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91DEF-8980-B84C-BD0B-7C6AE8C32A91}" type="datetimeFigureOut">
              <a:rPr lang="en-US" smtClean="0">
                <a:solidFill>
                  <a:prstClr val="black">
                    <a:tint val="75000"/>
                  </a:prstClr>
                </a:solidFill>
              </a:rPr>
              <a:pPr/>
              <a:t>6/6/2023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58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091DEF-8980-B84C-BD0B-7C6AE8C32A91}"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949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091DEF-8980-B84C-BD0B-7C6AE8C32A91}" type="datetimeFigureOut">
              <a:rPr lang="en-US" smtClean="0">
                <a:solidFill>
                  <a:prstClr val="black">
                    <a:tint val="75000"/>
                  </a:prstClr>
                </a:solidFill>
              </a:rPr>
              <a:pPr/>
              <a:t>6/6/2023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8F281F2-7449-0644-80B0-D743C98043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314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marL="342900" indent="-342900">
              <a:buClr>
                <a:srgbClr val="002060"/>
              </a:buClr>
              <a:buSzPct val="90000"/>
              <a:buFont typeface="Wingdings 3" panose="05040102010807070707" pitchFamily="18" charset="2"/>
              <a:buChar char=""/>
              <a:defRPr>
                <a:solidFill>
                  <a:srgbClr val="002060"/>
                </a:solidFill>
                <a:latin typeface="Calibri" panose="020F0502020204030204" pitchFamily="34" charset="0"/>
              </a:defRPr>
            </a:lvl1pPr>
            <a:lvl2pPr marL="742950" indent="-285750">
              <a:buClr>
                <a:srgbClr val="002060"/>
              </a:buClr>
              <a:buSzPct val="80000"/>
              <a:buFont typeface="Wingdings 3" panose="05040102010807070707" pitchFamily="18" charset="2"/>
              <a:buChar char="}"/>
              <a:defRPr>
                <a:solidFill>
                  <a:srgbClr val="002060"/>
                </a:solidFill>
                <a:latin typeface="Calibri" panose="020F0502020204030204" pitchFamily="34" charset="0"/>
              </a:defRPr>
            </a:lvl2pPr>
            <a:lvl3pPr>
              <a:defRPr>
                <a:solidFill>
                  <a:srgbClr val="002060"/>
                </a:solidFill>
                <a:latin typeface="Calibri" panose="020F0502020204030204" pitchFamily="34" charset="0"/>
              </a:defRPr>
            </a:lvl3pPr>
            <a:lvl4pPr>
              <a:defRPr>
                <a:solidFill>
                  <a:srgbClr val="002060"/>
                </a:solidFill>
                <a:latin typeface="Calibri" panose="020F0502020204030204" pitchFamily="34" charset="0"/>
              </a:defRPr>
            </a:lvl4pPr>
            <a:lvl5pPr>
              <a:defRPr>
                <a:solidFill>
                  <a:srgbClr val="002060"/>
                </a:solidFill>
                <a:latin typeface="Calibri" panose="020F050202020403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タイトル 1"/>
          <p:cNvSpPr>
            <a:spLocks noGrp="1"/>
          </p:cNvSpPr>
          <p:nvPr>
            <p:ph type="title"/>
          </p:nvPr>
        </p:nvSpPr>
        <p:spPr>
          <a:xfrm>
            <a:off x="527051" y="-26988"/>
            <a:ext cx="10972800" cy="836613"/>
          </a:xfrm>
        </p:spPr>
        <p:txBody>
          <a:bodyPr/>
          <a:lstStyle>
            <a:lvl1pPr>
              <a:defRPr>
                <a:latin typeface="Calibri" panose="020F0502020204030204" pitchFamily="34" charset="0"/>
              </a:defRPr>
            </a:lvl1pPr>
          </a:lstStyle>
          <a:p>
            <a:r>
              <a:rPr lang="ja-JP" altLang="en-US"/>
              <a:t>マスター タイトルの書式設定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atin typeface="Calibri" panose="020F0502020204030204" pitchFamily="34" charset="0"/>
              </a:defRPr>
            </a:lvl1pPr>
          </a:lstStyle>
          <a:p>
            <a:pPr>
              <a:defRPr/>
            </a:pPr>
            <a:fld id="{6C8C06AC-0697-4598-B48F-5A24453B9D11}" type="datetime1">
              <a:rPr lang="ja-JP" altLang="en-US"/>
              <a:pPr>
                <a:defRPr/>
              </a:pPr>
              <a:t>2023/6/6</a:t>
            </a:fld>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atin typeface="Calibri" panose="020F0502020204030204" pitchFamily="34" charset="0"/>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atin typeface="Calibri" panose="020F0502020204030204" pitchFamily="34" charset="0"/>
              </a:defRPr>
            </a:lvl1pPr>
          </a:lstStyle>
          <a:p>
            <a:pPr>
              <a:defRPr/>
            </a:pPr>
            <a:fld id="{E271C2F5-118C-4A99-9183-5A86CA57EF37}" type="slidenum">
              <a:rPr lang="en-US" altLang="ja-JP"/>
              <a:pPr>
                <a:defRPr/>
              </a:pPr>
              <a:t>‹#›</a:t>
            </a:fld>
            <a:endParaRPr lang="en-US" altLang="ja-JP"/>
          </a:p>
        </p:txBody>
      </p:sp>
    </p:spTree>
    <p:extLst>
      <p:ext uri="{BB962C8B-B14F-4D97-AF65-F5344CB8AC3E}">
        <p14:creationId xmlns:p14="http://schemas.microsoft.com/office/powerpoint/2010/main" val="349077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96016-4081-4ED2-BEE3-719743C15B2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6A30519-F591-44B3-8128-35C0099750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F03884F-7B71-4A62-A7C0-242A00E85631}"/>
              </a:ext>
            </a:extLst>
          </p:cNvPr>
          <p:cNvSpPr>
            <a:spLocks noGrp="1"/>
          </p:cNvSpPr>
          <p:nvPr>
            <p:ph type="dt" sz="half" idx="10"/>
          </p:nvPr>
        </p:nvSpPr>
        <p:spPr/>
        <p:txBody>
          <a:bodyPr/>
          <a:lstStyle/>
          <a:p>
            <a:fld id="{03630311-0751-4CCF-A200-BA23404592EC}" type="datetimeFigureOut">
              <a:rPr lang="fr-FR" smtClean="0"/>
              <a:t>06/06/2023</a:t>
            </a:fld>
            <a:endParaRPr lang="fr-FR"/>
          </a:p>
        </p:txBody>
      </p:sp>
      <p:sp>
        <p:nvSpPr>
          <p:cNvPr id="5" name="Espace réservé du pied de page 4">
            <a:extLst>
              <a:ext uri="{FF2B5EF4-FFF2-40B4-BE49-F238E27FC236}">
                <a16:creationId xmlns:a16="http://schemas.microsoft.com/office/drawing/2014/main" id="{6071DB56-C0F8-4905-88D5-FEF98BDD9E9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C2F240-05EA-451A-B3BD-CF02FA64A1A3}"/>
              </a:ext>
            </a:extLst>
          </p:cNvPr>
          <p:cNvSpPr>
            <a:spLocks noGrp="1"/>
          </p:cNvSpPr>
          <p:nvPr>
            <p:ph type="sldNum" sz="quarter" idx="12"/>
          </p:nvPr>
        </p:nvSpPr>
        <p:spPr/>
        <p:txBody>
          <a:bodyPr/>
          <a:lstStyle/>
          <a:p>
            <a:fld id="{D8F9E551-40B9-45CC-B055-72AB446B4F19}" type="slidenum">
              <a:rPr lang="fr-FR" smtClean="0"/>
              <a:t>‹#›</a:t>
            </a:fld>
            <a:endParaRPr lang="fr-FR"/>
          </a:p>
        </p:txBody>
      </p:sp>
    </p:spTree>
    <p:extLst>
      <p:ext uri="{BB962C8B-B14F-4D97-AF65-F5344CB8AC3E}">
        <p14:creationId xmlns:p14="http://schemas.microsoft.com/office/powerpoint/2010/main" val="904064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06FC7E-03B7-4FB2-9104-EA862701388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5D21253-3602-442D-B1E0-AC3CDAD99C6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EC2DEF5-5E74-4489-8A00-55361E2F3D6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4D00B55-3EF3-4A83-B8B4-2A169C67366C}"/>
              </a:ext>
            </a:extLst>
          </p:cNvPr>
          <p:cNvSpPr>
            <a:spLocks noGrp="1"/>
          </p:cNvSpPr>
          <p:nvPr>
            <p:ph type="dt" sz="half" idx="10"/>
          </p:nvPr>
        </p:nvSpPr>
        <p:spPr/>
        <p:txBody>
          <a:bodyPr/>
          <a:lstStyle/>
          <a:p>
            <a:fld id="{03630311-0751-4CCF-A200-BA23404592EC}" type="datetimeFigureOut">
              <a:rPr lang="fr-FR" smtClean="0"/>
              <a:t>06/06/2023</a:t>
            </a:fld>
            <a:endParaRPr lang="fr-FR"/>
          </a:p>
        </p:txBody>
      </p:sp>
      <p:sp>
        <p:nvSpPr>
          <p:cNvPr id="6" name="Espace réservé du pied de page 5">
            <a:extLst>
              <a:ext uri="{FF2B5EF4-FFF2-40B4-BE49-F238E27FC236}">
                <a16:creationId xmlns:a16="http://schemas.microsoft.com/office/drawing/2014/main" id="{13CFAA86-17ED-442C-A854-F7481EE3FB6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6F3488E-8487-4AD9-AAC7-4FE44C9FDF00}"/>
              </a:ext>
            </a:extLst>
          </p:cNvPr>
          <p:cNvSpPr>
            <a:spLocks noGrp="1"/>
          </p:cNvSpPr>
          <p:nvPr>
            <p:ph type="sldNum" sz="quarter" idx="12"/>
          </p:nvPr>
        </p:nvSpPr>
        <p:spPr/>
        <p:txBody>
          <a:bodyPr/>
          <a:lstStyle/>
          <a:p>
            <a:fld id="{D8F9E551-40B9-45CC-B055-72AB446B4F19}" type="slidenum">
              <a:rPr lang="fr-FR" smtClean="0"/>
              <a:t>‹#›</a:t>
            </a:fld>
            <a:endParaRPr lang="fr-FR"/>
          </a:p>
        </p:txBody>
      </p:sp>
    </p:spTree>
    <p:extLst>
      <p:ext uri="{BB962C8B-B14F-4D97-AF65-F5344CB8AC3E}">
        <p14:creationId xmlns:p14="http://schemas.microsoft.com/office/powerpoint/2010/main" val="3106686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00FABE-ABE3-4B67-972C-84C4E89FC6C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FA045E3-ED69-469D-B573-25DBCC7943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8D72793-619F-413F-9318-0CF1A43213C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7EC507D-9D62-4A4E-AC25-439AAB9D71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64D30FB-F8CB-4FD3-BF10-67FB7C9914F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273F3E6-A325-4E8C-B17B-B4405148D467}"/>
              </a:ext>
            </a:extLst>
          </p:cNvPr>
          <p:cNvSpPr>
            <a:spLocks noGrp="1"/>
          </p:cNvSpPr>
          <p:nvPr>
            <p:ph type="dt" sz="half" idx="10"/>
          </p:nvPr>
        </p:nvSpPr>
        <p:spPr/>
        <p:txBody>
          <a:bodyPr/>
          <a:lstStyle/>
          <a:p>
            <a:fld id="{03630311-0751-4CCF-A200-BA23404592EC}" type="datetimeFigureOut">
              <a:rPr lang="fr-FR" smtClean="0"/>
              <a:t>06/06/2023</a:t>
            </a:fld>
            <a:endParaRPr lang="fr-FR"/>
          </a:p>
        </p:txBody>
      </p:sp>
      <p:sp>
        <p:nvSpPr>
          <p:cNvPr id="8" name="Espace réservé du pied de page 7">
            <a:extLst>
              <a:ext uri="{FF2B5EF4-FFF2-40B4-BE49-F238E27FC236}">
                <a16:creationId xmlns:a16="http://schemas.microsoft.com/office/drawing/2014/main" id="{11A862C7-77DC-43D4-994B-7B1CD393D58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5DDDCB8-AED4-4FC4-B182-F612B98AC026}"/>
              </a:ext>
            </a:extLst>
          </p:cNvPr>
          <p:cNvSpPr>
            <a:spLocks noGrp="1"/>
          </p:cNvSpPr>
          <p:nvPr>
            <p:ph type="sldNum" sz="quarter" idx="12"/>
          </p:nvPr>
        </p:nvSpPr>
        <p:spPr/>
        <p:txBody>
          <a:bodyPr/>
          <a:lstStyle/>
          <a:p>
            <a:fld id="{D8F9E551-40B9-45CC-B055-72AB446B4F19}" type="slidenum">
              <a:rPr lang="fr-FR" smtClean="0"/>
              <a:t>‹#›</a:t>
            </a:fld>
            <a:endParaRPr lang="fr-FR"/>
          </a:p>
        </p:txBody>
      </p:sp>
    </p:spTree>
    <p:extLst>
      <p:ext uri="{BB962C8B-B14F-4D97-AF65-F5344CB8AC3E}">
        <p14:creationId xmlns:p14="http://schemas.microsoft.com/office/powerpoint/2010/main" val="3124753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28B761-F301-4A81-9080-3BBB1403309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7D279CE-BECB-44AA-9E87-DE81ED76676F}"/>
              </a:ext>
            </a:extLst>
          </p:cNvPr>
          <p:cNvSpPr>
            <a:spLocks noGrp="1"/>
          </p:cNvSpPr>
          <p:nvPr>
            <p:ph type="dt" sz="half" idx="10"/>
          </p:nvPr>
        </p:nvSpPr>
        <p:spPr/>
        <p:txBody>
          <a:bodyPr/>
          <a:lstStyle/>
          <a:p>
            <a:fld id="{03630311-0751-4CCF-A200-BA23404592EC}" type="datetimeFigureOut">
              <a:rPr lang="fr-FR" smtClean="0"/>
              <a:t>06/06/2023</a:t>
            </a:fld>
            <a:endParaRPr lang="fr-FR"/>
          </a:p>
        </p:txBody>
      </p:sp>
      <p:sp>
        <p:nvSpPr>
          <p:cNvPr id="4" name="Espace réservé du pied de page 3">
            <a:extLst>
              <a:ext uri="{FF2B5EF4-FFF2-40B4-BE49-F238E27FC236}">
                <a16:creationId xmlns:a16="http://schemas.microsoft.com/office/drawing/2014/main" id="{56938C56-40A0-4FE2-AAFC-A814EF67BEC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9BACC72-11C9-492D-B90E-C45FD284B60E}"/>
              </a:ext>
            </a:extLst>
          </p:cNvPr>
          <p:cNvSpPr>
            <a:spLocks noGrp="1"/>
          </p:cNvSpPr>
          <p:nvPr>
            <p:ph type="sldNum" sz="quarter" idx="12"/>
          </p:nvPr>
        </p:nvSpPr>
        <p:spPr/>
        <p:txBody>
          <a:bodyPr/>
          <a:lstStyle/>
          <a:p>
            <a:fld id="{D8F9E551-40B9-45CC-B055-72AB446B4F19}" type="slidenum">
              <a:rPr lang="fr-FR" smtClean="0"/>
              <a:t>‹#›</a:t>
            </a:fld>
            <a:endParaRPr lang="fr-FR"/>
          </a:p>
        </p:txBody>
      </p:sp>
    </p:spTree>
    <p:extLst>
      <p:ext uri="{BB962C8B-B14F-4D97-AF65-F5344CB8AC3E}">
        <p14:creationId xmlns:p14="http://schemas.microsoft.com/office/powerpoint/2010/main" val="71911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D650456-0188-438C-99DD-2DF3F8797DCB}"/>
              </a:ext>
            </a:extLst>
          </p:cNvPr>
          <p:cNvSpPr>
            <a:spLocks noGrp="1"/>
          </p:cNvSpPr>
          <p:nvPr>
            <p:ph type="dt" sz="half" idx="10"/>
          </p:nvPr>
        </p:nvSpPr>
        <p:spPr/>
        <p:txBody>
          <a:bodyPr/>
          <a:lstStyle/>
          <a:p>
            <a:fld id="{03630311-0751-4CCF-A200-BA23404592EC}" type="datetimeFigureOut">
              <a:rPr lang="fr-FR" smtClean="0"/>
              <a:t>06/06/2023</a:t>
            </a:fld>
            <a:endParaRPr lang="fr-FR"/>
          </a:p>
        </p:txBody>
      </p:sp>
      <p:sp>
        <p:nvSpPr>
          <p:cNvPr id="3" name="Espace réservé du pied de page 2">
            <a:extLst>
              <a:ext uri="{FF2B5EF4-FFF2-40B4-BE49-F238E27FC236}">
                <a16:creationId xmlns:a16="http://schemas.microsoft.com/office/drawing/2014/main" id="{C83D2E16-CE9D-4826-B8EB-0B06ED6F238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516652D-102D-4EA8-A897-3120341DF23E}"/>
              </a:ext>
            </a:extLst>
          </p:cNvPr>
          <p:cNvSpPr>
            <a:spLocks noGrp="1"/>
          </p:cNvSpPr>
          <p:nvPr>
            <p:ph type="sldNum" sz="quarter" idx="12"/>
          </p:nvPr>
        </p:nvSpPr>
        <p:spPr/>
        <p:txBody>
          <a:bodyPr/>
          <a:lstStyle/>
          <a:p>
            <a:fld id="{D8F9E551-40B9-45CC-B055-72AB446B4F19}" type="slidenum">
              <a:rPr lang="fr-FR" smtClean="0"/>
              <a:t>‹#›</a:t>
            </a:fld>
            <a:endParaRPr lang="fr-FR"/>
          </a:p>
        </p:txBody>
      </p:sp>
    </p:spTree>
    <p:extLst>
      <p:ext uri="{BB962C8B-B14F-4D97-AF65-F5344CB8AC3E}">
        <p14:creationId xmlns:p14="http://schemas.microsoft.com/office/powerpoint/2010/main" val="3973036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3F3F9C-813B-4244-AC5D-62091768357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4297E64-96A2-4775-92BB-E8308CC906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2F51EE8-BC68-49F4-AAE7-2C6E9C257D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9AAB474-089F-41F5-890F-5AF1D932F7F8}"/>
              </a:ext>
            </a:extLst>
          </p:cNvPr>
          <p:cNvSpPr>
            <a:spLocks noGrp="1"/>
          </p:cNvSpPr>
          <p:nvPr>
            <p:ph type="dt" sz="half" idx="10"/>
          </p:nvPr>
        </p:nvSpPr>
        <p:spPr/>
        <p:txBody>
          <a:bodyPr/>
          <a:lstStyle/>
          <a:p>
            <a:fld id="{03630311-0751-4CCF-A200-BA23404592EC}" type="datetimeFigureOut">
              <a:rPr lang="fr-FR" smtClean="0"/>
              <a:t>06/06/2023</a:t>
            </a:fld>
            <a:endParaRPr lang="fr-FR"/>
          </a:p>
        </p:txBody>
      </p:sp>
      <p:sp>
        <p:nvSpPr>
          <p:cNvPr id="6" name="Espace réservé du pied de page 5">
            <a:extLst>
              <a:ext uri="{FF2B5EF4-FFF2-40B4-BE49-F238E27FC236}">
                <a16:creationId xmlns:a16="http://schemas.microsoft.com/office/drawing/2014/main" id="{BC0FA18B-4FA2-4B4E-8BB3-A2D1FE958A9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86099A2-F38A-4D4D-B179-1FE3FA4E6FF6}"/>
              </a:ext>
            </a:extLst>
          </p:cNvPr>
          <p:cNvSpPr>
            <a:spLocks noGrp="1"/>
          </p:cNvSpPr>
          <p:nvPr>
            <p:ph type="sldNum" sz="quarter" idx="12"/>
          </p:nvPr>
        </p:nvSpPr>
        <p:spPr/>
        <p:txBody>
          <a:bodyPr/>
          <a:lstStyle/>
          <a:p>
            <a:fld id="{D8F9E551-40B9-45CC-B055-72AB446B4F19}" type="slidenum">
              <a:rPr lang="fr-FR" smtClean="0"/>
              <a:t>‹#›</a:t>
            </a:fld>
            <a:endParaRPr lang="fr-FR"/>
          </a:p>
        </p:txBody>
      </p:sp>
    </p:spTree>
    <p:extLst>
      <p:ext uri="{BB962C8B-B14F-4D97-AF65-F5344CB8AC3E}">
        <p14:creationId xmlns:p14="http://schemas.microsoft.com/office/powerpoint/2010/main" val="158774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46BA01-E042-4617-B779-5ADCC0094F4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A6C76B6-5D22-40E8-A137-90BD8DF9E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3694980-2368-43AE-8000-60C8D46A2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D06E6E2-4BB7-46EA-A81A-6FDB1D9A69A9}"/>
              </a:ext>
            </a:extLst>
          </p:cNvPr>
          <p:cNvSpPr>
            <a:spLocks noGrp="1"/>
          </p:cNvSpPr>
          <p:nvPr>
            <p:ph type="dt" sz="half" idx="10"/>
          </p:nvPr>
        </p:nvSpPr>
        <p:spPr/>
        <p:txBody>
          <a:bodyPr/>
          <a:lstStyle/>
          <a:p>
            <a:fld id="{03630311-0751-4CCF-A200-BA23404592EC}" type="datetimeFigureOut">
              <a:rPr lang="fr-FR" smtClean="0"/>
              <a:t>06/06/2023</a:t>
            </a:fld>
            <a:endParaRPr lang="fr-FR"/>
          </a:p>
        </p:txBody>
      </p:sp>
      <p:sp>
        <p:nvSpPr>
          <p:cNvPr id="6" name="Espace réservé du pied de page 5">
            <a:extLst>
              <a:ext uri="{FF2B5EF4-FFF2-40B4-BE49-F238E27FC236}">
                <a16:creationId xmlns:a16="http://schemas.microsoft.com/office/drawing/2014/main" id="{F52F72A4-373A-417B-8DC2-076758A53A5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85AE6F6-F619-4771-9F69-02EAA92AB28F}"/>
              </a:ext>
            </a:extLst>
          </p:cNvPr>
          <p:cNvSpPr>
            <a:spLocks noGrp="1"/>
          </p:cNvSpPr>
          <p:nvPr>
            <p:ph type="sldNum" sz="quarter" idx="12"/>
          </p:nvPr>
        </p:nvSpPr>
        <p:spPr/>
        <p:txBody>
          <a:bodyPr/>
          <a:lstStyle/>
          <a:p>
            <a:fld id="{D8F9E551-40B9-45CC-B055-72AB446B4F19}" type="slidenum">
              <a:rPr lang="fr-FR" smtClean="0"/>
              <a:t>‹#›</a:t>
            </a:fld>
            <a:endParaRPr lang="fr-FR"/>
          </a:p>
        </p:txBody>
      </p:sp>
    </p:spTree>
    <p:extLst>
      <p:ext uri="{BB962C8B-B14F-4D97-AF65-F5344CB8AC3E}">
        <p14:creationId xmlns:p14="http://schemas.microsoft.com/office/powerpoint/2010/main" val="847674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3885797-7A83-4222-B2F5-36A6AE425B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19CF79D-F202-4155-A60C-11E46BF75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EB8D2C-F4F9-4E73-9D6A-DE1CB62E03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630311-0751-4CCF-A200-BA23404592EC}" type="datetimeFigureOut">
              <a:rPr lang="fr-FR" smtClean="0"/>
              <a:t>06/06/2023</a:t>
            </a:fld>
            <a:endParaRPr lang="fr-FR"/>
          </a:p>
        </p:txBody>
      </p:sp>
      <p:sp>
        <p:nvSpPr>
          <p:cNvPr id="5" name="Espace réservé du pied de page 4">
            <a:extLst>
              <a:ext uri="{FF2B5EF4-FFF2-40B4-BE49-F238E27FC236}">
                <a16:creationId xmlns:a16="http://schemas.microsoft.com/office/drawing/2014/main" id="{0614621E-1EBE-4ACD-9430-43E83B61F9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46D6BA6-7DEF-4130-B179-8AAD450920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9E551-40B9-45CC-B055-72AB446B4F19}" type="slidenum">
              <a:rPr lang="fr-FR" smtClean="0"/>
              <a:t>‹#›</a:t>
            </a:fld>
            <a:endParaRPr lang="fr-FR"/>
          </a:p>
        </p:txBody>
      </p:sp>
    </p:spTree>
    <p:extLst>
      <p:ext uri="{BB962C8B-B14F-4D97-AF65-F5344CB8AC3E}">
        <p14:creationId xmlns:p14="http://schemas.microsoft.com/office/powerpoint/2010/main" val="2675847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9091DEF-8980-B84C-BD0B-7C6AE8C32A91}" type="datetimeFigureOut">
              <a:rPr kumimoji="0" lang="en-US" smtClean="0">
                <a:solidFill>
                  <a:prstClr val="black">
                    <a:tint val="75000"/>
                  </a:prstClr>
                </a:solidFill>
              </a:rPr>
              <a:pPr defTabSz="457200"/>
              <a:t>6/6/2023</a:t>
            </a:fld>
            <a:endParaRPr kumimoji="0"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kumimoji="0"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8F281F2-7449-0644-80B0-D743C9804371}" type="slidenum">
              <a:rPr kumimoji="0" lang="en-US" smtClean="0">
                <a:solidFill>
                  <a:prstClr val="black">
                    <a:tint val="75000"/>
                  </a:prstClr>
                </a:solidFill>
              </a:rPr>
              <a:pPr defTabSz="457200"/>
              <a:t>‹#›</a:t>
            </a:fld>
            <a:endParaRPr kumimoji="0" lang="en-US">
              <a:solidFill>
                <a:prstClr val="black">
                  <a:tint val="75000"/>
                </a:prstClr>
              </a:solidFill>
            </a:endParaRPr>
          </a:p>
        </p:txBody>
      </p:sp>
    </p:spTree>
    <p:extLst>
      <p:ext uri="{BB962C8B-B14F-4D97-AF65-F5344CB8AC3E}">
        <p14:creationId xmlns:p14="http://schemas.microsoft.com/office/powerpoint/2010/main" val="296498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mailto:synobs@mri-jma.go.jp"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4bcfdec53c_0_0"/>
          <p:cNvSpPr txBox="1">
            <a:spLocks noGrp="1"/>
          </p:cNvSpPr>
          <p:nvPr>
            <p:ph type="ctrTitle"/>
          </p:nvPr>
        </p:nvSpPr>
        <p:spPr>
          <a:xfrm>
            <a:off x="1419825" y="2744500"/>
            <a:ext cx="10124100" cy="1050600"/>
          </a:xfrm>
          <a:prstGeom prst="rect">
            <a:avLst/>
          </a:prstGeom>
          <a:noFill/>
          <a:ln>
            <a:noFill/>
          </a:ln>
        </p:spPr>
        <p:txBody>
          <a:bodyPr spcFirstLastPara="1" wrap="square" lIns="0" tIns="0" rIns="0" bIns="0" anchor="t" anchorCtr="0">
            <a:noAutofit/>
          </a:bodyPr>
          <a:lstStyle/>
          <a:p>
            <a:pPr>
              <a:buSzPts val="4400"/>
            </a:pPr>
            <a:r>
              <a:rPr lang="fr-FR" sz="4000" dirty="0">
                <a:effectLst/>
                <a:latin typeface="Barlow" panose="00000500000000000000" pitchFamily="2" charset="0"/>
                <a:ea typeface="Barlow" panose="00000500000000000000" pitchFamily="2" charset="0"/>
                <a:cs typeface="Barlow" panose="00000500000000000000" pitchFamily="2" charset="0"/>
              </a:rPr>
              <a:t>Impact </a:t>
            </a:r>
            <a:r>
              <a:rPr lang="fr-FR" sz="4000" dirty="0" err="1">
                <a:effectLst/>
                <a:latin typeface="Barlow" panose="00000500000000000000" pitchFamily="2" charset="0"/>
                <a:ea typeface="Barlow" panose="00000500000000000000" pitchFamily="2" charset="0"/>
                <a:cs typeface="Barlow" panose="00000500000000000000" pitchFamily="2" charset="0"/>
              </a:rPr>
              <a:t>studies</a:t>
            </a:r>
            <a:r>
              <a:rPr lang="fr-FR" sz="4000" dirty="0">
                <a:effectLst/>
                <a:latin typeface="Barlow" panose="00000500000000000000" pitchFamily="2" charset="0"/>
                <a:ea typeface="Barlow" panose="00000500000000000000" pitchFamily="2" charset="0"/>
                <a:cs typeface="Barlow" panose="00000500000000000000" pitchFamily="2" charset="0"/>
              </a:rPr>
              <a:t> in </a:t>
            </a:r>
            <a:r>
              <a:rPr lang="fr-FR" sz="4000" dirty="0" err="1">
                <a:effectLst/>
                <a:latin typeface="Barlow" panose="00000500000000000000" pitchFamily="2" charset="0"/>
                <a:ea typeface="Barlow" panose="00000500000000000000" pitchFamily="2" charset="0"/>
                <a:cs typeface="Barlow" panose="00000500000000000000" pitchFamily="2" charset="0"/>
              </a:rPr>
              <a:t>Synobs</a:t>
            </a:r>
            <a:r>
              <a:rPr lang="fr-FR" sz="4000" dirty="0">
                <a:effectLst/>
                <a:latin typeface="Barlow" panose="00000500000000000000" pitchFamily="2" charset="0"/>
                <a:ea typeface="Barlow" panose="00000500000000000000" pitchFamily="2" charset="0"/>
                <a:cs typeface="Barlow" panose="00000500000000000000" pitchFamily="2" charset="0"/>
              </a:rPr>
              <a:t>/OS-Eval Team</a:t>
            </a:r>
            <a:br>
              <a:rPr lang="fr-FR" sz="1800" dirty="0">
                <a:effectLst/>
                <a:latin typeface="Arial" panose="020B0604020202020204" pitchFamily="34" charset="0"/>
                <a:ea typeface="Arial" panose="020B0604020202020204" pitchFamily="34" charset="0"/>
              </a:rPr>
            </a:br>
            <a:endParaRPr dirty="0"/>
          </a:p>
        </p:txBody>
      </p:sp>
      <p:sp>
        <p:nvSpPr>
          <p:cNvPr id="146" name="Google Shape;146;g14bcfdec53c_0_0"/>
          <p:cNvSpPr txBox="1">
            <a:spLocks noGrp="1"/>
          </p:cNvSpPr>
          <p:nvPr>
            <p:ph type="subTitle" idx="1"/>
          </p:nvPr>
        </p:nvSpPr>
        <p:spPr>
          <a:xfrm>
            <a:off x="2342147" y="4113500"/>
            <a:ext cx="7298578" cy="641400"/>
          </a:xfrm>
          <a:prstGeom prst="rect">
            <a:avLst/>
          </a:prstGeom>
          <a:noFill/>
          <a:ln>
            <a:noFill/>
          </a:ln>
        </p:spPr>
        <p:txBody>
          <a:bodyPr spcFirstLastPara="1" wrap="square" lIns="0" tIns="0" rIns="0" bIns="0" anchor="t" anchorCtr="0">
            <a:noAutofit/>
          </a:bodyPr>
          <a:lstStyle/>
          <a:p>
            <a:pPr marL="0" lvl="0" indent="0" algn="l" rtl="0">
              <a:lnSpc>
                <a:spcPct val="105000"/>
              </a:lnSpc>
              <a:spcBef>
                <a:spcPts val="0"/>
              </a:spcBef>
              <a:spcAft>
                <a:spcPts val="0"/>
              </a:spcAft>
              <a:buClr>
                <a:schemeClr val="lt1"/>
              </a:buClr>
              <a:buSzPts val="1800"/>
              <a:buNone/>
            </a:pPr>
            <a:r>
              <a:rPr lang="en-GB" dirty="0"/>
              <a:t>Yosuke Fujii, Elisabeth Rémy </a:t>
            </a:r>
            <a:endParaRPr dirty="0"/>
          </a:p>
        </p:txBody>
      </p:sp>
      <p:sp>
        <p:nvSpPr>
          <p:cNvPr id="147" name="Google Shape;147;g14bcfdec53c_0_0"/>
          <p:cNvSpPr txBox="1">
            <a:spLocks noGrp="1"/>
          </p:cNvSpPr>
          <p:nvPr>
            <p:ph type="subTitle" idx="1"/>
          </p:nvPr>
        </p:nvSpPr>
        <p:spPr>
          <a:xfrm>
            <a:off x="8835575" y="200375"/>
            <a:ext cx="3082800" cy="641400"/>
          </a:xfrm>
          <a:prstGeom prst="rect">
            <a:avLst/>
          </a:prstGeom>
          <a:noFill/>
          <a:ln>
            <a:noFill/>
          </a:ln>
        </p:spPr>
        <p:txBody>
          <a:bodyPr spcFirstLastPara="1" wrap="square" lIns="0" tIns="0" rIns="0" bIns="0" anchor="t" anchorCtr="0">
            <a:noAutofit/>
          </a:bodyPr>
          <a:lstStyle/>
          <a:p>
            <a:pPr marL="0" lvl="0" indent="0" algn="r" rtl="0">
              <a:lnSpc>
                <a:spcPct val="105000"/>
              </a:lnSpc>
              <a:spcBef>
                <a:spcPts val="0"/>
              </a:spcBef>
              <a:spcAft>
                <a:spcPts val="0"/>
              </a:spcAft>
              <a:buClr>
                <a:schemeClr val="lt1"/>
              </a:buClr>
              <a:buSzPts val="1800"/>
              <a:buNone/>
            </a:pPr>
            <a:r>
              <a:rPr lang="en-GB" sz="1600" b="0">
                <a:solidFill>
                  <a:schemeClr val="accent1"/>
                </a:solidFill>
                <a:latin typeface="Barlow"/>
                <a:ea typeface="Barlow"/>
                <a:cs typeface="Barlow"/>
                <a:sym typeface="Barlow"/>
              </a:rPr>
              <a:t>OCG-14 Hybrid Meeting</a:t>
            </a:r>
            <a:endParaRPr sz="1600" b="0">
              <a:solidFill>
                <a:schemeClr val="accent1"/>
              </a:solidFill>
              <a:latin typeface="Barlow"/>
              <a:ea typeface="Barlow"/>
              <a:cs typeface="Barlow"/>
              <a:sym typeface="Barlow"/>
            </a:endParaRPr>
          </a:p>
          <a:p>
            <a:pPr marL="0" lvl="0" indent="0" algn="r" rtl="0">
              <a:lnSpc>
                <a:spcPct val="105000"/>
              </a:lnSpc>
              <a:spcBef>
                <a:spcPts val="0"/>
              </a:spcBef>
              <a:spcAft>
                <a:spcPts val="0"/>
              </a:spcAft>
              <a:buClr>
                <a:schemeClr val="lt1"/>
              </a:buClr>
              <a:buSzPts val="1800"/>
              <a:buNone/>
            </a:pPr>
            <a:r>
              <a:rPr lang="en-GB" sz="1600" b="0">
                <a:solidFill>
                  <a:schemeClr val="accent1"/>
                </a:solidFill>
                <a:latin typeface="Barlow"/>
                <a:ea typeface="Barlow"/>
                <a:cs typeface="Barlow"/>
                <a:sym typeface="Barlow"/>
              </a:rPr>
              <a:t>6-8 June 2023</a:t>
            </a:r>
            <a:endParaRPr sz="1600" b="0">
              <a:solidFill>
                <a:schemeClr val="accent1"/>
              </a:solidFill>
              <a:latin typeface="Barlow"/>
              <a:ea typeface="Barlow"/>
              <a:cs typeface="Barlow"/>
              <a:sym typeface="Barlow"/>
            </a:endParaRPr>
          </a:p>
          <a:p>
            <a:pPr marL="0" lvl="0" indent="0" algn="r" rtl="0">
              <a:lnSpc>
                <a:spcPct val="105000"/>
              </a:lnSpc>
              <a:spcBef>
                <a:spcPts val="0"/>
              </a:spcBef>
              <a:spcAft>
                <a:spcPts val="0"/>
              </a:spcAft>
              <a:buClr>
                <a:schemeClr val="lt1"/>
              </a:buClr>
              <a:buSzPts val="1800"/>
              <a:buNone/>
            </a:pPr>
            <a:r>
              <a:rPr lang="en-GB" sz="1600" b="0">
                <a:solidFill>
                  <a:schemeClr val="accent1"/>
                </a:solidFill>
                <a:latin typeface="Barlow"/>
                <a:ea typeface="Barlow"/>
                <a:cs typeface="Barlow"/>
                <a:sym typeface="Barlow"/>
              </a:rPr>
              <a:t>Cape Town, South Africa</a:t>
            </a:r>
            <a:endParaRPr sz="1600" b="0">
              <a:solidFill>
                <a:schemeClr val="accent1"/>
              </a:solidFill>
              <a:latin typeface="Barlow"/>
              <a:ea typeface="Barlow"/>
              <a:cs typeface="Barlow"/>
              <a:sym typeface="Barl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799" y="1339532"/>
            <a:ext cx="11609162" cy="4370006"/>
          </a:xfrm>
        </p:spPr>
        <p:txBody>
          <a:bodyPr>
            <a:noAutofit/>
          </a:bodyPr>
          <a:lstStyle/>
          <a:p>
            <a:pPr marL="457189" indent="-457189" algn="just">
              <a:spcBef>
                <a:spcPts val="0"/>
              </a:spcBef>
              <a:spcAft>
                <a:spcPts val="800"/>
              </a:spcAft>
              <a:buAutoNum type="arabicPeriod"/>
            </a:pPr>
            <a:r>
              <a:rPr lang="en-US" sz="2400" dirty="0">
                <a:solidFill>
                  <a:srgbClr val="2E84DA"/>
                </a:solidFill>
              </a:rPr>
              <a:t>Agree on standards and best practices</a:t>
            </a:r>
            <a:r>
              <a:rPr lang="en-US" sz="2400" dirty="0"/>
              <a:t> on the way to perform OSEs (e.g. data denials,  DFS/IC, FSOI, SRF) and OSSEs (e.g. NR and AR choices, calibration with OSSEs).</a:t>
            </a:r>
          </a:p>
          <a:p>
            <a:pPr marL="457189" indent="-457189" algn="just">
              <a:spcBef>
                <a:spcPts val="0"/>
              </a:spcBef>
              <a:spcAft>
                <a:spcPts val="800"/>
              </a:spcAft>
              <a:buFontTx/>
              <a:buAutoNum type="arabicPeriod"/>
            </a:pPr>
            <a:r>
              <a:rPr lang="en-US" sz="2400" dirty="0"/>
              <a:t>Agree on observing network design options to test and </a:t>
            </a:r>
            <a:r>
              <a:rPr lang="en-US" sz="2400" dirty="0">
                <a:solidFill>
                  <a:srgbClr val="487EB3"/>
                </a:solidFill>
              </a:rPr>
              <a:t>define metrics </a:t>
            </a:r>
            <a:r>
              <a:rPr lang="en-US" sz="2400" dirty="0"/>
              <a:t>for observing system evaluation </a:t>
            </a:r>
            <a:r>
              <a:rPr lang="en-US" sz="2400" dirty="0">
                <a:solidFill>
                  <a:srgbClr val="2E84DA"/>
                </a:solidFill>
              </a:rPr>
              <a:t>taking into account user &amp; application needs </a:t>
            </a:r>
          </a:p>
          <a:p>
            <a:pPr lvl="1" algn="just">
              <a:spcBef>
                <a:spcPts val="0"/>
              </a:spcBef>
              <a:spcAft>
                <a:spcPts val="800"/>
              </a:spcAft>
            </a:pPr>
            <a:r>
              <a:rPr lang="en-US" i="1" dirty="0"/>
              <a:t>Need of </a:t>
            </a:r>
            <a:r>
              <a:rPr lang="en-US" i="1" dirty="0">
                <a:solidFill>
                  <a:schemeClr val="accent1"/>
                </a:solidFill>
              </a:rPr>
              <a:t>coordination between modelling/data assimilation experts and observation/network experts for a proper design and interpretation of OSSEs</a:t>
            </a:r>
            <a:r>
              <a:rPr lang="en-US" i="1" dirty="0"/>
              <a:t>, especially to extract compelling messages on the ability of the ocean observing system to resolve processes having different </a:t>
            </a:r>
            <a:r>
              <a:rPr lang="fr-FR" i="1" dirty="0"/>
              <a:t>temporal and spatial </a:t>
            </a:r>
            <a:r>
              <a:rPr lang="fr-FR" i="1" dirty="0" err="1"/>
              <a:t>scales</a:t>
            </a:r>
            <a:r>
              <a:rPr lang="fr-FR" i="1" dirty="0"/>
              <a:t>.</a:t>
            </a:r>
            <a:endParaRPr lang="en-US" i="1" dirty="0"/>
          </a:p>
          <a:p>
            <a:pPr marL="457189" indent="-457189" algn="just">
              <a:spcBef>
                <a:spcPts val="0"/>
              </a:spcBef>
              <a:spcAft>
                <a:spcPts val="800"/>
              </a:spcAft>
              <a:buFont typeface="Wingdings" charset="2"/>
              <a:buAutoNum type="arabicPeriod"/>
            </a:pPr>
            <a:r>
              <a:rPr lang="en-US" sz="2400" dirty="0"/>
              <a:t>Results are highly system dependent: </a:t>
            </a:r>
            <a:r>
              <a:rPr lang="en-US" altLang="ja-JP" sz="2400" dirty="0"/>
              <a:t>Improve their robustness by moderating system-dependency with </a:t>
            </a:r>
            <a:r>
              <a:rPr lang="en-US" altLang="ja-JP" sz="2400" dirty="0">
                <a:solidFill>
                  <a:srgbClr val="2E84DA"/>
                </a:solidFill>
              </a:rPr>
              <a:t>m</a:t>
            </a:r>
            <a:r>
              <a:rPr lang="en-US" sz="2400" dirty="0">
                <a:solidFill>
                  <a:srgbClr val="2E84DA"/>
                </a:solidFill>
                <a:cs typeface="Calibri" panose="020F0502020204030204" pitchFamily="34" charset="0"/>
              </a:rPr>
              <a:t>ulti-system </a:t>
            </a:r>
            <a:r>
              <a:rPr lang="en-US" altLang="ja-JP" sz="2400" dirty="0">
                <a:solidFill>
                  <a:srgbClr val="2E84DA"/>
                </a:solidFill>
              </a:rPr>
              <a:t>evaluation</a:t>
            </a:r>
            <a:r>
              <a:rPr lang="en-US" altLang="ja-JP" sz="2400" dirty="0"/>
              <a:t> and </a:t>
            </a:r>
            <a:r>
              <a:rPr lang="en-US" altLang="ja-JP" sz="2400" dirty="0">
                <a:solidFill>
                  <a:srgbClr val="2E84DA"/>
                </a:solidFill>
              </a:rPr>
              <a:t>regular re-assessment </a:t>
            </a:r>
            <a:r>
              <a:rPr lang="en-US" altLang="ja-JP" sz="2400" dirty="0"/>
              <a:t>of</a:t>
            </a:r>
            <a:r>
              <a:rPr lang="en-US" altLang="ja-JP" sz="2400" dirty="0">
                <a:solidFill>
                  <a:srgbClr val="2E84DA"/>
                </a:solidFill>
              </a:rPr>
              <a:t> </a:t>
            </a:r>
            <a:r>
              <a:rPr lang="en-US" altLang="ja-JP" sz="2400" dirty="0"/>
              <a:t>the observation impact to follow the system evolutions. </a:t>
            </a:r>
          </a:p>
          <a:p>
            <a:pPr marL="457189" indent="-457189" algn="just">
              <a:spcBef>
                <a:spcPts val="0"/>
              </a:spcBef>
              <a:spcAft>
                <a:spcPts val="800"/>
              </a:spcAft>
              <a:buFont typeface="Wingdings" charset="2"/>
              <a:buAutoNum type="arabicPeriod"/>
            </a:pPr>
            <a:r>
              <a:rPr lang="en-US" sz="2400" dirty="0"/>
              <a:t>Find an efficient and sustainable way for </a:t>
            </a:r>
            <a:r>
              <a:rPr lang="en-US" sz="2400" dirty="0">
                <a:solidFill>
                  <a:srgbClr val="0070C0"/>
                </a:solidFill>
              </a:rPr>
              <a:t>routine observation impact assessment </a:t>
            </a:r>
            <a:r>
              <a:rPr lang="en-US" sz="2400" dirty="0"/>
              <a:t>and to inform on observation </a:t>
            </a:r>
            <a:r>
              <a:rPr lang="fr-FR" sz="2400" dirty="0"/>
              <a:t>impact status. </a:t>
            </a:r>
          </a:p>
        </p:txBody>
      </p:sp>
      <p:sp>
        <p:nvSpPr>
          <p:cNvPr id="4" name="Titre 1"/>
          <p:cNvSpPr>
            <a:spLocks noGrp="1"/>
          </p:cNvSpPr>
          <p:nvPr>
            <p:ph type="title"/>
          </p:nvPr>
        </p:nvSpPr>
        <p:spPr>
          <a:xfrm>
            <a:off x="209799" y="374244"/>
            <a:ext cx="11772401" cy="626376"/>
          </a:xfrm>
        </p:spPr>
        <p:txBody>
          <a:bodyPr>
            <a:noAutofit/>
          </a:bodyPr>
          <a:lstStyle/>
          <a:p>
            <a:r>
              <a:rPr lang="en-US" sz="3600" b="1" dirty="0">
                <a:solidFill>
                  <a:schemeClr val="accent1"/>
                </a:solidFill>
                <a:cs typeface="Calibri" panose="020F0502020204030204" pitchFamily="34" charset="0"/>
              </a:rPr>
              <a:t>Recommendations for future assessment and design studies</a:t>
            </a:r>
            <a:endParaRPr lang="fr-FR" sz="3600" b="1" dirty="0">
              <a:solidFill>
                <a:schemeClr val="accent1"/>
              </a:solidFill>
            </a:endParaRPr>
          </a:p>
        </p:txBody>
      </p:sp>
    </p:spTree>
    <p:extLst>
      <p:ext uri="{BB962C8B-B14F-4D97-AF65-F5344CB8AC3E}">
        <p14:creationId xmlns:p14="http://schemas.microsoft.com/office/powerpoint/2010/main" val="387339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378B46-0A45-B9D2-52BA-D0B2FE5B4E0A}"/>
              </a:ext>
            </a:extLst>
          </p:cNvPr>
          <p:cNvSpPr>
            <a:spLocks noGrp="1"/>
          </p:cNvSpPr>
          <p:nvPr>
            <p:ph type="title"/>
          </p:nvPr>
        </p:nvSpPr>
        <p:spPr/>
        <p:txBody>
          <a:bodyPr/>
          <a:lstStyle/>
          <a:p>
            <a:r>
              <a:rPr kumimoji="1" lang="en-US" altLang="ja-JP" dirty="0"/>
              <a:t>Backup</a:t>
            </a:r>
            <a:endParaRPr kumimoji="1" lang="ja-JP" altLang="en-US" dirty="0"/>
          </a:p>
        </p:txBody>
      </p:sp>
    </p:spTree>
    <p:extLst>
      <p:ext uri="{BB962C8B-B14F-4D97-AF65-F5344CB8AC3E}">
        <p14:creationId xmlns:p14="http://schemas.microsoft.com/office/powerpoint/2010/main" val="2832514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2" name="正方形/長方形 1">
            <a:extLst>
              <a:ext uri="{FF2B5EF4-FFF2-40B4-BE49-F238E27FC236}">
                <a16:creationId xmlns:a16="http://schemas.microsoft.com/office/drawing/2014/main" id="{64D30D26-7B4B-44C3-B31C-37A536664CB2}"/>
              </a:ext>
            </a:extLst>
          </p:cNvPr>
          <p:cNvSpPr/>
          <p:nvPr/>
        </p:nvSpPr>
        <p:spPr>
          <a:xfrm>
            <a:off x="1873957" y="57686"/>
            <a:ext cx="10272889" cy="1793692"/>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34" charset="-128"/>
              <a:cs typeface="+mn-cs"/>
            </a:endParaRPr>
          </a:p>
        </p:txBody>
      </p:sp>
      <p:pic>
        <p:nvPicPr>
          <p:cNvPr id="13" name="Picture 2">
            <a:extLst>
              <a:ext uri="{FF2B5EF4-FFF2-40B4-BE49-F238E27FC236}">
                <a16:creationId xmlns:a16="http://schemas.microsoft.com/office/drawing/2014/main" id="{A84328EB-EDDC-3B28-78E5-1381D95025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78" t="13436" r="56170" b="12713"/>
          <a:stretch/>
        </p:blipFill>
        <p:spPr bwMode="auto">
          <a:xfrm>
            <a:off x="9979351" y="644508"/>
            <a:ext cx="2144049" cy="11757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0C70B92B-D1DE-0BB2-E4CB-10653725D1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959" t="16337" r="11558" b="9813"/>
          <a:stretch/>
        </p:blipFill>
        <p:spPr bwMode="auto">
          <a:xfrm>
            <a:off x="29669" y="68310"/>
            <a:ext cx="2800773" cy="1793692"/>
          </a:xfrm>
          <a:prstGeom prst="rect">
            <a:avLst/>
          </a:prstGeom>
          <a:noFill/>
          <a:extLst>
            <a:ext uri="{909E8E84-426E-40DD-AFC4-6F175D3DCCD1}">
              <a14:hiddenFill xmlns:a14="http://schemas.microsoft.com/office/drawing/2010/main">
                <a:solidFill>
                  <a:srgbClr val="FFFFFF"/>
                </a:solidFill>
              </a14:hiddenFill>
            </a:ext>
          </a:extLst>
        </p:spPr>
      </p:pic>
      <p:sp>
        <p:nvSpPr>
          <p:cNvPr id="160" name="Google Shape;160;p28"/>
          <p:cNvSpPr txBox="1">
            <a:spLocks noGrp="1"/>
          </p:cNvSpPr>
          <p:nvPr>
            <p:ph type="title"/>
          </p:nvPr>
        </p:nvSpPr>
        <p:spPr>
          <a:xfrm>
            <a:off x="1162755" y="82339"/>
            <a:ext cx="9776178" cy="1013130"/>
          </a:xfrm>
          <a:prstGeom prst="rect">
            <a:avLst/>
          </a:prstGeom>
        </p:spPr>
        <p:txBody>
          <a:bodyPr spcFirstLastPara="1" wrap="square" lIns="91433" tIns="45700" rIns="91433" bIns="45700" anchor="ctr" anchorCtr="0">
            <a:noAutofit/>
          </a:bodyPr>
          <a:lstStyle/>
          <a:p>
            <a:pPr algn="ctr">
              <a:lnSpc>
                <a:spcPts val="3600"/>
              </a:lnSpc>
            </a:pPr>
            <a:r>
              <a:rPr lang="en-US" sz="3600" dirty="0">
                <a:solidFill>
                  <a:srgbClr val="C00000"/>
                </a:solidFill>
              </a:rPr>
              <a:t>Synergistic Observing Network for Ocean Prediction (</a:t>
            </a:r>
            <a:r>
              <a:rPr lang="en-US" sz="3600" b="1" dirty="0" err="1">
                <a:solidFill>
                  <a:srgbClr val="C00000"/>
                </a:solidFill>
              </a:rPr>
              <a:t>SynObs</a:t>
            </a:r>
            <a:r>
              <a:rPr lang="en-US" sz="3600" dirty="0">
                <a:solidFill>
                  <a:srgbClr val="C00000"/>
                </a:solidFill>
              </a:rPr>
              <a:t>)</a:t>
            </a:r>
            <a:endParaRPr sz="3600" dirty="0"/>
          </a:p>
        </p:txBody>
      </p:sp>
      <p:sp>
        <p:nvSpPr>
          <p:cNvPr id="161" name="Google Shape;161;p28"/>
          <p:cNvSpPr txBox="1">
            <a:spLocks noGrp="1"/>
          </p:cNvSpPr>
          <p:nvPr>
            <p:ph type="body" idx="1"/>
          </p:nvPr>
        </p:nvSpPr>
        <p:spPr>
          <a:xfrm>
            <a:off x="150606" y="2521616"/>
            <a:ext cx="9920322" cy="4253090"/>
          </a:xfrm>
          <a:prstGeom prst="rect">
            <a:avLst/>
          </a:prstGeom>
        </p:spPr>
        <p:txBody>
          <a:bodyPr spcFirstLastPara="1" wrap="square" lIns="91433" tIns="45700" rIns="91433" bIns="45700" anchor="t" anchorCtr="0">
            <a:noAutofit/>
          </a:bodyPr>
          <a:lstStyle/>
          <a:p>
            <a:pPr marL="380990" indent="-380990">
              <a:spcBef>
                <a:spcPts val="1200"/>
              </a:spcBef>
              <a:buFont typeface="Wingdings" panose="05000000000000000000" pitchFamily="2" charset="2"/>
              <a:buChar char="u"/>
              <a:defRPr/>
            </a:pPr>
            <a:r>
              <a:rPr lang="en-US" altLang="ja-JP" sz="2000" dirty="0">
                <a:solidFill>
                  <a:srgbClr val="0000FF"/>
                </a:solidFill>
                <a:latin typeface="Arial" panose="020B0604020202020204" pitchFamily="34" charset="0"/>
              </a:rPr>
              <a:t>Objective</a:t>
            </a:r>
          </a:p>
          <a:p>
            <a:pPr marL="59255" indent="0">
              <a:buNone/>
              <a:defRPr/>
            </a:pPr>
            <a:r>
              <a:rPr lang="en-US" altLang="ja-JP" sz="2000" b="1" dirty="0" err="1">
                <a:solidFill>
                  <a:srgbClr val="C00000"/>
                </a:solidFill>
                <a:latin typeface="+mj-lt"/>
              </a:rPr>
              <a:t>SynObs</a:t>
            </a:r>
            <a:r>
              <a:rPr lang="en-US" altLang="ja-JP" sz="2000" b="1" dirty="0">
                <a:solidFill>
                  <a:srgbClr val="000000"/>
                </a:solidFill>
                <a:latin typeface="+mj-lt"/>
              </a:rPr>
              <a:t> </a:t>
            </a:r>
            <a:r>
              <a:rPr lang="en-US" altLang="ja-JP" sz="2000" dirty="0">
                <a:solidFill>
                  <a:srgbClr val="000000"/>
                </a:solidFill>
                <a:latin typeface="Arial" panose="020B0604020202020204" pitchFamily="34" charset="0"/>
              </a:rPr>
              <a:t>will seek the way to extract </a:t>
            </a:r>
            <a:r>
              <a:rPr lang="en-US" altLang="ja-JP" sz="2000" dirty="0">
                <a:solidFill>
                  <a:srgbClr val="6600FF"/>
                </a:solidFill>
                <a:latin typeface="Arial" panose="020B0604020202020204" pitchFamily="34" charset="0"/>
              </a:rPr>
              <a:t>maximum benefits from the combination among various observation platforms</a:t>
            </a:r>
            <a:r>
              <a:rPr lang="en-US" altLang="ja-JP" sz="2000" dirty="0">
                <a:solidFill>
                  <a:srgbClr val="000000"/>
                </a:solidFill>
                <a:latin typeface="Arial" panose="020B0604020202020204" pitchFamily="34" charset="0"/>
              </a:rPr>
              <a:t>, typically </a:t>
            </a:r>
            <a:r>
              <a:rPr lang="en-US" altLang="ja-JP" sz="2000" dirty="0">
                <a:solidFill>
                  <a:srgbClr val="00B050"/>
                </a:solidFill>
                <a:latin typeface="Arial" panose="020B0604020202020204" pitchFamily="34" charset="0"/>
              </a:rPr>
              <a:t>between satellite and in situ observation data</a:t>
            </a:r>
            <a:r>
              <a:rPr lang="en-US" altLang="ja-JP" sz="2000" dirty="0">
                <a:solidFill>
                  <a:srgbClr val="000000"/>
                </a:solidFill>
                <a:latin typeface="Arial" panose="020B0604020202020204" pitchFamily="34" charset="0"/>
              </a:rPr>
              <a:t>, in ocean/coastal predictions. </a:t>
            </a:r>
          </a:p>
          <a:p>
            <a:pPr marL="380990" indent="-380990">
              <a:spcBef>
                <a:spcPts val="1200"/>
              </a:spcBef>
              <a:buFont typeface="Wingdings" panose="05000000000000000000" pitchFamily="2" charset="2"/>
              <a:buChar char="u"/>
              <a:defRPr/>
            </a:pPr>
            <a:r>
              <a:rPr lang="en-US" altLang="ja-JP" sz="2000" dirty="0">
                <a:solidFill>
                  <a:srgbClr val="0000FF"/>
                </a:solidFill>
                <a:latin typeface="Arial" panose="020B0604020202020204" pitchFamily="34" charset="0"/>
              </a:rPr>
              <a:t>Strategy</a:t>
            </a:r>
          </a:p>
          <a:p>
            <a:pPr marL="59255" indent="0">
              <a:buNone/>
              <a:defRPr/>
            </a:pPr>
            <a:r>
              <a:rPr lang="en-US" altLang="ja-JP" sz="2000" b="1" dirty="0" err="1">
                <a:solidFill>
                  <a:srgbClr val="C00000"/>
                </a:solidFill>
                <a:latin typeface="+mj-lt"/>
              </a:rPr>
              <a:t>SynObs</a:t>
            </a:r>
            <a:r>
              <a:rPr lang="en-US" altLang="ja-JP" sz="2000" b="1" dirty="0">
                <a:solidFill>
                  <a:srgbClr val="C00000"/>
                </a:solidFill>
                <a:latin typeface="+mj-lt"/>
              </a:rPr>
              <a:t> </a:t>
            </a:r>
            <a:r>
              <a:rPr lang="en-US" altLang="ja-JP" sz="2000" dirty="0">
                <a:solidFill>
                  <a:srgbClr val="000000"/>
                </a:solidFill>
                <a:latin typeface="Arial" panose="020B0604020202020204" pitchFamily="34" charset="0"/>
              </a:rPr>
              <a:t>aims to </a:t>
            </a:r>
            <a:r>
              <a:rPr lang="en-US" altLang="ja-JP" sz="2000" dirty="0">
                <a:solidFill>
                  <a:srgbClr val="FF00FF"/>
                </a:solidFill>
                <a:latin typeface="Arial" panose="020B0604020202020204" pitchFamily="34" charset="0"/>
              </a:rPr>
              <a:t>identify the optimal combination</a:t>
            </a:r>
            <a:r>
              <a:rPr lang="en-US" altLang="ja-JP" sz="2000" dirty="0">
                <a:solidFill>
                  <a:srgbClr val="CC0066"/>
                </a:solidFill>
                <a:latin typeface="Arial" panose="020B0604020202020204" pitchFamily="34" charset="0"/>
              </a:rPr>
              <a:t> </a:t>
            </a:r>
            <a:r>
              <a:rPr lang="en-US" altLang="ja-JP" sz="2000" dirty="0">
                <a:solidFill>
                  <a:srgbClr val="000000"/>
                </a:solidFill>
                <a:latin typeface="Arial" panose="020B0604020202020204" pitchFamily="34" charset="0"/>
              </a:rPr>
              <a:t>of different ocean observation platforms through observing system design/evaluation, and to </a:t>
            </a:r>
            <a:r>
              <a:rPr lang="en-US" altLang="ja-JP" sz="2000" dirty="0">
                <a:solidFill>
                  <a:srgbClr val="0070C0"/>
                </a:solidFill>
                <a:latin typeface="Arial" panose="020B0604020202020204" pitchFamily="34" charset="0"/>
              </a:rPr>
              <a:t>develop assimilation methods</a:t>
            </a:r>
            <a:r>
              <a:rPr lang="en-US" altLang="ja-JP" sz="2000" dirty="0">
                <a:solidFill>
                  <a:srgbClr val="000000"/>
                </a:solidFill>
                <a:latin typeface="Arial" panose="020B0604020202020204" pitchFamily="34" charset="0"/>
              </a:rPr>
              <a:t> for maximum synergy among different observations.</a:t>
            </a:r>
          </a:p>
          <a:p>
            <a:pPr marL="380990" indent="-380990">
              <a:spcBef>
                <a:spcPts val="1200"/>
              </a:spcBef>
              <a:buFont typeface="Wingdings" panose="05000000000000000000" pitchFamily="2" charset="2"/>
              <a:buChar char="u"/>
              <a:defRPr/>
            </a:pPr>
            <a:r>
              <a:rPr lang="en-US" altLang="ja-JP" sz="2000" dirty="0">
                <a:solidFill>
                  <a:srgbClr val="0000FF"/>
                </a:solidFill>
                <a:latin typeface="Arial" panose="020B0604020202020204" pitchFamily="34" charset="0"/>
                <a:ea typeface="Arial" panose="020B0604020202020204" pitchFamily="34" charset="0"/>
              </a:rPr>
              <a:t>Scope</a:t>
            </a:r>
          </a:p>
          <a:p>
            <a:pPr marL="59255" indent="0">
              <a:buNone/>
              <a:defRPr/>
            </a:pPr>
            <a:r>
              <a:rPr lang="en-US" altLang="ja-JP" sz="2000" dirty="0">
                <a:latin typeface="Arial" panose="020B0604020202020204" pitchFamily="34" charset="0"/>
                <a:ea typeface="Arial" panose="020B0604020202020204" pitchFamily="34" charset="0"/>
              </a:rPr>
              <a:t>Targets of</a:t>
            </a:r>
            <a:r>
              <a:rPr lang="en-US" altLang="ja-JP" sz="2000" dirty="0">
                <a:solidFill>
                  <a:srgbClr val="FF0000"/>
                </a:solidFill>
                <a:latin typeface="Arial" panose="020B0604020202020204" pitchFamily="34" charset="0"/>
                <a:ea typeface="Arial" panose="020B0604020202020204" pitchFamily="34" charset="0"/>
              </a:rPr>
              <a:t> </a:t>
            </a:r>
            <a:r>
              <a:rPr lang="en-US" altLang="ja-JP" sz="2000" b="1" dirty="0" err="1">
                <a:solidFill>
                  <a:srgbClr val="C00000"/>
                </a:solidFill>
                <a:latin typeface="+mj-lt"/>
              </a:rPr>
              <a:t>SynObs</a:t>
            </a:r>
            <a:r>
              <a:rPr lang="en-US" altLang="ja-JP" sz="2000" dirty="0">
                <a:solidFill>
                  <a:srgbClr val="FF0000"/>
                </a:solidFill>
                <a:latin typeface="Arial" panose="020B0604020202020204" pitchFamily="34" charset="0"/>
                <a:ea typeface="Arial" panose="020B0604020202020204" pitchFamily="34" charset="0"/>
              </a:rPr>
              <a:t> </a:t>
            </a:r>
            <a:r>
              <a:rPr lang="en-US" altLang="ja-JP" sz="2000" dirty="0">
                <a:latin typeface="Arial" panose="020B0604020202020204" pitchFamily="34" charset="0"/>
                <a:ea typeface="Arial" panose="020B0604020202020204" pitchFamily="34" charset="0"/>
              </a:rPr>
              <a:t>include open-ocean (global, tropical, mid-latitude, polar areas), coastal, and biogeochemical (BGC) observing systems</a:t>
            </a:r>
            <a:endParaRPr lang="en-US" altLang="ja-JP" sz="2000" dirty="0">
              <a:solidFill>
                <a:srgbClr val="000000"/>
              </a:solidFill>
              <a:latin typeface="Arial" panose="020B0604020202020204" pitchFamily="34" charset="0"/>
            </a:endParaRPr>
          </a:p>
        </p:txBody>
      </p:sp>
      <p:grpSp>
        <p:nvGrpSpPr>
          <p:cNvPr id="4" name="グループ化 3">
            <a:extLst>
              <a:ext uri="{FF2B5EF4-FFF2-40B4-BE49-F238E27FC236}">
                <a16:creationId xmlns:a16="http://schemas.microsoft.com/office/drawing/2014/main" id="{75963DED-C6BC-41F5-9F98-772B4C10F1BF}"/>
              </a:ext>
            </a:extLst>
          </p:cNvPr>
          <p:cNvGrpSpPr/>
          <p:nvPr/>
        </p:nvGrpSpPr>
        <p:grpSpPr>
          <a:xfrm>
            <a:off x="10136975" y="2245635"/>
            <a:ext cx="1828800" cy="4253090"/>
            <a:chOff x="10112828" y="1584960"/>
            <a:chExt cx="1774372" cy="5041403"/>
          </a:xfrm>
        </p:grpSpPr>
        <p:sp>
          <p:nvSpPr>
            <p:cNvPr id="3" name="正方形/長方形 2">
              <a:extLst>
                <a:ext uri="{FF2B5EF4-FFF2-40B4-BE49-F238E27FC236}">
                  <a16:creationId xmlns:a16="http://schemas.microsoft.com/office/drawing/2014/main" id="{E2FD288E-68D4-4C6F-B336-1E5AD70D5AA0}"/>
                </a:ext>
              </a:extLst>
            </p:cNvPr>
            <p:cNvSpPr/>
            <p:nvPr/>
          </p:nvSpPr>
          <p:spPr>
            <a:xfrm>
              <a:off x="10112828" y="1584960"/>
              <a:ext cx="1774372" cy="504140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grpSp>
          <p:nvGrpSpPr>
            <p:cNvPr id="11" name="グループ化 10">
              <a:extLst>
                <a:ext uri="{FF2B5EF4-FFF2-40B4-BE49-F238E27FC236}">
                  <a16:creationId xmlns:a16="http://schemas.microsoft.com/office/drawing/2014/main" id="{D6400C0E-CE33-4003-90F9-BC9E623E4689}"/>
                </a:ext>
              </a:extLst>
            </p:cNvPr>
            <p:cNvGrpSpPr/>
            <p:nvPr/>
          </p:nvGrpSpPr>
          <p:grpSpPr>
            <a:xfrm>
              <a:off x="10251834" y="1623614"/>
              <a:ext cx="1557235" cy="4836167"/>
              <a:chOff x="7713369" y="804052"/>
              <a:chExt cx="1167926" cy="3627125"/>
            </a:xfrm>
          </p:grpSpPr>
          <p:pic>
            <p:nvPicPr>
              <p:cNvPr id="9" name="Picture 2" descr="無料イラスト, ベクター, EPS, 天体, 惑星, 地球, 人工衛星">
                <a:extLst>
                  <a:ext uri="{FF2B5EF4-FFF2-40B4-BE49-F238E27FC236}">
                    <a16:creationId xmlns:a16="http://schemas.microsoft.com/office/drawing/2014/main" id="{CBF27746-79DB-43D9-B425-2B24896AADAE}"/>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770705" y="804052"/>
                <a:ext cx="1083733" cy="1052638"/>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DAA1B94E-58D7-4D4F-B023-660DE1CDB1ED}"/>
                  </a:ext>
                </a:extLst>
              </p:cNvPr>
              <p:cNvPicPr>
                <a:picLocks noChangeAspect="1"/>
              </p:cNvPicPr>
              <p:nvPr/>
            </p:nvPicPr>
            <p:blipFill>
              <a:blip r:embed="rId5"/>
              <a:stretch>
                <a:fillRect/>
              </a:stretch>
            </p:blipFill>
            <p:spPr>
              <a:xfrm>
                <a:off x="7713369" y="3347495"/>
                <a:ext cx="1167926" cy="1083682"/>
              </a:xfrm>
              <a:prstGeom prst="rect">
                <a:avLst/>
              </a:prstGeom>
            </p:spPr>
          </p:pic>
          <p:sp>
            <p:nvSpPr>
              <p:cNvPr id="7" name="矢印: 右カーブ 6">
                <a:extLst>
                  <a:ext uri="{FF2B5EF4-FFF2-40B4-BE49-F238E27FC236}">
                    <a16:creationId xmlns:a16="http://schemas.microsoft.com/office/drawing/2014/main" id="{0164BA1C-9757-4E10-8F3D-117675BF3258}"/>
                  </a:ext>
                </a:extLst>
              </p:cNvPr>
              <p:cNvSpPr/>
              <p:nvPr/>
            </p:nvSpPr>
            <p:spPr>
              <a:xfrm rot="5400000">
                <a:off x="8047482" y="1828127"/>
                <a:ext cx="463296" cy="769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1" lang="ja-JP" altLang="en-US" sz="1867"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mn-cs"/>
                  <a:sym typeface="Arial"/>
                </a:endParaRPr>
              </a:p>
            </p:txBody>
          </p:sp>
          <p:sp>
            <p:nvSpPr>
              <p:cNvPr id="12" name="矢印: 右カーブ 11">
                <a:extLst>
                  <a:ext uri="{FF2B5EF4-FFF2-40B4-BE49-F238E27FC236}">
                    <a16:creationId xmlns:a16="http://schemas.microsoft.com/office/drawing/2014/main" id="{046B8AD3-2C85-405E-984E-E9C329813FD4}"/>
                  </a:ext>
                </a:extLst>
              </p:cNvPr>
              <p:cNvSpPr/>
              <p:nvPr/>
            </p:nvSpPr>
            <p:spPr>
              <a:xfrm rot="16200000">
                <a:off x="8065683" y="2716073"/>
                <a:ext cx="463296" cy="7696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1" lang="ja-JP" altLang="en-US" sz="1867"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mn-cs"/>
                  <a:sym typeface="Arial"/>
                </a:endParaRPr>
              </a:p>
            </p:txBody>
          </p:sp>
          <p:sp>
            <p:nvSpPr>
              <p:cNvPr id="8" name="テキスト ボックス 7">
                <a:extLst>
                  <a:ext uri="{FF2B5EF4-FFF2-40B4-BE49-F238E27FC236}">
                    <a16:creationId xmlns:a16="http://schemas.microsoft.com/office/drawing/2014/main" id="{D9E65899-B8FE-45F1-AE6C-B4D2B9C81CF7}"/>
                  </a:ext>
                </a:extLst>
              </p:cNvPr>
              <p:cNvSpPr txBox="1"/>
              <p:nvPr/>
            </p:nvSpPr>
            <p:spPr>
              <a:xfrm>
                <a:off x="7810500" y="2506980"/>
                <a:ext cx="1013458" cy="31542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1" lang="en-US" altLang="ja-JP" sz="2133" b="0" i="1" u="none" strike="noStrike" kern="0" cap="none" spc="0" normalizeH="0" baseline="0" noProof="0" dirty="0">
                    <a:ln>
                      <a:noFill/>
                    </a:ln>
                    <a:solidFill>
                      <a:srgbClr val="2D2D8A">
                        <a:lumMod val="60000"/>
                        <a:lumOff val="40000"/>
                      </a:srgbClr>
                    </a:solidFill>
                    <a:effectLst/>
                    <a:uLnTx/>
                    <a:uFillTx/>
                    <a:latin typeface="Impact" panose="020B0806030902050204" pitchFamily="34" charset="0"/>
                    <a:ea typeface="ＭＳ Ｐゴシック" panose="020B0600070205080204" pitchFamily="34" charset="-128"/>
                    <a:cs typeface="Arial"/>
                    <a:sym typeface="Arial"/>
                  </a:rPr>
                  <a:t>Synergy</a:t>
                </a:r>
                <a:endParaRPr kumimoji="1" lang="ja-JP" altLang="en-US" sz="2133" b="0" i="1" u="none" strike="noStrike" kern="0" cap="none" spc="0" normalizeH="0" baseline="0" noProof="0" dirty="0">
                  <a:ln>
                    <a:noFill/>
                  </a:ln>
                  <a:solidFill>
                    <a:srgbClr val="2D2D8A">
                      <a:lumMod val="60000"/>
                      <a:lumOff val="40000"/>
                    </a:srgbClr>
                  </a:solidFill>
                  <a:effectLst/>
                  <a:uLnTx/>
                  <a:uFillTx/>
                  <a:latin typeface="Impact" panose="020B0806030902050204" pitchFamily="34" charset="0"/>
                  <a:ea typeface="ＭＳ Ｐゴシック" panose="020B0600070205080204" pitchFamily="34" charset="-128"/>
                  <a:cs typeface="Arial"/>
                  <a:sym typeface="Arial"/>
                </a:endParaRPr>
              </a:p>
            </p:txBody>
          </p:sp>
        </p:grpSp>
      </p:grpSp>
      <p:sp>
        <p:nvSpPr>
          <p:cNvPr id="5" name="テキスト ボックス 4">
            <a:extLst>
              <a:ext uri="{FF2B5EF4-FFF2-40B4-BE49-F238E27FC236}">
                <a16:creationId xmlns:a16="http://schemas.microsoft.com/office/drawing/2014/main" id="{4D545926-0B9D-873F-E3F8-93B7EEA38948}"/>
              </a:ext>
            </a:extLst>
          </p:cNvPr>
          <p:cNvSpPr txBox="1"/>
          <p:nvPr/>
        </p:nvSpPr>
        <p:spPr>
          <a:xfrm>
            <a:off x="2895600" y="964293"/>
            <a:ext cx="64008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3399FF"/>
                </a:solidFill>
                <a:effectLst/>
                <a:uLnTx/>
                <a:uFillTx/>
                <a:latin typeface="Calibri"/>
                <a:ea typeface="ＭＳ Ｐゴシック" panose="020B0600070205080204" pitchFamily="34" charset="-128"/>
                <a:cs typeface="+mn-cs"/>
              </a:rPr>
              <a:t>UN Ocean Decade Project Under </a:t>
            </a:r>
            <a:r>
              <a:rPr kumimoji="1" lang="en-US" altLang="ja-JP" sz="2800" b="0" i="0" u="none" strike="noStrike" kern="1200" cap="none" spc="0" normalizeH="0" baseline="0" noProof="0" dirty="0" err="1">
                <a:ln>
                  <a:noFill/>
                </a:ln>
                <a:solidFill>
                  <a:srgbClr val="3399FF"/>
                </a:solidFill>
                <a:effectLst/>
                <a:uLnTx/>
                <a:uFillTx/>
                <a:latin typeface="Calibri"/>
                <a:ea typeface="ＭＳ Ｐゴシック" panose="020B0600070205080204" pitchFamily="34" charset="-128"/>
                <a:cs typeface="+mn-cs"/>
              </a:rPr>
              <a:t>ForeSea</a:t>
            </a:r>
            <a:endParaRPr kumimoji="1" lang="en-US" altLang="ja-JP" sz="2800" b="0" i="0" u="none" strike="noStrike" kern="1200" cap="none" spc="0" normalizeH="0" baseline="0" noProof="0" dirty="0">
              <a:ln>
                <a:noFill/>
              </a:ln>
              <a:solidFill>
                <a:srgbClr val="3399FF"/>
              </a:solidFill>
              <a:effectLst/>
              <a:uLnTx/>
              <a:uFillTx/>
              <a:latin typeface="Calibri"/>
              <a:ea typeface="ＭＳ Ｐゴシック"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B050"/>
                </a:solidFill>
                <a:effectLst/>
                <a:uLnTx/>
                <a:uFillTx/>
                <a:latin typeface="Calibri"/>
                <a:ea typeface="ＭＳ Ｐゴシック" panose="020B0600070205080204" pitchFamily="34" charset="-128"/>
                <a:cs typeface="+mn-cs"/>
              </a:rPr>
              <a:t>(Led by </a:t>
            </a:r>
            <a:r>
              <a:rPr kumimoji="1" lang="en-US" altLang="ja-JP" sz="2800" b="0" i="0" u="none" strike="noStrike" kern="1200" cap="none" spc="0" normalizeH="0" baseline="0" noProof="0" dirty="0" err="1">
                <a:ln>
                  <a:noFill/>
                </a:ln>
                <a:solidFill>
                  <a:srgbClr val="00B050"/>
                </a:solidFill>
                <a:effectLst/>
                <a:uLnTx/>
                <a:uFillTx/>
                <a:latin typeface="Calibri"/>
                <a:ea typeface="ＭＳ Ｐゴシック" panose="020B0600070205080204" pitchFamily="34" charset="-128"/>
                <a:cs typeface="+mn-cs"/>
              </a:rPr>
              <a:t>OceanPredict</a:t>
            </a:r>
            <a:r>
              <a:rPr kumimoji="1" lang="en-US" altLang="ja-JP" sz="2800" b="0" i="0" u="none" strike="noStrike" kern="1200" cap="none" spc="0" normalizeH="0" baseline="0" noProof="0" dirty="0">
                <a:ln>
                  <a:noFill/>
                </a:ln>
                <a:solidFill>
                  <a:srgbClr val="00B050"/>
                </a:solidFill>
                <a:effectLst/>
                <a:uLnTx/>
                <a:uFillTx/>
                <a:latin typeface="Calibri"/>
                <a:ea typeface="ＭＳ Ｐゴシック" panose="020B0600070205080204" pitchFamily="34" charset="-128"/>
                <a:cs typeface="+mn-cs"/>
              </a:rPr>
              <a:t> OS-Eval TT)</a:t>
            </a:r>
            <a:endParaRPr kumimoji="1" lang="ja-JP" altLang="en-US" sz="2800" b="0" i="0" u="none" strike="noStrike" kern="1200" cap="none" spc="0" normalizeH="0" baseline="0" noProof="0" dirty="0">
              <a:ln>
                <a:noFill/>
              </a:ln>
              <a:solidFill>
                <a:srgbClr val="00B050"/>
              </a:solidFill>
              <a:effectLst/>
              <a:uLnTx/>
              <a:uFillTx/>
              <a:latin typeface="Calibri"/>
              <a:ea typeface="ＭＳ Ｐゴシック" panose="020B0600070205080204" pitchFamily="34" charset="-128"/>
              <a:cs typeface="+mn-cs"/>
            </a:endParaRPr>
          </a:p>
        </p:txBody>
      </p:sp>
      <p:sp>
        <p:nvSpPr>
          <p:cNvPr id="6" name="テキスト ボックス 5">
            <a:extLst>
              <a:ext uri="{FF2B5EF4-FFF2-40B4-BE49-F238E27FC236}">
                <a16:creationId xmlns:a16="http://schemas.microsoft.com/office/drawing/2014/main" id="{AEAB1EB5-1EFB-C7CB-E1AC-EBADF1617BA9}"/>
              </a:ext>
            </a:extLst>
          </p:cNvPr>
          <p:cNvSpPr txBox="1"/>
          <p:nvPr/>
        </p:nvSpPr>
        <p:spPr>
          <a:xfrm>
            <a:off x="2304740" y="2077449"/>
            <a:ext cx="6646563" cy="707886"/>
          </a:xfrm>
          <a:prstGeom prst="rect">
            <a:avLst/>
          </a:prstGeom>
          <a:solidFill>
            <a:srgbClr val="FFFFCC"/>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mn-cs"/>
              </a:rPr>
              <a:t>Officially Endorsed at June 8th</a:t>
            </a:r>
            <a:endParaRPr kumimoji="1" lang="ja-JP" altLang="en-US" sz="4000" b="1" i="0" u="none" strike="noStrike" kern="1200" cap="none" spc="0" normalizeH="0" baseline="0" noProof="0" dirty="0">
              <a:ln>
                <a:noFill/>
              </a:ln>
              <a:solidFill>
                <a:srgbClr val="FF0000"/>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2220290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09685" y="749614"/>
            <a:ext cx="11741309" cy="563231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2000" b="0" i="0" u="none" strike="noStrike" kern="1200" cap="none" spc="0" normalizeH="0" baseline="0" noProof="0" dirty="0">
                <a:ln>
                  <a:noFill/>
                </a:ln>
                <a:solidFill>
                  <a:srgbClr val="6600FF"/>
                </a:solidFill>
                <a:effectLst/>
                <a:uLnTx/>
                <a:uFillTx/>
                <a:latin typeface="Arial" panose="020B0604020202020204" pitchFamily="34" charset="0"/>
                <a:ea typeface="Arial" panose="020B0604020202020204" pitchFamily="34" charset="0"/>
                <a:cs typeface="+mn-cs"/>
              </a:rPr>
              <a:t>1. Collaboration for evaluation and design</a:t>
            </a:r>
            <a:endPar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538163"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a:ln>
                  <a:noFill/>
                </a:ln>
                <a:solidFill>
                  <a:srgbClr val="FF0000"/>
                </a:solidFill>
                <a:effectLst/>
                <a:uLnTx/>
                <a:uFillTx/>
                <a:latin typeface="Arial" panose="020B0604020202020204" pitchFamily="34" charset="0"/>
                <a:ea typeface="Arial" panose="020B0604020202020204" pitchFamily="34" charset="0"/>
                <a:cs typeface="+mn-cs"/>
              </a:rPr>
              <a:t>Flagship (Core) multi-system OSE</a:t>
            </a:r>
          </a:p>
          <a:p>
            <a:pPr marL="538163"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mn-cs"/>
              </a:rPr>
              <a:t>Several Extensions (S2S OSE, OSSE, etc.) of the flagship OSE</a:t>
            </a:r>
          </a:p>
          <a:p>
            <a:pPr marL="538163"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Facilitating communication for OS-Eval collaborations </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en-US" altLang="ja-JP" sz="2000" b="0" i="0" u="none" strike="noStrike" kern="1200" cap="none" spc="0" normalizeH="0" baseline="0" noProof="0" dirty="0">
                <a:ln>
                  <a:noFill/>
                </a:ln>
                <a:solidFill>
                  <a:srgbClr val="6600FF"/>
                </a:solidFill>
                <a:effectLst/>
                <a:uLnTx/>
                <a:uFillTx/>
                <a:latin typeface="Arial" panose="020B0604020202020204" pitchFamily="34" charset="0"/>
                <a:ea typeface="Arial" panose="020B0604020202020204" pitchFamily="34" charset="0"/>
                <a:cs typeface="+mn-cs"/>
              </a:rPr>
              <a:t>2. Supporting DA scheme development</a:t>
            </a:r>
          </a:p>
          <a:p>
            <a:pPr marL="538163"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Support information sharing activities (e.g., DA-TT seminars, workshops, etc.) </a:t>
            </a:r>
          </a:p>
          <a:p>
            <a:pPr marL="538163"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Facilitate Discussions on the development of DA technology and models.</a:t>
            </a:r>
          </a:p>
          <a:p>
            <a:pPr marL="538163"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Observation campaigns for the development</a:t>
            </a:r>
            <a:endParaRPr kumimoji="1" lang="en-US" altLang="ja-JP" sz="2000" b="0" i="0" u="none" strike="noStrike" kern="1200" cap="none" spc="0" normalizeH="0" baseline="0" noProof="0" dirty="0">
              <a:ln>
                <a:noFill/>
              </a:ln>
              <a:solidFill>
                <a:srgbClr val="6600FF"/>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en-US" altLang="ja-JP" sz="2000" b="0" i="0" u="none" strike="noStrike" kern="1200" cap="none" spc="0" normalizeH="0" baseline="0" noProof="0" dirty="0">
                <a:ln>
                  <a:noFill/>
                </a:ln>
                <a:solidFill>
                  <a:srgbClr val="6600FF"/>
                </a:solidFill>
                <a:effectLst/>
                <a:uLnTx/>
                <a:uFillTx/>
                <a:latin typeface="Arial" panose="020B0604020202020204" pitchFamily="34" charset="0"/>
                <a:ea typeface="Arial" panose="020B0604020202020204" pitchFamily="34" charset="0"/>
                <a:cs typeface="+mn-cs"/>
              </a:rPr>
              <a:t>3.</a:t>
            </a:r>
            <a:r>
              <a:rPr kumimoji="1" lang="en-US" altLang="ja-JP" sz="2000" b="0" i="0" u="none" strike="noStrike" kern="1200" cap="none" spc="0" normalizeH="0" baseline="0" noProof="0" dirty="0">
                <a:ln>
                  <a:noFill/>
                </a:ln>
                <a:solidFill>
                  <a:srgbClr val="EEECE1"/>
                </a:solidFill>
                <a:effectLst/>
                <a:uLnTx/>
                <a:uFillTx/>
                <a:latin typeface="Arial" panose="020B0604020202020204" pitchFamily="34" charset="0"/>
                <a:ea typeface="Arial" panose="020B0604020202020204" pitchFamily="34" charset="0"/>
                <a:cs typeface="+mn-cs"/>
              </a:rPr>
              <a:t> </a:t>
            </a:r>
            <a:r>
              <a:rPr kumimoji="1" lang="en-US" altLang="ja-JP" sz="2000" b="0" i="0" u="none" strike="noStrike" kern="1200" cap="none" spc="0" normalizeH="0" baseline="0" noProof="0" dirty="0">
                <a:ln>
                  <a:noFill/>
                </a:ln>
                <a:solidFill>
                  <a:srgbClr val="6600FF"/>
                </a:solidFill>
                <a:effectLst/>
                <a:uLnTx/>
                <a:uFillTx/>
                <a:latin typeface="Arial" panose="020B0604020202020204" pitchFamily="34" charset="0"/>
                <a:ea typeface="Arial" panose="020B0604020202020204" pitchFamily="34" charset="0"/>
                <a:cs typeface="+mn-cs"/>
              </a:rPr>
              <a:t>Providing information from ocean prediction systems on regular basis</a:t>
            </a:r>
          </a:p>
          <a:p>
            <a:pPr marL="538163" marR="0" lvl="0" indent="-35560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Regular reporting on information of QC, innovations, increments, etc.</a:t>
            </a:r>
          </a:p>
          <a:p>
            <a:pPr marL="538163" marR="0" lvl="0" indent="-35560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Explore the methods to evaluate observing system status in real-time operation</a:t>
            </a: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en-US" altLang="ja-JP" sz="2000" b="0" i="0" u="none" strike="noStrike" kern="1200" cap="none" spc="0" normalizeH="0" baseline="0" noProof="0" dirty="0">
                <a:ln>
                  <a:noFill/>
                </a:ln>
                <a:solidFill>
                  <a:srgbClr val="6600FF"/>
                </a:solidFill>
                <a:effectLst/>
                <a:uLnTx/>
                <a:uFillTx/>
                <a:latin typeface="Arial" panose="020B0604020202020204" pitchFamily="34" charset="0"/>
                <a:ea typeface="Arial" panose="020B0604020202020204" pitchFamily="34" charset="0"/>
                <a:cs typeface="+mn-cs"/>
              </a:rPr>
              <a:t>4. OS-Eval showcase and reporting</a:t>
            </a:r>
          </a:p>
          <a:p>
            <a:pPr marL="538163"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Collect OS-Eval examples and</a:t>
            </a:r>
            <a:r>
              <a:rPr kumimoji="1"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introduce</a:t>
            </a:r>
            <a:r>
              <a:rPr kumimoji="1"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them (Showcase)</a:t>
            </a:r>
            <a:r>
              <a:rPr kumimoji="1"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 </a:t>
            </a:r>
            <a:endPar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538163"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t>Contribute to a report on observation requirements and design</a:t>
            </a:r>
          </a:p>
        </p:txBody>
      </p:sp>
      <p:sp>
        <p:nvSpPr>
          <p:cNvPr id="17" name="Line 2">
            <a:extLst>
              <a:ext uri="{FF2B5EF4-FFF2-40B4-BE49-F238E27FC236}">
                <a16:creationId xmlns:a16="http://schemas.microsoft.com/office/drawing/2014/main" id="{EAB60922-BC55-43D7-8FC0-FEC5433007C7}"/>
              </a:ext>
            </a:extLst>
          </p:cNvPr>
          <p:cNvSpPr>
            <a:spLocks noChangeShapeType="1"/>
          </p:cNvSpPr>
          <p:nvPr/>
        </p:nvSpPr>
        <p:spPr bwMode="auto">
          <a:xfrm>
            <a:off x="295790" y="620713"/>
            <a:ext cx="537349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18" name="AutoShape 3">
            <a:extLst>
              <a:ext uri="{FF2B5EF4-FFF2-40B4-BE49-F238E27FC236}">
                <a16:creationId xmlns:a16="http://schemas.microsoft.com/office/drawing/2014/main" id="{93B4DF50-7D25-4ECF-96AE-AB4B95597072}"/>
              </a:ext>
            </a:extLst>
          </p:cNvPr>
          <p:cNvSpPr>
            <a:spLocks noChangeArrowheads="1"/>
          </p:cNvSpPr>
          <p:nvPr/>
        </p:nvSpPr>
        <p:spPr bwMode="auto">
          <a:xfrm>
            <a:off x="219668" y="188913"/>
            <a:ext cx="228600" cy="228600"/>
          </a:xfrm>
          <a:prstGeom prst="star5">
            <a:avLst/>
          </a:prstGeom>
          <a:solidFill>
            <a:srgbClr val="00B050"/>
          </a:soli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mn-cs"/>
            </a:endParaRPr>
          </a:p>
        </p:txBody>
      </p:sp>
      <p:sp>
        <p:nvSpPr>
          <p:cNvPr id="19" name="Text Box 4">
            <a:extLst>
              <a:ext uri="{FF2B5EF4-FFF2-40B4-BE49-F238E27FC236}">
                <a16:creationId xmlns:a16="http://schemas.microsoft.com/office/drawing/2014/main" id="{0F8BC228-E475-435E-A477-4A65C4B0F713}"/>
              </a:ext>
            </a:extLst>
          </p:cNvPr>
          <p:cNvSpPr txBox="1">
            <a:spLocks noChangeArrowheads="1"/>
          </p:cNvSpPr>
          <p:nvPr/>
        </p:nvSpPr>
        <p:spPr>
          <a:xfrm>
            <a:off x="583250" y="42863"/>
            <a:ext cx="11367744" cy="577850"/>
          </a:xfrm>
          <a:prstGeom prst="rect">
            <a:avLst/>
          </a:prstGeom>
          <a:extLst>
            <a:ext uri="{909E8E84-426E-40DD-AFC4-6F175D3DCCD1}">
              <a14:hiddenFill xmlns:a14="http://schemas.microsoft.com/office/drawing/2010/main">
                <a:gradFill rotWithShape="1">
                  <a:gsLst>
                    <a:gs pos="0">
                      <a:srgbClr val="00FFFF"/>
                    </a:gs>
                    <a:gs pos="100000">
                      <a:schemeClr val="bg1"/>
                    </a:gs>
                  </a:gsLst>
                  <a:lin ang="2700000" scaled="1"/>
                </a:gradFill>
              </a14:hiddenFill>
            </a:ext>
            <a:ext uri="{91240B29-F687-4F45-9708-019B960494DF}">
              <a14:hiddenLine xmlns:a14="http://schemas.microsoft.com/office/drawing/2010/main" w="9525">
                <a:solidFill>
                  <a:srgbClr val="FFFF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j-cs"/>
              </a:rPr>
              <a:t>Expected Activities in </a:t>
            </a:r>
            <a:r>
              <a:rPr kumimoji="0" lang="en-US" altLang="ja-JP" sz="28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j-cs"/>
              </a:rPr>
              <a:t>SynObs</a:t>
            </a:r>
            <a:r>
              <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j-cs"/>
              </a:rPr>
              <a:t> </a:t>
            </a:r>
          </a:p>
        </p:txBody>
      </p:sp>
      <p:pic>
        <p:nvPicPr>
          <p:cNvPr id="6" name="図 1">
            <a:extLst>
              <a:ext uri="{FF2B5EF4-FFF2-40B4-BE49-F238E27FC236}">
                <a16:creationId xmlns:a16="http://schemas.microsoft.com/office/drawing/2014/main" id="{28D7A66D-212F-43BC-96BC-0819462D5E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3661" y="80172"/>
            <a:ext cx="3944679" cy="1632778"/>
          </a:xfrm>
          <a:prstGeom prst="rect">
            <a:avLst/>
          </a:prstGeom>
        </p:spPr>
      </p:pic>
    </p:spTree>
    <p:extLst>
      <p:ext uri="{BB962C8B-B14F-4D97-AF65-F5344CB8AC3E}">
        <p14:creationId xmlns:p14="http://schemas.microsoft.com/office/powerpoint/2010/main" val="64195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2">
            <a:extLst>
              <a:ext uri="{FF2B5EF4-FFF2-40B4-BE49-F238E27FC236}">
                <a16:creationId xmlns:a16="http://schemas.microsoft.com/office/drawing/2014/main" id="{EAB60922-BC55-43D7-8FC0-FEC5433007C7}"/>
              </a:ext>
            </a:extLst>
          </p:cNvPr>
          <p:cNvSpPr>
            <a:spLocks noChangeShapeType="1"/>
          </p:cNvSpPr>
          <p:nvPr/>
        </p:nvSpPr>
        <p:spPr bwMode="auto">
          <a:xfrm>
            <a:off x="240099" y="620713"/>
            <a:ext cx="8429767"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 name="AutoShape 3">
            <a:extLst>
              <a:ext uri="{FF2B5EF4-FFF2-40B4-BE49-F238E27FC236}">
                <a16:creationId xmlns:a16="http://schemas.microsoft.com/office/drawing/2014/main" id="{93B4DF50-7D25-4ECF-96AE-AB4B95597072}"/>
              </a:ext>
            </a:extLst>
          </p:cNvPr>
          <p:cNvSpPr>
            <a:spLocks noChangeArrowheads="1"/>
          </p:cNvSpPr>
          <p:nvPr/>
        </p:nvSpPr>
        <p:spPr bwMode="auto">
          <a:xfrm>
            <a:off x="219668" y="188913"/>
            <a:ext cx="228600" cy="228600"/>
          </a:xfrm>
          <a:prstGeom prst="star5">
            <a:avLst/>
          </a:prstGeom>
          <a:solidFill>
            <a:srgbClr val="00B050"/>
          </a:soli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Arial" charset="0"/>
              <a:ea typeface="ＭＳ Ｐゴシック" panose="020B0600070205080204" pitchFamily="50" charset="-128"/>
              <a:cs typeface="+mn-cs"/>
            </a:endParaRPr>
          </a:p>
        </p:txBody>
      </p:sp>
      <p:sp>
        <p:nvSpPr>
          <p:cNvPr id="19" name="Text Box 4">
            <a:extLst>
              <a:ext uri="{FF2B5EF4-FFF2-40B4-BE49-F238E27FC236}">
                <a16:creationId xmlns:a16="http://schemas.microsoft.com/office/drawing/2014/main" id="{0F8BC228-E475-435E-A477-4A65C4B0F713}"/>
              </a:ext>
            </a:extLst>
          </p:cNvPr>
          <p:cNvSpPr txBox="1">
            <a:spLocks noChangeArrowheads="1"/>
          </p:cNvSpPr>
          <p:nvPr/>
        </p:nvSpPr>
        <p:spPr>
          <a:xfrm>
            <a:off x="463012" y="42863"/>
            <a:ext cx="11367744" cy="577850"/>
          </a:xfrm>
          <a:prstGeom prst="rect">
            <a:avLst/>
          </a:prstGeom>
          <a:extLst>
            <a:ext uri="{909E8E84-426E-40DD-AFC4-6F175D3DCCD1}">
              <a14:hiddenFill xmlns:a14="http://schemas.microsoft.com/office/drawing/2010/main">
                <a:gradFill rotWithShape="1">
                  <a:gsLst>
                    <a:gs pos="0">
                      <a:srgbClr val="00FFFF"/>
                    </a:gs>
                    <a:gs pos="100000">
                      <a:schemeClr val="bg1"/>
                    </a:gs>
                  </a:gsLst>
                  <a:lin ang="2700000" scaled="1"/>
                </a:gradFill>
              </a14:hiddenFill>
            </a:ext>
            <a:ext uri="{91240B29-F687-4F45-9708-019B960494DF}">
              <a14:hiddenLine xmlns:a14="http://schemas.microsoft.com/office/drawing/2010/main" w="9525">
                <a:solidFill>
                  <a:srgbClr val="FFFF00"/>
                </a:solidFill>
                <a:miter lim="800000"/>
                <a:headEnd/>
                <a:tailEnd/>
              </a14:hiddenLine>
            </a:ext>
          </a:ex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ja-JP" sz="2800" dirty="0">
                <a:solidFill>
                  <a:prstClr val="black"/>
                </a:solidFill>
                <a:latin typeface="Arial" panose="020B0604020202020204" pitchFamily="34" charset="0"/>
                <a:ea typeface="ＭＳ Ｐゴシック" panose="020B0600070205080204" pitchFamily="50" charset="-128"/>
              </a:rPr>
              <a:t>Expectations/Requests of OSE/OSSE to </a:t>
            </a:r>
            <a:r>
              <a:rPr kumimoji="0" lang="en-US" altLang="ja-JP" sz="2800" dirty="0" err="1">
                <a:solidFill>
                  <a:prstClr val="black"/>
                </a:solidFill>
                <a:latin typeface="Arial" panose="020B0604020202020204" pitchFamily="34" charset="0"/>
                <a:ea typeface="ＭＳ Ｐゴシック" panose="020B0600070205080204" pitchFamily="50" charset="-128"/>
              </a:rPr>
              <a:t>SynObs</a:t>
            </a:r>
            <a:r>
              <a:rPr kumimoji="0" lang="en-US" altLang="ja-JP" sz="2800" dirty="0">
                <a:solidFill>
                  <a:prstClr val="black"/>
                </a:solidFill>
                <a:latin typeface="Arial" panose="020B0604020202020204" pitchFamily="34" charset="0"/>
                <a:ea typeface="ＭＳ Ｐゴシック" panose="020B0600070205080204" pitchFamily="50" charset="-128"/>
              </a:rPr>
              <a:t> </a:t>
            </a:r>
            <a:r>
              <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j-cs"/>
              </a:rPr>
              <a:t> </a:t>
            </a:r>
          </a:p>
        </p:txBody>
      </p:sp>
      <p:sp>
        <p:nvSpPr>
          <p:cNvPr id="6" name="テキスト ボックス 5">
            <a:extLst>
              <a:ext uri="{FF2B5EF4-FFF2-40B4-BE49-F238E27FC236}">
                <a16:creationId xmlns:a16="http://schemas.microsoft.com/office/drawing/2014/main" id="{8B1DE7D4-4656-46E4-98C8-5AA629201B55}"/>
              </a:ext>
            </a:extLst>
          </p:cNvPr>
          <p:cNvSpPr txBox="1"/>
          <p:nvPr/>
        </p:nvSpPr>
        <p:spPr>
          <a:xfrm>
            <a:off x="361244" y="619127"/>
            <a:ext cx="11225854" cy="6232475"/>
          </a:xfrm>
          <a:prstGeom prst="rect">
            <a:avLst/>
          </a:prstGeom>
          <a:solidFill>
            <a:schemeClr val="bg1"/>
          </a:solidFill>
        </p:spPr>
        <p:txBody>
          <a:bodyPr wrap="square" rtlCol="0">
            <a:spAutoFit/>
          </a:bodyPr>
          <a:lstStyle/>
          <a:p>
            <a:pPr marL="457200" indent="-457200">
              <a:spcBef>
                <a:spcPts val="600"/>
              </a:spcBef>
              <a:buFont typeface="Wingdings" panose="05000000000000000000" pitchFamily="2" charset="2"/>
              <a:buChar char="u"/>
            </a:pPr>
            <a:r>
              <a:rPr lang="en-US" altLang="ja-JP" sz="2400" dirty="0" err="1">
                <a:solidFill>
                  <a:srgbClr val="0000FF"/>
                </a:solidFill>
                <a:latin typeface="Calibri" panose="020F0502020204030204" pitchFamily="34" charset="0"/>
              </a:rPr>
              <a:t>SynObs</a:t>
            </a:r>
            <a:r>
              <a:rPr lang="en-US" altLang="ja-JP" sz="2400" dirty="0">
                <a:solidFill>
                  <a:srgbClr val="0000FF"/>
                </a:solidFill>
                <a:latin typeface="Calibri" panose="020F0502020204030204" pitchFamily="34" charset="0"/>
              </a:rPr>
              <a:t> proposal defined 7 targeted combinations</a:t>
            </a:r>
          </a:p>
          <a:p>
            <a:pPr marL="541338" indent="-276225">
              <a:buFont typeface="Arial" panose="020B0604020202020204" pitchFamily="34" charset="0"/>
              <a:buChar char="•"/>
            </a:pPr>
            <a:r>
              <a:rPr lang="en-US" altLang="ja-JP" sz="2400" dirty="0">
                <a:solidFill>
                  <a:srgbClr val="000000"/>
                </a:solidFill>
                <a:latin typeface="Calibri" panose="020F0502020204030204" pitchFamily="34" charset="0"/>
              </a:rPr>
              <a:t>Altimetry and satellite surface velocity with Argo     </a:t>
            </a:r>
          </a:p>
          <a:p>
            <a:pPr marL="541338" indent="-276225">
              <a:buFont typeface="Arial" panose="020B0604020202020204" pitchFamily="34" charset="0"/>
              <a:buChar char="•"/>
            </a:pPr>
            <a:r>
              <a:rPr lang="en-US" altLang="ja-JP" sz="2400" dirty="0">
                <a:solidFill>
                  <a:srgbClr val="000000"/>
                </a:solidFill>
                <a:latin typeface="Calibri" panose="020F0502020204030204" pitchFamily="34" charset="0"/>
              </a:rPr>
              <a:t>Tropical buoy array, Argo, and Altimetry</a:t>
            </a:r>
          </a:p>
          <a:p>
            <a:pPr marL="541338" indent="-276225">
              <a:buFont typeface="Arial" panose="020B0604020202020204" pitchFamily="34" charset="0"/>
              <a:buChar char="•"/>
            </a:pPr>
            <a:r>
              <a:rPr lang="en-US" altLang="ja-JP" sz="2400" dirty="0">
                <a:solidFill>
                  <a:srgbClr val="000000"/>
                </a:solidFill>
                <a:latin typeface="Calibri" panose="020F0502020204030204" pitchFamily="34" charset="0"/>
              </a:rPr>
              <a:t>Satellite SSS and in-situ observations  </a:t>
            </a:r>
          </a:p>
          <a:p>
            <a:pPr marL="541338" indent="-276225">
              <a:buFont typeface="Arial" panose="020B0604020202020204" pitchFamily="34" charset="0"/>
              <a:buChar char="•"/>
            </a:pPr>
            <a:r>
              <a:rPr lang="en-US" altLang="ja-JP" sz="2400" dirty="0">
                <a:solidFill>
                  <a:srgbClr val="000000"/>
                </a:solidFill>
                <a:latin typeface="Calibri" panose="020F0502020204030204" pitchFamily="34" charset="0"/>
              </a:rPr>
              <a:t>Satellite SST/radiometer observations and near surface observations</a:t>
            </a:r>
          </a:p>
          <a:p>
            <a:pPr marL="541338" indent="-276225">
              <a:buFont typeface="Arial" panose="020B0604020202020204" pitchFamily="34" charset="0"/>
              <a:buChar char="•"/>
            </a:pPr>
            <a:r>
              <a:rPr lang="en-US" altLang="ja-JP" sz="2400" dirty="0">
                <a:solidFill>
                  <a:srgbClr val="000000"/>
                </a:solidFill>
                <a:latin typeface="Calibri" panose="020F0502020204030204" pitchFamily="34" charset="0"/>
              </a:rPr>
              <a:t>Satellite ocean color and BGC Argo   </a:t>
            </a:r>
          </a:p>
          <a:p>
            <a:pPr marL="541338" indent="-276225">
              <a:buFont typeface="Arial" panose="020B0604020202020204" pitchFamily="34" charset="0"/>
              <a:buChar char="•"/>
            </a:pPr>
            <a:r>
              <a:rPr lang="en-US" altLang="ja-JP" sz="2400" dirty="0">
                <a:solidFill>
                  <a:srgbClr val="000000"/>
                </a:solidFill>
                <a:latin typeface="Calibri" panose="020F0502020204030204" pitchFamily="34" charset="0"/>
              </a:rPr>
              <a:t>Sea ice concentration and thickness</a:t>
            </a:r>
          </a:p>
          <a:p>
            <a:pPr marL="541338" indent="-276225">
              <a:buFont typeface="Arial" panose="020B0604020202020204" pitchFamily="34" charset="0"/>
              <a:buChar char="•"/>
            </a:pPr>
            <a:r>
              <a:rPr lang="en-US" altLang="ja-JP" sz="2400" dirty="0">
                <a:solidFill>
                  <a:srgbClr val="000000"/>
                </a:solidFill>
                <a:latin typeface="Calibri" panose="020F0502020204030204" pitchFamily="34" charset="0"/>
              </a:rPr>
              <a:t>Coastal ocean and Open Ocean Observations</a:t>
            </a:r>
          </a:p>
          <a:p>
            <a:pPr marL="446088" indent="-446088">
              <a:buFont typeface="Wingdings" panose="05000000000000000000" pitchFamily="2" charset="2"/>
              <a:buChar char="u"/>
            </a:pPr>
            <a:r>
              <a:rPr lang="en-US" altLang="ja-JP" sz="2400" dirty="0">
                <a:solidFill>
                  <a:srgbClr val="0000FF"/>
                </a:solidFill>
                <a:latin typeface="Calibri" panose="020F0502020204030204" pitchFamily="34" charset="0"/>
              </a:rPr>
              <a:t>SWOT:</a:t>
            </a:r>
            <a:r>
              <a:rPr lang="en-US" altLang="ja-JP" sz="2400" dirty="0">
                <a:solidFill>
                  <a:srgbClr val="000000"/>
                </a:solidFill>
                <a:latin typeface="Calibri" panose="020F0502020204030204" pitchFamily="34" charset="0"/>
              </a:rPr>
              <a:t> OSSE and post-launch OSE (launch targeted for November 2022) .</a:t>
            </a:r>
          </a:p>
          <a:p>
            <a:pPr marL="457200" indent="-457200">
              <a:spcBef>
                <a:spcPts val="600"/>
              </a:spcBef>
              <a:buFont typeface="Wingdings" panose="05000000000000000000" pitchFamily="2" charset="2"/>
              <a:buChar char="u"/>
            </a:pPr>
            <a:r>
              <a:rPr lang="en-US" altLang="ja-JP" sz="2400" dirty="0">
                <a:solidFill>
                  <a:srgbClr val="0000FF"/>
                </a:solidFill>
                <a:latin typeface="Calibri" panose="020F0502020204030204" pitchFamily="34" charset="0"/>
              </a:rPr>
              <a:t>Ocean Observing Co-Design</a:t>
            </a:r>
            <a:r>
              <a:rPr lang="en-US" altLang="ja-JP" sz="2400" dirty="0">
                <a:solidFill>
                  <a:srgbClr val="000000"/>
                </a:solidFill>
                <a:latin typeface="Calibri" panose="020F0502020204030204" pitchFamily="34" charset="0"/>
              </a:rPr>
              <a:t> expects </a:t>
            </a:r>
            <a:r>
              <a:rPr lang="en-US" altLang="ja-JP" sz="2400" dirty="0" err="1">
                <a:solidFill>
                  <a:srgbClr val="000000"/>
                </a:solidFill>
                <a:latin typeface="Calibri" panose="020F0502020204030204" pitchFamily="34" charset="0"/>
              </a:rPr>
              <a:t>SynObs</a:t>
            </a:r>
            <a:r>
              <a:rPr lang="en-US" altLang="ja-JP" sz="2400" dirty="0">
                <a:solidFill>
                  <a:srgbClr val="000000"/>
                </a:solidFill>
                <a:latin typeface="Calibri" panose="020F0502020204030204" pitchFamily="34" charset="0"/>
              </a:rPr>
              <a:t> to conduct OSE/OSSEs for some of their exemplars (Marine Heatwaves, Boundary Currents, Tropical Cyclones, Storm Surge, Carbon Cycle, Biodiversity).</a:t>
            </a:r>
          </a:p>
          <a:p>
            <a:pPr marL="457200" indent="-457200">
              <a:spcBef>
                <a:spcPts val="600"/>
              </a:spcBef>
              <a:buFont typeface="Wingdings" panose="05000000000000000000" pitchFamily="2" charset="2"/>
              <a:buChar char="u"/>
            </a:pPr>
            <a:r>
              <a:rPr lang="en-US" altLang="ja-JP" sz="2400" dirty="0">
                <a:solidFill>
                  <a:srgbClr val="0000FF"/>
                </a:solidFill>
                <a:latin typeface="Calibri" panose="020F0502020204030204" pitchFamily="34" charset="0"/>
              </a:rPr>
              <a:t>TPOS-SAC</a:t>
            </a:r>
            <a:r>
              <a:rPr lang="en-US" altLang="ja-JP" sz="2400" dirty="0">
                <a:solidFill>
                  <a:srgbClr val="000000"/>
                </a:solidFill>
                <a:latin typeface="Calibri" panose="020F0502020204030204" pitchFamily="34" charset="0"/>
              </a:rPr>
              <a:t> </a:t>
            </a:r>
            <a:r>
              <a:rPr lang="en-US" altLang="ja-JP" sz="2400" dirty="0">
                <a:solidFill>
                  <a:srgbClr val="0000FF"/>
                </a:solidFill>
                <a:latin typeface="Calibri" panose="020F0502020204030204" pitchFamily="34" charset="0"/>
              </a:rPr>
              <a:t>requested OSE/OSSE for new TPOS</a:t>
            </a:r>
            <a:r>
              <a:rPr lang="en-US" altLang="ja-JP" sz="2400" dirty="0">
                <a:solidFill>
                  <a:srgbClr val="000000"/>
                </a:solidFill>
                <a:latin typeface="Calibri" panose="020F0502020204030204" pitchFamily="34" charset="0"/>
              </a:rPr>
              <a:t>, and ECMWF, NCEP, and JMA started to discuss on a collaborative OSE for S2S forecasts.</a:t>
            </a:r>
          </a:p>
          <a:p>
            <a:pPr marL="457200" indent="-457200">
              <a:spcBef>
                <a:spcPts val="600"/>
              </a:spcBef>
              <a:buFont typeface="Wingdings" panose="05000000000000000000" pitchFamily="2" charset="2"/>
              <a:buChar char="u"/>
            </a:pPr>
            <a:r>
              <a:rPr lang="en-US" altLang="ja-JP" sz="2400" dirty="0">
                <a:solidFill>
                  <a:srgbClr val="0000FF"/>
                </a:solidFill>
                <a:latin typeface="Calibri" panose="020F0502020204030204" pitchFamily="34" charset="0"/>
              </a:rPr>
              <a:t>Argo Science Team</a:t>
            </a:r>
            <a:r>
              <a:rPr lang="en-US" altLang="ja-JP" sz="2400" dirty="0">
                <a:solidFill>
                  <a:srgbClr val="000000"/>
                </a:solidFill>
                <a:latin typeface="Calibri" panose="020F0502020204030204" pitchFamily="34" charset="0"/>
              </a:rPr>
              <a:t> aims to enhance the communication with modeling communities.</a:t>
            </a:r>
          </a:p>
          <a:p>
            <a:pPr marL="704850" indent="-342900">
              <a:buFont typeface="Wingdings" panose="05000000000000000000" pitchFamily="2" charset="2"/>
              <a:buChar char="Ø"/>
            </a:pPr>
            <a:r>
              <a:rPr lang="en-US" altLang="ja-JP" sz="2400" dirty="0">
                <a:solidFill>
                  <a:srgbClr val="000000"/>
                </a:solidFill>
                <a:latin typeface="Calibri" panose="020F0502020204030204" pitchFamily="34" charset="0"/>
              </a:rPr>
              <a:t> Multi-system OSE for salinity drifts are currently on-going (Suggested by P. </a:t>
            </a:r>
            <a:r>
              <a:rPr lang="en-US" altLang="ja-JP" sz="2400" dirty="0" err="1">
                <a:solidFill>
                  <a:srgbClr val="000000"/>
                </a:solidFill>
                <a:latin typeface="Calibri" panose="020F0502020204030204" pitchFamily="34" charset="0"/>
              </a:rPr>
              <a:t>Oke</a:t>
            </a:r>
            <a:r>
              <a:rPr lang="en-US" altLang="ja-JP" sz="240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40476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6"/>
          <p:cNvPicPr>
            <a:picLocks noChangeAspect="1" noChangeArrowheads="1"/>
          </p:cNvPicPr>
          <p:nvPr/>
        </p:nvPicPr>
        <p:blipFill>
          <a:blip r:embed="rId3"/>
          <a:srcRect/>
          <a:stretch>
            <a:fillRect/>
          </a:stretch>
        </p:blipFill>
        <p:spPr bwMode="auto">
          <a:xfrm>
            <a:off x="2310584" y="3526760"/>
            <a:ext cx="1648120" cy="1000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7" name="Image 26"/>
          <p:cNvPicPr>
            <a:picLocks noChangeAspect="1"/>
          </p:cNvPicPr>
          <p:nvPr/>
        </p:nvPicPr>
        <p:blipFill rotWithShape="1">
          <a:blip r:embed="rId4" cstate="print">
            <a:extLst>
              <a:ext uri="{28A0092B-C50C-407E-A947-70E740481C1C}">
                <a14:useLocalDpi xmlns:a14="http://schemas.microsoft.com/office/drawing/2010/main" val="0"/>
              </a:ext>
            </a:extLst>
          </a:blip>
          <a:srcRect l="26523" t="6335" r="41979" b="-1"/>
          <a:stretch/>
        </p:blipFill>
        <p:spPr>
          <a:xfrm>
            <a:off x="1985395" y="4580887"/>
            <a:ext cx="1086015" cy="1009715"/>
          </a:xfrm>
          <a:prstGeom prst="rect">
            <a:avLst/>
          </a:prstGeom>
        </p:spPr>
      </p:pic>
      <p:sp>
        <p:nvSpPr>
          <p:cNvPr id="29" name="Flèche droite 28"/>
          <p:cNvSpPr/>
          <p:nvPr/>
        </p:nvSpPr>
        <p:spPr>
          <a:xfrm>
            <a:off x="4634470" y="4342309"/>
            <a:ext cx="428677" cy="255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fr-FR" sz="2133" i="1"/>
          </a:p>
        </p:txBody>
      </p:sp>
      <p:pic>
        <p:nvPicPr>
          <p:cNvPr id="30" name="Imag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8657" y="4342309"/>
            <a:ext cx="1460215" cy="916127"/>
          </a:xfrm>
          <a:prstGeom prst="rect">
            <a:avLst/>
          </a:prstGeom>
        </p:spPr>
      </p:pic>
      <p:sp>
        <p:nvSpPr>
          <p:cNvPr id="31" name="ZoneTexte 30"/>
          <p:cNvSpPr txBox="1"/>
          <p:nvPr/>
        </p:nvSpPr>
        <p:spPr>
          <a:xfrm>
            <a:off x="1678769" y="2716781"/>
            <a:ext cx="3351931" cy="420564"/>
          </a:xfrm>
          <a:prstGeom prst="rect">
            <a:avLst/>
          </a:prstGeom>
          <a:noFill/>
        </p:spPr>
        <p:txBody>
          <a:bodyPr wrap="square" rtlCol="0">
            <a:spAutoFit/>
          </a:bodyPr>
          <a:lstStyle/>
          <a:p>
            <a:pPr algn="ctr"/>
            <a:r>
              <a:rPr lang="fr-FR" sz="2133" i="1" dirty="0" err="1"/>
              <a:t>Ocean</a:t>
            </a:r>
            <a:r>
              <a:rPr lang="fr-FR" sz="2133" i="1" dirty="0"/>
              <a:t> </a:t>
            </a:r>
            <a:r>
              <a:rPr lang="fr-FR" sz="2133" i="1" dirty="0" err="1"/>
              <a:t>observing</a:t>
            </a:r>
            <a:r>
              <a:rPr lang="fr-FR" sz="2133" i="1" dirty="0"/>
              <a:t> </a:t>
            </a:r>
            <a:r>
              <a:rPr lang="fr-FR" sz="2133" i="1" dirty="0" err="1"/>
              <a:t>systems</a:t>
            </a:r>
            <a:endParaRPr lang="fr-FR" sz="2133" i="1" dirty="0"/>
          </a:p>
        </p:txBody>
      </p:sp>
      <p:pic>
        <p:nvPicPr>
          <p:cNvPr id="34" name="Imag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8862" y="4641500"/>
            <a:ext cx="2658581" cy="865576"/>
          </a:xfrm>
          <a:prstGeom prst="rect">
            <a:avLst/>
          </a:prstGeom>
        </p:spPr>
      </p:pic>
      <p:pic>
        <p:nvPicPr>
          <p:cNvPr id="35" name="Imag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5071" y="3938364"/>
            <a:ext cx="1530475" cy="944576"/>
          </a:xfrm>
          <a:prstGeom prst="rect">
            <a:avLst/>
          </a:prstGeom>
        </p:spPr>
      </p:pic>
      <p:sp>
        <p:nvSpPr>
          <p:cNvPr id="36" name="ZoneTexte 35"/>
          <p:cNvSpPr txBox="1"/>
          <p:nvPr/>
        </p:nvSpPr>
        <p:spPr>
          <a:xfrm>
            <a:off x="4634470" y="2778336"/>
            <a:ext cx="2948957" cy="1107802"/>
          </a:xfrm>
          <a:prstGeom prst="rect">
            <a:avLst/>
          </a:prstGeom>
          <a:noFill/>
        </p:spPr>
        <p:txBody>
          <a:bodyPr wrap="square" lIns="121917" tIns="60959" rIns="121917" bIns="60959" rtlCol="0">
            <a:spAutoFit/>
          </a:bodyPr>
          <a:lstStyle/>
          <a:p>
            <a:pPr algn="ctr"/>
            <a:r>
              <a:rPr lang="fr-FR" sz="2133" i="1" dirty="0"/>
              <a:t>Data </a:t>
            </a:r>
            <a:r>
              <a:rPr lang="fr-FR" sz="2133" i="1" dirty="0" err="1"/>
              <a:t>integration</a:t>
            </a:r>
            <a:r>
              <a:rPr lang="fr-FR" sz="2133" i="1" dirty="0"/>
              <a:t> </a:t>
            </a:r>
            <a:r>
              <a:rPr lang="fr-FR" sz="2133" i="1" dirty="0" err="1"/>
              <a:t>into</a:t>
            </a:r>
            <a:r>
              <a:rPr lang="fr-FR" sz="2133" i="1" dirty="0"/>
              <a:t> model </a:t>
            </a:r>
          </a:p>
          <a:p>
            <a:pPr algn="ctr"/>
            <a:r>
              <a:rPr lang="fr-FR" sz="2133" i="1" dirty="0"/>
              <a:t>(</a:t>
            </a:r>
            <a:r>
              <a:rPr lang="fr-FR" sz="2133" i="1" dirty="0" err="1"/>
              <a:t>physics</a:t>
            </a:r>
            <a:r>
              <a:rPr lang="fr-FR" sz="2133" i="1" dirty="0"/>
              <a:t> and BGC)</a:t>
            </a:r>
          </a:p>
        </p:txBody>
      </p:sp>
      <p:sp>
        <p:nvSpPr>
          <p:cNvPr id="37" name="Flèche droite 36"/>
          <p:cNvSpPr/>
          <p:nvPr/>
        </p:nvSpPr>
        <p:spPr>
          <a:xfrm>
            <a:off x="7669769" y="4346095"/>
            <a:ext cx="504056" cy="255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fr-FR" sz="2133"/>
          </a:p>
        </p:txBody>
      </p:sp>
      <p:pic>
        <p:nvPicPr>
          <p:cNvPr id="38" name="Picture 3" descr="Y:\PUBLIC\Pour Antonio\salinity_H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08251" y="3856633"/>
            <a:ext cx="1835715" cy="1650444"/>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7871457" y="2788787"/>
            <a:ext cx="2862064" cy="1077026"/>
          </a:xfrm>
          <a:prstGeom prst="rect">
            <a:avLst/>
          </a:prstGeom>
        </p:spPr>
        <p:txBody>
          <a:bodyPr wrap="square">
            <a:spAutoFit/>
          </a:bodyPr>
          <a:lstStyle/>
          <a:p>
            <a:pPr algn="ctr"/>
            <a:r>
              <a:rPr lang="fr-FR" sz="2133" i="1" dirty="0">
                <a:solidFill>
                  <a:srgbClr val="000000"/>
                </a:solidFill>
              </a:rPr>
              <a:t>Provision of </a:t>
            </a:r>
            <a:r>
              <a:rPr lang="fr-FR" sz="2133" i="1" dirty="0" err="1">
                <a:solidFill>
                  <a:srgbClr val="000000"/>
                </a:solidFill>
              </a:rPr>
              <a:t>Ocean</a:t>
            </a:r>
            <a:r>
              <a:rPr lang="fr-FR" sz="2133" i="1" dirty="0">
                <a:solidFill>
                  <a:srgbClr val="000000"/>
                </a:solidFill>
              </a:rPr>
              <a:t>, </a:t>
            </a:r>
            <a:r>
              <a:rPr lang="fr-FR" sz="2133" i="1" dirty="0" err="1">
                <a:solidFill>
                  <a:srgbClr val="000000"/>
                </a:solidFill>
              </a:rPr>
              <a:t>ice</a:t>
            </a:r>
            <a:r>
              <a:rPr lang="fr-FR" sz="2133" i="1" dirty="0">
                <a:solidFill>
                  <a:srgbClr val="000000"/>
                </a:solidFill>
              </a:rPr>
              <a:t> and BGC </a:t>
            </a:r>
            <a:r>
              <a:rPr lang="fr-FR" sz="2133" i="1" dirty="0" err="1">
                <a:solidFill>
                  <a:srgbClr val="000000"/>
                </a:solidFill>
              </a:rPr>
              <a:t>analysis</a:t>
            </a:r>
            <a:r>
              <a:rPr lang="fr-FR" sz="2133" i="1" dirty="0">
                <a:solidFill>
                  <a:srgbClr val="000000"/>
                </a:solidFill>
              </a:rPr>
              <a:t> and </a:t>
            </a:r>
            <a:r>
              <a:rPr lang="fr-FR" sz="2133" i="1" dirty="0" err="1">
                <a:solidFill>
                  <a:srgbClr val="000000"/>
                </a:solidFill>
              </a:rPr>
              <a:t>forecasts</a:t>
            </a:r>
            <a:endParaRPr lang="fr-FR" sz="2133" i="1" dirty="0">
              <a:solidFill>
                <a:srgbClr val="000000"/>
              </a:solidFill>
            </a:endParaRPr>
          </a:p>
        </p:txBody>
      </p:sp>
      <p:sp>
        <p:nvSpPr>
          <p:cNvPr id="40" name="Flèche courbée vers le haut 39"/>
          <p:cNvSpPr/>
          <p:nvPr/>
        </p:nvSpPr>
        <p:spPr>
          <a:xfrm flipH="1">
            <a:off x="3134642" y="5370637"/>
            <a:ext cx="5701383" cy="860987"/>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33">
              <a:solidFill>
                <a:schemeClr val="tx1"/>
              </a:solidFill>
            </a:endParaRPr>
          </a:p>
        </p:txBody>
      </p:sp>
      <p:sp>
        <p:nvSpPr>
          <p:cNvPr id="18" name="ZoneTexte 17">
            <a:extLst>
              <a:ext uri="{FF2B5EF4-FFF2-40B4-BE49-F238E27FC236}">
                <a16:creationId xmlns:a16="http://schemas.microsoft.com/office/drawing/2014/main" id="{AEDFDCAD-B865-4B30-8F6C-0F1846F231DB}"/>
              </a:ext>
            </a:extLst>
          </p:cNvPr>
          <p:cNvSpPr txBox="1"/>
          <p:nvPr/>
        </p:nvSpPr>
        <p:spPr>
          <a:xfrm>
            <a:off x="321496" y="724727"/>
            <a:ext cx="11317624" cy="2246769"/>
          </a:xfrm>
          <a:prstGeom prst="rect">
            <a:avLst/>
          </a:prstGeom>
          <a:noFill/>
        </p:spPr>
        <p:txBody>
          <a:bodyPr wrap="square">
            <a:spAutoFit/>
          </a:bodyPr>
          <a:lstStyle/>
          <a:p>
            <a:r>
              <a:rPr lang="en-US" sz="2000" dirty="0"/>
              <a:t>Strengthening the link between the ocean observing community and the monitoring and forecasting centers  is crucial to give </a:t>
            </a:r>
            <a:r>
              <a:rPr lang="en-US" sz="2000" b="1" dirty="0"/>
              <a:t>feedback on the use, </a:t>
            </a:r>
            <a:r>
              <a:rPr lang="en-US" sz="2000" b="1" u="sng" dirty="0"/>
              <a:t>impact</a:t>
            </a:r>
            <a:r>
              <a:rPr lang="en-US" sz="2000" b="1" dirty="0"/>
              <a:t> and expected evolution from ocean monitoring and forecasting centers</a:t>
            </a:r>
            <a:r>
              <a:rPr lang="en-US" sz="2000" dirty="0"/>
              <a:t>. </a:t>
            </a:r>
          </a:p>
          <a:p>
            <a:endParaRPr lang="en-US" sz="2000" dirty="0"/>
          </a:p>
          <a:p>
            <a:r>
              <a:rPr lang="en-US" sz="2000" dirty="0"/>
              <a:t>Historically, ocean modeling/data assimilation and observing communities has less interactions than in atmosphere, especially for in situ networks (except Argo). </a:t>
            </a:r>
          </a:p>
          <a:p>
            <a:endParaRPr lang="en-US" sz="2000" dirty="0"/>
          </a:p>
        </p:txBody>
      </p:sp>
      <p:sp>
        <p:nvSpPr>
          <p:cNvPr id="20" name="ZoneTexte 19">
            <a:extLst>
              <a:ext uri="{FF2B5EF4-FFF2-40B4-BE49-F238E27FC236}">
                <a16:creationId xmlns:a16="http://schemas.microsoft.com/office/drawing/2014/main" id="{1A1166AC-A590-4288-AA6C-38E55EA28119}"/>
              </a:ext>
            </a:extLst>
          </p:cNvPr>
          <p:cNvSpPr txBox="1"/>
          <p:nvPr/>
        </p:nvSpPr>
        <p:spPr>
          <a:xfrm>
            <a:off x="1823103" y="6158776"/>
            <a:ext cx="8314411" cy="420564"/>
          </a:xfrm>
          <a:prstGeom prst="rect">
            <a:avLst/>
          </a:prstGeom>
          <a:noFill/>
        </p:spPr>
        <p:txBody>
          <a:bodyPr wrap="square">
            <a:spAutoFit/>
          </a:bodyPr>
          <a:lstStyle/>
          <a:p>
            <a:r>
              <a:rPr lang="fr-FR" sz="2133" i="1" dirty="0"/>
              <a:t>Feedback </a:t>
            </a:r>
            <a:r>
              <a:rPr lang="fr-FR" sz="2133" i="1" dirty="0" err="1"/>
              <a:t>from</a:t>
            </a:r>
            <a:r>
              <a:rPr lang="fr-FR" sz="2133" i="1" dirty="0"/>
              <a:t> </a:t>
            </a:r>
            <a:r>
              <a:rPr lang="fr-FR" sz="2133" i="1" dirty="0" err="1"/>
              <a:t>ocean</a:t>
            </a:r>
            <a:r>
              <a:rPr lang="fr-FR" sz="2133" i="1" dirty="0"/>
              <a:t> monitoring centers to </a:t>
            </a:r>
            <a:r>
              <a:rPr lang="fr-FR" sz="2133" i="1" dirty="0" err="1"/>
              <a:t>observing</a:t>
            </a:r>
            <a:r>
              <a:rPr lang="fr-FR" sz="2133" i="1" dirty="0"/>
              <a:t> networks. </a:t>
            </a:r>
          </a:p>
        </p:txBody>
      </p:sp>
      <p:sp>
        <p:nvSpPr>
          <p:cNvPr id="19" name="Titre 1">
            <a:extLst>
              <a:ext uri="{FF2B5EF4-FFF2-40B4-BE49-F238E27FC236}">
                <a16:creationId xmlns:a16="http://schemas.microsoft.com/office/drawing/2014/main" id="{2626599B-6029-4EE5-A25D-0030AD12101D}"/>
              </a:ext>
            </a:extLst>
          </p:cNvPr>
          <p:cNvSpPr txBox="1">
            <a:spLocks/>
          </p:cNvSpPr>
          <p:nvPr/>
        </p:nvSpPr>
        <p:spPr>
          <a:xfrm>
            <a:off x="2648607" y="0"/>
            <a:ext cx="9427780" cy="64031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err="1">
                <a:solidFill>
                  <a:schemeClr val="accent1"/>
                </a:solidFill>
              </a:rPr>
              <a:t>Ocean</a:t>
            </a:r>
            <a:r>
              <a:rPr lang="fr-FR" b="1" dirty="0">
                <a:solidFill>
                  <a:schemeClr val="accent1"/>
                </a:solidFill>
              </a:rPr>
              <a:t> monitoring and </a:t>
            </a:r>
            <a:r>
              <a:rPr lang="fr-FR" b="1" dirty="0" err="1">
                <a:solidFill>
                  <a:schemeClr val="accent1"/>
                </a:solidFill>
              </a:rPr>
              <a:t>forecasting</a:t>
            </a:r>
            <a:r>
              <a:rPr lang="fr-FR" b="1" dirty="0">
                <a:solidFill>
                  <a:schemeClr val="accent1"/>
                </a:solidFill>
              </a:rPr>
              <a:t> </a:t>
            </a:r>
            <a:r>
              <a:rPr lang="fr-FR" b="1" dirty="0" err="1">
                <a:solidFill>
                  <a:schemeClr val="accent1"/>
                </a:solidFill>
              </a:rPr>
              <a:t>systems</a:t>
            </a:r>
            <a:endParaRPr lang="fr-FR" b="1" dirty="0">
              <a:solidFill>
                <a:schemeClr val="accent1"/>
              </a:solidFill>
            </a:endParaRPr>
          </a:p>
        </p:txBody>
      </p:sp>
    </p:spTree>
    <p:extLst>
      <p:ext uri="{BB962C8B-B14F-4D97-AF65-F5344CB8AC3E}">
        <p14:creationId xmlns:p14="http://schemas.microsoft.com/office/powerpoint/2010/main" val="3690612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0548F5-C10B-459C-80CF-A9BBBB5F3495}"/>
              </a:ext>
            </a:extLst>
          </p:cNvPr>
          <p:cNvSpPr>
            <a:spLocks noGrp="1"/>
          </p:cNvSpPr>
          <p:nvPr>
            <p:ph type="title"/>
          </p:nvPr>
        </p:nvSpPr>
        <p:spPr>
          <a:xfrm>
            <a:off x="442414" y="160410"/>
            <a:ext cx="11353801" cy="508332"/>
          </a:xfrm>
        </p:spPr>
        <p:txBody>
          <a:bodyPr>
            <a:normAutofit fontScale="90000"/>
          </a:bodyPr>
          <a:lstStyle/>
          <a:p>
            <a:r>
              <a:rPr lang="fr-FR" b="1" dirty="0">
                <a:solidFill>
                  <a:schemeClr val="accent1"/>
                </a:solidFill>
              </a:rPr>
              <a:t>Observation impact </a:t>
            </a:r>
            <a:r>
              <a:rPr lang="fr-FR" b="1" dirty="0" err="1">
                <a:solidFill>
                  <a:schemeClr val="accent1"/>
                </a:solidFill>
              </a:rPr>
              <a:t>assessment</a:t>
            </a:r>
            <a:r>
              <a:rPr lang="fr-FR" b="1" dirty="0">
                <a:solidFill>
                  <a:schemeClr val="accent1"/>
                </a:solidFill>
              </a:rPr>
              <a:t> by </a:t>
            </a:r>
            <a:r>
              <a:rPr lang="fr-FR" b="1" dirty="0" err="1">
                <a:solidFill>
                  <a:schemeClr val="accent1"/>
                </a:solidFill>
              </a:rPr>
              <a:t>forecasting</a:t>
            </a:r>
            <a:r>
              <a:rPr lang="fr-FR" b="1" dirty="0">
                <a:solidFill>
                  <a:schemeClr val="accent1"/>
                </a:solidFill>
              </a:rPr>
              <a:t> centers</a:t>
            </a:r>
          </a:p>
        </p:txBody>
      </p:sp>
      <p:sp>
        <p:nvSpPr>
          <p:cNvPr id="5" name="ZoneTexte 4">
            <a:extLst>
              <a:ext uri="{FF2B5EF4-FFF2-40B4-BE49-F238E27FC236}">
                <a16:creationId xmlns:a16="http://schemas.microsoft.com/office/drawing/2014/main" id="{D6067F89-AD25-4C8C-9591-B428575BC517}"/>
              </a:ext>
            </a:extLst>
          </p:cNvPr>
          <p:cNvSpPr txBox="1"/>
          <p:nvPr/>
        </p:nvSpPr>
        <p:spPr>
          <a:xfrm>
            <a:off x="223861" y="841326"/>
            <a:ext cx="11607800" cy="4093428"/>
          </a:xfrm>
          <a:prstGeom prst="rect">
            <a:avLst/>
          </a:prstGeom>
          <a:noFill/>
        </p:spPr>
        <p:txBody>
          <a:bodyPr wrap="square">
            <a:spAutoFit/>
          </a:bodyPr>
          <a:lstStyle/>
          <a:p>
            <a:pPr algn="just">
              <a:spcBef>
                <a:spcPct val="0"/>
              </a:spcBef>
            </a:pPr>
            <a:r>
              <a:rPr lang="en-US" altLang="en-US" sz="2000" b="1" dirty="0"/>
              <a:t>Observation impact studies are performed to: </a:t>
            </a:r>
          </a:p>
          <a:p>
            <a:pPr marL="380990" indent="-380990" algn="just">
              <a:spcBef>
                <a:spcPct val="0"/>
              </a:spcBef>
              <a:buClr>
                <a:srgbClr val="334C93"/>
              </a:buClr>
              <a:buFont typeface="Wingdings" panose="05000000000000000000" pitchFamily="2" charset="2"/>
              <a:buChar char="ü"/>
            </a:pPr>
            <a:r>
              <a:rPr lang="en-US" altLang="en-US" sz="2000" dirty="0">
                <a:solidFill>
                  <a:srgbClr val="0070C0"/>
                </a:solidFill>
                <a:cs typeface="Arial" charset="0"/>
              </a:rPr>
              <a:t>verify that observation information is « optimally » used </a:t>
            </a:r>
            <a:r>
              <a:rPr lang="en-US" altLang="en-US" sz="2000" dirty="0">
                <a:cs typeface="Arial" charset="0"/>
              </a:rPr>
              <a:t>in the analysis step and improve the assimilation components,  </a:t>
            </a:r>
          </a:p>
          <a:p>
            <a:pPr marL="380990" indent="-380990" algn="just">
              <a:spcBef>
                <a:spcPct val="0"/>
              </a:spcBef>
              <a:buClr>
                <a:srgbClr val="334C93"/>
              </a:buClr>
              <a:buFont typeface="Wingdings" panose="05000000000000000000" pitchFamily="2" charset="2"/>
              <a:buChar char="ü"/>
            </a:pPr>
            <a:r>
              <a:rPr lang="en-US" altLang="en-US" sz="2000" dirty="0">
                <a:solidFill>
                  <a:srgbClr val="0070C0"/>
                </a:solidFill>
                <a:cs typeface="Arial" charset="0"/>
              </a:rPr>
              <a:t>quantify the impact </a:t>
            </a:r>
            <a:r>
              <a:rPr lang="en-US" altLang="en-US" sz="2000" dirty="0">
                <a:cs typeface="Arial" charset="0"/>
              </a:rPr>
              <a:t>of the observation network in ocean analyses and forecasts, </a:t>
            </a:r>
          </a:p>
          <a:p>
            <a:pPr marL="380990" indent="-380990" algn="just">
              <a:spcBef>
                <a:spcPct val="0"/>
              </a:spcBef>
              <a:buClr>
                <a:srgbClr val="334C93"/>
              </a:buClr>
              <a:buFont typeface="Wingdings" panose="05000000000000000000" pitchFamily="2" charset="2"/>
              <a:buChar char="ü"/>
            </a:pPr>
            <a:r>
              <a:rPr lang="fr-FR" altLang="en-US" sz="2000" dirty="0" err="1">
                <a:solidFill>
                  <a:srgbClr val="0070C0"/>
                </a:solidFill>
                <a:cs typeface="Arial" charset="0"/>
              </a:rPr>
              <a:t>demonstrate</a:t>
            </a:r>
            <a:r>
              <a:rPr lang="fr-FR" altLang="en-US" sz="2000" dirty="0">
                <a:solidFill>
                  <a:srgbClr val="0070C0"/>
                </a:solidFill>
                <a:cs typeface="Arial" charset="0"/>
              </a:rPr>
              <a:t> the value of an observation network </a:t>
            </a:r>
            <a:r>
              <a:rPr lang="fr-FR" altLang="en-US" sz="2000" dirty="0">
                <a:cs typeface="Arial" charset="0"/>
              </a:rPr>
              <a:t>for </a:t>
            </a:r>
            <a:r>
              <a:rPr lang="fr-FR" altLang="en-US" sz="2000" dirty="0" err="1">
                <a:cs typeface="Arial" charset="0"/>
              </a:rPr>
              <a:t>ocean</a:t>
            </a:r>
            <a:r>
              <a:rPr lang="fr-FR" altLang="en-US" sz="2000" dirty="0">
                <a:cs typeface="Arial" charset="0"/>
              </a:rPr>
              <a:t> analyses and </a:t>
            </a:r>
            <a:r>
              <a:rPr lang="fr-FR" altLang="en-US" sz="2000" dirty="0" err="1">
                <a:cs typeface="Arial" charset="0"/>
              </a:rPr>
              <a:t>forecasts</a:t>
            </a:r>
            <a:r>
              <a:rPr lang="fr-FR" altLang="en-US" sz="2000" dirty="0">
                <a:cs typeface="Arial" charset="0"/>
              </a:rPr>
              <a:t>,</a:t>
            </a:r>
            <a:endParaRPr lang="en-US" altLang="en-US" sz="2000" dirty="0">
              <a:cs typeface="Arial" charset="0"/>
            </a:endParaRPr>
          </a:p>
          <a:p>
            <a:pPr marL="380990" indent="-380990" algn="just">
              <a:spcBef>
                <a:spcPct val="0"/>
              </a:spcBef>
              <a:buClr>
                <a:srgbClr val="334C93"/>
              </a:buClr>
              <a:buFont typeface="Wingdings" panose="05000000000000000000" pitchFamily="2" charset="2"/>
              <a:buChar char="ü"/>
            </a:pPr>
            <a:r>
              <a:rPr lang="en-US" altLang="en-US" sz="2000" dirty="0">
                <a:solidFill>
                  <a:srgbClr val="0070C0"/>
                </a:solidFill>
              </a:rPr>
              <a:t>test future observing system design </a:t>
            </a:r>
            <a:r>
              <a:rPr lang="en-US" altLang="en-US" sz="2000" dirty="0"/>
              <a:t>from an integrated system perspective involving satellite and in-situ observations and numerical models</a:t>
            </a:r>
            <a:r>
              <a:rPr lang="en-US" altLang="en-US" sz="2000" dirty="0">
                <a:cs typeface="Arial" charset="0"/>
              </a:rPr>
              <a:t>.</a:t>
            </a:r>
          </a:p>
          <a:p>
            <a:pPr marL="609585" lvl="1" algn="just">
              <a:spcBef>
                <a:spcPct val="0"/>
              </a:spcBef>
              <a:buClr>
                <a:srgbClr val="334C93"/>
              </a:buClr>
            </a:pPr>
            <a:r>
              <a:rPr lang="en-US" altLang="en-US" sz="2000" dirty="0">
                <a:cs typeface="Arial" charset="0"/>
              </a:rPr>
              <a:t> </a:t>
            </a:r>
          </a:p>
          <a:p>
            <a:pPr algn="just"/>
            <a:r>
              <a:rPr lang="en-US" sz="2000" b="1" dirty="0">
                <a:solidFill>
                  <a:srgbClr val="AC6004"/>
                </a:solidFill>
              </a:rPr>
              <a:t>OSEs (Observing System Evaluations) </a:t>
            </a:r>
            <a:r>
              <a:rPr lang="en-US" sz="2000" dirty="0">
                <a:solidFill>
                  <a:srgbClr val="AC6004"/>
                </a:solidFill>
              </a:rPr>
              <a:t>=&gt; assessing the impact of existing data sets on a (by withholding observations). Other </a:t>
            </a:r>
            <a:r>
              <a:rPr lang="en-GB" sz="2000" dirty="0">
                <a:solidFill>
                  <a:srgbClr val="AC6004"/>
                </a:solidFill>
              </a:rPr>
              <a:t>approaches (e.g. DFS) are also  used.  </a:t>
            </a:r>
          </a:p>
          <a:p>
            <a:pPr algn="just"/>
            <a:endParaRPr lang="en-GB" sz="2000" b="1" dirty="0">
              <a:solidFill>
                <a:srgbClr val="AC6004"/>
              </a:solidFill>
            </a:endParaRPr>
          </a:p>
          <a:p>
            <a:pPr algn="just"/>
            <a:r>
              <a:rPr lang="en-GB" sz="2000" b="1" dirty="0">
                <a:solidFill>
                  <a:srgbClr val="AC6004"/>
                </a:solidFill>
              </a:rPr>
              <a:t>OSSEs (Observing System Simulation Experiments) </a:t>
            </a:r>
            <a:r>
              <a:rPr lang="en-GB" sz="2000" dirty="0">
                <a:solidFill>
                  <a:srgbClr val="AC6004"/>
                </a:solidFill>
              </a:rPr>
              <a:t>=&gt; help designing new observing systems and to perform preparatory data assimilation work.</a:t>
            </a:r>
          </a:p>
        </p:txBody>
      </p:sp>
      <p:pic>
        <p:nvPicPr>
          <p:cNvPr id="1028" name="Picture 4">
            <a:extLst>
              <a:ext uri="{FF2B5EF4-FFF2-40B4-BE49-F238E27FC236}">
                <a16:creationId xmlns:a16="http://schemas.microsoft.com/office/drawing/2014/main" id="{18C55C70-10B0-417C-8883-06578BFBF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301" y="4991101"/>
            <a:ext cx="6729255"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895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132F79-0717-3F42-9AF9-336140142966}"/>
              </a:ext>
            </a:extLst>
          </p:cNvPr>
          <p:cNvPicPr>
            <a:picLocks noChangeAspect="1"/>
          </p:cNvPicPr>
          <p:nvPr/>
        </p:nvPicPr>
        <p:blipFill>
          <a:blip r:embed="rId3"/>
          <a:stretch>
            <a:fillRect/>
          </a:stretch>
        </p:blipFill>
        <p:spPr>
          <a:xfrm>
            <a:off x="122872" y="811599"/>
            <a:ext cx="8254933" cy="5786840"/>
          </a:xfrm>
          <a:prstGeom prst="rect">
            <a:avLst/>
          </a:prstGeom>
        </p:spPr>
      </p:pic>
      <p:sp>
        <p:nvSpPr>
          <p:cNvPr id="9" name="Rectangle 8">
            <a:extLst>
              <a:ext uri="{FF2B5EF4-FFF2-40B4-BE49-F238E27FC236}">
                <a16:creationId xmlns:a16="http://schemas.microsoft.com/office/drawing/2014/main" id="{C4464870-C1B5-4F46-A1D2-8ED0B2FB4216}"/>
              </a:ext>
            </a:extLst>
          </p:cNvPr>
          <p:cNvSpPr/>
          <p:nvPr/>
        </p:nvSpPr>
        <p:spPr>
          <a:xfrm>
            <a:off x="2482851" y="104451"/>
            <a:ext cx="9455149" cy="502766"/>
          </a:xfrm>
          <a:prstGeom prst="rect">
            <a:avLst/>
          </a:prstGeom>
        </p:spPr>
        <p:txBody>
          <a:bodyPr wrap="square">
            <a:spAutoFit/>
          </a:bodyPr>
          <a:lstStyle/>
          <a:p>
            <a:r>
              <a:rPr lang="en-US" altLang="ja-JP" sz="2667" b="1" dirty="0">
                <a:solidFill>
                  <a:schemeClr val="bg1"/>
                </a:solidFill>
                <a:latin typeface="Arial" panose="020B0604020202020204" pitchFamily="34" charset="0"/>
                <a:ea typeface="Arial Unicode MS" panose="020B0604020202020204" pitchFamily="50" charset="-128"/>
                <a:cs typeface="Arial" panose="020B0604020202020204" pitchFamily="34" charset="0"/>
              </a:rPr>
              <a:t>OceanObs’19 Community White Paper on OS-Eval</a:t>
            </a:r>
            <a:r>
              <a:rPr lang="en-US" altLang="ja-JP" sz="2667" b="1" dirty="0">
                <a:solidFill>
                  <a:schemeClr val="bg1"/>
                </a:solidFill>
                <a:latin typeface="Arial" panose="020B0604020202020204" pitchFamily="34" charset="0"/>
                <a:cs typeface="Arial" panose="020B0604020202020204" pitchFamily="34" charset="0"/>
              </a:rPr>
              <a:t> </a:t>
            </a:r>
            <a:endParaRPr lang="fr-FR" sz="2667" b="1" dirty="0">
              <a:solidFill>
                <a:schemeClr val="bg1"/>
              </a:solidFill>
            </a:endParaRPr>
          </a:p>
        </p:txBody>
      </p:sp>
      <p:sp>
        <p:nvSpPr>
          <p:cNvPr id="3" name="Rectangle 2"/>
          <p:cNvSpPr/>
          <p:nvPr/>
        </p:nvSpPr>
        <p:spPr>
          <a:xfrm>
            <a:off x="8286460" y="856340"/>
            <a:ext cx="3841488" cy="5551456"/>
          </a:xfrm>
          <a:prstGeom prst="rect">
            <a:avLst/>
          </a:prstGeom>
        </p:spPr>
        <p:txBody>
          <a:bodyPr wrap="square">
            <a:spAutoFit/>
          </a:bodyPr>
          <a:lstStyle/>
          <a:p>
            <a:r>
              <a:rPr lang="fr-FR" sz="1867" b="1" dirty="0"/>
              <a:t>	</a:t>
            </a:r>
            <a:r>
              <a:rPr lang="fr-FR" sz="1867" b="1" u="sng" dirty="0" err="1"/>
              <a:t>Review</a:t>
            </a:r>
            <a:r>
              <a:rPr lang="fr-FR" sz="1867" b="1" u="sng" dirty="0"/>
              <a:t> </a:t>
            </a:r>
            <a:r>
              <a:rPr lang="fr-FR" sz="1867" b="1" u="sng" dirty="0" err="1"/>
              <a:t>papers</a:t>
            </a:r>
            <a:r>
              <a:rPr lang="fr-FR" sz="1867" b="1" u="sng" dirty="0"/>
              <a:t>:</a:t>
            </a:r>
          </a:p>
          <a:p>
            <a:endParaRPr lang="fr-FR" sz="1867" b="1" u="sng" dirty="0"/>
          </a:p>
          <a:p>
            <a:pPr marL="380990" indent="-380990">
              <a:buFont typeface="Arial" panose="020B0604020202020204" pitchFamily="34" charset="0"/>
              <a:buChar char="•"/>
            </a:pPr>
            <a:r>
              <a:rPr lang="fr-FR" sz="1867" dirty="0" err="1"/>
              <a:t>Fujii</a:t>
            </a:r>
            <a:r>
              <a:rPr lang="fr-FR" sz="1867" dirty="0"/>
              <a:t> et al. (2019). </a:t>
            </a:r>
            <a:r>
              <a:rPr lang="en-US" sz="1867" dirty="0">
                <a:cs typeface="Arial" panose="020B0604020202020204" pitchFamily="34" charset="0"/>
              </a:rPr>
              <a:t>Review of  Observing System Evaluation studies in Ocean Predict centers. </a:t>
            </a:r>
            <a:r>
              <a:rPr lang="en-US" sz="1867" dirty="0">
                <a:solidFill>
                  <a:srgbClr val="0070C0"/>
                </a:solidFill>
                <a:cs typeface="Arial" panose="020B0604020202020204" pitchFamily="34" charset="0"/>
              </a:rPr>
              <a:t>https://doi.org/10.3389/fmars.2019.00417 </a:t>
            </a:r>
            <a:r>
              <a:rPr lang="fr-FR" sz="1867" dirty="0">
                <a:solidFill>
                  <a:srgbClr val="0070C0"/>
                </a:solidFill>
              </a:rPr>
              <a:t> </a:t>
            </a:r>
            <a:r>
              <a:rPr lang="fr-FR" sz="1867" dirty="0"/>
              <a:t>(OceanObs'19 </a:t>
            </a:r>
            <a:r>
              <a:rPr lang="fr-FR" sz="1867" dirty="0" err="1"/>
              <a:t>Community</a:t>
            </a:r>
            <a:r>
              <a:rPr lang="fr-FR" sz="1867" dirty="0"/>
              <a:t> White Paper)</a:t>
            </a:r>
            <a:r>
              <a:rPr lang="en-US" sz="1867" dirty="0">
                <a:cs typeface="Arial" panose="020B0604020202020204" pitchFamily="34" charset="0"/>
              </a:rPr>
              <a:t> </a:t>
            </a:r>
          </a:p>
          <a:p>
            <a:pPr marL="380990" indent="-380990">
              <a:buFont typeface="Arial" panose="020B0604020202020204" pitchFamily="34" charset="0"/>
              <a:buChar char="•"/>
            </a:pPr>
            <a:endParaRPr lang="fr-FR" sz="1867" dirty="0"/>
          </a:p>
          <a:p>
            <a:pPr marL="380990" indent="-380990">
              <a:buFont typeface="Arial" panose="020B0604020202020204" pitchFamily="34" charset="0"/>
              <a:buChar char="•"/>
            </a:pPr>
            <a:r>
              <a:rPr lang="en-US" sz="1867" dirty="0" err="1"/>
              <a:t>Oke</a:t>
            </a:r>
            <a:r>
              <a:rPr lang="en-US" sz="1867" dirty="0"/>
              <a:t> et al. (2015a,b). J. of </a:t>
            </a:r>
            <a:r>
              <a:rPr lang="en-US" sz="1867" dirty="0" err="1"/>
              <a:t>Oper</a:t>
            </a:r>
            <a:r>
              <a:rPr lang="en-US" sz="1867" dirty="0"/>
              <a:t>. </a:t>
            </a:r>
            <a:r>
              <a:rPr lang="en-US" sz="1867" dirty="0" err="1"/>
              <a:t>Oceanogr</a:t>
            </a:r>
            <a:r>
              <a:rPr lang="en-US" sz="1867" dirty="0"/>
              <a:t>. (In the </a:t>
            </a:r>
            <a:r>
              <a:rPr lang="fr-FR" sz="1867" dirty="0"/>
              <a:t>GODAE </a:t>
            </a:r>
            <a:r>
              <a:rPr lang="fr-FR" sz="1867" dirty="0" err="1"/>
              <a:t>OceanView</a:t>
            </a:r>
            <a:r>
              <a:rPr lang="fr-FR" sz="1867" dirty="0"/>
              <a:t> </a:t>
            </a:r>
            <a:r>
              <a:rPr lang="fr-FR" sz="1867" dirty="0" err="1"/>
              <a:t>Special</a:t>
            </a:r>
            <a:r>
              <a:rPr lang="fr-FR" sz="1867" dirty="0"/>
              <a:t> Issue.)</a:t>
            </a:r>
          </a:p>
          <a:p>
            <a:pPr marL="380990" indent="-380990">
              <a:buFont typeface="Arial" panose="020B0604020202020204" pitchFamily="34" charset="0"/>
              <a:buChar char="•"/>
            </a:pPr>
            <a:endParaRPr lang="fr-FR" sz="1867" dirty="0"/>
          </a:p>
          <a:p>
            <a:pPr marL="380990" indent="-380990">
              <a:buFont typeface="Arial" panose="020B0604020202020204" pitchFamily="34" charset="0"/>
              <a:buChar char="•"/>
            </a:pPr>
            <a:endParaRPr lang="fr-FR" sz="1867" dirty="0"/>
          </a:p>
          <a:p>
            <a:r>
              <a:rPr lang="fr-FR" sz="1867" b="1" u="sng" dirty="0" err="1"/>
              <a:t>Ocean</a:t>
            </a:r>
            <a:r>
              <a:rPr lang="fr-FR" sz="1867" b="1" u="sng" dirty="0"/>
              <a:t> </a:t>
            </a:r>
            <a:r>
              <a:rPr lang="fr-FR" sz="1867" b="1" u="sng" dirty="0" err="1"/>
              <a:t>Predict</a:t>
            </a:r>
            <a:r>
              <a:rPr lang="fr-FR" sz="1867" b="1" u="sng" dirty="0"/>
              <a:t> </a:t>
            </a:r>
            <a:r>
              <a:rPr lang="fr-FR" sz="1867" b="1" u="sng" dirty="0" err="1"/>
              <a:t>OSEval</a:t>
            </a:r>
            <a:r>
              <a:rPr lang="fr-FR" sz="1867" b="1" u="sng" dirty="0"/>
              <a:t> </a:t>
            </a:r>
            <a:r>
              <a:rPr lang="fr-FR" sz="1867" b="1" u="sng" dirty="0" err="1"/>
              <a:t>Task</a:t>
            </a:r>
            <a:r>
              <a:rPr lang="fr-FR" sz="1867" b="1" u="sng" dirty="0"/>
              <a:t> Team: </a:t>
            </a:r>
          </a:p>
          <a:p>
            <a:endParaRPr lang="fr-FR" sz="1867" b="1" u="sng" dirty="0"/>
          </a:p>
          <a:p>
            <a:r>
              <a:rPr lang="en-US" sz="1867" dirty="0">
                <a:solidFill>
                  <a:srgbClr val="0070C0"/>
                </a:solidFill>
              </a:rPr>
              <a:t>https://oceanpredict.org/science/task-team-activities/observing-system-evaluation/#section-introduction</a:t>
            </a:r>
            <a:endParaRPr lang="fr-FR" sz="1867" dirty="0">
              <a:solidFill>
                <a:srgbClr val="0070C0"/>
              </a:solidFill>
            </a:endParaRPr>
          </a:p>
        </p:txBody>
      </p:sp>
      <p:pic>
        <p:nvPicPr>
          <p:cNvPr id="5" name="Picture 2" descr="Logo&#10;&#10;Description automatically generated">
            <a:extLst>
              <a:ext uri="{FF2B5EF4-FFF2-40B4-BE49-F238E27FC236}">
                <a16:creationId xmlns:a16="http://schemas.microsoft.com/office/drawing/2014/main" id="{AF2F40E7-696D-455D-8979-ECE400EBD897}"/>
              </a:ext>
            </a:extLst>
          </p:cNvPr>
          <p:cNvPicPr/>
          <p:nvPr/>
        </p:nvPicPr>
        <p:blipFill>
          <a:blip r:embed="rId4">
            <a:extLst>
              <a:ext uri="{28A0092B-C50C-407E-A947-70E740481C1C}">
                <a14:useLocalDpi xmlns:a14="http://schemas.microsoft.com/office/drawing/2010/main" val="0"/>
              </a:ext>
            </a:extLst>
          </a:blip>
          <a:stretch>
            <a:fillRect/>
          </a:stretch>
        </p:blipFill>
        <p:spPr>
          <a:xfrm>
            <a:off x="9480884" y="104451"/>
            <a:ext cx="2571121" cy="615446"/>
          </a:xfrm>
          <a:prstGeom prst="rect">
            <a:avLst/>
          </a:prstGeom>
        </p:spPr>
      </p:pic>
      <p:sp>
        <p:nvSpPr>
          <p:cNvPr id="6" name="Titre 1">
            <a:extLst>
              <a:ext uri="{FF2B5EF4-FFF2-40B4-BE49-F238E27FC236}">
                <a16:creationId xmlns:a16="http://schemas.microsoft.com/office/drawing/2014/main" id="{B3E86157-959C-4832-8C51-4920C559CC16}"/>
              </a:ext>
            </a:extLst>
          </p:cNvPr>
          <p:cNvSpPr>
            <a:spLocks noGrp="1"/>
          </p:cNvSpPr>
          <p:nvPr>
            <p:ph type="title"/>
          </p:nvPr>
        </p:nvSpPr>
        <p:spPr>
          <a:xfrm>
            <a:off x="442413" y="158008"/>
            <a:ext cx="9929885" cy="508332"/>
          </a:xfrm>
        </p:spPr>
        <p:txBody>
          <a:bodyPr>
            <a:normAutofit fontScale="90000"/>
          </a:bodyPr>
          <a:lstStyle/>
          <a:p>
            <a:r>
              <a:rPr lang="fr-FR" b="1" dirty="0">
                <a:solidFill>
                  <a:schemeClr val="accent1"/>
                </a:solidFill>
              </a:rPr>
              <a:t>OSE by the </a:t>
            </a:r>
            <a:r>
              <a:rPr lang="fr-FR" b="1" dirty="0" err="1">
                <a:solidFill>
                  <a:schemeClr val="accent1"/>
                </a:solidFill>
              </a:rPr>
              <a:t>OceanPredict</a:t>
            </a:r>
            <a:r>
              <a:rPr lang="fr-FR" b="1" dirty="0">
                <a:solidFill>
                  <a:schemeClr val="accent1"/>
                </a:solidFill>
              </a:rPr>
              <a:t> </a:t>
            </a:r>
            <a:r>
              <a:rPr lang="fr-FR" b="1" dirty="0" err="1">
                <a:solidFill>
                  <a:schemeClr val="accent1"/>
                </a:solidFill>
              </a:rPr>
              <a:t>OSEval</a:t>
            </a:r>
            <a:r>
              <a:rPr lang="fr-FR" b="1" dirty="0">
                <a:solidFill>
                  <a:schemeClr val="accent1"/>
                </a:solidFill>
              </a:rPr>
              <a:t> </a:t>
            </a:r>
            <a:r>
              <a:rPr lang="fr-FR" b="1" dirty="0" err="1">
                <a:solidFill>
                  <a:schemeClr val="accent1"/>
                </a:solidFill>
              </a:rPr>
              <a:t>Task</a:t>
            </a:r>
            <a:r>
              <a:rPr lang="fr-FR" b="1" dirty="0">
                <a:solidFill>
                  <a:schemeClr val="accent1"/>
                </a:solidFill>
              </a:rPr>
              <a:t> Team </a:t>
            </a:r>
          </a:p>
        </p:txBody>
      </p:sp>
    </p:spTree>
    <p:extLst>
      <p:ext uri="{BB962C8B-B14F-4D97-AF65-F5344CB8AC3E}">
        <p14:creationId xmlns:p14="http://schemas.microsoft.com/office/powerpoint/2010/main" val="2864517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FD61F49E-16E1-85CC-C145-0956294B18DC}"/>
              </a:ext>
            </a:extLst>
          </p:cNvPr>
          <p:cNvSpPr/>
          <p:nvPr/>
        </p:nvSpPr>
        <p:spPr>
          <a:xfrm>
            <a:off x="166600" y="5972567"/>
            <a:ext cx="11871993" cy="831756"/>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3ED41A77-B600-81E9-96B8-1E2BDDFA7464}"/>
              </a:ext>
            </a:extLst>
          </p:cNvPr>
          <p:cNvGrpSpPr/>
          <p:nvPr/>
        </p:nvGrpSpPr>
        <p:grpSpPr>
          <a:xfrm>
            <a:off x="147144" y="119461"/>
            <a:ext cx="11887197" cy="4430890"/>
            <a:chOff x="147144" y="174877"/>
            <a:chExt cx="11887197" cy="4026701"/>
          </a:xfrm>
        </p:grpSpPr>
        <p:sp>
          <p:nvSpPr>
            <p:cNvPr id="12" name="正方形/長方形 11">
              <a:extLst>
                <a:ext uri="{FF2B5EF4-FFF2-40B4-BE49-F238E27FC236}">
                  <a16:creationId xmlns:a16="http://schemas.microsoft.com/office/drawing/2014/main" id="{A8B5A410-D7A3-1D9B-453C-2B27F4AC585C}"/>
                </a:ext>
              </a:extLst>
            </p:cNvPr>
            <p:cNvSpPr/>
            <p:nvPr/>
          </p:nvSpPr>
          <p:spPr>
            <a:xfrm>
              <a:off x="147144" y="174877"/>
              <a:ext cx="11887197" cy="402670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5" name="図 4">
              <a:extLst>
                <a:ext uri="{FF2B5EF4-FFF2-40B4-BE49-F238E27FC236}">
                  <a16:creationId xmlns:a16="http://schemas.microsoft.com/office/drawing/2014/main" id="{12B08EC4-5486-7E71-1094-24D306B7C9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518" y="276290"/>
              <a:ext cx="3688060" cy="1323440"/>
            </a:xfrm>
            <a:prstGeom prst="rect">
              <a:avLst/>
            </a:prstGeom>
          </p:spPr>
        </p:pic>
        <p:sp>
          <p:nvSpPr>
            <p:cNvPr id="6" name="テキスト ボックス 5">
              <a:extLst>
                <a:ext uri="{FF2B5EF4-FFF2-40B4-BE49-F238E27FC236}">
                  <a16:creationId xmlns:a16="http://schemas.microsoft.com/office/drawing/2014/main" id="{E168799F-25B6-7C4E-5A5F-803E30BAAEA6}"/>
                </a:ext>
              </a:extLst>
            </p:cNvPr>
            <p:cNvSpPr txBox="1"/>
            <p:nvPr/>
          </p:nvSpPr>
          <p:spPr>
            <a:xfrm>
              <a:off x="4330260" y="377695"/>
              <a:ext cx="7609489" cy="1323439"/>
            </a:xfrm>
            <a:prstGeom prst="rect">
              <a:avLst/>
            </a:prstGeom>
            <a:noFill/>
          </p:spPr>
          <p:txBody>
            <a:bodyPr wrap="square" rtlCol="0">
              <a:spAutoFit/>
            </a:bodyPr>
            <a:lstStyle/>
            <a:p>
              <a:r>
                <a:rPr kumimoji="1" lang="en-US" altLang="ja-JP" sz="4000" dirty="0">
                  <a:solidFill>
                    <a:srgbClr val="A500FF"/>
                  </a:solidFill>
                  <a:latin typeface="Arial Rounded MT Bold" panose="020F0704030504030204" pitchFamily="34" charset="0"/>
                </a:rPr>
                <a:t>Synergistic Observing Network </a:t>
              </a:r>
              <a:r>
                <a:rPr lang="en-US" altLang="ja-JP" sz="4000" dirty="0">
                  <a:solidFill>
                    <a:srgbClr val="A500FF"/>
                  </a:solidFill>
                  <a:latin typeface="Arial Rounded MT Bold" panose="020F0704030504030204" pitchFamily="34" charset="0"/>
                </a:rPr>
                <a:t>for</a:t>
              </a:r>
              <a:r>
                <a:rPr lang="ja-JP" altLang="en-US" sz="4000" dirty="0">
                  <a:solidFill>
                    <a:srgbClr val="A500FF"/>
                  </a:solidFill>
                  <a:latin typeface="Arial Rounded MT Bold" panose="020F0704030504030204" pitchFamily="34" charset="0"/>
                </a:rPr>
                <a:t> </a:t>
              </a:r>
              <a:r>
                <a:rPr lang="en-US" altLang="ja-JP" sz="4000" dirty="0">
                  <a:solidFill>
                    <a:srgbClr val="A500FF"/>
                  </a:solidFill>
                  <a:latin typeface="Arial Rounded MT Bold" panose="020F0704030504030204" pitchFamily="34" charset="0"/>
                </a:rPr>
                <a:t>Ocean Prediction</a:t>
              </a:r>
              <a:endParaRPr kumimoji="1" lang="ja-JP" altLang="en-US" sz="4000" dirty="0">
                <a:solidFill>
                  <a:srgbClr val="A500FF"/>
                </a:solidFill>
                <a:latin typeface="Arial Rounded MT Bold" panose="020F0704030504030204" pitchFamily="34" charset="0"/>
              </a:endParaRPr>
            </a:p>
          </p:txBody>
        </p:sp>
        <p:pic>
          <p:nvPicPr>
            <p:cNvPr id="13" name="Picture 2">
              <a:extLst>
                <a:ext uri="{FF2B5EF4-FFF2-40B4-BE49-F238E27FC236}">
                  <a16:creationId xmlns:a16="http://schemas.microsoft.com/office/drawing/2014/main" id="{9D82107F-7DDA-19E1-DB92-620F4BB622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8959" t="16337" r="11558" b="9813"/>
            <a:stretch/>
          </p:blipFill>
          <p:spPr bwMode="auto">
            <a:xfrm>
              <a:off x="330846" y="2627385"/>
              <a:ext cx="2239753" cy="14259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4A3E7642-7F1B-7E0C-B4D9-A0CAEF874C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78" t="13436" r="56170" b="12713"/>
            <a:stretch/>
          </p:blipFill>
          <p:spPr bwMode="auto">
            <a:xfrm>
              <a:off x="482024" y="1701134"/>
              <a:ext cx="1537444" cy="8431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グループ化 19">
            <a:extLst>
              <a:ext uri="{FF2B5EF4-FFF2-40B4-BE49-F238E27FC236}">
                <a16:creationId xmlns:a16="http://schemas.microsoft.com/office/drawing/2014/main" id="{72EC593E-13DB-3B8C-E3B8-2BDA2788B179}"/>
              </a:ext>
            </a:extLst>
          </p:cNvPr>
          <p:cNvGrpSpPr/>
          <p:nvPr/>
        </p:nvGrpSpPr>
        <p:grpSpPr>
          <a:xfrm>
            <a:off x="162348" y="4632122"/>
            <a:ext cx="11871993" cy="1286973"/>
            <a:chOff x="162348" y="4493578"/>
            <a:chExt cx="11871993" cy="1286973"/>
          </a:xfrm>
        </p:grpSpPr>
        <p:sp>
          <p:nvSpPr>
            <p:cNvPr id="10" name="正方形/長方形 9">
              <a:extLst>
                <a:ext uri="{FF2B5EF4-FFF2-40B4-BE49-F238E27FC236}">
                  <a16:creationId xmlns:a16="http://schemas.microsoft.com/office/drawing/2014/main" id="{67769D44-BF5E-1F82-85A2-0B0580D4A652}"/>
                </a:ext>
              </a:extLst>
            </p:cNvPr>
            <p:cNvSpPr/>
            <p:nvPr/>
          </p:nvSpPr>
          <p:spPr>
            <a:xfrm>
              <a:off x="162348" y="4493578"/>
              <a:ext cx="11871993" cy="1267517"/>
            </a:xfrm>
            <a:prstGeom prst="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BC87D5E-B733-F650-04C1-DBEA25FD66D3}"/>
                </a:ext>
              </a:extLst>
            </p:cNvPr>
            <p:cNvSpPr txBox="1"/>
            <p:nvPr/>
          </p:nvSpPr>
          <p:spPr>
            <a:xfrm>
              <a:off x="688859" y="4649804"/>
              <a:ext cx="1651179" cy="1077218"/>
            </a:xfrm>
            <a:prstGeom prst="rect">
              <a:avLst/>
            </a:prstGeom>
            <a:noFill/>
          </p:spPr>
          <p:txBody>
            <a:bodyPr wrap="square" rtlCol="0">
              <a:spAutoFit/>
            </a:bodyPr>
            <a:lstStyle/>
            <a:p>
              <a:pPr algn="ctr"/>
              <a:r>
                <a:rPr kumimoji="1" lang="en-US" altLang="ja-JP" sz="3200" dirty="0" err="1">
                  <a:solidFill>
                    <a:srgbClr val="A500FF"/>
                  </a:solidFill>
                </a:rPr>
                <a:t>SynObs</a:t>
              </a:r>
              <a:endParaRPr kumimoji="1" lang="en-US" altLang="ja-JP" sz="3200" dirty="0">
                <a:solidFill>
                  <a:srgbClr val="A500FF"/>
                </a:solidFill>
              </a:endParaRPr>
            </a:p>
            <a:p>
              <a:pPr algn="ctr"/>
              <a:r>
                <a:rPr kumimoji="1" lang="en-US" altLang="ja-JP" sz="3200" dirty="0"/>
                <a:t>Contact</a:t>
              </a:r>
              <a:endParaRPr kumimoji="1" lang="ja-JP" altLang="en-US" sz="3200" dirty="0"/>
            </a:p>
          </p:txBody>
        </p:sp>
        <p:sp>
          <p:nvSpPr>
            <p:cNvPr id="15" name="テキスト ボックス 14">
              <a:extLst>
                <a:ext uri="{FF2B5EF4-FFF2-40B4-BE49-F238E27FC236}">
                  <a16:creationId xmlns:a16="http://schemas.microsoft.com/office/drawing/2014/main" id="{A6ED4D78-FB2A-F9EC-05C6-26F3EDE82A80}"/>
                </a:ext>
              </a:extLst>
            </p:cNvPr>
            <p:cNvSpPr txBox="1"/>
            <p:nvPr/>
          </p:nvSpPr>
          <p:spPr>
            <a:xfrm>
              <a:off x="3054601" y="4518667"/>
              <a:ext cx="8270163" cy="1261884"/>
            </a:xfrm>
            <a:prstGeom prst="rect">
              <a:avLst/>
            </a:prstGeom>
            <a:noFill/>
          </p:spPr>
          <p:txBody>
            <a:bodyPr wrap="square" rtlCol="0">
              <a:spAutoFit/>
            </a:bodyPr>
            <a:lstStyle/>
            <a:p>
              <a:pPr>
                <a:spcBef>
                  <a:spcPts val="600"/>
                </a:spcBef>
              </a:pPr>
              <a:r>
                <a:rPr lang="en-US" altLang="ja-JP" sz="2200" dirty="0" err="1"/>
                <a:t>SynObs</a:t>
              </a:r>
              <a:r>
                <a:rPr lang="en-US" altLang="ja-JP" sz="2200" dirty="0"/>
                <a:t> Co-Chairs: Y. Fujii (JMA/MRI), Elisabeth Remy (Moi)</a:t>
              </a:r>
              <a:endParaRPr kumimoji="1" lang="en-US" altLang="ja-JP" sz="2200" dirty="0"/>
            </a:p>
            <a:p>
              <a:pPr>
                <a:spcBef>
                  <a:spcPts val="600"/>
                </a:spcBef>
              </a:pPr>
              <a:r>
                <a:rPr kumimoji="1" lang="en-US" altLang="ja-JP" sz="2200" dirty="0"/>
                <a:t>E-Mail: </a:t>
              </a:r>
              <a:r>
                <a:rPr kumimoji="1" lang="en-US" altLang="ja-JP" sz="2200" dirty="0">
                  <a:hlinkClick r:id="rId5"/>
                </a:rPr>
                <a:t>synobs@mri-jma.go.jp</a:t>
              </a:r>
              <a:endParaRPr kumimoji="1" lang="en-US" altLang="ja-JP" sz="2200" dirty="0"/>
            </a:p>
            <a:p>
              <a:pPr>
                <a:spcBef>
                  <a:spcPts val="600"/>
                </a:spcBef>
              </a:pPr>
              <a:r>
                <a:rPr kumimoji="1" lang="en-US" altLang="ja-JP" sz="2200" dirty="0">
                  <a:solidFill>
                    <a:srgbClr val="0000FF"/>
                  </a:solidFill>
                </a:rPr>
                <a:t>https://oceanpredict.org/un-decade-of-ocean-science/synobs-2/</a:t>
              </a:r>
              <a:endParaRPr kumimoji="1" lang="ja-JP" altLang="en-US" sz="2200" dirty="0">
                <a:solidFill>
                  <a:srgbClr val="0000FF"/>
                </a:solidFill>
              </a:endParaRPr>
            </a:p>
          </p:txBody>
        </p:sp>
      </p:grpSp>
      <p:sp>
        <p:nvSpPr>
          <p:cNvPr id="16" name="テキスト ボックス 15">
            <a:extLst>
              <a:ext uri="{FF2B5EF4-FFF2-40B4-BE49-F238E27FC236}">
                <a16:creationId xmlns:a16="http://schemas.microsoft.com/office/drawing/2014/main" id="{4318F6C6-0A4B-3061-59D3-D79E619602D7}"/>
              </a:ext>
            </a:extLst>
          </p:cNvPr>
          <p:cNvSpPr txBox="1"/>
          <p:nvPr/>
        </p:nvSpPr>
        <p:spPr>
          <a:xfrm>
            <a:off x="2956620" y="5953111"/>
            <a:ext cx="8368145" cy="769441"/>
          </a:xfrm>
          <a:prstGeom prst="rect">
            <a:avLst/>
          </a:prstGeom>
          <a:noFill/>
        </p:spPr>
        <p:txBody>
          <a:bodyPr wrap="square" rtlCol="0">
            <a:spAutoFit/>
          </a:bodyPr>
          <a:lstStyle/>
          <a:p>
            <a:r>
              <a:rPr kumimoji="1" lang="en-US" altLang="ja-JP" sz="2200" dirty="0"/>
              <a:t>SynObsML@googlegroups.com</a:t>
            </a:r>
          </a:p>
          <a:p>
            <a:r>
              <a:rPr kumimoji="1" lang="en-US" altLang="ja-JP" sz="2200" dirty="0"/>
              <a:t>Please mail to </a:t>
            </a:r>
            <a:r>
              <a:rPr kumimoji="1" lang="en-US" altLang="ja-JP" sz="2200" dirty="0">
                <a:hlinkClick r:id="rId5"/>
              </a:rPr>
              <a:t>synobs@mri-jma.go.jp</a:t>
            </a:r>
            <a:r>
              <a:rPr kumimoji="1" lang="en-US" altLang="ja-JP" sz="2200" dirty="0"/>
              <a:t> </a:t>
            </a:r>
            <a:r>
              <a:rPr lang="en-US" altLang="ja-JP" sz="2200" dirty="0"/>
              <a:t>for joining</a:t>
            </a:r>
            <a:endParaRPr kumimoji="1" lang="ja-JP" altLang="en-US" sz="2200" dirty="0"/>
          </a:p>
        </p:txBody>
      </p:sp>
      <p:sp>
        <p:nvSpPr>
          <p:cNvPr id="17" name="テキスト ボックス 16">
            <a:extLst>
              <a:ext uri="{FF2B5EF4-FFF2-40B4-BE49-F238E27FC236}">
                <a16:creationId xmlns:a16="http://schemas.microsoft.com/office/drawing/2014/main" id="{D7384406-6BDF-B8A8-C441-37461BDDF7BE}"/>
              </a:ext>
            </a:extLst>
          </p:cNvPr>
          <p:cNvSpPr txBox="1"/>
          <p:nvPr/>
        </p:nvSpPr>
        <p:spPr>
          <a:xfrm>
            <a:off x="482024" y="6061686"/>
            <a:ext cx="2088575" cy="584775"/>
          </a:xfrm>
          <a:prstGeom prst="rect">
            <a:avLst/>
          </a:prstGeom>
          <a:noFill/>
        </p:spPr>
        <p:txBody>
          <a:bodyPr wrap="square" rtlCol="0">
            <a:spAutoFit/>
          </a:bodyPr>
          <a:lstStyle/>
          <a:p>
            <a:r>
              <a:rPr lang="en-US" altLang="ja-JP" sz="3200" dirty="0">
                <a:solidFill>
                  <a:srgbClr val="00B050"/>
                </a:solidFill>
              </a:rPr>
              <a:t>Mailing List</a:t>
            </a:r>
            <a:endParaRPr kumimoji="1" lang="en-US" altLang="ja-JP" sz="3200" dirty="0">
              <a:solidFill>
                <a:srgbClr val="00B050"/>
              </a:solidFill>
            </a:endParaRPr>
          </a:p>
        </p:txBody>
      </p:sp>
      <p:sp>
        <p:nvSpPr>
          <p:cNvPr id="8" name="テキスト ボックス 7">
            <a:extLst>
              <a:ext uri="{FF2B5EF4-FFF2-40B4-BE49-F238E27FC236}">
                <a16:creationId xmlns:a16="http://schemas.microsoft.com/office/drawing/2014/main" id="{2F700333-5855-BF58-448C-13A3142881BF}"/>
              </a:ext>
            </a:extLst>
          </p:cNvPr>
          <p:cNvSpPr txBox="1"/>
          <p:nvPr/>
        </p:nvSpPr>
        <p:spPr>
          <a:xfrm>
            <a:off x="2147250" y="1881729"/>
            <a:ext cx="9713903" cy="2631490"/>
          </a:xfrm>
          <a:prstGeom prst="rect">
            <a:avLst/>
          </a:prstGeom>
          <a:noFill/>
        </p:spPr>
        <p:txBody>
          <a:bodyPr wrap="square">
            <a:spAutoFit/>
          </a:bodyPr>
          <a:lstStyle/>
          <a:p>
            <a:pPr marL="380990" indent="-380990">
              <a:spcBef>
                <a:spcPts val="1200"/>
              </a:spcBef>
              <a:buFont typeface="Wingdings" panose="05000000000000000000" pitchFamily="2" charset="2"/>
              <a:buChar char="u"/>
              <a:defRPr/>
            </a:pPr>
            <a:r>
              <a:rPr lang="en-US" altLang="ja-JP" sz="2000" dirty="0">
                <a:solidFill>
                  <a:srgbClr val="0000FF"/>
                </a:solidFill>
                <a:latin typeface="Arial" panose="020B0604020202020204" pitchFamily="34" charset="0"/>
              </a:rPr>
              <a:t>Objective</a:t>
            </a:r>
          </a:p>
          <a:p>
            <a:pPr marL="516455" lvl="1">
              <a:defRPr/>
            </a:pPr>
            <a:r>
              <a:rPr lang="en-US" altLang="ja-JP" sz="2000" b="1" dirty="0" err="1">
                <a:solidFill>
                  <a:srgbClr val="C00000"/>
                </a:solidFill>
                <a:latin typeface="+mj-lt"/>
              </a:rPr>
              <a:t>SynObs</a:t>
            </a:r>
            <a:r>
              <a:rPr lang="en-US" altLang="ja-JP" sz="2000" b="1" dirty="0">
                <a:solidFill>
                  <a:srgbClr val="000000"/>
                </a:solidFill>
                <a:latin typeface="+mj-lt"/>
              </a:rPr>
              <a:t> </a:t>
            </a:r>
            <a:r>
              <a:rPr lang="en-US" altLang="ja-JP" sz="2000" dirty="0">
                <a:solidFill>
                  <a:srgbClr val="000000"/>
                </a:solidFill>
                <a:latin typeface="Arial" panose="020B0604020202020204" pitchFamily="34" charset="0"/>
              </a:rPr>
              <a:t>will seek the way to extract </a:t>
            </a:r>
            <a:r>
              <a:rPr lang="en-US" altLang="ja-JP" sz="2000" dirty="0">
                <a:solidFill>
                  <a:srgbClr val="6600FF"/>
                </a:solidFill>
                <a:latin typeface="Arial" panose="020B0604020202020204" pitchFamily="34" charset="0"/>
              </a:rPr>
              <a:t>maximum benefits from the combination among various observation platforms</a:t>
            </a:r>
            <a:r>
              <a:rPr lang="en-US" altLang="ja-JP" sz="2000" dirty="0">
                <a:solidFill>
                  <a:srgbClr val="000000"/>
                </a:solidFill>
                <a:latin typeface="Arial" panose="020B0604020202020204" pitchFamily="34" charset="0"/>
              </a:rPr>
              <a:t>, typically </a:t>
            </a:r>
            <a:r>
              <a:rPr lang="en-US" altLang="ja-JP" sz="2000" dirty="0">
                <a:solidFill>
                  <a:srgbClr val="00B050"/>
                </a:solidFill>
                <a:latin typeface="Arial" panose="020B0604020202020204" pitchFamily="34" charset="0"/>
              </a:rPr>
              <a:t>between satellite and in situ observation data</a:t>
            </a:r>
            <a:r>
              <a:rPr lang="en-US" altLang="ja-JP" sz="2000" dirty="0">
                <a:solidFill>
                  <a:srgbClr val="000000"/>
                </a:solidFill>
                <a:latin typeface="Arial" panose="020B0604020202020204" pitchFamily="34" charset="0"/>
              </a:rPr>
              <a:t>, in ocean predictions. </a:t>
            </a:r>
          </a:p>
          <a:p>
            <a:pPr marL="380990" indent="-380990">
              <a:spcBef>
                <a:spcPts val="600"/>
              </a:spcBef>
              <a:buFont typeface="Wingdings" panose="05000000000000000000" pitchFamily="2" charset="2"/>
              <a:buChar char="u"/>
              <a:defRPr/>
            </a:pPr>
            <a:r>
              <a:rPr lang="en-US" altLang="ja-JP" sz="2000" dirty="0">
                <a:solidFill>
                  <a:srgbClr val="0000FF"/>
                </a:solidFill>
                <a:latin typeface="Arial" panose="020B0604020202020204" pitchFamily="34" charset="0"/>
              </a:rPr>
              <a:t>Strategy</a:t>
            </a:r>
          </a:p>
          <a:p>
            <a:pPr marL="516455" lvl="1">
              <a:defRPr/>
            </a:pPr>
            <a:r>
              <a:rPr lang="en-US" altLang="ja-JP" sz="2000" b="1" dirty="0" err="1">
                <a:solidFill>
                  <a:srgbClr val="C00000"/>
                </a:solidFill>
                <a:latin typeface="+mj-lt"/>
              </a:rPr>
              <a:t>SynObs</a:t>
            </a:r>
            <a:r>
              <a:rPr lang="en-US" altLang="ja-JP" sz="2000" b="1" dirty="0">
                <a:solidFill>
                  <a:srgbClr val="C00000"/>
                </a:solidFill>
                <a:latin typeface="+mj-lt"/>
              </a:rPr>
              <a:t> </a:t>
            </a:r>
            <a:r>
              <a:rPr lang="en-US" altLang="ja-JP" sz="2000" dirty="0">
                <a:solidFill>
                  <a:srgbClr val="000000"/>
                </a:solidFill>
                <a:latin typeface="Arial" panose="020B0604020202020204" pitchFamily="34" charset="0"/>
              </a:rPr>
              <a:t>aims to </a:t>
            </a:r>
            <a:r>
              <a:rPr lang="en-US" altLang="ja-JP" sz="2000" dirty="0">
                <a:solidFill>
                  <a:srgbClr val="FF00FF"/>
                </a:solidFill>
                <a:latin typeface="Arial" panose="020B0604020202020204" pitchFamily="34" charset="0"/>
              </a:rPr>
              <a:t>identify the optimal combination</a:t>
            </a:r>
            <a:r>
              <a:rPr lang="en-US" altLang="ja-JP" sz="2000" dirty="0">
                <a:solidFill>
                  <a:srgbClr val="CC0066"/>
                </a:solidFill>
                <a:latin typeface="Arial" panose="020B0604020202020204" pitchFamily="34" charset="0"/>
              </a:rPr>
              <a:t> </a:t>
            </a:r>
            <a:r>
              <a:rPr lang="en-US" altLang="ja-JP" sz="2000" dirty="0">
                <a:solidFill>
                  <a:srgbClr val="000000"/>
                </a:solidFill>
                <a:latin typeface="Arial" panose="020B0604020202020204" pitchFamily="34" charset="0"/>
              </a:rPr>
              <a:t>of different ocean observation platforms through observing system design/evaluation, and to </a:t>
            </a:r>
            <a:r>
              <a:rPr lang="en-US" altLang="ja-JP" sz="2000" dirty="0">
                <a:solidFill>
                  <a:srgbClr val="0070C0"/>
                </a:solidFill>
                <a:latin typeface="Arial" panose="020B0604020202020204" pitchFamily="34" charset="0"/>
              </a:rPr>
              <a:t>develop assimilation methods</a:t>
            </a:r>
            <a:r>
              <a:rPr lang="en-US" altLang="ja-JP" sz="2000" dirty="0">
                <a:solidFill>
                  <a:srgbClr val="000000"/>
                </a:solidFill>
                <a:latin typeface="Arial" panose="020B0604020202020204" pitchFamily="34" charset="0"/>
              </a:rPr>
              <a:t> with which we can draw </a:t>
            </a:r>
            <a:r>
              <a:rPr lang="en-US" altLang="ja-JP" sz="2000" dirty="0">
                <a:latin typeface="Arial" panose="020B0604020202020204" pitchFamily="34" charset="0"/>
              </a:rPr>
              <a:t>synergistic effects</a:t>
            </a:r>
            <a:r>
              <a:rPr lang="en-US" altLang="ja-JP" sz="2000" dirty="0">
                <a:solidFill>
                  <a:srgbClr val="000000"/>
                </a:solidFill>
                <a:latin typeface="Arial" panose="020B0604020202020204" pitchFamily="34" charset="0"/>
              </a:rPr>
              <a:t>.</a:t>
            </a:r>
            <a:endParaRPr lang="ja-JP" altLang="en-US" sz="2000" dirty="0"/>
          </a:p>
        </p:txBody>
      </p:sp>
      <p:sp>
        <p:nvSpPr>
          <p:cNvPr id="3" name="テキスト ボックス 2">
            <a:extLst>
              <a:ext uri="{FF2B5EF4-FFF2-40B4-BE49-F238E27FC236}">
                <a16:creationId xmlns:a16="http://schemas.microsoft.com/office/drawing/2014/main" id="{31FE57C3-1E3F-BF5C-8B26-6B3575EFB678}"/>
              </a:ext>
            </a:extLst>
          </p:cNvPr>
          <p:cNvSpPr txBox="1"/>
          <p:nvPr/>
        </p:nvSpPr>
        <p:spPr>
          <a:xfrm>
            <a:off x="5656881" y="1643123"/>
            <a:ext cx="4825103" cy="523220"/>
          </a:xfrm>
          <a:prstGeom prst="rect">
            <a:avLst/>
          </a:prstGeom>
          <a:noFill/>
        </p:spPr>
        <p:txBody>
          <a:bodyPr wrap="none" rtlCol="0">
            <a:spAutoFit/>
          </a:bodyPr>
          <a:lstStyle/>
          <a:p>
            <a:r>
              <a:rPr lang="en-US" altLang="ja-JP" sz="2800" b="1" i="1" u="sng" dirty="0">
                <a:solidFill>
                  <a:srgbClr val="FF6600"/>
                </a:solidFill>
              </a:rPr>
              <a:t>Led by </a:t>
            </a:r>
            <a:r>
              <a:rPr lang="en-US" altLang="ja-JP" sz="2800" b="1" i="1" u="sng" dirty="0" err="1">
                <a:solidFill>
                  <a:srgbClr val="FF6600"/>
                </a:solidFill>
              </a:rPr>
              <a:t>OceanPedict</a:t>
            </a:r>
            <a:r>
              <a:rPr lang="en-US" altLang="ja-JP" sz="2800" b="1" i="1" u="sng" dirty="0">
                <a:solidFill>
                  <a:srgbClr val="FF6600"/>
                </a:solidFill>
              </a:rPr>
              <a:t> OS-Eval TT </a:t>
            </a:r>
            <a:endParaRPr kumimoji="1" lang="ja-JP" altLang="en-US" sz="2800" b="1" i="1" u="sng" dirty="0">
              <a:solidFill>
                <a:srgbClr val="FF6600"/>
              </a:solidFill>
            </a:endParaRPr>
          </a:p>
        </p:txBody>
      </p:sp>
    </p:spTree>
    <p:extLst>
      <p:ext uri="{BB962C8B-B14F-4D97-AF65-F5344CB8AC3E}">
        <p14:creationId xmlns:p14="http://schemas.microsoft.com/office/powerpoint/2010/main" val="3033644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18" name="楕円 17">
            <a:extLst>
              <a:ext uri="{FF2B5EF4-FFF2-40B4-BE49-F238E27FC236}">
                <a16:creationId xmlns:a16="http://schemas.microsoft.com/office/drawing/2014/main" id="{C7CBE24E-508B-4800-8F29-C936545171C7}"/>
              </a:ext>
            </a:extLst>
          </p:cNvPr>
          <p:cNvSpPr/>
          <p:nvPr/>
        </p:nvSpPr>
        <p:spPr>
          <a:xfrm>
            <a:off x="4537865" y="1421736"/>
            <a:ext cx="6283095" cy="3702203"/>
          </a:xfrm>
          <a:prstGeom prst="ellipse">
            <a:avLst/>
          </a:prstGeom>
          <a:solidFill>
            <a:srgbClr val="A1FDCF">
              <a:alpha val="12941"/>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867" kern="0" dirty="0">
              <a:solidFill>
                <a:srgbClr val="FFFFFF"/>
              </a:solidFill>
              <a:latin typeface="Arial"/>
              <a:ea typeface="ＭＳ Ｐゴシック" panose="020B0600070205080204" pitchFamily="50" charset="-128"/>
              <a:sym typeface="Arial"/>
            </a:endParaRPr>
          </a:p>
        </p:txBody>
      </p:sp>
      <p:sp>
        <p:nvSpPr>
          <p:cNvPr id="5" name="楕円 4">
            <a:extLst>
              <a:ext uri="{FF2B5EF4-FFF2-40B4-BE49-F238E27FC236}">
                <a16:creationId xmlns:a16="http://schemas.microsoft.com/office/drawing/2014/main" id="{A3D52769-2609-4433-BE67-A3648FE43FED}"/>
              </a:ext>
            </a:extLst>
          </p:cNvPr>
          <p:cNvSpPr/>
          <p:nvPr/>
        </p:nvSpPr>
        <p:spPr>
          <a:xfrm>
            <a:off x="75231" y="1385042"/>
            <a:ext cx="5889701" cy="4849724"/>
          </a:xfrm>
          <a:prstGeom prst="ellipse">
            <a:avLst/>
          </a:prstGeom>
          <a:solidFill>
            <a:srgbClr val="FF9FEA">
              <a:alpha val="12157"/>
            </a:srgbClr>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867" kern="0" dirty="0">
              <a:solidFill>
                <a:srgbClr val="FFFFFF"/>
              </a:solidFill>
              <a:latin typeface="Arial"/>
              <a:ea typeface="ＭＳ Ｐゴシック" panose="020B0600070205080204" pitchFamily="50" charset="-128"/>
              <a:sym typeface="Arial"/>
            </a:endParaRPr>
          </a:p>
        </p:txBody>
      </p:sp>
      <p:sp>
        <p:nvSpPr>
          <p:cNvPr id="202" name="Google Shape;202;p35"/>
          <p:cNvSpPr txBox="1">
            <a:spLocks noGrp="1"/>
          </p:cNvSpPr>
          <p:nvPr>
            <p:ph type="title"/>
          </p:nvPr>
        </p:nvSpPr>
        <p:spPr>
          <a:xfrm>
            <a:off x="914400" y="275064"/>
            <a:ext cx="10363200" cy="1143200"/>
          </a:xfrm>
          <a:prstGeom prst="rect">
            <a:avLst/>
          </a:prstGeom>
        </p:spPr>
        <p:txBody>
          <a:bodyPr spcFirstLastPara="1" wrap="square" lIns="91433" tIns="45700" rIns="91433" bIns="45700" anchor="ctr" anchorCtr="0">
            <a:noAutofit/>
          </a:bodyPr>
          <a:lstStyle/>
          <a:p>
            <a:r>
              <a:rPr lang="en-US" dirty="0" err="1"/>
              <a:t>SynObs</a:t>
            </a:r>
            <a:r>
              <a:rPr lang="en-US" dirty="0"/>
              <a:t>: A common comprehensive project</a:t>
            </a:r>
            <a:endParaRPr dirty="0"/>
          </a:p>
        </p:txBody>
      </p:sp>
      <p:sp>
        <p:nvSpPr>
          <p:cNvPr id="203" name="Google Shape;203;p35"/>
          <p:cNvSpPr txBox="1">
            <a:spLocks noGrp="1"/>
          </p:cNvSpPr>
          <p:nvPr>
            <p:ph idx="1"/>
          </p:nvPr>
        </p:nvSpPr>
        <p:spPr>
          <a:xfrm>
            <a:off x="6442335" y="5053725"/>
            <a:ext cx="5674435" cy="682703"/>
          </a:xfrm>
          <a:prstGeom prst="rect">
            <a:avLst/>
          </a:prstGeom>
          <a:effectLst>
            <a:glow>
              <a:schemeClr val="accent2">
                <a:lumMod val="40000"/>
                <a:lumOff val="60000"/>
              </a:schemeClr>
            </a:glow>
            <a:outerShdw blurRad="63500" dir="600000" sx="102000" sy="102000" algn="ctr" rotWithShape="0">
              <a:prstClr val="black">
                <a:alpha val="40000"/>
              </a:prstClr>
            </a:outerShdw>
          </a:effectLst>
        </p:spPr>
        <p:txBody>
          <a:bodyPr spcFirstLastPara="1" wrap="square" lIns="91433" tIns="45700" rIns="91433" bIns="45700" anchor="t" anchorCtr="0">
            <a:noAutofit/>
          </a:bodyPr>
          <a:lstStyle/>
          <a:p>
            <a:pPr marL="169329" indent="0" algn="just">
              <a:lnSpc>
                <a:spcPct val="115000"/>
              </a:lnSpc>
              <a:spcBef>
                <a:spcPts val="1333"/>
              </a:spcBef>
              <a:buClr>
                <a:srgbClr val="073763"/>
              </a:buClr>
              <a:buSzPts val="1600"/>
              <a:buNone/>
            </a:pPr>
            <a:r>
              <a:rPr lang="en" sz="2800" i="1" dirty="0">
                <a:solidFill>
                  <a:srgbClr val="002060"/>
                </a:solidFill>
                <a:latin typeface="+mn-lt"/>
                <a:ea typeface="Cambria Math" panose="02040503050406030204" pitchFamily="18" charset="0"/>
                <a:cs typeface="Dubai Medium" panose="020B0603030403030204" pitchFamily="34" charset="-78"/>
              </a:rPr>
              <a:t>aims to generate transformative collaboration among the three UN Decade Programmes.</a:t>
            </a:r>
            <a:endParaRPr sz="2800" i="1" dirty="0">
              <a:solidFill>
                <a:srgbClr val="002060"/>
              </a:solidFill>
              <a:latin typeface="+mn-lt"/>
              <a:ea typeface="Cambria Math" panose="02040503050406030204" pitchFamily="18" charset="0"/>
              <a:cs typeface="Dubai Medium" panose="020B0603030403030204" pitchFamily="34" charset="-78"/>
            </a:endParaRPr>
          </a:p>
          <a:p>
            <a:pPr marL="0" indent="0" algn="just">
              <a:spcBef>
                <a:spcPts val="1333"/>
              </a:spcBef>
              <a:buNone/>
            </a:pPr>
            <a:endParaRPr sz="2800" i="1" dirty="0">
              <a:solidFill>
                <a:srgbClr val="002060"/>
              </a:solidFill>
              <a:latin typeface="+mn-lt"/>
              <a:ea typeface="Cambria Math" panose="02040503050406030204" pitchFamily="18" charset="0"/>
              <a:cs typeface="Dubai Medium" panose="020B0603030403030204" pitchFamily="34" charset="-78"/>
            </a:endParaRPr>
          </a:p>
        </p:txBody>
      </p:sp>
      <p:pic>
        <p:nvPicPr>
          <p:cNvPr id="10" name="図 9">
            <a:extLst>
              <a:ext uri="{FF2B5EF4-FFF2-40B4-BE49-F238E27FC236}">
                <a16:creationId xmlns:a16="http://schemas.microsoft.com/office/drawing/2014/main" id="{AB9D3666-3826-4AB7-A2D2-F7FA5D82FBB5}"/>
              </a:ext>
            </a:extLst>
          </p:cNvPr>
          <p:cNvPicPr>
            <a:picLocks noChangeAspect="1"/>
          </p:cNvPicPr>
          <p:nvPr/>
        </p:nvPicPr>
        <p:blipFill>
          <a:blip r:embed="rId3"/>
          <a:stretch>
            <a:fillRect/>
          </a:stretch>
        </p:blipFill>
        <p:spPr>
          <a:xfrm>
            <a:off x="1703444" y="1668289"/>
            <a:ext cx="2696809" cy="663744"/>
          </a:xfrm>
          <a:prstGeom prst="rect">
            <a:avLst/>
          </a:prstGeom>
        </p:spPr>
      </p:pic>
      <p:pic>
        <p:nvPicPr>
          <p:cNvPr id="1026" name="Picture 2">
            <a:extLst>
              <a:ext uri="{FF2B5EF4-FFF2-40B4-BE49-F238E27FC236}">
                <a16:creationId xmlns:a16="http://schemas.microsoft.com/office/drawing/2014/main" id="{2FACA9E4-5234-4364-A1D6-FD62309737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9693" y="1537230"/>
            <a:ext cx="1893231" cy="692645"/>
          </a:xfrm>
          <a:prstGeom prst="rect">
            <a:avLst/>
          </a:prstGeom>
          <a:noFill/>
          <a:extLst>
            <a:ext uri="{909E8E84-426E-40DD-AFC4-6F175D3DCCD1}">
              <a14:hiddenFill xmlns:a14="http://schemas.microsoft.com/office/drawing/2010/main">
                <a:solidFill>
                  <a:srgbClr val="FFFFFF"/>
                </a:solidFill>
              </a14:hiddenFill>
            </a:ext>
          </a:extLst>
        </p:spPr>
      </p:pic>
      <p:sp>
        <p:nvSpPr>
          <p:cNvPr id="12" name="楕円 11">
            <a:extLst>
              <a:ext uri="{FF2B5EF4-FFF2-40B4-BE49-F238E27FC236}">
                <a16:creationId xmlns:a16="http://schemas.microsoft.com/office/drawing/2014/main" id="{C2C8EE18-B8E0-4F19-8EF7-10091767B07E}"/>
              </a:ext>
            </a:extLst>
          </p:cNvPr>
          <p:cNvSpPr/>
          <p:nvPr/>
        </p:nvSpPr>
        <p:spPr>
          <a:xfrm>
            <a:off x="7391999" y="2735523"/>
            <a:ext cx="2392007" cy="1094052"/>
          </a:xfrm>
          <a:prstGeom prst="ellipse">
            <a:avLst/>
          </a:prstGeom>
          <a:solidFill>
            <a:srgbClr val="CCFF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867" kern="0" dirty="0">
              <a:solidFill>
                <a:srgbClr val="FFFFFF"/>
              </a:solidFill>
              <a:latin typeface="Arial"/>
              <a:ea typeface="ＭＳ Ｐゴシック" panose="020B0600070205080204" pitchFamily="50" charset="-128"/>
              <a:sym typeface="Arial"/>
            </a:endParaRPr>
          </a:p>
        </p:txBody>
      </p:sp>
      <p:sp>
        <p:nvSpPr>
          <p:cNvPr id="13" name="テキスト ボックス 12">
            <a:extLst>
              <a:ext uri="{FF2B5EF4-FFF2-40B4-BE49-F238E27FC236}">
                <a16:creationId xmlns:a16="http://schemas.microsoft.com/office/drawing/2014/main" id="{D5FBFF81-00B3-49F3-984A-BB89DEBE8932}"/>
              </a:ext>
            </a:extLst>
          </p:cNvPr>
          <p:cNvSpPr txBox="1"/>
          <p:nvPr/>
        </p:nvSpPr>
        <p:spPr>
          <a:xfrm>
            <a:off x="7391999" y="2852242"/>
            <a:ext cx="2392007" cy="830997"/>
          </a:xfrm>
          <a:prstGeom prst="rect">
            <a:avLst/>
          </a:prstGeom>
          <a:noFill/>
        </p:spPr>
        <p:txBody>
          <a:bodyPr wrap="square" rtlCol="0">
            <a:spAutoFit/>
          </a:bodyPr>
          <a:lstStyle/>
          <a:p>
            <a:pPr algn="ctr" defTabSz="1219170">
              <a:buClr>
                <a:srgbClr val="000000"/>
              </a:buClr>
            </a:pPr>
            <a:r>
              <a:rPr lang="en-US" altLang="ja-JP" sz="2400" kern="0" dirty="0">
                <a:solidFill>
                  <a:srgbClr val="0066FF"/>
                </a:solidFill>
                <a:latin typeface="Impact" panose="020B0806030902050204" pitchFamily="34" charset="0"/>
                <a:cs typeface="Arial"/>
                <a:sym typeface="Arial"/>
              </a:rPr>
              <a:t>Ocean Observing Co-Design</a:t>
            </a:r>
            <a:endParaRPr lang="ja-JP" altLang="en-US" sz="2400" kern="0" dirty="0">
              <a:solidFill>
                <a:srgbClr val="0066FF"/>
              </a:solidFill>
              <a:latin typeface="Impact" panose="020B0806030902050204" pitchFamily="34" charset="0"/>
              <a:cs typeface="Arial"/>
              <a:sym typeface="Arial"/>
            </a:endParaRPr>
          </a:p>
        </p:txBody>
      </p:sp>
      <p:sp>
        <p:nvSpPr>
          <p:cNvPr id="21" name="楕円 20">
            <a:extLst>
              <a:ext uri="{FF2B5EF4-FFF2-40B4-BE49-F238E27FC236}">
                <a16:creationId xmlns:a16="http://schemas.microsoft.com/office/drawing/2014/main" id="{1A196F29-9A68-43FC-BD4E-960B04AB3728}"/>
              </a:ext>
            </a:extLst>
          </p:cNvPr>
          <p:cNvSpPr/>
          <p:nvPr/>
        </p:nvSpPr>
        <p:spPr>
          <a:xfrm>
            <a:off x="4133571" y="4929421"/>
            <a:ext cx="2392007" cy="1094052"/>
          </a:xfrm>
          <a:prstGeom prst="ellipse">
            <a:avLst/>
          </a:prstGeom>
          <a:solidFill>
            <a:srgbClr val="F3FA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867" kern="0" dirty="0">
              <a:solidFill>
                <a:srgbClr val="FFFFFF"/>
              </a:solidFill>
              <a:latin typeface="Arial"/>
              <a:ea typeface="ＭＳ Ｐゴシック" panose="020B0600070205080204" pitchFamily="50" charset="-128"/>
              <a:sym typeface="Arial"/>
            </a:endParaRPr>
          </a:p>
        </p:txBody>
      </p:sp>
      <p:sp>
        <p:nvSpPr>
          <p:cNvPr id="22" name="テキスト ボックス 21">
            <a:extLst>
              <a:ext uri="{FF2B5EF4-FFF2-40B4-BE49-F238E27FC236}">
                <a16:creationId xmlns:a16="http://schemas.microsoft.com/office/drawing/2014/main" id="{B711A45F-193B-4C00-904D-26C370033CD4}"/>
              </a:ext>
            </a:extLst>
          </p:cNvPr>
          <p:cNvSpPr txBox="1"/>
          <p:nvPr/>
        </p:nvSpPr>
        <p:spPr>
          <a:xfrm>
            <a:off x="4450036" y="5092517"/>
            <a:ext cx="1713637" cy="666786"/>
          </a:xfrm>
          <a:prstGeom prst="rect">
            <a:avLst/>
          </a:prstGeom>
          <a:noFill/>
        </p:spPr>
        <p:txBody>
          <a:bodyPr wrap="square" rtlCol="0">
            <a:spAutoFit/>
          </a:bodyPr>
          <a:lstStyle/>
          <a:p>
            <a:pPr defTabSz="1219170">
              <a:buClr>
                <a:srgbClr val="000000"/>
              </a:buClr>
            </a:pPr>
            <a:r>
              <a:rPr lang="en-US" altLang="ja-JP" sz="3733" b="1" i="1" kern="0" dirty="0" err="1">
                <a:solidFill>
                  <a:schemeClr val="accent2">
                    <a:lumMod val="75000"/>
                  </a:schemeClr>
                </a:solidFill>
                <a:latin typeface="Impact" panose="020B0806030902050204" pitchFamily="34" charset="0"/>
                <a:cs typeface="Arial"/>
                <a:sym typeface="Arial"/>
              </a:rPr>
              <a:t>SynObs</a:t>
            </a:r>
            <a:endParaRPr lang="ja-JP" altLang="en-US" sz="3733" b="1" i="1" kern="0" dirty="0">
              <a:solidFill>
                <a:schemeClr val="accent2">
                  <a:lumMod val="75000"/>
                </a:schemeClr>
              </a:solidFill>
              <a:latin typeface="Impact" panose="020B0806030902050204" pitchFamily="34" charset="0"/>
              <a:cs typeface="Arial"/>
              <a:sym typeface="Arial"/>
            </a:endParaRPr>
          </a:p>
        </p:txBody>
      </p:sp>
      <p:sp>
        <p:nvSpPr>
          <p:cNvPr id="23" name="楕円 22">
            <a:extLst>
              <a:ext uri="{FF2B5EF4-FFF2-40B4-BE49-F238E27FC236}">
                <a16:creationId xmlns:a16="http://schemas.microsoft.com/office/drawing/2014/main" id="{0F3CCCD8-925A-4E3A-9CC5-D313284633BF}"/>
              </a:ext>
            </a:extLst>
          </p:cNvPr>
          <p:cNvSpPr/>
          <p:nvPr/>
        </p:nvSpPr>
        <p:spPr>
          <a:xfrm>
            <a:off x="4133573" y="2736102"/>
            <a:ext cx="2392007" cy="1094052"/>
          </a:xfrm>
          <a:prstGeom prst="ellipse">
            <a:avLst/>
          </a:prstGeom>
          <a:solidFill>
            <a:schemeClr val="accent5">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867" kern="0" dirty="0">
              <a:solidFill>
                <a:schemeClr val="bg1"/>
              </a:solidFill>
              <a:latin typeface="Arial"/>
              <a:ea typeface="ＭＳ Ｐゴシック" panose="020B0600070205080204" pitchFamily="50" charset="-128"/>
              <a:sym typeface="Arial"/>
            </a:endParaRPr>
          </a:p>
        </p:txBody>
      </p:sp>
      <p:sp>
        <p:nvSpPr>
          <p:cNvPr id="24" name="テキスト ボックス 23">
            <a:extLst>
              <a:ext uri="{FF2B5EF4-FFF2-40B4-BE49-F238E27FC236}">
                <a16:creationId xmlns:a16="http://schemas.microsoft.com/office/drawing/2014/main" id="{C5EAFF23-C99F-4F50-AB54-E459DC8F5A4B}"/>
              </a:ext>
            </a:extLst>
          </p:cNvPr>
          <p:cNvSpPr txBox="1"/>
          <p:nvPr/>
        </p:nvSpPr>
        <p:spPr>
          <a:xfrm>
            <a:off x="4155962" y="3007462"/>
            <a:ext cx="2392007" cy="461665"/>
          </a:xfrm>
          <a:prstGeom prst="rect">
            <a:avLst/>
          </a:prstGeom>
          <a:noFill/>
        </p:spPr>
        <p:txBody>
          <a:bodyPr wrap="square" rtlCol="0">
            <a:spAutoFit/>
          </a:bodyPr>
          <a:lstStyle/>
          <a:p>
            <a:pPr algn="ctr" defTabSz="1219170">
              <a:buClr>
                <a:srgbClr val="000000"/>
              </a:buClr>
            </a:pPr>
            <a:r>
              <a:rPr lang="en-US" altLang="ja-JP" sz="2400" kern="0" dirty="0" err="1">
                <a:solidFill>
                  <a:srgbClr val="0000FF"/>
                </a:solidFill>
                <a:latin typeface="Impact" panose="020B0806030902050204" pitchFamily="34" charset="0"/>
                <a:cs typeface="Arial"/>
                <a:sym typeface="Arial"/>
              </a:rPr>
              <a:t>CoastPredict</a:t>
            </a:r>
            <a:endParaRPr lang="ja-JP" altLang="en-US" sz="2400" kern="0" dirty="0">
              <a:solidFill>
                <a:srgbClr val="0000FF"/>
              </a:solidFill>
              <a:latin typeface="Impact" panose="020B0806030902050204" pitchFamily="34" charset="0"/>
              <a:cs typeface="Arial"/>
              <a:sym typeface="Arial"/>
            </a:endParaRPr>
          </a:p>
        </p:txBody>
      </p:sp>
      <p:sp>
        <p:nvSpPr>
          <p:cNvPr id="25" name="楕円 24">
            <a:extLst>
              <a:ext uri="{FF2B5EF4-FFF2-40B4-BE49-F238E27FC236}">
                <a16:creationId xmlns:a16="http://schemas.microsoft.com/office/drawing/2014/main" id="{C83247B6-00C8-45A6-BD23-F8E91E7E57FC}"/>
              </a:ext>
            </a:extLst>
          </p:cNvPr>
          <p:cNvSpPr/>
          <p:nvPr/>
        </p:nvSpPr>
        <p:spPr>
          <a:xfrm>
            <a:off x="873111" y="2735523"/>
            <a:ext cx="2392007" cy="1094052"/>
          </a:xfrm>
          <a:prstGeom prst="ellipse">
            <a:avLst/>
          </a:prstGeom>
          <a:solidFill>
            <a:schemeClr val="accent5">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867" kern="0" dirty="0">
              <a:solidFill>
                <a:srgbClr val="FFFFFF"/>
              </a:solidFill>
              <a:latin typeface="Arial"/>
              <a:ea typeface="ＭＳ Ｐゴシック" panose="020B0600070205080204" pitchFamily="50" charset="-128"/>
              <a:sym typeface="Arial"/>
            </a:endParaRPr>
          </a:p>
        </p:txBody>
      </p:sp>
      <p:sp>
        <p:nvSpPr>
          <p:cNvPr id="26" name="テキスト ボックス 25">
            <a:extLst>
              <a:ext uri="{FF2B5EF4-FFF2-40B4-BE49-F238E27FC236}">
                <a16:creationId xmlns:a16="http://schemas.microsoft.com/office/drawing/2014/main" id="{D57ED649-4AA6-434A-B3EB-8B6B42803AF3}"/>
              </a:ext>
            </a:extLst>
          </p:cNvPr>
          <p:cNvSpPr txBox="1"/>
          <p:nvPr/>
        </p:nvSpPr>
        <p:spPr>
          <a:xfrm>
            <a:off x="790598" y="2965061"/>
            <a:ext cx="2392007" cy="584775"/>
          </a:xfrm>
          <a:prstGeom prst="rect">
            <a:avLst/>
          </a:prstGeom>
          <a:noFill/>
        </p:spPr>
        <p:txBody>
          <a:bodyPr wrap="square" rtlCol="0">
            <a:spAutoFit/>
          </a:bodyPr>
          <a:lstStyle/>
          <a:p>
            <a:pPr algn="ctr" defTabSz="1219170">
              <a:buClr>
                <a:srgbClr val="000000"/>
              </a:buClr>
            </a:pPr>
            <a:r>
              <a:rPr lang="en-US" altLang="ja-JP" sz="3200" i="1" kern="0" dirty="0" err="1">
                <a:solidFill>
                  <a:srgbClr val="7030A0"/>
                </a:solidFill>
                <a:effectLst>
                  <a:outerShdw blurRad="38100" dist="38100" dir="2700000" algn="tl">
                    <a:srgbClr val="000000">
                      <a:alpha val="43137"/>
                    </a:srgbClr>
                  </a:outerShdw>
                </a:effectLst>
                <a:latin typeface="Arial"/>
                <a:cs typeface="Arial"/>
                <a:sym typeface="Arial"/>
              </a:rPr>
              <a:t>ForeSea</a:t>
            </a:r>
            <a:endParaRPr lang="ja-JP" altLang="en-US" sz="3200" i="1" kern="0" dirty="0">
              <a:solidFill>
                <a:srgbClr val="7030A0"/>
              </a:solidFill>
              <a:effectLst>
                <a:outerShdw blurRad="38100" dist="38100" dir="2700000" algn="tl">
                  <a:srgbClr val="000000">
                    <a:alpha val="43137"/>
                  </a:srgbClr>
                </a:outerShdw>
              </a:effectLst>
              <a:latin typeface="Arial"/>
              <a:cs typeface="Arial"/>
              <a:sym typeface="Arial"/>
            </a:endParaRPr>
          </a:p>
        </p:txBody>
      </p:sp>
      <p:cxnSp>
        <p:nvCxnSpPr>
          <p:cNvPr id="15" name="直線コネクタ 14">
            <a:extLst>
              <a:ext uri="{FF2B5EF4-FFF2-40B4-BE49-F238E27FC236}">
                <a16:creationId xmlns:a16="http://schemas.microsoft.com/office/drawing/2014/main" id="{2AFD8833-30BD-4D6F-BE9A-9981FEA92F53}"/>
              </a:ext>
            </a:extLst>
          </p:cNvPr>
          <p:cNvCxnSpPr>
            <a:cxnSpLocks/>
          </p:cNvCxnSpPr>
          <p:nvPr/>
        </p:nvCxnSpPr>
        <p:spPr>
          <a:xfrm>
            <a:off x="99121" y="3879135"/>
            <a:ext cx="11914459" cy="0"/>
          </a:xfrm>
          <a:prstGeom prst="line">
            <a:avLst/>
          </a:prstGeom>
          <a:ln w="28575">
            <a:solidFill>
              <a:schemeClr val="accent2">
                <a:lumMod val="75000"/>
              </a:schemeClr>
            </a:solidFill>
            <a:prstDash val="dashDot"/>
          </a:ln>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ABBD1668-EFA8-451B-9FDB-A576D71E4B37}"/>
              </a:ext>
            </a:extLst>
          </p:cNvPr>
          <p:cNvSpPr txBox="1"/>
          <p:nvPr/>
        </p:nvSpPr>
        <p:spPr>
          <a:xfrm>
            <a:off x="10057925" y="3017360"/>
            <a:ext cx="2124099" cy="830997"/>
          </a:xfrm>
          <a:prstGeom prst="rect">
            <a:avLst/>
          </a:prstGeom>
          <a:noFill/>
        </p:spPr>
        <p:txBody>
          <a:bodyPr wrap="square" rtlCol="0">
            <a:spAutoFit/>
          </a:bodyPr>
          <a:lstStyle/>
          <a:p>
            <a:pPr defTabSz="1219170">
              <a:buClr>
                <a:srgbClr val="000000"/>
              </a:buClr>
            </a:pPr>
            <a:r>
              <a:rPr lang="en-US" altLang="ja-JP" sz="2400" kern="0" dirty="0">
                <a:solidFill>
                  <a:srgbClr val="333399">
                    <a:lumMod val="75000"/>
                  </a:srgbClr>
                </a:solidFill>
                <a:latin typeface="Impact" panose="020B0806030902050204" pitchFamily="34" charset="0"/>
                <a:cs typeface="Arial"/>
                <a:sym typeface="Arial"/>
              </a:rPr>
              <a:t>Decade</a:t>
            </a:r>
          </a:p>
          <a:p>
            <a:pPr defTabSz="1219170">
              <a:buClr>
                <a:srgbClr val="000000"/>
              </a:buClr>
            </a:pPr>
            <a:r>
              <a:rPr lang="en-US" altLang="ja-JP" sz="2400" kern="0" dirty="0">
                <a:solidFill>
                  <a:srgbClr val="333399">
                    <a:lumMod val="75000"/>
                  </a:srgbClr>
                </a:solidFill>
                <a:latin typeface="Impact" panose="020B0806030902050204" pitchFamily="34" charset="0"/>
                <a:cs typeface="Arial"/>
                <a:sym typeface="Arial"/>
              </a:rPr>
              <a:t> </a:t>
            </a:r>
            <a:r>
              <a:rPr lang="en-US" altLang="ja-JP" sz="2400" kern="0" dirty="0" err="1">
                <a:solidFill>
                  <a:srgbClr val="333399">
                    <a:lumMod val="75000"/>
                  </a:srgbClr>
                </a:solidFill>
                <a:latin typeface="Impact" panose="020B0806030902050204" pitchFamily="34" charset="0"/>
                <a:cs typeface="Arial"/>
                <a:sym typeface="Arial"/>
              </a:rPr>
              <a:t>Programmes</a:t>
            </a:r>
            <a:endParaRPr lang="ja-JP" altLang="en-US" sz="2400" kern="0" dirty="0">
              <a:solidFill>
                <a:srgbClr val="333399">
                  <a:lumMod val="75000"/>
                </a:srgbClr>
              </a:solidFill>
              <a:latin typeface="Impact" panose="020B0806030902050204" pitchFamily="34" charset="0"/>
              <a:cs typeface="Arial"/>
              <a:sym typeface="Arial"/>
            </a:endParaRPr>
          </a:p>
        </p:txBody>
      </p:sp>
      <p:sp>
        <p:nvSpPr>
          <p:cNvPr id="30" name="テキスト ボックス 29">
            <a:extLst>
              <a:ext uri="{FF2B5EF4-FFF2-40B4-BE49-F238E27FC236}">
                <a16:creationId xmlns:a16="http://schemas.microsoft.com/office/drawing/2014/main" id="{BEAA93B0-B5E8-492C-B07E-ED0A64A9B3BA}"/>
              </a:ext>
            </a:extLst>
          </p:cNvPr>
          <p:cNvSpPr txBox="1"/>
          <p:nvPr/>
        </p:nvSpPr>
        <p:spPr>
          <a:xfrm>
            <a:off x="1330712" y="4475731"/>
            <a:ext cx="1940312" cy="1405256"/>
          </a:xfrm>
          <a:prstGeom prst="rect">
            <a:avLst/>
          </a:prstGeom>
          <a:noFill/>
        </p:spPr>
        <p:txBody>
          <a:bodyPr wrap="square" rtlCol="0">
            <a:spAutoFit/>
          </a:bodyPr>
          <a:lstStyle/>
          <a:p>
            <a:pPr defTabSz="1219170">
              <a:buClr>
                <a:srgbClr val="000000"/>
              </a:buClr>
            </a:pPr>
            <a:r>
              <a:rPr lang="en-US" altLang="ja-JP" sz="2133" i="1" kern="0" dirty="0">
                <a:solidFill>
                  <a:srgbClr val="C00000"/>
                </a:solidFill>
                <a:effectLst>
                  <a:outerShdw blurRad="38100" dist="38100" dir="2700000" algn="tl">
                    <a:srgbClr val="000000">
                      <a:alpha val="43137"/>
                    </a:srgbClr>
                  </a:outerShdw>
                </a:effectLst>
                <a:latin typeface="Arial"/>
                <a:cs typeface="Arial"/>
                <a:sym typeface="Arial"/>
              </a:rPr>
              <a:t>COSS-TT</a:t>
            </a:r>
          </a:p>
          <a:p>
            <a:pPr defTabSz="1219170">
              <a:buClr>
                <a:srgbClr val="000000"/>
              </a:buClr>
            </a:pPr>
            <a:r>
              <a:rPr lang="en-US" altLang="ja-JP" sz="2133" i="1" kern="0" dirty="0">
                <a:solidFill>
                  <a:srgbClr val="C00000"/>
                </a:solidFill>
                <a:effectLst>
                  <a:outerShdw blurRad="38100" dist="38100" dir="2700000" algn="tl">
                    <a:srgbClr val="000000">
                      <a:alpha val="43137"/>
                    </a:srgbClr>
                  </a:outerShdw>
                </a:effectLst>
                <a:latin typeface="Arial"/>
                <a:cs typeface="Arial"/>
                <a:sym typeface="Arial"/>
              </a:rPr>
              <a:t>MEAP-TT</a:t>
            </a:r>
          </a:p>
          <a:p>
            <a:pPr defTabSz="1219170">
              <a:buClr>
                <a:srgbClr val="000000"/>
              </a:buClr>
            </a:pPr>
            <a:r>
              <a:rPr lang="en-US" altLang="ja-JP" sz="2133" i="1" kern="0" dirty="0">
                <a:solidFill>
                  <a:srgbClr val="C00000"/>
                </a:solidFill>
                <a:effectLst>
                  <a:outerShdw blurRad="38100" dist="38100" dir="2700000" algn="tl">
                    <a:srgbClr val="000000">
                      <a:alpha val="43137"/>
                    </a:srgbClr>
                  </a:outerShdw>
                </a:effectLst>
                <a:latin typeface="Arial"/>
                <a:cs typeface="Arial"/>
                <a:sym typeface="Arial"/>
              </a:rPr>
              <a:t>DA-TT</a:t>
            </a:r>
          </a:p>
          <a:p>
            <a:pPr defTabSz="1219170">
              <a:buClr>
                <a:srgbClr val="000000"/>
              </a:buClr>
            </a:pPr>
            <a:r>
              <a:rPr lang="en-US" altLang="ja-JP" sz="2133" b="1" i="1" kern="0" dirty="0">
                <a:solidFill>
                  <a:srgbClr val="C00000"/>
                </a:solidFill>
                <a:effectLst>
                  <a:outerShdw blurRad="38100" dist="38100" dir="2700000" algn="tl">
                    <a:srgbClr val="000000">
                      <a:alpha val="43137"/>
                    </a:srgbClr>
                  </a:outerShdw>
                </a:effectLst>
                <a:latin typeface="Arial"/>
                <a:cs typeface="Arial"/>
                <a:sym typeface="Arial"/>
              </a:rPr>
              <a:t>OS-Eval TT</a:t>
            </a:r>
            <a:endParaRPr lang="ja-JP" altLang="en-US" sz="2133" b="1" i="1" kern="0" dirty="0">
              <a:solidFill>
                <a:srgbClr val="C00000"/>
              </a:solidFill>
              <a:effectLst>
                <a:outerShdw blurRad="38100" dist="38100" dir="2700000" algn="tl">
                  <a:srgbClr val="000000">
                    <a:alpha val="43137"/>
                  </a:srgbClr>
                </a:outerShdw>
              </a:effectLst>
              <a:latin typeface="Arial"/>
              <a:cs typeface="Arial"/>
              <a:sym typeface="Arial"/>
            </a:endParaRPr>
          </a:p>
        </p:txBody>
      </p:sp>
      <p:sp>
        <p:nvSpPr>
          <p:cNvPr id="36" name="矢印: 下 35">
            <a:extLst>
              <a:ext uri="{FF2B5EF4-FFF2-40B4-BE49-F238E27FC236}">
                <a16:creationId xmlns:a16="http://schemas.microsoft.com/office/drawing/2014/main" id="{30AD3A68-E6A5-4231-BECA-8F24CF36B75C}"/>
              </a:ext>
            </a:extLst>
          </p:cNvPr>
          <p:cNvSpPr/>
          <p:nvPr/>
        </p:nvSpPr>
        <p:spPr>
          <a:xfrm rot="16200000">
            <a:off x="3267620" y="4879906"/>
            <a:ext cx="567456" cy="883820"/>
          </a:xfrm>
          <a:prstGeom prst="downArrow">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867" kern="0">
              <a:solidFill>
                <a:srgbClr val="FFFFFF"/>
              </a:solidFill>
              <a:latin typeface="Arial"/>
              <a:ea typeface="ＭＳ Ｐゴシック" panose="020B0600070205080204" pitchFamily="50" charset="-128"/>
              <a:sym typeface="Arial"/>
            </a:endParaRPr>
          </a:p>
        </p:txBody>
      </p:sp>
      <p:sp>
        <p:nvSpPr>
          <p:cNvPr id="40" name="矢印: 下 39">
            <a:extLst>
              <a:ext uri="{FF2B5EF4-FFF2-40B4-BE49-F238E27FC236}">
                <a16:creationId xmlns:a16="http://schemas.microsoft.com/office/drawing/2014/main" id="{0E61044D-E9A7-4C25-BB55-EF07A9C0DA13}"/>
              </a:ext>
            </a:extLst>
          </p:cNvPr>
          <p:cNvSpPr/>
          <p:nvPr/>
        </p:nvSpPr>
        <p:spPr>
          <a:xfrm rot="8021553">
            <a:off x="3534309" y="3377079"/>
            <a:ext cx="567456" cy="1885851"/>
          </a:xfrm>
          <a:prstGeom prst="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867" kern="0">
              <a:solidFill>
                <a:srgbClr val="FFFFFF"/>
              </a:solidFill>
              <a:latin typeface="Arial"/>
              <a:ea typeface="ＭＳ Ｐゴシック" panose="020B0600070205080204" pitchFamily="50" charset="-128"/>
              <a:sym typeface="Arial"/>
            </a:endParaRPr>
          </a:p>
        </p:txBody>
      </p:sp>
      <p:sp>
        <p:nvSpPr>
          <p:cNvPr id="41" name="矢印: 下 40">
            <a:extLst>
              <a:ext uri="{FF2B5EF4-FFF2-40B4-BE49-F238E27FC236}">
                <a16:creationId xmlns:a16="http://schemas.microsoft.com/office/drawing/2014/main" id="{A25F4AA7-81CB-4FA2-ADC2-0C3647768BB2}"/>
              </a:ext>
            </a:extLst>
          </p:cNvPr>
          <p:cNvSpPr/>
          <p:nvPr/>
        </p:nvSpPr>
        <p:spPr>
          <a:xfrm rot="10800000">
            <a:off x="5124943" y="3849398"/>
            <a:ext cx="567456" cy="1010609"/>
          </a:xfrm>
          <a:prstGeom prst="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867" kern="0">
              <a:solidFill>
                <a:srgbClr val="FFFFFF"/>
              </a:solidFill>
              <a:latin typeface="Arial"/>
              <a:ea typeface="ＭＳ Ｐゴシック" panose="020B0600070205080204" pitchFamily="50" charset="-128"/>
              <a:sym typeface="Arial"/>
            </a:endParaRPr>
          </a:p>
        </p:txBody>
      </p:sp>
      <p:sp>
        <p:nvSpPr>
          <p:cNvPr id="42" name="矢印: 下 41">
            <a:extLst>
              <a:ext uri="{FF2B5EF4-FFF2-40B4-BE49-F238E27FC236}">
                <a16:creationId xmlns:a16="http://schemas.microsoft.com/office/drawing/2014/main" id="{7BEFAAD0-D768-4734-B8B5-004C306DDFE8}"/>
              </a:ext>
            </a:extLst>
          </p:cNvPr>
          <p:cNvSpPr/>
          <p:nvPr/>
        </p:nvSpPr>
        <p:spPr>
          <a:xfrm rot="13425157">
            <a:off x="6772669" y="3483275"/>
            <a:ext cx="567456" cy="1885851"/>
          </a:xfrm>
          <a:prstGeom prst="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867" kern="0">
              <a:solidFill>
                <a:srgbClr val="FFFFFF"/>
              </a:solidFill>
              <a:latin typeface="Arial"/>
              <a:ea typeface="ＭＳ Ｐゴシック" panose="020B0600070205080204" pitchFamily="50" charset="-128"/>
              <a:sym typeface="Arial"/>
            </a:endParaRPr>
          </a:p>
        </p:txBody>
      </p:sp>
      <p:sp>
        <p:nvSpPr>
          <p:cNvPr id="47" name="テキスト ボックス 46">
            <a:extLst>
              <a:ext uri="{FF2B5EF4-FFF2-40B4-BE49-F238E27FC236}">
                <a16:creationId xmlns:a16="http://schemas.microsoft.com/office/drawing/2014/main" id="{8A584BFA-EEDE-4EFF-8EA8-32D7D4DEDCFC}"/>
              </a:ext>
            </a:extLst>
          </p:cNvPr>
          <p:cNvSpPr txBox="1"/>
          <p:nvPr/>
        </p:nvSpPr>
        <p:spPr>
          <a:xfrm>
            <a:off x="4283558" y="5993236"/>
            <a:ext cx="2242020" cy="461665"/>
          </a:xfrm>
          <a:prstGeom prst="rect">
            <a:avLst/>
          </a:prstGeom>
          <a:noFill/>
        </p:spPr>
        <p:txBody>
          <a:bodyPr wrap="square" rtlCol="0">
            <a:spAutoFit/>
          </a:bodyPr>
          <a:lstStyle/>
          <a:p>
            <a:pPr defTabSz="1219170">
              <a:buClr>
                <a:srgbClr val="000000"/>
              </a:buClr>
            </a:pPr>
            <a:r>
              <a:rPr lang="en-US" altLang="ja-JP" sz="2400" kern="0" dirty="0">
                <a:solidFill>
                  <a:srgbClr val="333399">
                    <a:lumMod val="75000"/>
                  </a:srgbClr>
                </a:solidFill>
                <a:latin typeface="Impact" panose="020B0806030902050204" pitchFamily="34" charset="0"/>
                <a:cs typeface="Arial"/>
                <a:sym typeface="Arial"/>
              </a:rPr>
              <a:t>Decade Project</a:t>
            </a:r>
            <a:endParaRPr lang="ja-JP" altLang="en-US" sz="2400" kern="0" dirty="0">
              <a:solidFill>
                <a:srgbClr val="333399">
                  <a:lumMod val="75000"/>
                </a:srgbClr>
              </a:solidFill>
              <a:latin typeface="Impact" panose="020B0806030902050204" pitchFamily="34" charset="0"/>
              <a:cs typeface="Arial"/>
              <a:sym typeface="Arial"/>
            </a:endParaRPr>
          </a:p>
        </p:txBody>
      </p:sp>
      <p:sp>
        <p:nvSpPr>
          <p:cNvPr id="27" name="テキスト ボックス 26">
            <a:extLst>
              <a:ext uri="{FF2B5EF4-FFF2-40B4-BE49-F238E27FC236}">
                <a16:creationId xmlns:a16="http://schemas.microsoft.com/office/drawing/2014/main" id="{EB0AC83D-9FA1-4C2A-A801-4F97FC606462}"/>
              </a:ext>
            </a:extLst>
          </p:cNvPr>
          <p:cNvSpPr txBox="1"/>
          <p:nvPr/>
        </p:nvSpPr>
        <p:spPr>
          <a:xfrm>
            <a:off x="18478" y="19612"/>
            <a:ext cx="1477820" cy="584775"/>
          </a:xfrm>
          <a:prstGeom prst="rect">
            <a:avLst/>
          </a:prstGeom>
          <a:noFill/>
        </p:spPr>
        <p:txBody>
          <a:bodyPr wrap="square" rtlCol="0">
            <a:spAutoFit/>
          </a:bodyPr>
          <a:lstStyle/>
          <a:p>
            <a:pPr defTabSz="1219170">
              <a:buClr>
                <a:srgbClr val="000000"/>
              </a:buClr>
            </a:pPr>
            <a:r>
              <a:rPr lang="en-US" altLang="ja-JP" sz="3200" b="1" i="1" kern="0" dirty="0" err="1">
                <a:solidFill>
                  <a:schemeClr val="accent2">
                    <a:lumMod val="75000"/>
                  </a:schemeClr>
                </a:solidFill>
                <a:latin typeface="Impact" panose="020B0806030902050204" pitchFamily="34" charset="0"/>
                <a:cs typeface="Arial"/>
                <a:sym typeface="Arial"/>
              </a:rPr>
              <a:t>SynObs</a:t>
            </a:r>
            <a:endParaRPr lang="ja-JP" altLang="en-US" sz="3200" b="1" i="1" kern="0" dirty="0">
              <a:solidFill>
                <a:schemeClr val="accent2">
                  <a:lumMod val="75000"/>
                </a:schemeClr>
              </a:solidFill>
              <a:latin typeface="Impact" panose="020B0806030902050204" pitchFamily="34" charset="0"/>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2"/>
          <p:cNvSpPr>
            <a:spLocks noChangeShapeType="1"/>
          </p:cNvSpPr>
          <p:nvPr/>
        </p:nvSpPr>
        <p:spPr bwMode="auto">
          <a:xfrm>
            <a:off x="92206" y="565813"/>
            <a:ext cx="5069074"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Times New Roman" pitchFamily="18" charset="0"/>
              <a:ea typeface="ＭＳ Ｐゴシック" panose="020B0600070205080204" pitchFamily="50" charset="-128"/>
              <a:cs typeface="+mn-cs"/>
            </a:endParaRPr>
          </a:p>
        </p:txBody>
      </p:sp>
      <p:sp>
        <p:nvSpPr>
          <p:cNvPr id="17" name="AutoShape 3"/>
          <p:cNvSpPr>
            <a:spLocks noChangeArrowheads="1"/>
          </p:cNvSpPr>
          <p:nvPr/>
        </p:nvSpPr>
        <p:spPr bwMode="auto">
          <a:xfrm>
            <a:off x="106493" y="201005"/>
            <a:ext cx="228600" cy="228600"/>
          </a:xfrm>
          <a:prstGeom prst="star5">
            <a:avLst/>
          </a:prstGeom>
          <a:solidFill>
            <a:srgbClr val="FFFF00"/>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Times New Roman" pitchFamily="18" charset="0"/>
              <a:ea typeface="ＭＳ Ｐゴシック" panose="020B0600070205080204" pitchFamily="50" charset="-128"/>
              <a:cs typeface="+mn-cs"/>
            </a:endParaRPr>
          </a:p>
        </p:txBody>
      </p:sp>
      <p:sp>
        <p:nvSpPr>
          <p:cNvPr id="18" name="タイトル 1"/>
          <p:cNvSpPr txBox="1">
            <a:spLocks/>
          </p:cNvSpPr>
          <p:nvPr/>
        </p:nvSpPr>
        <p:spPr>
          <a:xfrm>
            <a:off x="358612" y="72068"/>
            <a:ext cx="5497902" cy="44292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base" latinLnBrk="0" hangingPunct="1">
              <a:lnSpc>
                <a:spcPct val="100000"/>
              </a:lnSpc>
              <a:spcBef>
                <a:spcPct val="0"/>
              </a:spcBef>
              <a:spcAft>
                <a:spcPts val="0"/>
              </a:spcAft>
              <a:buClrTx/>
              <a:buSzTx/>
              <a:buFontTx/>
              <a:buNone/>
              <a:tabLst/>
              <a:defRPr/>
            </a:pPr>
            <a:r>
              <a:rPr kumimoji="0" lang="en-US" altLang="ja-JP" sz="2800" dirty="0">
                <a:solidFill>
                  <a:prstClr val="black"/>
                </a:solidFill>
                <a:latin typeface="Calibri"/>
                <a:ea typeface="ＭＳ Ｐゴシック" panose="020B0600070205080204" pitchFamily="50" charset="-128"/>
              </a:rPr>
              <a:t>Outline</a:t>
            </a:r>
            <a:r>
              <a:rPr kumimoji="0" lang="ja-JP" altLang="en-US" sz="2800" dirty="0">
                <a:solidFill>
                  <a:prstClr val="black"/>
                </a:solidFill>
                <a:latin typeface="Calibri"/>
                <a:ea typeface="ＭＳ Ｐゴシック" panose="020B0600070205080204" pitchFamily="50" charset="-128"/>
              </a:rPr>
              <a:t> </a:t>
            </a:r>
            <a:r>
              <a:rPr kumimoji="0" lang="en-US" altLang="ja-JP" sz="2800" dirty="0">
                <a:solidFill>
                  <a:prstClr val="black"/>
                </a:solidFill>
                <a:latin typeface="Calibri"/>
                <a:ea typeface="ＭＳ Ｐゴシック" panose="020B0600070205080204" pitchFamily="50" charset="-128"/>
              </a:rPr>
              <a:t>of</a:t>
            </a:r>
            <a:r>
              <a:rPr kumimoji="0" lang="ja-JP" altLang="en-US" sz="2800" dirty="0">
                <a:solidFill>
                  <a:prstClr val="black"/>
                </a:solidFill>
                <a:latin typeface="Calibri"/>
                <a:ea typeface="ＭＳ Ｐゴシック" panose="020B0600070205080204" pitchFamily="50" charset="-128"/>
              </a:rPr>
              <a:t> </a:t>
            </a:r>
            <a:r>
              <a:rPr kumimoji="0" lang="en-US" altLang="ja-JP" sz="2800" dirty="0" err="1">
                <a:solidFill>
                  <a:prstClr val="black"/>
                </a:solidFill>
                <a:latin typeface="Calibri"/>
                <a:ea typeface="ＭＳ Ｐゴシック" panose="020B0600070205080204" pitchFamily="50" charset="-128"/>
              </a:rPr>
              <a:t>SynObs</a:t>
            </a:r>
            <a:r>
              <a:rPr kumimoji="0" lang="ja-JP" altLang="en-US" sz="2800" dirty="0">
                <a:solidFill>
                  <a:prstClr val="black"/>
                </a:solidFill>
                <a:latin typeface="Calibri"/>
                <a:ea typeface="ＭＳ Ｐゴシック" panose="020B0600070205080204" pitchFamily="50" charset="-128"/>
              </a:rPr>
              <a:t> </a:t>
            </a:r>
            <a:r>
              <a:rPr kumimoji="0" lang="en-US" altLang="ja-JP" sz="2800" dirty="0">
                <a:solidFill>
                  <a:prstClr val="black"/>
                </a:solidFill>
                <a:latin typeface="Calibri"/>
                <a:ea typeface="ＭＳ Ｐゴシック" panose="020B0600070205080204" pitchFamily="50" charset="-128"/>
              </a:rPr>
              <a:t>Activity</a:t>
            </a:r>
            <a:r>
              <a:rPr kumimoji="0" lang="ja-JP" altLang="en-US" sz="2800" dirty="0">
                <a:solidFill>
                  <a:prstClr val="black"/>
                </a:solidFill>
                <a:latin typeface="Calibri"/>
                <a:ea typeface="ＭＳ Ｐゴシック" panose="020B0600070205080204" pitchFamily="50" charset="-128"/>
              </a:rPr>
              <a:t> </a:t>
            </a:r>
            <a:r>
              <a:rPr kumimoji="0" lang="en-US" altLang="ja-JP" sz="2800" dirty="0">
                <a:solidFill>
                  <a:prstClr val="black"/>
                </a:solidFill>
                <a:latin typeface="Calibri"/>
                <a:ea typeface="ＭＳ Ｐゴシック" panose="020B0600070205080204" pitchFamily="50" charset="-128"/>
              </a:rPr>
              <a:t>Plan</a:t>
            </a:r>
            <a:r>
              <a:rPr kumimoji="0"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  </a:t>
            </a:r>
            <a:endParaRPr kumimoji="0" lang="ja-JP"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p:txBody>
      </p:sp>
      <p:sp>
        <p:nvSpPr>
          <p:cNvPr id="5" name="テキスト ボックス 4">
            <a:extLst>
              <a:ext uri="{FF2B5EF4-FFF2-40B4-BE49-F238E27FC236}">
                <a16:creationId xmlns:a16="http://schemas.microsoft.com/office/drawing/2014/main" id="{ECABBACA-148F-4035-AD4A-E6DFEB0B7188}"/>
              </a:ext>
            </a:extLst>
          </p:cNvPr>
          <p:cNvSpPr txBox="1"/>
          <p:nvPr/>
        </p:nvSpPr>
        <p:spPr>
          <a:xfrm>
            <a:off x="45942" y="932249"/>
            <a:ext cx="7648399" cy="3554819"/>
          </a:xfrm>
          <a:prstGeom prst="rect">
            <a:avLst/>
          </a:prstGeom>
          <a:solidFill>
            <a:schemeClr val="bg1"/>
          </a:solidFill>
        </p:spPr>
        <p:txBody>
          <a:bodyPr wrap="square" rtlCol="0">
            <a:spAutoFit/>
          </a:bodyPr>
          <a:lstStyle/>
          <a:p>
            <a:pPr>
              <a:spcBef>
                <a:spcPts val="900"/>
              </a:spcBef>
              <a:defRPr/>
            </a:pPr>
            <a:r>
              <a:rPr lang="en-US" altLang="ja-JP" sz="2000" b="1" dirty="0">
                <a:solidFill>
                  <a:srgbClr val="0000FF"/>
                </a:solidFill>
                <a:effectLst/>
                <a:latin typeface="Arial" panose="020B0604020202020204" pitchFamily="34" charset="0"/>
                <a:ea typeface="Arial" panose="020B0604020202020204" pitchFamily="34" charset="0"/>
              </a:rPr>
              <a:t>1</a:t>
            </a:r>
            <a:r>
              <a:rPr lang="en-US" altLang="ja-JP" sz="2000" b="1" dirty="0">
                <a:solidFill>
                  <a:srgbClr val="0000FF"/>
                </a:solidFill>
                <a:latin typeface="Arial" panose="020B0604020202020204" pitchFamily="34" charset="0"/>
                <a:ea typeface="Arial" panose="020B0604020202020204" pitchFamily="34" charset="0"/>
              </a:rPr>
              <a:t>. Collaboration for evaluation and design</a:t>
            </a:r>
            <a:endParaRPr lang="en-US" altLang="ja-JP" sz="2000" b="1" dirty="0">
              <a:solidFill>
                <a:srgbClr val="0000FF"/>
              </a:solidFill>
              <a:effectLst/>
              <a:latin typeface="Arial" panose="020B0604020202020204" pitchFamily="34" charset="0"/>
              <a:ea typeface="Arial" panose="020B0604020202020204" pitchFamily="34" charset="0"/>
            </a:endParaRPr>
          </a:p>
          <a:p>
            <a:pPr marL="538163" indent="-342900">
              <a:spcBef>
                <a:spcPts val="900"/>
              </a:spcBef>
              <a:buFont typeface="Wingdings" panose="05000000000000000000" pitchFamily="2" charset="2"/>
              <a:buChar char="Ø"/>
              <a:defRPr/>
            </a:pPr>
            <a:r>
              <a:rPr lang="en-US" altLang="ja-JP" sz="2000" dirty="0">
                <a:latin typeface="Arial" panose="020B0604020202020204" pitchFamily="34" charset="0"/>
                <a:ea typeface="Arial" panose="020B0604020202020204" pitchFamily="34" charset="0"/>
              </a:rPr>
              <a:t>Collaboration</a:t>
            </a:r>
            <a:r>
              <a:rPr lang="ja-JP" altLang="en-US" sz="2000" dirty="0">
                <a:latin typeface="Arial" panose="020B0604020202020204" pitchFamily="34" charset="0"/>
                <a:ea typeface="Arial" panose="020B0604020202020204" pitchFamily="34" charset="0"/>
              </a:rPr>
              <a:t> </a:t>
            </a:r>
            <a:r>
              <a:rPr lang="en-US" altLang="ja-JP" sz="2000" dirty="0">
                <a:latin typeface="Arial" panose="020B0604020202020204" pitchFamily="34" charset="0"/>
                <a:ea typeface="Arial" panose="020B0604020202020204" pitchFamily="34" charset="0"/>
              </a:rPr>
              <a:t>on</a:t>
            </a:r>
            <a:r>
              <a:rPr lang="ja-JP" altLang="en-US" sz="2000" dirty="0">
                <a:latin typeface="Arial" panose="020B0604020202020204" pitchFamily="34" charset="0"/>
                <a:ea typeface="Arial" panose="020B0604020202020204" pitchFamily="34" charset="0"/>
              </a:rPr>
              <a:t> </a:t>
            </a:r>
            <a:r>
              <a:rPr lang="en-US" altLang="ja-JP" sz="2000" dirty="0">
                <a:latin typeface="Arial" panose="020B0604020202020204" pitchFamily="34" charset="0"/>
                <a:ea typeface="Arial" panose="020B0604020202020204" pitchFamily="34" charset="0"/>
              </a:rPr>
              <a:t>a</a:t>
            </a:r>
            <a:r>
              <a:rPr lang="ja-JP" altLang="en-US" sz="2000" dirty="0">
                <a:latin typeface="Arial" panose="020B0604020202020204" pitchFamily="34" charset="0"/>
                <a:ea typeface="Arial" panose="020B0604020202020204" pitchFamily="34" charset="0"/>
              </a:rPr>
              <a:t> </a:t>
            </a:r>
            <a:r>
              <a:rPr lang="en-US" altLang="ja-JP" sz="2000" dirty="0">
                <a:latin typeface="Arial" panose="020B0604020202020204" pitchFamily="34" charset="0"/>
                <a:ea typeface="Arial" panose="020B0604020202020204" pitchFamily="34" charset="0"/>
              </a:rPr>
              <a:t>Multi-System</a:t>
            </a:r>
            <a:r>
              <a:rPr lang="ja-JP" altLang="en-US" sz="2000" dirty="0">
                <a:latin typeface="Arial" panose="020B0604020202020204" pitchFamily="34" charset="0"/>
                <a:ea typeface="Arial" panose="020B0604020202020204" pitchFamily="34" charset="0"/>
              </a:rPr>
              <a:t> </a:t>
            </a:r>
            <a:r>
              <a:rPr lang="en-US" altLang="ja-JP" sz="2000" dirty="0">
                <a:latin typeface="Arial" panose="020B0604020202020204" pitchFamily="34" charset="0"/>
                <a:ea typeface="Arial" panose="020B0604020202020204" pitchFamily="34" charset="0"/>
              </a:rPr>
              <a:t>OSE</a:t>
            </a:r>
            <a:r>
              <a:rPr lang="ja-JP" altLang="en-US" sz="2000" dirty="0">
                <a:latin typeface="Arial" panose="020B0604020202020204" pitchFamily="34" charset="0"/>
                <a:ea typeface="Arial" panose="020B0604020202020204" pitchFamily="34" charset="0"/>
              </a:rPr>
              <a:t> </a:t>
            </a:r>
            <a:r>
              <a:rPr lang="en-US" altLang="ja-JP" sz="2000" dirty="0">
                <a:latin typeface="Arial" panose="020B0604020202020204" pitchFamily="34" charset="0"/>
                <a:ea typeface="Arial" panose="020B0604020202020204" pitchFamily="34" charset="0"/>
              </a:rPr>
              <a:t>and</a:t>
            </a:r>
            <a:r>
              <a:rPr lang="ja-JP" altLang="en-US" sz="2000" dirty="0">
                <a:latin typeface="Arial" panose="020B0604020202020204" pitchFamily="34" charset="0"/>
                <a:ea typeface="Arial" panose="020B0604020202020204" pitchFamily="34" charset="0"/>
              </a:rPr>
              <a:t> </a:t>
            </a:r>
            <a:r>
              <a:rPr lang="en-US" altLang="ja-JP" sz="2000" dirty="0">
                <a:solidFill>
                  <a:srgbClr val="FF0000"/>
                </a:solidFill>
                <a:latin typeface="Arial" panose="020B0604020202020204" pitchFamily="34" charset="0"/>
                <a:ea typeface="Arial" panose="020B0604020202020204" pitchFamily="34" charset="0"/>
              </a:rPr>
              <a:t>OSSE</a:t>
            </a:r>
            <a:r>
              <a:rPr lang="ja-JP" altLang="en-US" sz="2000" dirty="0">
                <a:solidFill>
                  <a:srgbClr val="FF0000"/>
                </a:solidFill>
                <a:latin typeface="Arial" panose="020B0604020202020204" pitchFamily="34" charset="0"/>
                <a:ea typeface="Arial" panose="020B0604020202020204" pitchFamily="34" charset="0"/>
              </a:rPr>
              <a:t> </a:t>
            </a:r>
            <a:r>
              <a:rPr lang="en-US" altLang="ja-JP" sz="2000" dirty="0">
                <a:solidFill>
                  <a:srgbClr val="FF0000"/>
                </a:solidFill>
                <a:latin typeface="Arial" panose="020B0604020202020204" pitchFamily="34" charset="0"/>
                <a:ea typeface="Arial" panose="020B0604020202020204" pitchFamily="34" charset="0"/>
              </a:rPr>
              <a:t>(</a:t>
            </a:r>
            <a:r>
              <a:rPr lang="en-US" altLang="ja-JP" sz="2000" dirty="0" err="1">
                <a:solidFill>
                  <a:srgbClr val="FF0000"/>
                </a:solidFill>
                <a:latin typeface="Arial" panose="020B0604020202020204" pitchFamily="34" charset="0"/>
                <a:ea typeface="Arial" panose="020B0604020202020204" pitchFamily="34" charset="0"/>
              </a:rPr>
              <a:t>SynObs</a:t>
            </a:r>
            <a:r>
              <a:rPr lang="ja-JP" altLang="en-US" sz="2000" dirty="0">
                <a:solidFill>
                  <a:srgbClr val="FF0000"/>
                </a:solidFill>
                <a:latin typeface="Arial" panose="020B0604020202020204" pitchFamily="34" charset="0"/>
                <a:ea typeface="Arial" panose="020B0604020202020204" pitchFamily="34" charset="0"/>
              </a:rPr>
              <a:t> </a:t>
            </a:r>
            <a:r>
              <a:rPr lang="en-US" altLang="ja-JP" sz="2000" dirty="0">
                <a:solidFill>
                  <a:srgbClr val="FF0000"/>
                </a:solidFill>
                <a:latin typeface="Arial" panose="020B0604020202020204" pitchFamily="34" charset="0"/>
                <a:ea typeface="Arial" panose="020B0604020202020204" pitchFamily="34" charset="0"/>
              </a:rPr>
              <a:t>flagship</a:t>
            </a:r>
            <a:r>
              <a:rPr lang="ja-JP" altLang="en-US" sz="2000" dirty="0">
                <a:solidFill>
                  <a:srgbClr val="FF0000"/>
                </a:solidFill>
                <a:latin typeface="Arial" panose="020B0604020202020204" pitchFamily="34" charset="0"/>
                <a:ea typeface="Arial" panose="020B0604020202020204" pitchFamily="34" charset="0"/>
              </a:rPr>
              <a:t> </a:t>
            </a:r>
            <a:r>
              <a:rPr lang="en-US" altLang="ja-JP" sz="2000" dirty="0">
                <a:solidFill>
                  <a:srgbClr val="FF0000"/>
                </a:solidFill>
                <a:latin typeface="Arial" panose="020B0604020202020204" pitchFamily="34" charset="0"/>
                <a:ea typeface="Arial" panose="020B0604020202020204" pitchFamily="34" charset="0"/>
              </a:rPr>
              <a:t>OSEs/OSSEs) </a:t>
            </a:r>
          </a:p>
          <a:p>
            <a:pPr marL="538163" indent="-342900">
              <a:spcBef>
                <a:spcPts val="900"/>
              </a:spcBef>
              <a:buFont typeface="Wingdings" panose="05000000000000000000" pitchFamily="2" charset="2"/>
              <a:buChar char="Ø"/>
              <a:defRPr/>
            </a:pPr>
            <a:r>
              <a:rPr lang="en-US" altLang="ja-JP" sz="2000" dirty="0">
                <a:latin typeface="Arial" panose="020B0604020202020204" pitchFamily="34" charset="0"/>
                <a:ea typeface="Arial" panose="020B0604020202020204" pitchFamily="34" charset="0"/>
              </a:rPr>
              <a:t>Establish a best practice based on the collaboration above.</a:t>
            </a:r>
          </a:p>
          <a:p>
            <a:pPr>
              <a:spcBef>
                <a:spcPts val="900"/>
              </a:spcBef>
              <a:defRPr/>
            </a:pPr>
            <a:r>
              <a:rPr lang="en-US" altLang="ja-JP" sz="2000" b="1" dirty="0">
                <a:solidFill>
                  <a:srgbClr val="0000FF"/>
                </a:solidFill>
                <a:latin typeface="Arial" panose="020B0604020202020204" pitchFamily="34" charset="0"/>
                <a:ea typeface="Arial" panose="020B0604020202020204" pitchFamily="34" charset="0"/>
              </a:rPr>
              <a:t>2</a:t>
            </a:r>
            <a:r>
              <a:rPr lang="en-US" altLang="ja-JP" sz="2000" b="1" dirty="0">
                <a:solidFill>
                  <a:srgbClr val="0000FF"/>
                </a:solidFill>
                <a:effectLst/>
                <a:latin typeface="Arial" panose="020B0604020202020204" pitchFamily="34" charset="0"/>
                <a:ea typeface="Arial" panose="020B0604020202020204" pitchFamily="34" charset="0"/>
              </a:rPr>
              <a:t>. Supporting </a:t>
            </a:r>
            <a:r>
              <a:rPr lang="en-US" altLang="ja-JP" sz="2000" b="1" dirty="0">
                <a:solidFill>
                  <a:srgbClr val="0000FF"/>
                </a:solidFill>
                <a:latin typeface="Arial" panose="020B0604020202020204" pitchFamily="34" charset="0"/>
                <a:ea typeface="Arial" panose="020B0604020202020204" pitchFamily="34" charset="0"/>
              </a:rPr>
              <a:t>DA scheme</a:t>
            </a:r>
            <a:r>
              <a:rPr lang="en-US" altLang="ja-JP" sz="2000" b="1" dirty="0">
                <a:solidFill>
                  <a:srgbClr val="0000FF"/>
                </a:solidFill>
                <a:effectLst/>
                <a:latin typeface="Arial" panose="020B0604020202020204" pitchFamily="34" charset="0"/>
                <a:ea typeface="Arial" panose="020B0604020202020204" pitchFamily="34" charset="0"/>
              </a:rPr>
              <a:t> development</a:t>
            </a:r>
          </a:p>
          <a:p>
            <a:pPr marL="538163" indent="-342900">
              <a:spcBef>
                <a:spcPts val="900"/>
              </a:spcBef>
              <a:buFont typeface="Wingdings" panose="05000000000000000000" pitchFamily="2" charset="2"/>
              <a:buChar char="Ø"/>
              <a:defRPr/>
            </a:pPr>
            <a:r>
              <a:rPr lang="en-US" altLang="ja-JP" sz="2000" dirty="0">
                <a:latin typeface="Arial" panose="020B0604020202020204" pitchFamily="34" charset="0"/>
                <a:ea typeface="Arial" panose="020B0604020202020204" pitchFamily="34" charset="0"/>
              </a:rPr>
              <a:t>Share the information on the development of DA schemes</a:t>
            </a:r>
          </a:p>
          <a:p>
            <a:pPr marL="538163" indent="-342900">
              <a:spcBef>
                <a:spcPts val="900"/>
              </a:spcBef>
              <a:buFont typeface="Wingdings" panose="05000000000000000000" pitchFamily="2" charset="2"/>
              <a:buChar char="Ø"/>
              <a:defRPr/>
            </a:pPr>
            <a:r>
              <a:rPr lang="en-US" altLang="ja-JP" sz="2000" dirty="0">
                <a:latin typeface="Arial" panose="020B0604020202020204" pitchFamily="34" charset="0"/>
                <a:ea typeface="Arial" panose="020B0604020202020204" pitchFamily="34" charset="0"/>
              </a:rPr>
              <a:t>P</a:t>
            </a:r>
            <a:r>
              <a:rPr lang="en-US" altLang="ja-JP" sz="2000" dirty="0">
                <a:effectLst/>
                <a:latin typeface="Arial" panose="020B0604020202020204" pitchFamily="34" charset="0"/>
                <a:ea typeface="Arial" panose="020B0604020202020204" pitchFamily="34" charset="0"/>
              </a:rPr>
              <a:t>lanning of observation campaign</a:t>
            </a:r>
            <a:r>
              <a:rPr lang="en-US" altLang="ja-JP" sz="2000" dirty="0">
                <a:latin typeface="Arial" panose="020B0604020202020204" pitchFamily="34" charset="0"/>
                <a:ea typeface="Arial" panose="020B0604020202020204" pitchFamily="34" charset="0"/>
              </a:rPr>
              <a:t>s for DA scheme development</a:t>
            </a:r>
          </a:p>
          <a:p>
            <a:pPr marL="538163" indent="-342900">
              <a:spcBef>
                <a:spcPts val="900"/>
              </a:spcBef>
              <a:buFont typeface="Wingdings" panose="05000000000000000000" pitchFamily="2" charset="2"/>
              <a:buChar char="Ø"/>
              <a:defRPr/>
            </a:pPr>
            <a:endParaRPr lang="en-US" altLang="ja-JP" sz="2000" dirty="0">
              <a:effectLst/>
              <a:latin typeface="Arial" panose="020B0604020202020204" pitchFamily="34" charset="0"/>
              <a:ea typeface="Arial" panose="020B0604020202020204" pitchFamily="34" charset="0"/>
            </a:endParaRPr>
          </a:p>
        </p:txBody>
      </p:sp>
      <p:sp>
        <p:nvSpPr>
          <p:cNvPr id="3" name="テキスト ボックス 2">
            <a:extLst>
              <a:ext uri="{FF2B5EF4-FFF2-40B4-BE49-F238E27FC236}">
                <a16:creationId xmlns:a16="http://schemas.microsoft.com/office/drawing/2014/main" id="{53F8CAB2-B2A7-87CE-7941-22DDABD648F8}"/>
              </a:ext>
            </a:extLst>
          </p:cNvPr>
          <p:cNvSpPr txBox="1"/>
          <p:nvPr/>
        </p:nvSpPr>
        <p:spPr>
          <a:xfrm>
            <a:off x="45942" y="4096582"/>
            <a:ext cx="11963486" cy="2400657"/>
          </a:xfrm>
          <a:prstGeom prst="rect">
            <a:avLst/>
          </a:prstGeom>
          <a:solidFill>
            <a:schemeClr val="bg1"/>
          </a:solidFill>
        </p:spPr>
        <p:txBody>
          <a:bodyPr wrap="square" rtlCol="0">
            <a:spAutoFit/>
          </a:bodyPr>
          <a:lstStyle/>
          <a:p>
            <a:pPr>
              <a:spcBef>
                <a:spcPts val="900"/>
              </a:spcBef>
              <a:defRPr/>
            </a:pPr>
            <a:r>
              <a:rPr lang="en-US" altLang="ja-JP" sz="2000" b="1" dirty="0">
                <a:solidFill>
                  <a:srgbClr val="0000FF"/>
                </a:solidFill>
                <a:latin typeface="Arial" panose="020B0604020202020204" pitchFamily="34" charset="0"/>
                <a:ea typeface="Arial" panose="020B0604020202020204" pitchFamily="34" charset="0"/>
              </a:rPr>
              <a:t>3</a:t>
            </a:r>
            <a:r>
              <a:rPr lang="en-US" altLang="ja-JP" sz="2000" b="1" dirty="0">
                <a:solidFill>
                  <a:srgbClr val="0000FF"/>
                </a:solidFill>
                <a:effectLst/>
                <a:latin typeface="Arial" panose="020B0604020202020204" pitchFamily="34" charset="0"/>
                <a:ea typeface="Arial" panose="020B0604020202020204" pitchFamily="34" charset="0"/>
              </a:rPr>
              <a:t>. Providing information from ocean prediction systems in real time</a:t>
            </a:r>
          </a:p>
          <a:p>
            <a:pPr marL="538163" indent="-355600">
              <a:spcBef>
                <a:spcPts val="900"/>
              </a:spcBef>
              <a:buFont typeface="Wingdings" panose="05000000000000000000" pitchFamily="2" charset="2"/>
              <a:buChar char="Ø"/>
              <a:defRPr/>
            </a:pPr>
            <a:r>
              <a:rPr lang="en-US" altLang="ja-JP" sz="2000" dirty="0">
                <a:latin typeface="Arial" panose="020B0604020202020204" pitchFamily="34" charset="0"/>
                <a:ea typeface="Arial" panose="020B0604020202020204" pitchFamily="34" charset="0"/>
              </a:rPr>
              <a:t>Explore the methods to evaluate observing system status in real-time</a:t>
            </a:r>
          </a:p>
          <a:p>
            <a:pPr>
              <a:spcBef>
                <a:spcPts val="900"/>
              </a:spcBef>
              <a:defRPr/>
            </a:pPr>
            <a:r>
              <a:rPr lang="en-US" altLang="ja-JP" sz="2000" b="1" dirty="0">
                <a:solidFill>
                  <a:srgbClr val="0000FF"/>
                </a:solidFill>
                <a:latin typeface="Arial" panose="020B0604020202020204" pitchFamily="34" charset="0"/>
                <a:ea typeface="Arial" panose="020B0604020202020204" pitchFamily="34" charset="0"/>
              </a:rPr>
              <a:t>4. </a:t>
            </a:r>
            <a:r>
              <a:rPr lang="en-US" altLang="ja-JP" sz="2000" b="1" dirty="0">
                <a:solidFill>
                  <a:srgbClr val="0000FF"/>
                </a:solidFill>
                <a:effectLst/>
                <a:latin typeface="Arial" panose="020B0604020202020204" pitchFamily="34" charset="0"/>
                <a:ea typeface="Arial" panose="020B0604020202020204" pitchFamily="34" charset="0"/>
              </a:rPr>
              <a:t>OS-Eval showcase and reporting</a:t>
            </a:r>
          </a:p>
          <a:p>
            <a:pPr marL="538163" indent="-342900">
              <a:spcBef>
                <a:spcPts val="900"/>
              </a:spcBef>
              <a:buFont typeface="Wingdings" panose="05000000000000000000" pitchFamily="2" charset="2"/>
              <a:buChar char="Ø"/>
              <a:defRPr/>
            </a:pPr>
            <a:r>
              <a:rPr lang="en-US" altLang="ja-JP" sz="2000" dirty="0">
                <a:effectLst/>
                <a:latin typeface="Arial" panose="020B0604020202020204" pitchFamily="34" charset="0"/>
                <a:ea typeface="Arial" panose="020B0604020202020204" pitchFamily="34" charset="0"/>
              </a:rPr>
              <a:t>Introduce OS-Eval exam</a:t>
            </a:r>
            <a:r>
              <a:rPr lang="en-US" altLang="ja-JP" sz="2000" dirty="0">
                <a:latin typeface="Arial" panose="020B0604020202020204" pitchFamily="34" charset="0"/>
                <a:ea typeface="Arial" panose="020B0604020202020204" pitchFamily="34" charset="0"/>
              </a:rPr>
              <a:t>ples to demonstrate its potential</a:t>
            </a:r>
            <a:r>
              <a:rPr lang="ja-JP" altLang="en-US" sz="2000" dirty="0">
                <a:latin typeface="Arial" panose="020B0604020202020204" pitchFamily="34" charset="0"/>
                <a:ea typeface="Arial" panose="020B0604020202020204" pitchFamily="34" charset="0"/>
              </a:rPr>
              <a:t> </a:t>
            </a:r>
            <a:r>
              <a:rPr lang="en-US" altLang="ja-JP" sz="2000" dirty="0">
                <a:solidFill>
                  <a:srgbClr val="FF0000"/>
                </a:solidFill>
                <a:latin typeface="Arial" panose="020B0604020202020204" pitchFamily="34" charset="0"/>
                <a:ea typeface="Arial" panose="020B0604020202020204" pitchFamily="34" charset="0"/>
              </a:rPr>
              <a:t>(Frontier</a:t>
            </a:r>
            <a:r>
              <a:rPr lang="ja-JP" altLang="en-US" sz="2000" dirty="0">
                <a:solidFill>
                  <a:srgbClr val="FF0000"/>
                </a:solidFill>
                <a:latin typeface="Arial" panose="020B0604020202020204" pitchFamily="34" charset="0"/>
                <a:ea typeface="Arial" panose="020B0604020202020204" pitchFamily="34" charset="0"/>
              </a:rPr>
              <a:t> </a:t>
            </a:r>
            <a:r>
              <a:rPr lang="en-US" altLang="ja-JP" sz="2000" dirty="0">
                <a:solidFill>
                  <a:srgbClr val="FF0000"/>
                </a:solidFill>
                <a:latin typeface="Arial" panose="020B0604020202020204" pitchFamily="34" charset="0"/>
                <a:ea typeface="Arial" panose="020B0604020202020204" pitchFamily="34" charset="0"/>
              </a:rPr>
              <a:t>Marine</a:t>
            </a:r>
            <a:r>
              <a:rPr lang="ja-JP" altLang="en-US" sz="2000" dirty="0">
                <a:solidFill>
                  <a:srgbClr val="FF0000"/>
                </a:solidFill>
                <a:latin typeface="Arial" panose="020B0604020202020204" pitchFamily="34" charset="0"/>
                <a:ea typeface="Arial" panose="020B0604020202020204" pitchFamily="34" charset="0"/>
              </a:rPr>
              <a:t> </a:t>
            </a:r>
            <a:r>
              <a:rPr lang="en-US" altLang="ja-JP" sz="2000" dirty="0">
                <a:solidFill>
                  <a:srgbClr val="FF0000"/>
                </a:solidFill>
                <a:latin typeface="Arial" panose="020B0604020202020204" pitchFamily="34" charset="0"/>
                <a:ea typeface="Arial" panose="020B0604020202020204" pitchFamily="34" charset="0"/>
              </a:rPr>
              <a:t>Science</a:t>
            </a:r>
            <a:r>
              <a:rPr lang="ja-JP" altLang="en-US" sz="2000" dirty="0">
                <a:solidFill>
                  <a:srgbClr val="FF0000"/>
                </a:solidFill>
                <a:latin typeface="Arial" panose="020B0604020202020204" pitchFamily="34" charset="0"/>
                <a:ea typeface="Arial" panose="020B0604020202020204" pitchFamily="34" charset="0"/>
              </a:rPr>
              <a:t> </a:t>
            </a:r>
            <a:r>
              <a:rPr lang="en-US" altLang="ja-JP" sz="2000" dirty="0">
                <a:solidFill>
                  <a:srgbClr val="FF0000"/>
                </a:solidFill>
                <a:latin typeface="Arial" panose="020B0604020202020204" pitchFamily="34" charset="0"/>
                <a:ea typeface="Arial" panose="020B0604020202020204" pitchFamily="34" charset="0"/>
              </a:rPr>
              <a:t>Special</a:t>
            </a:r>
            <a:r>
              <a:rPr lang="ja-JP" altLang="en-US" sz="2000" dirty="0">
                <a:solidFill>
                  <a:srgbClr val="FF0000"/>
                </a:solidFill>
                <a:latin typeface="Arial" panose="020B0604020202020204" pitchFamily="34" charset="0"/>
                <a:ea typeface="Arial" panose="020B0604020202020204" pitchFamily="34" charset="0"/>
              </a:rPr>
              <a:t> </a:t>
            </a:r>
            <a:r>
              <a:rPr lang="en-US" altLang="ja-JP" sz="2000" dirty="0">
                <a:solidFill>
                  <a:srgbClr val="FF0000"/>
                </a:solidFill>
                <a:latin typeface="Arial" panose="020B0604020202020204" pitchFamily="34" charset="0"/>
                <a:ea typeface="Arial" panose="020B0604020202020204" pitchFamily="34" charset="0"/>
              </a:rPr>
              <a:t>issue,</a:t>
            </a:r>
            <a:r>
              <a:rPr lang="ja-JP" altLang="en-US" sz="2000" dirty="0">
                <a:solidFill>
                  <a:srgbClr val="FF0000"/>
                </a:solidFill>
                <a:latin typeface="Arial" panose="020B0604020202020204" pitchFamily="34" charset="0"/>
                <a:ea typeface="Arial" panose="020B0604020202020204" pitchFamily="34" charset="0"/>
              </a:rPr>
              <a:t> </a:t>
            </a:r>
            <a:r>
              <a:rPr lang="en-US" altLang="ja-JP" sz="2000" dirty="0">
                <a:solidFill>
                  <a:srgbClr val="FF0000"/>
                </a:solidFill>
                <a:latin typeface="Arial" panose="020B0604020202020204" pitchFamily="34" charset="0"/>
                <a:ea typeface="Arial" panose="020B0604020202020204" pitchFamily="34" charset="0"/>
              </a:rPr>
              <a:t>Ocean</a:t>
            </a:r>
            <a:r>
              <a:rPr lang="ja-JP" altLang="en-US" sz="2000" dirty="0">
                <a:solidFill>
                  <a:srgbClr val="FF0000"/>
                </a:solidFill>
                <a:latin typeface="Arial" panose="020B0604020202020204" pitchFamily="34" charset="0"/>
                <a:ea typeface="Arial" panose="020B0604020202020204" pitchFamily="34" charset="0"/>
              </a:rPr>
              <a:t> </a:t>
            </a:r>
            <a:r>
              <a:rPr lang="en-US" altLang="ja-JP" sz="2000" dirty="0">
                <a:solidFill>
                  <a:srgbClr val="FF0000"/>
                </a:solidFill>
                <a:latin typeface="Arial" panose="020B0604020202020204" pitchFamily="34" charset="0"/>
                <a:ea typeface="Arial" panose="020B0604020202020204" pitchFamily="34" charset="0"/>
              </a:rPr>
              <a:t>Science</a:t>
            </a:r>
            <a:r>
              <a:rPr lang="ja-JP" altLang="en-US" sz="2000" dirty="0">
                <a:solidFill>
                  <a:srgbClr val="FF0000"/>
                </a:solidFill>
                <a:latin typeface="Arial" panose="020B0604020202020204" pitchFamily="34" charset="0"/>
                <a:ea typeface="Arial" panose="020B0604020202020204" pitchFamily="34" charset="0"/>
              </a:rPr>
              <a:t> </a:t>
            </a:r>
            <a:r>
              <a:rPr lang="en-US" altLang="ja-JP" sz="2000" dirty="0">
                <a:solidFill>
                  <a:srgbClr val="FF0000"/>
                </a:solidFill>
                <a:latin typeface="Arial" panose="020B0604020202020204" pitchFamily="34" charset="0"/>
                <a:ea typeface="Arial" panose="020B0604020202020204" pitchFamily="34" charset="0"/>
              </a:rPr>
              <a:t>Meeting</a:t>
            </a:r>
            <a:r>
              <a:rPr lang="ja-JP" altLang="en-US" sz="2000" dirty="0">
                <a:solidFill>
                  <a:srgbClr val="FF0000"/>
                </a:solidFill>
                <a:latin typeface="Arial" panose="020B0604020202020204" pitchFamily="34" charset="0"/>
                <a:ea typeface="Arial" panose="020B0604020202020204" pitchFamily="34" charset="0"/>
              </a:rPr>
              <a:t> </a:t>
            </a:r>
            <a:r>
              <a:rPr lang="en-US" altLang="ja-JP" sz="2000" dirty="0">
                <a:solidFill>
                  <a:srgbClr val="FF0000"/>
                </a:solidFill>
                <a:latin typeface="Arial" panose="020B0604020202020204" pitchFamily="34" charset="0"/>
                <a:ea typeface="Arial" panose="020B0604020202020204" pitchFamily="34" charset="0"/>
              </a:rPr>
              <a:t>2024</a:t>
            </a:r>
            <a:r>
              <a:rPr lang="ja-JP" altLang="en-US" sz="2000" dirty="0">
                <a:solidFill>
                  <a:srgbClr val="FF0000"/>
                </a:solidFill>
                <a:latin typeface="Arial" panose="020B0604020202020204" pitchFamily="34" charset="0"/>
                <a:ea typeface="Arial" panose="020B0604020202020204" pitchFamily="34" charset="0"/>
              </a:rPr>
              <a:t> </a:t>
            </a:r>
            <a:r>
              <a:rPr lang="en-US" altLang="ja-JP" sz="2000" dirty="0">
                <a:solidFill>
                  <a:srgbClr val="FF0000"/>
                </a:solidFill>
                <a:latin typeface="Arial" panose="020B0604020202020204" pitchFamily="34" charset="0"/>
                <a:ea typeface="Arial" panose="020B0604020202020204" pitchFamily="34" charset="0"/>
              </a:rPr>
              <a:t>Session,</a:t>
            </a:r>
            <a:r>
              <a:rPr lang="ja-JP" altLang="en-US" sz="2000" dirty="0">
                <a:solidFill>
                  <a:srgbClr val="FF0000"/>
                </a:solidFill>
                <a:latin typeface="Arial" panose="020B0604020202020204" pitchFamily="34" charset="0"/>
                <a:ea typeface="Arial" panose="020B0604020202020204" pitchFamily="34" charset="0"/>
              </a:rPr>
              <a:t> </a:t>
            </a:r>
            <a:r>
              <a:rPr lang="en-US" altLang="ja-JP" sz="2000" dirty="0">
                <a:solidFill>
                  <a:srgbClr val="FF0000"/>
                </a:solidFill>
                <a:latin typeface="Arial" panose="020B0604020202020204" pitchFamily="34" charset="0"/>
                <a:ea typeface="Arial" panose="020B0604020202020204" pitchFamily="34" charset="0"/>
              </a:rPr>
              <a:t>Showcase</a:t>
            </a:r>
            <a:r>
              <a:rPr lang="ja-JP" altLang="en-US" sz="2000" dirty="0">
                <a:solidFill>
                  <a:srgbClr val="FF0000"/>
                </a:solidFill>
                <a:latin typeface="Arial" panose="020B0604020202020204" pitchFamily="34" charset="0"/>
                <a:ea typeface="Arial" panose="020B0604020202020204" pitchFamily="34" charset="0"/>
              </a:rPr>
              <a:t> </a:t>
            </a:r>
            <a:r>
              <a:rPr lang="en-US" altLang="ja-JP" sz="2000" dirty="0">
                <a:solidFill>
                  <a:srgbClr val="FF0000"/>
                </a:solidFill>
                <a:latin typeface="Arial" panose="020B0604020202020204" pitchFamily="34" charset="0"/>
                <a:ea typeface="Arial" panose="020B0604020202020204" pitchFamily="34" charset="0"/>
              </a:rPr>
              <a:t>webpage,</a:t>
            </a:r>
            <a:r>
              <a:rPr lang="ja-JP" altLang="en-US" sz="2000" dirty="0">
                <a:solidFill>
                  <a:srgbClr val="FF0000"/>
                </a:solidFill>
                <a:latin typeface="Arial" panose="020B0604020202020204" pitchFamily="34" charset="0"/>
                <a:ea typeface="Arial" panose="020B0604020202020204" pitchFamily="34" charset="0"/>
              </a:rPr>
              <a:t> </a:t>
            </a:r>
            <a:r>
              <a:rPr lang="en-US" altLang="ja-JP" sz="2000" dirty="0">
                <a:solidFill>
                  <a:srgbClr val="FF0000"/>
                </a:solidFill>
                <a:latin typeface="Arial" panose="020B0604020202020204" pitchFamily="34" charset="0"/>
                <a:ea typeface="Arial" panose="020B0604020202020204" pitchFamily="34" charset="0"/>
              </a:rPr>
              <a:t>etc.)</a:t>
            </a:r>
          </a:p>
          <a:p>
            <a:pPr marL="538163" indent="-342900">
              <a:spcBef>
                <a:spcPts val="900"/>
              </a:spcBef>
              <a:buFont typeface="Wingdings" panose="05000000000000000000" pitchFamily="2" charset="2"/>
              <a:buChar char="Ø"/>
              <a:defRPr/>
            </a:pPr>
            <a:r>
              <a:rPr lang="en-US" altLang="ja-JP" sz="2000" dirty="0">
                <a:latin typeface="Arial" panose="020B0604020202020204" pitchFamily="34" charset="0"/>
                <a:ea typeface="Arial" panose="020B0604020202020204" pitchFamily="34" charset="0"/>
              </a:rPr>
              <a:t>Contribute to</a:t>
            </a:r>
            <a:r>
              <a:rPr lang="en-US" altLang="ja-JP" sz="2000" dirty="0">
                <a:effectLst/>
                <a:latin typeface="Arial" panose="020B0604020202020204" pitchFamily="34" charset="0"/>
                <a:ea typeface="Arial" panose="020B0604020202020204" pitchFamily="34" charset="0"/>
              </a:rPr>
              <a:t> reports on observation requirements and design</a:t>
            </a:r>
            <a:endParaRPr lang="en-US" altLang="ja-JP" sz="2000" dirty="0">
              <a:solidFill>
                <a:srgbClr val="6600FF"/>
              </a:solidFill>
              <a:latin typeface="Arial" panose="020B0604020202020204" pitchFamily="34" charset="0"/>
              <a:ea typeface="Arial" panose="020B0604020202020204" pitchFamily="34" charset="0"/>
            </a:endParaRPr>
          </a:p>
        </p:txBody>
      </p:sp>
      <p:pic>
        <p:nvPicPr>
          <p:cNvPr id="6" name="図 5">
            <a:extLst>
              <a:ext uri="{FF2B5EF4-FFF2-40B4-BE49-F238E27FC236}">
                <a16:creationId xmlns:a16="http://schemas.microsoft.com/office/drawing/2014/main" id="{0A68DD39-5323-9179-CEAA-1BACEBA653C2}"/>
              </a:ext>
            </a:extLst>
          </p:cNvPr>
          <p:cNvPicPr>
            <a:picLocks noChangeAspect="1"/>
          </p:cNvPicPr>
          <p:nvPr/>
        </p:nvPicPr>
        <p:blipFill>
          <a:blip r:embed="rId3"/>
          <a:stretch>
            <a:fillRect/>
          </a:stretch>
        </p:blipFill>
        <p:spPr>
          <a:xfrm>
            <a:off x="7905566" y="1078400"/>
            <a:ext cx="3938091" cy="2785377"/>
          </a:xfrm>
          <a:prstGeom prst="rect">
            <a:avLst/>
          </a:prstGeom>
        </p:spPr>
      </p:pic>
    </p:spTree>
    <p:extLst>
      <p:ext uri="{BB962C8B-B14F-4D97-AF65-F5344CB8AC3E}">
        <p14:creationId xmlns:p14="http://schemas.microsoft.com/office/powerpoint/2010/main" val="511595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Line 2"/>
          <p:cNvSpPr>
            <a:spLocks noChangeShapeType="1"/>
          </p:cNvSpPr>
          <p:nvPr/>
        </p:nvSpPr>
        <p:spPr bwMode="auto">
          <a:xfrm>
            <a:off x="92206" y="565813"/>
            <a:ext cx="5764308"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Times New Roman" pitchFamily="18" charset="0"/>
              <a:ea typeface="ＭＳ Ｐゴシック" panose="020B0600070205080204" pitchFamily="50" charset="-128"/>
              <a:cs typeface="+mn-cs"/>
            </a:endParaRPr>
          </a:p>
        </p:txBody>
      </p:sp>
      <p:sp>
        <p:nvSpPr>
          <p:cNvPr id="17" name="AutoShape 3"/>
          <p:cNvSpPr>
            <a:spLocks noChangeArrowheads="1"/>
          </p:cNvSpPr>
          <p:nvPr/>
        </p:nvSpPr>
        <p:spPr bwMode="auto">
          <a:xfrm>
            <a:off x="106493" y="201005"/>
            <a:ext cx="228600" cy="228600"/>
          </a:xfrm>
          <a:prstGeom prst="star5">
            <a:avLst/>
          </a:prstGeom>
          <a:solidFill>
            <a:srgbClr val="FFFF00"/>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Times New Roman" pitchFamily="18" charset="0"/>
              <a:ea typeface="ＭＳ Ｐゴシック" panose="020B0600070205080204" pitchFamily="50" charset="-128"/>
              <a:cs typeface="+mn-cs"/>
            </a:endParaRPr>
          </a:p>
        </p:txBody>
      </p:sp>
      <p:sp>
        <p:nvSpPr>
          <p:cNvPr id="18" name="タイトル 1"/>
          <p:cNvSpPr txBox="1">
            <a:spLocks/>
          </p:cNvSpPr>
          <p:nvPr/>
        </p:nvSpPr>
        <p:spPr>
          <a:xfrm>
            <a:off x="358612" y="72068"/>
            <a:ext cx="5497902" cy="44292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base" latinLnBrk="0" hangingPunct="1">
              <a:lnSpc>
                <a:spcPct val="100000"/>
              </a:lnSpc>
              <a:spcBef>
                <a:spcPct val="0"/>
              </a:spcBef>
              <a:spcAft>
                <a:spcPts val="0"/>
              </a:spcAft>
              <a:buClrTx/>
              <a:buSzTx/>
              <a:buFontTx/>
              <a:buNone/>
              <a:tabLst/>
              <a:defRPr/>
            </a:pPr>
            <a:r>
              <a:rPr kumimoji="0"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Plan</a:t>
            </a:r>
            <a:r>
              <a:rPr kumimoji="0"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 </a:t>
            </a:r>
            <a:r>
              <a:rPr kumimoji="0"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of</a:t>
            </a:r>
            <a:r>
              <a:rPr kumimoji="0"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 </a:t>
            </a:r>
            <a:r>
              <a:rPr kumimoji="0" lang="en-US" altLang="ja-JP" sz="2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j-cs"/>
              </a:rPr>
              <a:t>SynObs</a:t>
            </a:r>
            <a:r>
              <a:rPr kumimoji="0"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 </a:t>
            </a:r>
            <a:r>
              <a:rPr kumimoji="0"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Flagship</a:t>
            </a:r>
            <a:r>
              <a:rPr kumimoji="0"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 </a:t>
            </a:r>
            <a:r>
              <a:rPr kumimoji="0"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OSEs/OSSEs  </a:t>
            </a:r>
            <a:endParaRPr kumimoji="0" lang="ja-JP"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endParaRPr>
          </a:p>
        </p:txBody>
      </p:sp>
      <p:sp>
        <p:nvSpPr>
          <p:cNvPr id="5" name="テキスト ボックス 4">
            <a:extLst>
              <a:ext uri="{FF2B5EF4-FFF2-40B4-BE49-F238E27FC236}">
                <a16:creationId xmlns:a16="http://schemas.microsoft.com/office/drawing/2014/main" id="{ECABBACA-148F-4035-AD4A-E6DFEB0B7188}"/>
              </a:ext>
            </a:extLst>
          </p:cNvPr>
          <p:cNvSpPr txBox="1"/>
          <p:nvPr/>
        </p:nvSpPr>
        <p:spPr>
          <a:xfrm>
            <a:off x="106493" y="705822"/>
            <a:ext cx="6103005" cy="646331"/>
          </a:xfrm>
          <a:prstGeom prst="rect">
            <a:avLst/>
          </a:prstGeom>
          <a:solidFill>
            <a:schemeClr val="bg2"/>
          </a:solidFill>
        </p:spPr>
        <p:txBody>
          <a:bodyPr wrap="square" rtlCol="0">
            <a:spAutoFit/>
          </a:bodyPr>
          <a:lstStyle/>
          <a:p>
            <a:pPr marL="12700">
              <a:spcBef>
                <a:spcPts val="600"/>
              </a:spcBef>
              <a:defRPr/>
            </a:pPr>
            <a:r>
              <a:rPr lang="en-US" altLang="ja-JP" dirty="0" err="1">
                <a:latin typeface="Arial" panose="020B0604020202020204" pitchFamily="34" charset="0"/>
                <a:ea typeface="Arial" panose="020B0604020202020204" pitchFamily="34" charset="0"/>
              </a:rPr>
              <a:t>SynObs</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plans</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to</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implement</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OSEs/OSSEs</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using</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various</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ocean</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prediction</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systems</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with</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a</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common</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setting.</a:t>
            </a:r>
          </a:p>
        </p:txBody>
      </p:sp>
      <p:pic>
        <p:nvPicPr>
          <p:cNvPr id="19" name="Picture 2">
            <a:extLst>
              <a:ext uri="{FF2B5EF4-FFF2-40B4-BE49-F238E27FC236}">
                <a16:creationId xmlns:a16="http://schemas.microsoft.com/office/drawing/2014/main" id="{524D26BB-27CD-BA06-AED5-3E375E0202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448"/>
          <a:stretch/>
        </p:blipFill>
        <p:spPr bwMode="auto">
          <a:xfrm>
            <a:off x="6511805" y="431059"/>
            <a:ext cx="5497902" cy="3383490"/>
          </a:xfrm>
          <a:prstGeom prst="rect">
            <a:avLst/>
          </a:prstGeom>
          <a:solidFill>
            <a:schemeClr val="bg1"/>
          </a:solidFill>
        </p:spPr>
      </p:pic>
      <p:grpSp>
        <p:nvGrpSpPr>
          <p:cNvPr id="27" name="グループ化 26">
            <a:extLst>
              <a:ext uri="{FF2B5EF4-FFF2-40B4-BE49-F238E27FC236}">
                <a16:creationId xmlns:a16="http://schemas.microsoft.com/office/drawing/2014/main" id="{054AC44E-7539-D664-9FC5-1E24612111E5}"/>
              </a:ext>
            </a:extLst>
          </p:cNvPr>
          <p:cNvGrpSpPr/>
          <p:nvPr/>
        </p:nvGrpSpPr>
        <p:grpSpPr>
          <a:xfrm>
            <a:off x="24792" y="2968591"/>
            <a:ext cx="5132836" cy="3843502"/>
            <a:chOff x="106493" y="2540231"/>
            <a:chExt cx="5063212" cy="4245701"/>
          </a:xfrm>
        </p:grpSpPr>
        <p:sp>
          <p:nvSpPr>
            <p:cNvPr id="26" name="正方形/長方形 25">
              <a:extLst>
                <a:ext uri="{FF2B5EF4-FFF2-40B4-BE49-F238E27FC236}">
                  <a16:creationId xmlns:a16="http://schemas.microsoft.com/office/drawing/2014/main" id="{69A50A2C-BBF1-3E46-126D-E53A314F105B}"/>
                </a:ext>
              </a:extLst>
            </p:cNvPr>
            <p:cNvSpPr/>
            <p:nvPr/>
          </p:nvSpPr>
          <p:spPr>
            <a:xfrm>
              <a:off x="106493" y="2551245"/>
              <a:ext cx="5063212" cy="4234687"/>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021E565F-E79B-2D87-6131-135FAFB76922}"/>
                </a:ext>
              </a:extLst>
            </p:cNvPr>
            <p:cNvPicPr>
              <a:picLocks noChangeAspect="1"/>
            </p:cNvPicPr>
            <p:nvPr/>
          </p:nvPicPr>
          <p:blipFill>
            <a:blip r:embed="rId4"/>
            <a:stretch>
              <a:fillRect/>
            </a:stretch>
          </p:blipFill>
          <p:spPr>
            <a:xfrm>
              <a:off x="106493" y="2540231"/>
              <a:ext cx="5063212" cy="4234687"/>
            </a:xfrm>
            <a:prstGeom prst="rect">
              <a:avLst/>
            </a:prstGeom>
          </p:spPr>
        </p:pic>
      </p:grpSp>
      <p:sp>
        <p:nvSpPr>
          <p:cNvPr id="29" name="テキスト ボックス 28">
            <a:extLst>
              <a:ext uri="{FF2B5EF4-FFF2-40B4-BE49-F238E27FC236}">
                <a16:creationId xmlns:a16="http://schemas.microsoft.com/office/drawing/2014/main" id="{5447B6B4-FAE6-C1CE-0AF7-445E6DB6007A}"/>
              </a:ext>
            </a:extLst>
          </p:cNvPr>
          <p:cNvSpPr txBox="1"/>
          <p:nvPr/>
        </p:nvSpPr>
        <p:spPr>
          <a:xfrm>
            <a:off x="5260622" y="3923610"/>
            <a:ext cx="6749085" cy="2862322"/>
          </a:xfrm>
          <a:prstGeom prst="rect">
            <a:avLst/>
          </a:prstGeom>
          <a:solidFill>
            <a:schemeClr val="bg1"/>
          </a:solidFill>
        </p:spPr>
        <p:txBody>
          <a:bodyPr wrap="square" rtlCol="0">
            <a:spAutoFit/>
          </a:bodyPr>
          <a:lstStyle/>
          <a:p>
            <a:pPr marL="342900" indent="-342900">
              <a:buFont typeface="Wingdings" panose="05000000000000000000" pitchFamily="2" charset="2"/>
              <a:buChar char="u"/>
            </a:pPr>
            <a:r>
              <a:rPr lang="en-US" altLang="ja-JP" sz="2000" dirty="0">
                <a:solidFill>
                  <a:srgbClr val="0000FF"/>
                </a:solidFill>
              </a:rPr>
              <a:t>Ocean</a:t>
            </a:r>
            <a:r>
              <a:rPr lang="ja-JP" altLang="en-US" sz="2000" dirty="0">
                <a:solidFill>
                  <a:srgbClr val="0000FF"/>
                </a:solidFill>
              </a:rPr>
              <a:t> </a:t>
            </a:r>
            <a:r>
              <a:rPr lang="en-US" altLang="ja-JP" sz="2000" dirty="0">
                <a:solidFill>
                  <a:srgbClr val="0000FF"/>
                </a:solidFill>
              </a:rPr>
              <a:t>Prediction</a:t>
            </a:r>
            <a:r>
              <a:rPr lang="ja-JP" altLang="en-US" sz="2000" dirty="0">
                <a:solidFill>
                  <a:srgbClr val="0000FF"/>
                </a:solidFill>
              </a:rPr>
              <a:t> </a:t>
            </a:r>
            <a:r>
              <a:rPr lang="en-US" altLang="ja-JP" sz="2000" dirty="0">
                <a:solidFill>
                  <a:srgbClr val="0000FF"/>
                </a:solidFill>
              </a:rPr>
              <a:t>OSEs</a:t>
            </a:r>
            <a:r>
              <a:rPr lang="ja-JP" altLang="en-US" sz="2000" dirty="0"/>
              <a:t> </a:t>
            </a:r>
            <a:endParaRPr lang="en-US" altLang="ja-JP" sz="2000" dirty="0"/>
          </a:p>
          <a:p>
            <a:pPr marL="452438" indent="-250825">
              <a:buFont typeface="Arial" panose="020B0604020202020204" pitchFamily="34" charset="0"/>
              <a:buChar char="•"/>
            </a:pPr>
            <a:r>
              <a:rPr lang="en-US" altLang="ja-JP" sz="2000" dirty="0"/>
              <a:t>Reanalysis:</a:t>
            </a:r>
            <a:r>
              <a:rPr lang="ja-JP" altLang="en-US" sz="2000" dirty="0"/>
              <a:t> </a:t>
            </a:r>
            <a:r>
              <a:rPr lang="en-US" altLang="ja-JP" sz="2000" dirty="0"/>
              <a:t>Jan.</a:t>
            </a:r>
            <a:r>
              <a:rPr lang="ja-JP" altLang="en-US" sz="2000" dirty="0"/>
              <a:t> </a:t>
            </a:r>
            <a:r>
              <a:rPr lang="en-US" altLang="ja-JP" sz="2000" dirty="0"/>
              <a:t>2020-Dec.</a:t>
            </a:r>
            <a:r>
              <a:rPr lang="ja-JP" altLang="en-US" sz="2000" dirty="0"/>
              <a:t> </a:t>
            </a:r>
            <a:r>
              <a:rPr lang="en-US" altLang="ja-JP" sz="2000" dirty="0"/>
              <a:t>2020</a:t>
            </a:r>
            <a:r>
              <a:rPr lang="ja-JP" altLang="en-US" sz="2000" dirty="0"/>
              <a:t> </a:t>
            </a:r>
            <a:r>
              <a:rPr lang="en-US" altLang="ja-JP" sz="2000" dirty="0"/>
              <a:t>(Dec.</a:t>
            </a:r>
            <a:r>
              <a:rPr lang="ja-JP" altLang="en-US" sz="2000" dirty="0"/>
              <a:t> </a:t>
            </a:r>
            <a:r>
              <a:rPr lang="en-US" altLang="ja-JP" sz="2000" dirty="0"/>
              <a:t>2022)</a:t>
            </a:r>
          </a:p>
          <a:p>
            <a:pPr marL="452438" indent="-250825">
              <a:buFont typeface="Arial" panose="020B0604020202020204" pitchFamily="34" charset="0"/>
              <a:buChar char="•"/>
            </a:pPr>
            <a:r>
              <a:rPr lang="en-US" altLang="ja-JP" sz="2000" dirty="0"/>
              <a:t>10-day</a:t>
            </a:r>
            <a:r>
              <a:rPr lang="ja-JP" altLang="en-US" sz="2000" dirty="0"/>
              <a:t> </a:t>
            </a:r>
            <a:r>
              <a:rPr lang="en-US" altLang="ja-JP" sz="2000" dirty="0"/>
              <a:t>predictions:</a:t>
            </a:r>
            <a:r>
              <a:rPr lang="ja-JP" altLang="en-US" sz="2000" dirty="0"/>
              <a:t> </a:t>
            </a:r>
            <a:r>
              <a:rPr lang="en-US" altLang="ja-JP" sz="2000" dirty="0"/>
              <a:t>Started</a:t>
            </a:r>
            <a:r>
              <a:rPr lang="ja-JP" altLang="en-US" sz="2000" dirty="0"/>
              <a:t> </a:t>
            </a:r>
            <a:r>
              <a:rPr lang="en-US" altLang="ja-JP" sz="2000" dirty="0"/>
              <a:t>from</a:t>
            </a:r>
            <a:r>
              <a:rPr lang="ja-JP" altLang="en-US" sz="2000" dirty="0"/>
              <a:t> </a:t>
            </a:r>
            <a:r>
              <a:rPr lang="en-US" altLang="ja-JP" sz="2000" dirty="0"/>
              <a:t>every</a:t>
            </a:r>
            <a:r>
              <a:rPr lang="ja-JP" altLang="en-US" sz="2000" dirty="0"/>
              <a:t> </a:t>
            </a:r>
            <a:r>
              <a:rPr lang="en-US" altLang="ja-JP" sz="2000" dirty="0"/>
              <a:t>pentad</a:t>
            </a:r>
            <a:r>
              <a:rPr lang="ja-JP" altLang="en-US" sz="2000" dirty="0"/>
              <a:t>  </a:t>
            </a:r>
            <a:endParaRPr lang="en-US" altLang="ja-JP" sz="2000" dirty="0"/>
          </a:p>
          <a:p>
            <a:pPr marL="342900" indent="-342900">
              <a:buFont typeface="Wingdings" panose="05000000000000000000" pitchFamily="2" charset="2"/>
              <a:buChar char="u"/>
            </a:pPr>
            <a:r>
              <a:rPr kumimoji="1" lang="en-US" altLang="ja-JP" sz="2000" dirty="0">
                <a:solidFill>
                  <a:srgbClr val="0000FF"/>
                </a:solidFill>
              </a:rPr>
              <a:t>S2S</a:t>
            </a:r>
            <a:r>
              <a:rPr kumimoji="1" lang="ja-JP" altLang="en-US" sz="2000" dirty="0">
                <a:solidFill>
                  <a:srgbClr val="0000FF"/>
                </a:solidFill>
              </a:rPr>
              <a:t> </a:t>
            </a:r>
            <a:r>
              <a:rPr kumimoji="1" lang="en-US" altLang="ja-JP" sz="2000" dirty="0">
                <a:solidFill>
                  <a:srgbClr val="0000FF"/>
                </a:solidFill>
              </a:rPr>
              <a:t>OSEs</a:t>
            </a:r>
            <a:r>
              <a:rPr kumimoji="1" lang="ja-JP" altLang="en-US" sz="2000" dirty="0"/>
              <a:t> </a:t>
            </a:r>
            <a:r>
              <a:rPr kumimoji="1" lang="en-US" altLang="ja-JP" sz="2000" dirty="0"/>
              <a:t>(with</a:t>
            </a:r>
            <a:r>
              <a:rPr kumimoji="1" lang="ja-JP" altLang="en-US" sz="2000" dirty="0"/>
              <a:t> </a:t>
            </a:r>
            <a:r>
              <a:rPr kumimoji="1" lang="en-US" altLang="ja-JP" sz="2000" dirty="0"/>
              <a:t>lower</a:t>
            </a:r>
            <a:r>
              <a:rPr kumimoji="1" lang="ja-JP" altLang="en-US" sz="2000" dirty="0"/>
              <a:t> </a:t>
            </a:r>
            <a:r>
              <a:rPr kumimoji="1" lang="en-US" altLang="ja-JP" sz="2000" dirty="0"/>
              <a:t>resolution</a:t>
            </a:r>
            <a:r>
              <a:rPr lang="ja-JP" altLang="en-US" sz="2000" dirty="0"/>
              <a:t> </a:t>
            </a:r>
            <a:r>
              <a:rPr lang="en-US" altLang="ja-JP" sz="2000" dirty="0"/>
              <a:t>systems)</a:t>
            </a:r>
            <a:endParaRPr kumimoji="1" lang="en-US" altLang="ja-JP" sz="2000" dirty="0"/>
          </a:p>
          <a:p>
            <a:pPr marL="452438" indent="-250825">
              <a:buFont typeface="Arial" panose="020B0604020202020204" pitchFamily="34" charset="0"/>
              <a:buChar char="•"/>
            </a:pPr>
            <a:r>
              <a:rPr lang="en-US" altLang="ja-JP" sz="2000" dirty="0"/>
              <a:t>Reanalysis:</a:t>
            </a:r>
            <a:r>
              <a:rPr lang="ja-JP" altLang="en-US" sz="2000" dirty="0"/>
              <a:t> </a:t>
            </a:r>
            <a:r>
              <a:rPr lang="en-US" altLang="ja-JP" sz="2000" dirty="0"/>
              <a:t>2003-2022 + monthly/seasonal prediction</a:t>
            </a:r>
          </a:p>
          <a:p>
            <a:pPr marL="342900" indent="-342900">
              <a:buFont typeface="Wingdings" panose="05000000000000000000" pitchFamily="2" charset="2"/>
              <a:buChar char="u"/>
            </a:pPr>
            <a:r>
              <a:rPr lang="en-US" altLang="ja-JP" sz="2000" dirty="0">
                <a:solidFill>
                  <a:srgbClr val="0000FF"/>
                </a:solidFill>
              </a:rPr>
              <a:t>Ocean</a:t>
            </a:r>
            <a:r>
              <a:rPr lang="ja-JP" altLang="en-US" sz="2000" dirty="0">
                <a:solidFill>
                  <a:srgbClr val="0000FF"/>
                </a:solidFill>
              </a:rPr>
              <a:t> </a:t>
            </a:r>
            <a:r>
              <a:rPr lang="en-US" altLang="ja-JP" sz="2000" dirty="0">
                <a:solidFill>
                  <a:srgbClr val="0000FF"/>
                </a:solidFill>
              </a:rPr>
              <a:t>Prediction</a:t>
            </a:r>
            <a:r>
              <a:rPr lang="ja-JP" altLang="en-US" sz="2000" dirty="0">
                <a:solidFill>
                  <a:srgbClr val="0000FF"/>
                </a:solidFill>
              </a:rPr>
              <a:t> </a:t>
            </a:r>
            <a:r>
              <a:rPr lang="en-US" altLang="ja-JP" sz="2000" dirty="0">
                <a:solidFill>
                  <a:srgbClr val="0000FF"/>
                </a:solidFill>
              </a:rPr>
              <a:t>OSSEs</a:t>
            </a:r>
          </a:p>
          <a:p>
            <a:pPr marL="342900" indent="-342900">
              <a:buFont typeface="Wingdings" panose="05000000000000000000" pitchFamily="2" charset="2"/>
              <a:buChar char="u"/>
            </a:pPr>
            <a:r>
              <a:rPr lang="en-US" altLang="ja-JP" sz="2000" dirty="0">
                <a:solidFill>
                  <a:srgbClr val="0000FF"/>
                </a:solidFill>
              </a:rPr>
              <a:t>Results will be shared through a public database.</a:t>
            </a:r>
          </a:p>
          <a:p>
            <a:pPr marL="342900" indent="-342900">
              <a:buFont typeface="Wingdings" panose="05000000000000000000" pitchFamily="2" charset="2"/>
              <a:buChar char="u"/>
            </a:pPr>
            <a:r>
              <a:rPr lang="en-US" altLang="ja-JP" sz="2000" dirty="0">
                <a:solidFill>
                  <a:srgbClr val="FF0000"/>
                </a:solidFill>
              </a:rPr>
              <a:t>We would like to ask GOOS and Co-Design community to support for diagnosing the results.</a:t>
            </a:r>
          </a:p>
        </p:txBody>
      </p:sp>
      <p:sp>
        <p:nvSpPr>
          <p:cNvPr id="30" name="テキスト ボックス 29">
            <a:extLst>
              <a:ext uri="{FF2B5EF4-FFF2-40B4-BE49-F238E27FC236}">
                <a16:creationId xmlns:a16="http://schemas.microsoft.com/office/drawing/2014/main" id="{5E7F103D-1D4B-9E40-E55B-C97E0E0FDF00}"/>
              </a:ext>
            </a:extLst>
          </p:cNvPr>
          <p:cNvSpPr txBox="1"/>
          <p:nvPr/>
        </p:nvSpPr>
        <p:spPr>
          <a:xfrm>
            <a:off x="39115" y="2561627"/>
            <a:ext cx="3628110" cy="369332"/>
          </a:xfrm>
          <a:prstGeom prst="rect">
            <a:avLst/>
          </a:prstGeom>
          <a:solidFill>
            <a:schemeClr val="accent4"/>
          </a:solidFill>
        </p:spPr>
        <p:txBody>
          <a:bodyPr wrap="square" rtlCol="0">
            <a:spAutoFit/>
          </a:bodyPr>
          <a:lstStyle/>
          <a:p>
            <a:r>
              <a:rPr lang="en-US" altLang="ja-JP" dirty="0">
                <a:solidFill>
                  <a:schemeClr val="bg1"/>
                </a:solidFill>
              </a:rPr>
              <a:t>Systems</a:t>
            </a:r>
            <a:r>
              <a:rPr lang="ja-JP" altLang="en-US" dirty="0">
                <a:solidFill>
                  <a:schemeClr val="bg1"/>
                </a:solidFill>
              </a:rPr>
              <a:t> </a:t>
            </a:r>
            <a:r>
              <a:rPr lang="en-US" altLang="ja-JP" dirty="0">
                <a:solidFill>
                  <a:schemeClr val="bg1"/>
                </a:solidFill>
              </a:rPr>
              <a:t>participating</a:t>
            </a:r>
            <a:r>
              <a:rPr lang="ja-JP" altLang="en-US" dirty="0">
                <a:solidFill>
                  <a:schemeClr val="bg1"/>
                </a:solidFill>
              </a:rPr>
              <a:t> </a:t>
            </a:r>
            <a:r>
              <a:rPr lang="en-US" altLang="ja-JP" dirty="0">
                <a:solidFill>
                  <a:schemeClr val="bg1"/>
                </a:solidFill>
              </a:rPr>
              <a:t>in</a:t>
            </a:r>
            <a:r>
              <a:rPr lang="ja-JP" altLang="en-US" dirty="0">
                <a:solidFill>
                  <a:schemeClr val="bg1"/>
                </a:solidFill>
              </a:rPr>
              <a:t> </a:t>
            </a:r>
            <a:r>
              <a:rPr lang="en-US" altLang="ja-JP" dirty="0">
                <a:solidFill>
                  <a:schemeClr val="bg1"/>
                </a:solidFill>
              </a:rPr>
              <a:t>the</a:t>
            </a:r>
            <a:r>
              <a:rPr lang="ja-JP" altLang="en-US" dirty="0">
                <a:solidFill>
                  <a:schemeClr val="bg1"/>
                </a:solidFill>
              </a:rPr>
              <a:t> </a:t>
            </a:r>
            <a:r>
              <a:rPr lang="en-US" altLang="ja-JP" dirty="0">
                <a:solidFill>
                  <a:schemeClr val="bg1"/>
                </a:solidFill>
              </a:rPr>
              <a:t>OP</a:t>
            </a:r>
            <a:r>
              <a:rPr lang="ja-JP" altLang="en-US" dirty="0">
                <a:solidFill>
                  <a:schemeClr val="bg1"/>
                </a:solidFill>
              </a:rPr>
              <a:t> </a:t>
            </a:r>
            <a:r>
              <a:rPr lang="en-US" altLang="ja-JP" dirty="0">
                <a:solidFill>
                  <a:schemeClr val="bg1"/>
                </a:solidFill>
              </a:rPr>
              <a:t>OSEs</a:t>
            </a:r>
            <a:endParaRPr kumimoji="1" lang="ja-JP" altLang="en-US" dirty="0">
              <a:solidFill>
                <a:schemeClr val="bg1"/>
              </a:solidFill>
            </a:endParaRPr>
          </a:p>
        </p:txBody>
      </p:sp>
      <p:sp>
        <p:nvSpPr>
          <p:cNvPr id="31" name="テキスト ボックス 30">
            <a:extLst>
              <a:ext uri="{FF2B5EF4-FFF2-40B4-BE49-F238E27FC236}">
                <a16:creationId xmlns:a16="http://schemas.microsoft.com/office/drawing/2014/main" id="{CEBE428E-7A0F-2BDE-6403-4DC356E0C8EB}"/>
              </a:ext>
            </a:extLst>
          </p:cNvPr>
          <p:cNvSpPr txBox="1"/>
          <p:nvPr/>
        </p:nvSpPr>
        <p:spPr>
          <a:xfrm>
            <a:off x="7063217" y="60279"/>
            <a:ext cx="4422509" cy="369332"/>
          </a:xfrm>
          <a:prstGeom prst="rect">
            <a:avLst/>
          </a:prstGeom>
          <a:solidFill>
            <a:schemeClr val="accent4"/>
          </a:solidFill>
        </p:spPr>
        <p:txBody>
          <a:bodyPr wrap="square" rtlCol="0">
            <a:spAutoFit/>
          </a:bodyPr>
          <a:lstStyle/>
          <a:p>
            <a:r>
              <a:rPr kumimoji="1" lang="en-US" altLang="ja-JP" dirty="0">
                <a:solidFill>
                  <a:schemeClr val="bg1"/>
                </a:solidFill>
              </a:rPr>
              <a:t>OSEs</a:t>
            </a:r>
            <a:r>
              <a:rPr kumimoji="1" lang="ja-JP" altLang="en-US" dirty="0">
                <a:solidFill>
                  <a:schemeClr val="bg1"/>
                </a:solidFill>
              </a:rPr>
              <a:t> </a:t>
            </a:r>
            <a:r>
              <a:rPr kumimoji="1" lang="en-US" altLang="ja-JP" dirty="0">
                <a:solidFill>
                  <a:schemeClr val="bg1"/>
                </a:solidFill>
              </a:rPr>
              <a:t>requested</a:t>
            </a:r>
            <a:r>
              <a:rPr kumimoji="1" lang="ja-JP" altLang="en-US" dirty="0">
                <a:solidFill>
                  <a:schemeClr val="bg1"/>
                </a:solidFill>
              </a:rPr>
              <a:t> </a:t>
            </a:r>
            <a:r>
              <a:rPr lang="en-US" altLang="ja-JP" dirty="0">
                <a:solidFill>
                  <a:schemeClr val="bg1"/>
                </a:solidFill>
              </a:rPr>
              <a:t>in</a:t>
            </a:r>
            <a:r>
              <a:rPr lang="ja-JP" altLang="en-US" dirty="0">
                <a:solidFill>
                  <a:schemeClr val="bg1"/>
                </a:solidFill>
              </a:rPr>
              <a:t> </a:t>
            </a:r>
            <a:r>
              <a:rPr lang="en-US" altLang="ja-JP" dirty="0">
                <a:solidFill>
                  <a:schemeClr val="bg1"/>
                </a:solidFill>
              </a:rPr>
              <a:t>the</a:t>
            </a:r>
            <a:r>
              <a:rPr lang="ja-JP" altLang="en-US" dirty="0">
                <a:solidFill>
                  <a:schemeClr val="bg1"/>
                </a:solidFill>
              </a:rPr>
              <a:t> </a:t>
            </a:r>
            <a:r>
              <a:rPr lang="en-US" altLang="ja-JP" dirty="0">
                <a:solidFill>
                  <a:schemeClr val="bg1"/>
                </a:solidFill>
              </a:rPr>
              <a:t>OP</a:t>
            </a:r>
            <a:r>
              <a:rPr lang="ja-JP" altLang="en-US" dirty="0">
                <a:solidFill>
                  <a:schemeClr val="bg1"/>
                </a:solidFill>
              </a:rPr>
              <a:t> </a:t>
            </a:r>
            <a:r>
              <a:rPr lang="en-US" altLang="ja-JP" dirty="0">
                <a:solidFill>
                  <a:schemeClr val="bg1"/>
                </a:solidFill>
              </a:rPr>
              <a:t>OSEs</a:t>
            </a:r>
            <a:r>
              <a:rPr lang="ja-JP" altLang="en-US" dirty="0">
                <a:solidFill>
                  <a:schemeClr val="bg1"/>
                </a:solidFill>
              </a:rPr>
              <a:t> </a:t>
            </a:r>
            <a:r>
              <a:rPr lang="en-US" altLang="ja-JP" dirty="0">
                <a:solidFill>
                  <a:schemeClr val="bg1"/>
                </a:solidFill>
              </a:rPr>
              <a:t>and</a:t>
            </a:r>
            <a:r>
              <a:rPr lang="ja-JP" altLang="en-US" dirty="0">
                <a:solidFill>
                  <a:schemeClr val="bg1"/>
                </a:solidFill>
              </a:rPr>
              <a:t> </a:t>
            </a:r>
            <a:r>
              <a:rPr lang="en-US" altLang="ja-JP" dirty="0">
                <a:solidFill>
                  <a:schemeClr val="bg1"/>
                </a:solidFill>
              </a:rPr>
              <a:t>S2S</a:t>
            </a:r>
            <a:r>
              <a:rPr lang="ja-JP" altLang="en-US" dirty="0">
                <a:solidFill>
                  <a:schemeClr val="bg1"/>
                </a:solidFill>
              </a:rPr>
              <a:t> </a:t>
            </a:r>
            <a:r>
              <a:rPr lang="en-US" altLang="ja-JP" dirty="0">
                <a:solidFill>
                  <a:schemeClr val="bg1"/>
                </a:solidFill>
              </a:rPr>
              <a:t>OSEs</a:t>
            </a:r>
            <a:endParaRPr kumimoji="1" lang="ja-JP" altLang="en-US" dirty="0">
              <a:solidFill>
                <a:schemeClr val="bg1"/>
              </a:solidFill>
            </a:endParaRPr>
          </a:p>
        </p:txBody>
      </p:sp>
      <p:sp>
        <p:nvSpPr>
          <p:cNvPr id="32" name="テキスト ボックス 31">
            <a:extLst>
              <a:ext uri="{FF2B5EF4-FFF2-40B4-BE49-F238E27FC236}">
                <a16:creationId xmlns:a16="http://schemas.microsoft.com/office/drawing/2014/main" id="{7A9CFDDF-EED7-67D8-40E0-301A59D85E05}"/>
              </a:ext>
            </a:extLst>
          </p:cNvPr>
          <p:cNvSpPr txBox="1"/>
          <p:nvPr/>
        </p:nvSpPr>
        <p:spPr>
          <a:xfrm>
            <a:off x="94613" y="1487757"/>
            <a:ext cx="6103005" cy="1000274"/>
          </a:xfrm>
          <a:prstGeom prst="rect">
            <a:avLst/>
          </a:prstGeom>
          <a:solidFill>
            <a:srgbClr val="FFFFCC"/>
          </a:solidFill>
        </p:spPr>
        <p:txBody>
          <a:bodyPr wrap="square" rtlCol="0">
            <a:spAutoFit/>
          </a:bodyPr>
          <a:lstStyle/>
          <a:p>
            <a:pPr marL="12700">
              <a:spcBef>
                <a:spcPts val="600"/>
              </a:spcBef>
              <a:defRPr/>
            </a:pPr>
            <a:r>
              <a:rPr lang="en-US" altLang="ja-JP" b="1" dirty="0">
                <a:solidFill>
                  <a:srgbClr val="FF0000"/>
                </a:solidFill>
                <a:latin typeface="Arial" panose="020B0604020202020204" pitchFamily="34" charset="0"/>
                <a:ea typeface="Arial" panose="020B0604020202020204" pitchFamily="34" charset="0"/>
              </a:rPr>
              <a:t>Why?</a:t>
            </a:r>
          </a:p>
          <a:p>
            <a:pPr marL="298450" indent="-285750">
              <a:spcBef>
                <a:spcPts val="600"/>
              </a:spcBef>
              <a:buFont typeface="Wingdings" panose="05000000000000000000" pitchFamily="2" charset="2"/>
              <a:buChar char="Ø"/>
              <a:defRPr/>
            </a:pPr>
            <a:r>
              <a:rPr lang="en-US" altLang="ja-JP" dirty="0">
                <a:latin typeface="Arial" panose="020B0604020202020204" pitchFamily="34" charset="0"/>
                <a:ea typeface="Arial" panose="020B0604020202020204" pitchFamily="34" charset="0"/>
              </a:rPr>
              <a:t>In</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order</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to</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remove</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system</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dependency</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by</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averaging</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the</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results</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with</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various</a:t>
            </a:r>
            <a:r>
              <a:rPr lang="ja-JP" altLang="en-US" dirty="0">
                <a:latin typeface="Arial" panose="020B0604020202020204" pitchFamily="34" charset="0"/>
                <a:ea typeface="Arial" panose="020B0604020202020204" pitchFamily="34" charset="0"/>
              </a:rPr>
              <a:t> </a:t>
            </a:r>
            <a:r>
              <a:rPr lang="en-US" altLang="ja-JP" dirty="0">
                <a:latin typeface="Arial" panose="020B0604020202020204" pitchFamily="34" charset="0"/>
                <a:ea typeface="Arial" panose="020B0604020202020204" pitchFamily="34" charset="0"/>
              </a:rPr>
              <a:t>systems</a:t>
            </a:r>
            <a:r>
              <a:rPr lang="ja-JP" altLang="en-US" dirty="0">
                <a:latin typeface="Arial" panose="020B0604020202020204" pitchFamily="34" charset="0"/>
                <a:ea typeface="Arial" panose="020B0604020202020204" pitchFamily="34" charset="0"/>
              </a:rPr>
              <a:t> </a:t>
            </a:r>
            <a:endParaRPr lang="en-US" altLang="ja-JP"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76489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9018" y="409433"/>
            <a:ext cx="10515600" cy="830879"/>
          </a:xfrm>
        </p:spPr>
        <p:txBody>
          <a:bodyPr>
            <a:normAutofit/>
          </a:bodyPr>
          <a:lstStyle/>
          <a:p>
            <a:r>
              <a:rPr lang="fr-FR" sz="3600" b="1" dirty="0" err="1">
                <a:solidFill>
                  <a:schemeClr val="accent1"/>
                </a:solidFill>
              </a:rPr>
              <a:t>Lessons</a:t>
            </a:r>
            <a:r>
              <a:rPr lang="fr-FR" sz="3600" b="1" dirty="0">
                <a:solidFill>
                  <a:schemeClr val="accent1"/>
                </a:solidFill>
              </a:rPr>
              <a:t> </a:t>
            </a:r>
            <a:r>
              <a:rPr lang="fr-FR" sz="3600" b="1" dirty="0" err="1">
                <a:solidFill>
                  <a:schemeClr val="accent1"/>
                </a:solidFill>
              </a:rPr>
              <a:t>learnt</a:t>
            </a:r>
            <a:r>
              <a:rPr lang="fr-FR" sz="3600" b="1" dirty="0">
                <a:solidFill>
                  <a:schemeClr val="accent1"/>
                </a:solidFill>
              </a:rPr>
              <a:t> </a:t>
            </a:r>
            <a:r>
              <a:rPr lang="fr-FR" sz="3600" b="1" dirty="0" err="1">
                <a:solidFill>
                  <a:schemeClr val="accent1"/>
                </a:solidFill>
              </a:rPr>
              <a:t>from</a:t>
            </a:r>
            <a:r>
              <a:rPr lang="fr-FR" sz="3600" b="1" dirty="0">
                <a:solidFill>
                  <a:schemeClr val="accent1"/>
                </a:solidFill>
              </a:rPr>
              <a:t> </a:t>
            </a:r>
            <a:r>
              <a:rPr lang="fr-FR" sz="3600" b="1" dirty="0" err="1">
                <a:solidFill>
                  <a:schemeClr val="accent1"/>
                </a:solidFill>
              </a:rPr>
              <a:t>past</a:t>
            </a:r>
            <a:r>
              <a:rPr lang="fr-FR" sz="3600" b="1" dirty="0">
                <a:solidFill>
                  <a:schemeClr val="accent1"/>
                </a:solidFill>
              </a:rPr>
              <a:t> </a:t>
            </a:r>
            <a:r>
              <a:rPr lang="fr-FR" sz="3600" b="1" dirty="0" err="1">
                <a:solidFill>
                  <a:schemeClr val="accent1"/>
                </a:solidFill>
              </a:rPr>
              <a:t>experiences</a:t>
            </a:r>
            <a:endParaRPr lang="fr-FR" sz="3600" b="1" dirty="0">
              <a:solidFill>
                <a:schemeClr val="accent1"/>
              </a:solidFill>
            </a:endParaRPr>
          </a:p>
        </p:txBody>
      </p:sp>
      <p:sp>
        <p:nvSpPr>
          <p:cNvPr id="3" name="Espace réservé du contenu 2"/>
          <p:cNvSpPr>
            <a:spLocks noGrp="1"/>
          </p:cNvSpPr>
          <p:nvPr>
            <p:ph idx="1"/>
          </p:nvPr>
        </p:nvSpPr>
        <p:spPr>
          <a:xfrm>
            <a:off x="233137" y="1690688"/>
            <a:ext cx="11725725" cy="4079798"/>
          </a:xfrm>
        </p:spPr>
        <p:txBody>
          <a:bodyPr>
            <a:noAutofit/>
          </a:bodyPr>
          <a:lstStyle/>
          <a:p>
            <a:pPr>
              <a:spcBef>
                <a:spcPts val="0"/>
              </a:spcBef>
              <a:spcAft>
                <a:spcPts val="800"/>
              </a:spcAft>
            </a:pPr>
            <a:r>
              <a:rPr lang="en-US" sz="2400" dirty="0">
                <a:solidFill>
                  <a:schemeClr val="accent1"/>
                </a:solidFill>
              </a:rPr>
              <a:t>Observing systems are multi-purpose.</a:t>
            </a:r>
            <a:r>
              <a:rPr lang="en-US" sz="2400" dirty="0"/>
              <a:t> Evaluating all aspects of the potential benefits of an observing system cannot be done with a single experimental design (dependency of the results to the region, model resolution, time scale considered…). </a:t>
            </a:r>
          </a:p>
          <a:p>
            <a:pPr>
              <a:spcBef>
                <a:spcPts val="0"/>
              </a:spcBef>
              <a:spcAft>
                <a:spcPts val="800"/>
              </a:spcAft>
            </a:pPr>
            <a:r>
              <a:rPr lang="en-US" sz="2400" dirty="0">
                <a:solidFill>
                  <a:schemeClr val="accent1"/>
                </a:solidFill>
              </a:rPr>
              <a:t>OSE/OSSE are based on assumptions and approximations </a:t>
            </a:r>
            <a:r>
              <a:rPr lang="en-US" sz="2400" dirty="0"/>
              <a:t>that need to be taken into account when interpreting the results. Results are highly system dependent. </a:t>
            </a:r>
          </a:p>
          <a:p>
            <a:pPr>
              <a:spcBef>
                <a:spcPts val="0"/>
              </a:spcBef>
              <a:spcAft>
                <a:spcPts val="800"/>
              </a:spcAft>
            </a:pPr>
            <a:r>
              <a:rPr lang="en-US" sz="2400" dirty="0"/>
              <a:t>Coordinating multi system OSE/OSSE is very difficult. </a:t>
            </a:r>
          </a:p>
          <a:p>
            <a:pPr>
              <a:spcBef>
                <a:spcPts val="0"/>
              </a:spcBef>
              <a:spcAft>
                <a:spcPts val="800"/>
              </a:spcAft>
            </a:pPr>
            <a:r>
              <a:rPr lang="en-US" sz="2400" dirty="0"/>
              <a:t>The need of </a:t>
            </a:r>
            <a:r>
              <a:rPr lang="en-US" sz="2400" dirty="0">
                <a:solidFill>
                  <a:schemeClr val="accent1"/>
                </a:solidFill>
              </a:rPr>
              <a:t>observation for validation </a:t>
            </a:r>
            <a:r>
              <a:rPr lang="en-US" sz="2400" dirty="0"/>
              <a:t>should also be highlighted. </a:t>
            </a:r>
          </a:p>
          <a:p>
            <a:pPr>
              <a:spcBef>
                <a:spcPts val="0"/>
              </a:spcBef>
              <a:spcAft>
                <a:spcPts val="800"/>
              </a:spcAft>
            </a:pPr>
            <a:r>
              <a:rPr lang="en-US" sz="2400" dirty="0">
                <a:solidFill>
                  <a:schemeClr val="accent1"/>
                </a:solidFill>
              </a:rPr>
              <a:t>OSSEs require dedicated infrastructures</a:t>
            </a:r>
            <a:r>
              <a:rPr lang="en-US" sz="2400" dirty="0"/>
              <a:t>. It is essential to strengthen the capabilities of operational </a:t>
            </a:r>
            <a:r>
              <a:rPr lang="en-US" sz="2400" dirty="0" err="1"/>
              <a:t>centres</a:t>
            </a:r>
            <a:r>
              <a:rPr lang="en-US" sz="2400" dirty="0"/>
              <a:t> to assess the impact of present and future observations to guide observing system agencies but also to improve the use of observations in models.</a:t>
            </a:r>
          </a:p>
          <a:p>
            <a:pPr>
              <a:spcBef>
                <a:spcPts val="0"/>
              </a:spcBef>
              <a:spcAft>
                <a:spcPts val="800"/>
              </a:spcAft>
            </a:pPr>
            <a:endParaRPr lang="en-US" sz="2133" i="1" dirty="0"/>
          </a:p>
          <a:p>
            <a:pPr>
              <a:spcBef>
                <a:spcPts val="0"/>
              </a:spcBef>
              <a:spcAft>
                <a:spcPts val="800"/>
              </a:spcAft>
            </a:pPr>
            <a:endParaRPr lang="en-US" sz="2133" i="1" dirty="0"/>
          </a:p>
          <a:p>
            <a:pPr>
              <a:spcBef>
                <a:spcPts val="0"/>
              </a:spcBef>
              <a:spcAft>
                <a:spcPts val="800"/>
              </a:spcAft>
            </a:pPr>
            <a:endParaRPr lang="en-US" sz="2133" i="1" dirty="0"/>
          </a:p>
        </p:txBody>
      </p:sp>
    </p:spTree>
    <p:extLst>
      <p:ext uri="{BB962C8B-B14F-4D97-AF65-F5344CB8AC3E}">
        <p14:creationId xmlns:p14="http://schemas.microsoft.com/office/powerpoint/2010/main" val="236800858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2122</Words>
  <Application>Microsoft Office PowerPoint</Application>
  <PresentationFormat>ワイド画面</PresentationFormat>
  <Paragraphs>187</Paragraphs>
  <Slides>14</Slides>
  <Notes>12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14</vt:i4>
      </vt:variant>
    </vt:vector>
  </HeadingPairs>
  <TitlesOfParts>
    <vt:vector size="25" baseType="lpstr">
      <vt:lpstr>Arial</vt:lpstr>
      <vt:lpstr>Arial Rounded MT Bold</vt:lpstr>
      <vt:lpstr>Barlow</vt:lpstr>
      <vt:lpstr>Calibri</vt:lpstr>
      <vt:lpstr>Calibri Light</vt:lpstr>
      <vt:lpstr>Impact</vt:lpstr>
      <vt:lpstr>Times New Roman</vt:lpstr>
      <vt:lpstr>Wingdings</vt:lpstr>
      <vt:lpstr>Wingdings 3</vt:lpstr>
      <vt:lpstr>Thème Office</vt:lpstr>
      <vt:lpstr>Office Theme</vt:lpstr>
      <vt:lpstr>Impact studies in Synobs/OS-Eval Team </vt:lpstr>
      <vt:lpstr>PowerPoint プレゼンテーション</vt:lpstr>
      <vt:lpstr>Observation impact assessment by forecasting centers</vt:lpstr>
      <vt:lpstr>OSE by the OceanPredict OSEval Task Team </vt:lpstr>
      <vt:lpstr>PowerPoint プレゼンテーション</vt:lpstr>
      <vt:lpstr>SynObs: A common comprehensive project</vt:lpstr>
      <vt:lpstr>PowerPoint プレゼンテーション</vt:lpstr>
      <vt:lpstr>PowerPoint プレゼンテーション</vt:lpstr>
      <vt:lpstr>Lessons learnt from past experiences</vt:lpstr>
      <vt:lpstr>Recommendations for future assessment and design studies</vt:lpstr>
      <vt:lpstr>Backup</vt:lpstr>
      <vt:lpstr>Synergistic Observing Network for Ocean Prediction (SynObs)</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studies in Synobs/OS-Eval Team </dc:title>
  <dc:creator>Elisabeth Remy</dc:creator>
  <cp:lastModifiedBy>藤井 陽介</cp:lastModifiedBy>
  <cp:revision>4</cp:revision>
  <dcterms:created xsi:type="dcterms:W3CDTF">2023-06-01T09:01:13Z</dcterms:created>
  <dcterms:modified xsi:type="dcterms:W3CDTF">2023-06-06T08:22:30Z</dcterms:modified>
</cp:coreProperties>
</file>