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6" r:id="rId4"/>
    <p:sldId id="267" r:id="rId5"/>
    <p:sldId id="259" r:id="rId6"/>
    <p:sldId id="269" r:id="rId7"/>
    <p:sldId id="271" r:id="rId8"/>
    <p:sldId id="272" r:id="rId9"/>
    <p:sldId id="273" r:id="rId10"/>
    <p:sldId id="268" r:id="rId11"/>
    <p:sldId id="274" r:id="rId12"/>
    <p:sldId id="262" r:id="rId13"/>
  </p:sldIdLst>
  <p:sldSz cx="12192000" cy="6858000"/>
  <p:notesSz cx="6858000" cy="9144000"/>
  <p:embeddedFontLst>
    <p:embeddedFont>
      <p:font typeface="Barlow" pitchFamily="2" charset="77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iatloUDkCLarIZwbhcrI1mKJDZ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1"/>
    <p:restoredTop sz="94288"/>
  </p:normalViewPr>
  <p:slideViewPr>
    <p:cSldViewPr snapToGrid="0">
      <p:cViewPr>
        <p:scale>
          <a:sx n="99" d="100"/>
          <a:sy n="99" d="100"/>
        </p:scale>
        <p:origin x="1968" y="7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2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2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3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4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5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6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7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8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9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30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3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4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5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6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7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8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29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1:12:59.130"/>
    </inkml:context>
    <inkml:brush xml:id="br0">
      <inkml:brushProperty name="width" value="0.2" units="cm"/>
      <inkml:brushProperty name="height" value="0.2" units="cm"/>
      <inkml:brushProperty name="color" value="#99C52A"/>
    </inkml:brush>
  </inkml:definitions>
  <inkml:trace contextRef="#ctx0" brushRef="#br0">0 603 24575,'15'5'0,"-2"3"0,-3-2 0,-1-1 0,0-1 0,5 4 0,-4-6 0,4 7 0,-9-5 0,3-3 0,-3 7 0,5-7 0,-1 3 0,0 0 0,1 2 0,-1 3 0,0-4 0,1-1 0,-1-4 0,-4 4 0,4-3 0,-4 4 0,4-1 0,-4 1 0,4 0 0,-4 3 0,0-2 0,3-1 0,-7 3 0,4-3 0,-1 5 0,1-1 0,4 0 0,-4 1 0,0-1 0,-5 0 0,-5-3 0,0-2 0,-4-8 0,-1-6 0,14-35 0,4-12 0,9 0 0,-1-2 0,-4 27 0,0 1 0,-1 2 0,-2 10 0,1 5 0,-1 0 0,-4 4 0,4 1 0,-4-1 0,4 1 0,-4 0 0,4-1 0,-8 1 0,7-1 0,-7 1 0,7-1 0,-7 1 0,4-1 0,-1 1 0,-3-1 0,7 1 0,-7-1 0,3 1 0,0-1 0,-3 1 0,8-1 0,-8 1 0,3-1 0,-4 1 0,4 3 0,-3-2 0,3 3 0,-4-5 0,4 1 0,-3-1 0,4 1 0,-5-1 0,0 1 0,0-1 0,0 1 0,4-1 0,-3 1 0,3-1 0,-4 1 0,4 4 0,-3-4 0,3 4 0,-4-5 0,0 1 0,4 4 0,-3-4 0,4 4 0,-5-5 0,0 1 0,0-1 0,0 5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bcfdec53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14bcfdec5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273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6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896a5916d4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896a5916d4_1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896a5916d4_1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96a5916d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896a5916d4_1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896a5916d4_1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96a5916d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896a5916d4_1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896a5916d4_1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092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896a5916d4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896a5916d4_1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896a5916d4_1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55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78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1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30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8a8aed3d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8a8aed3d8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08a8aed3d8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2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4bcfdec53c_0_175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g14bcfdec53c_0_175"/>
          <p:cNvSpPr txBox="1">
            <a:spLocks noGrp="1"/>
          </p:cNvSpPr>
          <p:nvPr>
            <p:ph type="ctrTitle"/>
          </p:nvPr>
        </p:nvSpPr>
        <p:spPr>
          <a:xfrm>
            <a:off x="1367999" y="2790000"/>
            <a:ext cx="68769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14bcfdec53c_0_175"/>
          <p:cNvSpPr txBox="1">
            <a:spLocks noGrp="1"/>
          </p:cNvSpPr>
          <p:nvPr>
            <p:ph type="subTitle" idx="1"/>
          </p:nvPr>
        </p:nvSpPr>
        <p:spPr>
          <a:xfrm>
            <a:off x="1367999" y="4597200"/>
            <a:ext cx="68769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g14bcfdec53c_0_17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8000" y="576000"/>
            <a:ext cx="2970001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7d705388ed_0_971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8118000" cy="46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g17d705388ed_0_97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7d705388ed_0_97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7d705388ed_0_97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" name="Google Shape;92;g17d705388ed_0_97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81180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Blue">
  <p:cSld name="Content and Image Blue">
    <p:bg>
      <p:bgPr>
        <a:solidFill>
          <a:schemeClr val="accen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1188000" y="793751"/>
            <a:ext cx="4728613" cy="109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dt" idx="10"/>
          </p:nvPr>
        </p:nvSpPr>
        <p:spPr>
          <a:xfrm>
            <a:off x="5557493" y="6264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ftr" idx="11"/>
          </p:nvPr>
        </p:nvSpPr>
        <p:spPr>
          <a:xfrm>
            <a:off x="684213" y="62640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>
            <a:spLocks noGrp="1"/>
          </p:cNvSpPr>
          <p:nvPr>
            <p:ph type="pic" idx="2"/>
          </p:nvPr>
        </p:nvSpPr>
        <p:spPr>
          <a:xfrm>
            <a:off x="6558001" y="0"/>
            <a:ext cx="563400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684213" y="1890002"/>
            <a:ext cx="5232400" cy="405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SzPts val="2000"/>
              <a:buChar char="―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6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body" idx="1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6"/>
          <p:cNvSpPr txBox="1">
            <a:spLocks noGrp="1"/>
          </p:cNvSpPr>
          <p:nvPr>
            <p:ph type="body" idx="2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6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6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6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solidFill>
          <a:schemeClr val="accen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5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2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3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4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6" name="Google Shape;126;p25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7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s">
  <p:cSld name="Three Columns with Image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21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>
            <a:spLocks noGrp="1"/>
          </p:cNvSpPr>
          <p:nvPr>
            <p:ph type="pic" idx="3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0" name="Google Shape;30;p21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>
            <a:spLocks noGrp="1"/>
          </p:cNvSpPr>
          <p:nvPr>
            <p:ph type="pic" idx="5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2" name="Google Shape;32;p21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s 1">
  <p:cSld name="1_Three Columns with Image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4bcfdec53c_0_54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14bcfdec53c_0_54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14bcfdec53c_0_54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4bcfdec53c_0_54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g14bcfdec53c_0_541"/>
          <p:cNvSpPr>
            <a:spLocks noGrp="1"/>
          </p:cNvSpPr>
          <p:nvPr>
            <p:ph type="pic" idx="2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9" name="Google Shape;39;g14bcfdec53c_0_541"/>
          <p:cNvSpPr txBox="1">
            <a:spLocks noGrp="1"/>
          </p:cNvSpPr>
          <p:nvPr>
            <p:ph type="body" idx="1"/>
          </p:nvPr>
        </p:nvSpPr>
        <p:spPr>
          <a:xfrm>
            <a:off x="72072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g14bcfdec53c_0_541"/>
          <p:cNvSpPr>
            <a:spLocks noGrp="1"/>
          </p:cNvSpPr>
          <p:nvPr>
            <p:ph type="pic" idx="3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" name="Google Shape;41;g14bcfdec53c_0_541"/>
          <p:cNvSpPr txBox="1">
            <a:spLocks noGrp="1"/>
          </p:cNvSpPr>
          <p:nvPr>
            <p:ph type="body" idx="4"/>
          </p:nvPr>
        </p:nvSpPr>
        <p:spPr>
          <a:xfrm>
            <a:off x="4364400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g14bcfdec53c_0_541"/>
          <p:cNvSpPr>
            <a:spLocks noGrp="1"/>
          </p:cNvSpPr>
          <p:nvPr>
            <p:ph type="pic" idx="5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3" name="Google Shape;43;g14bcfdec53c_0_541"/>
          <p:cNvSpPr txBox="1">
            <a:spLocks noGrp="1"/>
          </p:cNvSpPr>
          <p:nvPr>
            <p:ph type="body" idx="6"/>
          </p:nvPr>
        </p:nvSpPr>
        <p:spPr>
          <a:xfrm>
            <a:off x="8008075" y="3513600"/>
            <a:ext cx="3463200" cy="23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216000" rIns="216000" bIns="21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">
  <p:cSld name="Content and Large Imag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body" idx="1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de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accen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bcfdec53c_0_1131"/>
          <p:cNvSpPr txBox="1">
            <a:spLocks noGrp="1"/>
          </p:cNvSpPr>
          <p:nvPr>
            <p:ph type="title"/>
          </p:nvPr>
        </p:nvSpPr>
        <p:spPr>
          <a:xfrm>
            <a:off x="720725" y="1882800"/>
            <a:ext cx="7740000" cy="28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14bcfdec53c_0_1131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g14bcfdec53c_0_1131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4bcfdec53c_0_1131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g14bcfdec53c_0_1131"/>
          <p:cNvSpPr txBox="1">
            <a:spLocks noGrp="1"/>
          </p:cNvSpPr>
          <p:nvPr>
            <p:ph type="body" idx="1"/>
          </p:nvPr>
        </p:nvSpPr>
        <p:spPr>
          <a:xfrm>
            <a:off x="720725" y="5065200"/>
            <a:ext cx="77400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4" name="Google Shape;74;g14bcfdec53c_0_113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and Image">
  <p:cSld name="1_Content and Imag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720727" y="1296989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3302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720727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>
            <a:spLocks noGrp="1"/>
          </p:cNvSpPr>
          <p:nvPr>
            <p:ph type="pic" idx="2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" name="Google Shape;16;p2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8.xml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12" Type="http://schemas.openxmlformats.org/officeDocument/2006/relationships/customXml" Target="../ink/ink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4.png"/><Relationship Id="rId9" Type="http://schemas.openxmlformats.org/officeDocument/2006/relationships/customXml" Target="../ink/ink4.xml"/><Relationship Id="rId14" Type="http://schemas.openxmlformats.org/officeDocument/2006/relationships/customXml" Target="../ink/ink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customXml" Target="../ink/ink17.xml"/><Relationship Id="rId3" Type="http://schemas.openxmlformats.org/officeDocument/2006/relationships/image" Target="../media/image3.png"/><Relationship Id="rId7" Type="http://schemas.openxmlformats.org/officeDocument/2006/relationships/customXml" Target="../ink/ink11.xml"/><Relationship Id="rId12" Type="http://schemas.openxmlformats.org/officeDocument/2006/relationships/customXml" Target="../ink/ink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15.xml"/><Relationship Id="rId5" Type="http://schemas.openxmlformats.org/officeDocument/2006/relationships/customXml" Target="../ink/ink10.xml"/><Relationship Id="rId15" Type="http://schemas.openxmlformats.org/officeDocument/2006/relationships/image" Target="../media/image7.png"/><Relationship Id="rId10" Type="http://schemas.openxmlformats.org/officeDocument/2006/relationships/customXml" Target="../ink/ink14.xml"/><Relationship Id="rId4" Type="http://schemas.openxmlformats.org/officeDocument/2006/relationships/image" Target="../media/image4.png"/><Relationship Id="rId9" Type="http://schemas.openxmlformats.org/officeDocument/2006/relationships/customXml" Target="../ink/ink13.xml"/><Relationship Id="rId14" Type="http://schemas.openxmlformats.org/officeDocument/2006/relationships/customXml" Target="../ink/ink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2.whoi.edu/site/mets-rcn/ts-data-product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whoi.edu/site/mets-rcn/ts-data-produc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bcfdec53c_0_0"/>
          <p:cNvSpPr txBox="1">
            <a:spLocks noGrp="1"/>
          </p:cNvSpPr>
          <p:nvPr>
            <p:ph type="ctrTitle"/>
          </p:nvPr>
        </p:nvSpPr>
        <p:spPr>
          <a:xfrm>
            <a:off x="1419825" y="2378400"/>
            <a:ext cx="101241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4400" dirty="0"/>
              <a:t>Ship-based Ecological Time Series</a:t>
            </a:r>
            <a:endParaRPr dirty="0"/>
          </a:p>
        </p:txBody>
      </p:sp>
      <p:sp>
        <p:nvSpPr>
          <p:cNvPr id="146" name="Google Shape;146;g14bcfdec53c_0_0"/>
          <p:cNvSpPr txBox="1">
            <a:spLocks noGrp="1"/>
          </p:cNvSpPr>
          <p:nvPr>
            <p:ph type="subTitle" idx="1"/>
          </p:nvPr>
        </p:nvSpPr>
        <p:spPr>
          <a:xfrm>
            <a:off x="1419825" y="3915890"/>
            <a:ext cx="8220900" cy="1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dirty="0"/>
              <a:t>Heather </a:t>
            </a:r>
            <a:r>
              <a:rPr lang="en-GB" dirty="0" err="1"/>
              <a:t>Benway</a:t>
            </a:r>
            <a:r>
              <a:rPr lang="en-GB" dirty="0"/>
              <a:t>, Lead PI, Marine Ecological Time Series Research Coordination Network &amp; Executive Officer, Ocean Carbon &amp; Biogeochemistry (OCB) Project Office</a:t>
            </a:r>
            <a:endParaRPr dirty="0"/>
          </a:p>
        </p:txBody>
      </p:sp>
      <p:sp>
        <p:nvSpPr>
          <p:cNvPr id="147" name="Google Shape;147;g14bcfdec53c_0_0"/>
          <p:cNvSpPr txBox="1">
            <a:spLocks noGrp="1"/>
          </p:cNvSpPr>
          <p:nvPr>
            <p:ph type="subTitle" idx="1"/>
          </p:nvPr>
        </p:nvSpPr>
        <p:spPr>
          <a:xfrm>
            <a:off x="8835575" y="200375"/>
            <a:ext cx="30828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600" b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OCG-14 Hybrid Meeting</a:t>
            </a:r>
            <a:endParaRPr sz="1600" b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600" b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6-8 June 2023</a:t>
            </a:r>
            <a:endParaRPr sz="1600" b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600" b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Cape Town, South Africa</a:t>
            </a:r>
            <a:endParaRPr sz="1600" b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199535" y="94277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F4906E20-875D-E3D6-6B5A-3FAC5560788F}"/>
              </a:ext>
            </a:extLst>
          </p:cNvPr>
          <p:cNvSpPr txBox="1">
            <a:spLocks/>
          </p:cNvSpPr>
          <p:nvPr/>
        </p:nvSpPr>
        <p:spPr>
          <a:xfrm>
            <a:off x="2240" y="600574"/>
            <a:ext cx="12189760" cy="90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3"/>
                </a:solidFill>
              </a:rPr>
              <a:t>April 2023 METS RCN Hackfest – Bio Use Case Development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3"/>
                </a:solidFill>
              </a:rPr>
              <a:t>HOT sampling/analytical workflows and metadata reporting requirements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900E2FAE-C9A6-8277-0063-34F96EADC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3" r="4702" b="15000"/>
          <a:stretch/>
        </p:blipFill>
        <p:spPr bwMode="auto">
          <a:xfrm>
            <a:off x="6837707" y="2223671"/>
            <a:ext cx="5039596" cy="46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BA19E3F7-360A-2480-BCEE-ADA961E5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t="21481" r="2896" b="27222"/>
          <a:stretch/>
        </p:blipFill>
        <p:spPr bwMode="auto">
          <a:xfrm>
            <a:off x="250334" y="2236371"/>
            <a:ext cx="5828231" cy="46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172C50A-FE1B-1AC8-0B54-C0AECC409958}"/>
              </a:ext>
            </a:extLst>
          </p:cNvPr>
          <p:cNvSpPr txBox="1">
            <a:spLocks/>
          </p:cNvSpPr>
          <p:nvPr/>
        </p:nvSpPr>
        <p:spPr>
          <a:xfrm>
            <a:off x="1202299" y="1836857"/>
            <a:ext cx="3797300" cy="47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chemeClr val="accent2"/>
                </a:solidFill>
              </a:rPr>
              <a:t>Mesozooplankton</a:t>
            </a:r>
            <a:r>
              <a:rPr lang="en-US" sz="2000" dirty="0">
                <a:solidFill>
                  <a:schemeClr val="accent2"/>
                </a:solidFill>
              </a:rPr>
              <a:t> biomass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4D6B58CE-D20B-32DC-465B-B10E907D7B42}"/>
              </a:ext>
            </a:extLst>
          </p:cNvPr>
          <p:cNvSpPr txBox="1">
            <a:spLocks/>
          </p:cNvSpPr>
          <p:nvPr/>
        </p:nvSpPr>
        <p:spPr>
          <a:xfrm>
            <a:off x="7634043" y="1839631"/>
            <a:ext cx="3421523" cy="497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2"/>
                </a:solidFill>
              </a:rPr>
              <a:t>Primary Productivity</a:t>
            </a:r>
          </a:p>
        </p:txBody>
      </p:sp>
    </p:spTree>
    <p:extLst>
      <p:ext uri="{BB962C8B-B14F-4D97-AF65-F5344CB8AC3E}">
        <p14:creationId xmlns:p14="http://schemas.microsoft.com/office/powerpoint/2010/main" val="419771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199535" y="94277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F4906E20-875D-E3D6-6B5A-3FAC5560788F}"/>
              </a:ext>
            </a:extLst>
          </p:cNvPr>
          <p:cNvSpPr txBox="1">
            <a:spLocks/>
          </p:cNvSpPr>
          <p:nvPr/>
        </p:nvSpPr>
        <p:spPr>
          <a:xfrm>
            <a:off x="0" y="491915"/>
            <a:ext cx="12189760" cy="102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3"/>
                </a:solidFill>
              </a:rPr>
              <a:t>April 2023 METS RCN Hackfest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3"/>
                </a:solidFill>
              </a:rPr>
              <a:t>Mapping exercises</a:t>
            </a:r>
          </a:p>
        </p:txBody>
      </p:sp>
      <p:pic>
        <p:nvPicPr>
          <p:cNvPr id="9226" name="Picture 10">
            <a:extLst>
              <a:ext uri="{FF2B5EF4-FFF2-40B4-BE49-F238E27FC236}">
                <a16:creationId xmlns:a16="http://schemas.microsoft.com/office/drawing/2014/main" id="{04A1DED0-0601-08F5-FA53-A62F6C8A5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r="1122" b="22039"/>
          <a:stretch/>
        </p:blipFill>
        <p:spPr bwMode="auto">
          <a:xfrm>
            <a:off x="629204" y="2173496"/>
            <a:ext cx="10749796" cy="40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23ADDD3B-7181-1E03-A112-3FC93DB56E1A}"/>
              </a:ext>
            </a:extLst>
          </p:cNvPr>
          <p:cNvSpPr txBox="1">
            <a:spLocks/>
          </p:cNvSpPr>
          <p:nvPr/>
        </p:nvSpPr>
        <p:spPr>
          <a:xfrm>
            <a:off x="3986083" y="1604163"/>
            <a:ext cx="4036037" cy="483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2"/>
                </a:solidFill>
              </a:rPr>
              <a:t>Chlorophyll (HPLC, fluorometric)</a:t>
            </a:r>
          </a:p>
        </p:txBody>
      </p:sp>
    </p:spTree>
    <p:extLst>
      <p:ext uri="{BB962C8B-B14F-4D97-AF65-F5344CB8AC3E}">
        <p14:creationId xmlns:p14="http://schemas.microsoft.com/office/powerpoint/2010/main" val="2997230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896a5916d4_1_152"/>
          <p:cNvSpPr txBox="1">
            <a:spLocks noGrp="1"/>
          </p:cNvSpPr>
          <p:nvPr>
            <p:ph type="title"/>
          </p:nvPr>
        </p:nvSpPr>
        <p:spPr>
          <a:xfrm>
            <a:off x="166572" y="101600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Barlow"/>
                <a:ea typeface="Barlow"/>
                <a:cs typeface="Barlow"/>
                <a:sym typeface="Barlow"/>
              </a:rPr>
              <a:t>Future Plans and Opportunities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6" name="Google Shape;186;g1896a5916d4_1_152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AA417-DED8-9DDC-831E-141C8D016B05}"/>
              </a:ext>
            </a:extLst>
          </p:cNvPr>
          <p:cNvSpPr txBox="1"/>
          <p:nvPr/>
        </p:nvSpPr>
        <p:spPr>
          <a:xfrm>
            <a:off x="130825" y="536700"/>
            <a:ext cx="11894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</a:rPr>
              <a:t>International Workshop: FAIR Data Practices for Ship-based Ocean Time Series </a:t>
            </a:r>
          </a:p>
          <a:p>
            <a:pPr algn="ctr"/>
            <a:r>
              <a:rPr lang="en-US" sz="2000" b="1" dirty="0">
                <a:solidFill>
                  <a:schemeClr val="accent3"/>
                </a:solidFill>
              </a:rPr>
              <a:t>January 9-12, 2024 (BIOS, Bermuda)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B9243-BC32-CEBB-6868-938FC28F4DD3}"/>
              </a:ext>
            </a:extLst>
          </p:cNvPr>
          <p:cNvSpPr txBox="1"/>
          <p:nvPr/>
        </p:nvSpPr>
        <p:spPr>
          <a:xfrm>
            <a:off x="321512" y="1360351"/>
            <a:ext cx="11703916" cy="537070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indent="1816" rtl="0">
              <a:spcBef>
                <a:spcPts val="2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Convene globally distributed ship-based ocean time series representatives who are interested and committed to FAIR data practices with data managers and experts in semantic web technologies to:</a:t>
            </a:r>
          </a:p>
          <a:p>
            <a:pPr indent="1816" rtl="0">
              <a:spcBef>
                <a:spcPts val="2"/>
              </a:spcBef>
              <a:spcAft>
                <a:spcPts val="0"/>
              </a:spcAft>
            </a:pPr>
            <a:endParaRPr lang="en-US" sz="800" dirty="0">
              <a:effectLst/>
            </a:endParaRP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Share and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vet newly drafted biogeochemical and biological use cases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adoption by the broader METS community 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Work with participating time series representatives to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 these use cases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their time series programs </a:t>
            </a:r>
          </a:p>
          <a:p>
            <a:pPr marL="285750" indent="-285750"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Co-develop best practices for responsible use of ocean time series datasets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(as a contribution to OBPS)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</a:rPr>
              <a:t>U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pdate recommendations on sampling and analytical protocols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 the 2012 Methods Workshop  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Explore mechanisms for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engaging broader stakeholders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(managers, educators, etc.) in the use of ocean time series data sets (pilot regional stakeholder networks)</a:t>
            </a:r>
          </a:p>
          <a:p>
            <a:pPr marL="285750" indent="-285750"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Start planning an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Ocean </a:t>
            </a:r>
            <a:r>
              <a:rPr lang="en-US" sz="20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HackWeek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for ocean time series data 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2000" dirty="0"/>
            </a:b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Registration will open in Fall 2023 - https://www2.whoi.edu/site/</a:t>
            </a:r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mets-rcn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/</a:t>
            </a:r>
            <a:endParaRPr lang="en-US" sz="2000" b="1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1A8919E-15F9-58E5-3D1F-070B5EA1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00" y="5575300"/>
            <a:ext cx="12319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896a5916d4_1_57"/>
          <p:cNvSpPr txBox="1">
            <a:spLocks noGrp="1"/>
          </p:cNvSpPr>
          <p:nvPr>
            <p:ph type="title"/>
          </p:nvPr>
        </p:nvSpPr>
        <p:spPr>
          <a:xfrm>
            <a:off x="190849" y="156673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Network Overview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4" name="Google Shape;154;g1896a5916d4_1_5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55" name="Google Shape;155;g1896a5916d4_1_57"/>
          <p:cNvSpPr txBox="1"/>
          <p:nvPr/>
        </p:nvSpPr>
        <p:spPr>
          <a:xfrm>
            <a:off x="9559636" y="1332450"/>
            <a:ext cx="1911614" cy="4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Please feel free to include a map or graphic showing the status of the network together with some comments/statistics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Use/update of the networks summary slide already provided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" name="Picture 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C9AC5B8-4138-713F-E444-35FD77742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" b="22398"/>
          <a:stretch/>
        </p:blipFill>
        <p:spPr>
          <a:xfrm>
            <a:off x="190846" y="678465"/>
            <a:ext cx="11280403" cy="6086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896a5916d4_1_57"/>
          <p:cNvSpPr txBox="1">
            <a:spLocks noGrp="1"/>
          </p:cNvSpPr>
          <p:nvPr>
            <p:ph type="title"/>
          </p:nvPr>
        </p:nvSpPr>
        <p:spPr>
          <a:xfrm>
            <a:off x="190849" y="156673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Network Overview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4" name="Google Shape;154;g1896a5916d4_1_5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55" name="Google Shape;155;g1896a5916d4_1_57"/>
          <p:cNvSpPr txBox="1"/>
          <p:nvPr/>
        </p:nvSpPr>
        <p:spPr>
          <a:xfrm>
            <a:off x="9559636" y="1332450"/>
            <a:ext cx="1911614" cy="4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Please feel free to include a map or graphic showing the status of the network together with some comments/statistics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Use/update of the networks summary slide already provided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" name="Picture 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C9AC5B8-4138-713F-E444-35FD77742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" b="22398"/>
          <a:stretch/>
        </p:blipFill>
        <p:spPr>
          <a:xfrm>
            <a:off x="190846" y="678465"/>
            <a:ext cx="11280403" cy="60868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CDE3FD-172A-7B7A-2FC9-EAE4C5F41F37}"/>
              </a:ext>
            </a:extLst>
          </p:cNvPr>
          <p:cNvGrpSpPr/>
          <p:nvPr/>
        </p:nvGrpSpPr>
        <p:grpSpPr>
          <a:xfrm>
            <a:off x="190845" y="1195366"/>
            <a:ext cx="6474994" cy="5339870"/>
            <a:chOff x="190849" y="731473"/>
            <a:chExt cx="6474994" cy="5339870"/>
          </a:xfrm>
        </p:grpSpPr>
        <p:pic>
          <p:nvPicPr>
            <p:cNvPr id="4" name="Picture 3" descr="A picture containing text, screenshot, font, design&#10;&#10;Description automatically generated">
              <a:extLst>
                <a:ext uri="{FF2B5EF4-FFF2-40B4-BE49-F238E27FC236}">
                  <a16:creationId xmlns:a16="http://schemas.microsoft.com/office/drawing/2014/main" id="{F71EAF7A-43E1-AF74-3B52-AE5ED9791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747"/>
            <a:stretch/>
          </p:blipFill>
          <p:spPr>
            <a:xfrm>
              <a:off x="190849" y="731473"/>
              <a:ext cx="6474994" cy="533987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00AF7BA-DC95-C407-AFB0-AD29CE7720C5}"/>
                    </a:ext>
                  </a:extLst>
                </p14:cNvPr>
                <p14:cNvContentPartPr/>
                <p14:nvPr/>
              </p14:nvContentPartPr>
              <p14:xfrm>
                <a:off x="5566099" y="1234119"/>
                <a:ext cx="183600" cy="2944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00AF7BA-DC95-C407-AFB0-AD29CE7720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30099" y="1198479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72EC5A0-6F78-51B0-2D73-D26B2DD4EF58}"/>
                    </a:ext>
                  </a:extLst>
                </p14:cNvPr>
                <p14:cNvContentPartPr/>
                <p14:nvPr/>
              </p14:nvContentPartPr>
              <p14:xfrm>
                <a:off x="5382499" y="1595750"/>
                <a:ext cx="183600" cy="2944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72EC5A0-6F78-51B0-2D73-D26B2DD4EF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46499" y="1560110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AC71D23-C68E-F927-A7C1-4DA9910793C5}"/>
                    </a:ext>
                  </a:extLst>
                </p14:cNvPr>
                <p14:cNvContentPartPr/>
                <p14:nvPr/>
              </p14:nvContentPartPr>
              <p14:xfrm>
                <a:off x="1198793" y="1173931"/>
                <a:ext cx="183600" cy="2944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AC71D23-C68E-F927-A7C1-4DA9910793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62793" y="1138291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0BF40B-E12A-A62F-21A5-A375716310A7}"/>
                    </a:ext>
                  </a:extLst>
                </p14:cNvPr>
                <p14:cNvContentPartPr/>
                <p14:nvPr/>
              </p14:nvContentPartPr>
              <p14:xfrm>
                <a:off x="1294480" y="1468411"/>
                <a:ext cx="183600" cy="2944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0BF40B-E12A-A62F-21A5-A375716310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8480" y="1432771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9F17A6E-6419-5A86-1176-8F09162327F2}"/>
                    </a:ext>
                  </a:extLst>
                </p14:cNvPr>
                <p14:cNvContentPartPr/>
                <p14:nvPr/>
              </p14:nvContentPartPr>
              <p14:xfrm>
                <a:off x="1840279" y="1807375"/>
                <a:ext cx="183600" cy="294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9F17A6E-6419-5A86-1176-8F09162327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04279" y="1771735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DBB0904-8E5B-7A6B-00EE-598E18F89307}"/>
                    </a:ext>
                  </a:extLst>
                </p14:cNvPr>
                <p14:cNvContentPartPr/>
                <p14:nvPr/>
              </p14:nvContentPartPr>
              <p14:xfrm>
                <a:off x="1857418" y="2421737"/>
                <a:ext cx="183600" cy="294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DBB0904-8E5B-7A6B-00EE-598E18F893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21418" y="2386097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7331676-0F67-7A7C-32D3-D24DE9A8344C}"/>
                    </a:ext>
                  </a:extLst>
                </p14:cNvPr>
                <p14:cNvContentPartPr/>
                <p14:nvPr/>
              </p14:nvContentPartPr>
              <p14:xfrm>
                <a:off x="1597618" y="2716217"/>
                <a:ext cx="183600" cy="2944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7331676-0F67-7A7C-32D3-D24DE9A8344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61618" y="2680577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368EE45-F2F2-E154-FEE7-A2C6F15C8DF0}"/>
                    </a:ext>
                  </a:extLst>
                </p14:cNvPr>
                <p14:cNvContentPartPr/>
                <p14:nvPr/>
              </p14:nvContentPartPr>
              <p14:xfrm>
                <a:off x="1932079" y="3360792"/>
                <a:ext cx="183600" cy="294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368EE45-F2F2-E154-FEE7-A2C6F15C8D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96079" y="3325152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A0841F0-132D-2E65-0AE7-FAE3434C4D7C}"/>
                    </a:ext>
                  </a:extLst>
                </p14:cNvPr>
                <p14:cNvContentPartPr/>
                <p14:nvPr/>
              </p14:nvContentPartPr>
              <p14:xfrm>
                <a:off x="5924873" y="3895002"/>
                <a:ext cx="183600" cy="2944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A0841F0-132D-2E65-0AE7-FAE3434C4D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88873" y="3859362"/>
                  <a:ext cx="255240" cy="366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1358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896a5916d4_1_57"/>
          <p:cNvSpPr txBox="1">
            <a:spLocks noGrp="1"/>
          </p:cNvSpPr>
          <p:nvPr>
            <p:ph type="title"/>
          </p:nvPr>
        </p:nvSpPr>
        <p:spPr>
          <a:xfrm>
            <a:off x="190849" y="156673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Network Overview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4" name="Google Shape;154;g1896a5916d4_1_57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55" name="Google Shape;155;g1896a5916d4_1_57"/>
          <p:cNvSpPr txBox="1"/>
          <p:nvPr/>
        </p:nvSpPr>
        <p:spPr>
          <a:xfrm>
            <a:off x="9559636" y="1332450"/>
            <a:ext cx="1911614" cy="4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Please feel free to include a map or graphic showing the status of the network together with some comments/statistics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"/>
              <a:buChar char="●"/>
            </a:pPr>
            <a:r>
              <a:rPr lang="en-GB" sz="1800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Use/update of the networks summary slide already provided</a:t>
            </a:r>
            <a:endParaRPr sz="1800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" name="Picture 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C9AC5B8-4138-713F-E444-35FD77742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" b="22398"/>
          <a:stretch/>
        </p:blipFill>
        <p:spPr>
          <a:xfrm>
            <a:off x="190846" y="678465"/>
            <a:ext cx="11280403" cy="60868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CDE3FD-172A-7B7A-2FC9-EAE4C5F41F37}"/>
              </a:ext>
            </a:extLst>
          </p:cNvPr>
          <p:cNvGrpSpPr/>
          <p:nvPr/>
        </p:nvGrpSpPr>
        <p:grpSpPr>
          <a:xfrm>
            <a:off x="190845" y="1195366"/>
            <a:ext cx="6474994" cy="5339870"/>
            <a:chOff x="190849" y="731473"/>
            <a:chExt cx="6474994" cy="5339870"/>
          </a:xfrm>
        </p:grpSpPr>
        <p:pic>
          <p:nvPicPr>
            <p:cNvPr id="4" name="Picture 3" descr="A picture containing text, screenshot, font, design&#10;&#10;Description automatically generated">
              <a:extLst>
                <a:ext uri="{FF2B5EF4-FFF2-40B4-BE49-F238E27FC236}">
                  <a16:creationId xmlns:a16="http://schemas.microsoft.com/office/drawing/2014/main" id="{F71EAF7A-43E1-AF74-3B52-AE5ED9791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747"/>
            <a:stretch/>
          </p:blipFill>
          <p:spPr>
            <a:xfrm>
              <a:off x="190849" y="731473"/>
              <a:ext cx="6474994" cy="533987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00AF7BA-DC95-C407-AFB0-AD29CE7720C5}"/>
                    </a:ext>
                  </a:extLst>
                </p14:cNvPr>
                <p14:cNvContentPartPr/>
                <p14:nvPr/>
              </p14:nvContentPartPr>
              <p14:xfrm>
                <a:off x="5566099" y="1234119"/>
                <a:ext cx="183600" cy="2944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00AF7BA-DC95-C407-AFB0-AD29CE7720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30169" y="1198119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72EC5A0-6F78-51B0-2D73-D26B2DD4EF58}"/>
                    </a:ext>
                  </a:extLst>
                </p14:cNvPr>
                <p14:cNvContentPartPr/>
                <p14:nvPr/>
              </p14:nvContentPartPr>
              <p14:xfrm>
                <a:off x="5382499" y="1595750"/>
                <a:ext cx="183600" cy="2944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72EC5A0-6F78-51B0-2D73-D26B2DD4EF5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46569" y="1559750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AC71D23-C68E-F927-A7C1-4DA9910793C5}"/>
                    </a:ext>
                  </a:extLst>
                </p14:cNvPr>
                <p14:cNvContentPartPr/>
                <p14:nvPr/>
              </p14:nvContentPartPr>
              <p14:xfrm>
                <a:off x="1198793" y="1173931"/>
                <a:ext cx="183600" cy="2944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AC71D23-C68E-F927-A7C1-4DA9910793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62863" y="1137931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0BF40B-E12A-A62F-21A5-A375716310A7}"/>
                    </a:ext>
                  </a:extLst>
                </p14:cNvPr>
                <p14:cNvContentPartPr/>
                <p14:nvPr/>
              </p14:nvContentPartPr>
              <p14:xfrm>
                <a:off x="1294480" y="1468411"/>
                <a:ext cx="183600" cy="2944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0BF40B-E12A-A62F-21A5-A375716310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8550" y="1432411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9F17A6E-6419-5A86-1176-8F09162327F2}"/>
                    </a:ext>
                  </a:extLst>
                </p14:cNvPr>
                <p14:cNvContentPartPr/>
                <p14:nvPr/>
              </p14:nvContentPartPr>
              <p14:xfrm>
                <a:off x="1840279" y="1807375"/>
                <a:ext cx="183600" cy="294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9F17A6E-6419-5A86-1176-8F09162327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04349" y="1771375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DBB0904-8E5B-7A6B-00EE-598E18F89307}"/>
                    </a:ext>
                  </a:extLst>
                </p14:cNvPr>
                <p14:cNvContentPartPr/>
                <p14:nvPr/>
              </p14:nvContentPartPr>
              <p14:xfrm>
                <a:off x="1857418" y="2421737"/>
                <a:ext cx="183600" cy="294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DBB0904-8E5B-7A6B-00EE-598E18F8930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21488" y="2385737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7331676-0F67-7A7C-32D3-D24DE9A8344C}"/>
                    </a:ext>
                  </a:extLst>
                </p14:cNvPr>
                <p14:cNvContentPartPr/>
                <p14:nvPr/>
              </p14:nvContentPartPr>
              <p14:xfrm>
                <a:off x="1597618" y="2716217"/>
                <a:ext cx="183600" cy="2944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7331676-0F67-7A7C-32D3-D24DE9A8344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61688" y="2680217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368EE45-F2F2-E154-FEE7-A2C6F15C8DF0}"/>
                    </a:ext>
                  </a:extLst>
                </p14:cNvPr>
                <p14:cNvContentPartPr/>
                <p14:nvPr/>
              </p14:nvContentPartPr>
              <p14:xfrm>
                <a:off x="1932079" y="3360792"/>
                <a:ext cx="183600" cy="294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368EE45-F2F2-E154-FEE7-A2C6F15C8DF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96149" y="3324792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A0841F0-132D-2E65-0AE7-FAE3434C4D7C}"/>
                    </a:ext>
                  </a:extLst>
                </p14:cNvPr>
                <p14:cNvContentPartPr/>
                <p14:nvPr/>
              </p14:nvContentPartPr>
              <p14:xfrm>
                <a:off x="5924873" y="3895002"/>
                <a:ext cx="183600" cy="2944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A0841F0-132D-2E65-0AE7-FAE3434C4D7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88943" y="3859002"/>
                  <a:ext cx="255100" cy="366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" name="Picture 1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97EAA858-B83B-D2ED-F10F-EEC605D435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591" y="1627629"/>
            <a:ext cx="11820563" cy="3602741"/>
          </a:xfrm>
          <a:prstGeom prst="rect">
            <a:avLst/>
          </a:prstGeom>
          <a:ln w="28575">
            <a:solidFill>
              <a:srgbClr val="99C52A"/>
            </a:solidFill>
          </a:ln>
        </p:spPr>
      </p:pic>
    </p:spTree>
    <p:extLst>
      <p:ext uri="{BB962C8B-B14F-4D97-AF65-F5344CB8AC3E}">
        <p14:creationId xmlns:p14="http://schemas.microsoft.com/office/powerpoint/2010/main" val="33924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199535" y="183177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9" name="Picture 8" descr="A diagram of a company's company's company's company's company's company's company's company's company's company's company's company'&#10;&#10;Description automatically generated with low confidence">
            <a:extLst>
              <a:ext uri="{FF2B5EF4-FFF2-40B4-BE49-F238E27FC236}">
                <a16:creationId xmlns:a16="http://schemas.microsoft.com/office/drawing/2014/main" id="{4BF5231A-1587-D0B2-513B-34E9B4116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21" y="757557"/>
            <a:ext cx="10879429" cy="598596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11EAF0-8E30-F3E5-6129-BE8CD210606B}"/>
              </a:ext>
            </a:extLst>
          </p:cNvPr>
          <p:cNvGrpSpPr/>
          <p:nvPr/>
        </p:nvGrpSpPr>
        <p:grpSpPr>
          <a:xfrm>
            <a:off x="2524217" y="1748306"/>
            <a:ext cx="2085827" cy="1299148"/>
            <a:chOff x="2497713" y="1178467"/>
            <a:chExt cx="2085827" cy="12991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409A87-1653-AC6F-CCE6-4AFDDD242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7051"/>
            <a:stretch/>
          </p:blipFill>
          <p:spPr>
            <a:xfrm>
              <a:off x="2896653" y="1499496"/>
              <a:ext cx="1190609" cy="97811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EAB086-3BDD-265D-50DC-FD2DADDF61A6}"/>
                </a:ext>
              </a:extLst>
            </p:cNvPr>
            <p:cNvSpPr txBox="1"/>
            <p:nvPr/>
          </p:nvSpPr>
          <p:spPr>
            <a:xfrm>
              <a:off x="2497713" y="1178467"/>
              <a:ext cx="2085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Methods BPs in OBPS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F56357-0ADD-06A0-2D8B-381CC8BA50BC}"/>
              </a:ext>
            </a:extLst>
          </p:cNvPr>
          <p:cNvGrpSpPr/>
          <p:nvPr/>
        </p:nvGrpSpPr>
        <p:grpSpPr>
          <a:xfrm>
            <a:off x="8000859" y="320075"/>
            <a:ext cx="2294112" cy="1508479"/>
            <a:chOff x="8000859" y="320075"/>
            <a:chExt cx="2294112" cy="1508479"/>
          </a:xfrm>
        </p:grpSpPr>
        <p:pic>
          <p:nvPicPr>
            <p:cNvPr id="5" name="Picture 4" descr="A picture containing text, screenshot, font&#10;&#10;Description automatically generated">
              <a:extLst>
                <a:ext uri="{FF2B5EF4-FFF2-40B4-BE49-F238E27FC236}">
                  <a16:creationId xmlns:a16="http://schemas.microsoft.com/office/drawing/2014/main" id="{746B9D16-FF8C-558A-C71A-A8CA0B3E5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6931" b="46747"/>
            <a:stretch/>
          </p:blipFill>
          <p:spPr>
            <a:xfrm>
              <a:off x="8000859" y="850435"/>
              <a:ext cx="1034590" cy="97811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CB84B0-B0B8-4D3D-8860-F5B70FDF6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7051"/>
            <a:stretch/>
          </p:blipFill>
          <p:spPr>
            <a:xfrm>
              <a:off x="9104362" y="843295"/>
              <a:ext cx="1190609" cy="978119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8BC8F-61CE-BB0A-2BEE-2233453393BA}"/>
                </a:ext>
              </a:extLst>
            </p:cNvPr>
            <p:cNvSpPr txBox="1"/>
            <p:nvPr/>
          </p:nvSpPr>
          <p:spPr>
            <a:xfrm>
              <a:off x="8140159" y="320075"/>
              <a:ext cx="205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FAIR Data BPs Recommendations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138575" y="137457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grpSp>
        <p:nvGrpSpPr>
          <p:cNvPr id="3" name="Gruppieren 12">
            <a:extLst>
              <a:ext uri="{FF2B5EF4-FFF2-40B4-BE49-F238E27FC236}">
                <a16:creationId xmlns:a16="http://schemas.microsoft.com/office/drawing/2014/main" id="{909F127C-326B-279F-B228-2BCEACFBAAD4}"/>
              </a:ext>
            </a:extLst>
          </p:cNvPr>
          <p:cNvGrpSpPr/>
          <p:nvPr/>
        </p:nvGrpSpPr>
        <p:grpSpPr>
          <a:xfrm>
            <a:off x="287132" y="1723564"/>
            <a:ext cx="5733680" cy="4815027"/>
            <a:chOff x="3394364" y="1990607"/>
            <a:chExt cx="5589823" cy="4165600"/>
          </a:xfrm>
        </p:grpSpPr>
        <p:pic>
          <p:nvPicPr>
            <p:cNvPr id="4" name="Grafik 9">
              <a:extLst>
                <a:ext uri="{FF2B5EF4-FFF2-40B4-BE49-F238E27FC236}">
                  <a16:creationId xmlns:a16="http://schemas.microsoft.com/office/drawing/2014/main" id="{CCEAEE80-7618-B9E7-8240-05339DF2E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3" t="6912" r="8298" b="9775"/>
            <a:stretch/>
          </p:blipFill>
          <p:spPr>
            <a:xfrm>
              <a:off x="3394364" y="1990607"/>
              <a:ext cx="5403272" cy="4165600"/>
            </a:xfrm>
            <a:prstGeom prst="rect">
              <a:avLst/>
            </a:prstGeom>
          </p:spPr>
        </p:pic>
        <p:sp>
          <p:nvSpPr>
            <p:cNvPr id="6" name="Textfeld 10">
              <a:extLst>
                <a:ext uri="{FF2B5EF4-FFF2-40B4-BE49-F238E27FC236}">
                  <a16:creationId xmlns:a16="http://schemas.microsoft.com/office/drawing/2014/main" id="{F2744C59-4D22-415D-171D-9BB6B0AC9A00}"/>
                </a:ext>
              </a:extLst>
            </p:cNvPr>
            <p:cNvSpPr txBox="1"/>
            <p:nvPr/>
          </p:nvSpPr>
          <p:spPr>
            <a:xfrm>
              <a:off x="3419476" y="2537585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DYFAMED</a:t>
              </a:r>
            </a:p>
          </p:txBody>
        </p:sp>
        <p:sp>
          <p:nvSpPr>
            <p:cNvPr id="8" name="Textfeld 17">
              <a:extLst>
                <a:ext uri="{FF2B5EF4-FFF2-40B4-BE49-F238E27FC236}">
                  <a16:creationId xmlns:a16="http://schemas.microsoft.com/office/drawing/2014/main" id="{9AC90397-097E-A3BE-B0AE-0C51A7552131}"/>
                </a:ext>
              </a:extLst>
            </p:cNvPr>
            <p:cNvSpPr txBox="1"/>
            <p:nvPr/>
          </p:nvSpPr>
          <p:spPr>
            <a:xfrm>
              <a:off x="4494109" y="2648495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K2</a:t>
              </a:r>
            </a:p>
          </p:txBody>
        </p:sp>
        <p:sp>
          <p:nvSpPr>
            <p:cNvPr id="10" name="Textfeld 18">
              <a:extLst>
                <a:ext uri="{FF2B5EF4-FFF2-40B4-BE49-F238E27FC236}">
                  <a16:creationId xmlns:a16="http://schemas.microsoft.com/office/drawing/2014/main" id="{A49A457B-A717-C9DB-BF56-2C5574C0CAC5}"/>
                </a:ext>
              </a:extLst>
            </p:cNvPr>
            <p:cNvSpPr txBox="1"/>
            <p:nvPr/>
          </p:nvSpPr>
          <p:spPr>
            <a:xfrm>
              <a:off x="4275365" y="2801211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KNOT</a:t>
              </a:r>
            </a:p>
          </p:txBody>
        </p:sp>
        <p:sp>
          <p:nvSpPr>
            <p:cNvPr id="14" name="Textfeld 19">
              <a:extLst>
                <a:ext uri="{FF2B5EF4-FFF2-40B4-BE49-F238E27FC236}">
                  <a16:creationId xmlns:a16="http://schemas.microsoft.com/office/drawing/2014/main" id="{C43232F1-91FA-29EE-2624-EB8233783214}"/>
                </a:ext>
              </a:extLst>
            </p:cNvPr>
            <p:cNvSpPr txBox="1"/>
            <p:nvPr/>
          </p:nvSpPr>
          <p:spPr>
            <a:xfrm>
              <a:off x="5075245" y="3303802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HOT</a:t>
              </a:r>
            </a:p>
          </p:txBody>
        </p:sp>
        <p:sp>
          <p:nvSpPr>
            <p:cNvPr id="15" name="Textfeld 20">
              <a:extLst>
                <a:ext uri="{FF2B5EF4-FFF2-40B4-BE49-F238E27FC236}">
                  <a16:creationId xmlns:a16="http://schemas.microsoft.com/office/drawing/2014/main" id="{7067E667-DB01-905B-F6E7-E3222A961604}"/>
                </a:ext>
              </a:extLst>
            </p:cNvPr>
            <p:cNvSpPr txBox="1"/>
            <p:nvPr/>
          </p:nvSpPr>
          <p:spPr>
            <a:xfrm>
              <a:off x="4661661" y="5222395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Munida</a:t>
              </a:r>
              <a:endParaRPr lang="en-US" sz="1000" dirty="0"/>
            </a:p>
          </p:txBody>
        </p:sp>
        <p:sp>
          <p:nvSpPr>
            <p:cNvPr id="16" name="Textfeld 21">
              <a:extLst>
                <a:ext uri="{FF2B5EF4-FFF2-40B4-BE49-F238E27FC236}">
                  <a16:creationId xmlns:a16="http://schemas.microsoft.com/office/drawing/2014/main" id="{5D884AE3-47BE-B876-7329-EC0C25BF2A83}"/>
                </a:ext>
              </a:extLst>
            </p:cNvPr>
            <p:cNvSpPr txBox="1"/>
            <p:nvPr/>
          </p:nvSpPr>
          <p:spPr>
            <a:xfrm>
              <a:off x="7226680" y="3651415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CARIACO</a:t>
              </a:r>
            </a:p>
          </p:txBody>
        </p:sp>
        <p:sp>
          <p:nvSpPr>
            <p:cNvPr id="17" name="Textfeld 22">
              <a:extLst>
                <a:ext uri="{FF2B5EF4-FFF2-40B4-BE49-F238E27FC236}">
                  <a16:creationId xmlns:a16="http://schemas.microsoft.com/office/drawing/2014/main" id="{528E358F-638B-7334-D05C-C3A7A429853E}"/>
                </a:ext>
              </a:extLst>
            </p:cNvPr>
            <p:cNvSpPr txBox="1"/>
            <p:nvPr/>
          </p:nvSpPr>
          <p:spPr>
            <a:xfrm>
              <a:off x="7531702" y="3440142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CVOO</a:t>
              </a:r>
            </a:p>
          </p:txBody>
        </p:sp>
        <p:sp>
          <p:nvSpPr>
            <p:cNvPr id="18" name="Textfeld 23">
              <a:extLst>
                <a:ext uri="{FF2B5EF4-FFF2-40B4-BE49-F238E27FC236}">
                  <a16:creationId xmlns:a16="http://schemas.microsoft.com/office/drawing/2014/main" id="{93CB90E0-89C4-77BE-5B33-2D9BBD9337EC}"/>
                </a:ext>
              </a:extLst>
            </p:cNvPr>
            <p:cNvSpPr txBox="1"/>
            <p:nvPr/>
          </p:nvSpPr>
          <p:spPr>
            <a:xfrm>
              <a:off x="7562405" y="3113741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ESTOC</a:t>
              </a:r>
            </a:p>
          </p:txBody>
        </p:sp>
        <p:sp>
          <p:nvSpPr>
            <p:cNvPr id="19" name="Textfeld 24">
              <a:extLst>
                <a:ext uri="{FF2B5EF4-FFF2-40B4-BE49-F238E27FC236}">
                  <a16:creationId xmlns:a16="http://schemas.microsoft.com/office/drawing/2014/main" id="{F2B32B80-8E2F-9414-62BE-22FD1325C72F}"/>
                </a:ext>
              </a:extLst>
            </p:cNvPr>
            <p:cNvSpPr txBox="1"/>
            <p:nvPr/>
          </p:nvSpPr>
          <p:spPr>
            <a:xfrm>
              <a:off x="7063131" y="2370259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Irminger</a:t>
              </a:r>
              <a:r>
                <a:rPr lang="en-US" sz="1000" dirty="0"/>
                <a:t> TS</a:t>
              </a:r>
            </a:p>
          </p:txBody>
        </p:sp>
        <p:sp>
          <p:nvSpPr>
            <p:cNvPr id="20" name="Textfeld 25">
              <a:extLst>
                <a:ext uri="{FF2B5EF4-FFF2-40B4-BE49-F238E27FC236}">
                  <a16:creationId xmlns:a16="http://schemas.microsoft.com/office/drawing/2014/main" id="{E6FC4C1B-5286-AA8E-DF52-B021706A300E}"/>
                </a:ext>
              </a:extLst>
            </p:cNvPr>
            <p:cNvSpPr txBox="1"/>
            <p:nvPr/>
          </p:nvSpPr>
          <p:spPr>
            <a:xfrm>
              <a:off x="7375854" y="2138007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Iceland TS</a:t>
              </a:r>
            </a:p>
          </p:txBody>
        </p:sp>
        <p:sp>
          <p:nvSpPr>
            <p:cNvPr id="21" name="Textfeld 26">
              <a:extLst>
                <a:ext uri="{FF2B5EF4-FFF2-40B4-BE49-F238E27FC236}">
                  <a16:creationId xmlns:a16="http://schemas.microsoft.com/office/drawing/2014/main" id="{2C06E2B6-4BCE-DCBF-C159-93364EEC3263}"/>
                </a:ext>
              </a:extLst>
            </p:cNvPr>
            <p:cNvSpPr txBox="1"/>
            <p:nvPr/>
          </p:nvSpPr>
          <p:spPr>
            <a:xfrm>
              <a:off x="3756986" y="3158324"/>
              <a:ext cx="14217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RADIALES</a:t>
              </a:r>
            </a:p>
          </p:txBody>
        </p:sp>
        <p:sp>
          <p:nvSpPr>
            <p:cNvPr id="22" name="Rechteck 11">
              <a:extLst>
                <a:ext uri="{FF2B5EF4-FFF2-40B4-BE49-F238E27FC236}">
                  <a16:creationId xmlns:a16="http://schemas.microsoft.com/office/drawing/2014/main" id="{BBBAF045-738C-89CC-6CBF-367F931C01E7}"/>
                </a:ext>
              </a:extLst>
            </p:cNvPr>
            <p:cNvSpPr/>
            <p:nvPr/>
          </p:nvSpPr>
          <p:spPr>
            <a:xfrm>
              <a:off x="6991068" y="3064882"/>
              <a:ext cx="169278" cy="178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8E7B9ECB-87BE-463C-ADBD-5072AF0F27EC}"/>
              </a:ext>
            </a:extLst>
          </p:cNvPr>
          <p:cNvSpPr txBox="1">
            <a:spLocks/>
          </p:cNvSpPr>
          <p:nvPr/>
        </p:nvSpPr>
        <p:spPr>
          <a:xfrm>
            <a:off x="2240" y="509060"/>
            <a:ext cx="12189760" cy="88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3"/>
                </a:solidFill>
              </a:rPr>
              <a:t>Biogeochemical Time Series Data Synthesis Product</a:t>
            </a:r>
            <a:endParaRPr lang="de-DE" sz="2800" dirty="0">
              <a:solidFill>
                <a:schemeClr val="accent3"/>
              </a:solidFill>
            </a:endParaRPr>
          </a:p>
        </p:txBody>
      </p:sp>
      <p:pic>
        <p:nvPicPr>
          <p:cNvPr id="25" name="Picture 4" descr="EuroSea: a new H2020 project - Euro-Argo ERIC">
            <a:extLst>
              <a:ext uri="{FF2B5EF4-FFF2-40B4-BE49-F238E27FC236}">
                <a16:creationId xmlns:a16="http://schemas.microsoft.com/office/drawing/2014/main" id="{48FF402B-FF08-D853-608C-4AE70FEED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5" b="23807"/>
          <a:stretch/>
        </p:blipFill>
        <p:spPr bwMode="auto">
          <a:xfrm>
            <a:off x="65247" y="1706069"/>
            <a:ext cx="1349933" cy="5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7">
            <a:extLst>
              <a:ext uri="{FF2B5EF4-FFF2-40B4-BE49-F238E27FC236}">
                <a16:creationId xmlns:a16="http://schemas.microsoft.com/office/drawing/2014/main" id="{41AB2244-6625-0832-B3BA-E69862A0C7A4}"/>
              </a:ext>
            </a:extLst>
          </p:cNvPr>
          <p:cNvSpPr txBox="1"/>
          <p:nvPr/>
        </p:nvSpPr>
        <p:spPr>
          <a:xfrm>
            <a:off x="0" y="943515"/>
            <a:ext cx="12063431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chemeClr val="accent3"/>
                </a:solidFill>
              </a:rPr>
              <a:t>Nico Lange</a:t>
            </a:r>
            <a:r>
              <a:rPr lang="de-DE" sz="1800" dirty="0">
                <a:solidFill>
                  <a:schemeClr val="accent3"/>
                </a:solidFill>
              </a:rPr>
              <a:t>, Angelique White, Björn Fiedler, Frank Muller-Karger, Kim Currie, Laurent Coppola, Marta Álvarez, </a:t>
            </a:r>
            <a:r>
              <a:rPr lang="de-DE" sz="1800" dirty="0" err="1">
                <a:solidFill>
                  <a:schemeClr val="accent3"/>
                </a:solidFill>
              </a:rPr>
              <a:t>Masahide</a:t>
            </a:r>
            <a:r>
              <a:rPr lang="de-DE" sz="1800" dirty="0">
                <a:solidFill>
                  <a:schemeClr val="accent3"/>
                </a:solidFill>
              </a:rPr>
              <a:t> </a:t>
            </a:r>
            <a:r>
              <a:rPr lang="de-DE" sz="1800" dirty="0" err="1">
                <a:solidFill>
                  <a:schemeClr val="accent3"/>
                </a:solidFill>
              </a:rPr>
              <a:t>Wakita</a:t>
            </a:r>
            <a:r>
              <a:rPr lang="de-DE" sz="1800" dirty="0">
                <a:solidFill>
                  <a:schemeClr val="accent3"/>
                </a:solidFill>
              </a:rPr>
              <a:t>, Melchor Gonzales, </a:t>
            </a:r>
            <a:r>
              <a:rPr lang="de-DE" sz="1800" dirty="0" err="1">
                <a:solidFill>
                  <a:schemeClr val="accent3"/>
                </a:solidFill>
              </a:rPr>
              <a:t>Sólveig</a:t>
            </a:r>
            <a:r>
              <a:rPr lang="de-DE" sz="1800" dirty="0">
                <a:solidFill>
                  <a:schemeClr val="accent3"/>
                </a:solidFill>
              </a:rPr>
              <a:t> </a:t>
            </a:r>
            <a:r>
              <a:rPr lang="de-DE" sz="1800" dirty="0" err="1">
                <a:solidFill>
                  <a:schemeClr val="accent3"/>
                </a:solidFill>
              </a:rPr>
              <a:t>Rósa</a:t>
            </a:r>
            <a:r>
              <a:rPr lang="de-DE" sz="1800" dirty="0">
                <a:solidFill>
                  <a:schemeClr val="accent3"/>
                </a:solidFill>
              </a:rPr>
              <a:t> </a:t>
            </a:r>
            <a:r>
              <a:rPr lang="de-DE" sz="1800" dirty="0" err="1">
                <a:solidFill>
                  <a:schemeClr val="accent3"/>
                </a:solidFill>
              </a:rPr>
              <a:t>Ólafsdóttir</a:t>
            </a:r>
            <a:r>
              <a:rPr lang="de-DE" sz="1800" dirty="0">
                <a:solidFill>
                  <a:schemeClr val="accent3"/>
                </a:solidFill>
              </a:rPr>
              <a:t>, Arne </a:t>
            </a:r>
            <a:r>
              <a:rPr lang="de-DE" sz="1800" dirty="0" err="1">
                <a:solidFill>
                  <a:schemeClr val="accent3"/>
                </a:solidFill>
              </a:rPr>
              <a:t>Körtzinger</a:t>
            </a:r>
            <a:r>
              <a:rPr lang="de-DE" sz="1800" dirty="0">
                <a:solidFill>
                  <a:schemeClr val="accent3"/>
                </a:solidFill>
              </a:rPr>
              <a:t>, Benjamin Pfeil, Toste </a:t>
            </a:r>
            <a:r>
              <a:rPr lang="de-DE" sz="1800" dirty="0" err="1">
                <a:solidFill>
                  <a:schemeClr val="accent3"/>
                </a:solidFill>
              </a:rPr>
              <a:t>Tanhua</a:t>
            </a:r>
            <a:endParaRPr lang="de-DE" sz="1800" dirty="0">
              <a:solidFill>
                <a:schemeClr val="accent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9AD1C-6705-2BCF-6D02-50AE3EB21E5C}"/>
              </a:ext>
            </a:extLst>
          </p:cNvPr>
          <p:cNvSpPr/>
          <p:nvPr/>
        </p:nvSpPr>
        <p:spPr>
          <a:xfrm>
            <a:off x="5178575" y="6113894"/>
            <a:ext cx="7013425" cy="56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screenshot, cartoon, design&#10;&#10;Description automatically generated">
            <a:extLst>
              <a:ext uri="{FF2B5EF4-FFF2-40B4-BE49-F238E27FC236}">
                <a16:creationId xmlns:a16="http://schemas.microsoft.com/office/drawing/2014/main" id="{F42E256D-3F03-7A7F-D380-A634E992E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650053"/>
            <a:ext cx="3725865" cy="4603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03995-09B1-3334-838D-A91BDBD83AB0}"/>
              </a:ext>
            </a:extLst>
          </p:cNvPr>
          <p:cNvSpPr txBox="1"/>
          <p:nvPr/>
        </p:nvSpPr>
        <p:spPr>
          <a:xfrm>
            <a:off x="4203291" y="6401844"/>
            <a:ext cx="7922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2400" b="1" dirty="0">
                <a:hlinkClick r:id="rId6"/>
              </a:rPr>
              <a:t>https://www2.whoi.edu/site/mets-rcn/ts-data-product/</a:t>
            </a:r>
            <a:r>
              <a:rPr lang="de-DE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114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199535" y="183177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8E7B9ECB-87BE-463C-ADBD-5072AF0F27EC}"/>
              </a:ext>
            </a:extLst>
          </p:cNvPr>
          <p:cNvSpPr txBox="1">
            <a:spLocks/>
          </p:cNvSpPr>
          <p:nvPr/>
        </p:nvSpPr>
        <p:spPr>
          <a:xfrm>
            <a:off x="2240" y="509060"/>
            <a:ext cx="12189760" cy="88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3"/>
                </a:solidFill>
              </a:rPr>
              <a:t>Biogeochemical Time Series Data Synthesis Product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3"/>
                </a:solidFill>
              </a:rPr>
              <a:t>Mapping &amp; Metadata</a:t>
            </a:r>
            <a:endParaRPr lang="de-DE" sz="2000" dirty="0">
              <a:solidFill>
                <a:schemeClr val="accent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9AD1C-6705-2BCF-6D02-50AE3EB21E5C}"/>
              </a:ext>
            </a:extLst>
          </p:cNvPr>
          <p:cNvSpPr/>
          <p:nvPr/>
        </p:nvSpPr>
        <p:spPr>
          <a:xfrm>
            <a:off x="4076701" y="6113894"/>
            <a:ext cx="8115299" cy="56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303995-09B1-3334-838D-A91BDBD83AB0}"/>
              </a:ext>
            </a:extLst>
          </p:cNvPr>
          <p:cNvSpPr txBox="1"/>
          <p:nvPr/>
        </p:nvSpPr>
        <p:spPr>
          <a:xfrm>
            <a:off x="4203701" y="6376086"/>
            <a:ext cx="79218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2400" b="1" dirty="0">
                <a:hlinkClick r:id="rId3"/>
              </a:rPr>
              <a:t>https://www2.whoi.edu/site/mets-rcn/ts-data-product/</a:t>
            </a:r>
            <a:r>
              <a:rPr lang="de-DE" sz="2400" b="1" dirty="0"/>
              <a:t> </a:t>
            </a:r>
            <a:endParaRPr lang="en-US" sz="2400" b="1" dirty="0"/>
          </a:p>
        </p:txBody>
      </p:sp>
      <p:grpSp>
        <p:nvGrpSpPr>
          <p:cNvPr id="7" name="Gruppieren 76">
            <a:extLst>
              <a:ext uri="{FF2B5EF4-FFF2-40B4-BE49-F238E27FC236}">
                <a16:creationId xmlns:a16="http://schemas.microsoft.com/office/drawing/2014/main" id="{5B1DC512-D890-FE3C-6C30-5B4C95105F7D}"/>
              </a:ext>
            </a:extLst>
          </p:cNvPr>
          <p:cNvGrpSpPr/>
          <p:nvPr/>
        </p:nvGrpSpPr>
        <p:grpSpPr>
          <a:xfrm>
            <a:off x="9220455" y="1831303"/>
            <a:ext cx="2565400" cy="1306813"/>
            <a:chOff x="8229600" y="1912723"/>
            <a:chExt cx="2565400" cy="1306813"/>
          </a:xfrm>
        </p:grpSpPr>
        <p:sp>
          <p:nvSpPr>
            <p:cNvPr id="11" name="Textfeld 23">
              <a:extLst>
                <a:ext uri="{FF2B5EF4-FFF2-40B4-BE49-F238E27FC236}">
                  <a16:creationId xmlns:a16="http://schemas.microsoft.com/office/drawing/2014/main" id="{A4B38A4E-4745-873F-64BB-6B63DE0AC2E7}"/>
                </a:ext>
              </a:extLst>
            </p:cNvPr>
            <p:cNvSpPr txBox="1"/>
            <p:nvPr/>
          </p:nvSpPr>
          <p:spPr>
            <a:xfrm>
              <a:off x="8229600" y="243165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PHSPHT</a:t>
              </a:r>
            </a:p>
          </p:txBody>
        </p:sp>
        <p:sp>
          <p:nvSpPr>
            <p:cNvPr id="13" name="Textfeld 37">
              <a:extLst>
                <a:ext uri="{FF2B5EF4-FFF2-40B4-BE49-F238E27FC236}">
                  <a16:creationId xmlns:a16="http://schemas.microsoft.com/office/drawing/2014/main" id="{13806D74-0025-B47D-CAA2-0C675F48771A}"/>
                </a:ext>
              </a:extLst>
            </p:cNvPr>
            <p:cNvSpPr txBox="1"/>
            <p:nvPr/>
          </p:nvSpPr>
          <p:spPr>
            <a:xfrm>
              <a:off x="9158902" y="1912723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phosphate</a:t>
              </a:r>
            </a:p>
          </p:txBody>
        </p:sp>
        <p:sp>
          <p:nvSpPr>
            <p:cNvPr id="28" name="Textfeld 38">
              <a:extLst>
                <a:ext uri="{FF2B5EF4-FFF2-40B4-BE49-F238E27FC236}">
                  <a16:creationId xmlns:a16="http://schemas.microsoft.com/office/drawing/2014/main" id="{2A1B8620-96F2-B93D-C18A-E3426B9BDA22}"/>
                </a:ext>
              </a:extLst>
            </p:cNvPr>
            <p:cNvSpPr txBox="1"/>
            <p:nvPr/>
          </p:nvSpPr>
          <p:spPr>
            <a:xfrm>
              <a:off x="9271000" y="2850204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</a:t>
              </a:r>
              <a:r>
                <a:rPr lang="en-US" baseline="-25000" dirty="0"/>
                <a:t>4</a:t>
              </a:r>
            </a:p>
          </p:txBody>
        </p:sp>
        <p:cxnSp>
          <p:nvCxnSpPr>
            <p:cNvPr id="29" name="Gerader Verbinder 39">
              <a:extLst>
                <a:ext uri="{FF2B5EF4-FFF2-40B4-BE49-F238E27FC236}">
                  <a16:creationId xmlns:a16="http://schemas.microsoft.com/office/drawing/2014/main" id="{E2813294-0357-C3EF-666E-D659F0833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1600" y="2197778"/>
              <a:ext cx="508000" cy="3101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44">
              <a:extLst>
                <a:ext uri="{FF2B5EF4-FFF2-40B4-BE49-F238E27FC236}">
                  <a16:creationId xmlns:a16="http://schemas.microsoft.com/office/drawing/2014/main" id="{9E868FEC-03DF-6E78-7234-F8AE21558626}"/>
                </a:ext>
              </a:extLst>
            </p:cNvPr>
            <p:cNvCxnSpPr>
              <a:cxnSpLocks/>
            </p:cNvCxnSpPr>
            <p:nvPr/>
          </p:nvCxnSpPr>
          <p:spPr>
            <a:xfrm>
              <a:off x="9031902" y="2758519"/>
              <a:ext cx="254000" cy="290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78">
            <a:extLst>
              <a:ext uri="{FF2B5EF4-FFF2-40B4-BE49-F238E27FC236}">
                <a16:creationId xmlns:a16="http://schemas.microsoft.com/office/drawing/2014/main" id="{217D45BB-DA3B-56D3-CD67-9248EAB47A3C}"/>
              </a:ext>
            </a:extLst>
          </p:cNvPr>
          <p:cNvGrpSpPr/>
          <p:nvPr/>
        </p:nvGrpSpPr>
        <p:grpSpPr>
          <a:xfrm>
            <a:off x="6141383" y="4264015"/>
            <a:ext cx="2946400" cy="1629036"/>
            <a:chOff x="5664200" y="3429000"/>
            <a:chExt cx="2946400" cy="1629036"/>
          </a:xfrm>
        </p:grpSpPr>
        <p:sp>
          <p:nvSpPr>
            <p:cNvPr id="32" name="Textfeld 22">
              <a:extLst>
                <a:ext uri="{FF2B5EF4-FFF2-40B4-BE49-F238E27FC236}">
                  <a16:creationId xmlns:a16="http://schemas.microsoft.com/office/drawing/2014/main" id="{E6327A3D-AF1C-1017-8A07-9CF6C9606F85}"/>
                </a:ext>
              </a:extLst>
            </p:cNvPr>
            <p:cNvSpPr txBox="1"/>
            <p:nvPr/>
          </p:nvSpPr>
          <p:spPr>
            <a:xfrm>
              <a:off x="6324600" y="40767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NITRAT</a:t>
              </a:r>
            </a:p>
          </p:txBody>
        </p:sp>
        <p:cxnSp>
          <p:nvCxnSpPr>
            <p:cNvPr id="33" name="Gerader Verbinder 40">
              <a:extLst>
                <a:ext uri="{FF2B5EF4-FFF2-40B4-BE49-F238E27FC236}">
                  <a16:creationId xmlns:a16="http://schemas.microsoft.com/office/drawing/2014/main" id="{D4CE2DAF-4193-71DF-F855-7815CB0F4973}"/>
                </a:ext>
              </a:extLst>
            </p:cNvPr>
            <p:cNvCxnSpPr>
              <a:cxnSpLocks/>
            </p:cNvCxnSpPr>
            <p:nvPr/>
          </p:nvCxnSpPr>
          <p:spPr>
            <a:xfrm>
              <a:off x="7086600" y="4368138"/>
              <a:ext cx="254000" cy="290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41">
              <a:extLst>
                <a:ext uri="{FF2B5EF4-FFF2-40B4-BE49-F238E27FC236}">
                  <a16:creationId xmlns:a16="http://schemas.microsoft.com/office/drawing/2014/main" id="{73ECCA79-88B2-BE12-6C95-AE4DE76498E3}"/>
                </a:ext>
              </a:extLst>
            </p:cNvPr>
            <p:cNvSpPr txBox="1"/>
            <p:nvPr/>
          </p:nvSpPr>
          <p:spPr>
            <a:xfrm>
              <a:off x="6946900" y="34290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</a:t>
              </a:r>
              <a:r>
                <a:rPr lang="en-US" baseline="-25000" dirty="0"/>
                <a:t>3</a:t>
              </a:r>
            </a:p>
          </p:txBody>
        </p:sp>
        <p:sp>
          <p:nvSpPr>
            <p:cNvPr id="35" name="Textfeld 42">
              <a:extLst>
                <a:ext uri="{FF2B5EF4-FFF2-40B4-BE49-F238E27FC236}">
                  <a16:creationId xmlns:a16="http://schemas.microsoft.com/office/drawing/2014/main" id="{137ED4D7-0CD5-7006-AA96-69A1DEC9440C}"/>
                </a:ext>
              </a:extLst>
            </p:cNvPr>
            <p:cNvSpPr txBox="1"/>
            <p:nvPr/>
          </p:nvSpPr>
          <p:spPr>
            <a:xfrm>
              <a:off x="7086600" y="4647751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nitrate</a:t>
              </a:r>
              <a:endParaRPr lang="en-US" baseline="-25000" dirty="0"/>
            </a:p>
          </p:txBody>
        </p:sp>
        <p:sp>
          <p:nvSpPr>
            <p:cNvPr id="36" name="Textfeld 43">
              <a:extLst>
                <a:ext uri="{FF2B5EF4-FFF2-40B4-BE49-F238E27FC236}">
                  <a16:creationId xmlns:a16="http://schemas.microsoft.com/office/drawing/2014/main" id="{2F982729-9477-0B73-B108-0D098ED595EB}"/>
                </a:ext>
              </a:extLst>
            </p:cNvPr>
            <p:cNvSpPr txBox="1"/>
            <p:nvPr/>
          </p:nvSpPr>
          <p:spPr>
            <a:xfrm>
              <a:off x="5664200" y="4688704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</a:t>
              </a:r>
              <a:r>
                <a:rPr lang="en-US" baseline="-25000" dirty="0"/>
                <a:t>3</a:t>
              </a:r>
              <a:r>
                <a:rPr lang="en-US" dirty="0"/>
                <a:t>+NO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37" name="Gerader Verbinder 45">
              <a:extLst>
                <a:ext uri="{FF2B5EF4-FFF2-40B4-BE49-F238E27FC236}">
                  <a16:creationId xmlns:a16="http://schemas.microsoft.com/office/drawing/2014/main" id="{F2D9D505-7B7F-6469-35EA-9D167999C2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6900" y="3765335"/>
              <a:ext cx="228600" cy="3601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46">
              <a:extLst>
                <a:ext uri="{FF2B5EF4-FFF2-40B4-BE49-F238E27FC236}">
                  <a16:creationId xmlns:a16="http://schemas.microsoft.com/office/drawing/2014/main" id="{8CAE0451-499F-16FC-D156-048D88412E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0300" y="4347072"/>
              <a:ext cx="228600" cy="36013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73">
            <a:extLst>
              <a:ext uri="{FF2B5EF4-FFF2-40B4-BE49-F238E27FC236}">
                <a16:creationId xmlns:a16="http://schemas.microsoft.com/office/drawing/2014/main" id="{148F7F8B-C22E-03C5-EC76-4119853EB148}"/>
              </a:ext>
            </a:extLst>
          </p:cNvPr>
          <p:cNvGrpSpPr/>
          <p:nvPr/>
        </p:nvGrpSpPr>
        <p:grpSpPr>
          <a:xfrm>
            <a:off x="1443569" y="4509206"/>
            <a:ext cx="2362200" cy="1290021"/>
            <a:chOff x="1752600" y="4548887"/>
            <a:chExt cx="2362200" cy="1290021"/>
          </a:xfrm>
        </p:grpSpPr>
        <p:sp>
          <p:nvSpPr>
            <p:cNvPr id="40" name="Textfeld 27">
              <a:extLst>
                <a:ext uri="{FF2B5EF4-FFF2-40B4-BE49-F238E27FC236}">
                  <a16:creationId xmlns:a16="http://schemas.microsoft.com/office/drawing/2014/main" id="{00561B8D-09A3-B5CC-6BA2-60D6B8B1DE1C}"/>
                </a:ext>
              </a:extLst>
            </p:cNvPr>
            <p:cNvSpPr txBox="1"/>
            <p:nvPr/>
          </p:nvSpPr>
          <p:spPr>
            <a:xfrm>
              <a:off x="2590800" y="4980464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POP</a:t>
              </a:r>
            </a:p>
          </p:txBody>
        </p:sp>
        <p:sp>
          <p:nvSpPr>
            <p:cNvPr id="41" name="Textfeld 47">
              <a:extLst>
                <a:ext uri="{FF2B5EF4-FFF2-40B4-BE49-F238E27FC236}">
                  <a16:creationId xmlns:a16="http://schemas.microsoft.com/office/drawing/2014/main" id="{81B037E0-D88B-7D55-C517-D9C6A0F8B959}"/>
                </a:ext>
              </a:extLst>
            </p:cNvPr>
            <p:cNvSpPr txBox="1"/>
            <p:nvPr/>
          </p:nvSpPr>
          <p:spPr>
            <a:xfrm>
              <a:off x="2159000" y="5469576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PP</a:t>
              </a:r>
            </a:p>
          </p:txBody>
        </p:sp>
        <p:sp>
          <p:nvSpPr>
            <p:cNvPr id="42" name="Textfeld 48">
              <a:extLst>
                <a:ext uri="{FF2B5EF4-FFF2-40B4-BE49-F238E27FC236}">
                  <a16:creationId xmlns:a16="http://schemas.microsoft.com/office/drawing/2014/main" id="{FCA3E4C4-5F98-98C9-55EE-CC5B6F57F239}"/>
                </a:ext>
              </a:extLst>
            </p:cNvPr>
            <p:cNvSpPr txBox="1"/>
            <p:nvPr/>
          </p:nvSpPr>
          <p:spPr>
            <a:xfrm>
              <a:off x="1752600" y="4548887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Organic-P</a:t>
              </a:r>
            </a:p>
          </p:txBody>
        </p:sp>
        <p:cxnSp>
          <p:nvCxnSpPr>
            <p:cNvPr id="43" name="Gerader Verbinder 49">
              <a:extLst>
                <a:ext uri="{FF2B5EF4-FFF2-40B4-BE49-F238E27FC236}">
                  <a16:creationId xmlns:a16="http://schemas.microsoft.com/office/drawing/2014/main" id="{2F1566C9-8453-9B1F-9C01-6617B1239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8400" y="5311090"/>
              <a:ext cx="311150" cy="2162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51">
              <a:extLst>
                <a:ext uri="{FF2B5EF4-FFF2-40B4-BE49-F238E27FC236}">
                  <a16:creationId xmlns:a16="http://schemas.microsoft.com/office/drawing/2014/main" id="{71095896-641A-2DBC-05D3-027D4EDB0EF1}"/>
                </a:ext>
              </a:extLst>
            </p:cNvPr>
            <p:cNvCxnSpPr>
              <a:cxnSpLocks/>
            </p:cNvCxnSpPr>
            <p:nvPr/>
          </p:nvCxnSpPr>
          <p:spPr>
            <a:xfrm>
              <a:off x="2301875" y="4867329"/>
              <a:ext cx="425450" cy="2329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84">
            <a:extLst>
              <a:ext uri="{FF2B5EF4-FFF2-40B4-BE49-F238E27FC236}">
                <a16:creationId xmlns:a16="http://schemas.microsoft.com/office/drawing/2014/main" id="{BBBACA69-DA8F-C8BA-B306-0007C733DC16}"/>
              </a:ext>
            </a:extLst>
          </p:cNvPr>
          <p:cNvGrpSpPr/>
          <p:nvPr/>
        </p:nvGrpSpPr>
        <p:grpSpPr>
          <a:xfrm>
            <a:off x="534988" y="1747587"/>
            <a:ext cx="3006942" cy="2140734"/>
            <a:chOff x="1054100" y="1241546"/>
            <a:chExt cx="3006942" cy="2140734"/>
          </a:xfrm>
        </p:grpSpPr>
        <p:grpSp>
          <p:nvGrpSpPr>
            <p:cNvPr id="46" name="Gruppieren 83">
              <a:extLst>
                <a:ext uri="{FF2B5EF4-FFF2-40B4-BE49-F238E27FC236}">
                  <a16:creationId xmlns:a16="http://schemas.microsoft.com/office/drawing/2014/main" id="{ECA2702B-4C27-DCB4-241F-D2E57D9704A3}"/>
                </a:ext>
              </a:extLst>
            </p:cNvPr>
            <p:cNvGrpSpPr/>
            <p:nvPr/>
          </p:nvGrpSpPr>
          <p:grpSpPr>
            <a:xfrm>
              <a:off x="1054100" y="1241546"/>
              <a:ext cx="3006942" cy="2140734"/>
              <a:chOff x="1066800" y="1228846"/>
              <a:chExt cx="3006942" cy="2140734"/>
            </a:xfrm>
          </p:grpSpPr>
          <p:grpSp>
            <p:nvGrpSpPr>
              <p:cNvPr id="48" name="Gruppieren 74">
                <a:extLst>
                  <a:ext uri="{FF2B5EF4-FFF2-40B4-BE49-F238E27FC236}">
                    <a16:creationId xmlns:a16="http://schemas.microsoft.com/office/drawing/2014/main" id="{017EF1CC-CD7B-2789-DF6A-1159F965CDAA}"/>
                  </a:ext>
                </a:extLst>
              </p:cNvPr>
              <p:cNvGrpSpPr/>
              <p:nvPr/>
            </p:nvGrpSpPr>
            <p:grpSpPr>
              <a:xfrm>
                <a:off x="1066800" y="1798018"/>
                <a:ext cx="2108200" cy="1571562"/>
                <a:chOff x="1066800" y="1798018"/>
                <a:chExt cx="2108200" cy="1571562"/>
              </a:xfrm>
            </p:grpSpPr>
            <p:sp>
              <p:nvSpPr>
                <p:cNvPr id="50" name="Textfeld 4">
                  <a:extLst>
                    <a:ext uri="{FF2B5EF4-FFF2-40B4-BE49-F238E27FC236}">
                      <a16:creationId xmlns:a16="http://schemas.microsoft.com/office/drawing/2014/main" id="{C9D7E4C9-19DF-A4AB-9103-C1467B577797}"/>
                    </a:ext>
                  </a:extLst>
                </p:cNvPr>
                <p:cNvSpPr txBox="1"/>
                <p:nvPr/>
              </p:nvSpPr>
              <p:spPr>
                <a:xfrm>
                  <a:off x="1549400" y="2364264"/>
                  <a:ext cx="1524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TCARBN</a:t>
                  </a:r>
                </a:p>
              </p:txBody>
            </p:sp>
            <p:sp>
              <p:nvSpPr>
                <p:cNvPr id="51" name="Textfeld 28">
                  <a:extLst>
                    <a:ext uri="{FF2B5EF4-FFF2-40B4-BE49-F238E27FC236}">
                      <a16:creationId xmlns:a16="http://schemas.microsoft.com/office/drawing/2014/main" id="{674D71CB-A40D-0EEA-CDF9-BB26C0DD3F2E}"/>
                    </a:ext>
                  </a:extLst>
                </p:cNvPr>
                <p:cNvSpPr txBox="1"/>
                <p:nvPr/>
              </p:nvSpPr>
              <p:spPr>
                <a:xfrm>
                  <a:off x="1651000" y="3000248"/>
                  <a:ext cx="1524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DIC</a:t>
                  </a:r>
                </a:p>
              </p:txBody>
            </p:sp>
            <p:sp>
              <p:nvSpPr>
                <p:cNvPr id="52" name="Textfeld 29">
                  <a:extLst>
                    <a:ext uri="{FF2B5EF4-FFF2-40B4-BE49-F238E27FC236}">
                      <a16:creationId xmlns:a16="http://schemas.microsoft.com/office/drawing/2014/main" id="{6FB23E64-C149-CB07-362A-335EDE7C07B7}"/>
                    </a:ext>
                  </a:extLst>
                </p:cNvPr>
                <p:cNvSpPr txBox="1"/>
                <p:nvPr/>
              </p:nvSpPr>
              <p:spPr>
                <a:xfrm>
                  <a:off x="1066800" y="1798018"/>
                  <a:ext cx="1524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TCO</a:t>
                  </a:r>
                  <a:r>
                    <a:rPr lang="en-US" baseline="-25000" dirty="0"/>
                    <a:t>2</a:t>
                  </a:r>
                </a:p>
              </p:txBody>
            </p:sp>
            <p:cxnSp>
              <p:nvCxnSpPr>
                <p:cNvPr id="53" name="Gerader Verbinder 6">
                  <a:extLst>
                    <a:ext uri="{FF2B5EF4-FFF2-40B4-BE49-F238E27FC236}">
                      <a16:creationId xmlns:a16="http://schemas.microsoft.com/office/drawing/2014/main" id="{6C874070-97F4-882D-DAEE-CDE7784C08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79550" y="2150588"/>
                  <a:ext cx="171450" cy="2330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32">
                  <a:extLst>
                    <a:ext uri="{FF2B5EF4-FFF2-40B4-BE49-F238E27FC236}">
                      <a16:creationId xmlns:a16="http://schemas.microsoft.com/office/drawing/2014/main" id="{DADE79C7-F5E2-D245-7627-53CFAA75B4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79600" y="2733596"/>
                  <a:ext cx="25400" cy="35097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Rechteck 80">
                <a:extLst>
                  <a:ext uri="{FF2B5EF4-FFF2-40B4-BE49-F238E27FC236}">
                    <a16:creationId xmlns:a16="http://schemas.microsoft.com/office/drawing/2014/main" id="{D098695B-15D8-F793-4C90-FFF094996DE0}"/>
                  </a:ext>
                </a:extLst>
              </p:cNvPr>
              <p:cNvSpPr/>
              <p:nvPr/>
            </p:nvSpPr>
            <p:spPr>
              <a:xfrm>
                <a:off x="2122526" y="1228846"/>
                <a:ext cx="195121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moles_of_dissolved_inorganic_carbon_per_unit_mass_in_seawater</a:t>
                </a:r>
                <a:r>
                  <a:rPr lang="en-US" dirty="0"/>
                  <a:t> </a:t>
                </a:r>
              </a:p>
            </p:txBody>
          </p:sp>
        </p:grpSp>
        <p:cxnSp>
          <p:nvCxnSpPr>
            <p:cNvPr id="47" name="Gerader Verbinder 81">
              <a:extLst>
                <a:ext uri="{FF2B5EF4-FFF2-40B4-BE49-F238E27FC236}">
                  <a16:creationId xmlns:a16="http://schemas.microsoft.com/office/drawing/2014/main" id="{2915B047-714D-3B36-B7E7-173CC9CB2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6002" y="1962196"/>
              <a:ext cx="232748" cy="3907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ieren 2">
            <a:extLst>
              <a:ext uri="{FF2B5EF4-FFF2-40B4-BE49-F238E27FC236}">
                <a16:creationId xmlns:a16="http://schemas.microsoft.com/office/drawing/2014/main" id="{98FD52F8-7628-130E-1746-72365FC1D775}"/>
              </a:ext>
            </a:extLst>
          </p:cNvPr>
          <p:cNvGrpSpPr/>
          <p:nvPr/>
        </p:nvGrpSpPr>
        <p:grpSpPr>
          <a:xfrm>
            <a:off x="9269815" y="3884422"/>
            <a:ext cx="2910502" cy="1202065"/>
            <a:chOff x="8521700" y="5468978"/>
            <a:chExt cx="2910502" cy="1202065"/>
          </a:xfrm>
        </p:grpSpPr>
        <p:sp>
          <p:nvSpPr>
            <p:cNvPr id="56" name="Textfeld 69">
              <a:extLst>
                <a:ext uri="{FF2B5EF4-FFF2-40B4-BE49-F238E27FC236}">
                  <a16:creationId xmlns:a16="http://schemas.microsoft.com/office/drawing/2014/main" id="{58E06AA5-CB33-B493-E022-666652EDE4BC}"/>
                </a:ext>
              </a:extLst>
            </p:cNvPr>
            <p:cNvSpPr txBox="1"/>
            <p:nvPr/>
          </p:nvSpPr>
          <p:spPr>
            <a:xfrm>
              <a:off x="8925053" y="6021691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PH_TOT</a:t>
              </a:r>
            </a:p>
          </p:txBody>
        </p:sp>
        <p:sp>
          <p:nvSpPr>
            <p:cNvPr id="57" name="Textfeld 71">
              <a:extLst>
                <a:ext uri="{FF2B5EF4-FFF2-40B4-BE49-F238E27FC236}">
                  <a16:creationId xmlns:a16="http://schemas.microsoft.com/office/drawing/2014/main" id="{87484ADF-FAFE-01CC-46C7-E140BB4631A0}"/>
                </a:ext>
              </a:extLst>
            </p:cNvPr>
            <p:cNvSpPr txBox="1"/>
            <p:nvPr/>
          </p:nvSpPr>
          <p:spPr>
            <a:xfrm>
              <a:off x="8521700" y="5468978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PH_SWS</a:t>
              </a:r>
            </a:p>
          </p:txBody>
        </p:sp>
        <p:sp>
          <p:nvSpPr>
            <p:cNvPr id="58" name="Textfeld 82">
              <a:extLst>
                <a:ext uri="{FF2B5EF4-FFF2-40B4-BE49-F238E27FC236}">
                  <a16:creationId xmlns:a16="http://schemas.microsoft.com/office/drawing/2014/main" id="{9BA7F4BC-CD91-C862-14AA-329B9DD38CBE}"/>
                </a:ext>
              </a:extLst>
            </p:cNvPr>
            <p:cNvSpPr txBox="1"/>
            <p:nvPr/>
          </p:nvSpPr>
          <p:spPr>
            <a:xfrm>
              <a:off x="9908202" y="5703959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</a:t>
              </a:r>
            </a:p>
          </p:txBody>
        </p:sp>
        <p:sp>
          <p:nvSpPr>
            <p:cNvPr id="59" name="Textfeld 85">
              <a:extLst>
                <a:ext uri="{FF2B5EF4-FFF2-40B4-BE49-F238E27FC236}">
                  <a16:creationId xmlns:a16="http://schemas.microsoft.com/office/drawing/2014/main" id="{B9DA66BF-4D0B-76AA-056C-C495C800A000}"/>
                </a:ext>
              </a:extLst>
            </p:cNvPr>
            <p:cNvSpPr txBox="1"/>
            <p:nvPr/>
          </p:nvSpPr>
          <p:spPr>
            <a:xfrm>
              <a:off x="9786282" y="6301711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pH_NBS</a:t>
              </a:r>
              <a:endParaRPr lang="en-US" dirty="0"/>
            </a:p>
          </p:txBody>
        </p:sp>
        <p:cxnSp>
          <p:nvCxnSpPr>
            <p:cNvPr id="60" name="Gerader Verbinder 86">
              <a:extLst>
                <a:ext uri="{FF2B5EF4-FFF2-40B4-BE49-F238E27FC236}">
                  <a16:creationId xmlns:a16="http://schemas.microsoft.com/office/drawing/2014/main" id="{2967A183-9652-0EB0-D593-CCA20DBD3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7053" y="5981879"/>
              <a:ext cx="298450" cy="1073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87">
              <a:extLst>
                <a:ext uri="{FF2B5EF4-FFF2-40B4-BE49-F238E27FC236}">
                  <a16:creationId xmlns:a16="http://schemas.microsoft.com/office/drawing/2014/main" id="{B8FB8E49-20CB-2E35-933E-CC10528700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9453" y="6241590"/>
              <a:ext cx="271949" cy="11465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88">
              <a:extLst>
                <a:ext uri="{FF2B5EF4-FFF2-40B4-BE49-F238E27FC236}">
                  <a16:creationId xmlns:a16="http://schemas.microsoft.com/office/drawing/2014/main" id="{28E979E8-0475-5B59-223C-505DECC1A6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56625" y="5839344"/>
              <a:ext cx="271949" cy="11465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en 75">
            <a:extLst>
              <a:ext uri="{FF2B5EF4-FFF2-40B4-BE49-F238E27FC236}">
                <a16:creationId xmlns:a16="http://schemas.microsoft.com/office/drawing/2014/main" id="{22BD8C2F-20A7-C6C9-E6A4-94445341D55D}"/>
              </a:ext>
            </a:extLst>
          </p:cNvPr>
          <p:cNvGrpSpPr/>
          <p:nvPr/>
        </p:nvGrpSpPr>
        <p:grpSpPr>
          <a:xfrm>
            <a:off x="5679357" y="1977559"/>
            <a:ext cx="3073400" cy="919235"/>
            <a:chOff x="3873500" y="1103161"/>
            <a:chExt cx="3073400" cy="919235"/>
          </a:xfrm>
        </p:grpSpPr>
        <p:sp>
          <p:nvSpPr>
            <p:cNvPr id="128" name="Textfeld 21">
              <a:extLst>
                <a:ext uri="{FF2B5EF4-FFF2-40B4-BE49-F238E27FC236}">
                  <a16:creationId xmlns:a16="http://schemas.microsoft.com/office/drawing/2014/main" id="{34F8DCF9-207F-A5F9-7BA7-AF818AFD7B8B}"/>
                </a:ext>
              </a:extLst>
            </p:cNvPr>
            <p:cNvSpPr txBox="1"/>
            <p:nvPr/>
          </p:nvSpPr>
          <p:spPr>
            <a:xfrm>
              <a:off x="4394200" y="1653064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ALKALI</a:t>
              </a:r>
            </a:p>
          </p:txBody>
        </p:sp>
        <p:cxnSp>
          <p:nvCxnSpPr>
            <p:cNvPr id="129" name="Gerader Verbinder 33">
              <a:extLst>
                <a:ext uri="{FF2B5EF4-FFF2-40B4-BE49-F238E27FC236}">
                  <a16:creationId xmlns:a16="http://schemas.microsoft.com/office/drawing/2014/main" id="{4F0A1F53-DE25-C8F6-7B71-0DE53E49CB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6200" y="1448060"/>
              <a:ext cx="508000" cy="3101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feld 34">
              <a:extLst>
                <a:ext uri="{FF2B5EF4-FFF2-40B4-BE49-F238E27FC236}">
                  <a16:creationId xmlns:a16="http://schemas.microsoft.com/office/drawing/2014/main" id="{59535BC6-7FF1-AB51-F494-5BDCD0EE236D}"/>
                </a:ext>
              </a:extLst>
            </p:cNvPr>
            <p:cNvSpPr txBox="1"/>
            <p:nvPr/>
          </p:nvSpPr>
          <p:spPr>
            <a:xfrm>
              <a:off x="5422900" y="1103161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ALKALIN</a:t>
              </a:r>
            </a:p>
          </p:txBody>
        </p:sp>
        <p:sp>
          <p:nvSpPr>
            <p:cNvPr id="131" name="Textfeld 35">
              <a:extLst>
                <a:ext uri="{FF2B5EF4-FFF2-40B4-BE49-F238E27FC236}">
                  <a16:creationId xmlns:a16="http://schemas.microsoft.com/office/drawing/2014/main" id="{61B7AD06-211C-22D5-DEA7-6B559E99E3CE}"/>
                </a:ext>
              </a:extLst>
            </p:cNvPr>
            <p:cNvSpPr txBox="1"/>
            <p:nvPr/>
          </p:nvSpPr>
          <p:spPr>
            <a:xfrm>
              <a:off x="3873500" y="1231747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</a:t>
              </a:r>
            </a:p>
          </p:txBody>
        </p:sp>
        <p:cxnSp>
          <p:nvCxnSpPr>
            <p:cNvPr id="132" name="Gerader Verbinder 36">
              <a:extLst>
                <a:ext uri="{FF2B5EF4-FFF2-40B4-BE49-F238E27FC236}">
                  <a16:creationId xmlns:a16="http://schemas.microsoft.com/office/drawing/2014/main" id="{FA211CD2-BF0E-1F72-F80F-71FBC31163EC}"/>
                </a:ext>
              </a:extLst>
            </p:cNvPr>
            <p:cNvCxnSpPr>
              <a:cxnSpLocks/>
            </p:cNvCxnSpPr>
            <p:nvPr/>
          </p:nvCxnSpPr>
          <p:spPr>
            <a:xfrm>
              <a:off x="4229100" y="1543913"/>
              <a:ext cx="190500" cy="2734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ieren 79">
            <a:extLst>
              <a:ext uri="{FF2B5EF4-FFF2-40B4-BE49-F238E27FC236}">
                <a16:creationId xmlns:a16="http://schemas.microsoft.com/office/drawing/2014/main" id="{6E3455D8-8FB7-EC14-AF7F-08DFB2AFA7BA}"/>
              </a:ext>
            </a:extLst>
          </p:cNvPr>
          <p:cNvGrpSpPr/>
          <p:nvPr/>
        </p:nvGrpSpPr>
        <p:grpSpPr>
          <a:xfrm>
            <a:off x="3665052" y="3222437"/>
            <a:ext cx="3358049" cy="1266482"/>
            <a:chOff x="3817451" y="5311090"/>
            <a:chExt cx="3358049" cy="1266482"/>
          </a:xfrm>
        </p:grpSpPr>
        <p:sp>
          <p:nvSpPr>
            <p:cNvPr id="134" name="Textfeld 58">
              <a:extLst>
                <a:ext uri="{FF2B5EF4-FFF2-40B4-BE49-F238E27FC236}">
                  <a16:creationId xmlns:a16="http://schemas.microsoft.com/office/drawing/2014/main" id="{60F820D2-72D0-2639-3C30-CAB70D0DEED4}"/>
                </a:ext>
              </a:extLst>
            </p:cNvPr>
            <p:cNvSpPr txBox="1"/>
            <p:nvPr/>
          </p:nvSpPr>
          <p:spPr>
            <a:xfrm>
              <a:off x="5651500" y="618154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LONG</a:t>
              </a:r>
            </a:p>
          </p:txBody>
        </p:sp>
        <p:grpSp>
          <p:nvGrpSpPr>
            <p:cNvPr id="135" name="Gruppieren 72">
              <a:extLst>
                <a:ext uri="{FF2B5EF4-FFF2-40B4-BE49-F238E27FC236}">
                  <a16:creationId xmlns:a16="http://schemas.microsoft.com/office/drawing/2014/main" id="{C0E93CA7-AA70-F2C2-72E5-8E0A5F72F463}"/>
                </a:ext>
              </a:extLst>
            </p:cNvPr>
            <p:cNvGrpSpPr/>
            <p:nvPr/>
          </p:nvGrpSpPr>
          <p:grpSpPr>
            <a:xfrm>
              <a:off x="3817451" y="5311090"/>
              <a:ext cx="2545249" cy="1266482"/>
              <a:chOff x="3817451" y="5311090"/>
              <a:chExt cx="2545249" cy="1266482"/>
            </a:xfrm>
          </p:grpSpPr>
          <p:sp>
            <p:nvSpPr>
              <p:cNvPr id="136" name="Textfeld 54">
                <a:extLst>
                  <a:ext uri="{FF2B5EF4-FFF2-40B4-BE49-F238E27FC236}">
                    <a16:creationId xmlns:a16="http://schemas.microsoft.com/office/drawing/2014/main" id="{33118A39-0672-F38F-73A2-B7F0EB12FAFE}"/>
                  </a:ext>
                </a:extLst>
              </p:cNvPr>
              <p:cNvSpPr txBox="1"/>
              <p:nvPr/>
            </p:nvSpPr>
            <p:spPr>
              <a:xfrm>
                <a:off x="4229100" y="5838908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LONGITUDE</a:t>
                </a:r>
              </a:p>
            </p:txBody>
          </p:sp>
          <p:sp>
            <p:nvSpPr>
              <p:cNvPr id="137" name="Textfeld 55">
                <a:extLst>
                  <a:ext uri="{FF2B5EF4-FFF2-40B4-BE49-F238E27FC236}">
                    <a16:creationId xmlns:a16="http://schemas.microsoft.com/office/drawing/2014/main" id="{EC20E5F9-8C9E-40F0-2AAB-2D82EC6B14F2}"/>
                  </a:ext>
                </a:extLst>
              </p:cNvPr>
              <p:cNvSpPr txBox="1"/>
              <p:nvPr/>
            </p:nvSpPr>
            <p:spPr>
              <a:xfrm>
                <a:off x="3962400" y="531109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LON</a:t>
                </a:r>
              </a:p>
            </p:txBody>
          </p:sp>
          <p:sp>
            <p:nvSpPr>
              <p:cNvPr id="138" name="Textfeld 56">
                <a:extLst>
                  <a:ext uri="{FF2B5EF4-FFF2-40B4-BE49-F238E27FC236}">
                    <a16:creationId xmlns:a16="http://schemas.microsoft.com/office/drawing/2014/main" id="{2D4B6F4C-32EA-E521-00E0-AE7539B67619}"/>
                  </a:ext>
                </a:extLst>
              </p:cNvPr>
              <p:cNvSpPr txBox="1"/>
              <p:nvPr/>
            </p:nvSpPr>
            <p:spPr>
              <a:xfrm>
                <a:off x="3817451" y="620824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longitude</a:t>
                </a:r>
              </a:p>
            </p:txBody>
          </p:sp>
          <p:sp>
            <p:nvSpPr>
              <p:cNvPr id="139" name="Textfeld 57">
                <a:extLst>
                  <a:ext uri="{FF2B5EF4-FFF2-40B4-BE49-F238E27FC236}">
                    <a16:creationId xmlns:a16="http://schemas.microsoft.com/office/drawing/2014/main" id="{A4E94E42-C473-BB01-04E3-8AFAAE2EA9D9}"/>
                  </a:ext>
                </a:extLst>
              </p:cNvPr>
              <p:cNvSpPr txBox="1"/>
              <p:nvPr/>
            </p:nvSpPr>
            <p:spPr>
              <a:xfrm>
                <a:off x="4838700" y="541097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LONX</a:t>
                </a:r>
              </a:p>
            </p:txBody>
          </p:sp>
          <p:cxnSp>
            <p:nvCxnSpPr>
              <p:cNvPr id="140" name="Gerader Verbinder 59">
                <a:extLst>
                  <a:ext uri="{FF2B5EF4-FFF2-40B4-BE49-F238E27FC236}">
                    <a16:creationId xmlns:a16="http://schemas.microsoft.com/office/drawing/2014/main" id="{6C90D66D-B401-8308-B71E-F5EBD03C1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6100" y="5632172"/>
                <a:ext cx="425450" cy="23291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Gerader Verbinder 60">
                <a:extLst>
                  <a:ext uri="{FF2B5EF4-FFF2-40B4-BE49-F238E27FC236}">
                    <a16:creationId xmlns:a16="http://schemas.microsoft.com/office/drawing/2014/main" id="{D12E05D4-C0E7-82E5-6B5C-B6636384DA4F}"/>
                  </a:ext>
                </a:extLst>
              </p:cNvPr>
              <p:cNvCxnSpPr>
                <a:cxnSpLocks/>
                <a:endCxn id="134" idx="1"/>
              </p:cNvCxnSpPr>
              <p:nvPr/>
            </p:nvCxnSpPr>
            <p:spPr>
              <a:xfrm>
                <a:off x="5492750" y="6136986"/>
                <a:ext cx="158750" cy="229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Gerader Verbinder 62">
                <a:extLst>
                  <a:ext uri="{FF2B5EF4-FFF2-40B4-BE49-F238E27FC236}">
                    <a16:creationId xmlns:a16="http://schemas.microsoft.com/office/drawing/2014/main" id="{477055C3-491E-2F5E-8AD3-83481080D2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8700" y="6163686"/>
                <a:ext cx="73025" cy="202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Gerader Verbinder 64">
                <a:extLst>
                  <a:ext uri="{FF2B5EF4-FFF2-40B4-BE49-F238E27FC236}">
                    <a16:creationId xmlns:a16="http://schemas.microsoft.com/office/drawing/2014/main" id="{F90938F6-765C-BECF-13BC-304C23D077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2225" y="5719794"/>
                <a:ext cx="73025" cy="202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7230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199535" y="145077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8E7B9ECB-87BE-463C-ADBD-5072AF0F27EC}"/>
              </a:ext>
            </a:extLst>
          </p:cNvPr>
          <p:cNvSpPr txBox="1">
            <a:spLocks/>
          </p:cNvSpPr>
          <p:nvPr/>
        </p:nvSpPr>
        <p:spPr>
          <a:xfrm>
            <a:off x="2240" y="509060"/>
            <a:ext cx="1218976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3"/>
                </a:solidFill>
              </a:rPr>
              <a:t>Biogeochemical Time Series Data Synthesis Product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3"/>
                </a:solidFill>
              </a:rPr>
              <a:t>Vision = increased discoverability for ocean time series data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9AD1C-6705-2BCF-6D02-50AE3EB21E5C}"/>
              </a:ext>
            </a:extLst>
          </p:cNvPr>
          <p:cNvSpPr/>
          <p:nvPr/>
        </p:nvSpPr>
        <p:spPr>
          <a:xfrm>
            <a:off x="5178575" y="6113894"/>
            <a:ext cx="7013425" cy="568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S_envsioned_dataflow">
            <a:extLst>
              <a:ext uri="{FF2B5EF4-FFF2-40B4-BE49-F238E27FC236}">
                <a16:creationId xmlns:a16="http://schemas.microsoft.com/office/drawing/2014/main" id="{6F77113D-E27D-0D33-1F5D-CFBB6F11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8148"/>
            <a:ext cx="7570752" cy="284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screenshot, online advertising, website&#10;&#10;Description automatically generated">
            <a:extLst>
              <a:ext uri="{FF2B5EF4-FFF2-40B4-BE49-F238E27FC236}">
                <a16:creationId xmlns:a16="http://schemas.microsoft.com/office/drawing/2014/main" id="{9DBB8E7F-C6E4-67B8-5DAF-D0DDB61D0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4118552"/>
            <a:ext cx="5918200" cy="2736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D6696F-57A0-2F0B-DDF0-A3139E80AA3E}"/>
              </a:ext>
            </a:extLst>
          </p:cNvPr>
          <p:cNvGrpSpPr/>
          <p:nvPr/>
        </p:nvGrpSpPr>
        <p:grpSpPr>
          <a:xfrm>
            <a:off x="3162300" y="4422420"/>
            <a:ext cx="2933700" cy="1691473"/>
            <a:chOff x="3162300" y="4422420"/>
            <a:chExt cx="2933700" cy="1691473"/>
          </a:xfrm>
        </p:grpSpPr>
        <p:sp>
          <p:nvSpPr>
            <p:cNvPr id="6" name="Bent Arrow 5">
              <a:extLst>
                <a:ext uri="{FF2B5EF4-FFF2-40B4-BE49-F238E27FC236}">
                  <a16:creationId xmlns:a16="http://schemas.microsoft.com/office/drawing/2014/main" id="{10051294-5ACF-5FC8-5BA4-AE7819E94E75}"/>
                </a:ext>
              </a:extLst>
            </p:cNvPr>
            <p:cNvSpPr/>
            <p:nvPr/>
          </p:nvSpPr>
          <p:spPr>
            <a:xfrm rot="10800000" flipH="1">
              <a:off x="3162300" y="4422420"/>
              <a:ext cx="2933700" cy="1691473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963458-7EEC-4600-2F90-0A9692CFE670}"/>
                </a:ext>
              </a:extLst>
            </p:cNvPr>
            <p:cNvSpPr txBox="1"/>
            <p:nvPr/>
          </p:nvSpPr>
          <p:spPr>
            <a:xfrm>
              <a:off x="3960355" y="5512390"/>
              <a:ext cx="1358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</a:rPr>
                <a:t>Schema.org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46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08a8aed3d8_0_4"/>
          <p:cNvSpPr txBox="1">
            <a:spLocks noGrp="1"/>
          </p:cNvSpPr>
          <p:nvPr>
            <p:ph type="title"/>
          </p:nvPr>
        </p:nvSpPr>
        <p:spPr>
          <a:xfrm>
            <a:off x="199535" y="94277"/>
            <a:ext cx="10750500" cy="5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Barlow"/>
                <a:ea typeface="Barlow"/>
                <a:cs typeface="Barlow"/>
                <a:sym typeface="Barlow"/>
              </a:rPr>
              <a:t>Developments and Achievements</a:t>
            </a:r>
            <a:endParaRPr sz="24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2" name="Google Shape;162;g208a8aed3d8_0_4"/>
          <p:cNvSpPr txBox="1">
            <a:spLocks noGrp="1"/>
          </p:cNvSpPr>
          <p:nvPr>
            <p:ph type="sldNum" idx="12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F4906E20-875D-E3D6-6B5A-3FAC5560788F}"/>
              </a:ext>
            </a:extLst>
          </p:cNvPr>
          <p:cNvSpPr txBox="1">
            <a:spLocks/>
          </p:cNvSpPr>
          <p:nvPr/>
        </p:nvSpPr>
        <p:spPr>
          <a:xfrm>
            <a:off x="2240" y="509060"/>
            <a:ext cx="12189760" cy="84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3"/>
                </a:solidFill>
              </a:rPr>
              <a:t>Mapping to &amp; amending the CF vocabulary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3"/>
                </a:solidFill>
              </a:rPr>
              <a:t>Hawai’i Ocean Time-series (HOT)</a:t>
            </a:r>
          </a:p>
        </p:txBody>
      </p:sp>
      <p:pic>
        <p:nvPicPr>
          <p:cNvPr id="3" name="Picture 2" descr="A picture containing text, logo, screenshot, symbol&#10;&#10;Description automatically generated">
            <a:extLst>
              <a:ext uri="{FF2B5EF4-FFF2-40B4-BE49-F238E27FC236}">
                <a16:creationId xmlns:a16="http://schemas.microsoft.com/office/drawing/2014/main" id="{A6D835A7-E016-7186-726D-3A87FD87C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1" y="1773683"/>
            <a:ext cx="6766699" cy="378172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2830E07-B4E1-3FF6-E9B3-5164E6AA8CD5}"/>
              </a:ext>
            </a:extLst>
          </p:cNvPr>
          <p:cNvSpPr txBox="1">
            <a:spLocks/>
          </p:cNvSpPr>
          <p:nvPr/>
        </p:nvSpPr>
        <p:spPr>
          <a:xfrm>
            <a:off x="7594601" y="2135521"/>
            <a:ext cx="4140200" cy="358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2"/>
                </a:solidFill>
              </a:rPr>
              <a:t>New terms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chemeClr val="accent2"/>
                </a:solidFill>
              </a:rPr>
              <a:t>Chlorophyll &amp; pigments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chemeClr val="accent2"/>
                </a:solidFill>
              </a:rPr>
              <a:t>Particulates (C, N, P, Si)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chemeClr val="accent2"/>
                </a:solidFill>
              </a:rPr>
              <a:t>Sinking mass fluxes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chemeClr val="accent2"/>
                </a:solidFill>
              </a:rPr>
              <a:t>N</a:t>
            </a:r>
            <a:r>
              <a:rPr lang="en-US" sz="2400" b="0" baseline="-25000" dirty="0">
                <a:solidFill>
                  <a:schemeClr val="accent2"/>
                </a:solidFill>
              </a:rPr>
              <a:t>2</a:t>
            </a:r>
            <a:r>
              <a:rPr lang="en-US" sz="2400" b="0" dirty="0">
                <a:solidFill>
                  <a:schemeClr val="accent2"/>
                </a:solidFill>
              </a:rPr>
              <a:t>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0" dirty="0">
                <a:solidFill>
                  <a:schemeClr val="accent2"/>
                </a:solidFill>
                <a:latin typeface="Symbol" pitchFamily="2" charset="2"/>
              </a:rPr>
              <a:t>d</a:t>
            </a:r>
            <a:r>
              <a:rPr lang="en-US" sz="2400" b="0" baseline="30000" dirty="0">
                <a:solidFill>
                  <a:schemeClr val="accent2"/>
                </a:solidFill>
              </a:rPr>
              <a:t>15</a:t>
            </a:r>
            <a:r>
              <a:rPr lang="en-US" sz="2400" b="0" dirty="0">
                <a:solidFill>
                  <a:schemeClr val="accent2"/>
                </a:solidFill>
              </a:rPr>
              <a:t>N and </a:t>
            </a:r>
            <a:r>
              <a:rPr lang="en-US" sz="2400" b="0" dirty="0">
                <a:solidFill>
                  <a:schemeClr val="accent2"/>
                </a:solidFill>
                <a:latin typeface="Symbol" pitchFamily="2" charset="2"/>
              </a:rPr>
              <a:t>d</a:t>
            </a:r>
            <a:r>
              <a:rPr lang="en-US" sz="2400" b="0" baseline="30000" dirty="0">
                <a:solidFill>
                  <a:schemeClr val="accent2"/>
                </a:solidFill>
              </a:rPr>
              <a:t>13</a:t>
            </a:r>
            <a:r>
              <a:rPr lang="en-US" sz="2400" b="0" dirty="0">
                <a:solidFill>
                  <a:schemeClr val="accent2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10367694"/>
      </p:ext>
    </p:extLst>
  </p:cSld>
  <p:clrMapOvr>
    <a:masterClrMapping/>
  </p:clrMapOvr>
</p:sld>
</file>

<file path=ppt/theme/theme1.xml><?xml version="1.0" encoding="utf-8"?>
<a:theme xmlns:a="http://schemas.openxmlformats.org/drawingml/2006/main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600</Words>
  <Application>Microsoft Macintosh PowerPoint</Application>
  <PresentationFormat>Widescreen</PresentationFormat>
  <Paragraphs>118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Symbol</vt:lpstr>
      <vt:lpstr>Arial</vt:lpstr>
      <vt:lpstr>Barlow</vt:lpstr>
      <vt:lpstr>Calibri</vt:lpstr>
      <vt:lpstr>GOOS PPT Theme</vt:lpstr>
      <vt:lpstr>Ship-based Ecological Time Series</vt:lpstr>
      <vt:lpstr>Network Overview</vt:lpstr>
      <vt:lpstr>Network Overview</vt:lpstr>
      <vt:lpstr>Network Overview</vt:lpstr>
      <vt:lpstr>Developments and Achievements</vt:lpstr>
      <vt:lpstr>Developments and Achievements</vt:lpstr>
      <vt:lpstr>Developments and Achievements</vt:lpstr>
      <vt:lpstr>Developments and Achievements</vt:lpstr>
      <vt:lpstr>Developments and Achievements</vt:lpstr>
      <vt:lpstr>Developments and Achievements</vt:lpstr>
      <vt:lpstr>Developments and Achievements</vt:lpstr>
      <vt:lpstr>Future Plans and Opportunities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Reporting template</dc:title>
  <dc:creator>Laura Stukonyte</dc:creator>
  <cp:lastModifiedBy>Heather Benway (she/her)</cp:lastModifiedBy>
  <cp:revision>23</cp:revision>
  <dcterms:created xsi:type="dcterms:W3CDTF">2022-03-29T09:34:04Z</dcterms:created>
  <dcterms:modified xsi:type="dcterms:W3CDTF">2023-06-07T01:15:40Z</dcterms:modified>
</cp:coreProperties>
</file>