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Libre Franklin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Corbel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  <p:embeddedFont>
      <p:font typeface="Barlow"/>
      <p:regular r:id="rId32"/>
      <p:bold r:id="rId33"/>
      <p:italic r:id="rId34"/>
      <p:boldItalic r:id="rId35"/>
    </p:embeddedFont>
    <p:embeddedFont>
      <p:font typeface="Barlow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gZjah3NakbP5YO8eCiSQczbnjQ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Corbel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orbel-italic.fntdata"/><Relationship Id="rId25" Type="http://schemas.openxmlformats.org/officeDocument/2006/relationships/font" Target="fonts/Corbel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Corbel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5.xml"/><Relationship Id="rId33" Type="http://schemas.openxmlformats.org/officeDocument/2006/relationships/font" Target="fonts/Barlow-bold.fntdata"/><Relationship Id="rId10" Type="http://schemas.openxmlformats.org/officeDocument/2006/relationships/slide" Target="slides/slide4.xml"/><Relationship Id="rId32" Type="http://schemas.openxmlformats.org/officeDocument/2006/relationships/font" Target="fonts/Barlow-regular.fntdata"/><Relationship Id="rId13" Type="http://schemas.openxmlformats.org/officeDocument/2006/relationships/font" Target="fonts/LibreFranklin-bold.fntdata"/><Relationship Id="rId35" Type="http://schemas.openxmlformats.org/officeDocument/2006/relationships/font" Target="fonts/Barlow-boldItalic.fntdata"/><Relationship Id="rId12" Type="http://schemas.openxmlformats.org/officeDocument/2006/relationships/font" Target="fonts/LibreFranklin-regular.fntdata"/><Relationship Id="rId34" Type="http://schemas.openxmlformats.org/officeDocument/2006/relationships/font" Target="fonts/Barlow-italic.fntdata"/><Relationship Id="rId15" Type="http://schemas.openxmlformats.org/officeDocument/2006/relationships/font" Target="fonts/LibreFranklin-boldItalic.fntdata"/><Relationship Id="rId37" Type="http://schemas.openxmlformats.org/officeDocument/2006/relationships/font" Target="fonts/BarlowLight-bold.fntdata"/><Relationship Id="rId14" Type="http://schemas.openxmlformats.org/officeDocument/2006/relationships/font" Target="fonts/LibreFranklin-italic.fntdata"/><Relationship Id="rId36" Type="http://schemas.openxmlformats.org/officeDocument/2006/relationships/font" Target="fonts/BarlowLight-regular.fntdata"/><Relationship Id="rId17" Type="http://schemas.openxmlformats.org/officeDocument/2006/relationships/font" Target="fonts/Roboto-bold.fntdata"/><Relationship Id="rId39" Type="http://schemas.openxmlformats.org/officeDocument/2006/relationships/font" Target="fonts/BarlowLight-boldItalic.fntdata"/><Relationship Id="rId16" Type="http://schemas.openxmlformats.org/officeDocument/2006/relationships/font" Target="fonts/Roboto-regular.fntdata"/><Relationship Id="rId38" Type="http://schemas.openxmlformats.org/officeDocument/2006/relationships/font" Target="fonts/BarlowLight-italic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024e6a7c5_0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5024e6a7c5_0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024e6a7c5_0_5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0" name="Google Shape;210;g25024e6a7c5_0_5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024e6a7c5_0_8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5024e6a7c5_0_8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</p:txBody>
      </p:sp>
      <p:sp>
        <p:nvSpPr>
          <p:cNvPr id="220" name="Google Shape;220;g25024e6a7c5_0_8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024e6a7c5_0_10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25024e6a7c5_0_10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024e6a7c5_0_1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g25024e6a7c5_0_1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9459687" y="1156155"/>
            <a:ext cx="2635592" cy="15023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  <a:defRPr sz="18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11"/>
          <p:cNvSpPr txBox="1"/>
          <p:nvPr>
            <p:ph idx="2" type="body"/>
          </p:nvPr>
        </p:nvSpPr>
        <p:spPr>
          <a:xfrm>
            <a:off x="8733453" y="2662420"/>
            <a:ext cx="3361185" cy="250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i="0" sz="14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0" type="dt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7" name="Google Shape;1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4" y="211075"/>
            <a:ext cx="1270755" cy="7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/>
          <p:nvPr>
            <p:ph type="ctrTitle"/>
          </p:nvPr>
        </p:nvSpPr>
        <p:spPr>
          <a:xfrm>
            <a:off x="96004" y="1156154"/>
            <a:ext cx="9363685" cy="150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024e6a7c5_0_911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5024e6a7c5_0_911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25024e6a7c5_0_91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97" name="Google Shape;97;g25024e6a7c5_0_911"/>
          <p:cNvSpPr txBox="1"/>
          <p:nvPr>
            <p:ph idx="1" type="body"/>
          </p:nvPr>
        </p:nvSpPr>
        <p:spPr>
          <a:xfrm>
            <a:off x="720726" y="1296988"/>
            <a:ext cx="3913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g25024e6a7c5_0_911"/>
          <p:cNvSpPr txBox="1"/>
          <p:nvPr>
            <p:ph type="title"/>
          </p:nvPr>
        </p:nvSpPr>
        <p:spPr>
          <a:xfrm>
            <a:off x="720726" y="722313"/>
            <a:ext cx="39132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25024e6a7c5_0_911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024e6a7c5_0_918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25024e6a7c5_0_918"/>
          <p:cNvSpPr txBox="1"/>
          <p:nvPr>
            <p:ph idx="1" type="body"/>
          </p:nvPr>
        </p:nvSpPr>
        <p:spPr>
          <a:xfrm>
            <a:off x="720725" y="1296988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g25024e6a7c5_0_918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5024e6a7c5_0_918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25024e6a7c5_0_918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024e6a7c5_0_924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5024e6a7c5_0_92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5024e6a7c5_0_92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024e6a7c5_0_928"/>
          <p:cNvSpPr txBox="1"/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5024e6a7c5_0_928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5024e6a7c5_0_928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5024e6a7c5_0_928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115" name="Google Shape;115;g25024e6a7c5_0_928"/>
          <p:cNvSpPr txBox="1"/>
          <p:nvPr>
            <p:ph idx="1" type="body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6" name="Google Shape;116;g25024e6a7c5_0_928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024e6a7c5_0_935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25024e6a7c5_0_935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25024e6a7c5_0_93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121" name="Google Shape;121;g25024e6a7c5_0_935"/>
          <p:cNvSpPr txBox="1"/>
          <p:nvPr>
            <p:ph idx="1" type="body"/>
          </p:nvPr>
        </p:nvSpPr>
        <p:spPr>
          <a:xfrm>
            <a:off x="720727" y="1296989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25024e6a7c5_0_935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5024e6a7c5_0_935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024e6a7c5_0_942"/>
          <p:cNvSpPr txBox="1"/>
          <p:nvPr>
            <p:ph type="title"/>
          </p:nvPr>
        </p:nvSpPr>
        <p:spPr>
          <a:xfrm>
            <a:off x="914400" y="3048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g25024e6a7c5_0_942"/>
          <p:cNvSpPr txBox="1"/>
          <p:nvPr>
            <p:ph idx="10" type="dt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g25024e6a7c5_0_942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g25024e6a7c5_0_942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024e6a7c5_0_947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25024e6a7c5_0_947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5024e6a7c5_0_947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5024e6a7c5_0_947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134" name="Google Shape;134;g25024e6a7c5_0_947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Blue">
  <p:cSld name="Content and Image Blue">
    <p:bg>
      <p:bgPr>
        <a:solidFill>
          <a:schemeClr val="accen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024e6a7c5_0_953"/>
          <p:cNvSpPr txBox="1"/>
          <p:nvPr>
            <p:ph type="title"/>
          </p:nvPr>
        </p:nvSpPr>
        <p:spPr>
          <a:xfrm>
            <a:off x="1188000" y="793751"/>
            <a:ext cx="47286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25024e6a7c5_0_953"/>
          <p:cNvSpPr txBox="1"/>
          <p:nvPr>
            <p:ph idx="10" type="dt"/>
          </p:nvPr>
        </p:nvSpPr>
        <p:spPr>
          <a:xfrm>
            <a:off x="5557493" y="6264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5024e6a7c5_0_953"/>
          <p:cNvSpPr txBox="1"/>
          <p:nvPr>
            <p:ph idx="11" type="ftr"/>
          </p:nvPr>
        </p:nvSpPr>
        <p:spPr>
          <a:xfrm>
            <a:off x="684213" y="62640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25024e6a7c5_0_953"/>
          <p:cNvSpPr/>
          <p:nvPr>
            <p:ph idx="2" type="pic"/>
          </p:nvPr>
        </p:nvSpPr>
        <p:spPr>
          <a:xfrm>
            <a:off x="6558001" y="0"/>
            <a:ext cx="5634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0" name="Google Shape;140;g25024e6a7c5_0_953"/>
          <p:cNvSpPr txBox="1"/>
          <p:nvPr>
            <p:ph idx="1" type="body"/>
          </p:nvPr>
        </p:nvSpPr>
        <p:spPr>
          <a:xfrm>
            <a:off x="684213" y="1890002"/>
            <a:ext cx="5232300" cy="4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indent="-355600" lvl="3" marL="1828800" rtl="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indent="-355600" lvl="4" marL="2286000" rtl="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024e6a7c5_0_959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5024e6a7c5_0_959"/>
          <p:cNvSpPr txBox="1"/>
          <p:nvPr>
            <p:ph idx="1" type="body"/>
          </p:nvPr>
        </p:nvSpPr>
        <p:spPr>
          <a:xfrm>
            <a:off x="720723" y="1296988"/>
            <a:ext cx="4729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g25024e6a7c5_0_959"/>
          <p:cNvSpPr txBox="1"/>
          <p:nvPr>
            <p:ph idx="2" type="body"/>
          </p:nvPr>
        </p:nvSpPr>
        <p:spPr>
          <a:xfrm>
            <a:off x="6096000" y="1296988"/>
            <a:ext cx="4729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g25024e6a7c5_0_959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5024e6a7c5_0_959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25024e6a7c5_0_95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024e6a7c5_0_966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5024e6a7c5_0_96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5024e6a7c5_0_96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5024e6a7c5_0_96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25024e6a7c5_0_96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154" name="Google Shape;154;g25024e6a7c5_0_966"/>
          <p:cNvSpPr txBox="1"/>
          <p:nvPr>
            <p:ph idx="1" type="body"/>
          </p:nvPr>
        </p:nvSpPr>
        <p:spPr>
          <a:xfrm>
            <a:off x="720725" y="1296988"/>
            <a:ext cx="6681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g25024e6a7c5_0_966"/>
          <p:cNvSpPr txBox="1"/>
          <p:nvPr>
            <p:ph idx="2" type="body"/>
          </p:nvPr>
        </p:nvSpPr>
        <p:spPr>
          <a:xfrm>
            <a:off x="720724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25024e6a7c5_0_966"/>
          <p:cNvSpPr txBox="1"/>
          <p:nvPr>
            <p:ph idx="3" type="body"/>
          </p:nvPr>
        </p:nvSpPr>
        <p:spPr>
          <a:xfrm>
            <a:off x="4363199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g25024e6a7c5_0_966"/>
          <p:cNvSpPr txBox="1"/>
          <p:nvPr>
            <p:ph idx="4" type="body"/>
          </p:nvPr>
        </p:nvSpPr>
        <p:spPr>
          <a:xfrm>
            <a:off x="8005674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8" name="Google Shape;158;g25024e6a7c5_0_96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024e6a7c5_0_977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5024e6a7c5_0_977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25024e6a7c5_0_977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25024e6a7c5_0_977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164" name="Google Shape;164;g25024e6a7c5_0_977"/>
          <p:cNvSpPr txBox="1"/>
          <p:nvPr>
            <p:ph idx="1" type="body"/>
          </p:nvPr>
        </p:nvSpPr>
        <p:spPr>
          <a:xfrm>
            <a:off x="720725" y="1296988"/>
            <a:ext cx="6681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024e6a7c5_0_983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5024e6a7c5_0_983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8" name="Google Shape;168;g25024e6a7c5_0_98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9" name="Google Shape;169;g25024e6a7c5_0_98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170" name="Google Shape;170;g25024e6a7c5_0_983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024e6a7c5_0_989"/>
          <p:cNvSpPr txBox="1"/>
          <p:nvPr>
            <p:ph idx="1" type="subTitle"/>
          </p:nvPr>
        </p:nvSpPr>
        <p:spPr>
          <a:xfrm>
            <a:off x="9459687" y="1156155"/>
            <a:ext cx="2635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rgbClr val="74AFDB"/>
              </a:buClr>
              <a:buSzPts val="1900"/>
              <a:buNone/>
              <a:defRPr sz="19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00"/>
              <a:buNone/>
              <a:defRPr sz="13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3" name="Google Shape;173;g25024e6a7c5_0_989"/>
          <p:cNvSpPr txBox="1"/>
          <p:nvPr>
            <p:ph idx="2" type="body"/>
          </p:nvPr>
        </p:nvSpPr>
        <p:spPr>
          <a:xfrm>
            <a:off x="8733453" y="2662420"/>
            <a:ext cx="336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i="0" sz="15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4" name="Google Shape;174;g25024e6a7c5_0_989"/>
          <p:cNvSpPr txBox="1"/>
          <p:nvPr>
            <p:ph idx="10" type="dt"/>
          </p:nvPr>
        </p:nvSpPr>
        <p:spPr>
          <a:xfrm>
            <a:off x="9448800" y="646568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25024e6a7c5_0_989"/>
          <p:cNvSpPr txBox="1"/>
          <p:nvPr>
            <p:ph idx="11" type="ftr"/>
          </p:nvPr>
        </p:nvSpPr>
        <p:spPr>
          <a:xfrm>
            <a:off x="0" y="647299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76" name="Google Shape;176;g25024e6a7c5_0_9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4" y="211075"/>
            <a:ext cx="1270758" cy="7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5024e6a7c5_0_989"/>
          <p:cNvSpPr txBox="1"/>
          <p:nvPr>
            <p:ph type="ctrTitle"/>
          </p:nvPr>
        </p:nvSpPr>
        <p:spPr>
          <a:xfrm>
            <a:off x="96004" y="1156154"/>
            <a:ext cx="93636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g25024e6a7c5_0_996"/>
          <p:cNvGrpSpPr/>
          <p:nvPr/>
        </p:nvGrpSpPr>
        <p:grpSpPr>
          <a:xfrm>
            <a:off x="156263" y="1478719"/>
            <a:ext cx="2088302" cy="2401027"/>
            <a:chOff x="233371" y="872842"/>
            <a:chExt cx="2088302" cy="2401027"/>
          </a:xfrm>
        </p:grpSpPr>
        <p:sp>
          <p:nvSpPr>
            <p:cNvPr id="180" name="Google Shape;180;g25024e6a7c5_0_996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20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" name="Google Shape;181;g25024e6a7c5_0_996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20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82" name="Google Shape;182;g25024e6a7c5_0_996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20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" name="Google Shape;183;g25024e6a7c5_0_996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4" name="Google Shape;184;g25024e6a7c5_0_996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CH" sz="20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5" name="Google Shape;185;g25024e6a7c5_0_996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20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86" name="Google Shape;186;g25024e6a7c5_0_996"/>
          <p:cNvSpPr txBox="1"/>
          <p:nvPr>
            <p:ph idx="1" type="body"/>
          </p:nvPr>
        </p:nvSpPr>
        <p:spPr>
          <a:xfrm>
            <a:off x="2317839" y="1978699"/>
            <a:ext cx="28539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900"/>
              <a:buNone/>
              <a:defRPr sz="19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87" name="Google Shape;187;g25024e6a7c5_0_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403" y="925824"/>
            <a:ext cx="6302887" cy="445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88" name="Google Shape;188;g25024e6a7c5_0_9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63" y="5580230"/>
            <a:ext cx="3909190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g25024e6a7c5_0_996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190" name="Google Shape;190;g25024e6a7c5_0_9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3" y="207669"/>
            <a:ext cx="1270758" cy="77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024e6a7c5_0_1009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25024e6a7c5_0_1009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25024e6a7c5_0_1009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25024e6a7c5_0_100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196" name="Google Shape;196;g25024e6a7c5_0_1009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7" name="Google Shape;197;g25024e6a7c5_0_1009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g25024e6a7c5_0_1009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9" name="Google Shape;199;g25024e6a7c5_0_1009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2"/>
          <p:cNvGrpSpPr/>
          <p:nvPr/>
        </p:nvGrpSpPr>
        <p:grpSpPr>
          <a:xfrm>
            <a:off x="156263" y="1478719"/>
            <a:ext cx="2088173" cy="2400937"/>
            <a:chOff x="233371" y="872842"/>
            <a:chExt cx="2088173" cy="2400937"/>
          </a:xfrm>
        </p:grpSpPr>
        <p:sp>
          <p:nvSpPr>
            <p:cNvPr id="27" name="Google Shape;27;p12"/>
            <p:cNvSpPr txBox="1"/>
            <p:nvPr/>
          </p:nvSpPr>
          <p:spPr>
            <a:xfrm>
              <a:off x="233376" y="1273007"/>
              <a:ext cx="1970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20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2"/>
            <p:cNvSpPr txBox="1"/>
            <p:nvPr/>
          </p:nvSpPr>
          <p:spPr>
            <a:xfrm>
              <a:off x="233372" y="2073337"/>
              <a:ext cx="15694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20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9" name="Google Shape;29;p12"/>
            <p:cNvSpPr txBox="1"/>
            <p:nvPr/>
          </p:nvSpPr>
          <p:spPr>
            <a:xfrm>
              <a:off x="233372" y="1673172"/>
              <a:ext cx="19198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20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12"/>
            <p:cNvSpPr txBox="1"/>
            <p:nvPr/>
          </p:nvSpPr>
          <p:spPr>
            <a:xfrm>
              <a:off x="233373" y="872842"/>
              <a:ext cx="20881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12"/>
            <p:cNvSpPr txBox="1"/>
            <p:nvPr/>
          </p:nvSpPr>
          <p:spPr>
            <a:xfrm>
              <a:off x="233371" y="2873669"/>
              <a:ext cx="12960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CH" sz="20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12"/>
            <p:cNvSpPr txBox="1"/>
            <p:nvPr/>
          </p:nvSpPr>
          <p:spPr>
            <a:xfrm>
              <a:off x="233371" y="2473502"/>
              <a:ext cx="13993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20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2317839" y="1978699"/>
            <a:ext cx="2853985" cy="1400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403" y="925824"/>
            <a:ext cx="6302887" cy="445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63" y="5580230"/>
            <a:ext cx="3909188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12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37" name="Google Shape;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3" y="207669"/>
            <a:ext cx="1270755" cy="77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5024e6a7c5_0_16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5024e6a7c5_0_165"/>
          <p:cNvSpPr txBox="1"/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25024e6a7c5_0_165"/>
          <p:cNvSpPr txBox="1"/>
          <p:nvPr>
            <p:ph idx="1" type="subTitle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024e6a7c5_0_868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5024e6a7c5_0_868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25024e6a7c5_0_868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25024e6a7c5_0_868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55" name="Google Shape;55;g25024e6a7c5_0_868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6" name="Google Shape;56;g25024e6a7c5_0_868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g25024e6a7c5_0_868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8" name="Google Shape;58;g25024e6a7c5_0_868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g25024e6a7c5_0_868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0" name="Google Shape;60;g25024e6a7c5_0_868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024e6a7c5_0_879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5024e6a7c5_0_879"/>
          <p:cNvSpPr txBox="1"/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5024e6a7c5_0_879"/>
          <p:cNvSpPr txBox="1"/>
          <p:nvPr>
            <p:ph idx="1" type="subTitle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024e6a7c5_0_883"/>
          <p:cNvSpPr txBox="1"/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5024e6a7c5_0_883"/>
          <p:cNvSpPr txBox="1"/>
          <p:nvPr>
            <p:ph idx="1" type="subTitle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g25024e6a7c5_0_883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69" name="Google Shape;69;g25024e6a7c5_0_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g25024e6a7c5_0_883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71" name="Google Shape;71;g25024e6a7c5_0_8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g25024e6a7c5_0_8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g25024e6a7c5_0_88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g25024e6a7c5_0_88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 1">
  <p:cSld name="1_Three Columns with Image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024e6a7c5_0_893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25024e6a7c5_0_893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8" name="Google Shape;78;g25024e6a7c5_0_89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9" name="Google Shape;79;g25024e6a7c5_0_89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80" name="Google Shape;80;g25024e6a7c5_0_893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g25024e6a7c5_0_893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g25024e6a7c5_0_893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g25024e6a7c5_0_893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25024e6a7c5_0_893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5" name="Google Shape;85;g25024e6a7c5_0_893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024e6a7c5_0_904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5024e6a7c5_0_90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25024e6a7c5_0_90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90" name="Google Shape;90;g25024e6a7c5_0_904"/>
          <p:cNvSpPr txBox="1"/>
          <p:nvPr>
            <p:ph idx="1" type="body"/>
          </p:nvPr>
        </p:nvSpPr>
        <p:spPr>
          <a:xfrm>
            <a:off x="720726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g25024e6a7c5_0_904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5024e6a7c5_0_904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b="0" i="0" sz="3300" u="sng" cap="small" strike="noStrike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900" y="5369800"/>
            <a:ext cx="12192001" cy="15040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5024e6a7c5_0_860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25024e6a7c5_0_860"/>
          <p:cNvSpPr txBox="1"/>
          <p:nvPr>
            <p:ph idx="1" type="body"/>
          </p:nvPr>
        </p:nvSpPr>
        <p:spPr>
          <a:xfrm>
            <a:off x="720725" y="1296988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g25024e6a7c5_0_860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g25024e6a7c5_0_860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25024e6a7c5_0_86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cxnSp>
        <p:nvCxnSpPr>
          <p:cNvPr id="48" name="Google Shape;48;g25024e6a7c5_0_86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g25024e6a7c5_0_8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5.jpg"/><Relationship Id="rId5" Type="http://schemas.openxmlformats.org/officeDocument/2006/relationships/image" Target="../media/image22.jpg"/><Relationship Id="rId6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024e6a7c5_0_345"/>
          <p:cNvSpPr txBox="1"/>
          <p:nvPr>
            <p:ph type="ctrTitle"/>
          </p:nvPr>
        </p:nvSpPr>
        <p:spPr>
          <a:xfrm>
            <a:off x="961800" y="2560650"/>
            <a:ext cx="104607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fr-CH"/>
              <a:t>Standards and Best Practices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CH" sz="2600"/>
              <a:t>Juliet Hermes - SAEON</a:t>
            </a:r>
            <a:endParaRPr b="0" sz="2600"/>
          </a:p>
        </p:txBody>
      </p:sp>
      <p:sp>
        <p:nvSpPr>
          <p:cNvPr id="205" name="Google Shape;205;g25024e6a7c5_0_345"/>
          <p:cNvSpPr txBox="1"/>
          <p:nvPr>
            <p:ph idx="1" type="subTitle"/>
          </p:nvPr>
        </p:nvSpPr>
        <p:spPr>
          <a:xfrm>
            <a:off x="961800" y="4897800"/>
            <a:ext cx="100545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/>
              <a:t>OCG-14 Meeting, June 5-8, 2023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/>
              <a:t>Breakwater Lodge, Cape Town, South Africa</a:t>
            </a:r>
            <a:endParaRPr/>
          </a:p>
        </p:txBody>
      </p:sp>
      <p:pic>
        <p:nvPicPr>
          <p:cNvPr id="206" name="Google Shape;206;g25024e6a7c5_0_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07" name="Google Shape;207;g25024e6a7c5_0_3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024e6a7c5_0_51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213" name="Google Shape;213;g25024e6a7c5_0_510"/>
          <p:cNvSpPr txBox="1"/>
          <p:nvPr>
            <p:ph idx="1" type="body"/>
          </p:nvPr>
        </p:nvSpPr>
        <p:spPr>
          <a:xfrm>
            <a:off x="720725" y="1435675"/>
            <a:ext cx="8278500" cy="47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GOALS</a:t>
            </a:r>
            <a:endParaRPr b="1" sz="19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9065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Ensure network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endorsed best practices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are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findable 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and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utilized</a:t>
            </a:r>
            <a:endParaRPr b="1" sz="19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9065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Provide network Best Practices for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all EOVs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that the network observes, for each stage of the observation life cycle, and have recorded in metadata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9065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Ensure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harmonization 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across networks and support joint capacity development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HIGHLIGHTS</a:t>
            </a:r>
            <a:endParaRPr b="1" sz="19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Thanks to networks there has been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more emphasis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on this and people are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reaching out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for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assistance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. OBPS document on writing a best practice has been valuable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7 endorsed, 3 waiting.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GOOS webpage with a link to apply for endorsement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14" name="Google Shape;214;g25024e6a7c5_0_510"/>
          <p:cNvSpPr txBox="1"/>
          <p:nvPr>
            <p:ph type="title"/>
          </p:nvPr>
        </p:nvSpPr>
        <p:spPr>
          <a:xfrm>
            <a:off x="720726" y="722325"/>
            <a:ext cx="105294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fr-CH"/>
              <a:t>Standards and Best Practices</a:t>
            </a:r>
            <a:endParaRPr/>
          </a:p>
        </p:txBody>
      </p:sp>
      <p:pic>
        <p:nvPicPr>
          <p:cNvPr id="215" name="Google Shape;215;g25024e6a7c5_0_510"/>
          <p:cNvPicPr preferRelativeResize="0"/>
          <p:nvPr/>
        </p:nvPicPr>
        <p:blipFill rotWithShape="1">
          <a:blip r:embed="rId3">
            <a:alphaModFix/>
          </a:blip>
          <a:srcRect b="1582" l="2104" r="0" t="1330"/>
          <a:stretch/>
        </p:blipFill>
        <p:spPr>
          <a:xfrm>
            <a:off x="10139200" y="2829575"/>
            <a:ext cx="2405500" cy="31526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6" name="Google Shape;216;g25024e6a7c5_0_5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8500" y="519400"/>
            <a:ext cx="3053350" cy="20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024e6a7c5_0_852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223" name="Google Shape;223;g25024e6a7c5_0_852"/>
          <p:cNvPicPr preferRelativeResize="0"/>
          <p:nvPr/>
        </p:nvPicPr>
        <p:blipFill rotWithShape="1">
          <a:blip r:embed="rId3">
            <a:alphaModFix/>
          </a:blip>
          <a:srcRect b="9" l="11290" r="21905" t="9"/>
          <a:stretch/>
        </p:blipFill>
        <p:spPr>
          <a:xfrm>
            <a:off x="8428500" y="0"/>
            <a:ext cx="37635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24" name="Google Shape;224;g25024e6a7c5_0_852"/>
          <p:cNvSpPr txBox="1"/>
          <p:nvPr>
            <p:ph type="title"/>
          </p:nvPr>
        </p:nvSpPr>
        <p:spPr>
          <a:xfrm>
            <a:off x="720725" y="722325"/>
            <a:ext cx="6892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/>
              <a:t>GOOS Endorsed</a:t>
            </a:r>
            <a:endParaRPr/>
          </a:p>
        </p:txBody>
      </p:sp>
      <p:pic>
        <p:nvPicPr>
          <p:cNvPr id="225" name="Google Shape;225;g25024e6a7c5_0_852"/>
          <p:cNvPicPr preferRelativeResize="0"/>
          <p:nvPr/>
        </p:nvPicPr>
        <p:blipFill rotWithShape="1">
          <a:blip r:embed="rId4">
            <a:alphaModFix/>
          </a:blip>
          <a:srcRect b="0" l="2334" r="1990" t="0"/>
          <a:stretch/>
        </p:blipFill>
        <p:spPr>
          <a:xfrm>
            <a:off x="720725" y="1392000"/>
            <a:ext cx="7656526" cy="402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024e6a7c5_0_1019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fr-CH"/>
              <a:t>Next Steps</a:t>
            </a:r>
            <a:endParaRPr/>
          </a:p>
        </p:txBody>
      </p:sp>
      <p:sp>
        <p:nvSpPr>
          <p:cNvPr id="231" name="Google Shape;231;g25024e6a7c5_0_101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232" name="Google Shape;232;g25024e6a7c5_0_1019"/>
          <p:cNvSpPr txBox="1"/>
          <p:nvPr>
            <p:ph idx="1" type="body"/>
          </p:nvPr>
        </p:nvSpPr>
        <p:spPr>
          <a:xfrm>
            <a:off x="720725" y="1435675"/>
            <a:ext cx="7518300" cy="4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OTHER ACHIEVEMENTS</a:t>
            </a:r>
            <a:endParaRPr b="1" sz="19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03350" lvl="0" marL="540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Represent GOOS OCG on OBPS, part of a TT focused on BP for under resourced countries, part of the OASIS SCOR WG supporting BP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40335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Ocean Practices for the Ocean Decade, endorsed program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40335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‘Endorsed’ search field on OBPS now live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40335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Editor on Frontiers research topic best practices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NEXT STEPS</a:t>
            </a:r>
            <a:endParaRPr b="1" sz="19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Work with BioEco panel further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Explore BP/standards with industry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Look at regional best practices in a global context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233" name="Google Shape;233;g25024e6a7c5_0_1019"/>
          <p:cNvPicPr preferRelativeResize="0"/>
          <p:nvPr/>
        </p:nvPicPr>
        <p:blipFill rotWithShape="1">
          <a:blip r:embed="rId3">
            <a:alphaModFix/>
          </a:blip>
          <a:srcRect b="0" l="50742" r="9106" t="0"/>
          <a:stretch/>
        </p:blipFill>
        <p:spPr>
          <a:xfrm>
            <a:off x="8428500" y="0"/>
            <a:ext cx="414642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5024e6a7c5_0_1019"/>
          <p:cNvPicPr preferRelativeResize="0"/>
          <p:nvPr/>
        </p:nvPicPr>
        <p:blipFill rotWithShape="1">
          <a:blip r:embed="rId4">
            <a:alphaModFix/>
          </a:blip>
          <a:srcRect b="7373" l="2363" r="13226" t="11955"/>
          <a:stretch/>
        </p:blipFill>
        <p:spPr>
          <a:xfrm>
            <a:off x="4558975" y="488350"/>
            <a:ext cx="3576374" cy="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024e6a7c5_0_1188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fr-CH"/>
              <a:t>Asks</a:t>
            </a:r>
            <a:endParaRPr/>
          </a:p>
        </p:txBody>
      </p:sp>
      <p:sp>
        <p:nvSpPr>
          <p:cNvPr id="240" name="Google Shape;240;g25024e6a7c5_0_1188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241" name="Google Shape;241;g25024e6a7c5_0_1188"/>
          <p:cNvSpPr txBox="1"/>
          <p:nvPr>
            <p:ph idx="1" type="body"/>
          </p:nvPr>
        </p:nvSpPr>
        <p:spPr>
          <a:xfrm>
            <a:off x="720725" y="1215450"/>
            <a:ext cx="7934100" cy="4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CONSTRAINTS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- Capacity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Additional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people resources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are key to future progress of executing GOOS core business of developing agreements on and documenting Best Practices</a:t>
            </a:r>
            <a:endParaRPr b="1" sz="19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ASKS FROM THE NETWORKS</a:t>
            </a:r>
            <a:endParaRPr b="1" sz="19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Please continue to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drive 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this within your networks, through dedicated people and working groups, are you using OBPS?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Inform your constituents of your BP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What are potential opportunities to raise awareness of OBPS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How has the process for endorsement been for you?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What are the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major obstacles 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to creating/converging your best practices?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Barlow Light"/>
              <a:buChar char="●"/>
            </a:pP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Can you share any 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photos of best practices</a:t>
            </a:r>
            <a:r>
              <a:rPr lang="fr-CH" sz="19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in action or any</a:t>
            </a:r>
            <a:r>
              <a:rPr b="1" lang="fr-CH" sz="1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best practices stories</a:t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242" name="Google Shape;242;g25024e6a7c5_0_1188"/>
          <p:cNvPicPr preferRelativeResize="0"/>
          <p:nvPr/>
        </p:nvPicPr>
        <p:blipFill rotWithShape="1">
          <a:blip r:embed="rId3">
            <a:alphaModFix/>
          </a:blip>
          <a:srcRect b="7373" l="2363" r="13226" t="11955"/>
          <a:stretch/>
        </p:blipFill>
        <p:spPr>
          <a:xfrm>
            <a:off x="4558975" y="488350"/>
            <a:ext cx="3576374" cy="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5024e6a7c5_0_1188"/>
          <p:cNvPicPr preferRelativeResize="0"/>
          <p:nvPr/>
        </p:nvPicPr>
        <p:blipFill rotWithShape="1">
          <a:blip r:embed="rId4">
            <a:alphaModFix/>
          </a:blip>
          <a:srcRect b="3501" l="0" r="0" t="37943"/>
          <a:stretch/>
        </p:blipFill>
        <p:spPr>
          <a:xfrm>
            <a:off x="8782539" y="213124"/>
            <a:ext cx="3177631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244" name="Google Shape;244;g25024e6a7c5_0_1188"/>
          <p:cNvPicPr preferRelativeResize="0"/>
          <p:nvPr/>
        </p:nvPicPr>
        <p:blipFill rotWithShape="1">
          <a:blip r:embed="rId5">
            <a:alphaModFix/>
          </a:blip>
          <a:srcRect b="9017" l="0" r="0" t="1871"/>
          <a:stretch/>
        </p:blipFill>
        <p:spPr>
          <a:xfrm>
            <a:off x="8782540" y="2553607"/>
            <a:ext cx="3177638" cy="175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5024e6a7c5_0_1188"/>
          <p:cNvPicPr preferRelativeResize="0"/>
          <p:nvPr/>
        </p:nvPicPr>
        <p:blipFill rotWithShape="1">
          <a:blip r:embed="rId6">
            <a:alphaModFix/>
          </a:blip>
          <a:srcRect b="4287" l="0" r="0" t="4287"/>
          <a:stretch/>
        </p:blipFill>
        <p:spPr>
          <a:xfrm>
            <a:off x="8782539" y="4466075"/>
            <a:ext cx="3177630" cy="2178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2020-02-20T13:54:50Z</dcterms:created>
  <dc:creator>Heslop, Emma</dc:creator>
</cp:coreProperties>
</file>