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57" r:id="rId4"/>
    <p:sldId id="258" r:id="rId5"/>
    <p:sldId id="265"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9" autoAdjust="0"/>
  </p:normalViewPr>
  <p:slideViewPr>
    <p:cSldViewPr snapToGrid="0">
      <p:cViewPr varScale="1">
        <p:scale>
          <a:sx n="55" d="100"/>
          <a:sy n="55" d="100"/>
        </p:scale>
        <p:origin x="1096"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F3C61-95FE-4833-BEFB-954901B6581E}"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25D87-C831-4714-9C20-87DF348376CD}" type="slidenum">
              <a:rPr lang="en-US" smtClean="0"/>
              <a:t>‹#›</a:t>
            </a:fld>
            <a:endParaRPr lang="en-US"/>
          </a:p>
        </p:txBody>
      </p:sp>
    </p:spTree>
    <p:extLst>
      <p:ext uri="{BB962C8B-B14F-4D97-AF65-F5344CB8AC3E}">
        <p14:creationId xmlns:p14="http://schemas.microsoft.com/office/powerpoint/2010/main" val="78182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photo</a:t>
            </a:r>
            <a:r>
              <a:rPr lang="en-US" baseline="0" dirty="0" smtClean="0"/>
              <a:t> from </a:t>
            </a:r>
            <a:r>
              <a:rPr lang="en-US" baseline="0" dirty="0" err="1" smtClean="0"/>
              <a:t>unsplash</a:t>
            </a:r>
            <a:endParaRPr lang="en-US" dirty="0"/>
          </a:p>
        </p:txBody>
      </p:sp>
      <p:sp>
        <p:nvSpPr>
          <p:cNvPr id="4" name="Slide Number Placeholder 3"/>
          <p:cNvSpPr>
            <a:spLocks noGrp="1"/>
          </p:cNvSpPr>
          <p:nvPr>
            <p:ph type="sldNum" sz="quarter" idx="10"/>
          </p:nvPr>
        </p:nvSpPr>
        <p:spPr/>
        <p:txBody>
          <a:bodyPr/>
          <a:lstStyle/>
          <a:p>
            <a:fld id="{CB825D87-C831-4714-9C20-87DF348376CD}" type="slidenum">
              <a:rPr lang="en-US" smtClean="0"/>
              <a:t>1</a:t>
            </a:fld>
            <a:endParaRPr lang="en-US"/>
          </a:p>
        </p:txBody>
      </p:sp>
    </p:spTree>
    <p:extLst>
      <p:ext uri="{BB962C8B-B14F-4D97-AF65-F5344CB8AC3E}">
        <p14:creationId xmlns:p14="http://schemas.microsoft.com/office/powerpoint/2010/main" val="417986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a:t>
            </a:r>
            <a:r>
              <a:rPr lang="en-US" sz="1200" kern="1200" dirty="0">
                <a:solidFill>
                  <a:schemeClr val="tx1"/>
                </a:solidFill>
                <a:effectLst/>
                <a:latin typeface="+mn-lt"/>
                <a:ea typeface="+mn-ea"/>
                <a:cs typeface="+mn-cs"/>
              </a:rPr>
              <a:t>will our research program 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date many ocean acoustics studies have been focused mainly on the Noise, and less on the acoustic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recent conversation with Gordon </a:t>
            </a:r>
            <a:r>
              <a:rPr lang="en-US" sz="1200" kern="1200" dirty="0" err="1">
                <a:solidFill>
                  <a:schemeClr val="tx1"/>
                </a:solidFill>
                <a:effectLst/>
                <a:latin typeface="+mn-lt"/>
                <a:ea typeface="+mn-ea"/>
                <a:cs typeface="+mn-cs"/>
              </a:rPr>
              <a:t>Hempton</a:t>
            </a:r>
            <a:r>
              <a:rPr lang="en-US" sz="1200" kern="1200" dirty="0">
                <a:solidFill>
                  <a:schemeClr val="tx1"/>
                </a:solidFill>
                <a:effectLst/>
                <a:latin typeface="+mn-lt"/>
                <a:ea typeface="+mn-ea"/>
                <a:cs typeface="+mn-cs"/>
              </a:rPr>
              <a:t> of Quiet Parks International he recommends listening to the quiet.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consistent with the idea of Natural Quiet and listening to the sounds of biology and natural processes that give clues about place and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Clues about ecosystems and habitats and how marine life interacts with their acoustic environment.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research program aims at understanding and characterizing Natural Quiet in order to better understand the impacts and consequences of human introduced sound and noise.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do this, we first need to make undersea soundscapes more accessible to everyone. This will not only bring more awareness to the fascinating world of ocean sound but also create a demand signal for preserving and even restoring natural quiet in the oceans.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do this through partnering with the Ocean Corps for Ocean Science to include sound in their ocean science curriculum, and by supporting the development of less expensive instruments and user-friendly web-based interfaces to allow for citizen science.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also support research aimed at discovering and extracting the information contained in sound data to learn about both the sources and the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goal is to turn acoustic signals into information that can be used to make assessments or predictions about the environment.</a:t>
            </a:r>
          </a:p>
          <a:p>
            <a:r>
              <a:rPr lang="en-US" sz="1200" kern="1200" dirty="0">
                <a:solidFill>
                  <a:schemeClr val="tx1"/>
                </a:solidFill>
                <a:effectLst/>
                <a:latin typeface="+mn-lt"/>
                <a:ea typeface="+mn-ea"/>
                <a:cs typeface="+mn-cs"/>
              </a:rPr>
              <a:t>From this we can develop tools to aid decision makers in their choices for Sustainable Development and uses of the oceans.  </a:t>
            </a:r>
          </a:p>
          <a:p>
            <a:endParaRPr lang="en-US" baseline="0" dirty="0"/>
          </a:p>
        </p:txBody>
      </p:sp>
      <p:sp>
        <p:nvSpPr>
          <p:cNvPr id="4" name="Slide Number Placeholder 3"/>
          <p:cNvSpPr>
            <a:spLocks noGrp="1"/>
          </p:cNvSpPr>
          <p:nvPr>
            <p:ph type="sldNum" sz="quarter" idx="5"/>
          </p:nvPr>
        </p:nvSpPr>
        <p:spPr/>
        <p:txBody>
          <a:bodyPr/>
          <a:lstStyle/>
          <a:p>
            <a:fld id="{AE755BCA-CAC4-463D-B8C6-D4CC1483AD0E}" type="slidenum">
              <a:rPr lang="en-US" smtClean="0"/>
              <a:t>2</a:t>
            </a:fld>
            <a:endParaRPr lang="en-US"/>
          </a:p>
        </p:txBody>
      </p:sp>
    </p:spTree>
    <p:extLst>
      <p:ext uri="{BB962C8B-B14F-4D97-AF65-F5344CB8AC3E}">
        <p14:creationId xmlns:p14="http://schemas.microsoft.com/office/powerpoint/2010/main" val="168685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9DF39-9D5C-4DF5-964E-3653667D29C7}" type="slidenum">
              <a:rPr lang="en-US" smtClean="0"/>
              <a:t>3</a:t>
            </a:fld>
            <a:endParaRPr lang="en-US"/>
          </a:p>
        </p:txBody>
      </p:sp>
    </p:spTree>
    <p:extLst>
      <p:ext uri="{BB962C8B-B14F-4D97-AF65-F5344CB8AC3E}">
        <p14:creationId xmlns:p14="http://schemas.microsoft.com/office/powerpoint/2010/main" val="68923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825D87-C831-4714-9C20-87DF348376CD}" type="slidenum">
              <a:rPr lang="en-US" smtClean="0"/>
              <a:t>4</a:t>
            </a:fld>
            <a:endParaRPr lang="en-US"/>
          </a:p>
        </p:txBody>
      </p:sp>
    </p:spTree>
    <p:extLst>
      <p:ext uri="{BB962C8B-B14F-4D97-AF65-F5344CB8AC3E}">
        <p14:creationId xmlns:p14="http://schemas.microsoft.com/office/powerpoint/2010/main" val="157515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825D87-C831-4714-9C20-87DF348376CD}" type="slidenum">
              <a:rPr lang="en-US" smtClean="0"/>
              <a:t>5</a:t>
            </a:fld>
            <a:endParaRPr lang="en-US"/>
          </a:p>
        </p:txBody>
      </p:sp>
    </p:spTree>
    <p:extLst>
      <p:ext uri="{BB962C8B-B14F-4D97-AF65-F5344CB8AC3E}">
        <p14:creationId xmlns:p14="http://schemas.microsoft.com/office/powerpoint/2010/main" val="129086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99DF39-9D5C-4DF5-964E-3653667D29C7}" type="slidenum">
              <a:rPr lang="en-US" smtClean="0"/>
              <a:t>6</a:t>
            </a:fld>
            <a:endParaRPr lang="en-US"/>
          </a:p>
        </p:txBody>
      </p:sp>
    </p:spTree>
    <p:extLst>
      <p:ext uri="{BB962C8B-B14F-4D97-AF65-F5344CB8AC3E}">
        <p14:creationId xmlns:p14="http://schemas.microsoft.com/office/powerpoint/2010/main" val="213857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BBDE5-0B47-4B1D-9110-188F83DC8C9E}"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191473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BDE5-0B47-4B1D-9110-188F83DC8C9E}"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358616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BDE5-0B47-4B1D-9110-188F83DC8C9E}"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263343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15B649A-8C8A-8346-89E6-54E5D8728ECE}"/>
              </a:ext>
            </a:extLst>
          </p:cNvPr>
          <p:cNvPicPr>
            <a:picLocks noChangeAspect="1"/>
          </p:cNvPicPr>
          <p:nvPr userDrawn="1"/>
        </p:nvPicPr>
        <p:blipFill>
          <a:blip r:embed="rId2"/>
          <a:stretch>
            <a:fillRect/>
          </a:stretch>
        </p:blipFill>
        <p:spPr>
          <a:xfrm>
            <a:off x="0" y="-69385"/>
            <a:ext cx="12192000" cy="6927385"/>
          </a:xfrm>
          <a:prstGeom prst="rect">
            <a:avLst/>
          </a:prstGeom>
        </p:spPr>
      </p:pic>
      <p:sp>
        <p:nvSpPr>
          <p:cNvPr id="10" name="Textplatzhalter 9">
            <a:extLst>
              <a:ext uri="{FF2B5EF4-FFF2-40B4-BE49-F238E27FC236}">
                <a16:creationId xmlns:a16="http://schemas.microsoft.com/office/drawing/2014/main" id="{BE2452F7-2ECD-EC46-94F8-F836B2AE9FFB}"/>
              </a:ext>
            </a:extLst>
          </p:cNvPr>
          <p:cNvSpPr>
            <a:spLocks noGrp="1"/>
          </p:cNvSpPr>
          <p:nvPr>
            <p:ph type="body" sz="quarter" idx="11" hasCustomPrompt="1"/>
          </p:nvPr>
        </p:nvSpPr>
        <p:spPr>
          <a:xfrm>
            <a:off x="888333" y="2203451"/>
            <a:ext cx="10854489" cy="1667933"/>
          </a:xfrm>
          <a:prstGeom prst="rect">
            <a:avLst/>
          </a:prstGeom>
        </p:spPr>
        <p:txBody>
          <a:bodyPr/>
          <a:lstStyle>
            <a:lvl1pPr>
              <a:buNone/>
              <a:defRPr sz="4800" b="1" i="0">
                <a:latin typeface="Arial Black" panose="020B0604020202020204" pitchFamily="34" charset="0"/>
                <a:cs typeface="Arial Black" panose="020B0604020202020204" pitchFamily="34" charset="0"/>
              </a:defRPr>
            </a:lvl1pPr>
          </a:lstStyle>
          <a:p>
            <a:pPr lvl="0"/>
            <a:r>
              <a:rPr lang="de-DE" dirty="0"/>
              <a:t>Headline</a:t>
            </a:r>
          </a:p>
          <a:p>
            <a:pPr lvl="0"/>
            <a:r>
              <a:rPr lang="de-DE" dirty="0"/>
              <a:t>zweizeilig möglich</a:t>
            </a:r>
          </a:p>
        </p:txBody>
      </p:sp>
      <p:sp>
        <p:nvSpPr>
          <p:cNvPr id="11" name="Textplatzhalter 9">
            <a:extLst>
              <a:ext uri="{FF2B5EF4-FFF2-40B4-BE49-F238E27FC236}">
                <a16:creationId xmlns:a16="http://schemas.microsoft.com/office/drawing/2014/main" id="{FD29C3C8-770B-1D4D-AD65-85AA80C97D49}"/>
              </a:ext>
            </a:extLst>
          </p:cNvPr>
          <p:cNvSpPr>
            <a:spLocks noGrp="1"/>
          </p:cNvSpPr>
          <p:nvPr>
            <p:ph type="body" sz="quarter" idx="12" hasCustomPrompt="1"/>
          </p:nvPr>
        </p:nvSpPr>
        <p:spPr>
          <a:xfrm>
            <a:off x="877638" y="4272676"/>
            <a:ext cx="6955721" cy="472045"/>
          </a:xfrm>
          <a:prstGeom prst="rect">
            <a:avLst/>
          </a:prstGeom>
        </p:spPr>
        <p:txBody>
          <a:bodyPr/>
          <a:lstStyle>
            <a:lvl1pPr>
              <a:buNone/>
              <a:defRPr sz="2400" b="1" i="0">
                <a:solidFill>
                  <a:srgbClr val="FFFFFF"/>
                </a:solidFill>
                <a:latin typeface="Arial Black" panose="020B0604020202020204" pitchFamily="34" charset="0"/>
                <a:cs typeface="Arial Black" panose="020B0604020202020204" pitchFamily="34" charset="0"/>
              </a:defRPr>
            </a:lvl1pPr>
          </a:lstStyle>
          <a:p>
            <a:pPr lvl="0"/>
            <a:r>
              <a:rPr lang="de-DE" dirty="0" err="1"/>
              <a:t>Subline</a:t>
            </a:r>
            <a:endParaRPr lang="de-DE" dirty="0"/>
          </a:p>
        </p:txBody>
      </p:sp>
      <p:pic>
        <p:nvPicPr>
          <p:cNvPr id="8" name="Grafik 7">
            <a:extLst>
              <a:ext uri="{FF2B5EF4-FFF2-40B4-BE49-F238E27FC236}">
                <a16:creationId xmlns:a16="http://schemas.microsoft.com/office/drawing/2014/main" id="{74152437-0595-6645-B5BE-F7155BA4228E}"/>
              </a:ext>
            </a:extLst>
          </p:cNvPr>
          <p:cNvPicPr>
            <a:picLocks noChangeAspect="1"/>
          </p:cNvPicPr>
          <p:nvPr userDrawn="1"/>
        </p:nvPicPr>
        <p:blipFill>
          <a:blip r:embed="rId3"/>
          <a:stretch>
            <a:fillRect/>
          </a:stretch>
        </p:blipFill>
        <p:spPr>
          <a:xfrm>
            <a:off x="0" y="0"/>
            <a:ext cx="12192000" cy="1670051"/>
          </a:xfrm>
          <a:prstGeom prst="rect">
            <a:avLst/>
          </a:prstGeom>
        </p:spPr>
      </p:pic>
    </p:spTree>
    <p:extLst>
      <p:ext uri="{BB962C8B-B14F-4D97-AF65-F5344CB8AC3E}">
        <p14:creationId xmlns:p14="http://schemas.microsoft.com/office/powerpoint/2010/main" val="4281385432"/>
      </p:ext>
    </p:extLst>
  </p:cSld>
  <p:clrMapOvr>
    <a:masterClrMapping/>
  </p:clrMapOvr>
  <p:extLst>
    <p:ext uri="{DCECCB84-F9BA-43D5-87BE-67443E8EF086}">
      <p15:sldGuideLst xmlns:p15="http://schemas.microsoft.com/office/powerpoint/2012/main">
        <p15:guide id="1" orient="horz" pos="1824">
          <p15:clr>
            <a:srgbClr val="FBAE40"/>
          </p15:clr>
        </p15:guide>
        <p15:guide id="2" pos="4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BDE5-0B47-4B1D-9110-188F83DC8C9E}"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389435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7BBDE5-0B47-4B1D-9110-188F83DC8C9E}"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12931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BBDE5-0B47-4B1D-9110-188F83DC8C9E}"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112880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BBDE5-0B47-4B1D-9110-188F83DC8C9E}"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113572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BBDE5-0B47-4B1D-9110-188F83DC8C9E}"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363784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BBDE5-0B47-4B1D-9110-188F83DC8C9E}"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379584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7BBDE5-0B47-4B1D-9110-188F83DC8C9E}"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84703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7BBDE5-0B47-4B1D-9110-188F83DC8C9E}"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41B2-970B-4F12-895D-504326AAC474}" type="slidenum">
              <a:rPr lang="en-US" smtClean="0"/>
              <a:t>‹#›</a:t>
            </a:fld>
            <a:endParaRPr lang="en-US"/>
          </a:p>
        </p:txBody>
      </p:sp>
    </p:spTree>
    <p:extLst>
      <p:ext uri="{BB962C8B-B14F-4D97-AF65-F5344CB8AC3E}">
        <p14:creationId xmlns:p14="http://schemas.microsoft.com/office/powerpoint/2010/main" val="195301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BBDE5-0B47-4B1D-9110-188F83DC8C9E}" type="datetimeFigureOut">
              <a:rPr lang="en-US" smtClean="0"/>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C41B2-970B-4F12-895D-504326AAC474}" type="slidenum">
              <a:rPr lang="en-US" smtClean="0"/>
              <a:t>‹#›</a:t>
            </a:fld>
            <a:endParaRPr lang="en-US"/>
          </a:p>
        </p:txBody>
      </p:sp>
    </p:spTree>
    <p:extLst>
      <p:ext uri="{BB962C8B-B14F-4D97-AF65-F5344CB8AC3E}">
        <p14:creationId xmlns:p14="http://schemas.microsoft.com/office/powerpoint/2010/main" val="270101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app.smartsheet.com/b/form/7dcbc4c1d16e4ce88f2ea5711e234db6" TargetMode="External"/><Relationship Id="rId7" Type="http://schemas.openxmlformats.org/officeDocument/2006/relationships/hyperlink" Target="https://oceandecade.org/actions/ocean-decade-research-programme-on-the-maritime-acoustic-environmen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oceandecadeus@nas.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12.png"/><Relationship Id="rId3" Type="http://schemas.openxmlformats.org/officeDocument/2006/relationships/image" Target="../media/image22.png"/><Relationship Id="rId21" Type="http://schemas.openxmlformats.org/officeDocument/2006/relationships/image" Target="../media/image15.pn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387158"/>
            <a:ext cx="9144000" cy="2387600"/>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 y="0"/>
            <a:ext cx="12283440" cy="6858000"/>
          </a:xfrm>
          <a:prstGeom prst="rect">
            <a:avLst/>
          </a:prstGeom>
          <a:effectLst>
            <a:softEdge rad="12700"/>
          </a:effectLst>
        </p:spPr>
      </p:pic>
      <p:sp>
        <p:nvSpPr>
          <p:cNvPr id="6" name="TextBox 5"/>
          <p:cNvSpPr txBox="1"/>
          <p:nvPr/>
        </p:nvSpPr>
        <p:spPr>
          <a:xfrm>
            <a:off x="2290395" y="1644951"/>
            <a:ext cx="8141368" cy="1077218"/>
          </a:xfrm>
          <a:prstGeom prst="rect">
            <a:avLst/>
          </a:prstGeom>
          <a:solidFill>
            <a:schemeClr val="tx2">
              <a:lumMod val="40000"/>
              <a:lumOff val="60000"/>
              <a:alpha val="45000"/>
            </a:schemeClr>
          </a:solidFill>
          <a:effectLst>
            <a:softEdge rad="63500"/>
          </a:effectLst>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The Ocean Decade Research </a:t>
            </a:r>
            <a:r>
              <a:rPr lang="en-US" sz="3200" dirty="0" err="1" smtClean="0">
                <a:solidFill>
                  <a:schemeClr val="bg1"/>
                </a:solidFill>
                <a:latin typeface="Arial" panose="020B0604020202020204" pitchFamily="34" charset="0"/>
                <a:cs typeface="Arial" panose="020B0604020202020204" pitchFamily="34" charset="0"/>
              </a:rPr>
              <a:t>Programme</a:t>
            </a:r>
            <a:r>
              <a:rPr lang="en-US" sz="3200" dirty="0" smtClean="0">
                <a:solidFill>
                  <a:schemeClr val="bg1"/>
                </a:solidFill>
                <a:latin typeface="Arial" panose="020B0604020202020204" pitchFamily="34" charset="0"/>
                <a:cs typeface="Arial" panose="020B0604020202020204" pitchFamily="34" charset="0"/>
              </a:rPr>
              <a:t> of the Maritime Acoustic Environment</a:t>
            </a:r>
          </a:p>
        </p:txBody>
      </p:sp>
      <p:sp>
        <p:nvSpPr>
          <p:cNvPr id="9" name="TextBox 8"/>
          <p:cNvSpPr txBox="1"/>
          <p:nvPr/>
        </p:nvSpPr>
        <p:spPr>
          <a:xfrm>
            <a:off x="2729579" y="2823508"/>
            <a:ext cx="7262999" cy="2062103"/>
          </a:xfrm>
          <a:prstGeom prst="rect">
            <a:avLst/>
          </a:prstGeom>
          <a:solidFill>
            <a:schemeClr val="tx2">
              <a:lumMod val="40000"/>
              <a:lumOff val="60000"/>
              <a:alpha val="45000"/>
            </a:schemeClr>
          </a:solidFill>
          <a:effectLst>
            <a:softEdge rad="63500"/>
          </a:effectLst>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Heather Spence (Co-chair</a:t>
            </a:r>
            <a:r>
              <a:rPr lang="en-US" sz="2400" dirty="0" smtClean="0">
                <a:solidFill>
                  <a:schemeClr val="bg1"/>
                </a:solidFill>
                <a:latin typeface="Arial" panose="020B0604020202020204" pitchFamily="34" charset="0"/>
                <a:cs typeface="Arial" panose="020B0604020202020204" pitchFamily="34" charset="0"/>
              </a:rPr>
              <a:t>), Kyle Becker (Co- Chair), Grace Smarsh (Exec. Sec.)</a:t>
            </a:r>
            <a:endParaRPr lang="en-US" sz="2400" dirty="0" smtClean="0">
              <a:solidFill>
                <a:schemeClr val="bg1"/>
              </a:solidFill>
              <a:latin typeface="Arial" panose="020B0604020202020204" pitchFamily="34" charset="0"/>
              <a:cs typeface="Arial" panose="020B0604020202020204" pitchFamily="34" charset="0"/>
            </a:endParaRPr>
          </a:p>
          <a:p>
            <a:pPr algn="ctr"/>
            <a:r>
              <a:rPr lang="en-US" sz="2400" dirty="0" smtClean="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Interagency Working Group of Ocean Sound and Marine Life (USA</a:t>
            </a:r>
            <a:r>
              <a:rPr lang="en-US" sz="2800" dirty="0">
                <a:solidFill>
                  <a:schemeClr val="bg1"/>
                </a:solidFill>
                <a:latin typeface="Arial" panose="020B0604020202020204" pitchFamily="34" charset="0"/>
                <a:cs typeface="Arial" panose="020B0604020202020204" pitchFamily="34" charset="0"/>
              </a:rPr>
              <a:t>)</a:t>
            </a:r>
          </a:p>
          <a:p>
            <a:pPr algn="ctr"/>
            <a:endParaRPr lang="en-US" sz="2800" dirty="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5072513" y="6328073"/>
            <a:ext cx="3559743" cy="461665"/>
          </a:xfrm>
          <a:prstGeom prst="rect">
            <a:avLst/>
          </a:prstGeom>
          <a:noFill/>
        </p:spPr>
        <p:txBody>
          <a:bodyPr wrap="square" rtlCol="0">
            <a:spAutoFit/>
          </a:bodyPr>
          <a:lstStyle/>
          <a:p>
            <a:r>
              <a:rPr lang="en-US" sz="2400" b="1" dirty="0" smtClean="0"/>
              <a:t>OCG-14, June 8, 2023</a:t>
            </a:r>
            <a:endParaRPr lang="en-US" sz="2400" b="1" dirty="0"/>
          </a:p>
        </p:txBody>
      </p:sp>
      <p:pic>
        <p:nvPicPr>
          <p:cNvPr id="12" name="Picture 11"/>
          <p:cNvPicPr>
            <a:picLocks noChangeAspect="1"/>
          </p:cNvPicPr>
          <p:nvPr/>
        </p:nvPicPr>
        <p:blipFill>
          <a:blip r:embed="rId4"/>
          <a:stretch>
            <a:fillRect/>
          </a:stretch>
        </p:blipFill>
        <p:spPr>
          <a:xfrm>
            <a:off x="-148590" y="5814540"/>
            <a:ext cx="3671095" cy="1094130"/>
          </a:xfrm>
          <a:prstGeom prst="rect">
            <a:avLst/>
          </a:prstGeom>
          <a:effectLst>
            <a:softEdge rad="63500"/>
          </a:effectLst>
        </p:spPr>
      </p:pic>
      <p:pic>
        <p:nvPicPr>
          <p:cNvPr id="13" name="Picture 12"/>
          <p:cNvPicPr>
            <a:picLocks noChangeAspect="1"/>
          </p:cNvPicPr>
          <p:nvPr/>
        </p:nvPicPr>
        <p:blipFill>
          <a:blip r:embed="rId5"/>
          <a:stretch>
            <a:fillRect/>
          </a:stretch>
        </p:blipFill>
        <p:spPr>
          <a:xfrm>
            <a:off x="11029348" y="5487477"/>
            <a:ext cx="1334102" cy="1434936"/>
          </a:xfrm>
          <a:prstGeom prst="rect">
            <a:avLst/>
          </a:prstGeom>
          <a:effectLst>
            <a:softEdge rad="63500"/>
          </a:effectLst>
        </p:spPr>
      </p:pic>
      <p:sp>
        <p:nvSpPr>
          <p:cNvPr id="17" name="Rounded Rectangle 16"/>
          <p:cNvSpPr/>
          <p:nvPr/>
        </p:nvSpPr>
        <p:spPr>
          <a:xfrm>
            <a:off x="6035040" y="835445"/>
            <a:ext cx="6096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6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B5A6EA-01AE-4E82-B7B0-9FD6038C1E6C}"/>
              </a:ext>
            </a:extLst>
          </p:cNvPr>
          <p:cNvSpPr/>
          <p:nvPr/>
        </p:nvSpPr>
        <p:spPr>
          <a:xfrm>
            <a:off x="2298757" y="6882721"/>
            <a:ext cx="12360167" cy="461665"/>
          </a:xfrm>
          <a:prstGeom prst="rect">
            <a:avLst/>
          </a:prstGeom>
        </p:spPr>
        <p:txBody>
          <a:bodyPr wrap="square" numCol="2" rtlCol="0" anchor="ctr">
            <a:spAutoFit/>
          </a:bodyPr>
          <a:lstStyle/>
          <a:p>
            <a:pPr algn="ctr" defTabSz="1219170">
              <a:defRPr/>
            </a:pPr>
            <a:endParaRPr lang="en-US" sz="2400" kern="0" dirty="0">
              <a:solidFill>
                <a:prstClr val="white"/>
              </a:solidFill>
            </a:endParaRPr>
          </a:p>
        </p:txBody>
      </p:sp>
      <p:sp>
        <p:nvSpPr>
          <p:cNvPr id="3" name="TextBox 2">
            <a:extLst>
              <a:ext uri="{FF2B5EF4-FFF2-40B4-BE49-F238E27FC236}">
                <a16:creationId xmlns:a16="http://schemas.microsoft.com/office/drawing/2014/main" id="{F594B1EA-4472-4857-8ABD-6655BB7C0763}"/>
              </a:ext>
            </a:extLst>
          </p:cNvPr>
          <p:cNvSpPr txBox="1"/>
          <p:nvPr/>
        </p:nvSpPr>
        <p:spPr>
          <a:xfrm>
            <a:off x="245232" y="3808231"/>
            <a:ext cx="11306372" cy="2062103"/>
          </a:xfrm>
          <a:prstGeom prst="rect">
            <a:avLst/>
          </a:prstGeom>
          <a:solidFill>
            <a:schemeClr val="bg1">
              <a:alpha val="78000"/>
            </a:schemeClr>
          </a:solidFill>
          <a:ln>
            <a:noFill/>
          </a:ln>
          <a:effectLst>
            <a:softEdge rad="63500"/>
          </a:effectLst>
        </p:spPr>
        <p:txBody>
          <a:bodyPr wrap="square">
            <a:spAutoFit/>
          </a:bodyPr>
          <a:lstStyle/>
          <a:p>
            <a:pPr marL="1257300" lvl="3" indent="-342900"/>
            <a:r>
              <a:rPr lang="en-US" sz="2400" dirty="0" smtClean="0"/>
              <a:t>				</a:t>
            </a:r>
            <a:endParaRPr lang="en-US" sz="2000" dirty="0"/>
          </a:p>
          <a:p>
            <a:pPr algn="ctr"/>
            <a:r>
              <a:rPr lang="en-US" sz="2400" dirty="0" smtClean="0"/>
              <a:t>Acoustic </a:t>
            </a:r>
            <a:r>
              <a:rPr lang="en-US" sz="2400" dirty="0"/>
              <a:t>Environment </a:t>
            </a:r>
            <a:r>
              <a:rPr lang="en-US" sz="2400" dirty="0">
                <a:sym typeface="Wingdings" panose="05000000000000000000" pitchFamily="2" charset="2"/>
              </a:rPr>
              <a:t> </a:t>
            </a:r>
            <a:r>
              <a:rPr lang="en-US" sz="2400" u="sng" dirty="0">
                <a:solidFill>
                  <a:srgbClr val="00B0F0"/>
                </a:solidFill>
                <a:sym typeface="Wingdings" panose="05000000000000000000" pitchFamily="2" charset="2"/>
              </a:rPr>
              <a:t>Listen and Assess </a:t>
            </a:r>
            <a:r>
              <a:rPr lang="en-US" sz="2400" dirty="0">
                <a:sym typeface="Wingdings" panose="05000000000000000000" pitchFamily="2" charset="2"/>
              </a:rPr>
              <a:t> Biological and Physical Environment</a:t>
            </a:r>
          </a:p>
          <a:p>
            <a:r>
              <a:rPr lang="en-US" sz="2400" dirty="0">
                <a:sym typeface="Wingdings" panose="05000000000000000000" pitchFamily="2" charset="2"/>
              </a:rPr>
              <a:t>	     </a:t>
            </a:r>
            <a:r>
              <a:rPr lang="en-US" sz="2133" dirty="0">
                <a:sym typeface="Wingdings" panose="05000000000000000000" pitchFamily="2" charset="2"/>
              </a:rPr>
              <a:t>(Signal)						   (Information)</a:t>
            </a:r>
          </a:p>
          <a:p>
            <a:pPr algn="ctr"/>
            <a:endParaRPr lang="en-US" sz="1067" dirty="0">
              <a:sym typeface="Wingdings" panose="05000000000000000000" pitchFamily="2" charset="2"/>
            </a:endParaRPr>
          </a:p>
          <a:p>
            <a:pPr algn="ctr"/>
            <a:r>
              <a:rPr lang="en-US" sz="2400" dirty="0" smtClean="0">
                <a:sym typeface="Wingdings" panose="05000000000000000000" pitchFamily="2" charset="2"/>
              </a:rPr>
              <a:t> Acoustic </a:t>
            </a:r>
            <a:r>
              <a:rPr lang="en-US" sz="2400" dirty="0">
                <a:sym typeface="Wingdings" panose="05000000000000000000" pitchFamily="2" charset="2"/>
              </a:rPr>
              <a:t>Environment  </a:t>
            </a:r>
            <a:r>
              <a:rPr lang="en-US" sz="2400" u="sng" dirty="0">
                <a:solidFill>
                  <a:srgbClr val="00B0F0"/>
                </a:solidFill>
                <a:sym typeface="Wingdings" panose="05000000000000000000" pitchFamily="2" charset="2"/>
              </a:rPr>
              <a:t>Model and Predict </a:t>
            </a:r>
            <a:r>
              <a:rPr lang="en-US" sz="2400" dirty="0">
                <a:sym typeface="Wingdings" panose="05000000000000000000" pitchFamily="2" charset="2"/>
              </a:rPr>
              <a:t> Biological and Physical Environment</a:t>
            </a:r>
            <a:endParaRPr lang="en-US" sz="2400" dirty="0"/>
          </a:p>
          <a:p>
            <a:r>
              <a:rPr lang="en-US" sz="2133" dirty="0"/>
              <a:t>           </a:t>
            </a:r>
            <a:r>
              <a:rPr lang="en-US" sz="2133" dirty="0" smtClean="0"/>
              <a:t>      </a:t>
            </a:r>
            <a:r>
              <a:rPr lang="en-US" sz="2133" dirty="0"/>
              <a:t>(Decision Space)					                      (Scenario)</a:t>
            </a:r>
          </a:p>
        </p:txBody>
      </p:sp>
      <p:pic>
        <p:nvPicPr>
          <p:cNvPr id="7" name="Picture 6">
            <a:extLst>
              <a:ext uri="{FF2B5EF4-FFF2-40B4-BE49-F238E27FC236}">
                <a16:creationId xmlns:a16="http://schemas.microsoft.com/office/drawing/2014/main" id="{62C527B0-A8B7-4D6D-AB6A-1D9FFCF8C949}"/>
              </a:ext>
            </a:extLst>
          </p:cNvPr>
          <p:cNvPicPr>
            <a:picLocks noChangeAspect="1"/>
          </p:cNvPicPr>
          <p:nvPr/>
        </p:nvPicPr>
        <p:blipFill>
          <a:blip r:embed="rId3"/>
          <a:stretch>
            <a:fillRect/>
          </a:stretch>
        </p:blipFill>
        <p:spPr>
          <a:xfrm>
            <a:off x="14238932" y="3554469"/>
            <a:ext cx="1446076" cy="785104"/>
          </a:xfrm>
          <a:prstGeom prst="rect">
            <a:avLst/>
          </a:prstGeom>
          <a:effectLst>
            <a:softEdge rad="63500"/>
          </a:effectLst>
        </p:spPr>
      </p:pic>
      <p:pic>
        <p:nvPicPr>
          <p:cNvPr id="8" name="Picture 7">
            <a:extLst>
              <a:ext uri="{FF2B5EF4-FFF2-40B4-BE49-F238E27FC236}">
                <a16:creationId xmlns:a16="http://schemas.microsoft.com/office/drawing/2014/main" id="{CDBF50F3-7C35-4524-9EA5-83A94E6692D1}"/>
              </a:ext>
            </a:extLst>
          </p:cNvPr>
          <p:cNvPicPr>
            <a:picLocks noChangeAspect="1"/>
          </p:cNvPicPr>
          <p:nvPr/>
        </p:nvPicPr>
        <p:blipFill>
          <a:blip r:embed="rId4"/>
          <a:stretch>
            <a:fillRect/>
          </a:stretch>
        </p:blipFill>
        <p:spPr>
          <a:xfrm>
            <a:off x="12983260" y="3912338"/>
            <a:ext cx="1270092" cy="1294195"/>
          </a:xfrm>
          <a:prstGeom prst="rect">
            <a:avLst/>
          </a:prstGeom>
          <a:effectLst>
            <a:softEdge rad="63500"/>
          </a:effectLst>
        </p:spPr>
      </p:pic>
      <p:pic>
        <p:nvPicPr>
          <p:cNvPr id="9" name="Picture 8">
            <a:extLst>
              <a:ext uri="{FF2B5EF4-FFF2-40B4-BE49-F238E27FC236}">
                <a16:creationId xmlns:a16="http://schemas.microsoft.com/office/drawing/2014/main" id="{5346EF2F-67B0-4512-BB7A-A999CEC4D85C}"/>
              </a:ext>
            </a:extLst>
          </p:cNvPr>
          <p:cNvPicPr>
            <a:picLocks noChangeAspect="1"/>
          </p:cNvPicPr>
          <p:nvPr/>
        </p:nvPicPr>
        <p:blipFill>
          <a:blip r:embed="rId5"/>
          <a:stretch>
            <a:fillRect/>
          </a:stretch>
        </p:blipFill>
        <p:spPr>
          <a:xfrm>
            <a:off x="13541123" y="5564402"/>
            <a:ext cx="1424457" cy="1211790"/>
          </a:xfrm>
          <a:prstGeom prst="rect">
            <a:avLst/>
          </a:prstGeom>
          <a:effectLst>
            <a:softEdge rad="63500"/>
          </a:effectLst>
        </p:spPr>
      </p:pic>
      <p:grpSp>
        <p:nvGrpSpPr>
          <p:cNvPr id="10" name="Group 9">
            <a:extLst>
              <a:ext uri="{FF2B5EF4-FFF2-40B4-BE49-F238E27FC236}">
                <a16:creationId xmlns:a16="http://schemas.microsoft.com/office/drawing/2014/main" id="{00908576-C82F-4822-803A-8C0FB8851941}"/>
              </a:ext>
            </a:extLst>
          </p:cNvPr>
          <p:cNvGrpSpPr/>
          <p:nvPr/>
        </p:nvGrpSpPr>
        <p:grpSpPr>
          <a:xfrm>
            <a:off x="13215486" y="2579571"/>
            <a:ext cx="3330342" cy="924116"/>
            <a:chOff x="5210022" y="1443949"/>
            <a:chExt cx="6864635" cy="1766152"/>
          </a:xfrm>
        </p:grpSpPr>
        <p:sp>
          <p:nvSpPr>
            <p:cNvPr id="11" name="TextBox 10">
              <a:extLst>
                <a:ext uri="{FF2B5EF4-FFF2-40B4-BE49-F238E27FC236}">
                  <a16:creationId xmlns:a16="http://schemas.microsoft.com/office/drawing/2014/main" id="{00D7546D-57DC-4752-A563-A7821F6F9BC6}"/>
                </a:ext>
              </a:extLst>
            </p:cNvPr>
            <p:cNvSpPr txBox="1"/>
            <p:nvPr/>
          </p:nvSpPr>
          <p:spPr>
            <a:xfrm rot="229754">
              <a:off x="5210022" y="2793293"/>
              <a:ext cx="1660617" cy="416808"/>
            </a:xfrm>
            <a:prstGeom prst="rect">
              <a:avLst/>
            </a:prstGeom>
            <a:noFill/>
          </p:spPr>
          <p:txBody>
            <a:bodyPr wrap="square" rtlCol="0">
              <a:prstTxWarp prst="textArchDown">
                <a:avLst>
                  <a:gd name="adj" fmla="val 123921"/>
                </a:avLst>
              </a:prstTxWarp>
              <a:spAutoFit/>
            </a:bodyPr>
            <a:lstStyle/>
            <a:p>
              <a:pPr defTabSz="457200"/>
              <a:r>
                <a:rPr lang="en-US" dirty="0">
                  <a:solidFill>
                    <a:srgbClr val="007DBB">
                      <a:lumMod val="50000"/>
                    </a:srgbClr>
                  </a:solidFill>
                  <a:latin typeface="Brush Script MT" panose="03060802040406070304" pitchFamily="66" charset="0"/>
                </a:rPr>
                <a:t>“ </a:t>
              </a:r>
              <a:r>
                <a:rPr lang="en-US" sz="2800" dirty="0">
                  <a:solidFill>
                    <a:srgbClr val="007DBB">
                      <a:lumMod val="50000"/>
                    </a:srgbClr>
                  </a:solidFill>
                  <a:latin typeface="Brush Script MT" panose="03060802040406070304" pitchFamily="66" charset="0"/>
                </a:rPr>
                <a:t>The Science of</a:t>
              </a:r>
            </a:p>
          </p:txBody>
        </p:sp>
        <p:sp>
          <p:nvSpPr>
            <p:cNvPr id="12" name="TextBox 11">
              <a:extLst>
                <a:ext uri="{FF2B5EF4-FFF2-40B4-BE49-F238E27FC236}">
                  <a16:creationId xmlns:a16="http://schemas.microsoft.com/office/drawing/2014/main" id="{094B0AF2-FB14-4D67-9ACD-0EA1C3FBE9A0}"/>
                </a:ext>
              </a:extLst>
            </p:cNvPr>
            <p:cNvSpPr txBox="1"/>
            <p:nvPr/>
          </p:nvSpPr>
          <p:spPr>
            <a:xfrm rot="1364233">
              <a:off x="10549011" y="1443949"/>
              <a:ext cx="1525646" cy="369332"/>
            </a:xfrm>
            <a:prstGeom prst="rect">
              <a:avLst/>
            </a:prstGeom>
            <a:noFill/>
          </p:spPr>
          <p:txBody>
            <a:bodyPr wrap="square" rtlCol="0">
              <a:prstTxWarp prst="textArchUp">
                <a:avLst/>
              </a:prstTxWarp>
              <a:spAutoFit/>
            </a:bodyPr>
            <a:lstStyle/>
            <a:p>
              <a:pPr defTabSz="457200"/>
              <a:r>
                <a:rPr lang="en-US" sz="2800" dirty="0">
                  <a:solidFill>
                    <a:srgbClr val="007DBB">
                      <a:lumMod val="50000"/>
                    </a:srgbClr>
                  </a:solidFill>
                  <a:latin typeface="Brush Script MT" panose="03060802040406070304" pitchFamily="66" charset="0"/>
                </a:rPr>
                <a:t>Ocean</a:t>
              </a:r>
              <a:r>
                <a:rPr lang="en-US" dirty="0">
                  <a:solidFill>
                    <a:srgbClr val="007DBB">
                      <a:lumMod val="50000"/>
                    </a:srgbClr>
                  </a:solidFill>
                  <a:latin typeface="Brush Script MT" panose="03060802040406070304" pitchFamily="66" charset="0"/>
                </a:rPr>
                <a:t> Sound”</a:t>
              </a:r>
            </a:p>
          </p:txBody>
        </p:sp>
      </p:grpSp>
      <p:grpSp>
        <p:nvGrpSpPr>
          <p:cNvPr id="21" name="Group 20">
            <a:extLst>
              <a:ext uri="{FF2B5EF4-FFF2-40B4-BE49-F238E27FC236}">
                <a16:creationId xmlns:a16="http://schemas.microsoft.com/office/drawing/2014/main" id="{CE0221ED-2240-C64A-88A6-2C8C121D8068}"/>
              </a:ext>
            </a:extLst>
          </p:cNvPr>
          <p:cNvGrpSpPr/>
          <p:nvPr/>
        </p:nvGrpSpPr>
        <p:grpSpPr>
          <a:xfrm>
            <a:off x="4643208" y="346312"/>
            <a:ext cx="3076253" cy="342900"/>
            <a:chOff x="4742522" y="1528186"/>
            <a:chExt cx="3502349" cy="411903"/>
          </a:xfrm>
        </p:grpSpPr>
        <p:pic>
          <p:nvPicPr>
            <p:cNvPr id="22" name="Picture 21" descr="Diagram&#10;&#10;Description automatically generated">
              <a:extLst>
                <a:ext uri="{FF2B5EF4-FFF2-40B4-BE49-F238E27FC236}">
                  <a16:creationId xmlns:a16="http://schemas.microsoft.com/office/drawing/2014/main" id="{1F6380DD-05F3-1D6C-CF02-95B8601C3D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022" t="955" r="30543" b="-955"/>
            <a:stretch/>
          </p:blipFill>
          <p:spPr>
            <a:xfrm>
              <a:off x="5216129" y="1528186"/>
              <a:ext cx="403802" cy="411480"/>
            </a:xfrm>
            <a:prstGeom prst="rect">
              <a:avLst/>
            </a:prstGeom>
          </p:spPr>
        </p:pic>
        <p:pic>
          <p:nvPicPr>
            <p:cNvPr id="23" name="Picture 22">
              <a:extLst>
                <a:ext uri="{FF2B5EF4-FFF2-40B4-BE49-F238E27FC236}">
                  <a16:creationId xmlns:a16="http://schemas.microsoft.com/office/drawing/2014/main" id="{A97EC5F6-ACFB-0563-322D-5EFF4BCB2233}"/>
                </a:ext>
              </a:extLst>
            </p:cNvPr>
            <p:cNvPicPr>
              <a:picLocks noChangeAspect="1"/>
            </p:cNvPicPr>
            <p:nvPr/>
          </p:nvPicPr>
          <p:blipFill>
            <a:blip r:embed="rId7"/>
            <a:stretch>
              <a:fillRect/>
            </a:stretch>
          </p:blipFill>
          <p:spPr>
            <a:xfrm>
              <a:off x="5682058" y="1596766"/>
              <a:ext cx="734786" cy="274320"/>
            </a:xfrm>
            <a:prstGeom prst="rect">
              <a:avLst/>
            </a:prstGeom>
          </p:spPr>
        </p:pic>
        <p:pic>
          <p:nvPicPr>
            <p:cNvPr id="24" name="Picture 23">
              <a:extLst>
                <a:ext uri="{FF2B5EF4-FFF2-40B4-BE49-F238E27FC236}">
                  <a16:creationId xmlns:a16="http://schemas.microsoft.com/office/drawing/2014/main" id="{92E4D20A-DDD3-5B9E-96EB-F1FB72C729B5}"/>
                </a:ext>
              </a:extLst>
            </p:cNvPr>
            <p:cNvPicPr>
              <a:picLocks noChangeAspect="1"/>
            </p:cNvPicPr>
            <p:nvPr/>
          </p:nvPicPr>
          <p:blipFill>
            <a:blip r:embed="rId8"/>
            <a:stretch>
              <a:fillRect/>
            </a:stretch>
          </p:blipFill>
          <p:spPr>
            <a:xfrm>
              <a:off x="4742522" y="1528186"/>
              <a:ext cx="411480" cy="411480"/>
            </a:xfrm>
            <a:prstGeom prst="rect">
              <a:avLst/>
            </a:prstGeom>
          </p:spPr>
        </p:pic>
        <p:pic>
          <p:nvPicPr>
            <p:cNvPr id="25" name="Picture 24">
              <a:extLst>
                <a:ext uri="{FF2B5EF4-FFF2-40B4-BE49-F238E27FC236}">
                  <a16:creationId xmlns:a16="http://schemas.microsoft.com/office/drawing/2014/main" id="{8AA0D387-05F2-FFCA-BDA3-B24AEA8E93AE}"/>
                </a:ext>
              </a:extLst>
            </p:cNvPr>
            <p:cNvPicPr>
              <a:picLocks noChangeAspect="1"/>
            </p:cNvPicPr>
            <p:nvPr/>
          </p:nvPicPr>
          <p:blipFill>
            <a:blip r:embed="rId9"/>
            <a:stretch>
              <a:fillRect/>
            </a:stretch>
          </p:blipFill>
          <p:spPr>
            <a:xfrm>
              <a:off x="6478971" y="1528186"/>
              <a:ext cx="316524" cy="411480"/>
            </a:xfrm>
            <a:prstGeom prst="rect">
              <a:avLst/>
            </a:prstGeom>
          </p:spPr>
        </p:pic>
        <p:pic>
          <p:nvPicPr>
            <p:cNvPr id="26" name="Picture 25">
              <a:extLst>
                <a:ext uri="{FF2B5EF4-FFF2-40B4-BE49-F238E27FC236}">
                  <a16:creationId xmlns:a16="http://schemas.microsoft.com/office/drawing/2014/main" id="{D6454C72-8DAC-92DB-F83B-99588C962E20}"/>
                </a:ext>
              </a:extLst>
            </p:cNvPr>
            <p:cNvPicPr>
              <a:picLocks noChangeAspect="1"/>
            </p:cNvPicPr>
            <p:nvPr/>
          </p:nvPicPr>
          <p:blipFill>
            <a:blip r:embed="rId10"/>
            <a:stretch>
              <a:fillRect/>
            </a:stretch>
          </p:blipFill>
          <p:spPr>
            <a:xfrm>
              <a:off x="7833391" y="1528186"/>
              <a:ext cx="411480" cy="411480"/>
            </a:xfrm>
            <a:prstGeom prst="rect">
              <a:avLst/>
            </a:prstGeom>
          </p:spPr>
        </p:pic>
        <p:pic>
          <p:nvPicPr>
            <p:cNvPr id="27" name="Picture 26">
              <a:extLst>
                <a:ext uri="{FF2B5EF4-FFF2-40B4-BE49-F238E27FC236}">
                  <a16:creationId xmlns:a16="http://schemas.microsoft.com/office/drawing/2014/main" id="{2E7A491E-BE15-486E-04DF-F7987A219A8A}"/>
                </a:ext>
              </a:extLst>
            </p:cNvPr>
            <p:cNvPicPr>
              <a:picLocks noChangeAspect="1"/>
            </p:cNvPicPr>
            <p:nvPr/>
          </p:nvPicPr>
          <p:blipFill>
            <a:blip r:embed="rId11"/>
            <a:stretch>
              <a:fillRect/>
            </a:stretch>
          </p:blipFill>
          <p:spPr>
            <a:xfrm>
              <a:off x="7333517" y="1528186"/>
              <a:ext cx="437745" cy="411480"/>
            </a:xfrm>
            <a:prstGeom prst="rect">
              <a:avLst/>
            </a:prstGeom>
          </p:spPr>
        </p:pic>
        <p:pic>
          <p:nvPicPr>
            <p:cNvPr id="28" name="Picture 27">
              <a:extLst>
                <a:ext uri="{FF2B5EF4-FFF2-40B4-BE49-F238E27FC236}">
                  <a16:creationId xmlns:a16="http://schemas.microsoft.com/office/drawing/2014/main" id="{B5A3DE62-B9A3-77E3-8B70-ACE64217BB66}"/>
                </a:ext>
              </a:extLst>
            </p:cNvPr>
            <p:cNvPicPr>
              <a:picLocks noChangeAspect="1"/>
            </p:cNvPicPr>
            <p:nvPr/>
          </p:nvPicPr>
          <p:blipFill>
            <a:blip r:embed="rId12"/>
            <a:stretch>
              <a:fillRect/>
            </a:stretch>
          </p:blipFill>
          <p:spPr>
            <a:xfrm>
              <a:off x="6859908" y="1528609"/>
              <a:ext cx="411480" cy="411480"/>
            </a:xfrm>
            <a:prstGeom prst="rect">
              <a:avLst/>
            </a:prstGeom>
          </p:spPr>
        </p:pic>
      </p:grpSp>
      <p:sp>
        <p:nvSpPr>
          <p:cNvPr id="30" name="TextBox 29">
            <a:extLst>
              <a:ext uri="{FF2B5EF4-FFF2-40B4-BE49-F238E27FC236}">
                <a16:creationId xmlns:a16="http://schemas.microsoft.com/office/drawing/2014/main" id="{894935FF-1645-2032-EC81-9D1BE10B7A11}"/>
              </a:ext>
            </a:extLst>
          </p:cNvPr>
          <p:cNvSpPr txBox="1"/>
          <p:nvPr/>
        </p:nvSpPr>
        <p:spPr>
          <a:xfrm>
            <a:off x="284841" y="2843440"/>
            <a:ext cx="11767119" cy="830997"/>
          </a:xfrm>
          <a:prstGeom prst="rect">
            <a:avLst/>
          </a:prstGeom>
          <a:noFill/>
        </p:spPr>
        <p:txBody>
          <a:bodyPr wrap="square">
            <a:spAutoFit/>
          </a:bodyPr>
          <a:lstStyle/>
          <a:p>
            <a:r>
              <a:rPr lang="en-US" sz="2400" dirty="0"/>
              <a:t>The </a:t>
            </a:r>
            <a:r>
              <a:rPr lang="en-US" sz="2400" b="1" i="1" dirty="0"/>
              <a:t>Acoustic Environment: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collectively, the combination of all sounds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within a given area modified by interactions with the environment (National Park Service)</a:t>
            </a:r>
            <a:endParaRPr lang="en-US" sz="2400" dirty="0"/>
          </a:p>
        </p:txBody>
      </p:sp>
      <p:pic>
        <p:nvPicPr>
          <p:cNvPr id="13" name="Picture 12"/>
          <p:cNvPicPr>
            <a:picLocks noChangeAspect="1"/>
          </p:cNvPicPr>
          <p:nvPr/>
        </p:nvPicPr>
        <p:blipFill>
          <a:blip r:embed="rId13"/>
          <a:stretch>
            <a:fillRect/>
          </a:stretch>
        </p:blipFill>
        <p:spPr>
          <a:xfrm>
            <a:off x="783368" y="1394264"/>
            <a:ext cx="9707314" cy="1315382"/>
          </a:xfrm>
          <a:prstGeom prst="rect">
            <a:avLst/>
          </a:prstGeom>
        </p:spPr>
      </p:pic>
      <p:sp>
        <p:nvSpPr>
          <p:cNvPr id="4" name="Rectangle 3"/>
          <p:cNvSpPr/>
          <p:nvPr/>
        </p:nvSpPr>
        <p:spPr>
          <a:xfrm>
            <a:off x="8750461" y="0"/>
            <a:ext cx="1740221" cy="139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01319"/>
      </p:ext>
    </p:extLst>
  </p:cSld>
  <p:clrMapOvr>
    <a:masterClrMapping/>
  </p:clrMapOvr>
  <mc:AlternateContent xmlns:mc="http://schemas.openxmlformats.org/markup-compatibility/2006" xmlns:p14="http://schemas.microsoft.com/office/powerpoint/2010/main">
    <mc:Choice Requires="p14">
      <p:transition spd="slow" p14:dur="2000" advTm="85982"/>
    </mc:Choice>
    <mc:Fallback xmlns="">
      <p:transition spd="slow" advTm="8598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C161FD33-4AF7-431E-9D87-E9FDD0AC022D}"/>
              </a:ext>
            </a:extLst>
          </p:cNvPr>
          <p:cNvSpPr/>
          <p:nvPr/>
        </p:nvSpPr>
        <p:spPr>
          <a:xfrm>
            <a:off x="152399" y="-56146"/>
            <a:ext cx="3224463" cy="166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E6460-7B43-435B-9A35-E2C7DF27F3E6}"/>
              </a:ext>
            </a:extLst>
          </p:cNvPr>
          <p:cNvSpPr/>
          <p:nvPr/>
        </p:nvSpPr>
        <p:spPr>
          <a:xfrm>
            <a:off x="8855242" y="0"/>
            <a:ext cx="3224463" cy="166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CCBE3B4-822A-4F07-BB40-E4350BAFC794}"/>
              </a:ext>
            </a:extLst>
          </p:cNvPr>
          <p:cNvSpPr/>
          <p:nvPr/>
        </p:nvSpPr>
        <p:spPr>
          <a:xfrm>
            <a:off x="8912318" y="-117418"/>
            <a:ext cx="3224463" cy="166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09C37EC-5836-47F1-A146-502855837424}"/>
              </a:ext>
            </a:extLst>
          </p:cNvPr>
          <p:cNvSpPr txBox="1"/>
          <p:nvPr/>
        </p:nvSpPr>
        <p:spPr>
          <a:xfrm>
            <a:off x="3976091" y="23345"/>
            <a:ext cx="8662161" cy="769441"/>
          </a:xfrm>
          <a:prstGeom prst="rect">
            <a:avLst/>
          </a:prstGeom>
          <a:noFill/>
        </p:spPr>
        <p:txBody>
          <a:bodyPr wrap="square">
            <a:spAutoFit/>
          </a:bodyPr>
          <a:lstStyle/>
          <a:p>
            <a:r>
              <a:rPr lang="en-US" sz="4400" dirty="0">
                <a:ea typeface="+mj-ea"/>
                <a:cs typeface="+mj-cs"/>
              </a:rPr>
              <a:t>Recent Outreach</a:t>
            </a:r>
            <a:endParaRPr lang="en-US" dirty="0"/>
          </a:p>
        </p:txBody>
      </p:sp>
      <p:pic>
        <p:nvPicPr>
          <p:cNvPr id="2" name="Picture 1">
            <a:extLst>
              <a:ext uri="{FF2B5EF4-FFF2-40B4-BE49-F238E27FC236}">
                <a16:creationId xmlns:a16="http://schemas.microsoft.com/office/drawing/2014/main" id="{52B2D97A-A43A-130E-0C77-D2A91A757CBD}"/>
              </a:ext>
            </a:extLst>
          </p:cNvPr>
          <p:cNvPicPr>
            <a:picLocks noChangeAspect="1"/>
          </p:cNvPicPr>
          <p:nvPr/>
        </p:nvPicPr>
        <p:blipFill>
          <a:blip r:embed="rId3"/>
          <a:stretch>
            <a:fillRect/>
          </a:stretch>
        </p:blipFill>
        <p:spPr>
          <a:xfrm>
            <a:off x="1264933" y="933549"/>
            <a:ext cx="7647385" cy="5763300"/>
          </a:xfrm>
          <a:prstGeom prst="rect">
            <a:avLst/>
          </a:prstGeom>
          <a:ln w="38100">
            <a:solidFill>
              <a:schemeClr val="bg2">
                <a:lumMod val="75000"/>
              </a:schemeClr>
            </a:solidFill>
          </a:ln>
        </p:spPr>
      </p:pic>
      <p:pic>
        <p:nvPicPr>
          <p:cNvPr id="3" name="Picture 2">
            <a:extLst>
              <a:ext uri="{FF2B5EF4-FFF2-40B4-BE49-F238E27FC236}">
                <a16:creationId xmlns:a16="http://schemas.microsoft.com/office/drawing/2014/main" id="{A8D0E741-3C44-2AD9-E995-336B6E23175D}"/>
              </a:ext>
            </a:extLst>
          </p:cNvPr>
          <p:cNvPicPr>
            <a:picLocks noChangeAspect="1"/>
          </p:cNvPicPr>
          <p:nvPr/>
        </p:nvPicPr>
        <p:blipFill>
          <a:blip r:embed="rId4"/>
          <a:stretch>
            <a:fillRect/>
          </a:stretch>
        </p:blipFill>
        <p:spPr>
          <a:xfrm>
            <a:off x="7632171" y="1657496"/>
            <a:ext cx="3304306" cy="1886885"/>
          </a:xfrm>
          <a:prstGeom prst="rect">
            <a:avLst/>
          </a:prstGeom>
          <a:ln>
            <a:solidFill>
              <a:schemeClr val="tx2">
                <a:lumMod val="25000"/>
              </a:schemeClr>
            </a:solidFill>
          </a:ln>
        </p:spPr>
      </p:pic>
      <p:grpSp>
        <p:nvGrpSpPr>
          <p:cNvPr id="5" name="Group 4">
            <a:extLst>
              <a:ext uri="{FF2B5EF4-FFF2-40B4-BE49-F238E27FC236}">
                <a16:creationId xmlns:a16="http://schemas.microsoft.com/office/drawing/2014/main" id="{32DD644A-08A1-3E3E-C28D-E140421D985F}"/>
              </a:ext>
            </a:extLst>
          </p:cNvPr>
          <p:cNvGrpSpPr/>
          <p:nvPr/>
        </p:nvGrpSpPr>
        <p:grpSpPr>
          <a:xfrm>
            <a:off x="2690992" y="2600939"/>
            <a:ext cx="3319660" cy="390417"/>
            <a:chOff x="4742522" y="1528186"/>
            <a:chExt cx="3502349" cy="411903"/>
          </a:xfrm>
        </p:grpSpPr>
        <p:pic>
          <p:nvPicPr>
            <p:cNvPr id="6" name="Picture 5" descr="Diagram&#10;&#10;Description automatically generated">
              <a:extLst>
                <a:ext uri="{FF2B5EF4-FFF2-40B4-BE49-F238E27FC236}">
                  <a16:creationId xmlns:a16="http://schemas.microsoft.com/office/drawing/2014/main" id="{CC3DBC0F-67C9-3A04-4F9F-9491DAD33D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022" t="955" r="30543" b="-955"/>
            <a:stretch/>
          </p:blipFill>
          <p:spPr>
            <a:xfrm>
              <a:off x="5216129" y="1528186"/>
              <a:ext cx="403802" cy="411480"/>
            </a:xfrm>
            <a:prstGeom prst="rect">
              <a:avLst/>
            </a:prstGeom>
          </p:spPr>
        </p:pic>
        <p:pic>
          <p:nvPicPr>
            <p:cNvPr id="7" name="Picture 6">
              <a:extLst>
                <a:ext uri="{FF2B5EF4-FFF2-40B4-BE49-F238E27FC236}">
                  <a16:creationId xmlns:a16="http://schemas.microsoft.com/office/drawing/2014/main" id="{41B0FFF7-3322-CB2F-20E3-397CB1D5DAE9}"/>
                </a:ext>
              </a:extLst>
            </p:cNvPr>
            <p:cNvPicPr>
              <a:picLocks noChangeAspect="1"/>
            </p:cNvPicPr>
            <p:nvPr/>
          </p:nvPicPr>
          <p:blipFill>
            <a:blip r:embed="rId6"/>
            <a:stretch>
              <a:fillRect/>
            </a:stretch>
          </p:blipFill>
          <p:spPr>
            <a:xfrm>
              <a:off x="5682058" y="1596766"/>
              <a:ext cx="734786" cy="274320"/>
            </a:xfrm>
            <a:prstGeom prst="rect">
              <a:avLst/>
            </a:prstGeom>
          </p:spPr>
        </p:pic>
        <p:pic>
          <p:nvPicPr>
            <p:cNvPr id="9" name="Picture 8">
              <a:extLst>
                <a:ext uri="{FF2B5EF4-FFF2-40B4-BE49-F238E27FC236}">
                  <a16:creationId xmlns:a16="http://schemas.microsoft.com/office/drawing/2014/main" id="{16624FA2-2799-886B-959E-0E5B90EA80C8}"/>
                </a:ext>
              </a:extLst>
            </p:cNvPr>
            <p:cNvPicPr>
              <a:picLocks noChangeAspect="1"/>
            </p:cNvPicPr>
            <p:nvPr/>
          </p:nvPicPr>
          <p:blipFill>
            <a:blip r:embed="rId7"/>
            <a:stretch>
              <a:fillRect/>
            </a:stretch>
          </p:blipFill>
          <p:spPr>
            <a:xfrm>
              <a:off x="4742522" y="1528186"/>
              <a:ext cx="411480" cy="411480"/>
            </a:xfrm>
            <a:prstGeom prst="rect">
              <a:avLst/>
            </a:prstGeom>
          </p:spPr>
        </p:pic>
        <p:pic>
          <p:nvPicPr>
            <p:cNvPr id="10" name="Picture 9">
              <a:extLst>
                <a:ext uri="{FF2B5EF4-FFF2-40B4-BE49-F238E27FC236}">
                  <a16:creationId xmlns:a16="http://schemas.microsoft.com/office/drawing/2014/main" id="{8ABC106F-1E36-9EBD-75C1-9113D241DEE9}"/>
                </a:ext>
              </a:extLst>
            </p:cNvPr>
            <p:cNvPicPr>
              <a:picLocks noChangeAspect="1"/>
            </p:cNvPicPr>
            <p:nvPr/>
          </p:nvPicPr>
          <p:blipFill>
            <a:blip r:embed="rId8"/>
            <a:stretch>
              <a:fillRect/>
            </a:stretch>
          </p:blipFill>
          <p:spPr>
            <a:xfrm>
              <a:off x="6478971" y="1528186"/>
              <a:ext cx="316524" cy="411480"/>
            </a:xfrm>
            <a:prstGeom prst="rect">
              <a:avLst/>
            </a:prstGeom>
          </p:spPr>
        </p:pic>
        <p:pic>
          <p:nvPicPr>
            <p:cNvPr id="11" name="Picture 10">
              <a:extLst>
                <a:ext uri="{FF2B5EF4-FFF2-40B4-BE49-F238E27FC236}">
                  <a16:creationId xmlns:a16="http://schemas.microsoft.com/office/drawing/2014/main" id="{B4299687-9C12-2CBB-51BF-C201989D5D54}"/>
                </a:ext>
              </a:extLst>
            </p:cNvPr>
            <p:cNvPicPr>
              <a:picLocks noChangeAspect="1"/>
            </p:cNvPicPr>
            <p:nvPr/>
          </p:nvPicPr>
          <p:blipFill>
            <a:blip r:embed="rId9"/>
            <a:stretch>
              <a:fillRect/>
            </a:stretch>
          </p:blipFill>
          <p:spPr>
            <a:xfrm>
              <a:off x="7833391" y="1528186"/>
              <a:ext cx="411480" cy="411480"/>
            </a:xfrm>
            <a:prstGeom prst="rect">
              <a:avLst/>
            </a:prstGeom>
          </p:spPr>
        </p:pic>
        <p:pic>
          <p:nvPicPr>
            <p:cNvPr id="12" name="Picture 11">
              <a:extLst>
                <a:ext uri="{FF2B5EF4-FFF2-40B4-BE49-F238E27FC236}">
                  <a16:creationId xmlns:a16="http://schemas.microsoft.com/office/drawing/2014/main" id="{851F18AA-2D19-D569-0D51-3112FB078AF1}"/>
                </a:ext>
              </a:extLst>
            </p:cNvPr>
            <p:cNvPicPr>
              <a:picLocks noChangeAspect="1"/>
            </p:cNvPicPr>
            <p:nvPr/>
          </p:nvPicPr>
          <p:blipFill>
            <a:blip r:embed="rId10"/>
            <a:stretch>
              <a:fillRect/>
            </a:stretch>
          </p:blipFill>
          <p:spPr>
            <a:xfrm>
              <a:off x="7333517" y="1528186"/>
              <a:ext cx="437745" cy="411480"/>
            </a:xfrm>
            <a:prstGeom prst="rect">
              <a:avLst/>
            </a:prstGeom>
          </p:spPr>
        </p:pic>
        <p:pic>
          <p:nvPicPr>
            <p:cNvPr id="13" name="Picture 12">
              <a:extLst>
                <a:ext uri="{FF2B5EF4-FFF2-40B4-BE49-F238E27FC236}">
                  <a16:creationId xmlns:a16="http://schemas.microsoft.com/office/drawing/2014/main" id="{81F172EC-8ACE-E112-5EF6-D5C107CFC293}"/>
                </a:ext>
              </a:extLst>
            </p:cNvPr>
            <p:cNvPicPr>
              <a:picLocks noChangeAspect="1"/>
            </p:cNvPicPr>
            <p:nvPr/>
          </p:nvPicPr>
          <p:blipFill>
            <a:blip r:embed="rId11"/>
            <a:stretch>
              <a:fillRect/>
            </a:stretch>
          </p:blipFill>
          <p:spPr>
            <a:xfrm>
              <a:off x="6859908" y="1528609"/>
              <a:ext cx="411480" cy="411480"/>
            </a:xfrm>
            <a:prstGeom prst="rect">
              <a:avLst/>
            </a:prstGeom>
          </p:spPr>
        </p:pic>
      </p:grpSp>
    </p:spTree>
    <p:extLst>
      <p:ext uri="{BB962C8B-B14F-4D97-AF65-F5344CB8AC3E}">
        <p14:creationId xmlns:p14="http://schemas.microsoft.com/office/powerpoint/2010/main" val="2327116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39EFA8-30A9-5706-1115-9183FBD06FCA}"/>
              </a:ext>
            </a:extLst>
          </p:cNvPr>
          <p:cNvSpPr txBox="1"/>
          <p:nvPr/>
        </p:nvSpPr>
        <p:spPr>
          <a:xfrm>
            <a:off x="3815909" y="592707"/>
            <a:ext cx="5206171" cy="769441"/>
          </a:xfrm>
          <a:prstGeom prst="rect">
            <a:avLst/>
          </a:prstGeom>
          <a:noFill/>
        </p:spPr>
        <p:txBody>
          <a:bodyPr wrap="square">
            <a:spAutoFit/>
          </a:bodyPr>
          <a:lstStyle/>
          <a:p>
            <a:r>
              <a:rPr lang="en-US" sz="4400" dirty="0" smtClean="0">
                <a:ea typeface="+mj-ea"/>
                <a:cs typeface="+mj-cs"/>
              </a:rPr>
              <a:t>Action Solicitation</a:t>
            </a:r>
            <a:endParaRPr lang="en-US" dirty="0"/>
          </a:p>
        </p:txBody>
      </p:sp>
      <p:sp>
        <p:nvSpPr>
          <p:cNvPr id="13" name="TextBox 12">
            <a:extLst>
              <a:ext uri="{FF2B5EF4-FFF2-40B4-BE49-F238E27FC236}">
                <a16:creationId xmlns:a16="http://schemas.microsoft.com/office/drawing/2014/main" id="{18563397-BBBA-502A-FF18-537345C6260A}"/>
              </a:ext>
            </a:extLst>
          </p:cNvPr>
          <p:cNvSpPr txBox="1"/>
          <p:nvPr/>
        </p:nvSpPr>
        <p:spPr>
          <a:xfrm>
            <a:off x="7546206" y="2917831"/>
            <a:ext cx="4645794" cy="3139321"/>
          </a:xfrm>
          <a:prstGeom prst="rect">
            <a:avLst/>
          </a:prstGeom>
          <a:solidFill>
            <a:schemeClr val="bg1">
              <a:alpha val="65000"/>
            </a:schemeClr>
          </a:solidFill>
        </p:spPr>
        <p:txBody>
          <a:bodyPr wrap="square">
            <a:spAutoFit/>
          </a:bodyPr>
          <a:lstStyle/>
          <a:p>
            <a:pPr algn="l"/>
            <a:r>
              <a:rPr lang="en-US" b="1" dirty="0">
                <a:effectLst/>
              </a:rPr>
              <a:t>Call for "Ocean-Shot" </a:t>
            </a:r>
            <a:r>
              <a:rPr lang="en-US" b="1" dirty="0" smtClean="0">
                <a:effectLst/>
              </a:rPr>
              <a:t>Concepts-</a:t>
            </a:r>
            <a:endParaRPr lang="en-US" b="1" dirty="0">
              <a:effectLst/>
            </a:endParaRPr>
          </a:p>
          <a:p>
            <a:pPr algn="l"/>
            <a:r>
              <a:rPr lang="en-US" b="1" dirty="0">
                <a:effectLst/>
              </a:rPr>
              <a:t>Transformative Research for the </a:t>
            </a:r>
          </a:p>
          <a:p>
            <a:pPr algn="l"/>
            <a:r>
              <a:rPr lang="en-US" b="1" dirty="0">
                <a:effectLst/>
              </a:rPr>
              <a:t>Decade</a:t>
            </a:r>
          </a:p>
          <a:p>
            <a:pPr algn="l"/>
            <a:endParaRPr lang="en-US" b="1" dirty="0"/>
          </a:p>
          <a:p>
            <a:pPr algn="l"/>
            <a:r>
              <a:rPr lang="en-US" dirty="0"/>
              <a:t>“Ocean-Shots”, defined as an ambitious, transformational research concept that  draws inspiration and </a:t>
            </a:r>
            <a:r>
              <a:rPr lang="en-US" dirty="0" smtClean="0"/>
              <a:t> expertise </a:t>
            </a:r>
            <a:r>
              <a:rPr lang="en-US" dirty="0"/>
              <a:t>from multiple disciplines and </a:t>
            </a:r>
            <a:r>
              <a:rPr lang="en-US" dirty="0" smtClean="0"/>
              <a:t> fundamentally </a:t>
            </a:r>
            <a:r>
              <a:rPr lang="en-US" dirty="0"/>
              <a:t>advances ocean </a:t>
            </a:r>
          </a:p>
          <a:p>
            <a:pPr algn="l"/>
            <a:r>
              <a:rPr lang="en-US" dirty="0"/>
              <a:t>science for sustainable </a:t>
            </a:r>
            <a:r>
              <a:rPr lang="en-US" dirty="0" smtClean="0"/>
              <a:t> development</a:t>
            </a:r>
            <a:r>
              <a:rPr lang="en-US" dirty="0"/>
              <a:t>.</a:t>
            </a:r>
          </a:p>
          <a:p>
            <a:pPr algn="l"/>
            <a:r>
              <a:rPr lang="en-US" b="1" dirty="0" smtClean="0"/>
              <a:t>Apply </a:t>
            </a:r>
            <a:r>
              <a:rPr lang="en-US" b="1" dirty="0"/>
              <a:t>today using our </a:t>
            </a:r>
            <a:r>
              <a:rPr lang="en-US" b="1" dirty="0">
                <a:hlinkClick r:id="rId3"/>
              </a:rPr>
              <a:t>online form</a:t>
            </a:r>
            <a:r>
              <a:rPr lang="en-US" b="1" dirty="0"/>
              <a:t>, or email </a:t>
            </a:r>
            <a:r>
              <a:rPr lang="en-US" b="1" dirty="0">
                <a:hlinkClick r:id="rId4"/>
              </a:rPr>
              <a:t>oceandecadeus@nas.edu</a:t>
            </a:r>
            <a:r>
              <a:rPr lang="en-US" b="1" dirty="0"/>
              <a:t> with questions.</a:t>
            </a:r>
            <a:r>
              <a:rPr lang="en-US" dirty="0"/>
              <a:t> </a:t>
            </a:r>
            <a:endParaRPr lang="en-US" b="1" dirty="0">
              <a:effectLst/>
            </a:endParaRPr>
          </a:p>
        </p:txBody>
      </p:sp>
      <p:pic>
        <p:nvPicPr>
          <p:cNvPr id="14" name="Picture 13">
            <a:extLst>
              <a:ext uri="{FF2B5EF4-FFF2-40B4-BE49-F238E27FC236}">
                <a16:creationId xmlns:a16="http://schemas.microsoft.com/office/drawing/2014/main" id="{30EAF504-724A-1628-A3CC-B173DCA498DC}"/>
              </a:ext>
            </a:extLst>
          </p:cNvPr>
          <p:cNvPicPr>
            <a:picLocks noChangeAspect="1"/>
          </p:cNvPicPr>
          <p:nvPr/>
        </p:nvPicPr>
        <p:blipFill>
          <a:blip r:embed="rId5"/>
          <a:stretch>
            <a:fillRect/>
          </a:stretch>
        </p:blipFill>
        <p:spPr>
          <a:xfrm>
            <a:off x="7546206" y="1660531"/>
            <a:ext cx="3324225" cy="12573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938" y="1660531"/>
            <a:ext cx="6057942" cy="4846353"/>
          </a:xfrm>
          <a:prstGeom prst="rect">
            <a:avLst/>
          </a:prstGeom>
        </p:spPr>
      </p:pic>
      <p:sp>
        <p:nvSpPr>
          <p:cNvPr id="3" name="TextBox 2"/>
          <p:cNvSpPr txBox="1"/>
          <p:nvPr/>
        </p:nvSpPr>
        <p:spPr>
          <a:xfrm>
            <a:off x="6844880" y="5860553"/>
            <a:ext cx="2962060" cy="646331"/>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hlinkClick r:id="rId7"/>
              </a:rPr>
              <a:t>OD-MAE</a:t>
            </a:r>
            <a:endParaRPr lang="en-US" dirty="0">
              <a:solidFill>
                <a:schemeClr val="bg1"/>
              </a:solidFill>
            </a:endParaRPr>
          </a:p>
        </p:txBody>
      </p:sp>
      <p:sp>
        <p:nvSpPr>
          <p:cNvPr id="8" name="Rectangle 7"/>
          <p:cNvSpPr/>
          <p:nvPr/>
        </p:nvSpPr>
        <p:spPr>
          <a:xfrm>
            <a:off x="8750461" y="0"/>
            <a:ext cx="1740221" cy="139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77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3670" y="1793515"/>
            <a:ext cx="11411211" cy="3416320"/>
          </a:xfrm>
          <a:prstGeom prst="rect">
            <a:avLst/>
          </a:prstGeom>
          <a:solidFill>
            <a:schemeClr val="bg1">
              <a:alpha val="84000"/>
            </a:schemeClr>
          </a:solidFill>
        </p:spPr>
        <p:txBody>
          <a:bodyPr wrap="square" rtlCol="0">
            <a:spAutoFit/>
          </a:bodyPr>
          <a:lstStyle/>
          <a:p>
            <a:r>
              <a:rPr lang="en-US" sz="2400" dirty="0" smtClean="0"/>
              <a:t>The OD-MAE program supports collecting information from the ocean to further analyze, interpret, assess, predict, and share to meet OD Challenges, Outcomes, and Goals</a:t>
            </a:r>
          </a:p>
          <a:p>
            <a:pPr lvl="1"/>
            <a:endParaRPr lang="en-US" sz="2400" dirty="0" smtClean="0"/>
          </a:p>
          <a:p>
            <a:pPr marL="0" lvl="1"/>
            <a:r>
              <a:rPr lang="en-US" sz="2400" dirty="0" smtClean="0"/>
              <a:t>Opportunities:</a:t>
            </a:r>
          </a:p>
          <a:p>
            <a:pPr marL="800100" lvl="2" indent="-342900">
              <a:buFont typeface="Wingdings" panose="05000000000000000000" pitchFamily="2" charset="2"/>
              <a:buChar char="Ø"/>
            </a:pPr>
            <a:r>
              <a:rPr lang="en-US" sz="2400" dirty="0" smtClean="0"/>
              <a:t>Partners: Underwater acoustics is interdisciplinary, and can provide complementary/additional information</a:t>
            </a:r>
          </a:p>
          <a:p>
            <a:pPr marL="800100" lvl="1" indent="-342900">
              <a:buFont typeface="Wingdings" panose="05000000000000000000" pitchFamily="2" charset="2"/>
              <a:buChar char="Ø"/>
            </a:pPr>
            <a:r>
              <a:rPr lang="en-US" sz="2400" dirty="0" smtClean="0"/>
              <a:t>Capacity building: can new technology incorporate acoustic monitoring components in observation systems?</a:t>
            </a:r>
          </a:p>
          <a:p>
            <a:pPr marL="800100" lvl="1" indent="-342900">
              <a:buFont typeface="Wingdings" panose="05000000000000000000" pitchFamily="2" charset="2"/>
              <a:buChar char="Ø"/>
            </a:pPr>
            <a:r>
              <a:rPr lang="en-US" sz="2400" dirty="0" smtClean="0"/>
              <a:t>Support: Tends to be an underrepresented field in ocean science</a:t>
            </a:r>
          </a:p>
        </p:txBody>
      </p:sp>
      <p:sp>
        <p:nvSpPr>
          <p:cNvPr id="3" name="Rectangle 2"/>
          <p:cNvSpPr/>
          <p:nvPr/>
        </p:nvSpPr>
        <p:spPr>
          <a:xfrm>
            <a:off x="8750461" y="162045"/>
            <a:ext cx="1740221" cy="139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0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AF2D5CA-99D4-4075-B43E-D6A04CBCF0CD}"/>
              </a:ext>
            </a:extLst>
          </p:cNvPr>
          <p:cNvGrpSpPr/>
          <p:nvPr/>
        </p:nvGrpSpPr>
        <p:grpSpPr>
          <a:xfrm>
            <a:off x="7581252" y="3806465"/>
            <a:ext cx="3228978" cy="868039"/>
            <a:chOff x="5210022" y="2793293"/>
            <a:chExt cx="3228978" cy="868039"/>
          </a:xfrm>
        </p:grpSpPr>
        <p:sp>
          <p:nvSpPr>
            <p:cNvPr id="38" name="TextBox 37">
              <a:extLst>
                <a:ext uri="{FF2B5EF4-FFF2-40B4-BE49-F238E27FC236}">
                  <a16:creationId xmlns:a16="http://schemas.microsoft.com/office/drawing/2014/main" id="{44296192-9C5C-4DD7-875A-2DD0BE427757}"/>
                </a:ext>
              </a:extLst>
            </p:cNvPr>
            <p:cNvSpPr txBox="1"/>
            <p:nvPr/>
          </p:nvSpPr>
          <p:spPr>
            <a:xfrm rot="229754">
              <a:off x="5210022" y="2793293"/>
              <a:ext cx="1660617" cy="416808"/>
            </a:xfrm>
            <a:prstGeom prst="rect">
              <a:avLst/>
            </a:prstGeom>
            <a:noFill/>
          </p:spPr>
          <p:txBody>
            <a:bodyPr wrap="square" rtlCol="0">
              <a:prstTxWarp prst="textArchDown">
                <a:avLst>
                  <a:gd name="adj" fmla="val 123921"/>
                </a:avLst>
              </a:prstTxWarp>
              <a:spAutoFit/>
            </a:bodyPr>
            <a:lstStyle/>
            <a:p>
              <a:pPr defTabSz="457200"/>
              <a:r>
                <a:rPr lang="en-US" dirty="0">
                  <a:solidFill>
                    <a:srgbClr val="007DBB">
                      <a:lumMod val="50000"/>
                    </a:srgbClr>
                  </a:solidFill>
                  <a:latin typeface="Brush Script MT" panose="03060802040406070304" pitchFamily="66" charset="0"/>
                </a:rPr>
                <a:t>“ </a:t>
              </a:r>
              <a:r>
                <a:rPr lang="en-US" sz="2800" dirty="0">
                  <a:solidFill>
                    <a:srgbClr val="007DBB">
                      <a:lumMod val="50000"/>
                    </a:srgbClr>
                  </a:solidFill>
                  <a:latin typeface="Brush Script MT" panose="03060802040406070304" pitchFamily="66" charset="0"/>
                </a:rPr>
                <a:t>The Science of</a:t>
              </a:r>
            </a:p>
          </p:txBody>
        </p:sp>
        <p:sp>
          <p:nvSpPr>
            <p:cNvPr id="39" name="TextBox 38">
              <a:extLst>
                <a:ext uri="{FF2B5EF4-FFF2-40B4-BE49-F238E27FC236}">
                  <a16:creationId xmlns:a16="http://schemas.microsoft.com/office/drawing/2014/main" id="{703C40C1-68D3-4CDB-8183-061ACCA6B9AF}"/>
                </a:ext>
              </a:extLst>
            </p:cNvPr>
            <p:cNvSpPr txBox="1"/>
            <p:nvPr/>
          </p:nvSpPr>
          <p:spPr>
            <a:xfrm rot="1364233">
              <a:off x="6913354" y="3292000"/>
              <a:ext cx="1525646" cy="369332"/>
            </a:xfrm>
            <a:prstGeom prst="rect">
              <a:avLst/>
            </a:prstGeom>
            <a:noFill/>
          </p:spPr>
          <p:txBody>
            <a:bodyPr wrap="square" rtlCol="0">
              <a:prstTxWarp prst="textArchUp">
                <a:avLst/>
              </a:prstTxWarp>
              <a:spAutoFit/>
            </a:bodyPr>
            <a:lstStyle/>
            <a:p>
              <a:pPr defTabSz="457200"/>
              <a:r>
                <a:rPr lang="en-US" sz="2800" dirty="0">
                  <a:solidFill>
                    <a:srgbClr val="007DBB">
                      <a:lumMod val="50000"/>
                    </a:srgbClr>
                  </a:solidFill>
                  <a:latin typeface="Brush Script MT" panose="03060802040406070304" pitchFamily="66" charset="0"/>
                </a:rPr>
                <a:t>Ocean</a:t>
              </a:r>
              <a:r>
                <a:rPr lang="en-US" dirty="0">
                  <a:solidFill>
                    <a:srgbClr val="007DBB">
                      <a:lumMod val="50000"/>
                    </a:srgbClr>
                  </a:solidFill>
                  <a:latin typeface="Brush Script MT" panose="03060802040406070304" pitchFamily="66" charset="0"/>
                </a:rPr>
                <a:t> Sound”</a:t>
              </a:r>
            </a:p>
          </p:txBody>
        </p:sp>
      </p:grpSp>
      <p:pic>
        <p:nvPicPr>
          <p:cNvPr id="8" name="Picture 7" descr="Logo, company name&#10;&#10;Description automatically generated">
            <a:extLst>
              <a:ext uri="{FF2B5EF4-FFF2-40B4-BE49-F238E27FC236}">
                <a16:creationId xmlns:a16="http://schemas.microsoft.com/office/drawing/2014/main" id="{7D1E418A-9382-4E14-947B-0F4E9AADB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692" y="1812928"/>
            <a:ext cx="1627777" cy="1001198"/>
          </a:xfrm>
          <a:prstGeom prst="rect">
            <a:avLst/>
          </a:prstGeom>
        </p:spPr>
      </p:pic>
      <p:pic>
        <p:nvPicPr>
          <p:cNvPr id="9" name="Picture 8" descr="A picture containing text, antenna&#10;&#10;Description automatically generated">
            <a:extLst>
              <a:ext uri="{FF2B5EF4-FFF2-40B4-BE49-F238E27FC236}">
                <a16:creationId xmlns:a16="http://schemas.microsoft.com/office/drawing/2014/main" id="{5179A7B5-FFD3-4CB8-B908-86FB392FDDA4}"/>
              </a:ext>
            </a:extLst>
          </p:cNvPr>
          <p:cNvPicPr>
            <a:picLocks noChangeAspect="1"/>
          </p:cNvPicPr>
          <p:nvPr/>
        </p:nvPicPr>
        <p:blipFill rotWithShape="1">
          <a:blip r:embed="rId4">
            <a:extLst>
              <a:ext uri="{28A0092B-C50C-407E-A947-70E740481C1C}">
                <a14:useLocalDpi xmlns:a14="http://schemas.microsoft.com/office/drawing/2010/main" val="0"/>
              </a:ext>
            </a:extLst>
          </a:blip>
          <a:srcRect l="7489" t="8617" r="8398" b="7285"/>
          <a:stretch/>
        </p:blipFill>
        <p:spPr>
          <a:xfrm>
            <a:off x="4524473" y="3104133"/>
            <a:ext cx="1807696" cy="1047750"/>
          </a:xfrm>
          <a:prstGeom prst="rect">
            <a:avLst/>
          </a:prstGeom>
        </p:spPr>
      </p:pic>
      <p:pic>
        <p:nvPicPr>
          <p:cNvPr id="10" name="Picture 9" descr="Logo&#10;&#10;Description automatically generated">
            <a:extLst>
              <a:ext uri="{FF2B5EF4-FFF2-40B4-BE49-F238E27FC236}">
                <a16:creationId xmlns:a16="http://schemas.microsoft.com/office/drawing/2014/main" id="{6527D9FD-40EA-4DCD-9EC9-6BD7182899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82" y="3094418"/>
            <a:ext cx="1714500" cy="78105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803CE545-5E2B-4C8A-BC5B-94C586E77B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1399" y="2877970"/>
            <a:ext cx="2633158" cy="896919"/>
          </a:xfrm>
          <a:prstGeom prst="rect">
            <a:avLst/>
          </a:prstGeom>
        </p:spPr>
      </p:pic>
      <p:pic>
        <p:nvPicPr>
          <p:cNvPr id="12" name="Picture 11" descr="Diagram&#10;&#10;Description automatically generated">
            <a:extLst>
              <a:ext uri="{FF2B5EF4-FFF2-40B4-BE49-F238E27FC236}">
                <a16:creationId xmlns:a16="http://schemas.microsoft.com/office/drawing/2014/main" id="{BCDF5893-35D6-44F6-A070-5A7F30ADBD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022" t="955" r="30543" b="-955"/>
          <a:stretch/>
        </p:blipFill>
        <p:spPr>
          <a:xfrm>
            <a:off x="6667951" y="2859762"/>
            <a:ext cx="1114856" cy="1136053"/>
          </a:xfrm>
          <a:prstGeom prst="rect">
            <a:avLst/>
          </a:prstGeom>
        </p:spPr>
      </p:pic>
      <p:pic>
        <p:nvPicPr>
          <p:cNvPr id="13" name="Picture 12" descr="Text&#10;&#10;Description automatically generated">
            <a:extLst>
              <a:ext uri="{FF2B5EF4-FFF2-40B4-BE49-F238E27FC236}">
                <a16:creationId xmlns:a16="http://schemas.microsoft.com/office/drawing/2014/main" id="{739B0206-6262-46F3-B563-F4221F372B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99" y="4689219"/>
            <a:ext cx="3019698" cy="960263"/>
          </a:xfrm>
          <a:prstGeom prst="rect">
            <a:avLst/>
          </a:prstGeom>
        </p:spPr>
      </p:pic>
      <p:pic>
        <p:nvPicPr>
          <p:cNvPr id="14" name="Picture 13" descr="Text&#10;&#10;Description automatically generated">
            <a:extLst>
              <a:ext uri="{FF2B5EF4-FFF2-40B4-BE49-F238E27FC236}">
                <a16:creationId xmlns:a16="http://schemas.microsoft.com/office/drawing/2014/main" id="{117736CE-6C82-4E53-93F2-C14E0C1520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613" y="5897142"/>
            <a:ext cx="3610332" cy="580661"/>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7F13D889-D910-4351-B013-90DAE43823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566" y="4151883"/>
            <a:ext cx="2357807" cy="685238"/>
          </a:xfrm>
          <a:prstGeom prst="rect">
            <a:avLst/>
          </a:prstGeom>
        </p:spPr>
      </p:pic>
      <p:pic>
        <p:nvPicPr>
          <p:cNvPr id="16" name="Picture 15" descr="Diagram&#10;&#10;Description automatically generated">
            <a:extLst>
              <a:ext uri="{FF2B5EF4-FFF2-40B4-BE49-F238E27FC236}">
                <a16:creationId xmlns:a16="http://schemas.microsoft.com/office/drawing/2014/main" id="{E5DF4D39-9371-4A31-87F2-6BB764279E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4040" y="4065604"/>
            <a:ext cx="1042351" cy="953619"/>
          </a:xfrm>
          <a:prstGeom prst="rect">
            <a:avLst/>
          </a:prstGeom>
        </p:spPr>
      </p:pic>
      <p:pic>
        <p:nvPicPr>
          <p:cNvPr id="17" name="Picture 16">
            <a:extLst>
              <a:ext uri="{FF2B5EF4-FFF2-40B4-BE49-F238E27FC236}">
                <a16:creationId xmlns:a16="http://schemas.microsoft.com/office/drawing/2014/main" id="{4F5F22E6-390C-44A2-82A1-6F74A00D1E0E}"/>
              </a:ext>
            </a:extLst>
          </p:cNvPr>
          <p:cNvPicPr>
            <a:picLocks noChangeAspect="1"/>
          </p:cNvPicPr>
          <p:nvPr/>
        </p:nvPicPr>
        <p:blipFill>
          <a:blip r:embed="rId12"/>
          <a:stretch>
            <a:fillRect/>
          </a:stretch>
        </p:blipFill>
        <p:spPr>
          <a:xfrm>
            <a:off x="2603405" y="3176729"/>
            <a:ext cx="1225163" cy="634571"/>
          </a:xfrm>
          <a:prstGeom prst="rect">
            <a:avLst/>
          </a:prstGeom>
        </p:spPr>
      </p:pic>
      <p:pic>
        <p:nvPicPr>
          <p:cNvPr id="3" name="Picture 2">
            <a:extLst>
              <a:ext uri="{FF2B5EF4-FFF2-40B4-BE49-F238E27FC236}">
                <a16:creationId xmlns:a16="http://schemas.microsoft.com/office/drawing/2014/main" id="{30F6E512-80B8-44F6-9DA5-2062FED64D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7839" y="1061196"/>
            <a:ext cx="1500395" cy="1839194"/>
          </a:xfrm>
          <a:prstGeom prst="rect">
            <a:avLst/>
          </a:prstGeom>
        </p:spPr>
      </p:pic>
      <p:pic>
        <p:nvPicPr>
          <p:cNvPr id="6" name="Picture 5">
            <a:extLst>
              <a:ext uri="{FF2B5EF4-FFF2-40B4-BE49-F238E27FC236}">
                <a16:creationId xmlns:a16="http://schemas.microsoft.com/office/drawing/2014/main" id="{27A70F56-936D-4D5D-A571-F823FFB314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76927" y="1852712"/>
            <a:ext cx="1756758" cy="829788"/>
          </a:xfrm>
          <a:prstGeom prst="rect">
            <a:avLst/>
          </a:prstGeom>
        </p:spPr>
      </p:pic>
      <p:grpSp>
        <p:nvGrpSpPr>
          <p:cNvPr id="22" name="Group 21">
            <a:extLst>
              <a:ext uri="{FF2B5EF4-FFF2-40B4-BE49-F238E27FC236}">
                <a16:creationId xmlns:a16="http://schemas.microsoft.com/office/drawing/2014/main" id="{88632EA6-A61E-49FF-A76E-7323B3DB4BCD}"/>
              </a:ext>
            </a:extLst>
          </p:cNvPr>
          <p:cNvGrpSpPr/>
          <p:nvPr/>
        </p:nvGrpSpPr>
        <p:grpSpPr>
          <a:xfrm>
            <a:off x="4344825" y="577327"/>
            <a:ext cx="3502349" cy="411903"/>
            <a:chOff x="4344825" y="641495"/>
            <a:chExt cx="3502349" cy="411903"/>
          </a:xfrm>
        </p:grpSpPr>
        <p:pic>
          <p:nvPicPr>
            <p:cNvPr id="23" name="Picture 22" descr="Diagram&#10;&#10;Description automatically generated">
              <a:extLst>
                <a:ext uri="{FF2B5EF4-FFF2-40B4-BE49-F238E27FC236}">
                  <a16:creationId xmlns:a16="http://schemas.microsoft.com/office/drawing/2014/main" id="{6E7EC2B9-C064-47C8-9932-28A4762F73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1022" t="955" r="30543" b="-955"/>
            <a:stretch/>
          </p:blipFill>
          <p:spPr>
            <a:xfrm>
              <a:off x="4818432" y="641495"/>
              <a:ext cx="403802" cy="411480"/>
            </a:xfrm>
            <a:prstGeom prst="rect">
              <a:avLst/>
            </a:prstGeom>
          </p:spPr>
        </p:pic>
        <p:pic>
          <p:nvPicPr>
            <p:cNvPr id="24" name="Picture 23">
              <a:extLst>
                <a:ext uri="{FF2B5EF4-FFF2-40B4-BE49-F238E27FC236}">
                  <a16:creationId xmlns:a16="http://schemas.microsoft.com/office/drawing/2014/main" id="{C4ED5234-206F-4382-AB9E-143D3831197B}"/>
                </a:ext>
              </a:extLst>
            </p:cNvPr>
            <p:cNvPicPr>
              <a:picLocks noChangeAspect="1"/>
            </p:cNvPicPr>
            <p:nvPr/>
          </p:nvPicPr>
          <p:blipFill>
            <a:blip r:embed="rId16"/>
            <a:stretch>
              <a:fillRect/>
            </a:stretch>
          </p:blipFill>
          <p:spPr>
            <a:xfrm>
              <a:off x="5284361" y="710075"/>
              <a:ext cx="734786" cy="274320"/>
            </a:xfrm>
            <a:prstGeom prst="rect">
              <a:avLst/>
            </a:prstGeom>
          </p:spPr>
        </p:pic>
        <p:pic>
          <p:nvPicPr>
            <p:cNvPr id="25" name="Picture 24">
              <a:extLst>
                <a:ext uri="{FF2B5EF4-FFF2-40B4-BE49-F238E27FC236}">
                  <a16:creationId xmlns:a16="http://schemas.microsoft.com/office/drawing/2014/main" id="{1593F76E-9322-46D9-B2F9-1485CEDAA984}"/>
                </a:ext>
              </a:extLst>
            </p:cNvPr>
            <p:cNvPicPr>
              <a:picLocks noChangeAspect="1"/>
            </p:cNvPicPr>
            <p:nvPr/>
          </p:nvPicPr>
          <p:blipFill>
            <a:blip r:embed="rId17"/>
            <a:stretch>
              <a:fillRect/>
            </a:stretch>
          </p:blipFill>
          <p:spPr>
            <a:xfrm>
              <a:off x="4344825" y="641495"/>
              <a:ext cx="411480" cy="411480"/>
            </a:xfrm>
            <a:prstGeom prst="rect">
              <a:avLst/>
            </a:prstGeom>
          </p:spPr>
        </p:pic>
        <p:pic>
          <p:nvPicPr>
            <p:cNvPr id="26" name="Picture 25">
              <a:extLst>
                <a:ext uri="{FF2B5EF4-FFF2-40B4-BE49-F238E27FC236}">
                  <a16:creationId xmlns:a16="http://schemas.microsoft.com/office/drawing/2014/main" id="{2F2DD179-6BFE-40EB-AF7A-ACC8E5FAB320}"/>
                </a:ext>
              </a:extLst>
            </p:cNvPr>
            <p:cNvPicPr>
              <a:picLocks noChangeAspect="1"/>
            </p:cNvPicPr>
            <p:nvPr/>
          </p:nvPicPr>
          <p:blipFill>
            <a:blip r:embed="rId18"/>
            <a:stretch>
              <a:fillRect/>
            </a:stretch>
          </p:blipFill>
          <p:spPr>
            <a:xfrm>
              <a:off x="6081274" y="641495"/>
              <a:ext cx="316524" cy="411480"/>
            </a:xfrm>
            <a:prstGeom prst="rect">
              <a:avLst/>
            </a:prstGeom>
          </p:spPr>
        </p:pic>
        <p:pic>
          <p:nvPicPr>
            <p:cNvPr id="27" name="Picture 26">
              <a:extLst>
                <a:ext uri="{FF2B5EF4-FFF2-40B4-BE49-F238E27FC236}">
                  <a16:creationId xmlns:a16="http://schemas.microsoft.com/office/drawing/2014/main" id="{C0F56C58-1D38-41BD-84EB-4B5712EF2079}"/>
                </a:ext>
              </a:extLst>
            </p:cNvPr>
            <p:cNvPicPr>
              <a:picLocks noChangeAspect="1"/>
            </p:cNvPicPr>
            <p:nvPr/>
          </p:nvPicPr>
          <p:blipFill>
            <a:blip r:embed="rId19"/>
            <a:stretch>
              <a:fillRect/>
            </a:stretch>
          </p:blipFill>
          <p:spPr>
            <a:xfrm>
              <a:off x="7435694" y="641495"/>
              <a:ext cx="411480" cy="411480"/>
            </a:xfrm>
            <a:prstGeom prst="rect">
              <a:avLst/>
            </a:prstGeom>
          </p:spPr>
        </p:pic>
        <p:pic>
          <p:nvPicPr>
            <p:cNvPr id="28" name="Picture 27">
              <a:extLst>
                <a:ext uri="{FF2B5EF4-FFF2-40B4-BE49-F238E27FC236}">
                  <a16:creationId xmlns:a16="http://schemas.microsoft.com/office/drawing/2014/main" id="{FB1F72E9-31B0-4D22-B70A-486C6F43B91E}"/>
                </a:ext>
              </a:extLst>
            </p:cNvPr>
            <p:cNvPicPr>
              <a:picLocks noChangeAspect="1"/>
            </p:cNvPicPr>
            <p:nvPr/>
          </p:nvPicPr>
          <p:blipFill>
            <a:blip r:embed="rId20"/>
            <a:stretch>
              <a:fillRect/>
            </a:stretch>
          </p:blipFill>
          <p:spPr>
            <a:xfrm>
              <a:off x="6935820" y="641495"/>
              <a:ext cx="437745" cy="411480"/>
            </a:xfrm>
            <a:prstGeom prst="rect">
              <a:avLst/>
            </a:prstGeom>
          </p:spPr>
        </p:pic>
        <p:pic>
          <p:nvPicPr>
            <p:cNvPr id="29" name="Picture 28">
              <a:extLst>
                <a:ext uri="{FF2B5EF4-FFF2-40B4-BE49-F238E27FC236}">
                  <a16:creationId xmlns:a16="http://schemas.microsoft.com/office/drawing/2014/main" id="{6E78B3F2-C064-4B23-8AA7-E2FA0C46BCDB}"/>
                </a:ext>
              </a:extLst>
            </p:cNvPr>
            <p:cNvPicPr>
              <a:picLocks noChangeAspect="1"/>
            </p:cNvPicPr>
            <p:nvPr/>
          </p:nvPicPr>
          <p:blipFill>
            <a:blip r:embed="rId21"/>
            <a:stretch>
              <a:fillRect/>
            </a:stretch>
          </p:blipFill>
          <p:spPr>
            <a:xfrm>
              <a:off x="6462211" y="641918"/>
              <a:ext cx="411480" cy="411480"/>
            </a:xfrm>
            <a:prstGeom prst="rect">
              <a:avLst/>
            </a:prstGeom>
          </p:spPr>
        </p:pic>
      </p:grpSp>
      <p:sp>
        <p:nvSpPr>
          <p:cNvPr id="7" name="TextBox 6">
            <a:extLst>
              <a:ext uri="{FF2B5EF4-FFF2-40B4-BE49-F238E27FC236}">
                <a16:creationId xmlns:a16="http://schemas.microsoft.com/office/drawing/2014/main" id="{D2F1B6A0-6839-4F6C-8447-1413EB0EE2FD}"/>
              </a:ext>
            </a:extLst>
          </p:cNvPr>
          <p:cNvSpPr txBox="1"/>
          <p:nvPr/>
        </p:nvSpPr>
        <p:spPr>
          <a:xfrm flipH="1">
            <a:off x="8219184" y="6374987"/>
            <a:ext cx="3901298" cy="369332"/>
          </a:xfrm>
          <a:prstGeom prst="rect">
            <a:avLst/>
          </a:prstGeom>
          <a:noFill/>
        </p:spPr>
        <p:txBody>
          <a:bodyPr wrap="square" rtlCol="0">
            <a:spAutoFit/>
          </a:bodyPr>
          <a:lstStyle/>
          <a:p>
            <a:r>
              <a:rPr lang="en-US" dirty="0"/>
              <a:t>Contact: Kyle.becker1@navy.mil</a:t>
            </a:r>
          </a:p>
        </p:txBody>
      </p:sp>
      <p:sp>
        <p:nvSpPr>
          <p:cNvPr id="4" name="Title 1">
            <a:extLst>
              <a:ext uri="{FF2B5EF4-FFF2-40B4-BE49-F238E27FC236}">
                <a16:creationId xmlns:a16="http://schemas.microsoft.com/office/drawing/2014/main" id="{6709AC10-EF90-D7F6-CA37-676AA116E7A7}"/>
              </a:ext>
            </a:extLst>
          </p:cNvPr>
          <p:cNvSpPr txBox="1">
            <a:spLocks/>
          </p:cNvSpPr>
          <p:nvPr/>
        </p:nvSpPr>
        <p:spPr>
          <a:xfrm>
            <a:off x="50599" y="1657271"/>
            <a:ext cx="4533969" cy="17783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smtClean="0">
                <a:solidFill>
                  <a:schemeClr val="tx2"/>
                </a:solidFill>
              </a:rPr>
              <a:t>Welcoming additional partners!</a:t>
            </a:r>
            <a:r>
              <a:rPr lang="en-US" sz="4800" dirty="0">
                <a:solidFill>
                  <a:schemeClr val="bg1"/>
                </a:solidFill>
              </a:rPr>
              <a:t/>
            </a:r>
            <a:br>
              <a:rPr lang="en-US" sz="4800" dirty="0">
                <a:solidFill>
                  <a:schemeClr val="bg1"/>
                </a:solidFill>
              </a:rPr>
            </a:br>
            <a:r>
              <a:rPr lang="en-US" sz="2400" dirty="0">
                <a:solidFill>
                  <a:schemeClr val="bg1"/>
                </a:solidFill>
              </a:rPr>
              <a:t>     </a:t>
            </a:r>
          </a:p>
        </p:txBody>
      </p:sp>
      <p:sp>
        <p:nvSpPr>
          <p:cNvPr id="30" name="Rectangle 29"/>
          <p:cNvSpPr/>
          <p:nvPr/>
        </p:nvSpPr>
        <p:spPr>
          <a:xfrm>
            <a:off x="8776927" y="107216"/>
            <a:ext cx="1740221" cy="139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569</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Black</vt:lpstr>
      <vt:lpstr>Brush Script MT</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Smarsh, Grace CTR ONR, 32</dc:creator>
  <cp:lastModifiedBy>Smarsh, Grace CTR ONR, 32</cp:lastModifiedBy>
  <cp:revision>43</cp:revision>
  <dcterms:created xsi:type="dcterms:W3CDTF">2023-06-07T00:02:13Z</dcterms:created>
  <dcterms:modified xsi:type="dcterms:W3CDTF">2023-06-07T16:41:42Z</dcterms:modified>
</cp:coreProperties>
</file>