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11"/>
  </p:notesMasterIdLst>
  <p:sldIdLst>
    <p:sldId id="1192" r:id="rId3"/>
    <p:sldId id="357" r:id="rId4"/>
    <p:sldId id="311" r:id="rId5"/>
    <p:sldId id="358" r:id="rId6"/>
    <p:sldId id="316" r:id="rId7"/>
    <p:sldId id="317" r:id="rId8"/>
    <p:sldId id="320" r:id="rId9"/>
    <p:sldId id="11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D7FF"/>
    <a:srgbClr val="00487E"/>
    <a:srgbClr val="FFD9FF"/>
    <a:srgbClr val="FFD1FF"/>
    <a:srgbClr val="FFE5FF"/>
    <a:srgbClr val="9BECFF"/>
    <a:srgbClr val="CCCCFF"/>
    <a:srgbClr val="FFCCFF"/>
    <a:srgbClr val="4472C4"/>
    <a:srgbClr val="61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5D30A-D64F-4D40-9F96-1DB3FF2D736E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0651-37F7-4C09-A639-75DC8E01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f6ba00e53_0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ef6ba00e53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FBD9607D-A5CD-4BC6-8B6A-3A90EDFE8D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000538" y="-11796713"/>
            <a:ext cx="22196426" cy="12485688"/>
          </a:xfrm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6C82EFC-2F7B-4960-8248-05CC08E1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D7DA1EF-A268-424F-8F1E-E77899EC3D3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380228E-5C45-4625-BEFE-A81148ECA10A}" type="slidenum">
              <a:rPr lang="fr-FR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fr-FR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FAEAEC8-9FE5-4EE8-8887-2A4DB63BC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6426" cy="12485688"/>
          </a:xfrm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C4759A-0F09-4C0B-8586-82A860406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B29B628-B8B5-481B-AF68-D36C8DB8554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C51049E-F1B8-49B3-B15E-AD5BF9504C09}" type="slidenum">
              <a:rPr lang="fr-FR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fr-FR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64F3E4C-34BF-4E2F-88DC-381A7A0A3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6426" cy="12485688"/>
          </a:xfrm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278DACD-82AF-4DAE-94C9-52D7A371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5A97ECD-D05F-4C3A-B20A-8B467206F2C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C448694-CAFF-4B52-BD7E-19CA50936563}" type="slidenum">
              <a:rPr lang="fr-FR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7</a:t>
            </a:fld>
            <a:endParaRPr lang="fr-FR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5E0FF2F-D74B-4F4D-B233-DC5EAD12A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6426" cy="12485688"/>
          </a:xfrm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662D98-7E5D-41DD-B6F9-FB20B7A33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f6ba00e53_0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ef6ba00e53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98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0D61-741C-694A-A3F4-5E682BBE613B}" type="datetime1">
              <a:rPr lang="en-US" smtClean="0"/>
              <a:t>6/22/2023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8D69-F065-0245-89D6-F8B1F18EEF65}" type="datetime1">
              <a:rPr lang="en-US" smtClean="0"/>
              <a:t>6/22/2023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3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FDB-E7F1-AB4D-9405-0F4AEC9F8297}" type="datetime1">
              <a:rPr lang="en-US" smtClean="0"/>
              <a:t>6/22/2023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7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180AC-9FB9-458E-917F-7937F80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01064-0C8A-42A3-B245-6B9A9A8A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F78E0-85B4-45FC-A673-1BD38147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27355-381C-49F3-9EDB-E1A980854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4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10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3F6B-A0FA-9C46-86B0-759C05AE3270}" type="datetime1">
              <a:rPr lang="en-US" smtClean="0"/>
              <a:t>6/22/2023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8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4890-791D-634A-8C36-B19013395EC9}" type="datetime1">
              <a:rPr lang="en-US" smtClean="0"/>
              <a:t>6/22/2023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5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7D23-B28E-C940-A3F4-7BF99AFF0B2F}" type="datetime1">
              <a:rPr lang="en-US" smtClean="0"/>
              <a:t>6/22/2023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7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99C1-47CF-DC4B-A2E3-5EDEE5F1F284}" type="datetime1">
              <a:rPr lang="en-US" smtClean="0"/>
              <a:t>6/22/2023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1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9B19-42A6-0046-93A3-3B9BA25C3235}" type="datetime1">
              <a:rPr lang="en-US" smtClean="0"/>
              <a:t>6/22/2023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4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9537-27AC-4A42-9446-0FE617456BA6}" type="datetime1">
              <a:rPr lang="en-US" smtClean="0"/>
              <a:t>6/22/2023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5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05B9-EF71-E448-9CD6-48A86D496269}" type="datetime1">
              <a:rPr lang="en-US" smtClean="0"/>
              <a:t>6/22/2023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7D48-6180-D841-8F20-9663FC54B6CD}" type="datetime1">
              <a:rPr lang="en-US" smtClean="0"/>
              <a:t>6/22/2023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4A31-E5D3-1A47-A5C7-806BD257C11E}" type="datetime1">
              <a:rPr lang="en-US" smtClean="0"/>
              <a:t>6/22/2023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f6ba00e53_0_3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gef6ba00e53_0_3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ef6ba00e53_0_3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gef6ba00e53_0_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ef6ba00e53_0_381"/>
          <p:cNvSpPr/>
          <p:nvPr/>
        </p:nvSpPr>
        <p:spPr>
          <a:xfrm rot="5400000">
            <a:off x="1721106" y="3812553"/>
            <a:ext cx="1639500" cy="1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ef6ba00e53_0_381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ef6ba00e53_0_3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ef6ba00e53_0_381"/>
          <p:cNvSpPr/>
          <p:nvPr/>
        </p:nvSpPr>
        <p:spPr>
          <a:xfrm rot="5400000">
            <a:off x="4884369" y="3379939"/>
            <a:ext cx="2423400" cy="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645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hyperlink" Target="https://sealevel.nasa.gov/ipcc-ar6-sea-level-projection-too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f6ba00e53_0_376"/>
          <p:cNvSpPr/>
          <p:nvPr/>
        </p:nvSpPr>
        <p:spPr>
          <a:xfrm>
            <a:off x="6508376" y="610503"/>
            <a:ext cx="5038165" cy="605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defTabSz="9144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ENFOQUE MULTIAMENAZA EN AREAS COSTERAS</a:t>
            </a:r>
          </a:p>
          <a:p>
            <a:pPr lvl="0" algn="ctr" defTabSz="914400">
              <a:lnSpc>
                <a:spcPct val="115000"/>
              </a:lnSpc>
              <a:buClr>
                <a:srgbClr val="000000"/>
              </a:buClr>
              <a:buSzPts val="1100"/>
            </a:pPr>
            <a:endParaRPr lang="en-US" sz="48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914400">
              <a:lnSpc>
                <a:spcPct val="115000"/>
              </a:lnSpc>
              <a:buClr>
                <a:srgbClr val="000000"/>
              </a:buClr>
              <a:buSzPts val="1100"/>
            </a:pPr>
            <a:endParaRPr kumimoji="0" lang="en-US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lvl="0" algn="ctr" defTabSz="9144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US" sz="48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Bernardo Aliaga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265AEAEF-CEB1-4286-B064-CA6EE4AC957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631504" y="188640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err="1">
                <a:solidFill>
                  <a:srgbClr val="2D2DB9"/>
                </a:solidFill>
              </a:rPr>
              <a:t>Inundaciones</a:t>
            </a:r>
            <a:r>
              <a:rPr lang="en-US" altLang="en-US">
                <a:solidFill>
                  <a:srgbClr val="2D2DB9"/>
                </a:solidFill>
              </a:rPr>
              <a:t> </a:t>
            </a:r>
            <a:r>
              <a:rPr lang="en-US" altLang="en-US" err="1">
                <a:solidFill>
                  <a:srgbClr val="2D2DB9"/>
                </a:solidFill>
              </a:rPr>
              <a:t>costeras</a:t>
            </a:r>
            <a:r>
              <a:rPr lang="en-US" altLang="en-US">
                <a:solidFill>
                  <a:srgbClr val="2D2DB9"/>
                </a:solidFill>
              </a:rPr>
              <a:t> y erosion de playas</a:t>
            </a:r>
          </a:p>
        </p:txBody>
      </p:sp>
      <p:pic>
        <p:nvPicPr>
          <p:cNvPr id="4099" name="Picture 9">
            <a:extLst>
              <a:ext uri="{FF2B5EF4-FFF2-40B4-BE49-F238E27FC236}">
                <a16:creationId xmlns:a16="http://schemas.microsoft.com/office/drawing/2014/main" id="{6CB45A25-0899-457D-8586-C576FA3E033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9700" y="1285876"/>
            <a:ext cx="2916238" cy="1947863"/>
          </a:xfrm>
          <a:noFill/>
        </p:spPr>
      </p:pic>
      <p:pic>
        <p:nvPicPr>
          <p:cNvPr id="4100" name="Picture 10" descr="2006-01-02b 066">
            <a:extLst>
              <a:ext uri="{FF2B5EF4-FFF2-40B4-BE49-F238E27FC236}">
                <a16:creationId xmlns:a16="http://schemas.microsoft.com/office/drawing/2014/main" id="{DD5084FD-7DD7-45FA-8664-594C927964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614" y="1285875"/>
            <a:ext cx="2916237" cy="1944688"/>
          </a:xfrm>
        </p:spPr>
      </p:pic>
      <p:pic>
        <p:nvPicPr>
          <p:cNvPr id="4101" name="Picture 4" descr="P4100176">
            <a:extLst>
              <a:ext uri="{FF2B5EF4-FFF2-40B4-BE49-F238E27FC236}">
                <a16:creationId xmlns:a16="http://schemas.microsoft.com/office/drawing/2014/main" id="{988537DC-48BE-4922-BF6D-19106CA38E7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1" y="3752851"/>
            <a:ext cx="2917825" cy="2187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2002  floods 01">
            <a:extLst>
              <a:ext uri="{FF2B5EF4-FFF2-40B4-BE49-F238E27FC236}">
                <a16:creationId xmlns:a16="http://schemas.microsoft.com/office/drawing/2014/main" id="{061A1507-CF0E-4CBD-BD87-66427F82CF7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75" y="3857626"/>
            <a:ext cx="2916238" cy="2066925"/>
          </a:xfrm>
        </p:spPr>
      </p:pic>
      <p:sp>
        <p:nvSpPr>
          <p:cNvPr id="4103" name="TextBox 7">
            <a:extLst>
              <a:ext uri="{FF2B5EF4-FFF2-40B4-BE49-F238E27FC236}">
                <a16:creationId xmlns:a16="http://schemas.microsoft.com/office/drawing/2014/main" id="{3AB504D7-855C-4A10-A8BA-3AB11C09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4" y="5948364"/>
            <a:ext cx="2928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/>
              <a:t>Colombia</a:t>
            </a:r>
            <a:endParaRPr lang="en-US" altLang="en-US"/>
          </a:p>
        </p:txBody>
      </p:sp>
      <p:sp>
        <p:nvSpPr>
          <p:cNvPr id="4104" name="TextBox 8">
            <a:extLst>
              <a:ext uri="{FF2B5EF4-FFF2-40B4-BE49-F238E27FC236}">
                <a16:creationId xmlns:a16="http://schemas.microsoft.com/office/drawing/2014/main" id="{57CFDA97-5787-4977-A57C-72B84E0D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14689"/>
            <a:ext cx="2928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/>
              <a:t>Samoa</a:t>
            </a:r>
            <a:endParaRPr lang="en-US" altLang="en-US"/>
          </a:p>
        </p:txBody>
      </p:sp>
      <p:sp>
        <p:nvSpPr>
          <p:cNvPr id="4105" name="TextBox 9">
            <a:extLst>
              <a:ext uri="{FF2B5EF4-FFF2-40B4-BE49-F238E27FC236}">
                <a16:creationId xmlns:a16="http://schemas.microsoft.com/office/drawing/2014/main" id="{64E88DDD-C1EE-4862-9AFA-6728032A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3214689"/>
            <a:ext cx="2928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/>
              <a:t>Senegal</a:t>
            </a:r>
            <a:endParaRPr lang="en-US" altLang="en-US"/>
          </a:p>
        </p:txBody>
      </p:sp>
      <p:sp>
        <p:nvSpPr>
          <p:cNvPr id="4106" name="TextBox 10">
            <a:extLst>
              <a:ext uri="{FF2B5EF4-FFF2-40B4-BE49-F238E27FC236}">
                <a16:creationId xmlns:a16="http://schemas.microsoft.com/office/drawing/2014/main" id="{D90731C8-27B7-483C-9D5C-A2FAB5B0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5937251"/>
            <a:ext cx="2928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err="1"/>
              <a:t>Irlanda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F342B-509E-4970-BC53-EA2C2B89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err="1"/>
              <a:t>Tipologia</a:t>
            </a:r>
            <a:r>
              <a:rPr lang="en-US"/>
              <a:t> de </a:t>
            </a:r>
            <a:r>
              <a:rPr lang="en-US" err="1"/>
              <a:t>inundaciones</a:t>
            </a:r>
            <a:r>
              <a:rPr lang="en-US"/>
              <a:t> </a:t>
            </a:r>
            <a:r>
              <a:rPr lang="en-US" err="1"/>
              <a:t>costeras</a:t>
            </a:r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B6AC46A-2BAE-4FAA-A1ED-643D27C20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1214"/>
              </p:ext>
            </p:extLst>
          </p:nvPr>
        </p:nvGraphicFramePr>
        <p:xfrm>
          <a:off x="1022838" y="1690688"/>
          <a:ext cx="10146324" cy="4145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235">
                <a:tc>
                  <a:txBody>
                    <a:bodyPr/>
                    <a:lstStyle/>
                    <a:p>
                      <a:r>
                        <a:rPr lang="en-US" sz="1600" err="1"/>
                        <a:t>Amenazas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Tsunami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Marejada ciclónica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Olas impulsadas por el viento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Aumento del nivel del mar (* según escenarios)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Erosión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costera</a:t>
                      </a:r>
                      <a:endParaRPr lang="en-US" sz="16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5">
                <a:tc>
                  <a:txBody>
                    <a:bodyPr/>
                    <a:lstStyle/>
                    <a:p>
                      <a:r>
                        <a:rPr lang="es-ES" sz="1600"/>
                        <a:t>Frecuencia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De décadas a siglos 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Anual</a:t>
                      </a:r>
                      <a:r>
                        <a:rPr lang="en-US" sz="1600"/>
                        <a:t> a </a:t>
                      </a:r>
                      <a:r>
                        <a:rPr lang="en-US" sz="1600" err="1"/>
                        <a:t>decenal</a:t>
                      </a:r>
                      <a:r>
                        <a:rPr lang="en-US" sz="1600"/>
                        <a:t>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Anual</a:t>
                      </a:r>
                      <a:r>
                        <a:rPr lang="en-US" sz="1600"/>
                        <a:t> a </a:t>
                      </a:r>
                      <a:r>
                        <a:rPr lang="en-US" sz="1600" err="1"/>
                        <a:t>decenal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 </a:t>
                      </a:r>
                      <a:r>
                        <a:rPr lang="en-US" sz="1600" err="1"/>
                        <a:t>curso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pero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acelerado</a:t>
                      </a:r>
                      <a:r>
                        <a:rPr lang="en-US" sz="1600"/>
                        <a:t> (50 cm a 1,5 m en 2100)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 </a:t>
                      </a:r>
                      <a:r>
                        <a:rPr lang="en-US" sz="1600" err="1"/>
                        <a:t>curso</a:t>
                      </a:r>
                      <a:r>
                        <a:rPr lang="en-US" sz="1600"/>
                        <a:t> y </a:t>
                      </a:r>
                      <a:r>
                        <a:rPr lang="en-US" sz="1600" err="1"/>
                        <a:t>acelerado</a:t>
                      </a:r>
                      <a:r>
                        <a:rPr lang="en-US" sz="1600"/>
                        <a:t> por (*) 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5">
                <a:tc>
                  <a:txBody>
                    <a:bodyPr/>
                    <a:lstStyle/>
                    <a:p>
                      <a:r>
                        <a:rPr lang="es-ES" sz="1600"/>
                        <a:t>Intensidad (magnitud)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De cm a metros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1-2 metros o más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1-2 metros o más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Milímetros a decímetros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Varios m/año</a:t>
                      </a:r>
                      <a:endParaRPr lang="en-US" sz="16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5">
                <a:tc>
                  <a:txBody>
                    <a:bodyPr/>
                    <a:lstStyle/>
                    <a:p>
                      <a:r>
                        <a:rPr lang="es-ES" sz="1600"/>
                        <a:t>Duración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De algunas horas a 1 día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De pocas horas a algunos días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De horas a muchos días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 </a:t>
                      </a:r>
                      <a:r>
                        <a:rPr lang="en-US" sz="1600" err="1"/>
                        <a:t>curso</a:t>
                      </a:r>
                      <a:r>
                        <a:rPr lang="en-US" sz="1600"/>
                        <a:t> y por </a:t>
                      </a:r>
                      <a:r>
                        <a:rPr lang="en-US" sz="1600" err="1"/>
                        <a:t>varios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decenios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 </a:t>
                      </a:r>
                      <a:r>
                        <a:rPr lang="en-US" sz="1600" err="1"/>
                        <a:t>curso</a:t>
                      </a:r>
                      <a:r>
                        <a:rPr lang="en-US" sz="1600"/>
                        <a:t> y por </a:t>
                      </a:r>
                      <a:r>
                        <a:rPr lang="en-US" sz="1600" err="1"/>
                        <a:t>varios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decenios</a:t>
                      </a:r>
                      <a:endParaRPr lang="en-US" sz="16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r>
                        <a:rPr lang="es-ES" sz="1600"/>
                        <a:t>Impacto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Inundaciones y arrastre de materiales 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Inundación de un solo evento en un área 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Inundaciones localizadas múltiples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Aumento progresivo del nivel del mar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Progresivo</a:t>
                      </a:r>
                      <a:r>
                        <a:rPr lang="en-US" sz="1600" baseline="0"/>
                        <a:t> </a:t>
                      </a:r>
                      <a:endParaRPr lang="en-US" sz="16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5">
                <a:tc>
                  <a:txBody>
                    <a:bodyPr/>
                    <a:lstStyle/>
                    <a:p>
                      <a:r>
                        <a:rPr lang="en-US" sz="1600"/>
                        <a:t>Alerta </a:t>
                      </a:r>
                      <a:r>
                        <a:rPr lang="en-US" sz="1600" err="1"/>
                        <a:t>temprana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10-30 </a:t>
                      </a:r>
                      <a:r>
                        <a:rPr lang="en-US" sz="1600" err="1"/>
                        <a:t>minutos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 horas a 2 </a:t>
                      </a:r>
                      <a:r>
                        <a:rPr lang="en-US" sz="1600" err="1"/>
                        <a:t>dias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1-3 </a:t>
                      </a:r>
                      <a:r>
                        <a:rPr lang="en-US" sz="1600" err="1"/>
                        <a:t>dias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Decadas</a:t>
                      </a:r>
                      <a:endParaRPr lang="en-US" sz="16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Decadas</a:t>
                      </a:r>
                      <a:endParaRPr lang="en-US" sz="16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BFA90B-F2F6-4ADA-89D5-06FF7CF1A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000" err="1">
                <a:solidFill>
                  <a:srgbClr val="2D2DB9"/>
                </a:solidFill>
              </a:rPr>
              <a:t>Concepto</a:t>
            </a:r>
            <a:r>
              <a:rPr lang="en-US" altLang="en-US" sz="2000">
                <a:solidFill>
                  <a:srgbClr val="2D2DB9"/>
                </a:solidFill>
              </a:rPr>
              <a:t> de un Sistema </a:t>
            </a:r>
            <a:r>
              <a:rPr lang="en-US" altLang="en-US" sz="2000" err="1">
                <a:solidFill>
                  <a:srgbClr val="2D2DB9"/>
                </a:solidFill>
              </a:rPr>
              <a:t>integrado</a:t>
            </a:r>
            <a:r>
              <a:rPr lang="en-US" altLang="en-US" sz="2000">
                <a:solidFill>
                  <a:srgbClr val="2D2DB9"/>
                </a:solidFill>
              </a:rPr>
              <a:t> de </a:t>
            </a:r>
            <a:r>
              <a:rPr lang="en-US" altLang="en-US" sz="2000" err="1">
                <a:solidFill>
                  <a:srgbClr val="2D2DB9"/>
                </a:solidFill>
              </a:rPr>
              <a:t>alerta</a:t>
            </a:r>
            <a:r>
              <a:rPr lang="en-US" altLang="en-US" sz="2000">
                <a:solidFill>
                  <a:srgbClr val="2D2DB9"/>
                </a:solidFill>
              </a:rPr>
              <a:t> - </a:t>
            </a:r>
            <a:r>
              <a:rPr lang="en-US" altLang="en-US" sz="2000" err="1">
                <a:solidFill>
                  <a:srgbClr val="2D2DB9"/>
                </a:solidFill>
              </a:rPr>
              <a:t>caso</a:t>
            </a:r>
            <a:r>
              <a:rPr lang="en-US" altLang="en-US" sz="2000">
                <a:solidFill>
                  <a:srgbClr val="2D2DB9"/>
                </a:solidFill>
              </a:rPr>
              <a:t> Tsunami</a:t>
            </a:r>
          </a:p>
        </p:txBody>
      </p:sp>
      <p:pic>
        <p:nvPicPr>
          <p:cNvPr id="7171" name="Picture 3" descr="TWS-sketch-small">
            <a:extLst>
              <a:ext uri="{FF2B5EF4-FFF2-40B4-BE49-F238E27FC236}">
                <a16:creationId xmlns:a16="http://schemas.microsoft.com/office/drawing/2014/main" id="{3DCEFCCA-ECFF-4012-B110-3D4F2DFC9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813" y="1428751"/>
            <a:ext cx="7294562" cy="44878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5763A381-C15D-448F-9CCD-CF7872E4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212" y="935831"/>
            <a:ext cx="2592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_tradnl" altLang="en-US" sz="2000" u="sng">
                <a:solidFill>
                  <a:srgbClr val="003366"/>
                </a:solidFill>
              </a:rPr>
              <a:t>DEFINIENDO LOS PELIGROS</a:t>
            </a:r>
            <a:endParaRPr lang="fr-FR" altLang="en-US" sz="2000" u="sng">
              <a:solidFill>
                <a:srgbClr val="003366"/>
              </a:solidFill>
            </a:endParaRPr>
          </a:p>
        </p:txBody>
      </p:sp>
      <p:graphicFrame>
        <p:nvGraphicFramePr>
          <p:cNvPr id="69744" name="Group 112">
            <a:extLst>
              <a:ext uri="{FF2B5EF4-FFF2-40B4-BE49-F238E27FC236}">
                <a16:creationId xmlns:a16="http://schemas.microsoft.com/office/drawing/2014/main" id="{D0C9E599-118B-4003-88FA-A52FA60B7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1981"/>
              </p:ext>
            </p:extLst>
          </p:nvPr>
        </p:nvGraphicFramePr>
        <p:xfrm>
          <a:off x="1703387" y="2164786"/>
          <a:ext cx="4897313" cy="2325292"/>
        </p:xfrm>
        <a:graphic>
          <a:graphicData uri="http://schemas.openxmlformats.org/drawingml/2006/table">
            <a:tbl>
              <a:tblPr/>
              <a:tblGrid>
                <a:gridCol w="194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8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Peligros de aparición rápida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Tsunami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Marejada ciclónica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Eventos extremos de oleaje originado por vientos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Riesgos acumulativos, progresivos o “incrementales"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Aumento del nivel del mar a largo plazo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Erosión costera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56" name="Picture 97">
            <a:extLst>
              <a:ext uri="{FF2B5EF4-FFF2-40B4-BE49-F238E27FC236}">
                <a16:creationId xmlns:a16="http://schemas.microsoft.com/office/drawing/2014/main" id="{F021F8A3-97A1-460F-B699-E676DFEA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 b="1913"/>
          <a:stretch>
            <a:fillRect/>
          </a:stretch>
        </p:blipFill>
        <p:spPr bwMode="auto">
          <a:xfrm>
            <a:off x="5232400" y="1"/>
            <a:ext cx="4318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98">
            <a:extLst>
              <a:ext uri="{FF2B5EF4-FFF2-40B4-BE49-F238E27FC236}">
                <a16:creationId xmlns:a16="http://schemas.microsoft.com/office/drawing/2014/main" id="{6DDB4540-3D4A-4055-8D5A-084EB75B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230187"/>
            <a:ext cx="3276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02">
            <a:extLst>
              <a:ext uri="{FF2B5EF4-FFF2-40B4-BE49-F238E27FC236}">
                <a16:creationId xmlns:a16="http://schemas.microsoft.com/office/drawing/2014/main" id="{B7E16DD4-623F-41D5-A2D1-EDD827DF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4088"/>
          <a:stretch>
            <a:fillRect/>
          </a:stretch>
        </p:blipFill>
        <p:spPr bwMode="auto">
          <a:xfrm>
            <a:off x="6816725" y="1844676"/>
            <a:ext cx="36718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105">
            <a:extLst>
              <a:ext uri="{FF2B5EF4-FFF2-40B4-BE49-F238E27FC236}">
                <a16:creationId xmlns:a16="http://schemas.microsoft.com/office/drawing/2014/main" id="{69C244D1-9A15-4266-BE94-061C044A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5991" r="2602"/>
          <a:stretch>
            <a:fillRect/>
          </a:stretch>
        </p:blipFill>
        <p:spPr bwMode="auto">
          <a:xfrm>
            <a:off x="1847726" y="4783200"/>
            <a:ext cx="48244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C67AD0AA-57AA-4A7A-9FD0-D913B420C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2669" y="4783200"/>
            <a:ext cx="3451775" cy="2029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923397-C283-4A60-ABF5-D0E7D7F06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744" y="4984813"/>
            <a:ext cx="1685925" cy="162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9E554-08C5-4CF3-9807-80FEB1BA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7150" y="3833051"/>
            <a:ext cx="165735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F50F2045-7E64-418E-B8DD-9143734F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95" y="35176"/>
            <a:ext cx="3276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E16A6625-1F64-45AF-B213-7D1C5920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692151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2000" u="sng">
                <a:solidFill>
                  <a:srgbClr val="003366"/>
                </a:solidFill>
              </a:rPr>
              <a:t>IDENTIFICAR Y CUANTIFICAR LOS PELIGROS</a:t>
            </a: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C144E7D9-C2CB-4003-9210-CC080A523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5039174"/>
            <a:ext cx="5535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extLst>
              <a:ext uri="{FF2B5EF4-FFF2-40B4-BE49-F238E27FC236}">
                <a16:creationId xmlns:a16="http://schemas.microsoft.com/office/drawing/2014/main" id="{368EA749-B205-48CE-9EB0-72A31824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r="14948" b="8678"/>
          <a:stretch>
            <a:fillRect/>
          </a:stretch>
        </p:blipFill>
        <p:spPr bwMode="auto">
          <a:xfrm>
            <a:off x="1523999" y="2962275"/>
            <a:ext cx="20161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>
            <a:extLst>
              <a:ext uri="{FF2B5EF4-FFF2-40B4-BE49-F238E27FC236}">
                <a16:creationId xmlns:a16="http://schemas.microsoft.com/office/drawing/2014/main" id="{78E3F339-D963-40EE-8B12-157CA9FE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1125539"/>
            <a:ext cx="8713787" cy="391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Definir los límites geográficos del área bajo amenaza/peligro.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Examinar los registros históricos de eventos pasados y cambios de la forma de la costa, también los registros sísmicos regionales y eventos de origen lejano.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Acceder a información sobre las fuentes de los peligros y los patrones de propagación, locales, regionales y de campo lejano.</a:t>
            </a:r>
          </a:p>
          <a:p>
            <a:pPr lvl="4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Adquirir y recopilar datos sobre batimetría costera y topografía costera.</a:t>
            </a:r>
          </a:p>
          <a:p>
            <a:pPr lvl="4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Determinar los parámetros espaciales del impacto del peligro: la exposición (por ejemplo, mediante el modelado o la observación posterior al impacto).</a:t>
            </a:r>
          </a:p>
          <a:p>
            <a:pPr lvl="4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Determinar las probabilidades/factibilidad de los escenarios de peligro.</a:t>
            </a:r>
          </a:p>
          <a:p>
            <a:pPr lvl="4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Mostrar los resultados del analisis de amenaza, exposición y vulnerabilidad como mapas de peligro de inundación.</a:t>
            </a:r>
          </a:p>
          <a:p>
            <a:pPr lvl="4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Transmitir los resultados de la evaluación de peligros a los administradores de riesgos y emergencias.</a:t>
            </a:r>
            <a:endParaRPr lang="fr-FR" altLang="en-US" sz="16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C8912D9E-B29F-44CF-A765-2C3EA8C5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276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6FC083B3-CD17-4EDB-A615-E353916CC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6" y="692151"/>
            <a:ext cx="810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2000" u="sng">
                <a:solidFill>
                  <a:srgbClr val="003366"/>
                </a:solidFill>
              </a:rPr>
              <a:t>MEJORAR LA CONCIENCIA Y LA PREPARACIÓN</a:t>
            </a:r>
            <a:endParaRPr lang="fr-FR" altLang="en-US" sz="2000" u="sng">
              <a:solidFill>
                <a:srgbClr val="003366"/>
              </a:solidFill>
            </a:endParaRP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812D534C-B7ED-408D-9591-26A6E5E8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1341438"/>
            <a:ext cx="5942012" cy="12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Identificar un marco de alerta temprana apropiado.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Sensibilizar sobre el riesgo en toda la comunidad.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Establecer requerimientos operativos para la alerta temprana.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n-US" sz="1600">
                <a:solidFill>
                  <a:srgbClr val="003366"/>
                </a:solidFill>
              </a:rPr>
              <a:t> Prepararse como comunidad para responder a la emergencia.</a:t>
            </a:r>
            <a:endParaRPr lang="fr-FR" altLang="en-US" sz="1600">
              <a:solidFill>
                <a:srgbClr val="003366"/>
              </a:solidFill>
            </a:endParaRPr>
          </a:p>
        </p:txBody>
      </p:sp>
      <p:pic>
        <p:nvPicPr>
          <p:cNvPr id="20485" name="Picture 7">
            <a:extLst>
              <a:ext uri="{FF2B5EF4-FFF2-40B4-BE49-F238E27FC236}">
                <a16:creationId xmlns:a16="http://schemas.microsoft.com/office/drawing/2014/main" id="{712FDB11-94C6-4F85-938A-5969B34C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"/>
          <a:stretch>
            <a:fillRect/>
          </a:stretch>
        </p:blipFill>
        <p:spPr bwMode="auto">
          <a:xfrm>
            <a:off x="1381328" y="1125539"/>
            <a:ext cx="3058910" cy="234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8">
            <a:extLst>
              <a:ext uri="{FF2B5EF4-FFF2-40B4-BE49-F238E27FC236}">
                <a16:creationId xmlns:a16="http://schemas.microsoft.com/office/drawing/2014/main" id="{3CED8465-D606-4B75-956F-B37388E5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3463926"/>
            <a:ext cx="810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fr-FR" altLang="en-US" sz="2000" u="sng">
                <a:solidFill>
                  <a:srgbClr val="003366"/>
                </a:solidFill>
              </a:rPr>
              <a:t> MITIGANDO EL RIESGO</a:t>
            </a:r>
          </a:p>
        </p:txBody>
      </p:sp>
      <p:sp>
        <p:nvSpPr>
          <p:cNvPr id="20487" name="Rectangle 10">
            <a:extLst>
              <a:ext uri="{FF2B5EF4-FFF2-40B4-BE49-F238E27FC236}">
                <a16:creationId xmlns:a16="http://schemas.microsoft.com/office/drawing/2014/main" id="{32C83401-9415-4A86-996F-AAF831C0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887298"/>
            <a:ext cx="4392612" cy="12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s-ES" altLang="en-US" sz="1600">
                <a:solidFill>
                  <a:srgbClr val="003366"/>
                </a:solidFill>
              </a:rPr>
              <a:t>Procedimientos e información que los formuladores de políticas deben considerar al desarrollar una estrategia de mitigación de riesgos para los peligros costeros.</a:t>
            </a:r>
            <a:endParaRPr lang="fr-FR" altLang="en-US" sz="1600">
              <a:solidFill>
                <a:srgbClr val="003366"/>
              </a:solidFill>
            </a:endParaRPr>
          </a:p>
        </p:txBody>
      </p:sp>
      <p:pic>
        <p:nvPicPr>
          <p:cNvPr id="20488" name="Picture 11">
            <a:extLst>
              <a:ext uri="{FF2B5EF4-FFF2-40B4-BE49-F238E27FC236}">
                <a16:creationId xmlns:a16="http://schemas.microsoft.com/office/drawing/2014/main" id="{5083FC0F-EF1B-4703-8E16-AF8ECB24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" b="3473"/>
          <a:stretch>
            <a:fillRect/>
          </a:stretch>
        </p:blipFill>
        <p:spPr bwMode="auto">
          <a:xfrm>
            <a:off x="6600826" y="3284538"/>
            <a:ext cx="402431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>
            <a:extLst>
              <a:ext uri="{FF2B5EF4-FFF2-40B4-BE49-F238E27FC236}">
                <a16:creationId xmlns:a16="http://schemas.microsoft.com/office/drawing/2014/main" id="{5159B4D9-5F40-4EAA-856F-CC143206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4657" r="3522" b="3992"/>
          <a:stretch>
            <a:fillRect/>
          </a:stretch>
        </p:blipFill>
        <p:spPr bwMode="auto">
          <a:xfrm>
            <a:off x="3805959" y="5157788"/>
            <a:ext cx="2290041" cy="1700211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f6ba00e53_0_376"/>
          <p:cNvSpPr/>
          <p:nvPr/>
        </p:nvSpPr>
        <p:spPr>
          <a:xfrm>
            <a:off x="6379788" y="2939365"/>
            <a:ext cx="5038165" cy="17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defTabSz="9144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GRACIAS!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054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</Words>
  <Application>Microsoft Office PowerPoint</Application>
  <PresentationFormat>Widescreen</PresentationFormat>
  <Paragraphs>75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9_Custom Design</vt:lpstr>
      <vt:lpstr>PowerPoint Presentation</vt:lpstr>
      <vt:lpstr>Inundaciones costeras y erosion de playas</vt:lpstr>
      <vt:lpstr>Tipologia de inundaciones costeras</vt:lpstr>
      <vt:lpstr>Concepto de un Sistema integrado de alerta - caso Tsunami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Tiffay, Celine</cp:lastModifiedBy>
  <cp:revision>1</cp:revision>
  <dcterms:created xsi:type="dcterms:W3CDTF">2020-05-11T21:47:17Z</dcterms:created>
  <dcterms:modified xsi:type="dcterms:W3CDTF">2023-06-22T15:13:24Z</dcterms:modified>
</cp:coreProperties>
</file>