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7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6858000" cx="12192000"/>
  <p:notesSz cx="6858000" cy="9144000"/>
  <p:embeddedFontLst>
    <p:embeddedFont>
      <p:font typeface="Libre Franklin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Roboto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b3d2Ku7HXMh9j+eO0XG3auKWd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RobotoLight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Light-italic.fntdata"/><Relationship Id="rId25" Type="http://schemas.openxmlformats.org/officeDocument/2006/relationships/font" Target="fonts/RobotoLight-bold.fntdata"/><Relationship Id="rId28" Type="http://customschemas.google.com/relationships/presentationmetadata" Target="metadata"/><Relationship Id="rId27" Type="http://schemas.openxmlformats.org/officeDocument/2006/relationships/font" Target="fonts/RobotoLigh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LibreFranklin-bold.fntdata"/><Relationship Id="rId16" Type="http://schemas.openxmlformats.org/officeDocument/2006/relationships/font" Target="fonts/LibreFranklin-regular.fntdata"/><Relationship Id="rId19" Type="http://schemas.openxmlformats.org/officeDocument/2006/relationships/font" Target="fonts/LibreFranklin-boldItalic.fntdata"/><Relationship Id="rId18" Type="http://schemas.openxmlformats.org/officeDocument/2006/relationships/font" Target="fonts/LibreFranklin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3" name="Google Shape;2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39246e2f9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39246e2f9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8f8f43463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38f8f43463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8f8f43463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38f8f43463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38f8f43463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38f8f43463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38f8f43463_0_5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238f8f43463_0_5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6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21" name="Google Shape;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2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4" name="Google Shape;84;p25"/>
          <p:cNvSpPr txBox="1"/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/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8" name="Google Shape;88;p2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/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5" name="Google Shape;95;p27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/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28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100" name="Google Shape;10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8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102" name="Google Shape;102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" type="subTitle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109" name="Google Shape;10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9"/>
          <p:cNvSpPr/>
          <p:nvPr>
            <p:ph idx="2" type="pic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/>
          <p:nvPr>
            <p:ph idx="2" type="pic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3" name="Google Shape;113;p30"/>
          <p:cNvSpPr txBox="1"/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" type="subTitle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115" name="Google Shape;11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8f8f43463_0_285"/>
          <p:cNvSpPr/>
          <p:nvPr/>
        </p:nvSpPr>
        <p:spPr>
          <a:xfrm>
            <a:off x="0" y="0"/>
            <a:ext cx="23967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38f8f43463_0_285"/>
          <p:cNvSpPr/>
          <p:nvPr/>
        </p:nvSpPr>
        <p:spPr>
          <a:xfrm rot="5400000">
            <a:off x="1412876" y="3379939"/>
            <a:ext cx="2423400" cy="9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/>
        </p:nvSpPr>
        <p:spPr>
          <a:xfrm>
            <a:off x="2596056" y="268757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8f8f43463_0_288"/>
          <p:cNvSpPr txBox="1"/>
          <p:nvPr/>
        </p:nvSpPr>
        <p:spPr>
          <a:xfrm>
            <a:off x="2596056" y="268757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38f8f43463_0_290"/>
          <p:cNvPicPr preferRelativeResize="0"/>
          <p:nvPr/>
        </p:nvPicPr>
        <p:blipFill rotWithShape="1">
          <a:blip r:embed="rId2">
            <a:alphaModFix/>
          </a:blip>
          <a:srcRect b="13834" l="26149" r="23340" t="6794"/>
          <a:stretch/>
        </p:blipFill>
        <p:spPr>
          <a:xfrm>
            <a:off x="6204857" y="0"/>
            <a:ext cx="59871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38f8f43463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38f8f43463_0_290"/>
          <p:cNvSpPr/>
          <p:nvPr/>
        </p:nvSpPr>
        <p:spPr>
          <a:xfrm rot="10800000">
            <a:off x="1790505" y="1302740"/>
            <a:ext cx="2423400" cy="9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8f8f43463_0_29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38f8f43463_0_2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g238f8f43463_0_294"/>
          <p:cNvSpPr/>
          <p:nvPr/>
        </p:nvSpPr>
        <p:spPr>
          <a:xfrm>
            <a:off x="2445868" y="0"/>
            <a:ext cx="97461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38f8f43463_0_294"/>
          <p:cNvSpPr/>
          <p:nvPr/>
        </p:nvSpPr>
        <p:spPr>
          <a:xfrm rot="5400000">
            <a:off x="1412876" y="3379939"/>
            <a:ext cx="2423400" cy="98100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38f8f43463_0_294"/>
          <p:cNvSpPr/>
          <p:nvPr/>
        </p:nvSpPr>
        <p:spPr>
          <a:xfrm>
            <a:off x="0" y="0"/>
            <a:ext cx="2445900" cy="6858000"/>
          </a:xfrm>
          <a:prstGeom prst="rect">
            <a:avLst/>
          </a:prstGeom>
          <a:solidFill>
            <a:srgbClr val="0069B4"/>
          </a:solidFill>
          <a:ln cap="flat" cmpd="sng" w="12700">
            <a:solidFill>
              <a:srgbClr val="41B7C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238f8f43463_0_2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38f8f43463_0_301"/>
          <p:cNvPicPr preferRelativeResize="0"/>
          <p:nvPr/>
        </p:nvPicPr>
        <p:blipFill rotWithShape="1">
          <a:blip r:embed="rId2">
            <a:alphaModFix/>
          </a:blip>
          <a:srcRect b="13115" l="0" r="0" t="13115"/>
          <a:stretch/>
        </p:blipFill>
        <p:spPr>
          <a:xfrm>
            <a:off x="129540" y="128016"/>
            <a:ext cx="11932921" cy="660196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38f8f43463_0_301"/>
          <p:cNvSpPr/>
          <p:nvPr/>
        </p:nvSpPr>
        <p:spPr>
          <a:xfrm>
            <a:off x="129540" y="128016"/>
            <a:ext cx="11932800" cy="6602100"/>
          </a:xfrm>
          <a:prstGeom prst="rect">
            <a:avLst/>
          </a:prstGeom>
          <a:gradFill>
            <a:gsLst>
              <a:gs pos="0">
                <a:srgbClr val="004CB9">
                  <a:alpha val="80000"/>
                </a:srgbClr>
              </a:gs>
              <a:gs pos="99000">
                <a:srgbClr val="005500">
                  <a:alpha val="80000"/>
                </a:srgbClr>
              </a:gs>
              <a:gs pos="100000">
                <a:srgbClr val="005500">
                  <a:alpha val="8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0" name="Google Shape;160;g238f8f43463_0_301"/>
          <p:cNvSpPr txBox="1"/>
          <p:nvPr>
            <p:ph idx="12" type="sldNum"/>
          </p:nvPr>
        </p:nvSpPr>
        <p:spPr>
          <a:xfrm>
            <a:off x="5821279" y="6118484"/>
            <a:ext cx="5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g238f8f43463_0_301"/>
          <p:cNvSpPr txBox="1"/>
          <p:nvPr>
            <p:ph idx="10" type="dt"/>
          </p:nvPr>
        </p:nvSpPr>
        <p:spPr>
          <a:xfrm>
            <a:off x="8610600" y="611848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62" name="Google Shape;162;g238f8f43463_0_301"/>
          <p:cNvSpPr txBox="1"/>
          <p:nvPr>
            <p:ph idx="11" type="ftr"/>
          </p:nvPr>
        </p:nvSpPr>
        <p:spPr>
          <a:xfrm>
            <a:off x="838200" y="6118484"/>
            <a:ext cx="3398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63" name="Google Shape;163;g238f8f43463_0_301"/>
          <p:cNvSpPr/>
          <p:nvPr/>
        </p:nvSpPr>
        <p:spPr>
          <a:xfrm>
            <a:off x="5908548" y="6114045"/>
            <a:ext cx="375000" cy="375000"/>
          </a:xfrm>
          <a:prstGeom prst="ellipse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4" name="Google Shape;164;g238f8f43463_0_301"/>
          <p:cNvSpPr/>
          <p:nvPr/>
        </p:nvSpPr>
        <p:spPr>
          <a:xfrm>
            <a:off x="4312920" y="1667974"/>
            <a:ext cx="3566100" cy="3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" name="Google Shape;165;g238f8f43463_0_3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ill Sans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 Slide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8f8f43463_0_457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38f8f43463_0_457"/>
          <p:cNvSpPr txBox="1"/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5067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g238f8f43463_0_457"/>
          <p:cNvSpPr txBox="1"/>
          <p:nvPr>
            <p:ph idx="1" type="subTitle"/>
          </p:nvPr>
        </p:nvSpPr>
        <p:spPr>
          <a:xfrm>
            <a:off x="1367999" y="4597200"/>
            <a:ext cx="68769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867">
                <a:solidFill>
                  <a:schemeClr val="lt1"/>
                </a:solidFill>
              </a:defRPr>
            </a:lvl1pPr>
            <a:lvl2pPr lvl="1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867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 algn="ctr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8f8f43463_0_518"/>
          <p:cNvSpPr/>
          <p:nvPr/>
        </p:nvSpPr>
        <p:spPr>
          <a:xfrm>
            <a:off x="0" y="0"/>
            <a:ext cx="23967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38f8f43463_0_518"/>
          <p:cNvSpPr/>
          <p:nvPr/>
        </p:nvSpPr>
        <p:spPr>
          <a:xfrm rot="5400000">
            <a:off x="1412876" y="3379939"/>
            <a:ext cx="2423400" cy="9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8f8f43463_0_521"/>
          <p:cNvSpPr txBox="1"/>
          <p:nvPr/>
        </p:nvSpPr>
        <p:spPr>
          <a:xfrm>
            <a:off x="2596056" y="268757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38f8f43463_0_523"/>
          <p:cNvPicPr preferRelativeResize="0"/>
          <p:nvPr/>
        </p:nvPicPr>
        <p:blipFill rotWithShape="1">
          <a:blip r:embed="rId2">
            <a:alphaModFix/>
          </a:blip>
          <a:srcRect b="13834" l="26149" r="23340" t="6794"/>
          <a:stretch/>
        </p:blipFill>
        <p:spPr>
          <a:xfrm>
            <a:off x="6204857" y="0"/>
            <a:ext cx="59871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38f8f43463_0_5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38f8f43463_0_523"/>
          <p:cNvSpPr/>
          <p:nvPr/>
        </p:nvSpPr>
        <p:spPr>
          <a:xfrm rot="10800000">
            <a:off x="1790505" y="1302740"/>
            <a:ext cx="2423400" cy="9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8f8f43463_0_5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238f8f43463_0_5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g238f8f43463_0_527"/>
          <p:cNvSpPr/>
          <p:nvPr/>
        </p:nvSpPr>
        <p:spPr>
          <a:xfrm>
            <a:off x="2445868" y="0"/>
            <a:ext cx="97461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38f8f43463_0_527"/>
          <p:cNvSpPr/>
          <p:nvPr/>
        </p:nvSpPr>
        <p:spPr>
          <a:xfrm rot="5400000">
            <a:off x="1412876" y="3379939"/>
            <a:ext cx="2423400" cy="98100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38f8f43463_0_527"/>
          <p:cNvSpPr/>
          <p:nvPr/>
        </p:nvSpPr>
        <p:spPr>
          <a:xfrm>
            <a:off x="0" y="0"/>
            <a:ext cx="2445900" cy="6858000"/>
          </a:xfrm>
          <a:prstGeom prst="rect">
            <a:avLst/>
          </a:prstGeom>
          <a:solidFill>
            <a:srgbClr val="0069B4"/>
          </a:solidFill>
          <a:ln cap="flat" cmpd="sng" w="12700">
            <a:solidFill>
              <a:srgbClr val="41B7C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238f8f43463_0_5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8f8f43463_0_534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238f8f43463_0_534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238f8f43463_0_53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g238f8f43463_0_534"/>
          <p:cNvSpPr txBox="1"/>
          <p:nvPr>
            <p:ph idx="1" type="body"/>
          </p:nvPr>
        </p:nvSpPr>
        <p:spPr>
          <a:xfrm>
            <a:off x="720726" y="1296988"/>
            <a:ext cx="39132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g238f8f43463_0_534"/>
          <p:cNvSpPr txBox="1"/>
          <p:nvPr>
            <p:ph type="title"/>
          </p:nvPr>
        </p:nvSpPr>
        <p:spPr>
          <a:xfrm>
            <a:off x="720726" y="722313"/>
            <a:ext cx="39132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238f8f43463_0_534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18"/>
          <p:cNvSpPr txBox="1"/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 Slide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8f8f43463_0_541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38f8f43463_0_541"/>
          <p:cNvSpPr txBox="1"/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5067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g238f8f43463_0_541"/>
          <p:cNvSpPr txBox="1"/>
          <p:nvPr>
            <p:ph idx="1" type="subTitle"/>
          </p:nvPr>
        </p:nvSpPr>
        <p:spPr>
          <a:xfrm>
            <a:off x="1367999" y="4597200"/>
            <a:ext cx="68769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867">
                <a:solidFill>
                  <a:schemeClr val="lt1"/>
                </a:solidFill>
              </a:defRPr>
            </a:lvl1pPr>
            <a:lvl2pPr lvl="1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867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 algn="ctr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21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1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2" name="Google Shape;52;p21"/>
          <p:cNvSpPr txBox="1"/>
          <p:nvPr>
            <p:ph idx="4" type="body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1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4" name="Google Shape;54;p21"/>
          <p:cNvSpPr txBox="1"/>
          <p:nvPr>
            <p:ph idx="6" type="body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22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2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3" name="Google Shape;63;p22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" name="Google Shape;74;p23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1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8f8f43463_0_27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g238f8f43463_0_27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g238f8f43463_0_2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g238f8f43463_0_2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38f8f43463_0_277"/>
          <p:cNvSpPr/>
          <p:nvPr/>
        </p:nvSpPr>
        <p:spPr>
          <a:xfrm rot="5400000">
            <a:off x="1721106" y="3812553"/>
            <a:ext cx="1639500" cy="1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38f8f43463_0_2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238f8f43463_0_2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8f8f43463_0_5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g238f8f43463_0_5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g238f8f43463_0_5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4" name="Google Shape;174;g238f8f43463_0_5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38f8f43463_0_510"/>
          <p:cNvSpPr/>
          <p:nvPr/>
        </p:nvSpPr>
        <p:spPr>
          <a:xfrm rot="5400000">
            <a:off x="1721106" y="3812553"/>
            <a:ext cx="1639500" cy="11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38f8f43463_0_5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238f8f43463_0_5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/>
              <a:t>Decade Update &amp; DCO </a:t>
            </a:r>
            <a:endParaRPr/>
          </a:p>
        </p:txBody>
      </p:sp>
      <p:sp>
        <p:nvSpPr>
          <p:cNvPr id="210" name="Google Shape;210;p1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Emma Heslop, </a:t>
            </a:r>
            <a:r>
              <a:rPr lang="en-GB"/>
              <a:t>Act. Director GOOS Office, IOC/UNESCO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Alison Clausen, Deputy Lead, IOC Decade Coordination Unit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GOOS 12th Steering Committee meeting 25 - 27 April 2023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"/>
          <p:cNvSpPr txBox="1"/>
          <p:nvPr/>
        </p:nvSpPr>
        <p:spPr>
          <a:xfrm>
            <a:off x="372140" y="258634"/>
            <a:ext cx="764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2022 Highlights</a:t>
            </a:r>
            <a:endParaRPr b="1" i="0" sz="3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screenshot of a computer&#10;&#10;Description automatically generated with low confidence" id="216" name="Google Shape;2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0150" y="121375"/>
            <a:ext cx="4764600" cy="67366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"/>
          <p:cNvSpPr txBox="1"/>
          <p:nvPr/>
        </p:nvSpPr>
        <p:spPr>
          <a:xfrm>
            <a:off x="331025" y="1115638"/>
            <a:ext cx="3284700" cy="22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6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Science We Need for Ocean We Want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66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Join a shared, global effort that builds on decades of achievements in ocean science.</a:t>
            </a:r>
            <a:endParaRPr b="1" i="0" sz="1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1992" y="121375"/>
            <a:ext cx="1395349" cy="104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g239246e2f9f_1_0"/>
          <p:cNvGrpSpPr/>
          <p:nvPr/>
        </p:nvGrpSpPr>
        <p:grpSpPr>
          <a:xfrm>
            <a:off x="5026246" y="1525601"/>
            <a:ext cx="7168617" cy="4453136"/>
            <a:chOff x="1391138" y="592482"/>
            <a:chExt cx="9737323" cy="5766816"/>
          </a:xfrm>
        </p:grpSpPr>
        <p:grpSp>
          <p:nvGrpSpPr>
            <p:cNvPr id="224" name="Google Shape;224;g239246e2f9f_1_0"/>
            <p:cNvGrpSpPr/>
            <p:nvPr/>
          </p:nvGrpSpPr>
          <p:grpSpPr>
            <a:xfrm>
              <a:off x="1391138" y="592482"/>
              <a:ext cx="9737323" cy="5766816"/>
              <a:chOff x="1391138" y="592482"/>
              <a:chExt cx="9737323" cy="5766816"/>
            </a:xfrm>
          </p:grpSpPr>
          <p:grpSp>
            <p:nvGrpSpPr>
              <p:cNvPr id="225" name="Google Shape;225;g239246e2f9f_1_0"/>
              <p:cNvGrpSpPr/>
              <p:nvPr/>
            </p:nvGrpSpPr>
            <p:grpSpPr>
              <a:xfrm>
                <a:off x="1391138" y="592482"/>
                <a:ext cx="9737323" cy="5766816"/>
                <a:chOff x="1391138" y="592482"/>
                <a:chExt cx="9737323" cy="5766816"/>
              </a:xfrm>
            </p:grpSpPr>
            <p:grpSp>
              <p:nvGrpSpPr>
                <p:cNvPr id="226" name="Google Shape;226;g239246e2f9f_1_0"/>
                <p:cNvGrpSpPr/>
                <p:nvPr/>
              </p:nvGrpSpPr>
              <p:grpSpPr>
                <a:xfrm>
                  <a:off x="1391138" y="592482"/>
                  <a:ext cx="9737323" cy="5766816"/>
                  <a:chOff x="1391138" y="592482"/>
                  <a:chExt cx="9737323" cy="5766816"/>
                </a:xfrm>
              </p:grpSpPr>
              <p:pic>
                <p:nvPicPr>
                  <p:cNvPr id="227" name="Google Shape;227;g239246e2f9f_1_0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3250" r="0" t="0"/>
                  <a:stretch/>
                </p:blipFill>
                <p:spPr>
                  <a:xfrm>
                    <a:off x="1391138" y="592482"/>
                    <a:ext cx="9737323" cy="57668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28" name="Google Shape;228;g239246e2f9f_1_0"/>
                  <p:cNvSpPr txBox="1"/>
                  <p:nvPr/>
                </p:nvSpPr>
                <p:spPr>
                  <a:xfrm>
                    <a:off x="8070892" y="5251305"/>
                    <a:ext cx="2706600" cy="411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1" lang="en-GB" sz="900" u="none" cap="none" strike="noStrike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rPr>
                      <a:t>*Global level coverage: 24</a:t>
                    </a:r>
                    <a:endParaRPr sz="1300"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1" lang="en-GB" sz="900" u="none" cap="none" strike="noStrike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rPr>
                      <a:t>*European level coverage: 3</a:t>
                    </a:r>
                    <a:endParaRPr sz="1300"/>
                  </a:p>
                </p:txBody>
              </p:sp>
            </p:grpSp>
            <p:sp>
              <p:nvSpPr>
                <p:cNvPr id="229" name="Google Shape;229;g239246e2f9f_1_0"/>
                <p:cNvSpPr txBox="1"/>
                <p:nvPr/>
              </p:nvSpPr>
              <p:spPr>
                <a:xfrm>
                  <a:off x="10268035" y="3554470"/>
                  <a:ext cx="812700" cy="279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800" u="none" cap="none" strike="noStrike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Equator</a:t>
                  </a:r>
                  <a:endParaRPr/>
                </a:p>
              </p:txBody>
            </p:sp>
          </p:grpSp>
          <p:sp>
            <p:nvSpPr>
              <p:cNvPr id="230" name="Google Shape;230;g239246e2f9f_1_0"/>
              <p:cNvSpPr txBox="1"/>
              <p:nvPr/>
            </p:nvSpPr>
            <p:spPr>
              <a:xfrm>
                <a:off x="10508476" y="887270"/>
                <a:ext cx="537900" cy="398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g239246e2f9f_1_0"/>
            <p:cNvSpPr txBox="1"/>
            <p:nvPr/>
          </p:nvSpPr>
          <p:spPr>
            <a:xfrm>
              <a:off x="3233751" y="2705890"/>
              <a:ext cx="537900" cy="2391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1100"/>
            </a:p>
          </p:txBody>
        </p:sp>
      </p:grpSp>
      <p:sp>
        <p:nvSpPr>
          <p:cNvPr id="232" name="Google Shape;232;g239246e2f9f_1_0"/>
          <p:cNvSpPr txBox="1"/>
          <p:nvPr>
            <p:ph idx="1" type="body"/>
          </p:nvPr>
        </p:nvSpPr>
        <p:spPr>
          <a:xfrm>
            <a:off x="495300" y="1449400"/>
            <a:ext cx="54111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2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DCO (Decade Collaboration Office) </a:t>
            </a:r>
            <a:endParaRPr/>
          </a:p>
          <a:p>
            <a:pPr indent="-311299" lvl="3" marL="323999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TORs approved GOOS SC / IOC Executive Council 2022</a:t>
            </a:r>
            <a:endParaRPr/>
          </a:p>
          <a:p>
            <a:pPr indent="-323999" lvl="3" marL="323999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10 Programmes under DCO Ocean Observations </a:t>
            </a:r>
            <a:endParaRPr/>
          </a:p>
          <a:p>
            <a:pPr indent="-336699" lvl="3" marL="323999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Yaeji developed basic analysis - mapped locations, etc</a:t>
            </a:r>
            <a:endParaRPr/>
          </a:p>
          <a:p>
            <a:pPr indent="-336699" lvl="3" marL="323999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One initial call - agreed to work on refining the mapping</a:t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Decade Coordination Unit supporting DCO</a:t>
            </a:r>
            <a:endParaRPr/>
          </a:p>
          <a:p>
            <a:pPr indent="-323999" lvl="3" marL="323999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DCU provided 100K$ for the first year DCO lead </a:t>
            </a:r>
            <a:endParaRPr/>
          </a:p>
          <a:p>
            <a:pPr indent="-323999" lvl="3" marL="323999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4 applicants for role - 2 short interviews this week</a:t>
            </a:r>
            <a:endParaRPr/>
          </a:p>
        </p:txBody>
      </p:sp>
      <p:sp>
        <p:nvSpPr>
          <p:cNvPr id="233" name="Google Shape;233;g239246e2f9f_1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4" name="Google Shape;234;g239246e2f9f_1_0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DCO Ocean Observing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239" name="Google Shape;239;g238f8f43463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3030" y="372863"/>
            <a:ext cx="1726379" cy="123399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38f8f43463_0_155"/>
          <p:cNvSpPr txBox="1"/>
          <p:nvPr/>
        </p:nvSpPr>
        <p:spPr>
          <a:xfrm>
            <a:off x="313902" y="283411"/>
            <a:ext cx="804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 u="none" cap="none" strike="noStrik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Ocean Decade Vision 2030</a:t>
            </a:r>
            <a:endParaRPr b="1" i="1" sz="24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1" name="Google Shape;241;g238f8f43463_0_155"/>
          <p:cNvGrpSpPr/>
          <p:nvPr/>
        </p:nvGrpSpPr>
        <p:grpSpPr>
          <a:xfrm>
            <a:off x="7323343" y="2020604"/>
            <a:ext cx="3055494" cy="3421762"/>
            <a:chOff x="1420866" y="294"/>
            <a:chExt cx="3055494" cy="3421762"/>
          </a:xfrm>
        </p:grpSpPr>
        <p:sp>
          <p:nvSpPr>
            <p:cNvPr id="242" name="Google Shape;242;g238f8f43463_0_155"/>
            <p:cNvSpPr/>
            <p:nvPr/>
          </p:nvSpPr>
          <p:spPr>
            <a:xfrm>
              <a:off x="2435257" y="1197819"/>
              <a:ext cx="1026600" cy="10266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g238f8f43463_0_155"/>
            <p:cNvSpPr txBox="1"/>
            <p:nvPr/>
          </p:nvSpPr>
          <p:spPr>
            <a:xfrm>
              <a:off x="2485376" y="1247938"/>
              <a:ext cx="9264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Strategic ambition</a:t>
              </a:r>
              <a:endParaRPr/>
            </a:p>
          </p:txBody>
        </p:sp>
        <p:sp>
          <p:nvSpPr>
            <p:cNvPr id="244" name="Google Shape;244;g238f8f43463_0_155"/>
            <p:cNvSpPr/>
            <p:nvPr/>
          </p:nvSpPr>
          <p:spPr>
            <a:xfrm rot="-5400000">
              <a:off x="2693758" y="942968"/>
              <a:ext cx="50970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5" name="Google Shape;245;g238f8f43463_0_155"/>
            <p:cNvSpPr/>
            <p:nvPr/>
          </p:nvSpPr>
          <p:spPr>
            <a:xfrm>
              <a:off x="2604663" y="294"/>
              <a:ext cx="687900" cy="687900"/>
            </a:xfrm>
            <a:prstGeom prst="roundRect">
              <a:avLst>
                <a:gd fmla="val 16667" name="adj"/>
              </a:avLst>
            </a:prstGeom>
            <a:solidFill>
              <a:srgbClr val="439AB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g238f8f43463_0_155"/>
            <p:cNvSpPr txBox="1"/>
            <p:nvPr/>
          </p:nvSpPr>
          <p:spPr>
            <a:xfrm>
              <a:off x="2638243" y="33874"/>
              <a:ext cx="620700" cy="6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Priority datasets to unlock or generate</a:t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g238f8f43463_0_155"/>
            <p:cNvSpPr/>
            <p:nvPr/>
          </p:nvSpPr>
          <p:spPr>
            <a:xfrm rot="-1799628">
              <a:off x="3436724" y="1320587"/>
              <a:ext cx="37687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8" name="Google Shape;248;g238f8f43463_0_155"/>
            <p:cNvSpPr/>
            <p:nvPr/>
          </p:nvSpPr>
          <p:spPr>
            <a:xfrm>
              <a:off x="3788460" y="683759"/>
              <a:ext cx="687900" cy="687900"/>
            </a:xfrm>
            <a:prstGeom prst="roundRect">
              <a:avLst>
                <a:gd fmla="val 16667" name="adj"/>
              </a:avLst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g238f8f43463_0_155"/>
            <p:cNvSpPr txBox="1"/>
            <p:nvPr/>
          </p:nvSpPr>
          <p:spPr>
            <a:xfrm>
              <a:off x="3822040" y="717339"/>
              <a:ext cx="620700" cy="6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Technology and innovation solutions</a:t>
              </a:r>
              <a:endParaRPr/>
            </a:p>
          </p:txBody>
        </p:sp>
        <p:sp>
          <p:nvSpPr>
            <p:cNvPr id="250" name="Google Shape;250;g238f8f43463_0_155"/>
            <p:cNvSpPr/>
            <p:nvPr/>
          </p:nvSpPr>
          <p:spPr>
            <a:xfrm rot="1799628">
              <a:off x="3436724" y="2101754"/>
              <a:ext cx="37687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1" name="Google Shape;251;g238f8f43463_0_155"/>
            <p:cNvSpPr/>
            <p:nvPr/>
          </p:nvSpPr>
          <p:spPr>
            <a:xfrm>
              <a:off x="3788460" y="2050690"/>
              <a:ext cx="687900" cy="687900"/>
            </a:xfrm>
            <a:prstGeom prst="roundRect">
              <a:avLst>
                <a:gd fmla="val 16667" name="adj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g238f8f43463_0_155"/>
            <p:cNvSpPr txBox="1"/>
            <p:nvPr/>
          </p:nvSpPr>
          <p:spPr>
            <a:xfrm>
              <a:off x="3822040" y="2084270"/>
              <a:ext cx="620700" cy="6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Infrastructure to faciliate data or knowledge generation</a:t>
              </a:r>
              <a:endParaRPr/>
            </a:p>
          </p:txBody>
        </p:sp>
        <p:sp>
          <p:nvSpPr>
            <p:cNvPr id="253" name="Google Shape;253;g238f8f43463_0_155"/>
            <p:cNvSpPr/>
            <p:nvPr/>
          </p:nvSpPr>
          <p:spPr>
            <a:xfrm rot="5400000">
              <a:off x="2693758" y="2479372"/>
              <a:ext cx="50970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4" name="Google Shape;254;g238f8f43463_0_155"/>
            <p:cNvSpPr/>
            <p:nvPr/>
          </p:nvSpPr>
          <p:spPr>
            <a:xfrm>
              <a:off x="2604663" y="2734156"/>
              <a:ext cx="687900" cy="687900"/>
            </a:xfrm>
            <a:prstGeom prst="roundRect">
              <a:avLst>
                <a:gd fmla="val 16667" name="adj"/>
              </a:avLst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g238f8f43463_0_155"/>
            <p:cNvSpPr txBox="1"/>
            <p:nvPr/>
          </p:nvSpPr>
          <p:spPr>
            <a:xfrm>
              <a:off x="2638243" y="2767736"/>
              <a:ext cx="620700" cy="6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Knowledge to generate and/or share </a:t>
              </a:r>
              <a:endParaRPr/>
            </a:p>
          </p:txBody>
        </p:sp>
        <p:sp>
          <p:nvSpPr>
            <p:cNvPr id="256" name="Google Shape;256;g238f8f43463_0_155"/>
            <p:cNvSpPr/>
            <p:nvPr/>
          </p:nvSpPr>
          <p:spPr>
            <a:xfrm rot="9000372">
              <a:off x="2083621" y="2101754"/>
              <a:ext cx="37687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7" name="Google Shape;257;g238f8f43463_0_155"/>
            <p:cNvSpPr/>
            <p:nvPr/>
          </p:nvSpPr>
          <p:spPr>
            <a:xfrm>
              <a:off x="1420866" y="2050690"/>
              <a:ext cx="687900" cy="687900"/>
            </a:xfrm>
            <a:prstGeom prst="roundRect">
              <a:avLst>
                <a:gd fmla="val 16667" name="adj"/>
              </a:avLst>
            </a:prstGeom>
            <a:solidFill>
              <a:srgbClr val="4CAF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g238f8f43463_0_155"/>
            <p:cNvSpPr txBox="1"/>
            <p:nvPr/>
          </p:nvSpPr>
          <p:spPr>
            <a:xfrm>
              <a:off x="1454446" y="2084270"/>
              <a:ext cx="620700" cy="6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Partnerships &amp; resources</a:t>
              </a:r>
              <a:endParaRPr/>
            </a:p>
          </p:txBody>
        </p:sp>
        <p:sp>
          <p:nvSpPr>
            <p:cNvPr id="259" name="Google Shape;259;g238f8f43463_0_155"/>
            <p:cNvSpPr/>
            <p:nvPr/>
          </p:nvSpPr>
          <p:spPr>
            <a:xfrm rot="-9000372">
              <a:off x="2083621" y="1320587"/>
              <a:ext cx="37687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60" name="Google Shape;260;g238f8f43463_0_155"/>
            <p:cNvSpPr/>
            <p:nvPr/>
          </p:nvSpPr>
          <p:spPr>
            <a:xfrm>
              <a:off x="1420866" y="683759"/>
              <a:ext cx="687900" cy="687900"/>
            </a:xfrm>
            <a:prstGeom prst="roundRect">
              <a:avLst>
                <a:gd fmla="val 16667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g238f8f43463_0_155"/>
            <p:cNvSpPr txBox="1"/>
            <p:nvPr/>
          </p:nvSpPr>
          <p:spPr>
            <a:xfrm>
              <a:off x="1454446" y="717339"/>
              <a:ext cx="620700" cy="6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Capacity development &amp; exchange needs</a:t>
              </a:r>
              <a:endParaRPr/>
            </a:p>
          </p:txBody>
        </p:sp>
      </p:grpSp>
      <p:sp>
        <p:nvSpPr>
          <p:cNvPr id="262" name="Google Shape;262;g238f8f43463_0_155"/>
          <p:cNvSpPr/>
          <p:nvPr/>
        </p:nvSpPr>
        <p:spPr>
          <a:xfrm>
            <a:off x="6826324" y="1949036"/>
            <a:ext cx="3940800" cy="3564900"/>
          </a:xfrm>
          <a:prstGeom prst="ellipse">
            <a:avLst/>
          </a:prstGeom>
          <a:noFill/>
          <a:ln cap="flat" cmpd="sng" w="12700">
            <a:solidFill>
              <a:schemeClr val="accent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38f8f43463_0_155"/>
          <p:cNvSpPr/>
          <p:nvPr/>
        </p:nvSpPr>
        <p:spPr>
          <a:xfrm>
            <a:off x="11040137" y="3438939"/>
            <a:ext cx="931500" cy="624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538135"/>
                </a:solidFill>
                <a:latin typeface="Calibri"/>
                <a:ea typeface="Calibri"/>
                <a:cs typeface="Calibri"/>
                <a:sym typeface="Calibri"/>
              </a:rPr>
              <a:t>Indicators to measure progress against each element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38f8f43463_0_155"/>
          <p:cNvSpPr/>
          <p:nvPr/>
        </p:nvSpPr>
        <p:spPr>
          <a:xfrm>
            <a:off x="10679773" y="3522759"/>
            <a:ext cx="346800" cy="4572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38f8f43463_0_155"/>
          <p:cNvSpPr txBox="1"/>
          <p:nvPr/>
        </p:nvSpPr>
        <p:spPr>
          <a:xfrm>
            <a:off x="220318" y="1078025"/>
            <a:ext cx="6434100" cy="6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 remain relevant, the Decade needs to ensure that: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arenBoth"/>
            </a:pP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Ocean Decade Challenges remain relevant.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romanLcParenBoth"/>
            </a:pP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Decade Actions are tailored to fulfil the most pressing gaps in science, knowledge and solutions.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Set a strategic ambition for each Challenge to answer the question: “</a:t>
            </a:r>
            <a:r>
              <a:rPr i="1"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does success look like for this Challenge at the end of the Decade [or sooner]?</a:t>
            </a: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” and set out process to measure progress to meet that ambition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Identification of residual gaps so that priority Decade Actions can be solicited to fill critical gaps.</a:t>
            </a:r>
            <a:endParaRPr/>
          </a:p>
          <a:p>
            <a:pPr indent="-285750" lvl="0" marL="28575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Challenges to be refined, modified and eventually removed as they are fulfilled, and/or new Challenges adopted to respond to emerging issues.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g238f8f43463_0_155"/>
          <p:cNvSpPr/>
          <p:nvPr/>
        </p:nvSpPr>
        <p:spPr>
          <a:xfrm>
            <a:off x="2405270" y="2312021"/>
            <a:ext cx="477000" cy="828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38f8f43463_0_155"/>
          <p:cNvSpPr/>
          <p:nvPr/>
        </p:nvSpPr>
        <p:spPr>
          <a:xfrm>
            <a:off x="2345781" y="4112789"/>
            <a:ext cx="477000" cy="828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272" name="Google Shape;272;g238f8f43463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3030" y="372863"/>
            <a:ext cx="1726379" cy="123399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38f8f43463_0_187"/>
          <p:cNvSpPr txBox="1"/>
          <p:nvPr/>
        </p:nvSpPr>
        <p:spPr>
          <a:xfrm>
            <a:off x="284085" y="372863"/>
            <a:ext cx="378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Ocean Decade Vision 2030</a:t>
            </a:r>
            <a:endParaRPr b="1" i="1" sz="24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4" name="Google Shape;274;g238f8f43463_0_187"/>
          <p:cNvGrpSpPr/>
          <p:nvPr/>
        </p:nvGrpSpPr>
        <p:grpSpPr>
          <a:xfrm>
            <a:off x="460500" y="1838739"/>
            <a:ext cx="6585937" cy="3797100"/>
            <a:chOff x="3299" y="0"/>
            <a:chExt cx="6585937" cy="3797100"/>
          </a:xfrm>
        </p:grpSpPr>
        <p:sp>
          <p:nvSpPr>
            <p:cNvPr id="275" name="Google Shape;275;g238f8f43463_0_187"/>
            <p:cNvSpPr/>
            <p:nvPr/>
          </p:nvSpPr>
          <p:spPr>
            <a:xfrm>
              <a:off x="494437" y="0"/>
              <a:ext cx="5603700" cy="37971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g238f8f43463_0_187"/>
            <p:cNvSpPr/>
            <p:nvPr/>
          </p:nvSpPr>
          <p:spPr>
            <a:xfrm>
              <a:off x="3299" y="1139090"/>
              <a:ext cx="1587000" cy="15189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g238f8f43463_0_187"/>
            <p:cNvSpPr txBox="1"/>
            <p:nvPr/>
          </p:nvSpPr>
          <p:spPr>
            <a:xfrm>
              <a:off x="77440" y="1213231"/>
              <a:ext cx="1438800" cy="13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Articulating priority user needs for sustainable development solutions</a:t>
              </a:r>
              <a:endParaRPr/>
            </a:p>
          </p:txBody>
        </p:sp>
        <p:sp>
          <p:nvSpPr>
            <p:cNvPr id="278" name="Google Shape;278;g238f8f43463_0_187"/>
            <p:cNvSpPr/>
            <p:nvPr/>
          </p:nvSpPr>
          <p:spPr>
            <a:xfrm>
              <a:off x="1669611" y="1139090"/>
              <a:ext cx="1587000" cy="1518900"/>
            </a:xfrm>
            <a:prstGeom prst="roundRect">
              <a:avLst>
                <a:gd fmla="val 16667" name="adj"/>
              </a:avLst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g238f8f43463_0_187"/>
            <p:cNvSpPr txBox="1"/>
            <p:nvPr/>
          </p:nvSpPr>
          <p:spPr>
            <a:xfrm>
              <a:off x="1743752" y="1213231"/>
              <a:ext cx="1438800" cy="13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Analysis of existing and missing datasets, knowledge,  solutions  &amp; enabling environment elements to meet priority user needs </a:t>
              </a:r>
              <a:endParaRPr/>
            </a:p>
          </p:txBody>
        </p:sp>
        <p:sp>
          <p:nvSpPr>
            <p:cNvPr id="280" name="Google Shape;280;g238f8f43463_0_187"/>
            <p:cNvSpPr/>
            <p:nvPr/>
          </p:nvSpPr>
          <p:spPr>
            <a:xfrm>
              <a:off x="3335924" y="1139090"/>
              <a:ext cx="1587000" cy="1518900"/>
            </a:xfrm>
            <a:prstGeom prst="roundRect">
              <a:avLst>
                <a:gd fmla="val 16667" name="adj"/>
              </a:avLst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g238f8f43463_0_187"/>
            <p:cNvSpPr txBox="1"/>
            <p:nvPr/>
          </p:nvSpPr>
          <p:spPr>
            <a:xfrm>
              <a:off x="3410065" y="1213231"/>
              <a:ext cx="1438800" cy="13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Identifcation and progressive refinement and consolidation of elements of strategic ambition taking into account datasets, knowledge, solutions and enabling environment, including consideration of means of measurement</a:t>
              </a:r>
              <a:endParaRPr/>
            </a:p>
          </p:txBody>
        </p:sp>
        <p:sp>
          <p:nvSpPr>
            <p:cNvPr id="282" name="Google Shape;282;g238f8f43463_0_187"/>
            <p:cNvSpPr/>
            <p:nvPr/>
          </p:nvSpPr>
          <p:spPr>
            <a:xfrm>
              <a:off x="5002236" y="1139090"/>
              <a:ext cx="1587000" cy="1518900"/>
            </a:xfrm>
            <a:prstGeom prst="roundRect">
              <a:avLst>
                <a:gd fmla="val 16667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g238f8f43463_0_187"/>
            <p:cNvSpPr txBox="1"/>
            <p:nvPr/>
          </p:nvSpPr>
          <p:spPr>
            <a:xfrm>
              <a:off x="5076377" y="1213231"/>
              <a:ext cx="1438800" cy="13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Strategic ambition of Ocean Decade Challenge comprising: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Datsets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Knowledge, solutions, infrastructure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Enabling environment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Indicators to track progress</a:t>
              </a:r>
              <a:endParaRPr/>
            </a:p>
          </p:txBody>
        </p:sp>
      </p:grpSp>
      <p:grpSp>
        <p:nvGrpSpPr>
          <p:cNvPr id="284" name="Google Shape;284;g238f8f43463_0_187"/>
          <p:cNvGrpSpPr/>
          <p:nvPr/>
        </p:nvGrpSpPr>
        <p:grpSpPr>
          <a:xfrm>
            <a:off x="7957123" y="1838887"/>
            <a:ext cx="3365834" cy="4005258"/>
            <a:chOff x="1771670" y="148"/>
            <a:chExt cx="3365834" cy="4005258"/>
          </a:xfrm>
        </p:grpSpPr>
        <p:sp>
          <p:nvSpPr>
            <p:cNvPr id="285" name="Google Shape;285;g238f8f43463_0_187"/>
            <p:cNvSpPr/>
            <p:nvPr/>
          </p:nvSpPr>
          <p:spPr>
            <a:xfrm>
              <a:off x="3986230" y="2002831"/>
              <a:ext cx="192000" cy="1856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86" name="Google Shape;286;g238f8f43463_0_187"/>
            <p:cNvSpPr/>
            <p:nvPr/>
          </p:nvSpPr>
          <p:spPr>
            <a:xfrm>
              <a:off x="3986230" y="2002831"/>
              <a:ext cx="192000" cy="1443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87" name="Google Shape;287;g238f8f43463_0_187"/>
            <p:cNvSpPr/>
            <p:nvPr/>
          </p:nvSpPr>
          <p:spPr>
            <a:xfrm>
              <a:off x="3986230" y="2002831"/>
              <a:ext cx="192000" cy="1031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88" name="Google Shape;288;g238f8f43463_0_187"/>
            <p:cNvSpPr/>
            <p:nvPr/>
          </p:nvSpPr>
          <p:spPr>
            <a:xfrm>
              <a:off x="3986230" y="2002831"/>
              <a:ext cx="192000" cy="618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89" name="Google Shape;289;g238f8f43463_0_187"/>
            <p:cNvSpPr/>
            <p:nvPr/>
          </p:nvSpPr>
          <p:spPr>
            <a:xfrm>
              <a:off x="3986230" y="2002831"/>
              <a:ext cx="192000" cy="206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90" name="Google Shape;290;g238f8f43463_0_187"/>
            <p:cNvSpPr/>
            <p:nvPr/>
          </p:nvSpPr>
          <p:spPr>
            <a:xfrm>
              <a:off x="3986230" y="1796567"/>
              <a:ext cx="192000" cy="2064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91" name="Google Shape;291;g238f8f43463_0_187"/>
            <p:cNvSpPr/>
            <p:nvPr/>
          </p:nvSpPr>
          <p:spPr>
            <a:xfrm>
              <a:off x="3986230" y="1384038"/>
              <a:ext cx="192000" cy="618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92" name="Google Shape;292;g238f8f43463_0_187"/>
            <p:cNvSpPr/>
            <p:nvPr/>
          </p:nvSpPr>
          <p:spPr>
            <a:xfrm>
              <a:off x="3986230" y="971509"/>
              <a:ext cx="192000" cy="10314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93" name="Google Shape;293;g238f8f43463_0_187"/>
            <p:cNvSpPr/>
            <p:nvPr/>
          </p:nvSpPr>
          <p:spPr>
            <a:xfrm>
              <a:off x="3986230" y="558981"/>
              <a:ext cx="192000" cy="1443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94" name="Google Shape;294;g238f8f43463_0_187"/>
            <p:cNvSpPr/>
            <p:nvPr/>
          </p:nvSpPr>
          <p:spPr>
            <a:xfrm>
              <a:off x="3986230" y="146452"/>
              <a:ext cx="192000" cy="18564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95" name="Google Shape;295;g238f8f43463_0_187"/>
            <p:cNvSpPr/>
            <p:nvPr/>
          </p:nvSpPr>
          <p:spPr>
            <a:xfrm>
              <a:off x="2834987" y="1957111"/>
              <a:ext cx="192000" cy="915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96" name="Google Shape;296;g238f8f43463_0_187"/>
            <p:cNvSpPr/>
            <p:nvPr/>
          </p:nvSpPr>
          <p:spPr>
            <a:xfrm>
              <a:off x="1771670" y="1612026"/>
              <a:ext cx="1063200" cy="781500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g238f8f43463_0_187"/>
            <p:cNvSpPr txBox="1"/>
            <p:nvPr/>
          </p:nvSpPr>
          <p:spPr>
            <a:xfrm>
              <a:off x="1771670" y="1612026"/>
              <a:ext cx="1063200" cy="7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en-GB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Decade Coordination Unit </a:t>
              </a:r>
              <a:endParaRPr/>
            </a:p>
          </p:txBody>
        </p:sp>
        <p:sp>
          <p:nvSpPr>
            <p:cNvPr id="298" name="Google Shape;298;g238f8f43463_0_187"/>
            <p:cNvSpPr/>
            <p:nvPr/>
          </p:nvSpPr>
          <p:spPr>
            <a:xfrm>
              <a:off x="3026861" y="1655769"/>
              <a:ext cx="959400" cy="694200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g238f8f43463_0_187"/>
            <p:cNvSpPr txBox="1"/>
            <p:nvPr/>
          </p:nvSpPr>
          <p:spPr>
            <a:xfrm>
              <a:off x="3026861" y="1655769"/>
              <a:ext cx="959400" cy="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Co-Chairs’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alibri"/>
                <a:buNone/>
              </a:pPr>
              <a:r>
                <a:rPr lang="en-GB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Working Group</a:t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g238f8f43463_0_187"/>
            <p:cNvSpPr/>
            <p:nvPr/>
          </p:nvSpPr>
          <p:spPr>
            <a:xfrm>
              <a:off x="4178104" y="148"/>
              <a:ext cx="959400" cy="292500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g238f8f43463_0_187"/>
            <p:cNvSpPr txBox="1"/>
            <p:nvPr/>
          </p:nvSpPr>
          <p:spPr>
            <a:xfrm>
              <a:off x="4178104" y="148"/>
              <a:ext cx="959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WG ODC 1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i="1"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Partner ODC 1</a:t>
              </a: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02" name="Google Shape;302;g238f8f43463_0_187"/>
            <p:cNvSpPr/>
            <p:nvPr/>
          </p:nvSpPr>
          <p:spPr>
            <a:xfrm>
              <a:off x="4178104" y="412677"/>
              <a:ext cx="959400" cy="292500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g238f8f43463_0_187"/>
            <p:cNvSpPr txBox="1"/>
            <p:nvPr/>
          </p:nvSpPr>
          <p:spPr>
            <a:xfrm>
              <a:off x="4178104" y="412677"/>
              <a:ext cx="959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WG ODC 2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i="1"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Partner ODC 2</a:t>
              </a: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04" name="Google Shape;304;g238f8f43463_0_187"/>
            <p:cNvSpPr/>
            <p:nvPr/>
          </p:nvSpPr>
          <p:spPr>
            <a:xfrm>
              <a:off x="4178104" y="825205"/>
              <a:ext cx="959400" cy="292500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g238f8f43463_0_187"/>
            <p:cNvSpPr txBox="1"/>
            <p:nvPr/>
          </p:nvSpPr>
          <p:spPr>
            <a:xfrm>
              <a:off x="4178104" y="825205"/>
              <a:ext cx="959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WG ODC 3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i="1"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Partner ODC 3</a:t>
              </a: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06" name="Google Shape;306;g238f8f43463_0_187"/>
            <p:cNvSpPr/>
            <p:nvPr/>
          </p:nvSpPr>
          <p:spPr>
            <a:xfrm>
              <a:off x="4178104" y="1237734"/>
              <a:ext cx="959400" cy="292500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g238f8f43463_0_187"/>
            <p:cNvSpPr txBox="1"/>
            <p:nvPr/>
          </p:nvSpPr>
          <p:spPr>
            <a:xfrm>
              <a:off x="4178104" y="1237734"/>
              <a:ext cx="959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WG ODC 4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i="1"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Partner ODC 4</a:t>
              </a: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08" name="Google Shape;308;g238f8f43463_0_187"/>
            <p:cNvSpPr/>
            <p:nvPr/>
          </p:nvSpPr>
          <p:spPr>
            <a:xfrm>
              <a:off x="4178104" y="1650263"/>
              <a:ext cx="959400" cy="292500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g238f8f43463_0_187"/>
            <p:cNvSpPr txBox="1"/>
            <p:nvPr/>
          </p:nvSpPr>
          <p:spPr>
            <a:xfrm>
              <a:off x="4178104" y="1650263"/>
              <a:ext cx="959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WG ODC 5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i="1"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Partner ODC 5</a:t>
              </a: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10" name="Google Shape;310;g238f8f43463_0_187"/>
            <p:cNvSpPr/>
            <p:nvPr/>
          </p:nvSpPr>
          <p:spPr>
            <a:xfrm>
              <a:off x="4178104" y="2062792"/>
              <a:ext cx="959400" cy="292500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g238f8f43463_0_187"/>
            <p:cNvSpPr txBox="1"/>
            <p:nvPr/>
          </p:nvSpPr>
          <p:spPr>
            <a:xfrm>
              <a:off x="4178104" y="2062792"/>
              <a:ext cx="959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WG ODC 6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i="1"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Partner ODC 6</a:t>
              </a: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12" name="Google Shape;312;g238f8f43463_0_187"/>
            <p:cNvSpPr/>
            <p:nvPr/>
          </p:nvSpPr>
          <p:spPr>
            <a:xfrm>
              <a:off x="4178104" y="2475320"/>
              <a:ext cx="959400" cy="292500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g238f8f43463_0_187"/>
            <p:cNvSpPr txBox="1"/>
            <p:nvPr/>
          </p:nvSpPr>
          <p:spPr>
            <a:xfrm>
              <a:off x="4178104" y="2475320"/>
              <a:ext cx="959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WG ODC 7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i="1"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Partner ODC 7</a:t>
              </a: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14" name="Google Shape;314;g238f8f43463_0_187"/>
            <p:cNvSpPr/>
            <p:nvPr/>
          </p:nvSpPr>
          <p:spPr>
            <a:xfrm>
              <a:off x="4178104" y="2887849"/>
              <a:ext cx="959400" cy="292500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g238f8f43463_0_187"/>
            <p:cNvSpPr txBox="1"/>
            <p:nvPr/>
          </p:nvSpPr>
          <p:spPr>
            <a:xfrm>
              <a:off x="4178104" y="2887849"/>
              <a:ext cx="959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WG ODC 8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i="1"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Partner ODC 8</a:t>
              </a: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16" name="Google Shape;316;g238f8f43463_0_187"/>
            <p:cNvSpPr/>
            <p:nvPr/>
          </p:nvSpPr>
          <p:spPr>
            <a:xfrm>
              <a:off x="4178104" y="3300378"/>
              <a:ext cx="959400" cy="292500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g238f8f43463_0_187"/>
            <p:cNvSpPr txBox="1"/>
            <p:nvPr/>
          </p:nvSpPr>
          <p:spPr>
            <a:xfrm>
              <a:off x="4178104" y="3300378"/>
              <a:ext cx="959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WG ODC 9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i="1"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Partner ODC 9</a:t>
              </a: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18" name="Google Shape;318;g238f8f43463_0_187"/>
            <p:cNvSpPr/>
            <p:nvPr/>
          </p:nvSpPr>
          <p:spPr>
            <a:xfrm>
              <a:off x="4178104" y="3712906"/>
              <a:ext cx="959400" cy="292500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g238f8f43463_0_187"/>
            <p:cNvSpPr txBox="1"/>
            <p:nvPr/>
          </p:nvSpPr>
          <p:spPr>
            <a:xfrm>
              <a:off x="4178104" y="3712906"/>
              <a:ext cx="959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5075" spcFirstLastPara="1" rIns="5075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WG ODC 10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i="1"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Partner ODC 10</a:t>
              </a: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cxnSp>
        <p:nvCxnSpPr>
          <p:cNvPr id="320" name="Google Shape;320;g238f8f43463_0_187"/>
          <p:cNvCxnSpPr/>
          <p:nvPr/>
        </p:nvCxnSpPr>
        <p:spPr>
          <a:xfrm>
            <a:off x="7384774" y="1510748"/>
            <a:ext cx="0" cy="46812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21" name="Google Shape;321;g238f8f43463_0_187"/>
          <p:cNvSpPr txBox="1"/>
          <p:nvPr/>
        </p:nvSpPr>
        <p:spPr>
          <a:xfrm>
            <a:off x="1272209" y="5844402"/>
            <a:ext cx="285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process…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g238f8f43463_0_187"/>
          <p:cNvSpPr txBox="1"/>
          <p:nvPr/>
        </p:nvSpPr>
        <p:spPr>
          <a:xfrm>
            <a:off x="7792280" y="5814672"/>
            <a:ext cx="285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players…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327" name="Google Shape;327;g238f8f43463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3030" y="372863"/>
            <a:ext cx="1726379" cy="123399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38f8f43463_0_241"/>
          <p:cNvSpPr txBox="1"/>
          <p:nvPr/>
        </p:nvSpPr>
        <p:spPr>
          <a:xfrm>
            <a:off x="284085" y="372863"/>
            <a:ext cx="386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4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 Ocean Decade Vision 2030</a:t>
            </a:r>
            <a:endParaRPr b="1" i="1" sz="24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g238f8f43463_0_241"/>
          <p:cNvSpPr txBox="1"/>
          <p:nvPr/>
        </p:nvSpPr>
        <p:spPr>
          <a:xfrm>
            <a:off x="397563" y="1291437"/>
            <a:ext cx="1154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0" name="Google Shape;330;g238f8f43463_0_241"/>
          <p:cNvGrpSpPr/>
          <p:nvPr/>
        </p:nvGrpSpPr>
        <p:grpSpPr>
          <a:xfrm>
            <a:off x="2235887" y="953590"/>
            <a:ext cx="7279571" cy="5740802"/>
            <a:chOff x="1990721" y="39188"/>
            <a:chExt cx="7279571" cy="5740802"/>
          </a:xfrm>
        </p:grpSpPr>
        <p:sp>
          <p:nvSpPr>
            <p:cNvPr id="331" name="Google Shape;331;g238f8f43463_0_241"/>
            <p:cNvSpPr/>
            <p:nvPr/>
          </p:nvSpPr>
          <p:spPr>
            <a:xfrm rot="5400000">
              <a:off x="2185903" y="855396"/>
              <a:ext cx="736200" cy="8382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g238f8f43463_0_241"/>
            <p:cNvSpPr/>
            <p:nvPr/>
          </p:nvSpPr>
          <p:spPr>
            <a:xfrm>
              <a:off x="1990721" y="39188"/>
              <a:ext cx="1239600" cy="867600"/>
            </a:xfrm>
            <a:prstGeom prst="roundRect">
              <a:avLst>
                <a:gd fmla="val 1667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g238f8f43463_0_241"/>
            <p:cNvSpPr txBox="1"/>
            <p:nvPr/>
          </p:nvSpPr>
          <p:spPr>
            <a:xfrm>
              <a:off x="2033083" y="81550"/>
              <a:ext cx="1154700" cy="7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Identify wide range of potential priority user needs for Challenge via WG discussions, literature review and targeted consultations</a:t>
              </a:r>
              <a:endParaRPr/>
            </a:p>
          </p:txBody>
        </p:sp>
        <p:sp>
          <p:nvSpPr>
            <p:cNvPr id="334" name="Google Shape;334;g238f8f43463_0_241"/>
            <p:cNvSpPr/>
            <p:nvPr/>
          </p:nvSpPr>
          <p:spPr>
            <a:xfrm>
              <a:off x="3230257" y="121937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g238f8f43463_0_241"/>
            <p:cNvSpPr txBox="1"/>
            <p:nvPr/>
          </p:nvSpPr>
          <p:spPr>
            <a:xfrm>
              <a:off x="3230257" y="121937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-57150" lvl="1" marL="5715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Char char="•"/>
              </a:pPr>
              <a:r>
                <a:rPr b="0" i="0" lang="en-GB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Outcome 1: 'Long list' of potential user needs and related early ideas on elements of strategic ambition</a:t>
              </a:r>
              <a:endParaRPr/>
            </a:p>
          </p:txBody>
        </p:sp>
        <p:sp>
          <p:nvSpPr>
            <p:cNvPr id="336" name="Google Shape;336;g238f8f43463_0_241"/>
            <p:cNvSpPr/>
            <p:nvPr/>
          </p:nvSpPr>
          <p:spPr>
            <a:xfrm rot="5400000">
              <a:off x="3213610" y="1830036"/>
              <a:ext cx="736200" cy="8382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9DEE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g238f8f43463_0_241"/>
            <p:cNvSpPr/>
            <p:nvPr/>
          </p:nvSpPr>
          <p:spPr>
            <a:xfrm>
              <a:off x="3018428" y="1013829"/>
              <a:ext cx="1239600" cy="867600"/>
            </a:xfrm>
            <a:prstGeom prst="roundRect">
              <a:avLst>
                <a:gd fmla="val 16670" name="adj"/>
              </a:avLst>
            </a:prstGeom>
            <a:solidFill>
              <a:srgbClr val="43A2B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g238f8f43463_0_241"/>
            <p:cNvSpPr txBox="1"/>
            <p:nvPr/>
          </p:nvSpPr>
          <p:spPr>
            <a:xfrm>
              <a:off x="3060790" y="1056191"/>
              <a:ext cx="1154700" cy="7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Discussion between Co-Chairs of initial outcomes to optimise synergies and reduce overlap / duplication</a:t>
              </a:r>
              <a:endParaRPr/>
            </a:p>
          </p:txBody>
        </p:sp>
        <p:sp>
          <p:nvSpPr>
            <p:cNvPr id="339" name="Google Shape;339;g238f8f43463_0_241"/>
            <p:cNvSpPr/>
            <p:nvPr/>
          </p:nvSpPr>
          <p:spPr>
            <a:xfrm>
              <a:off x="4257964" y="1096577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g238f8f43463_0_241"/>
            <p:cNvSpPr txBox="1"/>
            <p:nvPr/>
          </p:nvSpPr>
          <p:spPr>
            <a:xfrm>
              <a:off x="4257964" y="1096577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-57150" lvl="1" marL="5715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Char char="•"/>
              </a:pPr>
              <a:r>
                <a:rPr b="0" i="0" lang="en-GB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Outcome 2: Presentation of initial consolidated findings to IOC GBs and Decade Advisory Board</a:t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g238f8f43463_0_241"/>
            <p:cNvSpPr/>
            <p:nvPr/>
          </p:nvSpPr>
          <p:spPr>
            <a:xfrm rot="5400000">
              <a:off x="4241317" y="2804677"/>
              <a:ext cx="736200" cy="8382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3E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g238f8f43463_0_241"/>
            <p:cNvSpPr/>
            <p:nvPr/>
          </p:nvSpPr>
          <p:spPr>
            <a:xfrm>
              <a:off x="4046135" y="1988469"/>
              <a:ext cx="1239600" cy="867600"/>
            </a:xfrm>
            <a:prstGeom prst="roundRect">
              <a:avLst>
                <a:gd fmla="val 16670" name="adj"/>
              </a:avLst>
            </a:prstGeom>
            <a:solidFill>
              <a:srgbClr val="43BA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g238f8f43463_0_241"/>
            <p:cNvSpPr txBox="1"/>
            <p:nvPr/>
          </p:nvSpPr>
          <p:spPr>
            <a:xfrm>
              <a:off x="4088497" y="2030831"/>
              <a:ext cx="1154700" cy="7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Further consultation, analysis of feedback received &amp; refinement by WGs to develop short list of user needs &amp; potential related elements of strategic ambition</a:t>
              </a:r>
              <a:endParaRPr/>
            </a:p>
          </p:txBody>
        </p:sp>
        <p:sp>
          <p:nvSpPr>
            <p:cNvPr id="344" name="Google Shape;344;g238f8f43463_0_241"/>
            <p:cNvSpPr/>
            <p:nvPr/>
          </p:nvSpPr>
          <p:spPr>
            <a:xfrm>
              <a:off x="5285671" y="2071218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g238f8f43463_0_241"/>
            <p:cNvSpPr txBox="1"/>
            <p:nvPr/>
          </p:nvSpPr>
          <p:spPr>
            <a:xfrm>
              <a:off x="5285671" y="2071218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-57150" lvl="1" marL="5715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Char char="•"/>
              </a:pPr>
              <a:r>
                <a:rPr b="0" i="0" lang="en-GB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Outcome 3: 'Short list' of potential elements of strategic ambition for each Ocean Decade Challenge </a:t>
              </a:r>
              <a:endParaRPr/>
            </a:p>
          </p:txBody>
        </p:sp>
        <p:sp>
          <p:nvSpPr>
            <p:cNvPr id="346" name="Google Shape;346;g238f8f43463_0_241"/>
            <p:cNvSpPr/>
            <p:nvPr/>
          </p:nvSpPr>
          <p:spPr>
            <a:xfrm rot="5400000">
              <a:off x="5269024" y="3779317"/>
              <a:ext cx="736200" cy="8382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DDEBE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g238f8f43463_0_241"/>
            <p:cNvSpPr/>
            <p:nvPr/>
          </p:nvSpPr>
          <p:spPr>
            <a:xfrm>
              <a:off x="5073842" y="2963109"/>
              <a:ext cx="1239600" cy="867600"/>
            </a:xfrm>
            <a:prstGeom prst="roundRect">
              <a:avLst>
                <a:gd fmla="val 16670" name="adj"/>
              </a:avLst>
            </a:prstGeom>
            <a:solidFill>
              <a:srgbClr val="44B57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g238f8f43463_0_241"/>
            <p:cNvSpPr txBox="1"/>
            <p:nvPr/>
          </p:nvSpPr>
          <p:spPr>
            <a:xfrm>
              <a:off x="5116204" y="3005471"/>
              <a:ext cx="1154700" cy="7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Discussions between Co-Chairs to refine, find synergies &amp; avoid duplication</a:t>
              </a:r>
              <a:endParaRPr/>
            </a:p>
          </p:txBody>
        </p:sp>
        <p:sp>
          <p:nvSpPr>
            <p:cNvPr id="349" name="Google Shape;349;g238f8f43463_0_241"/>
            <p:cNvSpPr/>
            <p:nvPr/>
          </p:nvSpPr>
          <p:spPr>
            <a:xfrm>
              <a:off x="6313378" y="3045858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g238f8f43463_0_241"/>
            <p:cNvSpPr txBox="1"/>
            <p:nvPr/>
          </p:nvSpPr>
          <p:spPr>
            <a:xfrm>
              <a:off x="6313378" y="3045858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-57150" lvl="1" marL="5715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Char char="•"/>
              </a:pPr>
              <a:r>
                <a:rPr b="0" i="0" lang="en-GB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Outcome 4: Presentation of consolidated findings to Decade Advisory Board </a:t>
              </a:r>
              <a:endParaRPr/>
            </a:p>
          </p:txBody>
        </p:sp>
        <p:sp>
          <p:nvSpPr>
            <p:cNvPr id="351" name="Google Shape;351;g238f8f43463_0_241"/>
            <p:cNvSpPr/>
            <p:nvPr/>
          </p:nvSpPr>
          <p:spPr>
            <a:xfrm rot="5400000">
              <a:off x="6296730" y="4753957"/>
              <a:ext cx="736200" cy="8382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E9EFE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g238f8f43463_0_241"/>
            <p:cNvSpPr/>
            <p:nvPr/>
          </p:nvSpPr>
          <p:spPr>
            <a:xfrm>
              <a:off x="6101549" y="3937749"/>
              <a:ext cx="1239600" cy="867600"/>
            </a:xfrm>
            <a:prstGeom prst="roundRect">
              <a:avLst>
                <a:gd fmla="val 16670" name="adj"/>
              </a:avLst>
            </a:prstGeom>
            <a:solidFill>
              <a:srgbClr val="46AF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g238f8f43463_0_241"/>
            <p:cNvSpPr txBox="1"/>
            <p:nvPr/>
          </p:nvSpPr>
          <p:spPr>
            <a:xfrm>
              <a:off x="6143911" y="3980111"/>
              <a:ext cx="1154700" cy="7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Final proposal for strategic ambition &amp; documentation in draft White Paper </a:t>
              </a:r>
              <a:endParaRPr/>
            </a:p>
          </p:txBody>
        </p:sp>
        <p:sp>
          <p:nvSpPr>
            <p:cNvPr id="354" name="Google Shape;354;g238f8f43463_0_241"/>
            <p:cNvSpPr/>
            <p:nvPr/>
          </p:nvSpPr>
          <p:spPr>
            <a:xfrm>
              <a:off x="7341085" y="4020498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g238f8f43463_0_241"/>
            <p:cNvSpPr txBox="1"/>
            <p:nvPr/>
          </p:nvSpPr>
          <p:spPr>
            <a:xfrm>
              <a:off x="7341085" y="4020498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-57150" lvl="1" marL="5715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Char char="•"/>
              </a:pPr>
              <a:r>
                <a:rPr b="0" i="0" lang="en-GB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Outcome 5: Open review of White Papers and final presentation to Decade Advisorty Board  </a:t>
              </a:r>
              <a:endParaRPr/>
            </a:p>
          </p:txBody>
        </p:sp>
        <p:sp>
          <p:nvSpPr>
            <p:cNvPr id="356" name="Google Shape;356;g238f8f43463_0_241"/>
            <p:cNvSpPr/>
            <p:nvPr/>
          </p:nvSpPr>
          <p:spPr>
            <a:xfrm>
              <a:off x="7129256" y="4912390"/>
              <a:ext cx="1239600" cy="867600"/>
            </a:xfrm>
            <a:prstGeom prst="roundRect">
              <a:avLst>
                <a:gd fmla="val 16670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g238f8f43463_0_241"/>
            <p:cNvSpPr txBox="1"/>
            <p:nvPr/>
          </p:nvSpPr>
          <p:spPr>
            <a:xfrm>
              <a:off x="7171618" y="4954752"/>
              <a:ext cx="1154700" cy="7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None/>
              </a:pPr>
              <a:r>
                <a:rPr lang="en-GB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Finalisation of White Papers &amp; preparation of Synethis Report</a:t>
              </a:r>
              <a:endParaRPr/>
            </a:p>
          </p:txBody>
        </p:sp>
        <p:sp>
          <p:nvSpPr>
            <p:cNvPr id="358" name="Google Shape;358;g238f8f43463_0_241"/>
            <p:cNvSpPr/>
            <p:nvPr/>
          </p:nvSpPr>
          <p:spPr>
            <a:xfrm>
              <a:off x="8368792" y="4995138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g238f8f43463_0_241"/>
            <p:cNvSpPr txBox="1"/>
            <p:nvPr/>
          </p:nvSpPr>
          <p:spPr>
            <a:xfrm>
              <a:off x="8368792" y="4995138"/>
              <a:ext cx="901500" cy="7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-57150" lvl="1" marL="5715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Calibri"/>
                <a:buChar char="•"/>
              </a:pPr>
              <a:r>
                <a:rPr b="0" i="0" lang="en-GB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Outcome 6: Presentation to Second International Ocean Decade Conference</a:t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38f8f43463_0_503"/>
          <p:cNvSpPr txBox="1"/>
          <p:nvPr/>
        </p:nvSpPr>
        <p:spPr>
          <a:xfrm>
            <a:off x="467833" y="393405"/>
            <a:ext cx="836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2024 Ocean Decade Conference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rPr b="1" i="0" lang="en-GB" sz="2800" u="none" cap="none" strike="noStrike">
                <a:solidFill>
                  <a:srgbClr val="FFFFFF"/>
                </a:solidFill>
                <a:highlight>
                  <a:srgbClr val="FCC002"/>
                </a:highlight>
                <a:latin typeface="Roboto"/>
                <a:ea typeface="Roboto"/>
                <a:cs typeface="Roboto"/>
                <a:sym typeface="Roboto"/>
              </a:rPr>
              <a:t>Barcelona, Spain: 10 - 12 April 2024</a:t>
            </a:r>
            <a:endParaRPr b="1" i="0" sz="2800" u="none" cap="none" strike="noStrike">
              <a:solidFill>
                <a:srgbClr val="FFFFFF"/>
              </a:solidFill>
              <a:highlight>
                <a:srgbClr val="FCC002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g238f8f43463_0_503"/>
          <p:cNvSpPr txBox="1"/>
          <p:nvPr/>
        </p:nvSpPr>
        <p:spPr>
          <a:xfrm>
            <a:off x="314751" y="1782575"/>
            <a:ext cx="5949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GB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onvene Actions and </a:t>
            </a:r>
            <a:r>
              <a:rPr lang="en-GB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GB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artners to celebrate achievements, take stock and set collective vision 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Results of Vision 2030 will be workshopped and ‘validated’ 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3-day conference, complemented by partner-led satellite events</a:t>
            </a:r>
            <a:endParaRPr b="0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g238f8f43463_0_5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894" y="1613911"/>
            <a:ext cx="4880113" cy="4880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367" name="Google Shape;367;g238f8f43463_0_5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724" y="162655"/>
            <a:ext cx="1919700" cy="137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3" name="Google Shape;373;p5"/>
          <p:cNvSpPr txBox="1"/>
          <p:nvPr>
            <p:ph idx="1" type="body"/>
          </p:nvPr>
        </p:nvSpPr>
        <p:spPr>
          <a:xfrm>
            <a:off x="720725" y="1296988"/>
            <a:ext cx="5518150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t/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</a:pPr>
            <a:r>
              <a:rPr lang="en-GB"/>
              <a:t>Response to Decade </a:t>
            </a:r>
            <a:r>
              <a:rPr lang="en-GB"/>
              <a:t>Vision</a:t>
            </a:r>
            <a:r>
              <a:rPr lang="en-GB"/>
              <a:t> 2030 request?</a:t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100">
              <a:solidFill>
                <a:schemeClr val="accent3"/>
              </a:solidFill>
            </a:endParaRPr>
          </a:p>
          <a:p>
            <a:pPr indent="-279549" lvl="3" marL="323999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</a:pPr>
            <a:r>
              <a:rPr b="0" lang="en-GB" sz="1100">
                <a:solidFill>
                  <a:schemeClr val="accent3"/>
                </a:solidFill>
              </a:rPr>
              <a:t>It is a huge task to do well, little value in doing it badly, not su</a:t>
            </a:r>
            <a:r>
              <a:rPr lang="en-GB" sz="1100">
                <a:solidFill>
                  <a:schemeClr val="accent3"/>
                </a:solidFill>
              </a:rPr>
              <a:t>re </a:t>
            </a:r>
            <a:r>
              <a:rPr lang="en-GB" sz="1100">
                <a:solidFill>
                  <a:schemeClr val="accent3"/>
                </a:solidFill>
              </a:rPr>
              <a:t>GOOS has the capacity to respond &amp; not sure it is our priority</a:t>
            </a:r>
            <a:endParaRPr sz="1100">
              <a:solidFill>
                <a:schemeClr val="accent3"/>
              </a:solidFill>
            </a:endParaRPr>
          </a:p>
          <a:p>
            <a:pPr indent="-323999" lvl="3" marL="323999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Proposal 1: put out an open call for members to work on this committee? </a:t>
            </a:r>
            <a:r>
              <a:rPr lang="en-GB"/>
              <a:t>DCO lead supports this group</a:t>
            </a:r>
            <a:endParaRPr/>
          </a:p>
          <a:p>
            <a:pPr indent="-323999" lvl="3" marL="323999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Proposal 2: Deliver the assessment via 3 GOOS delivery area, use GCOS report, WMO RRR, BioEco? Ask DCO lead to collate this</a:t>
            </a:r>
            <a:endParaRPr/>
          </a:p>
          <a:p>
            <a:pPr indent="-336699" lvl="3" marL="323999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Proposal 3: Say no </a:t>
            </a:r>
            <a:r>
              <a:rPr lang="en-GB"/>
              <a:t>(Decade asks another group to do this).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74" name="Google Shape;374;p5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For SC to discuss</a:t>
            </a:r>
            <a:endParaRPr/>
          </a:p>
        </p:txBody>
      </p:sp>
      <p:sp>
        <p:nvSpPr>
          <p:cNvPr id="375" name="Google Shape;375;p5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2023-04-24T03:13:30Z</dcterms:created>
  <dc:creator>Heslop, Emma</dc:creator>
</cp:coreProperties>
</file>