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6858000" cx="12192000"/>
  <p:notesSz cx="6858000" cy="9144000"/>
  <p:embeddedFontLst>
    <p:embeddedFont>
      <p:font typeface="Montserrat"/>
      <p:regular r:id="rId16"/>
      <p:bold r:id="rId17"/>
      <p:italic r:id="rId18"/>
      <p:boldItalic r:id="rId19"/>
    </p:embeddedFon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4" roundtripDataSignature="AMtx7mhaPreo9f01sEY+oes5CPjvTisn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50BE459-66F1-4FC0-B4A2-3CB96BB9B62F}">
  <a:tblStyle styleId="{350BE459-66F1-4FC0-B4A2-3CB96BB9B62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86CDEFF-CA2A-4E89-B90B-79F6D25AE282}" styleName="Table_1">
    <a:wholeTbl>
      <a:tcTxStyle>
        <a:font>
          <a:latin typeface="Arial"/>
          <a:ea typeface="Arial"/>
          <a:cs typeface="Arial"/>
        </a:font>
        <a:srgbClr val="40404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fill>
          <a:solidFill>
            <a:srgbClr val="A9D08E"/>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5.xml"/><Relationship Id="rId22" Type="http://schemas.openxmlformats.org/officeDocument/2006/relationships/font" Target="fonts/Lato-italic.fntdata"/><Relationship Id="rId10" Type="http://schemas.openxmlformats.org/officeDocument/2006/relationships/slide" Target="slides/slide4.xml"/><Relationship Id="rId21" Type="http://schemas.openxmlformats.org/officeDocument/2006/relationships/font" Target="fonts/Lato-bold.fntdata"/><Relationship Id="rId13" Type="http://schemas.openxmlformats.org/officeDocument/2006/relationships/slide" Target="slides/slide7.xml"/><Relationship Id="rId24" Type="http://customschemas.google.com/relationships/presentationmetadata" Target="metadata"/><Relationship Id="rId12" Type="http://schemas.openxmlformats.org/officeDocument/2006/relationships/slide" Target="slides/slide6.xml"/><Relationship Id="rId23"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slideMaster" Target="slideMasters/slideMaster1.xml"/><Relationship Id="rId19" Type="http://schemas.openxmlformats.org/officeDocument/2006/relationships/font" Target="fonts/Montserrat-boldItalic.fntdata"/><Relationship Id="rId6" Type="http://schemas.openxmlformats.org/officeDocument/2006/relationships/notesMaster" Target="notesMasters/notesMaster1.xml"/><Relationship Id="rId18" Type="http://schemas.openxmlformats.org/officeDocument/2006/relationships/font" Target="fonts/Montserrat-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goosocean.org" TargetMode="External"/><Relationship Id="rId3" Type="http://schemas.openxmlformats.org/officeDocument/2006/relationships/hyperlink" Target="https://www.gpmarinelitter.or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goosocean.org" TargetMode="External"/><Relationship Id="rId3" Type="http://schemas.openxmlformats.org/officeDocument/2006/relationships/hyperlink" Target="https://www.gpmarinelitter.or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3ab2eb87cb_0_1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23ab2eb87cb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3ab2eb87cb_0_1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23ab2eb87cb_0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3ab2eb87cb_0_1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23ab2eb87cb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3ab2eb87cb_0_2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just">
              <a:lnSpc>
                <a:spcPct val="115000"/>
              </a:lnSpc>
              <a:spcBef>
                <a:spcPts val="1200"/>
              </a:spcBef>
              <a:spcAft>
                <a:spcPts val="0"/>
              </a:spcAft>
              <a:buNone/>
            </a:pPr>
            <a:r>
              <a:rPr lang="en-GB" sz="900">
                <a:solidFill>
                  <a:schemeClr val="dk1"/>
                </a:solidFill>
                <a:latin typeface="Lato"/>
                <a:ea typeface="Lato"/>
                <a:cs typeface="Lato"/>
                <a:sym typeface="Lato"/>
              </a:rPr>
              <a:t>IMDOS is being developed as a joint project by the Global Ocean Observing System (</a:t>
            </a:r>
            <a:r>
              <a:rPr lang="en-GB" sz="900">
                <a:solidFill>
                  <a:schemeClr val="dk1"/>
                </a:solidFill>
                <a:uFill>
                  <a:noFill/>
                </a:uFill>
                <a:latin typeface="Lato"/>
                <a:ea typeface="Lato"/>
                <a:cs typeface="Lato"/>
                <a:sym typeface="Lato"/>
                <a:hlinkClick r:id="rId2">
                  <a:extLst>
                    <a:ext uri="{A12FA001-AC4F-418D-AE19-62706E023703}">
                      <ahyp:hlinkClr val="tx"/>
                    </a:ext>
                  </a:extLst>
                </a:hlinkClick>
              </a:rPr>
              <a:t>GOOS</a:t>
            </a:r>
            <a:r>
              <a:rPr lang="en-GB" sz="900">
                <a:solidFill>
                  <a:schemeClr val="dk1"/>
                </a:solidFill>
                <a:latin typeface="Lato"/>
                <a:ea typeface="Lato"/>
                <a:cs typeface="Lato"/>
                <a:sym typeface="Lato"/>
              </a:rPr>
              <a:t>) and the Group on Earth Observations (GEO) Blue Planet Initiative, in collaboration with the United Nations Environment Programme (UNEP) Global Partnership on Marine Litter (</a:t>
            </a:r>
            <a:r>
              <a:rPr lang="en-GB" sz="900">
                <a:solidFill>
                  <a:schemeClr val="dk1"/>
                </a:solidFill>
                <a:uFill>
                  <a:noFill/>
                </a:uFill>
                <a:latin typeface="Lato"/>
                <a:ea typeface="Lato"/>
                <a:cs typeface="Lato"/>
                <a:sym typeface="Lato"/>
                <a:hlinkClick r:id="rId3">
                  <a:extLst>
                    <a:ext uri="{A12FA001-AC4F-418D-AE19-62706E023703}">
                      <ahyp:hlinkClr val="tx"/>
                    </a:ext>
                  </a:extLst>
                </a:hlinkClick>
              </a:rPr>
              <a:t>GPML</a:t>
            </a:r>
            <a:r>
              <a:rPr lang="en-GB" sz="900">
                <a:solidFill>
                  <a:schemeClr val="dk1"/>
                </a:solidFill>
                <a:latin typeface="Lato"/>
                <a:ea typeface="Lato"/>
                <a:cs typeface="Lato"/>
                <a:sym typeface="Lato"/>
              </a:rPr>
              <a:t>), the Scientific Committee on Oceanic Research (SCOR) Working Group #153, GESAMP Working Group #40, the International Ocean Colour Coordinating Group Task Force on Remote Sensing of Marine Litter and Debris, Ministry of Environment Japan (MOEJ), among others.   </a:t>
            </a:r>
            <a:endParaRPr sz="900">
              <a:solidFill>
                <a:schemeClr val="dk1"/>
              </a:solidFill>
              <a:latin typeface="Lato"/>
              <a:ea typeface="Lato"/>
              <a:cs typeface="Lato"/>
              <a:sym typeface="Lato"/>
            </a:endParaRPr>
          </a:p>
          <a:p>
            <a:pPr indent="0" lvl="0" marL="0" rtl="0" algn="l">
              <a:spcBef>
                <a:spcPts val="1200"/>
              </a:spcBef>
              <a:spcAft>
                <a:spcPts val="0"/>
              </a:spcAft>
              <a:buNone/>
            </a:pPr>
            <a:r>
              <a:t/>
            </a:r>
            <a:endParaRPr>
              <a:solidFill>
                <a:schemeClr val="dk1"/>
              </a:solidFill>
            </a:endParaRPr>
          </a:p>
        </p:txBody>
      </p:sp>
      <p:sp>
        <p:nvSpPr>
          <p:cNvPr id="184" name="Google Shape;184;g23ab2eb87cb_0_2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3ab2eb87cb_0_1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just">
              <a:lnSpc>
                <a:spcPct val="115000"/>
              </a:lnSpc>
              <a:spcBef>
                <a:spcPts val="1200"/>
              </a:spcBef>
              <a:spcAft>
                <a:spcPts val="0"/>
              </a:spcAft>
              <a:buNone/>
            </a:pPr>
            <a:r>
              <a:rPr lang="en-GB" sz="900">
                <a:solidFill>
                  <a:schemeClr val="dk1"/>
                </a:solidFill>
                <a:latin typeface="Lato"/>
                <a:ea typeface="Lato"/>
                <a:cs typeface="Lato"/>
                <a:sym typeface="Lato"/>
              </a:rPr>
              <a:t>IMDOS is being developed as a joint project by the Global Ocean Observing System (</a:t>
            </a:r>
            <a:r>
              <a:rPr lang="en-GB" sz="900">
                <a:solidFill>
                  <a:schemeClr val="dk1"/>
                </a:solidFill>
                <a:uFill>
                  <a:noFill/>
                </a:uFill>
                <a:latin typeface="Lato"/>
                <a:ea typeface="Lato"/>
                <a:cs typeface="Lato"/>
                <a:sym typeface="Lato"/>
                <a:hlinkClick r:id="rId2">
                  <a:extLst>
                    <a:ext uri="{A12FA001-AC4F-418D-AE19-62706E023703}">
                      <ahyp:hlinkClr val="tx"/>
                    </a:ext>
                  </a:extLst>
                </a:hlinkClick>
              </a:rPr>
              <a:t>GOOS</a:t>
            </a:r>
            <a:r>
              <a:rPr lang="en-GB" sz="900">
                <a:solidFill>
                  <a:schemeClr val="dk1"/>
                </a:solidFill>
                <a:latin typeface="Lato"/>
                <a:ea typeface="Lato"/>
                <a:cs typeface="Lato"/>
                <a:sym typeface="Lato"/>
              </a:rPr>
              <a:t>) and the Group on Earth Observations (GEO) Blue Planet Initiative, in collaboration with the United Nations Environment Programme (UNEP) Global Partnership on Marine Litter (</a:t>
            </a:r>
            <a:r>
              <a:rPr lang="en-GB" sz="900">
                <a:solidFill>
                  <a:schemeClr val="dk1"/>
                </a:solidFill>
                <a:uFill>
                  <a:noFill/>
                </a:uFill>
                <a:latin typeface="Lato"/>
                <a:ea typeface="Lato"/>
                <a:cs typeface="Lato"/>
                <a:sym typeface="Lato"/>
                <a:hlinkClick r:id="rId3">
                  <a:extLst>
                    <a:ext uri="{A12FA001-AC4F-418D-AE19-62706E023703}">
                      <ahyp:hlinkClr val="tx"/>
                    </a:ext>
                  </a:extLst>
                </a:hlinkClick>
              </a:rPr>
              <a:t>GPML</a:t>
            </a:r>
            <a:r>
              <a:rPr lang="en-GB" sz="900">
                <a:solidFill>
                  <a:schemeClr val="dk1"/>
                </a:solidFill>
                <a:latin typeface="Lato"/>
                <a:ea typeface="Lato"/>
                <a:cs typeface="Lato"/>
                <a:sym typeface="Lato"/>
              </a:rPr>
              <a:t>), the Scientific Committee on Oceanic Research (SCOR) Working Group #153, GESAMP Working Group #40, the International Ocean Colour Coordinating Group Task Force on Remote Sensing of Marine Litter and Debris, Ministry of Environment Japan (MOEJ), among others.   </a:t>
            </a:r>
            <a:endParaRPr sz="900">
              <a:solidFill>
                <a:schemeClr val="dk1"/>
              </a:solidFill>
              <a:latin typeface="Lato"/>
              <a:ea typeface="Lato"/>
              <a:cs typeface="Lato"/>
              <a:sym typeface="Lato"/>
            </a:endParaRPr>
          </a:p>
          <a:p>
            <a:pPr indent="0" lvl="0" marL="0" rtl="0" algn="l">
              <a:spcBef>
                <a:spcPts val="1200"/>
              </a:spcBef>
              <a:spcAft>
                <a:spcPts val="0"/>
              </a:spcAft>
              <a:buNone/>
            </a:pPr>
            <a:r>
              <a:t/>
            </a:r>
            <a:endParaRPr>
              <a:solidFill>
                <a:schemeClr val="dk1"/>
              </a:solidFill>
            </a:endParaRPr>
          </a:p>
        </p:txBody>
      </p:sp>
      <p:sp>
        <p:nvSpPr>
          <p:cNvPr id="198" name="Google Shape;198;g23ab2eb87cb_0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3ab2eb87cb_0_3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In the current version of the new Marine Plastics Debris EOV Specification Sheet, you will find a list of proposed parameters which have the highest impact and feasibility to be observed on a global scale, based mainly on GESAMP WG40 expert recommendations and other community consultations.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The current draft Marine PLastics Debis EOV Spec Sheet was published as part of a EuroSea report, and it contains plenty of information about requirements and current obserivng and data management capacity. Later this year there will be further broad community consultations on this document prior to presenting the EOV for formal approval by the GOOS Steering Committee.</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11666"/>
              </a:lnSpc>
              <a:spcBef>
                <a:spcPts val="0"/>
              </a:spcBef>
              <a:spcAft>
                <a:spcPts val="0"/>
              </a:spcAft>
              <a:buNone/>
            </a:pPr>
            <a:r>
              <a:rPr lang="en-GB">
                <a:solidFill>
                  <a:schemeClr val="dk1"/>
                </a:solidFill>
              </a:rPr>
              <a:t>[next slide please]</a:t>
            </a:r>
            <a:endParaRPr sz="800">
              <a:solidFill>
                <a:schemeClr val="dk1"/>
              </a:solidFill>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21" name="Google Shape;221;g23ab2eb87cb_0_3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3ab2eb87cb_0_3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g23ab2eb87cb_0_3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35.png"/><Relationship Id="rId6"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7" name="Shape 17"/>
        <p:cNvGrpSpPr/>
        <p:nvPr/>
      </p:nvGrpSpPr>
      <p:grpSpPr>
        <a:xfrm>
          <a:off x="0" y="0"/>
          <a:ext cx="0" cy="0"/>
          <a:chOff x="0" y="0"/>
          <a:chExt cx="0" cy="0"/>
        </a:xfrm>
      </p:grpSpPr>
      <p:sp>
        <p:nvSpPr>
          <p:cNvPr id="18" name="Google Shape;18;p7"/>
          <p:cNvSpPr/>
          <p:nvPr/>
        </p:nvSpPr>
        <p:spPr>
          <a:xfrm>
            <a:off x="0" y="1857600"/>
            <a:ext cx="12192000" cy="5000400"/>
          </a:xfrm>
          <a:prstGeom prst="rect">
            <a:avLst/>
          </a:prstGeom>
          <a:solidFill>
            <a:schemeClr val="accen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 name="Google Shape;19;p7"/>
          <p:cNvSpPr txBox="1"/>
          <p:nvPr>
            <p:ph type="ctrTitle"/>
          </p:nvPr>
        </p:nvSpPr>
        <p:spPr>
          <a:xfrm>
            <a:off x="1367999" y="2790000"/>
            <a:ext cx="6877011" cy="1476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7"/>
          <p:cNvSpPr txBox="1"/>
          <p:nvPr>
            <p:ph idx="1" type="subTitle"/>
          </p:nvPr>
        </p:nvSpPr>
        <p:spPr>
          <a:xfrm>
            <a:off x="1367999" y="4597200"/>
            <a:ext cx="6877012" cy="928268"/>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1800"/>
              <a:buNone/>
              <a:defRPr b="1" sz="1800">
                <a:solidFill>
                  <a:schemeClr val="lt1"/>
                </a:solidFill>
              </a:defRPr>
            </a:lvl1pPr>
            <a:lvl2pPr lvl="1" algn="l">
              <a:lnSpc>
                <a:spcPct val="105000"/>
              </a:lnSpc>
              <a:spcBef>
                <a:spcPts val="0"/>
              </a:spcBef>
              <a:spcAft>
                <a:spcPts val="0"/>
              </a:spcAft>
              <a:buClr>
                <a:schemeClr val="lt1"/>
              </a:buClr>
              <a:buSzPts val="1800"/>
              <a:buNone/>
              <a:defRPr b="0" sz="180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21" name="Google Shape;21;p7"/>
          <p:cNvPicPr preferRelativeResize="0"/>
          <p:nvPr/>
        </p:nvPicPr>
        <p:blipFill rotWithShape="1">
          <a:blip r:embed="rId2">
            <a:alphaModFix/>
          </a:blip>
          <a:srcRect b="0" l="0" r="0" t="0"/>
          <a:stretch/>
        </p:blipFill>
        <p:spPr>
          <a:xfrm>
            <a:off x="1368000" y="576000"/>
            <a:ext cx="2970000" cy="838750"/>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8" name="Shape 78"/>
        <p:cNvGrpSpPr/>
        <p:nvPr/>
      </p:nvGrpSpPr>
      <p:grpSpPr>
        <a:xfrm>
          <a:off x="0" y="0"/>
          <a:ext cx="0" cy="0"/>
          <a:chOff x="0" y="0"/>
          <a:chExt cx="0" cy="0"/>
        </a:xfrm>
      </p:grpSpPr>
      <p:sp>
        <p:nvSpPr>
          <p:cNvPr id="79" name="Google Shape;79;p8"/>
          <p:cNvSpPr txBox="1"/>
          <p:nvPr>
            <p:ph idx="1" type="body"/>
          </p:nvPr>
        </p:nvSpPr>
        <p:spPr>
          <a:xfrm>
            <a:off x="720726" y="1296988"/>
            <a:ext cx="81180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8"/>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8"/>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8"/>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3" name="Google Shape;83;p8"/>
          <p:cNvSpPr txBox="1"/>
          <p:nvPr>
            <p:ph type="title"/>
          </p:nvPr>
        </p:nvSpPr>
        <p:spPr>
          <a:xfrm>
            <a:off x="720726" y="722313"/>
            <a:ext cx="81180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showMasterSp="0">
  <p:cSld name="Title Slide Image">
    <p:spTree>
      <p:nvGrpSpPr>
        <p:cNvPr id="84" name="Shape 84"/>
        <p:cNvGrpSpPr/>
        <p:nvPr/>
      </p:nvGrpSpPr>
      <p:grpSpPr>
        <a:xfrm>
          <a:off x="0" y="0"/>
          <a:ext cx="0" cy="0"/>
          <a:chOff x="0" y="0"/>
          <a:chExt cx="0" cy="0"/>
        </a:xfrm>
      </p:grpSpPr>
      <p:sp>
        <p:nvSpPr>
          <p:cNvPr id="85" name="Google Shape;85;p12"/>
          <p:cNvSpPr txBox="1"/>
          <p:nvPr>
            <p:ph type="ctrTitle"/>
          </p:nvPr>
        </p:nvSpPr>
        <p:spPr>
          <a:xfrm>
            <a:off x="1368000" y="2988000"/>
            <a:ext cx="3726761" cy="1790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2"/>
          <p:cNvSpPr txBox="1"/>
          <p:nvPr>
            <p:ph idx="1" type="subTitle"/>
          </p:nvPr>
        </p:nvSpPr>
        <p:spPr>
          <a:xfrm>
            <a:off x="1368000" y="4982400"/>
            <a:ext cx="3726761" cy="757643"/>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600"/>
              <a:buNone/>
              <a:defRPr b="1" sz="1600"/>
            </a:lvl1pPr>
            <a:lvl2pPr lvl="1" algn="l">
              <a:lnSpc>
                <a:spcPct val="105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87" name="Google Shape;87;p12"/>
          <p:cNvPicPr preferRelativeResize="0"/>
          <p:nvPr/>
        </p:nvPicPr>
        <p:blipFill rotWithShape="1">
          <a:blip r:embed="rId2">
            <a:alphaModFix/>
          </a:blip>
          <a:srcRect b="0" l="0" r="0" t="0"/>
          <a:stretch/>
        </p:blipFill>
        <p:spPr>
          <a:xfrm>
            <a:off x="1368000" y="1202400"/>
            <a:ext cx="2970000" cy="838750"/>
          </a:xfrm>
          <a:prstGeom prst="rect">
            <a:avLst/>
          </a:prstGeom>
          <a:noFill/>
          <a:ln>
            <a:noFill/>
          </a:ln>
        </p:spPr>
      </p:pic>
      <p:sp>
        <p:nvSpPr>
          <p:cNvPr id="88" name="Google Shape;88;p12"/>
          <p:cNvSpPr/>
          <p:nvPr>
            <p:ph idx="2" type="pic"/>
          </p:nvPr>
        </p:nvSpPr>
        <p:spPr>
          <a:xfrm>
            <a:off x="0" y="-1"/>
            <a:ext cx="12192000" cy="6858000"/>
          </a:xfrm>
          <a:prstGeom prst="rect">
            <a:avLst/>
          </a:prstGeom>
          <a:solidFill>
            <a:srgbClr val="D8D8D8"/>
          </a:solidFill>
          <a:ln>
            <a:noFill/>
          </a:ln>
        </p:spPr>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Left" showMasterSp="0">
  <p:cSld name="Title Slide Image Left">
    <p:spTree>
      <p:nvGrpSpPr>
        <p:cNvPr id="89" name="Shape 89"/>
        <p:cNvGrpSpPr/>
        <p:nvPr/>
      </p:nvGrpSpPr>
      <p:grpSpPr>
        <a:xfrm>
          <a:off x="0" y="0"/>
          <a:ext cx="0" cy="0"/>
          <a:chOff x="0" y="0"/>
          <a:chExt cx="0" cy="0"/>
        </a:xfrm>
      </p:grpSpPr>
      <p:sp>
        <p:nvSpPr>
          <p:cNvPr id="90" name="Google Shape;90;p13"/>
          <p:cNvSpPr/>
          <p:nvPr>
            <p:ph idx="2" type="pic"/>
          </p:nvPr>
        </p:nvSpPr>
        <p:spPr>
          <a:xfrm>
            <a:off x="0" y="0"/>
            <a:ext cx="6912000" cy="6858000"/>
          </a:xfrm>
          <a:prstGeom prst="rect">
            <a:avLst/>
          </a:prstGeom>
          <a:solidFill>
            <a:srgbClr val="D8D8D8"/>
          </a:solidFill>
          <a:ln>
            <a:noFill/>
          </a:ln>
        </p:spPr>
      </p:sp>
      <p:sp>
        <p:nvSpPr>
          <p:cNvPr id="91" name="Google Shape;91;p13"/>
          <p:cNvSpPr txBox="1"/>
          <p:nvPr>
            <p:ph type="ctrTitle"/>
          </p:nvPr>
        </p:nvSpPr>
        <p:spPr>
          <a:xfrm>
            <a:off x="7560000" y="3160800"/>
            <a:ext cx="3944613" cy="186615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200"/>
              <a:buFont typeface="Arial"/>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3"/>
          <p:cNvSpPr txBox="1"/>
          <p:nvPr>
            <p:ph idx="1" type="subTitle"/>
          </p:nvPr>
        </p:nvSpPr>
        <p:spPr>
          <a:xfrm>
            <a:off x="7560000" y="5162400"/>
            <a:ext cx="3944613" cy="757643"/>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600"/>
              <a:buNone/>
              <a:defRPr b="1" sz="1600"/>
            </a:lvl1pPr>
            <a:lvl2pPr lvl="1" algn="l">
              <a:lnSpc>
                <a:spcPct val="105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93" name="Google Shape;93;p13"/>
          <p:cNvPicPr preferRelativeResize="0"/>
          <p:nvPr/>
        </p:nvPicPr>
        <p:blipFill rotWithShape="1">
          <a:blip r:embed="rId2">
            <a:alphaModFix/>
          </a:blip>
          <a:srcRect b="0" l="0" r="0" t="0"/>
          <a:stretch/>
        </p:blipFill>
        <p:spPr>
          <a:xfrm>
            <a:off x="7560000" y="720000"/>
            <a:ext cx="2970000" cy="838750"/>
          </a:xfrm>
          <a:prstGeom prst="rect">
            <a:avLst/>
          </a:prstGeom>
          <a:noFill/>
          <a:ln>
            <a:noFill/>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94" name="Shape 94"/>
        <p:cNvGrpSpPr/>
        <p:nvPr/>
      </p:nvGrpSpPr>
      <p:grpSpPr>
        <a:xfrm>
          <a:off x="0" y="0"/>
          <a:ext cx="0" cy="0"/>
          <a:chOff x="0" y="0"/>
          <a:chExt cx="0" cy="0"/>
        </a:xfrm>
      </p:grpSpPr>
      <p:sp>
        <p:nvSpPr>
          <p:cNvPr id="95" name="Google Shape;95;p15"/>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5"/>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5"/>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98" name="Google Shape;98;p15"/>
          <p:cNvSpPr txBox="1"/>
          <p:nvPr>
            <p:ph idx="1" type="body"/>
          </p:nvPr>
        </p:nvSpPr>
        <p:spPr>
          <a:xfrm>
            <a:off x="720726" y="1296988"/>
            <a:ext cx="39132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15"/>
          <p:cNvSpPr txBox="1"/>
          <p:nvPr>
            <p:ph type="title"/>
          </p:nvPr>
        </p:nvSpPr>
        <p:spPr>
          <a:xfrm>
            <a:off x="720726" y="722313"/>
            <a:ext cx="39132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5"/>
          <p:cNvSpPr/>
          <p:nvPr>
            <p:ph idx="2" type="pic"/>
          </p:nvPr>
        </p:nvSpPr>
        <p:spPr>
          <a:xfrm>
            <a:off x="5334000" y="0"/>
            <a:ext cx="6858000" cy="6858000"/>
          </a:xfrm>
          <a:prstGeom prst="rect">
            <a:avLst/>
          </a:prstGeom>
          <a:solidFill>
            <a:srgbClr val="D8D8D8"/>
          </a:solidFill>
          <a:ln>
            <a:noFill/>
          </a:ln>
        </p:spPr>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101" name="Shape 101"/>
        <p:cNvGrpSpPr/>
        <p:nvPr/>
      </p:nvGrpSpPr>
      <p:grpSpPr>
        <a:xfrm>
          <a:off x="0" y="0"/>
          <a:ext cx="0" cy="0"/>
          <a:chOff x="0" y="0"/>
          <a:chExt cx="0" cy="0"/>
        </a:xfrm>
      </p:grpSpPr>
      <p:sp>
        <p:nvSpPr>
          <p:cNvPr id="102" name="Google Shape;102;p17"/>
          <p:cNvSpPr/>
          <p:nvPr/>
        </p:nvSpPr>
        <p:spPr>
          <a:xfrm>
            <a:off x="0" y="0"/>
            <a:ext cx="12192000" cy="2314800"/>
          </a:xfrm>
          <a:prstGeom prst="rect">
            <a:avLst/>
          </a:prstGeom>
          <a:solidFill>
            <a:schemeClr val="l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3" name="Google Shape;103;p17"/>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7"/>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7"/>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7"/>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7" name="Google Shape;107;p17"/>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17"/>
          <p:cNvSpPr txBox="1"/>
          <p:nvPr>
            <p:ph idx="2" type="body"/>
          </p:nvPr>
        </p:nvSpPr>
        <p:spPr>
          <a:xfrm>
            <a:off x="72072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17"/>
          <p:cNvSpPr txBox="1"/>
          <p:nvPr>
            <p:ph idx="3" type="body"/>
          </p:nvPr>
        </p:nvSpPr>
        <p:spPr>
          <a:xfrm>
            <a:off x="4363199"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17"/>
          <p:cNvSpPr txBox="1"/>
          <p:nvPr>
            <p:ph idx="4" type="body"/>
          </p:nvPr>
        </p:nvSpPr>
        <p:spPr>
          <a:xfrm>
            <a:off x="800567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1" name="Google Shape;111;p17"/>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Image">
  <p:cSld name="Section Header Image">
    <p:bg>
      <p:bgPr>
        <a:solidFill>
          <a:schemeClr val="lt1"/>
        </a:solidFill>
      </p:bgPr>
    </p:bg>
    <p:spTree>
      <p:nvGrpSpPr>
        <p:cNvPr id="112" name="Shape 112"/>
        <p:cNvGrpSpPr/>
        <p:nvPr/>
      </p:nvGrpSpPr>
      <p:grpSpPr>
        <a:xfrm>
          <a:off x="0" y="0"/>
          <a:ext cx="0" cy="0"/>
          <a:chOff x="0" y="0"/>
          <a:chExt cx="0" cy="0"/>
        </a:xfrm>
      </p:grpSpPr>
      <p:sp>
        <p:nvSpPr>
          <p:cNvPr id="113" name="Google Shape;113;p19"/>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4" name="Google Shape;114;p19"/>
          <p:cNvSpPr/>
          <p:nvPr>
            <p:ph idx="2" type="pic"/>
          </p:nvPr>
        </p:nvSpPr>
        <p:spPr>
          <a:xfrm>
            <a:off x="5334000" y="0"/>
            <a:ext cx="6858000" cy="6858000"/>
          </a:xfrm>
          <a:prstGeom prst="rect">
            <a:avLst/>
          </a:prstGeom>
          <a:solidFill>
            <a:srgbClr val="D8D8D8"/>
          </a:solidFill>
          <a:ln>
            <a:noFill/>
          </a:ln>
        </p:spPr>
      </p:sp>
      <p:sp>
        <p:nvSpPr>
          <p:cNvPr id="115" name="Google Shape;115;p19"/>
          <p:cNvSpPr txBox="1"/>
          <p:nvPr>
            <p:ph type="title"/>
          </p:nvPr>
        </p:nvSpPr>
        <p:spPr>
          <a:xfrm>
            <a:off x="720725" y="1296988"/>
            <a:ext cx="4169327" cy="3853624"/>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4900"/>
              <a:buFont typeface="Arial"/>
              <a:buNone/>
              <a:defRPr sz="49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116" name="Shape 116"/>
        <p:cNvGrpSpPr/>
        <p:nvPr/>
      </p:nvGrpSpPr>
      <p:grpSpPr>
        <a:xfrm>
          <a:off x="0" y="0"/>
          <a:ext cx="0" cy="0"/>
          <a:chOff x="0" y="0"/>
          <a:chExt cx="0" cy="0"/>
        </a:xfrm>
      </p:grpSpPr>
      <p:sp>
        <p:nvSpPr>
          <p:cNvPr id="117" name="Google Shape;117;p21"/>
          <p:cNvSpPr txBox="1"/>
          <p:nvPr>
            <p:ph type="title"/>
          </p:nvPr>
        </p:nvSpPr>
        <p:spPr>
          <a:xfrm>
            <a:off x="720725" y="1882800"/>
            <a:ext cx="7740000" cy="2827283"/>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1"/>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21"/>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1"/>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21" name="Google Shape;121;p21"/>
          <p:cNvSpPr txBox="1"/>
          <p:nvPr>
            <p:ph idx="1" type="body"/>
          </p:nvPr>
        </p:nvSpPr>
        <p:spPr>
          <a:xfrm>
            <a:off x="720725" y="5065200"/>
            <a:ext cx="7740000" cy="447675"/>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lt1"/>
              </a:buClr>
              <a:buSzPts val="1800"/>
              <a:buFont typeface="Arial"/>
              <a:buChar char="–"/>
              <a:defRPr sz="1800">
                <a:solidFill>
                  <a:schemeClr val="lt1"/>
                </a:solidFill>
              </a:defRPr>
            </a:lvl1pPr>
            <a:lvl2pPr indent="-228600" lvl="1" marL="914400" algn="l">
              <a:lnSpc>
                <a:spcPct val="90000"/>
              </a:lnSpc>
              <a:spcBef>
                <a:spcPts val="0"/>
              </a:spcBef>
              <a:spcAft>
                <a:spcPts val="0"/>
              </a:spcAft>
              <a:buClr>
                <a:schemeClr val="accent3"/>
              </a:buClr>
              <a:buSzPts val="1800"/>
              <a:buNone/>
              <a:defRPr sz="1800"/>
            </a:lvl2pPr>
            <a:lvl3pPr indent="-228600" lvl="2" marL="1371600" algn="l">
              <a:lnSpc>
                <a:spcPct val="100000"/>
              </a:lnSpc>
              <a:spcBef>
                <a:spcPts val="567"/>
              </a:spcBef>
              <a:spcAft>
                <a:spcPts val="0"/>
              </a:spcAft>
              <a:buSzPts val="1800"/>
              <a:buNone/>
              <a:defRPr sz="1800"/>
            </a:lvl3pPr>
            <a:lvl4pPr indent="-342900" lvl="3" marL="1828800" algn="l">
              <a:lnSpc>
                <a:spcPct val="100000"/>
              </a:lnSpc>
              <a:spcBef>
                <a:spcPts val="2835"/>
              </a:spcBef>
              <a:spcAft>
                <a:spcPts val="0"/>
              </a:spcAft>
              <a:buSzPts val="1800"/>
              <a:buChar char="•"/>
              <a:defRPr sz="1800"/>
            </a:lvl4pPr>
            <a:lvl5pPr indent="-342900" lvl="4" marL="2286000" algn="l">
              <a:lnSpc>
                <a:spcPct val="100000"/>
              </a:lnSpc>
              <a:spcBef>
                <a:spcPts val="850"/>
              </a:spcBef>
              <a:spcAft>
                <a:spcPts val="0"/>
              </a:spcAft>
              <a:buSzPts val="1800"/>
              <a:buChar char="•"/>
              <a:defRPr sz="1800"/>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22" name="Google Shape;122;p21"/>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3" name="Shape 123"/>
        <p:cNvGrpSpPr/>
        <p:nvPr/>
      </p:nvGrpSpPr>
      <p:grpSpPr>
        <a:xfrm>
          <a:off x="0" y="0"/>
          <a:ext cx="0" cy="0"/>
          <a:chOff x="0" y="0"/>
          <a:chExt cx="0" cy="0"/>
        </a:xfrm>
      </p:grpSpPr>
      <p:sp>
        <p:nvSpPr>
          <p:cNvPr id="124" name="Google Shape;124;p23"/>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3"/>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2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27" name="Shape 127"/>
        <p:cNvGrpSpPr/>
        <p:nvPr/>
      </p:nvGrpSpPr>
      <p:grpSpPr>
        <a:xfrm>
          <a:off x="0" y="0"/>
          <a:ext cx="0" cy="0"/>
          <a:chOff x="0" y="0"/>
          <a:chExt cx="0" cy="0"/>
        </a:xfrm>
      </p:grpSpPr>
      <p:pic>
        <p:nvPicPr>
          <p:cNvPr descr="A picture containing logo&#10;&#10;Description automatically generated" id="128" name="Google Shape;128;g23ab2eb87cb_0_105"/>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22" name="Shape 22"/>
        <p:cNvGrpSpPr/>
        <p:nvPr/>
      </p:nvGrpSpPr>
      <p:grpSpPr>
        <a:xfrm>
          <a:off x="0" y="0"/>
          <a:ext cx="0" cy="0"/>
          <a:chOff x="0" y="0"/>
          <a:chExt cx="0" cy="0"/>
        </a:xfrm>
      </p:grpSpPr>
      <p:sp>
        <p:nvSpPr>
          <p:cNvPr id="23" name="Google Shape;23;p9"/>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9"/>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6" name="Google Shape;26;p9"/>
          <p:cNvSpPr txBox="1"/>
          <p:nvPr>
            <p:ph idx="1" type="body"/>
          </p:nvPr>
        </p:nvSpPr>
        <p:spPr>
          <a:xfrm>
            <a:off x="720726" y="1296988"/>
            <a:ext cx="55188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9"/>
          <p:cNvSpPr txBox="1"/>
          <p:nvPr>
            <p:ph type="title"/>
          </p:nvPr>
        </p:nvSpPr>
        <p:spPr>
          <a:xfrm>
            <a:off x="720726" y="722313"/>
            <a:ext cx="55188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9"/>
          <p:cNvSpPr/>
          <p:nvPr>
            <p:ph idx="2" type="pic"/>
          </p:nvPr>
        </p:nvSpPr>
        <p:spPr>
          <a:xfrm>
            <a:off x="6900000" y="0"/>
            <a:ext cx="5292000" cy="6858000"/>
          </a:xfrm>
          <a:prstGeom prst="rect">
            <a:avLst/>
          </a:prstGeom>
          <a:solidFill>
            <a:srgbClr val="D8D8D8"/>
          </a:solidFill>
          <a:ln>
            <a:noFill/>
          </a:ln>
        </p:spPr>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29" name="Shape 29"/>
        <p:cNvGrpSpPr/>
        <p:nvPr/>
      </p:nvGrpSpPr>
      <p:grpSpPr>
        <a:xfrm>
          <a:off x="0" y="0"/>
          <a:ext cx="0" cy="0"/>
          <a:chOff x="0" y="0"/>
          <a:chExt cx="0" cy="0"/>
        </a:xfrm>
      </p:grpSpPr>
      <p:sp>
        <p:nvSpPr>
          <p:cNvPr id="30" name="Google Shape;30;p93"/>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93"/>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93"/>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93"/>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1">
  <p:cSld name="1_Content and Image">
    <p:spTree>
      <p:nvGrpSpPr>
        <p:cNvPr id="35" name="Shape 35"/>
        <p:cNvGrpSpPr/>
        <p:nvPr/>
      </p:nvGrpSpPr>
      <p:grpSpPr>
        <a:xfrm>
          <a:off x="0" y="0"/>
          <a:ext cx="0" cy="0"/>
          <a:chOff x="0" y="0"/>
          <a:chExt cx="0" cy="0"/>
        </a:xfrm>
      </p:grpSpPr>
      <p:sp>
        <p:nvSpPr>
          <p:cNvPr id="36" name="Google Shape;36;g217123db2da_0_153"/>
          <p:cNvSpPr txBox="1"/>
          <p:nvPr>
            <p:ph idx="10" type="dt"/>
          </p:nvPr>
        </p:nvSpPr>
        <p:spPr>
          <a:xfrm>
            <a:off x="8081963"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Clr>
                <a:schemeClr val="dk1"/>
              </a:buClr>
              <a:buSzPts val="1500"/>
              <a:buFont typeface="Arial"/>
              <a:buNone/>
              <a:defRPr/>
            </a:lvl1pPr>
            <a:lvl2pPr lvl="1" algn="l">
              <a:lnSpc>
                <a:spcPct val="100000"/>
              </a:lnSpc>
              <a:spcBef>
                <a:spcPts val="0"/>
              </a:spcBef>
              <a:spcAft>
                <a:spcPts val="0"/>
              </a:spcAft>
              <a:buClr>
                <a:schemeClr val="dk1"/>
              </a:buClr>
              <a:buSzPts val="1500"/>
              <a:buFont typeface="Arial"/>
              <a:buNone/>
              <a:defRPr/>
            </a:lvl2pPr>
            <a:lvl3pPr lvl="2" algn="l">
              <a:lnSpc>
                <a:spcPct val="100000"/>
              </a:lnSpc>
              <a:spcBef>
                <a:spcPts val="0"/>
              </a:spcBef>
              <a:spcAft>
                <a:spcPts val="0"/>
              </a:spcAft>
              <a:buClr>
                <a:schemeClr val="dk1"/>
              </a:buClr>
              <a:buSzPts val="1500"/>
              <a:buFont typeface="Arial"/>
              <a:buNone/>
              <a:defRPr/>
            </a:lvl3pPr>
            <a:lvl4pPr lvl="3" algn="l">
              <a:lnSpc>
                <a:spcPct val="100000"/>
              </a:lnSpc>
              <a:spcBef>
                <a:spcPts val="0"/>
              </a:spcBef>
              <a:spcAft>
                <a:spcPts val="0"/>
              </a:spcAft>
              <a:buClr>
                <a:schemeClr val="dk1"/>
              </a:buClr>
              <a:buSzPts val="1500"/>
              <a:buFont typeface="Arial"/>
              <a:buNone/>
              <a:defRPr/>
            </a:lvl4pPr>
            <a:lvl5pPr lvl="4" algn="l">
              <a:lnSpc>
                <a:spcPct val="100000"/>
              </a:lnSpc>
              <a:spcBef>
                <a:spcPts val="0"/>
              </a:spcBef>
              <a:spcAft>
                <a:spcPts val="0"/>
              </a:spcAft>
              <a:buClr>
                <a:schemeClr val="dk1"/>
              </a:buClr>
              <a:buSzPts val="1500"/>
              <a:buFont typeface="Arial"/>
              <a:buNone/>
              <a:defRPr/>
            </a:lvl5pPr>
            <a:lvl6pPr lvl="5" algn="l">
              <a:lnSpc>
                <a:spcPct val="100000"/>
              </a:lnSpc>
              <a:spcBef>
                <a:spcPts val="0"/>
              </a:spcBef>
              <a:spcAft>
                <a:spcPts val="0"/>
              </a:spcAft>
              <a:buClr>
                <a:schemeClr val="dk1"/>
              </a:buClr>
              <a:buSzPts val="1500"/>
              <a:buFont typeface="Arial"/>
              <a:buNone/>
              <a:defRPr/>
            </a:lvl6pPr>
            <a:lvl7pPr lvl="6" algn="l">
              <a:lnSpc>
                <a:spcPct val="100000"/>
              </a:lnSpc>
              <a:spcBef>
                <a:spcPts val="0"/>
              </a:spcBef>
              <a:spcAft>
                <a:spcPts val="0"/>
              </a:spcAft>
              <a:buClr>
                <a:schemeClr val="dk1"/>
              </a:buClr>
              <a:buSzPts val="1500"/>
              <a:buFont typeface="Arial"/>
              <a:buNone/>
              <a:defRPr/>
            </a:lvl7pPr>
            <a:lvl8pPr lvl="7" algn="l">
              <a:lnSpc>
                <a:spcPct val="100000"/>
              </a:lnSpc>
              <a:spcBef>
                <a:spcPts val="0"/>
              </a:spcBef>
              <a:spcAft>
                <a:spcPts val="0"/>
              </a:spcAft>
              <a:buClr>
                <a:schemeClr val="dk1"/>
              </a:buClr>
              <a:buSzPts val="1500"/>
              <a:buFont typeface="Arial"/>
              <a:buNone/>
              <a:defRPr/>
            </a:lvl8pPr>
            <a:lvl9pPr lvl="8" algn="l">
              <a:lnSpc>
                <a:spcPct val="100000"/>
              </a:lnSpc>
              <a:spcBef>
                <a:spcPts val="0"/>
              </a:spcBef>
              <a:spcAft>
                <a:spcPts val="0"/>
              </a:spcAft>
              <a:buClr>
                <a:schemeClr val="dk1"/>
              </a:buClr>
              <a:buSzPts val="1500"/>
              <a:buFont typeface="Arial"/>
              <a:buNone/>
              <a:defRPr/>
            </a:lvl9pPr>
          </a:lstStyle>
          <a:p/>
        </p:txBody>
      </p:sp>
      <p:sp>
        <p:nvSpPr>
          <p:cNvPr id="37" name="Google Shape;37;g217123db2da_0_153"/>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500"/>
              <a:buFont typeface="Arial"/>
              <a:buNone/>
              <a:defRPr/>
            </a:lvl1pPr>
            <a:lvl2pPr lvl="1" algn="l">
              <a:lnSpc>
                <a:spcPct val="100000"/>
              </a:lnSpc>
              <a:spcBef>
                <a:spcPts val="0"/>
              </a:spcBef>
              <a:spcAft>
                <a:spcPts val="0"/>
              </a:spcAft>
              <a:buClr>
                <a:schemeClr val="dk1"/>
              </a:buClr>
              <a:buSzPts val="1500"/>
              <a:buFont typeface="Arial"/>
              <a:buNone/>
              <a:defRPr/>
            </a:lvl2pPr>
            <a:lvl3pPr lvl="2" algn="l">
              <a:lnSpc>
                <a:spcPct val="100000"/>
              </a:lnSpc>
              <a:spcBef>
                <a:spcPts val="0"/>
              </a:spcBef>
              <a:spcAft>
                <a:spcPts val="0"/>
              </a:spcAft>
              <a:buClr>
                <a:schemeClr val="dk1"/>
              </a:buClr>
              <a:buSzPts val="1500"/>
              <a:buFont typeface="Arial"/>
              <a:buNone/>
              <a:defRPr/>
            </a:lvl3pPr>
            <a:lvl4pPr lvl="3" algn="l">
              <a:lnSpc>
                <a:spcPct val="100000"/>
              </a:lnSpc>
              <a:spcBef>
                <a:spcPts val="0"/>
              </a:spcBef>
              <a:spcAft>
                <a:spcPts val="0"/>
              </a:spcAft>
              <a:buClr>
                <a:schemeClr val="dk1"/>
              </a:buClr>
              <a:buSzPts val="1500"/>
              <a:buFont typeface="Arial"/>
              <a:buNone/>
              <a:defRPr/>
            </a:lvl4pPr>
            <a:lvl5pPr lvl="4" algn="l">
              <a:lnSpc>
                <a:spcPct val="100000"/>
              </a:lnSpc>
              <a:spcBef>
                <a:spcPts val="0"/>
              </a:spcBef>
              <a:spcAft>
                <a:spcPts val="0"/>
              </a:spcAft>
              <a:buClr>
                <a:schemeClr val="dk1"/>
              </a:buClr>
              <a:buSzPts val="1500"/>
              <a:buFont typeface="Arial"/>
              <a:buNone/>
              <a:defRPr/>
            </a:lvl5pPr>
            <a:lvl6pPr lvl="5" algn="l">
              <a:lnSpc>
                <a:spcPct val="100000"/>
              </a:lnSpc>
              <a:spcBef>
                <a:spcPts val="0"/>
              </a:spcBef>
              <a:spcAft>
                <a:spcPts val="0"/>
              </a:spcAft>
              <a:buClr>
                <a:schemeClr val="dk1"/>
              </a:buClr>
              <a:buSzPts val="1500"/>
              <a:buFont typeface="Arial"/>
              <a:buNone/>
              <a:defRPr/>
            </a:lvl6pPr>
            <a:lvl7pPr lvl="6" algn="l">
              <a:lnSpc>
                <a:spcPct val="100000"/>
              </a:lnSpc>
              <a:spcBef>
                <a:spcPts val="0"/>
              </a:spcBef>
              <a:spcAft>
                <a:spcPts val="0"/>
              </a:spcAft>
              <a:buClr>
                <a:schemeClr val="dk1"/>
              </a:buClr>
              <a:buSzPts val="1500"/>
              <a:buFont typeface="Arial"/>
              <a:buNone/>
              <a:defRPr/>
            </a:lvl7pPr>
            <a:lvl8pPr lvl="7" algn="l">
              <a:lnSpc>
                <a:spcPct val="100000"/>
              </a:lnSpc>
              <a:spcBef>
                <a:spcPts val="0"/>
              </a:spcBef>
              <a:spcAft>
                <a:spcPts val="0"/>
              </a:spcAft>
              <a:buClr>
                <a:schemeClr val="dk1"/>
              </a:buClr>
              <a:buSzPts val="1500"/>
              <a:buFont typeface="Arial"/>
              <a:buNone/>
              <a:defRPr/>
            </a:lvl8pPr>
            <a:lvl9pPr lvl="8" algn="l">
              <a:lnSpc>
                <a:spcPct val="100000"/>
              </a:lnSpc>
              <a:spcBef>
                <a:spcPts val="0"/>
              </a:spcBef>
              <a:spcAft>
                <a:spcPts val="0"/>
              </a:spcAft>
              <a:buClr>
                <a:schemeClr val="dk1"/>
              </a:buClr>
              <a:buSzPts val="1500"/>
              <a:buFont typeface="Arial"/>
              <a:buNone/>
              <a:defRPr/>
            </a:lvl9pPr>
          </a:lstStyle>
          <a:p/>
        </p:txBody>
      </p:sp>
      <p:sp>
        <p:nvSpPr>
          <p:cNvPr id="38" name="Google Shape;38;g217123db2da_0_153"/>
          <p:cNvSpPr txBox="1"/>
          <p:nvPr>
            <p:ph idx="12" type="sldNum"/>
          </p:nvPr>
        </p:nvSpPr>
        <p:spPr>
          <a:xfrm>
            <a:off x="11250151"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9" name="Google Shape;39;g217123db2da_0_153"/>
          <p:cNvSpPr txBox="1"/>
          <p:nvPr>
            <p:ph idx="1" type="body"/>
          </p:nvPr>
        </p:nvSpPr>
        <p:spPr>
          <a:xfrm>
            <a:off x="720727" y="1296988"/>
            <a:ext cx="5518800" cy="4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900"/>
              <a:buNone/>
              <a:defRPr/>
            </a:lvl1pPr>
            <a:lvl2pPr indent="-228600" lvl="1" marL="914400" algn="l">
              <a:lnSpc>
                <a:spcPct val="90000"/>
              </a:lnSpc>
              <a:spcBef>
                <a:spcPts val="1700"/>
              </a:spcBef>
              <a:spcAft>
                <a:spcPts val="0"/>
              </a:spcAft>
              <a:buClr>
                <a:schemeClr val="accent3"/>
              </a:buClr>
              <a:buSzPts val="1900"/>
              <a:buNone/>
              <a:defRPr/>
            </a:lvl2pPr>
            <a:lvl3pPr indent="-228600" lvl="2" marL="1371600" algn="l">
              <a:lnSpc>
                <a:spcPct val="100000"/>
              </a:lnSpc>
              <a:spcBef>
                <a:spcPts val="500"/>
              </a:spcBef>
              <a:spcAft>
                <a:spcPts val="0"/>
              </a:spcAft>
              <a:buSzPts val="1900"/>
              <a:buNone/>
              <a:defRPr/>
            </a:lvl3pPr>
            <a:lvl4pPr indent="-349250" lvl="3" marL="1828800" algn="l">
              <a:lnSpc>
                <a:spcPct val="100000"/>
              </a:lnSpc>
              <a:spcBef>
                <a:spcPts val="2800"/>
              </a:spcBef>
              <a:spcAft>
                <a:spcPts val="0"/>
              </a:spcAft>
              <a:buSzPts val="1900"/>
              <a:buChar char="•"/>
              <a:defRPr/>
            </a:lvl4pPr>
            <a:lvl5pPr indent="-349250" lvl="4" marL="2286000" algn="l">
              <a:lnSpc>
                <a:spcPct val="100000"/>
              </a:lnSpc>
              <a:spcBef>
                <a:spcPts val="800"/>
              </a:spcBef>
              <a:spcAft>
                <a:spcPts val="0"/>
              </a:spcAft>
              <a:buSzPts val="1900"/>
              <a:buChar char="•"/>
              <a:defRPr/>
            </a:lvl5pPr>
            <a:lvl6pPr indent="-349250" lvl="5" marL="2743200" algn="l">
              <a:lnSpc>
                <a:spcPct val="90000"/>
              </a:lnSpc>
              <a:spcBef>
                <a:spcPts val="8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0" name="Google Shape;40;g217123db2da_0_153"/>
          <p:cNvSpPr txBox="1"/>
          <p:nvPr>
            <p:ph type="title"/>
          </p:nvPr>
        </p:nvSpPr>
        <p:spPr>
          <a:xfrm>
            <a:off x="720727" y="722313"/>
            <a:ext cx="55188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900"/>
              <a:buFont typeface="Arial"/>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1" name="Google Shape;41;g217123db2da_0_153"/>
          <p:cNvSpPr/>
          <p:nvPr>
            <p:ph idx="2" type="pic"/>
          </p:nvPr>
        </p:nvSpPr>
        <p:spPr>
          <a:xfrm>
            <a:off x="6900000" y="0"/>
            <a:ext cx="5292000" cy="6858000"/>
          </a:xfrm>
          <a:prstGeom prst="rect">
            <a:avLst/>
          </a:prstGeom>
          <a:solidFill>
            <a:srgbClr val="D8D8D8"/>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22"/>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2"/>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2"/>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2"/>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7" name="Google Shape;47;p22"/>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Images">
  <p:cSld name="Two Columns with Images">
    <p:spTree>
      <p:nvGrpSpPr>
        <p:cNvPr id="48" name="Shape 48"/>
        <p:cNvGrpSpPr/>
        <p:nvPr/>
      </p:nvGrpSpPr>
      <p:grpSpPr>
        <a:xfrm>
          <a:off x="0" y="0"/>
          <a:ext cx="0" cy="0"/>
          <a:chOff x="0" y="0"/>
          <a:chExt cx="0" cy="0"/>
        </a:xfrm>
      </p:grpSpPr>
      <p:sp>
        <p:nvSpPr>
          <p:cNvPr id="49" name="Google Shape;49;g216bb1a2444_4_146"/>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g216bb1a2444_4_146"/>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g216bb1a2444_4_146"/>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g216bb1a2444_4_146"/>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53" name="Google Shape;53;g216bb1a2444_4_146"/>
          <p:cNvSpPr/>
          <p:nvPr>
            <p:ph idx="2" type="pic"/>
          </p:nvPr>
        </p:nvSpPr>
        <p:spPr>
          <a:xfrm>
            <a:off x="720725" y="1857600"/>
            <a:ext cx="5302800" cy="2016000"/>
          </a:xfrm>
          <a:prstGeom prst="rect">
            <a:avLst/>
          </a:prstGeom>
          <a:solidFill>
            <a:srgbClr val="D8D8D8"/>
          </a:solidFill>
          <a:ln>
            <a:noFill/>
          </a:ln>
        </p:spPr>
      </p:sp>
      <p:sp>
        <p:nvSpPr>
          <p:cNvPr id="54" name="Google Shape;54;g216bb1a2444_4_146"/>
          <p:cNvSpPr txBox="1"/>
          <p:nvPr>
            <p:ph idx="1" type="body"/>
          </p:nvPr>
        </p:nvSpPr>
        <p:spPr>
          <a:xfrm>
            <a:off x="720725"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g216bb1a2444_4_146"/>
          <p:cNvSpPr/>
          <p:nvPr>
            <p:ph idx="3" type="pic"/>
          </p:nvPr>
        </p:nvSpPr>
        <p:spPr>
          <a:xfrm>
            <a:off x="6166888" y="1857600"/>
            <a:ext cx="5302800" cy="2016000"/>
          </a:xfrm>
          <a:prstGeom prst="rect">
            <a:avLst/>
          </a:prstGeom>
          <a:solidFill>
            <a:srgbClr val="D8D8D8"/>
          </a:solidFill>
          <a:ln>
            <a:noFill/>
          </a:ln>
        </p:spPr>
      </p:sp>
      <p:sp>
        <p:nvSpPr>
          <p:cNvPr id="56" name="Google Shape;56;g216bb1a2444_4_146"/>
          <p:cNvSpPr txBox="1"/>
          <p:nvPr>
            <p:ph idx="4" type="body"/>
          </p:nvPr>
        </p:nvSpPr>
        <p:spPr>
          <a:xfrm>
            <a:off x="6166888"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 name="Shape 57"/>
        <p:cNvGrpSpPr/>
        <p:nvPr/>
      </p:nvGrpSpPr>
      <p:grpSpPr>
        <a:xfrm>
          <a:off x="0" y="0"/>
          <a:ext cx="0" cy="0"/>
          <a:chOff x="0" y="0"/>
          <a:chExt cx="0" cy="0"/>
        </a:xfrm>
      </p:grpSpPr>
      <p:sp>
        <p:nvSpPr>
          <p:cNvPr id="58" name="Google Shape;58;p14"/>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4"/>
          <p:cNvSpPr txBox="1"/>
          <p:nvPr>
            <p:ph idx="1" type="body"/>
          </p:nvPr>
        </p:nvSpPr>
        <p:spPr>
          <a:xfrm>
            <a:off x="720723"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4"/>
          <p:cNvSpPr txBox="1"/>
          <p:nvPr>
            <p:ph idx="2" type="body"/>
          </p:nvPr>
        </p:nvSpPr>
        <p:spPr>
          <a:xfrm>
            <a:off x="6096000"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4"/>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4"/>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4"/>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64" name="Shape 64"/>
        <p:cNvGrpSpPr/>
        <p:nvPr/>
      </p:nvGrpSpPr>
      <p:grpSpPr>
        <a:xfrm>
          <a:off x="0" y="0"/>
          <a:ext cx="0" cy="0"/>
          <a:chOff x="0" y="0"/>
          <a:chExt cx="0" cy="0"/>
        </a:xfrm>
      </p:grpSpPr>
      <p:sp>
        <p:nvSpPr>
          <p:cNvPr id="65" name="Google Shape;65;p11"/>
          <p:cNvSpPr txBox="1"/>
          <p:nvPr>
            <p:ph type="ctrTitle"/>
          </p:nvPr>
        </p:nvSpPr>
        <p:spPr>
          <a:xfrm>
            <a:off x="720725" y="2854801"/>
            <a:ext cx="4073912" cy="1018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 type="subTitle"/>
          </p:nvPr>
        </p:nvSpPr>
        <p:spPr>
          <a:xfrm>
            <a:off x="720725" y="3873600"/>
            <a:ext cx="4073912" cy="4446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accent2"/>
              </a:buClr>
              <a:buSzPts val="2400"/>
              <a:buNone/>
              <a:defRPr b="0" sz="2400">
                <a:solidFill>
                  <a:schemeClr val="accent2"/>
                </a:solidFill>
              </a:defRPr>
            </a:lvl1pPr>
            <a:lvl2pPr lvl="1" algn="l">
              <a:lnSpc>
                <a:spcPct val="105000"/>
              </a:lnSpc>
              <a:spcBef>
                <a:spcPts val="0"/>
              </a:spcBef>
              <a:spcAft>
                <a:spcPts val="0"/>
              </a:spcAft>
              <a:buClr>
                <a:schemeClr val="accent2"/>
              </a:buClr>
              <a:buSzPts val="2400"/>
              <a:buNone/>
              <a:defRPr b="1" sz="2400">
                <a:solidFill>
                  <a:schemeClr val="accent2"/>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7" name="Google Shape;67;p11"/>
          <p:cNvSpPr/>
          <p:nvPr>
            <p:ph idx="2" type="pic"/>
          </p:nvPr>
        </p:nvSpPr>
        <p:spPr>
          <a:xfrm>
            <a:off x="5287200" y="0"/>
            <a:ext cx="6858000" cy="6858000"/>
          </a:xfrm>
          <a:prstGeom prst="rect">
            <a:avLst/>
          </a:prstGeom>
          <a:solidFill>
            <a:srgbClr val="D8D8D8"/>
          </a:solidFill>
          <a:ln>
            <a:noFill/>
          </a:ln>
        </p:spPr>
      </p:sp>
      <p:pic>
        <p:nvPicPr>
          <p:cNvPr descr="Logo&#10;&#10;Description automatically generated" id="68" name="Google Shape;68;p11"/>
          <p:cNvPicPr preferRelativeResize="0"/>
          <p:nvPr/>
        </p:nvPicPr>
        <p:blipFill rotWithShape="1">
          <a:blip r:embed="rId2">
            <a:alphaModFix/>
          </a:blip>
          <a:srcRect b="0" l="0" r="0" t="0"/>
          <a:stretch/>
        </p:blipFill>
        <p:spPr>
          <a:xfrm>
            <a:off x="720725" y="860400"/>
            <a:ext cx="2970000" cy="838750"/>
          </a:xfrm>
          <a:prstGeom prst="rect">
            <a:avLst/>
          </a:prstGeom>
          <a:noFill/>
          <a:ln>
            <a:noFill/>
          </a:ln>
        </p:spPr>
      </p:pic>
      <p:grpSp>
        <p:nvGrpSpPr>
          <p:cNvPr id="69" name="Google Shape;69;p11"/>
          <p:cNvGrpSpPr/>
          <p:nvPr/>
        </p:nvGrpSpPr>
        <p:grpSpPr>
          <a:xfrm>
            <a:off x="720725" y="5472000"/>
            <a:ext cx="4009268" cy="694945"/>
            <a:chOff x="720725" y="5218493"/>
            <a:chExt cx="4009268" cy="694945"/>
          </a:xfrm>
        </p:grpSpPr>
        <p:pic>
          <p:nvPicPr>
            <p:cNvPr id="70" name="Google Shape;70;p11"/>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71" name="Google Shape;71;p11"/>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72" name="Google Shape;72;p11"/>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73" name="Google Shape;73;p11"/>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1"/>
        </a:solidFill>
      </p:bgPr>
    </p:bg>
    <p:spTree>
      <p:nvGrpSpPr>
        <p:cNvPr id="74" name="Shape 74"/>
        <p:cNvGrpSpPr/>
        <p:nvPr/>
      </p:nvGrpSpPr>
      <p:grpSpPr>
        <a:xfrm>
          <a:off x="0" y="0"/>
          <a:ext cx="0" cy="0"/>
          <a:chOff x="0" y="0"/>
          <a:chExt cx="0" cy="0"/>
        </a:xfrm>
      </p:grpSpPr>
      <p:sp>
        <p:nvSpPr>
          <p:cNvPr id="75" name="Google Shape;75;p20"/>
          <p:cNvSpPr txBox="1"/>
          <p:nvPr>
            <p:ph type="title"/>
          </p:nvPr>
        </p:nvSpPr>
        <p:spPr>
          <a:xfrm>
            <a:off x="720725" y="1296988"/>
            <a:ext cx="6155488" cy="3853624"/>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4900"/>
              <a:buFont typeface="Arial"/>
              <a:buNone/>
              <a:defRPr sz="49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0"/>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77" name="Google Shape;77;p20"/>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3600"/>
              <a:buFont typeface="Arial"/>
              <a:buNone/>
              <a:defRPr b="1" i="0" sz="36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90000"/>
              </a:lnSpc>
              <a:spcBef>
                <a:spcPts val="1701"/>
              </a:spcBef>
              <a:spcAft>
                <a:spcPts val="0"/>
              </a:spcAft>
              <a:buClr>
                <a:schemeClr val="accent3"/>
              </a:buClr>
              <a:buSzPts val="2000"/>
              <a:buFont typeface="Arial"/>
              <a:buNone/>
              <a:defRPr b="1" i="0" sz="2000" u="none" cap="none" strike="noStrike">
                <a:solidFill>
                  <a:schemeClr val="accent3"/>
                </a:solidFill>
                <a:latin typeface="Arial"/>
                <a:ea typeface="Arial"/>
                <a:cs typeface="Arial"/>
                <a:sym typeface="Arial"/>
              </a:defRPr>
            </a:lvl2pPr>
            <a:lvl3pPr indent="-228600" lvl="2" marL="1371600" marR="0" rtl="0" algn="l">
              <a:lnSpc>
                <a:spcPct val="100000"/>
              </a:lnSpc>
              <a:spcBef>
                <a:spcPts val="567"/>
              </a:spcBef>
              <a:spcAft>
                <a:spcPts val="0"/>
              </a:spcAft>
              <a:buClr>
                <a:schemeClr val="accent1"/>
              </a:buClr>
              <a:buSzPts val="1800"/>
              <a:buFont typeface="Arial"/>
              <a:buNone/>
              <a:defRPr b="1" i="0" sz="1800" u="none" cap="none" strike="noStrike">
                <a:solidFill>
                  <a:schemeClr val="dk2"/>
                </a:solidFill>
                <a:latin typeface="Arial"/>
                <a:ea typeface="Arial"/>
                <a:cs typeface="Arial"/>
                <a:sym typeface="Arial"/>
              </a:defRPr>
            </a:lvl3pPr>
            <a:lvl4pPr indent="-330200" lvl="3" marL="1828800" marR="0" rtl="0" algn="l">
              <a:lnSpc>
                <a:spcPct val="100000"/>
              </a:lnSpc>
              <a:spcBef>
                <a:spcPts val="2835"/>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00000"/>
              </a:lnSpc>
              <a:spcBef>
                <a:spcPts val="850"/>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5pPr>
            <a:lvl6pPr indent="-342900" lvl="5" marL="2743200" marR="0" rtl="0" algn="l">
              <a:lnSpc>
                <a:spcPct val="90000"/>
              </a:lnSpc>
              <a:spcBef>
                <a:spcPts val="85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6"/>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6"/>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6"/>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rtl="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15" name="Google Shape;15;p6"/>
          <p:cNvCxnSpPr/>
          <p:nvPr/>
        </p:nvCxnSpPr>
        <p:spPr>
          <a:xfrm>
            <a:off x="1766400" y="6361716"/>
            <a:ext cx="10425600" cy="0"/>
          </a:xfrm>
          <a:prstGeom prst="straightConnector1">
            <a:avLst/>
          </a:prstGeom>
          <a:noFill/>
          <a:ln cap="flat" cmpd="sng" w="9525">
            <a:solidFill>
              <a:schemeClr val="accent4"/>
            </a:solidFill>
            <a:prstDash val="solid"/>
            <a:miter lim="800000"/>
            <a:headEnd len="sm" w="sm" type="none"/>
            <a:tailEnd len="sm" w="sm" type="none"/>
          </a:ln>
        </p:spPr>
      </p:cxnSp>
      <p:pic>
        <p:nvPicPr>
          <p:cNvPr id="16" name="Google Shape;16;p6"/>
          <p:cNvPicPr preferRelativeResize="0"/>
          <p:nvPr/>
        </p:nvPicPr>
        <p:blipFill rotWithShape="1">
          <a:blip r:embed="rId1">
            <a:alphaModFix/>
          </a:blip>
          <a:srcRect b="0" l="0" r="0" t="0"/>
          <a:stretch/>
        </p:blipFill>
        <p:spPr>
          <a:xfrm>
            <a:off x="720725" y="6195599"/>
            <a:ext cx="899162" cy="33223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7.png"/></Relationships>
</file>

<file path=ppt/slides/_rels/slide3.xml.rels><?xml version="1.0" encoding="UTF-8" standalone="yes"?><Relationships xmlns="http://schemas.openxmlformats.org/package/2006/relationships"><Relationship Id="rId10"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6.png"/><Relationship Id="rId4" Type="http://schemas.openxmlformats.org/officeDocument/2006/relationships/image" Target="../media/image37.png"/><Relationship Id="rId9"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7.png"/><Relationship Id="rId7" Type="http://schemas.openxmlformats.org/officeDocument/2006/relationships/hyperlink" Target="https://digital.gpmarinelitter.org" TargetMode="External"/><Relationship Id="rId8"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hyperlink" Target="https://digital.gpmarinelitter.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1" Type="http://schemas.openxmlformats.org/officeDocument/2006/relationships/image" Target="../media/image7.png"/><Relationship Id="rId10" Type="http://schemas.openxmlformats.org/officeDocument/2006/relationships/image" Target="../media/image31.png"/><Relationship Id="rId13" Type="http://schemas.openxmlformats.org/officeDocument/2006/relationships/image" Target="../media/image18.png"/><Relationship Id="rId12" Type="http://schemas.openxmlformats.org/officeDocument/2006/relationships/image" Target="../media/image28.png"/><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24.png"/><Relationship Id="rId15" Type="http://schemas.openxmlformats.org/officeDocument/2006/relationships/image" Target="../media/image23.png"/><Relationship Id="rId14" Type="http://schemas.openxmlformats.org/officeDocument/2006/relationships/image" Target="../media/image25.png"/><Relationship Id="rId16" Type="http://schemas.openxmlformats.org/officeDocument/2006/relationships/image" Target="../media/image26.png"/><Relationship Id="rId5" Type="http://schemas.openxmlformats.org/officeDocument/2006/relationships/image" Target="../media/image15.png"/><Relationship Id="rId6" Type="http://schemas.openxmlformats.org/officeDocument/2006/relationships/image" Target="../media/image19.png"/><Relationship Id="rId7" Type="http://schemas.openxmlformats.org/officeDocument/2006/relationships/image" Target="../media/image21.png"/><Relationship Id="rId8"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7.png"/><Relationship Id="rId4"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
          <p:cNvSpPr txBox="1"/>
          <p:nvPr>
            <p:ph type="ctrTitle"/>
          </p:nvPr>
        </p:nvSpPr>
        <p:spPr>
          <a:xfrm>
            <a:off x="1368000" y="2790000"/>
            <a:ext cx="10460700" cy="147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000"/>
              <a:buFont typeface="Arial"/>
              <a:buNone/>
            </a:pPr>
            <a:r>
              <a:rPr lang="en-GB" sz="4600"/>
              <a:t>Integrated Marine Debris Observing System (IMDOS)</a:t>
            </a:r>
            <a:endParaRPr sz="4600"/>
          </a:p>
          <a:p>
            <a:pPr indent="0" lvl="0" marL="0" rtl="0" algn="l">
              <a:lnSpc>
                <a:spcPct val="90000"/>
              </a:lnSpc>
              <a:spcBef>
                <a:spcPts val="0"/>
              </a:spcBef>
              <a:spcAft>
                <a:spcPts val="0"/>
              </a:spcAft>
              <a:buClr>
                <a:schemeClr val="lt1"/>
              </a:buClr>
              <a:buSzPts val="5000"/>
              <a:buFont typeface="Arial"/>
              <a:buNone/>
            </a:pPr>
            <a:r>
              <a:t/>
            </a:r>
            <a:endParaRPr sz="3000"/>
          </a:p>
          <a:p>
            <a:pPr indent="0" lvl="0" marL="0" rtl="0" algn="l">
              <a:lnSpc>
                <a:spcPct val="90000"/>
              </a:lnSpc>
              <a:spcBef>
                <a:spcPts val="0"/>
              </a:spcBef>
              <a:spcAft>
                <a:spcPts val="0"/>
              </a:spcAft>
              <a:buClr>
                <a:schemeClr val="lt1"/>
              </a:buClr>
              <a:buSzPts val="5000"/>
              <a:buFont typeface="Arial"/>
              <a:buNone/>
            </a:pPr>
            <a:r>
              <a:rPr lang="en-GB" sz="3000"/>
              <a:t>GOOS Project Request</a:t>
            </a:r>
            <a:endParaRPr/>
          </a:p>
        </p:txBody>
      </p:sp>
      <p:sp>
        <p:nvSpPr>
          <p:cNvPr id="134" name="Google Shape;134;p1"/>
          <p:cNvSpPr txBox="1"/>
          <p:nvPr>
            <p:ph idx="1" type="subTitle"/>
          </p:nvPr>
        </p:nvSpPr>
        <p:spPr>
          <a:xfrm>
            <a:off x="1368000" y="5587800"/>
            <a:ext cx="7552200" cy="9282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dk1"/>
              </a:buClr>
              <a:buSzPts val="1100"/>
              <a:buFont typeface="Arial"/>
              <a:buNone/>
            </a:pPr>
            <a:r>
              <a:rPr lang="en-GB"/>
              <a:t>GOOS 12</a:t>
            </a:r>
            <a:r>
              <a:rPr baseline="30000" lang="en-GB"/>
              <a:t>th</a:t>
            </a:r>
            <a:r>
              <a:rPr lang="en-GB"/>
              <a:t> Steering Committee meeting, 25 - 26 April 2023</a:t>
            </a:r>
            <a:endParaRPr/>
          </a:p>
        </p:txBody>
      </p:sp>
      <p:pic>
        <p:nvPicPr>
          <p:cNvPr id="135" name="Google Shape;135;p1"/>
          <p:cNvPicPr preferRelativeResize="0"/>
          <p:nvPr/>
        </p:nvPicPr>
        <p:blipFill rotWithShape="1">
          <a:blip r:embed="rId3">
            <a:alphaModFix/>
          </a:blip>
          <a:srcRect b="0" l="0" r="0" t="0"/>
          <a:stretch/>
        </p:blipFill>
        <p:spPr>
          <a:xfrm>
            <a:off x="6096000" y="226275"/>
            <a:ext cx="5839476" cy="1476000"/>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000"/>
              <a:buNone/>
            </a:pPr>
            <a:fld id="{00000000-1234-1234-1234-123412341234}" type="slidenum">
              <a:rPr lang="en-GB"/>
              <a:t>‹#›</a:t>
            </a:fld>
            <a:endParaRPr/>
          </a:p>
        </p:txBody>
      </p:sp>
      <p:sp>
        <p:nvSpPr>
          <p:cNvPr id="141" name="Google Shape;141;p24"/>
          <p:cNvSpPr txBox="1"/>
          <p:nvPr>
            <p:ph idx="1" type="body"/>
          </p:nvPr>
        </p:nvSpPr>
        <p:spPr>
          <a:xfrm>
            <a:off x="415925" y="1754200"/>
            <a:ext cx="6374100" cy="4153200"/>
          </a:xfrm>
          <a:prstGeom prst="rect">
            <a:avLst/>
          </a:prstGeom>
          <a:noFill/>
          <a:ln>
            <a:noFill/>
          </a:ln>
        </p:spPr>
        <p:txBody>
          <a:bodyPr anchorCtr="0" anchor="t" bIns="0" lIns="0" spcFirstLastPara="1" rIns="0" wrap="square" tIns="0">
            <a:noAutofit/>
          </a:bodyPr>
          <a:lstStyle/>
          <a:p>
            <a:pPr indent="-323998" lvl="3" marL="323998" rtl="0" algn="l">
              <a:lnSpc>
                <a:spcPct val="100000"/>
              </a:lnSpc>
              <a:spcBef>
                <a:spcPts val="850"/>
              </a:spcBef>
              <a:spcAft>
                <a:spcPts val="0"/>
              </a:spcAft>
              <a:buSzPts val="1800"/>
              <a:buChar char="•"/>
            </a:pPr>
            <a:r>
              <a:rPr b="1" lang="en-GB"/>
              <a:t>Regular and direct interfacing</a:t>
            </a:r>
            <a:r>
              <a:rPr lang="en-GB"/>
              <a:t> with, and potential integration into, relevant </a:t>
            </a:r>
            <a:r>
              <a:rPr b="1" lang="en-GB"/>
              <a:t>GOOS Structures</a:t>
            </a:r>
            <a:r>
              <a:rPr lang="en-GB"/>
              <a:t> including: Panels of Experts, OCG, OceanOPS, GRAs, OBPS and other GOOS Projects; </a:t>
            </a:r>
            <a:endParaRPr/>
          </a:p>
          <a:p>
            <a:pPr indent="-323998" lvl="3" marL="323998" rtl="0" algn="l">
              <a:lnSpc>
                <a:spcPct val="100000"/>
              </a:lnSpc>
              <a:spcBef>
                <a:spcPts val="850"/>
              </a:spcBef>
              <a:spcAft>
                <a:spcPts val="0"/>
              </a:spcAft>
              <a:buSzPts val="1800"/>
              <a:buChar char="•"/>
            </a:pPr>
            <a:r>
              <a:rPr lang="en-GB"/>
              <a:t>Receiving guidance and support in the implementation of IMDOS as a </a:t>
            </a:r>
            <a:r>
              <a:rPr b="1" lang="en-GB"/>
              <a:t>truly</a:t>
            </a:r>
            <a:r>
              <a:rPr b="1" lang="en-GB"/>
              <a:t> integrated observing system</a:t>
            </a:r>
            <a:r>
              <a:rPr lang="en-GB"/>
              <a:t> </a:t>
            </a:r>
            <a:r>
              <a:rPr lang="en-GB"/>
              <a:t>(</a:t>
            </a:r>
            <a:r>
              <a:rPr i="1" lang="en-GB"/>
              <a:t>--&gt; IMDOS as a collective impact organization</a:t>
            </a:r>
            <a:r>
              <a:rPr lang="en-GB"/>
              <a:t>)</a:t>
            </a:r>
            <a:endParaRPr/>
          </a:p>
          <a:p>
            <a:pPr indent="-323998" lvl="3" marL="323998" rtl="0" algn="l">
              <a:lnSpc>
                <a:spcPct val="100000"/>
              </a:lnSpc>
              <a:spcBef>
                <a:spcPts val="850"/>
              </a:spcBef>
              <a:spcAft>
                <a:spcPts val="0"/>
              </a:spcAft>
              <a:buSzPts val="1800"/>
              <a:buChar char="•"/>
            </a:pPr>
            <a:r>
              <a:rPr b="1" lang="en-GB"/>
              <a:t>Identifying and attracting additional stakeholders and funders </a:t>
            </a:r>
            <a:r>
              <a:rPr lang="en-GB"/>
              <a:t>by promoting IMDOS mission and enhancing IMDOS visibility through the communication channels of GOOS</a:t>
            </a:r>
            <a:endParaRPr/>
          </a:p>
          <a:p>
            <a:pPr indent="-323998" lvl="3" marL="323998" rtl="0" algn="l">
              <a:lnSpc>
                <a:spcPct val="100000"/>
              </a:lnSpc>
              <a:spcBef>
                <a:spcPts val="850"/>
              </a:spcBef>
              <a:spcAft>
                <a:spcPts val="0"/>
              </a:spcAft>
              <a:buSzPts val="1800"/>
              <a:buChar char="•"/>
            </a:pPr>
            <a:r>
              <a:rPr lang="en-GB"/>
              <a:t>Continued development of IMDOS enhances the capacity of GOOS to </a:t>
            </a:r>
            <a:r>
              <a:rPr lang="en-GB"/>
              <a:t>fulfil</a:t>
            </a:r>
            <a:r>
              <a:rPr lang="en-GB"/>
              <a:t> its Strategic Objective #10</a:t>
            </a:r>
            <a:endParaRPr/>
          </a:p>
          <a:p>
            <a:pPr indent="-323998" lvl="3" marL="323998" rtl="0" algn="l">
              <a:lnSpc>
                <a:spcPct val="100000"/>
              </a:lnSpc>
              <a:spcBef>
                <a:spcPts val="850"/>
              </a:spcBef>
              <a:spcAft>
                <a:spcPts val="0"/>
              </a:spcAft>
              <a:buSzPts val="1800"/>
              <a:buChar char="•"/>
            </a:pPr>
            <a:r>
              <a:rPr lang="en-GB"/>
              <a:t>IMDOS as a </a:t>
            </a:r>
            <a:r>
              <a:rPr b="1" lang="en-GB"/>
              <a:t>transformative project</a:t>
            </a:r>
            <a:r>
              <a:rPr lang="en-GB"/>
              <a:t> under one of the UN Decade Programmes of GOOS?</a:t>
            </a:r>
            <a:endParaRPr/>
          </a:p>
        </p:txBody>
      </p:sp>
      <p:sp>
        <p:nvSpPr>
          <p:cNvPr id="142" name="Google Shape;142;p24"/>
          <p:cNvSpPr txBox="1"/>
          <p:nvPr>
            <p:ph type="title"/>
          </p:nvPr>
        </p:nvSpPr>
        <p:spPr>
          <a:xfrm>
            <a:off x="381825" y="247413"/>
            <a:ext cx="5518800" cy="11949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Benefits of IMDOS as a GOOS Project</a:t>
            </a:r>
            <a:endParaRPr/>
          </a:p>
        </p:txBody>
      </p:sp>
      <p:sp>
        <p:nvSpPr>
          <p:cNvPr id="143" name="Google Shape;143;p2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 </a:t>
            </a:r>
            <a:endParaRPr/>
          </a:p>
        </p:txBody>
      </p:sp>
      <p:pic>
        <p:nvPicPr>
          <p:cNvPr id="144" name="Google Shape;144;p24"/>
          <p:cNvPicPr preferRelativeResize="0"/>
          <p:nvPr/>
        </p:nvPicPr>
        <p:blipFill>
          <a:blip r:embed="rId3">
            <a:alphaModFix/>
          </a:blip>
          <a:stretch>
            <a:fillRect/>
          </a:stretch>
        </p:blipFill>
        <p:spPr>
          <a:xfrm>
            <a:off x="10351750" y="1463386"/>
            <a:ext cx="1450266" cy="978909"/>
          </a:xfrm>
          <a:prstGeom prst="rect">
            <a:avLst/>
          </a:prstGeom>
          <a:noFill/>
          <a:ln>
            <a:noFill/>
          </a:ln>
        </p:spPr>
      </p:pic>
      <p:pic>
        <p:nvPicPr>
          <p:cNvPr id="145" name="Google Shape;145;p24"/>
          <p:cNvPicPr preferRelativeResize="0"/>
          <p:nvPr/>
        </p:nvPicPr>
        <p:blipFill rotWithShape="1">
          <a:blip r:embed="rId4">
            <a:alphaModFix/>
          </a:blip>
          <a:srcRect b="0" l="0" r="0" t="0"/>
          <a:stretch/>
        </p:blipFill>
        <p:spPr>
          <a:xfrm>
            <a:off x="8209171" y="1296988"/>
            <a:ext cx="1760778" cy="924402"/>
          </a:xfrm>
          <a:prstGeom prst="rect">
            <a:avLst/>
          </a:prstGeom>
          <a:noFill/>
          <a:ln>
            <a:noFill/>
          </a:ln>
        </p:spPr>
      </p:pic>
      <p:pic>
        <p:nvPicPr>
          <p:cNvPr id="146" name="Google Shape;146;p24"/>
          <p:cNvPicPr preferRelativeResize="0"/>
          <p:nvPr/>
        </p:nvPicPr>
        <p:blipFill>
          <a:blip r:embed="rId5">
            <a:alphaModFix/>
          </a:blip>
          <a:stretch>
            <a:fillRect/>
          </a:stretch>
        </p:blipFill>
        <p:spPr>
          <a:xfrm>
            <a:off x="8643138" y="2918207"/>
            <a:ext cx="1340900" cy="691909"/>
          </a:xfrm>
          <a:prstGeom prst="rect">
            <a:avLst/>
          </a:prstGeom>
          <a:noFill/>
          <a:ln>
            <a:noFill/>
          </a:ln>
        </p:spPr>
      </p:pic>
      <p:pic>
        <p:nvPicPr>
          <p:cNvPr id="147" name="Google Shape;147;p24"/>
          <p:cNvPicPr preferRelativeResize="0"/>
          <p:nvPr/>
        </p:nvPicPr>
        <p:blipFill>
          <a:blip r:embed="rId6">
            <a:alphaModFix/>
          </a:blip>
          <a:stretch>
            <a:fillRect/>
          </a:stretch>
        </p:blipFill>
        <p:spPr>
          <a:xfrm>
            <a:off x="10232663" y="2605029"/>
            <a:ext cx="1213200" cy="1318267"/>
          </a:xfrm>
          <a:prstGeom prst="rect">
            <a:avLst/>
          </a:prstGeom>
          <a:noFill/>
          <a:ln>
            <a:noFill/>
          </a:ln>
        </p:spPr>
      </p:pic>
      <p:sp>
        <p:nvSpPr>
          <p:cNvPr id="148" name="Google Shape;148;p24"/>
          <p:cNvSpPr txBox="1"/>
          <p:nvPr/>
        </p:nvSpPr>
        <p:spPr>
          <a:xfrm>
            <a:off x="8424650" y="222625"/>
            <a:ext cx="3239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9" name="Google Shape;149;p24"/>
          <p:cNvSpPr txBox="1"/>
          <p:nvPr>
            <p:ph type="title"/>
          </p:nvPr>
        </p:nvSpPr>
        <p:spPr>
          <a:xfrm>
            <a:off x="7525700" y="632625"/>
            <a:ext cx="4795500" cy="636600"/>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Clr>
                <a:schemeClr val="accent1"/>
              </a:buClr>
              <a:buSzPts val="3600"/>
              <a:buFont typeface="Arial"/>
              <a:buNone/>
            </a:pPr>
            <a:r>
              <a:rPr lang="en-GB" sz="3000"/>
              <a:t>J</a:t>
            </a:r>
            <a:r>
              <a:rPr lang="en-GB" sz="3000"/>
              <a:t>oint project of:</a:t>
            </a:r>
            <a:endParaRPr sz="300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3ab2eb87cb_0_107"/>
          <p:cNvSpPr/>
          <p:nvPr/>
        </p:nvSpPr>
        <p:spPr>
          <a:xfrm>
            <a:off x="215525" y="120325"/>
            <a:ext cx="9174300" cy="1370700"/>
          </a:xfrm>
          <a:prstGeom prst="rect">
            <a:avLst/>
          </a:prstGeom>
          <a:noFill/>
          <a:ln>
            <a:noFill/>
          </a:ln>
        </p:spPr>
        <p:txBody>
          <a:bodyPr anchorCtr="0" anchor="ctr" bIns="60900" lIns="121875" spcFirstLastPara="1" rIns="121875" wrap="square" tIns="60900">
            <a:noAutofit/>
          </a:bodyPr>
          <a:lstStyle/>
          <a:p>
            <a:pPr indent="0" lvl="0" marL="0" marR="0" rtl="0" algn="l">
              <a:lnSpc>
                <a:spcPct val="90000"/>
              </a:lnSpc>
              <a:spcBef>
                <a:spcPts val="0"/>
              </a:spcBef>
              <a:spcAft>
                <a:spcPts val="0"/>
              </a:spcAft>
              <a:buClr>
                <a:srgbClr val="000000"/>
              </a:buClr>
              <a:buSzPts val="1500"/>
              <a:buFont typeface="Arial"/>
              <a:buNone/>
            </a:pPr>
            <a:r>
              <a:rPr b="1" lang="en-GB" sz="3000">
                <a:solidFill>
                  <a:srgbClr val="39406E"/>
                </a:solidFill>
                <a:latin typeface="Montserrat"/>
                <a:ea typeface="Montserrat"/>
                <a:cs typeface="Montserrat"/>
                <a:sym typeface="Montserrat"/>
              </a:rPr>
              <a:t>IMDOS supports GOOS Principles*:</a:t>
            </a:r>
            <a:endParaRPr b="1" sz="3000">
              <a:solidFill>
                <a:srgbClr val="39406E"/>
              </a:solidFill>
              <a:latin typeface="Montserrat"/>
              <a:ea typeface="Montserrat"/>
              <a:cs typeface="Montserrat"/>
              <a:sym typeface="Montserrat"/>
            </a:endParaRPr>
          </a:p>
          <a:p>
            <a:pPr indent="0" lvl="0" marL="0" marR="0" rtl="0" algn="l">
              <a:lnSpc>
                <a:spcPct val="90000"/>
              </a:lnSpc>
              <a:spcBef>
                <a:spcPts val="1000"/>
              </a:spcBef>
              <a:spcAft>
                <a:spcPts val="0"/>
              </a:spcAft>
              <a:buClr>
                <a:srgbClr val="000000"/>
              </a:buClr>
              <a:buSzPts val="1500"/>
              <a:buFont typeface="Arial"/>
              <a:buNone/>
            </a:pPr>
            <a:r>
              <a:rPr b="1" i="1" lang="en-GB" sz="2400">
                <a:solidFill>
                  <a:srgbClr val="39406E"/>
                </a:solidFill>
                <a:latin typeface="Montserrat"/>
                <a:ea typeface="Montserrat"/>
                <a:cs typeface="Montserrat"/>
                <a:sym typeface="Montserrat"/>
              </a:rPr>
              <a:t>“meets defined objectives on the basis of user needs”</a:t>
            </a:r>
            <a:endParaRPr b="1" i="1" sz="2400">
              <a:solidFill>
                <a:srgbClr val="39406E"/>
              </a:solidFill>
              <a:latin typeface="Montserrat"/>
              <a:ea typeface="Montserrat"/>
              <a:cs typeface="Montserrat"/>
              <a:sym typeface="Montserrat"/>
            </a:endParaRPr>
          </a:p>
        </p:txBody>
      </p:sp>
      <p:sp>
        <p:nvSpPr>
          <p:cNvPr id="155" name="Google Shape;155;g23ab2eb87cb_0_107"/>
          <p:cNvSpPr txBox="1"/>
          <p:nvPr/>
        </p:nvSpPr>
        <p:spPr>
          <a:xfrm>
            <a:off x="151175" y="5233775"/>
            <a:ext cx="11886000" cy="1452300"/>
          </a:xfrm>
          <a:prstGeom prst="rect">
            <a:avLst/>
          </a:prstGeom>
          <a:solidFill>
            <a:srgbClr val="FFFFFF"/>
          </a:solid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b="1" lang="en-GB" sz="2500">
                <a:latin typeface="Montserrat"/>
                <a:ea typeface="Montserrat"/>
                <a:cs typeface="Montserrat"/>
                <a:sym typeface="Montserrat"/>
              </a:rPr>
              <a:t>Backbone observing structure</a:t>
            </a:r>
            <a:r>
              <a:rPr b="1" lang="en-GB" sz="2500">
                <a:latin typeface="Montserrat"/>
                <a:ea typeface="Montserrat"/>
                <a:cs typeface="Montserrat"/>
                <a:sym typeface="Montserrat"/>
              </a:rPr>
              <a:t> providing guidance and coordination</a:t>
            </a:r>
            <a:r>
              <a:rPr lang="en-GB" sz="2500">
                <a:latin typeface="Montserrat"/>
                <a:ea typeface="Montserrat"/>
                <a:cs typeface="Montserrat"/>
                <a:sym typeface="Montserrat"/>
              </a:rPr>
              <a:t> for a global sustained observing system to </a:t>
            </a:r>
            <a:r>
              <a:rPr b="1" lang="en-GB" sz="2500">
                <a:latin typeface="Montserrat"/>
                <a:ea typeface="Montserrat"/>
                <a:cs typeface="Montserrat"/>
                <a:sym typeface="Montserrat"/>
              </a:rPr>
              <a:t>strengthen the scientific knowledge</a:t>
            </a:r>
            <a:r>
              <a:rPr lang="en-GB" sz="2500">
                <a:latin typeface="Montserrat"/>
                <a:ea typeface="Montserrat"/>
                <a:cs typeface="Montserrat"/>
                <a:sym typeface="Montserrat"/>
              </a:rPr>
              <a:t> on marine debris/litter pollution.</a:t>
            </a:r>
            <a:endParaRPr sz="2500">
              <a:latin typeface="Montserrat"/>
              <a:ea typeface="Montserrat"/>
              <a:cs typeface="Montserrat"/>
              <a:sym typeface="Montserrat"/>
            </a:endParaRPr>
          </a:p>
        </p:txBody>
      </p:sp>
      <p:sp>
        <p:nvSpPr>
          <p:cNvPr id="156" name="Google Shape;156;g23ab2eb87cb_0_107"/>
          <p:cNvSpPr txBox="1"/>
          <p:nvPr/>
        </p:nvSpPr>
        <p:spPr>
          <a:xfrm>
            <a:off x="8737600" y="6248400"/>
            <a:ext cx="25401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GB" sz="1500">
                <a:solidFill>
                  <a:srgbClr val="000000"/>
                </a:solidFill>
              </a:rPr>
              <a:t>‹#›</a:t>
            </a:fld>
            <a:endParaRPr sz="1500">
              <a:solidFill>
                <a:srgbClr val="000000"/>
              </a:solidFill>
            </a:endParaRPr>
          </a:p>
        </p:txBody>
      </p:sp>
      <p:pic>
        <p:nvPicPr>
          <p:cNvPr id="157" name="Google Shape;157;g23ab2eb87cb_0_107"/>
          <p:cNvPicPr preferRelativeResize="0"/>
          <p:nvPr/>
        </p:nvPicPr>
        <p:blipFill rotWithShape="1">
          <a:blip r:embed="rId3">
            <a:alphaModFix/>
          </a:blip>
          <a:srcRect b="0" l="0" r="29755" t="0"/>
          <a:stretch/>
        </p:blipFill>
        <p:spPr>
          <a:xfrm>
            <a:off x="3227583" y="1664781"/>
            <a:ext cx="3197896" cy="3218850"/>
          </a:xfrm>
          <a:prstGeom prst="rect">
            <a:avLst/>
          </a:prstGeom>
          <a:noFill/>
          <a:ln>
            <a:noFill/>
          </a:ln>
        </p:spPr>
      </p:pic>
      <p:pic>
        <p:nvPicPr>
          <p:cNvPr id="158" name="Google Shape;158;g23ab2eb87cb_0_107"/>
          <p:cNvPicPr preferRelativeResize="0"/>
          <p:nvPr/>
        </p:nvPicPr>
        <p:blipFill rotWithShape="1">
          <a:blip r:embed="rId4">
            <a:alphaModFix/>
          </a:blip>
          <a:srcRect b="0" l="0" r="0" t="12080"/>
          <a:stretch/>
        </p:blipFill>
        <p:spPr>
          <a:xfrm>
            <a:off x="7587833" y="2193351"/>
            <a:ext cx="4450968" cy="2132282"/>
          </a:xfrm>
          <a:prstGeom prst="rect">
            <a:avLst/>
          </a:prstGeom>
          <a:noFill/>
          <a:ln>
            <a:noFill/>
          </a:ln>
        </p:spPr>
      </p:pic>
      <p:cxnSp>
        <p:nvCxnSpPr>
          <p:cNvPr id="159" name="Google Shape;159;g23ab2eb87cb_0_107"/>
          <p:cNvCxnSpPr/>
          <p:nvPr/>
        </p:nvCxnSpPr>
        <p:spPr>
          <a:xfrm>
            <a:off x="6510233" y="3213400"/>
            <a:ext cx="907200" cy="16500"/>
          </a:xfrm>
          <a:prstGeom prst="straightConnector1">
            <a:avLst/>
          </a:prstGeom>
          <a:noFill/>
          <a:ln cap="flat" cmpd="sng" w="76200">
            <a:solidFill>
              <a:srgbClr val="000000"/>
            </a:solidFill>
            <a:prstDash val="solid"/>
            <a:round/>
            <a:headEnd len="med" w="med" type="none"/>
            <a:tailEnd len="med" w="med" type="triangle"/>
          </a:ln>
        </p:spPr>
      </p:cxnSp>
      <p:pic>
        <p:nvPicPr>
          <p:cNvPr id="160" name="Google Shape;160;g23ab2eb87cb_0_107"/>
          <p:cNvPicPr preferRelativeResize="0"/>
          <p:nvPr/>
        </p:nvPicPr>
        <p:blipFill>
          <a:blip r:embed="rId5">
            <a:alphaModFix/>
          </a:blip>
          <a:stretch>
            <a:fillRect/>
          </a:stretch>
        </p:blipFill>
        <p:spPr>
          <a:xfrm>
            <a:off x="8452359" y="1561773"/>
            <a:ext cx="937446" cy="548209"/>
          </a:xfrm>
          <a:prstGeom prst="rect">
            <a:avLst/>
          </a:prstGeom>
          <a:noFill/>
          <a:ln>
            <a:noFill/>
          </a:ln>
        </p:spPr>
      </p:pic>
      <p:pic>
        <p:nvPicPr>
          <p:cNvPr id="161" name="Google Shape;161;g23ab2eb87cb_0_107"/>
          <p:cNvPicPr preferRelativeResize="0"/>
          <p:nvPr/>
        </p:nvPicPr>
        <p:blipFill>
          <a:blip r:embed="rId6">
            <a:alphaModFix/>
          </a:blip>
          <a:stretch>
            <a:fillRect/>
          </a:stretch>
        </p:blipFill>
        <p:spPr>
          <a:xfrm>
            <a:off x="7598853" y="1530535"/>
            <a:ext cx="677103" cy="623442"/>
          </a:xfrm>
          <a:prstGeom prst="rect">
            <a:avLst/>
          </a:prstGeom>
          <a:noFill/>
          <a:ln>
            <a:noFill/>
          </a:ln>
        </p:spPr>
      </p:pic>
      <p:sp>
        <p:nvSpPr>
          <p:cNvPr id="162" name="Google Shape;162;g23ab2eb87cb_0_107"/>
          <p:cNvSpPr txBox="1"/>
          <p:nvPr/>
        </p:nvSpPr>
        <p:spPr>
          <a:xfrm>
            <a:off x="8252833" y="3893633"/>
            <a:ext cx="3882000" cy="538800"/>
          </a:xfrm>
          <a:prstGeom prst="rect">
            <a:avLst/>
          </a:prstGeom>
          <a:noFill/>
          <a:ln>
            <a:noFill/>
          </a:ln>
        </p:spPr>
        <p:txBody>
          <a:bodyPr anchorCtr="0" anchor="t" bIns="121900" lIns="121900" spcFirstLastPara="1" rIns="121900" wrap="square" tIns="121900">
            <a:spAutoFit/>
          </a:bodyPr>
          <a:lstStyle/>
          <a:p>
            <a:pPr indent="-152400" lvl="0" marL="355600" rtl="0" algn="l">
              <a:lnSpc>
                <a:spcPct val="101666"/>
              </a:lnSpc>
              <a:spcBef>
                <a:spcPts val="0"/>
              </a:spcBef>
              <a:spcAft>
                <a:spcPts val="0"/>
              </a:spcAft>
              <a:buNone/>
            </a:pPr>
            <a:r>
              <a:rPr i="1" lang="en-GB" sz="1900">
                <a:solidFill>
                  <a:srgbClr val="000000"/>
                </a:solidFill>
                <a:uFill>
                  <a:noFill/>
                </a:uFill>
                <a:latin typeface="Calibri"/>
                <a:ea typeface="Calibri"/>
                <a:cs typeface="Calibri"/>
                <a:sym typeface="Calibri"/>
                <a:hlinkClick r:id="rId7">
                  <a:extLst>
                    <a:ext uri="{A12FA001-AC4F-418D-AE19-62706E023703}">
                      <ahyp:hlinkClr val="tx"/>
                    </a:ext>
                  </a:extLst>
                </a:hlinkClick>
              </a:rPr>
              <a:t>https://digital.gpmarinelitter.org</a:t>
            </a:r>
            <a:r>
              <a:rPr i="1" lang="en-GB" sz="1900">
                <a:solidFill>
                  <a:srgbClr val="000000"/>
                </a:solidFill>
                <a:latin typeface="Calibri"/>
                <a:ea typeface="Calibri"/>
                <a:cs typeface="Calibri"/>
                <a:sym typeface="Calibri"/>
              </a:rPr>
              <a:t> </a:t>
            </a:r>
            <a:endParaRPr sz="1900">
              <a:solidFill>
                <a:srgbClr val="000000"/>
              </a:solidFill>
              <a:latin typeface="Calibri"/>
              <a:ea typeface="Calibri"/>
              <a:cs typeface="Calibri"/>
              <a:sym typeface="Calibri"/>
            </a:endParaRPr>
          </a:p>
        </p:txBody>
      </p:sp>
      <p:pic>
        <p:nvPicPr>
          <p:cNvPr descr="Life below water - Goal 14" id="163" name="Google Shape;163;g23ab2eb87cb_0_107"/>
          <p:cNvPicPr preferRelativeResize="0"/>
          <p:nvPr/>
        </p:nvPicPr>
        <p:blipFill rotWithShape="1">
          <a:blip r:embed="rId8">
            <a:alphaModFix/>
          </a:blip>
          <a:srcRect b="0" l="0" r="0" t="0"/>
          <a:stretch/>
        </p:blipFill>
        <p:spPr>
          <a:xfrm>
            <a:off x="9566190" y="1389467"/>
            <a:ext cx="819829" cy="704533"/>
          </a:xfrm>
          <a:prstGeom prst="rect">
            <a:avLst/>
          </a:prstGeom>
          <a:noFill/>
          <a:ln>
            <a:noFill/>
          </a:ln>
        </p:spPr>
      </p:pic>
      <p:pic>
        <p:nvPicPr>
          <p:cNvPr id="164" name="Google Shape;164;g23ab2eb87cb_0_107"/>
          <p:cNvPicPr preferRelativeResize="0"/>
          <p:nvPr/>
        </p:nvPicPr>
        <p:blipFill>
          <a:blip r:embed="rId9">
            <a:alphaModFix/>
          </a:blip>
          <a:stretch>
            <a:fillRect/>
          </a:stretch>
        </p:blipFill>
        <p:spPr>
          <a:xfrm>
            <a:off x="111200" y="2470800"/>
            <a:ext cx="2330300" cy="1553533"/>
          </a:xfrm>
          <a:prstGeom prst="rect">
            <a:avLst/>
          </a:prstGeom>
          <a:noFill/>
          <a:ln>
            <a:noFill/>
          </a:ln>
        </p:spPr>
      </p:pic>
      <p:cxnSp>
        <p:nvCxnSpPr>
          <p:cNvPr id="165" name="Google Shape;165;g23ab2eb87cb_0_107"/>
          <p:cNvCxnSpPr/>
          <p:nvPr/>
        </p:nvCxnSpPr>
        <p:spPr>
          <a:xfrm>
            <a:off x="2344633" y="3213400"/>
            <a:ext cx="907200" cy="16500"/>
          </a:xfrm>
          <a:prstGeom prst="straightConnector1">
            <a:avLst/>
          </a:prstGeom>
          <a:noFill/>
          <a:ln cap="flat" cmpd="sng" w="76200">
            <a:solidFill>
              <a:srgbClr val="000000"/>
            </a:solidFill>
            <a:prstDash val="solid"/>
            <a:round/>
            <a:headEnd len="med" w="med" type="none"/>
            <a:tailEnd len="med" w="med" type="triangle"/>
          </a:ln>
        </p:spPr>
      </p:cxnSp>
      <p:sp>
        <p:nvSpPr>
          <p:cNvPr id="166" name="Google Shape;166;g23ab2eb87cb_0_107"/>
          <p:cNvSpPr txBox="1"/>
          <p:nvPr/>
        </p:nvSpPr>
        <p:spPr>
          <a:xfrm>
            <a:off x="215533" y="3729433"/>
            <a:ext cx="2121600" cy="1169700"/>
          </a:xfrm>
          <a:prstGeom prst="rect">
            <a:avLst/>
          </a:prstGeom>
          <a:noFill/>
          <a:ln>
            <a:noFill/>
          </a:ln>
        </p:spPr>
        <p:txBody>
          <a:bodyPr anchorCtr="0" anchor="t" bIns="121900" lIns="121900" spcFirstLastPara="1" rIns="121900" wrap="square" tIns="121900">
            <a:spAutoFit/>
          </a:bodyPr>
          <a:lstStyle/>
          <a:p>
            <a:pPr indent="0" lvl="0" marL="0" rtl="0" algn="ctr">
              <a:spcBef>
                <a:spcPts val="0"/>
              </a:spcBef>
              <a:spcAft>
                <a:spcPts val="0"/>
              </a:spcAft>
              <a:buNone/>
            </a:pPr>
            <a:r>
              <a:rPr b="1" lang="en-GB" sz="2000"/>
              <a:t>Clean Ocean Network Brazil</a:t>
            </a:r>
            <a:endParaRPr b="1" sz="2000"/>
          </a:p>
          <a:p>
            <a:pPr indent="0" lvl="0" marL="0" rtl="0" algn="ctr">
              <a:spcBef>
                <a:spcPts val="0"/>
              </a:spcBef>
              <a:spcAft>
                <a:spcPts val="0"/>
              </a:spcAft>
              <a:buNone/>
            </a:pPr>
            <a:r>
              <a:rPr b="1" lang="en-GB" sz="2000"/>
              <a:t>(Global South)</a:t>
            </a:r>
            <a:endParaRPr b="1" sz="2000"/>
          </a:p>
        </p:txBody>
      </p:sp>
      <p:pic>
        <p:nvPicPr>
          <p:cNvPr id="167" name="Google Shape;167;g23ab2eb87cb_0_107"/>
          <p:cNvPicPr preferRelativeResize="0"/>
          <p:nvPr/>
        </p:nvPicPr>
        <p:blipFill>
          <a:blip r:embed="rId10">
            <a:alphaModFix/>
          </a:blip>
          <a:stretch>
            <a:fillRect/>
          </a:stretch>
        </p:blipFill>
        <p:spPr>
          <a:xfrm>
            <a:off x="1930933" y="1561767"/>
            <a:ext cx="1314974" cy="827334"/>
          </a:xfrm>
          <a:prstGeom prst="rect">
            <a:avLst/>
          </a:prstGeom>
          <a:noFill/>
          <a:ln>
            <a:noFill/>
          </a:ln>
        </p:spPr>
      </p:pic>
      <p:sp>
        <p:nvSpPr>
          <p:cNvPr id="168" name="Google Shape;168;g23ab2eb87cb_0_107"/>
          <p:cNvSpPr txBox="1"/>
          <p:nvPr/>
        </p:nvSpPr>
        <p:spPr>
          <a:xfrm>
            <a:off x="260850" y="2291175"/>
            <a:ext cx="677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GB" sz="1800"/>
              <a:t>e.g.</a:t>
            </a:r>
            <a:endParaRPr b="1" i="1" sz="1800"/>
          </a:p>
        </p:txBody>
      </p:sp>
      <p:sp>
        <p:nvSpPr>
          <p:cNvPr id="169" name="Google Shape;169;g23ab2eb87cb_0_107"/>
          <p:cNvSpPr txBox="1"/>
          <p:nvPr/>
        </p:nvSpPr>
        <p:spPr>
          <a:xfrm>
            <a:off x="8913075" y="96575"/>
            <a:ext cx="3273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1300"/>
              <a:t>* </a:t>
            </a:r>
            <a:r>
              <a:rPr i="1" lang="en-GB" sz="1300"/>
              <a:t>“GOOS Projects: principles for affiliation, Document version 4 (25 May 2015).”</a:t>
            </a:r>
            <a:endParaRPr i="1" sz="150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3ab2eb87cb_0_141"/>
          <p:cNvSpPr txBox="1"/>
          <p:nvPr/>
        </p:nvSpPr>
        <p:spPr>
          <a:xfrm>
            <a:off x="259775" y="290525"/>
            <a:ext cx="11474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GB" sz="3400">
                <a:solidFill>
                  <a:srgbClr val="1D2B4E"/>
                </a:solidFill>
                <a:latin typeface="Montserrat"/>
                <a:ea typeface="Montserrat"/>
                <a:cs typeface="Montserrat"/>
                <a:sym typeface="Montserrat"/>
              </a:rPr>
              <a:t>“Defined objectives”</a:t>
            </a:r>
            <a:r>
              <a:rPr b="1" lang="en-GB" sz="3400">
                <a:solidFill>
                  <a:srgbClr val="1D2B4E"/>
                </a:solidFill>
                <a:latin typeface="Montserrat"/>
                <a:ea typeface="Montserrat"/>
                <a:cs typeface="Montserrat"/>
                <a:sym typeface="Montserrat"/>
              </a:rPr>
              <a:t> = </a:t>
            </a:r>
            <a:r>
              <a:rPr b="1" lang="en-GB" sz="3400">
                <a:solidFill>
                  <a:srgbClr val="1D2B4E"/>
                </a:solidFill>
                <a:latin typeface="Montserrat"/>
                <a:ea typeface="Montserrat"/>
                <a:cs typeface="Montserrat"/>
                <a:sym typeface="Montserrat"/>
              </a:rPr>
              <a:t> IMDOS ToRs (1)</a:t>
            </a:r>
            <a:endParaRPr b="1" sz="3400">
              <a:solidFill>
                <a:srgbClr val="1D2B4E"/>
              </a:solidFill>
              <a:latin typeface="Montserrat"/>
              <a:ea typeface="Montserrat"/>
              <a:cs typeface="Montserrat"/>
              <a:sym typeface="Montserrat"/>
            </a:endParaRPr>
          </a:p>
        </p:txBody>
      </p:sp>
      <p:sp>
        <p:nvSpPr>
          <p:cNvPr id="175" name="Google Shape;175;g23ab2eb87cb_0_141"/>
          <p:cNvSpPr txBox="1"/>
          <p:nvPr/>
        </p:nvSpPr>
        <p:spPr>
          <a:xfrm>
            <a:off x="485200" y="1265200"/>
            <a:ext cx="11051100" cy="4658400"/>
          </a:xfrm>
          <a:prstGeom prst="rect">
            <a:avLst/>
          </a:prstGeom>
          <a:noFill/>
          <a:ln>
            <a:noFill/>
          </a:ln>
        </p:spPr>
        <p:txBody>
          <a:bodyPr anchorCtr="0" anchor="t" bIns="121900" lIns="121900" spcFirstLastPara="1" rIns="121900" wrap="square" tIns="121900">
            <a:spAutoFit/>
          </a:bodyPr>
          <a:lstStyle/>
          <a:p>
            <a:pPr indent="-438150" lvl="0" marL="609600" rtl="0" algn="l">
              <a:lnSpc>
                <a:spcPct val="115000"/>
              </a:lnSpc>
              <a:spcBef>
                <a:spcPts val="1600"/>
              </a:spcBef>
              <a:spcAft>
                <a:spcPts val="0"/>
              </a:spcAft>
              <a:buClr>
                <a:schemeClr val="dk1"/>
              </a:buClr>
              <a:buSzPts val="2100"/>
              <a:buChar char="●"/>
            </a:pPr>
            <a:r>
              <a:rPr b="1" lang="en-GB" sz="2100">
                <a:solidFill>
                  <a:schemeClr val="dk1"/>
                </a:solidFill>
                <a:latin typeface="Montserrat"/>
                <a:ea typeface="Montserrat"/>
                <a:cs typeface="Montserrat"/>
                <a:sym typeface="Montserrat"/>
              </a:rPr>
              <a:t>promote the development of a global network of marine debris observations</a:t>
            </a:r>
            <a:r>
              <a:rPr lang="en-GB" sz="2100">
                <a:solidFill>
                  <a:schemeClr val="dk1"/>
                </a:solidFill>
                <a:latin typeface="Montserrat"/>
                <a:ea typeface="Montserrat"/>
                <a:cs typeface="Montserrat"/>
                <a:sym typeface="Montserrat"/>
              </a:rPr>
              <a:t> according to Regional Seas Programme Action Plans and integrated within GOOS in cooperation with existing ocean observing infrastructures, networks and communities of practice; </a:t>
            </a:r>
            <a:endParaRPr sz="2100">
              <a:solidFill>
                <a:schemeClr val="dk1"/>
              </a:solidFill>
              <a:latin typeface="Montserrat"/>
              <a:ea typeface="Montserrat"/>
              <a:cs typeface="Montserrat"/>
              <a:sym typeface="Montserrat"/>
            </a:endParaRPr>
          </a:p>
          <a:p>
            <a:pPr indent="-438150" lvl="0" marL="609600" rtl="0" algn="l">
              <a:lnSpc>
                <a:spcPct val="115000"/>
              </a:lnSpc>
              <a:spcBef>
                <a:spcPts val="0"/>
              </a:spcBef>
              <a:spcAft>
                <a:spcPts val="0"/>
              </a:spcAft>
              <a:buClr>
                <a:schemeClr val="dk1"/>
              </a:buClr>
              <a:buSzPts val="2100"/>
              <a:buChar char="●"/>
            </a:pPr>
            <a:r>
              <a:rPr b="1" lang="en-GB" sz="2100">
                <a:solidFill>
                  <a:schemeClr val="dk1"/>
                </a:solidFill>
                <a:latin typeface="Montserrat"/>
                <a:ea typeface="Montserrat"/>
                <a:cs typeface="Montserrat"/>
                <a:sym typeface="Montserrat"/>
              </a:rPr>
              <a:t>define strategies and priorities </a:t>
            </a:r>
            <a:r>
              <a:rPr lang="en-GB" sz="2100">
                <a:solidFill>
                  <a:schemeClr val="dk1"/>
                </a:solidFill>
                <a:latin typeface="Montserrat"/>
                <a:ea typeface="Montserrat"/>
                <a:cs typeface="Montserrat"/>
                <a:sym typeface="Montserrat"/>
              </a:rPr>
              <a:t>for coordinated and harmonised marine debris observations based on most relevant monitoring methods, standards and practices; </a:t>
            </a:r>
            <a:endParaRPr sz="2100">
              <a:solidFill>
                <a:schemeClr val="dk1"/>
              </a:solidFill>
              <a:latin typeface="Montserrat"/>
              <a:ea typeface="Montserrat"/>
              <a:cs typeface="Montserrat"/>
              <a:sym typeface="Montserrat"/>
            </a:endParaRPr>
          </a:p>
          <a:p>
            <a:pPr indent="-438150" lvl="0" marL="609600" rtl="0" algn="l">
              <a:lnSpc>
                <a:spcPct val="115000"/>
              </a:lnSpc>
              <a:spcBef>
                <a:spcPts val="0"/>
              </a:spcBef>
              <a:spcAft>
                <a:spcPts val="0"/>
              </a:spcAft>
              <a:buClr>
                <a:schemeClr val="dk1"/>
              </a:buClr>
              <a:buSzPts val="2100"/>
              <a:buFont typeface="Montserrat"/>
              <a:buChar char="●"/>
            </a:pPr>
            <a:r>
              <a:rPr b="1" lang="en-GB" sz="2100">
                <a:solidFill>
                  <a:schemeClr val="dk1"/>
                </a:solidFill>
                <a:latin typeface="Montserrat"/>
                <a:ea typeface="Montserrat"/>
                <a:cs typeface="Montserrat"/>
                <a:sym typeface="Montserrat"/>
              </a:rPr>
              <a:t>develop </a:t>
            </a:r>
            <a:r>
              <a:rPr b="1" lang="en-GB" sz="2100">
                <a:solidFill>
                  <a:schemeClr val="dk1"/>
                </a:solidFill>
                <a:latin typeface="Montserrat"/>
                <a:ea typeface="Montserrat"/>
                <a:cs typeface="Montserrat"/>
                <a:sym typeface="Montserrat"/>
              </a:rPr>
              <a:t>standard sampling protocols and best practices</a:t>
            </a:r>
            <a:r>
              <a:rPr lang="en-GB" sz="2100">
                <a:solidFill>
                  <a:schemeClr val="dk1"/>
                </a:solidFill>
                <a:latin typeface="Montserrat"/>
                <a:ea typeface="Montserrat"/>
                <a:cs typeface="Montserrat"/>
                <a:sym typeface="Montserrat"/>
              </a:rPr>
              <a:t> in marine litter data collection </a:t>
            </a:r>
            <a:r>
              <a:rPr lang="en-GB" sz="2100">
                <a:solidFill>
                  <a:schemeClr val="dk1"/>
                </a:solidFill>
                <a:latin typeface="Montserrat"/>
                <a:ea typeface="Montserrat"/>
                <a:cs typeface="Montserrat"/>
                <a:sym typeface="Montserrat"/>
              </a:rPr>
              <a:t>and support training activities</a:t>
            </a:r>
            <a:r>
              <a:rPr lang="en-GB" sz="2100">
                <a:solidFill>
                  <a:schemeClr val="dk1"/>
                </a:solidFill>
                <a:latin typeface="Montserrat"/>
                <a:ea typeface="Montserrat"/>
                <a:cs typeface="Montserrat"/>
                <a:sym typeface="Montserrat"/>
              </a:rPr>
              <a:t> for their implementation;</a:t>
            </a:r>
            <a:endParaRPr sz="2100">
              <a:solidFill>
                <a:schemeClr val="dk1"/>
              </a:solidFill>
              <a:latin typeface="Montserrat"/>
              <a:ea typeface="Montserrat"/>
              <a:cs typeface="Montserrat"/>
              <a:sym typeface="Montserrat"/>
            </a:endParaRPr>
          </a:p>
          <a:p>
            <a:pPr indent="-438150" lvl="0" marL="609600" rtl="0" algn="l">
              <a:lnSpc>
                <a:spcPct val="115000"/>
              </a:lnSpc>
              <a:spcBef>
                <a:spcPts val="0"/>
              </a:spcBef>
              <a:spcAft>
                <a:spcPts val="0"/>
              </a:spcAft>
              <a:buClr>
                <a:schemeClr val="dk1"/>
              </a:buClr>
              <a:buSzPts val="2100"/>
              <a:buChar char="●"/>
            </a:pPr>
            <a:r>
              <a:rPr b="1" lang="en-GB" sz="2100">
                <a:solidFill>
                  <a:schemeClr val="dk1"/>
                </a:solidFill>
                <a:latin typeface="Montserrat"/>
                <a:ea typeface="Montserrat"/>
                <a:cs typeface="Montserrat"/>
                <a:sym typeface="Montserrat"/>
              </a:rPr>
              <a:t>promote</a:t>
            </a:r>
            <a:r>
              <a:rPr lang="en-GB" sz="2100">
                <a:solidFill>
                  <a:schemeClr val="dk1"/>
                </a:solidFill>
                <a:latin typeface="Montserrat"/>
                <a:ea typeface="Montserrat"/>
                <a:cs typeface="Montserrat"/>
                <a:sym typeface="Montserrat"/>
              </a:rPr>
              <a:t> </a:t>
            </a:r>
            <a:r>
              <a:rPr b="1" lang="en-GB" sz="2100">
                <a:solidFill>
                  <a:schemeClr val="dk1"/>
                </a:solidFill>
                <a:latin typeface="Montserrat"/>
                <a:ea typeface="Montserrat"/>
                <a:cs typeface="Montserrat"/>
                <a:sym typeface="Montserrat"/>
              </a:rPr>
              <a:t>integration of data management activities</a:t>
            </a:r>
            <a:r>
              <a:rPr lang="en-GB" sz="2100">
                <a:solidFill>
                  <a:schemeClr val="dk1"/>
                </a:solidFill>
                <a:latin typeface="Montserrat"/>
                <a:ea typeface="Montserrat"/>
                <a:cs typeface="Montserrat"/>
                <a:sym typeface="Montserrat"/>
              </a:rPr>
              <a:t> to provide free and open access to marine debris data and information products for stakeholders (e.g., via the</a:t>
            </a:r>
            <a:r>
              <a:rPr lang="en-GB" sz="2100">
                <a:solidFill>
                  <a:schemeClr val="dk1"/>
                </a:solidFill>
                <a:uFill>
                  <a:noFill/>
                </a:uFill>
                <a:latin typeface="Montserrat"/>
                <a:ea typeface="Montserrat"/>
                <a:cs typeface="Montserrat"/>
                <a:sym typeface="Montserrat"/>
                <a:hlinkClick r:id="rId3">
                  <a:extLst>
                    <a:ext uri="{A12FA001-AC4F-418D-AE19-62706E023703}">
                      <ahyp:hlinkClr val="tx"/>
                    </a:ext>
                  </a:extLst>
                </a:hlinkClick>
              </a:rPr>
              <a:t> GPML Digital Platform</a:t>
            </a:r>
            <a:r>
              <a:rPr lang="en-GB" sz="2100">
                <a:solidFill>
                  <a:schemeClr val="dk1"/>
                </a:solidFill>
                <a:latin typeface="Montserrat"/>
                <a:ea typeface="Montserrat"/>
                <a:cs typeface="Montserrat"/>
                <a:sym typeface="Montserrat"/>
              </a:rPr>
              <a:t>);</a:t>
            </a:r>
            <a:endParaRPr sz="2100">
              <a:solidFill>
                <a:schemeClr val="dk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23ab2eb87cb_0_154"/>
          <p:cNvSpPr txBox="1"/>
          <p:nvPr/>
        </p:nvSpPr>
        <p:spPr>
          <a:xfrm>
            <a:off x="485200" y="1468400"/>
            <a:ext cx="10743900" cy="3543300"/>
          </a:xfrm>
          <a:prstGeom prst="rect">
            <a:avLst/>
          </a:prstGeom>
          <a:noFill/>
          <a:ln>
            <a:noFill/>
          </a:ln>
        </p:spPr>
        <p:txBody>
          <a:bodyPr anchorCtr="0" anchor="t" bIns="121900" lIns="121900" spcFirstLastPara="1" rIns="121900" wrap="square" tIns="121900">
            <a:spAutoFit/>
          </a:bodyPr>
          <a:lstStyle/>
          <a:p>
            <a:pPr indent="-438150" lvl="0" marL="609600" rtl="0" algn="l">
              <a:lnSpc>
                <a:spcPct val="115000"/>
              </a:lnSpc>
              <a:spcBef>
                <a:spcPts val="1600"/>
              </a:spcBef>
              <a:spcAft>
                <a:spcPts val="0"/>
              </a:spcAft>
              <a:buClr>
                <a:schemeClr val="dk1"/>
              </a:buClr>
              <a:buSzPts val="2100"/>
              <a:buChar char="●"/>
            </a:pPr>
            <a:r>
              <a:rPr b="1" lang="en-GB" sz="2100">
                <a:solidFill>
                  <a:schemeClr val="dk1"/>
                </a:solidFill>
                <a:latin typeface="Montserrat"/>
                <a:ea typeface="Montserrat"/>
                <a:cs typeface="Montserrat"/>
                <a:sym typeface="Montserrat"/>
              </a:rPr>
              <a:t>support the development of remote sensing methods to detect marine debris</a:t>
            </a:r>
            <a:r>
              <a:rPr lang="en-GB" sz="2100">
                <a:solidFill>
                  <a:schemeClr val="dk1"/>
                </a:solidFill>
                <a:latin typeface="Montserrat"/>
                <a:ea typeface="Montserrat"/>
                <a:cs typeface="Montserrat"/>
                <a:sym typeface="Montserrat"/>
              </a:rPr>
              <a:t> by enhancing availability of required ground-truthing data; </a:t>
            </a:r>
            <a:endParaRPr sz="2100">
              <a:solidFill>
                <a:schemeClr val="dk1"/>
              </a:solidFill>
              <a:latin typeface="Montserrat"/>
              <a:ea typeface="Montserrat"/>
              <a:cs typeface="Montserrat"/>
              <a:sym typeface="Montserrat"/>
            </a:endParaRPr>
          </a:p>
          <a:p>
            <a:pPr indent="-438150" lvl="0" marL="609600" rtl="0" algn="l">
              <a:lnSpc>
                <a:spcPct val="115000"/>
              </a:lnSpc>
              <a:spcBef>
                <a:spcPts val="0"/>
              </a:spcBef>
              <a:spcAft>
                <a:spcPts val="0"/>
              </a:spcAft>
              <a:buClr>
                <a:schemeClr val="dk1"/>
              </a:buClr>
              <a:buSzPts val="2100"/>
              <a:buChar char="●"/>
            </a:pPr>
            <a:r>
              <a:rPr b="1" lang="en-GB" sz="2100">
                <a:solidFill>
                  <a:schemeClr val="dk1"/>
                </a:solidFill>
                <a:latin typeface="Montserrat"/>
                <a:ea typeface="Montserrat"/>
                <a:cs typeface="Montserrat"/>
                <a:sym typeface="Montserrat"/>
              </a:rPr>
              <a:t>strengthen the interface between marine debris monitoring and modelling communities</a:t>
            </a:r>
            <a:r>
              <a:rPr lang="en-GB" sz="2100">
                <a:solidFill>
                  <a:schemeClr val="dk1"/>
                </a:solidFill>
                <a:latin typeface="Montserrat"/>
                <a:ea typeface="Montserrat"/>
                <a:cs typeface="Montserrat"/>
                <a:sym typeface="Montserrat"/>
              </a:rPr>
              <a:t> to support the development of a Digital Twin of the Ocean for Marine Litter Pollution; </a:t>
            </a:r>
            <a:endParaRPr sz="2100">
              <a:solidFill>
                <a:schemeClr val="dk1"/>
              </a:solidFill>
              <a:latin typeface="Montserrat"/>
              <a:ea typeface="Montserrat"/>
              <a:cs typeface="Montserrat"/>
              <a:sym typeface="Montserrat"/>
            </a:endParaRPr>
          </a:p>
          <a:p>
            <a:pPr indent="-438150" lvl="0" marL="609600" rtl="0" algn="l">
              <a:lnSpc>
                <a:spcPct val="115000"/>
              </a:lnSpc>
              <a:spcBef>
                <a:spcPts val="0"/>
              </a:spcBef>
              <a:spcAft>
                <a:spcPts val="0"/>
              </a:spcAft>
              <a:buClr>
                <a:schemeClr val="dk1"/>
              </a:buClr>
              <a:buSzPts val="2100"/>
              <a:buChar char="●"/>
            </a:pPr>
            <a:r>
              <a:rPr b="1" lang="en-GB" sz="2100">
                <a:solidFill>
                  <a:schemeClr val="dk1"/>
                </a:solidFill>
                <a:latin typeface="Montserrat"/>
                <a:ea typeface="Montserrat"/>
                <a:cs typeface="Montserrat"/>
                <a:sym typeface="Montserrat"/>
              </a:rPr>
              <a:t>evaluate the readiness level</a:t>
            </a:r>
            <a:r>
              <a:rPr lang="en-GB" sz="2100">
                <a:solidFill>
                  <a:schemeClr val="dk1"/>
                </a:solidFill>
                <a:latin typeface="Montserrat"/>
                <a:ea typeface="Montserrat"/>
                <a:cs typeface="Montserrat"/>
                <a:sym typeface="Montserrat"/>
              </a:rPr>
              <a:t> </a:t>
            </a:r>
            <a:r>
              <a:rPr b="1" lang="en-GB" sz="2100">
                <a:solidFill>
                  <a:schemeClr val="dk1"/>
                </a:solidFill>
                <a:latin typeface="Montserrat"/>
                <a:ea typeface="Montserrat"/>
                <a:cs typeface="Montserrat"/>
                <a:sym typeface="Montserrat"/>
              </a:rPr>
              <a:t>and promote technological innovation </a:t>
            </a:r>
            <a:r>
              <a:rPr lang="en-GB" sz="2100">
                <a:solidFill>
                  <a:schemeClr val="dk1"/>
                </a:solidFill>
                <a:latin typeface="Montserrat"/>
                <a:ea typeface="Montserrat"/>
                <a:cs typeface="Montserrat"/>
                <a:sym typeface="Montserrat"/>
              </a:rPr>
              <a:t>to advance global observing approaches; </a:t>
            </a:r>
            <a:endParaRPr sz="2100">
              <a:solidFill>
                <a:schemeClr val="dk1"/>
              </a:solidFill>
              <a:latin typeface="Montserrat"/>
              <a:ea typeface="Montserrat"/>
              <a:cs typeface="Montserrat"/>
              <a:sym typeface="Montserrat"/>
            </a:endParaRPr>
          </a:p>
          <a:p>
            <a:pPr indent="-438150" lvl="0" marL="609600" rtl="0" algn="l">
              <a:lnSpc>
                <a:spcPct val="115000"/>
              </a:lnSpc>
              <a:spcBef>
                <a:spcPts val="0"/>
              </a:spcBef>
              <a:spcAft>
                <a:spcPts val="0"/>
              </a:spcAft>
              <a:buClr>
                <a:schemeClr val="dk1"/>
              </a:buClr>
              <a:buSzPts val="2100"/>
              <a:buChar char="●"/>
            </a:pPr>
            <a:r>
              <a:rPr b="1" lang="en-GB" sz="2100">
                <a:solidFill>
                  <a:schemeClr val="dk1"/>
                </a:solidFill>
                <a:latin typeface="Montserrat"/>
                <a:ea typeface="Montserrat"/>
                <a:cs typeface="Montserrat"/>
                <a:sym typeface="Montserrat"/>
              </a:rPr>
              <a:t>create communication services </a:t>
            </a:r>
            <a:r>
              <a:rPr lang="en-GB" sz="2100">
                <a:solidFill>
                  <a:schemeClr val="dk1"/>
                </a:solidFill>
                <a:latin typeface="Montserrat"/>
                <a:ea typeface="Montserrat"/>
                <a:cs typeface="Montserrat"/>
                <a:sym typeface="Montserrat"/>
              </a:rPr>
              <a:t>for the marine debris monitoring community</a:t>
            </a:r>
            <a:endParaRPr sz="3100">
              <a:solidFill>
                <a:schemeClr val="dk1"/>
              </a:solidFill>
              <a:latin typeface="Montserrat"/>
              <a:ea typeface="Montserrat"/>
              <a:cs typeface="Montserrat"/>
              <a:sym typeface="Montserrat"/>
            </a:endParaRPr>
          </a:p>
        </p:txBody>
      </p:sp>
      <p:sp>
        <p:nvSpPr>
          <p:cNvPr id="181" name="Google Shape;181;g23ab2eb87cb_0_154"/>
          <p:cNvSpPr txBox="1"/>
          <p:nvPr/>
        </p:nvSpPr>
        <p:spPr>
          <a:xfrm>
            <a:off x="259775" y="290525"/>
            <a:ext cx="11474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GB" sz="3400">
                <a:solidFill>
                  <a:srgbClr val="1D2B4E"/>
                </a:solidFill>
                <a:latin typeface="Montserrat"/>
                <a:ea typeface="Montserrat"/>
                <a:cs typeface="Montserrat"/>
                <a:sym typeface="Montserrat"/>
              </a:rPr>
              <a:t>“Defined objectives”</a:t>
            </a:r>
            <a:r>
              <a:rPr b="1" lang="en-GB" sz="3400">
                <a:solidFill>
                  <a:srgbClr val="1D2B4E"/>
                </a:solidFill>
                <a:latin typeface="Montserrat"/>
                <a:ea typeface="Montserrat"/>
                <a:cs typeface="Montserrat"/>
                <a:sym typeface="Montserrat"/>
              </a:rPr>
              <a:t> =  IMDOS ToRs (2)</a:t>
            </a:r>
            <a:endParaRPr b="1" sz="3400">
              <a:solidFill>
                <a:srgbClr val="1D2B4E"/>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3ab2eb87cb_0_241"/>
          <p:cNvSpPr/>
          <p:nvPr/>
        </p:nvSpPr>
        <p:spPr>
          <a:xfrm>
            <a:off x="148300" y="1106003"/>
            <a:ext cx="9198300" cy="978900"/>
          </a:xfrm>
          <a:prstGeom prst="rect">
            <a:avLst/>
          </a:prstGeom>
          <a:noFill/>
          <a:ln>
            <a:noFill/>
          </a:ln>
        </p:spPr>
        <p:txBody>
          <a:bodyPr anchorCtr="0" anchor="ctr" bIns="60900" lIns="121875" spcFirstLastPara="1" rIns="121875" wrap="square" tIns="60900">
            <a:noAutofit/>
          </a:bodyPr>
          <a:lstStyle/>
          <a:p>
            <a:pPr indent="0" lvl="0" marL="0" marR="0" rtl="0" algn="l">
              <a:lnSpc>
                <a:spcPct val="90000"/>
              </a:lnSpc>
              <a:spcBef>
                <a:spcPts val="0"/>
              </a:spcBef>
              <a:spcAft>
                <a:spcPts val="0"/>
              </a:spcAft>
              <a:buClr>
                <a:srgbClr val="000000"/>
              </a:buClr>
              <a:buSzPts val="1500"/>
              <a:buFont typeface="Arial"/>
              <a:buNone/>
            </a:pPr>
            <a:r>
              <a:rPr b="1" lang="en-GB" sz="2200">
                <a:solidFill>
                  <a:srgbClr val="39406E"/>
                </a:solidFill>
                <a:latin typeface="Montserrat"/>
                <a:ea typeface="Montserrat"/>
                <a:cs typeface="Montserrat"/>
                <a:sym typeface="Montserrat"/>
              </a:rPr>
              <a:t>Initial coordination support by:</a:t>
            </a:r>
            <a:endParaRPr b="1" sz="2200">
              <a:solidFill>
                <a:srgbClr val="39406E"/>
              </a:solidFill>
              <a:latin typeface="Montserrat"/>
              <a:ea typeface="Montserrat"/>
              <a:cs typeface="Montserrat"/>
              <a:sym typeface="Montserrat"/>
            </a:endParaRPr>
          </a:p>
        </p:txBody>
      </p:sp>
      <p:pic>
        <p:nvPicPr>
          <p:cNvPr id="187" name="Google Shape;187;g23ab2eb87cb_0_241"/>
          <p:cNvPicPr preferRelativeResize="0"/>
          <p:nvPr/>
        </p:nvPicPr>
        <p:blipFill>
          <a:blip r:embed="rId3">
            <a:alphaModFix/>
          </a:blip>
          <a:stretch>
            <a:fillRect/>
          </a:stretch>
        </p:blipFill>
        <p:spPr>
          <a:xfrm>
            <a:off x="1662100" y="1992899"/>
            <a:ext cx="1450267" cy="978909"/>
          </a:xfrm>
          <a:prstGeom prst="rect">
            <a:avLst/>
          </a:prstGeom>
          <a:noFill/>
          <a:ln>
            <a:noFill/>
          </a:ln>
        </p:spPr>
      </p:pic>
      <p:pic>
        <p:nvPicPr>
          <p:cNvPr id="188" name="Google Shape;188;g23ab2eb87cb_0_241"/>
          <p:cNvPicPr preferRelativeResize="0"/>
          <p:nvPr/>
        </p:nvPicPr>
        <p:blipFill rotWithShape="1">
          <a:blip r:embed="rId4">
            <a:alphaModFix/>
          </a:blip>
          <a:srcRect b="0" l="0" r="0" t="0"/>
          <a:stretch/>
        </p:blipFill>
        <p:spPr>
          <a:xfrm>
            <a:off x="3404958" y="1992888"/>
            <a:ext cx="1760778" cy="924402"/>
          </a:xfrm>
          <a:prstGeom prst="rect">
            <a:avLst/>
          </a:prstGeom>
          <a:noFill/>
          <a:ln>
            <a:noFill/>
          </a:ln>
        </p:spPr>
      </p:pic>
      <p:sp>
        <p:nvSpPr>
          <p:cNvPr id="189" name="Google Shape;189;g23ab2eb87cb_0_241"/>
          <p:cNvSpPr/>
          <p:nvPr/>
        </p:nvSpPr>
        <p:spPr>
          <a:xfrm>
            <a:off x="198125" y="3258975"/>
            <a:ext cx="8295600" cy="921900"/>
          </a:xfrm>
          <a:prstGeom prst="rect">
            <a:avLst/>
          </a:prstGeom>
          <a:noFill/>
          <a:ln>
            <a:noFill/>
          </a:ln>
        </p:spPr>
        <p:txBody>
          <a:bodyPr anchorCtr="0" anchor="b" bIns="60900" lIns="121875" spcFirstLastPara="1" rIns="121875" wrap="square" tIns="60900">
            <a:noAutofit/>
          </a:bodyPr>
          <a:lstStyle/>
          <a:p>
            <a:pPr indent="0" lvl="0" marL="0" marR="0" rtl="0" algn="l">
              <a:lnSpc>
                <a:spcPct val="90000"/>
              </a:lnSpc>
              <a:spcBef>
                <a:spcPts val="0"/>
              </a:spcBef>
              <a:spcAft>
                <a:spcPts val="0"/>
              </a:spcAft>
              <a:buClr>
                <a:srgbClr val="000000"/>
              </a:buClr>
              <a:buSzPts val="1500"/>
              <a:buFont typeface="Arial"/>
              <a:buNone/>
            </a:pPr>
            <a:r>
              <a:rPr b="1" lang="en-GB" sz="2200">
                <a:solidFill>
                  <a:srgbClr val="39406E"/>
                </a:solidFill>
                <a:latin typeface="Montserrat"/>
                <a:ea typeface="Montserrat"/>
                <a:cs typeface="Montserrat"/>
                <a:sym typeface="Montserrat"/>
              </a:rPr>
              <a:t>With guidance from an international </a:t>
            </a:r>
            <a:endParaRPr b="1" sz="2200">
              <a:solidFill>
                <a:srgbClr val="39406E"/>
              </a:solidFill>
              <a:latin typeface="Montserrat"/>
              <a:ea typeface="Montserrat"/>
              <a:cs typeface="Montserrat"/>
              <a:sym typeface="Montserrat"/>
            </a:endParaRPr>
          </a:p>
          <a:p>
            <a:pPr indent="0" lvl="0" marL="0" marR="0" rtl="0" algn="l">
              <a:lnSpc>
                <a:spcPct val="90000"/>
              </a:lnSpc>
              <a:spcBef>
                <a:spcPts val="0"/>
              </a:spcBef>
              <a:spcAft>
                <a:spcPts val="0"/>
              </a:spcAft>
              <a:buClr>
                <a:srgbClr val="000000"/>
              </a:buClr>
              <a:buSzPts val="1500"/>
              <a:buFont typeface="Arial"/>
              <a:buNone/>
            </a:pPr>
            <a:r>
              <a:rPr b="1" lang="en-GB" sz="2200">
                <a:solidFill>
                  <a:srgbClr val="39406E"/>
                </a:solidFill>
                <a:latin typeface="Montserrat"/>
                <a:ea typeface="Montserrat"/>
                <a:cs typeface="Montserrat"/>
                <a:sym typeface="Montserrat"/>
              </a:rPr>
              <a:t>interim Steering Committee:</a:t>
            </a:r>
            <a:endParaRPr b="1" sz="2200">
              <a:solidFill>
                <a:srgbClr val="39406E"/>
              </a:solidFill>
              <a:latin typeface="Montserrat"/>
              <a:ea typeface="Montserrat"/>
              <a:cs typeface="Montserrat"/>
              <a:sym typeface="Montserrat"/>
            </a:endParaRPr>
          </a:p>
        </p:txBody>
      </p:sp>
      <p:sp>
        <p:nvSpPr>
          <p:cNvPr id="190" name="Google Shape;190;g23ab2eb87cb_0_241"/>
          <p:cNvSpPr txBox="1"/>
          <p:nvPr/>
        </p:nvSpPr>
        <p:spPr>
          <a:xfrm>
            <a:off x="8737600" y="8382000"/>
            <a:ext cx="25401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GB" sz="1500">
                <a:solidFill>
                  <a:srgbClr val="000000"/>
                </a:solidFill>
              </a:rPr>
              <a:t>‹#›</a:t>
            </a:fld>
            <a:endParaRPr sz="1500">
              <a:solidFill>
                <a:srgbClr val="000000"/>
              </a:solidFill>
            </a:endParaRPr>
          </a:p>
        </p:txBody>
      </p:sp>
      <p:sp>
        <p:nvSpPr>
          <p:cNvPr id="191" name="Google Shape;191;g23ab2eb87cb_0_241"/>
          <p:cNvSpPr txBox="1"/>
          <p:nvPr/>
        </p:nvSpPr>
        <p:spPr>
          <a:xfrm>
            <a:off x="6543973" y="3358925"/>
            <a:ext cx="5714100" cy="27537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0"/>
              </a:spcAft>
              <a:buNone/>
            </a:pPr>
            <a:r>
              <a:rPr lang="en-GB" sz="1800">
                <a:latin typeface="Montserrat"/>
                <a:ea typeface="Montserrat"/>
                <a:cs typeface="Montserrat"/>
                <a:sym typeface="Montserrat"/>
              </a:rPr>
              <a:t>Francois Galgani (Ifremer, France)</a:t>
            </a:r>
            <a:endParaRPr sz="1800">
              <a:latin typeface="Montserrat"/>
              <a:ea typeface="Montserrat"/>
              <a:cs typeface="Montserrat"/>
              <a:sym typeface="Montserrat"/>
            </a:endParaRPr>
          </a:p>
          <a:p>
            <a:pPr indent="0" lvl="0" marL="0" rtl="0" algn="l">
              <a:lnSpc>
                <a:spcPct val="115000"/>
              </a:lnSpc>
              <a:spcBef>
                <a:spcPts val="0"/>
              </a:spcBef>
              <a:spcAft>
                <a:spcPts val="0"/>
              </a:spcAft>
              <a:buNone/>
            </a:pPr>
            <a:r>
              <a:rPr lang="en-GB" sz="1800">
                <a:latin typeface="Montserrat"/>
                <a:ea typeface="Montserrat"/>
                <a:cs typeface="Montserrat"/>
                <a:sym typeface="Montserrat"/>
              </a:rPr>
              <a:t>Georg Hanke (JRC, Italy)</a:t>
            </a:r>
            <a:endParaRPr sz="1800">
              <a:latin typeface="Montserrat"/>
              <a:ea typeface="Montserrat"/>
              <a:cs typeface="Montserrat"/>
              <a:sym typeface="Montserrat"/>
            </a:endParaRPr>
          </a:p>
          <a:p>
            <a:pPr indent="0" lvl="0" marL="0" rtl="0" algn="l">
              <a:lnSpc>
                <a:spcPct val="115000"/>
              </a:lnSpc>
              <a:spcBef>
                <a:spcPts val="0"/>
              </a:spcBef>
              <a:spcAft>
                <a:spcPts val="0"/>
              </a:spcAft>
              <a:buNone/>
            </a:pPr>
            <a:r>
              <a:rPr lang="en-GB" sz="1800">
                <a:latin typeface="Montserrat"/>
                <a:ea typeface="Montserrat"/>
                <a:cs typeface="Montserrat"/>
                <a:sym typeface="Montserrat"/>
              </a:rPr>
              <a:t>Nikolai Maximenko (Uni Hawaii, USA)</a:t>
            </a:r>
            <a:endParaRPr sz="1800">
              <a:latin typeface="Montserrat"/>
              <a:ea typeface="Montserrat"/>
              <a:cs typeface="Montserrat"/>
              <a:sym typeface="Montserrat"/>
            </a:endParaRPr>
          </a:p>
          <a:p>
            <a:pPr indent="0" lvl="0" marL="0" rtl="0" algn="l">
              <a:lnSpc>
                <a:spcPct val="115000"/>
              </a:lnSpc>
              <a:spcBef>
                <a:spcPts val="0"/>
              </a:spcBef>
              <a:spcAft>
                <a:spcPts val="0"/>
              </a:spcAft>
              <a:buNone/>
            </a:pPr>
            <a:r>
              <a:rPr lang="en-GB" sz="1800">
                <a:latin typeface="Montserrat"/>
                <a:ea typeface="Montserrat"/>
                <a:cs typeface="Montserrat"/>
                <a:sym typeface="Montserrat"/>
              </a:rPr>
              <a:t>Stefano Aliani (CNR ISMAR, Italy)</a:t>
            </a:r>
            <a:endParaRPr sz="1800">
              <a:latin typeface="Montserrat"/>
              <a:ea typeface="Montserrat"/>
              <a:cs typeface="Montserrat"/>
              <a:sym typeface="Montserrat"/>
            </a:endParaRPr>
          </a:p>
          <a:p>
            <a:pPr indent="0" lvl="0" marL="0" rtl="0" algn="l">
              <a:lnSpc>
                <a:spcPct val="115000"/>
              </a:lnSpc>
              <a:spcBef>
                <a:spcPts val="0"/>
              </a:spcBef>
              <a:spcAft>
                <a:spcPts val="0"/>
              </a:spcAft>
              <a:buNone/>
            </a:pPr>
            <a:r>
              <a:rPr lang="en-GB" sz="1800">
                <a:latin typeface="Montserrat"/>
                <a:ea typeface="Montserrat"/>
                <a:cs typeface="Montserrat"/>
                <a:sym typeface="Montserrat"/>
              </a:rPr>
              <a:t>Kara Lavender Law (SEA, USA)</a:t>
            </a:r>
            <a:endParaRPr sz="1800">
              <a:latin typeface="Montserrat"/>
              <a:ea typeface="Montserrat"/>
              <a:cs typeface="Montserrat"/>
              <a:sym typeface="Montserrat"/>
            </a:endParaRPr>
          </a:p>
          <a:p>
            <a:pPr indent="0" lvl="0" marL="0" rtl="0" algn="l">
              <a:lnSpc>
                <a:spcPct val="115000"/>
              </a:lnSpc>
              <a:spcBef>
                <a:spcPts val="0"/>
              </a:spcBef>
              <a:spcAft>
                <a:spcPts val="0"/>
              </a:spcAft>
              <a:buNone/>
            </a:pPr>
            <a:r>
              <a:rPr lang="en-GB" sz="1800">
                <a:latin typeface="Montserrat"/>
                <a:ea typeface="Montserrat"/>
                <a:cs typeface="Montserrat"/>
                <a:sym typeface="Montserrat"/>
              </a:rPr>
              <a:t>Paolo Corradi (ESA, Netherlands)</a:t>
            </a:r>
            <a:endParaRPr sz="1800">
              <a:latin typeface="Montserrat"/>
              <a:ea typeface="Montserrat"/>
              <a:cs typeface="Montserrat"/>
              <a:sym typeface="Montserrat"/>
            </a:endParaRPr>
          </a:p>
          <a:p>
            <a:pPr indent="0" lvl="0" marL="0" rtl="0" algn="l">
              <a:lnSpc>
                <a:spcPct val="115000"/>
              </a:lnSpc>
              <a:spcBef>
                <a:spcPts val="0"/>
              </a:spcBef>
              <a:spcAft>
                <a:spcPts val="0"/>
              </a:spcAft>
              <a:buNone/>
            </a:pPr>
            <a:r>
              <a:rPr lang="en-GB" sz="1800">
                <a:latin typeface="Montserrat"/>
                <a:ea typeface="Montserrat"/>
                <a:cs typeface="Montserrat"/>
                <a:sym typeface="Montserrat"/>
              </a:rPr>
              <a:t>Alexander Turra (Uni São Paolo, Brazil)</a:t>
            </a:r>
            <a:endParaRPr sz="1800">
              <a:latin typeface="Montserrat"/>
              <a:ea typeface="Montserrat"/>
              <a:cs typeface="Montserrat"/>
              <a:sym typeface="Montserrat"/>
            </a:endParaRPr>
          </a:p>
          <a:p>
            <a:pPr indent="0" lvl="0" marL="0" rtl="0" algn="l">
              <a:lnSpc>
                <a:spcPct val="115000"/>
              </a:lnSpc>
              <a:spcBef>
                <a:spcPts val="0"/>
              </a:spcBef>
              <a:spcAft>
                <a:spcPts val="0"/>
              </a:spcAft>
              <a:buNone/>
            </a:pPr>
            <a:r>
              <a:rPr lang="en-GB" sz="1800">
                <a:latin typeface="Montserrat"/>
                <a:ea typeface="Montserrat"/>
                <a:cs typeface="Montserrat"/>
                <a:sym typeface="Montserrat"/>
              </a:rPr>
              <a:t>Toste Tanhua (GEOMAR, Germany)</a:t>
            </a:r>
            <a:endParaRPr sz="1800">
              <a:latin typeface="Montserrat"/>
              <a:ea typeface="Montserrat"/>
              <a:cs typeface="Montserrat"/>
              <a:sym typeface="Montserrat"/>
            </a:endParaRPr>
          </a:p>
        </p:txBody>
      </p:sp>
      <p:sp>
        <p:nvSpPr>
          <p:cNvPr id="192" name="Google Shape;192;g23ab2eb87cb_0_241"/>
          <p:cNvSpPr txBox="1"/>
          <p:nvPr/>
        </p:nvSpPr>
        <p:spPr>
          <a:xfrm>
            <a:off x="6543986" y="1992900"/>
            <a:ext cx="5003100" cy="1059000"/>
          </a:xfrm>
          <a:prstGeom prst="rect">
            <a:avLst/>
          </a:prstGeom>
          <a:noFill/>
          <a:ln>
            <a:noFill/>
          </a:ln>
        </p:spPr>
        <p:txBody>
          <a:bodyPr anchorCtr="0" anchor="t" bIns="121900" lIns="121900" spcFirstLastPara="1" rIns="121900" wrap="square" tIns="121900">
            <a:spAutoFit/>
          </a:bodyPr>
          <a:lstStyle/>
          <a:p>
            <a:pPr indent="0" lvl="0" marL="0" rtl="0" algn="l">
              <a:lnSpc>
                <a:spcPct val="115000"/>
              </a:lnSpc>
              <a:spcBef>
                <a:spcPts val="0"/>
              </a:spcBef>
              <a:spcAft>
                <a:spcPts val="0"/>
              </a:spcAft>
              <a:buClr>
                <a:srgbClr val="000000"/>
              </a:buClr>
              <a:buSzPts val="1500"/>
              <a:buFont typeface="Arial"/>
              <a:buNone/>
            </a:pPr>
            <a:r>
              <a:rPr lang="en-GB" sz="1600">
                <a:solidFill>
                  <a:srgbClr val="000000"/>
                </a:solidFill>
                <a:latin typeface="Montserrat"/>
                <a:ea typeface="Montserrat"/>
                <a:cs typeface="Montserrat"/>
                <a:sym typeface="Montserrat"/>
              </a:rPr>
              <a:t>Audrey Hasson (GEO BP/MOi, France)</a:t>
            </a:r>
            <a:endParaRPr sz="1600">
              <a:solidFill>
                <a:srgbClr val="000000"/>
              </a:solidFill>
              <a:latin typeface="Montserrat"/>
              <a:ea typeface="Montserrat"/>
              <a:cs typeface="Montserrat"/>
              <a:sym typeface="Montserrat"/>
            </a:endParaRPr>
          </a:p>
          <a:p>
            <a:pPr indent="0" lvl="0" marL="0" rtl="0" algn="l">
              <a:lnSpc>
                <a:spcPct val="115000"/>
              </a:lnSpc>
              <a:spcBef>
                <a:spcPts val="0"/>
              </a:spcBef>
              <a:spcAft>
                <a:spcPts val="0"/>
              </a:spcAft>
              <a:buClr>
                <a:srgbClr val="000000"/>
              </a:buClr>
              <a:buSzPts val="1500"/>
              <a:buFont typeface="Arial"/>
              <a:buNone/>
            </a:pPr>
            <a:r>
              <a:rPr lang="en-GB" sz="1600">
                <a:solidFill>
                  <a:srgbClr val="000000"/>
                </a:solidFill>
                <a:latin typeface="Montserrat"/>
                <a:ea typeface="Montserrat"/>
                <a:cs typeface="Montserrat"/>
                <a:sym typeface="Montserrat"/>
              </a:rPr>
              <a:t>Artur Palacz (IOCCP/IOPAN, Poland)</a:t>
            </a:r>
            <a:endParaRPr sz="1600">
              <a:solidFill>
                <a:srgbClr val="000000"/>
              </a:solidFill>
              <a:latin typeface="Montserrat"/>
              <a:ea typeface="Montserrat"/>
              <a:cs typeface="Montserrat"/>
              <a:sym typeface="Montserrat"/>
            </a:endParaRPr>
          </a:p>
          <a:p>
            <a:pPr indent="0" lvl="0" marL="0" rtl="0" algn="l">
              <a:lnSpc>
                <a:spcPct val="115000"/>
              </a:lnSpc>
              <a:spcBef>
                <a:spcPts val="0"/>
              </a:spcBef>
              <a:spcAft>
                <a:spcPts val="0"/>
              </a:spcAft>
              <a:buClr>
                <a:srgbClr val="000000"/>
              </a:buClr>
              <a:buSzPts val="1500"/>
              <a:buFont typeface="Arial"/>
              <a:buNone/>
            </a:pPr>
            <a:r>
              <a:rPr lang="en-GB" sz="1600">
                <a:latin typeface="Montserrat"/>
                <a:ea typeface="Montserrat"/>
                <a:cs typeface="Montserrat"/>
                <a:sym typeface="Montserrat"/>
              </a:rPr>
              <a:t>Mine Tekman (GEO BP Consultant, Turkiye)</a:t>
            </a:r>
            <a:endParaRPr sz="1600">
              <a:latin typeface="Montserrat"/>
              <a:ea typeface="Montserrat"/>
              <a:cs typeface="Montserrat"/>
              <a:sym typeface="Montserrat"/>
            </a:endParaRPr>
          </a:p>
        </p:txBody>
      </p:sp>
      <p:sp>
        <p:nvSpPr>
          <p:cNvPr id="193" name="Google Shape;193;g23ab2eb87cb_0_241"/>
          <p:cNvSpPr txBox="1"/>
          <p:nvPr/>
        </p:nvSpPr>
        <p:spPr>
          <a:xfrm>
            <a:off x="1367500" y="5659750"/>
            <a:ext cx="443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FF0000"/>
                </a:solidFill>
              </a:rPr>
              <a:t>Permanent Ex Officio Position for a GOOS rep</a:t>
            </a:r>
            <a:endParaRPr b="1">
              <a:solidFill>
                <a:srgbClr val="FF0000"/>
              </a:solidFill>
            </a:endParaRPr>
          </a:p>
        </p:txBody>
      </p:sp>
      <p:sp>
        <p:nvSpPr>
          <p:cNvPr id="194" name="Google Shape;194;g23ab2eb87cb_0_241"/>
          <p:cNvSpPr/>
          <p:nvPr/>
        </p:nvSpPr>
        <p:spPr>
          <a:xfrm>
            <a:off x="6608675" y="5659750"/>
            <a:ext cx="4216500" cy="299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23ab2eb87cb_0_241"/>
          <p:cNvSpPr/>
          <p:nvPr/>
        </p:nvSpPr>
        <p:spPr>
          <a:xfrm>
            <a:off x="148300" y="142100"/>
            <a:ext cx="6611700" cy="665700"/>
          </a:xfrm>
          <a:prstGeom prst="rect">
            <a:avLst/>
          </a:prstGeom>
          <a:noFill/>
          <a:ln>
            <a:noFill/>
          </a:ln>
        </p:spPr>
        <p:txBody>
          <a:bodyPr anchorCtr="0" anchor="ctr" bIns="60900" lIns="121875" spcFirstLastPara="1" rIns="121875" wrap="square" tIns="60900">
            <a:noAutofit/>
          </a:bodyPr>
          <a:lstStyle/>
          <a:p>
            <a:pPr indent="0" lvl="0" marL="0" marR="0" rtl="0" algn="l">
              <a:lnSpc>
                <a:spcPct val="90000"/>
              </a:lnSpc>
              <a:spcBef>
                <a:spcPts val="0"/>
              </a:spcBef>
              <a:spcAft>
                <a:spcPts val="0"/>
              </a:spcAft>
              <a:buClr>
                <a:srgbClr val="000000"/>
              </a:buClr>
              <a:buSzPts val="1500"/>
              <a:buFont typeface="Arial"/>
              <a:buNone/>
            </a:pPr>
            <a:r>
              <a:rPr b="1" i="1" lang="en-GB" sz="3000">
                <a:solidFill>
                  <a:srgbClr val="39406E"/>
                </a:solidFill>
                <a:latin typeface="Montserrat"/>
                <a:ea typeface="Montserrat"/>
                <a:cs typeface="Montserrat"/>
                <a:sym typeface="Montserrat"/>
              </a:rPr>
              <a:t>“Is independently managed”</a:t>
            </a:r>
            <a:endParaRPr b="1" i="1" sz="3000">
              <a:solidFill>
                <a:srgbClr val="39406E"/>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3ab2eb87cb_0_167"/>
          <p:cNvSpPr txBox="1"/>
          <p:nvPr/>
        </p:nvSpPr>
        <p:spPr>
          <a:xfrm>
            <a:off x="8737600" y="6248400"/>
            <a:ext cx="25401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GB" sz="1500">
                <a:solidFill>
                  <a:srgbClr val="000000"/>
                </a:solidFill>
              </a:rPr>
              <a:t>‹#›</a:t>
            </a:fld>
            <a:endParaRPr sz="1500">
              <a:solidFill>
                <a:srgbClr val="000000"/>
              </a:solidFill>
            </a:endParaRPr>
          </a:p>
        </p:txBody>
      </p:sp>
      <p:pic>
        <p:nvPicPr>
          <p:cNvPr id="201" name="Google Shape;201;g23ab2eb87cb_0_167"/>
          <p:cNvPicPr preferRelativeResize="0"/>
          <p:nvPr/>
        </p:nvPicPr>
        <p:blipFill rotWithShape="1">
          <a:blip r:embed="rId3">
            <a:alphaModFix/>
          </a:blip>
          <a:srcRect b="0" l="0" r="0" t="0"/>
          <a:stretch/>
        </p:blipFill>
        <p:spPr>
          <a:xfrm>
            <a:off x="4820717" y="1338388"/>
            <a:ext cx="1760778" cy="924402"/>
          </a:xfrm>
          <a:prstGeom prst="rect">
            <a:avLst/>
          </a:prstGeom>
          <a:noFill/>
          <a:ln>
            <a:noFill/>
          </a:ln>
        </p:spPr>
      </p:pic>
      <p:pic>
        <p:nvPicPr>
          <p:cNvPr id="202" name="Google Shape;202;g23ab2eb87cb_0_167"/>
          <p:cNvPicPr preferRelativeResize="0"/>
          <p:nvPr/>
        </p:nvPicPr>
        <p:blipFill>
          <a:blip r:embed="rId4">
            <a:alphaModFix/>
          </a:blip>
          <a:stretch>
            <a:fillRect/>
          </a:stretch>
        </p:blipFill>
        <p:spPr>
          <a:xfrm>
            <a:off x="3076500" y="1387341"/>
            <a:ext cx="1450267" cy="978909"/>
          </a:xfrm>
          <a:prstGeom prst="rect">
            <a:avLst/>
          </a:prstGeom>
          <a:noFill/>
          <a:ln>
            <a:noFill/>
          </a:ln>
        </p:spPr>
      </p:pic>
      <p:sp>
        <p:nvSpPr>
          <p:cNvPr id="203" name="Google Shape;203;g23ab2eb87cb_0_167"/>
          <p:cNvSpPr txBox="1"/>
          <p:nvPr/>
        </p:nvSpPr>
        <p:spPr>
          <a:xfrm>
            <a:off x="110200" y="243275"/>
            <a:ext cx="81948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2400"/>
              </a:spcBef>
              <a:spcAft>
                <a:spcPts val="0"/>
              </a:spcAft>
              <a:buNone/>
            </a:pPr>
            <a:r>
              <a:rPr b="1" i="1" lang="en-GB" sz="2400">
                <a:solidFill>
                  <a:srgbClr val="1D2B4E"/>
                </a:solidFill>
                <a:latin typeface="Montserrat"/>
                <a:ea typeface="Montserrat"/>
                <a:cs typeface="Montserrat"/>
                <a:sym typeface="Montserrat"/>
              </a:rPr>
              <a:t>“Identifies and manages interfaces with existing structures, projects, networks, systems and organizations”</a:t>
            </a:r>
            <a:endParaRPr b="1" i="1" sz="2400">
              <a:solidFill>
                <a:srgbClr val="1D2B4E"/>
              </a:solidFill>
              <a:latin typeface="Montserrat"/>
              <a:ea typeface="Montserrat"/>
              <a:cs typeface="Montserrat"/>
              <a:sym typeface="Montserrat"/>
            </a:endParaRPr>
          </a:p>
        </p:txBody>
      </p:sp>
      <p:pic>
        <p:nvPicPr>
          <p:cNvPr id="204" name="Google Shape;204;g23ab2eb87cb_0_167"/>
          <p:cNvPicPr preferRelativeResize="0"/>
          <p:nvPr/>
        </p:nvPicPr>
        <p:blipFill>
          <a:blip r:embed="rId5">
            <a:alphaModFix/>
          </a:blip>
          <a:stretch>
            <a:fillRect/>
          </a:stretch>
        </p:blipFill>
        <p:spPr>
          <a:xfrm>
            <a:off x="445300" y="2639107"/>
            <a:ext cx="1340900" cy="691909"/>
          </a:xfrm>
          <a:prstGeom prst="rect">
            <a:avLst/>
          </a:prstGeom>
          <a:noFill/>
          <a:ln>
            <a:noFill/>
          </a:ln>
        </p:spPr>
      </p:pic>
      <p:pic>
        <p:nvPicPr>
          <p:cNvPr id="205" name="Google Shape;205;g23ab2eb87cb_0_167"/>
          <p:cNvPicPr preferRelativeResize="0"/>
          <p:nvPr/>
        </p:nvPicPr>
        <p:blipFill rotWithShape="1">
          <a:blip r:embed="rId6">
            <a:alphaModFix/>
          </a:blip>
          <a:srcRect b="0" l="0" r="0" t="0"/>
          <a:stretch/>
        </p:blipFill>
        <p:spPr>
          <a:xfrm>
            <a:off x="2306200" y="3775550"/>
            <a:ext cx="1839881" cy="859225"/>
          </a:xfrm>
          <a:prstGeom prst="rect">
            <a:avLst/>
          </a:prstGeom>
          <a:noFill/>
          <a:ln>
            <a:noFill/>
          </a:ln>
        </p:spPr>
      </p:pic>
      <p:pic>
        <p:nvPicPr>
          <p:cNvPr id="206" name="Google Shape;206;g23ab2eb87cb_0_167"/>
          <p:cNvPicPr preferRelativeResize="0"/>
          <p:nvPr/>
        </p:nvPicPr>
        <p:blipFill>
          <a:blip r:embed="rId7">
            <a:alphaModFix/>
          </a:blip>
          <a:stretch>
            <a:fillRect/>
          </a:stretch>
        </p:blipFill>
        <p:spPr>
          <a:xfrm>
            <a:off x="7001350" y="2725066"/>
            <a:ext cx="1839875" cy="808983"/>
          </a:xfrm>
          <a:prstGeom prst="rect">
            <a:avLst/>
          </a:prstGeom>
          <a:noFill/>
          <a:ln>
            <a:noFill/>
          </a:ln>
        </p:spPr>
      </p:pic>
      <p:pic>
        <p:nvPicPr>
          <p:cNvPr id="207" name="Google Shape;207;g23ab2eb87cb_0_167"/>
          <p:cNvPicPr preferRelativeResize="0"/>
          <p:nvPr/>
        </p:nvPicPr>
        <p:blipFill>
          <a:blip r:embed="rId8">
            <a:alphaModFix/>
          </a:blip>
          <a:stretch>
            <a:fillRect/>
          </a:stretch>
        </p:blipFill>
        <p:spPr>
          <a:xfrm>
            <a:off x="4432350" y="3811412"/>
            <a:ext cx="766967" cy="766967"/>
          </a:xfrm>
          <a:prstGeom prst="rect">
            <a:avLst/>
          </a:prstGeom>
          <a:noFill/>
          <a:ln>
            <a:noFill/>
          </a:ln>
        </p:spPr>
      </p:pic>
      <p:grpSp>
        <p:nvGrpSpPr>
          <p:cNvPr id="208" name="Google Shape;208;g23ab2eb87cb_0_167"/>
          <p:cNvGrpSpPr/>
          <p:nvPr/>
        </p:nvGrpSpPr>
        <p:grpSpPr>
          <a:xfrm>
            <a:off x="4432342" y="2703252"/>
            <a:ext cx="2326262" cy="922099"/>
            <a:chOff x="6535550" y="3648472"/>
            <a:chExt cx="2300724" cy="969100"/>
          </a:xfrm>
        </p:grpSpPr>
        <p:pic>
          <p:nvPicPr>
            <p:cNvPr id="209" name="Google Shape;209;g23ab2eb87cb_0_167"/>
            <p:cNvPicPr preferRelativeResize="0"/>
            <p:nvPr/>
          </p:nvPicPr>
          <p:blipFill>
            <a:blip r:embed="rId9">
              <a:alphaModFix/>
            </a:blip>
            <a:stretch>
              <a:fillRect/>
            </a:stretch>
          </p:blipFill>
          <p:spPr>
            <a:xfrm>
              <a:off x="6535550" y="3648472"/>
              <a:ext cx="1036925" cy="969100"/>
            </a:xfrm>
            <a:prstGeom prst="rect">
              <a:avLst/>
            </a:prstGeom>
            <a:noFill/>
            <a:ln>
              <a:noFill/>
            </a:ln>
          </p:spPr>
        </p:pic>
        <p:pic>
          <p:nvPicPr>
            <p:cNvPr id="210" name="Google Shape;210;g23ab2eb87cb_0_167"/>
            <p:cNvPicPr preferRelativeResize="0"/>
            <p:nvPr/>
          </p:nvPicPr>
          <p:blipFill>
            <a:blip r:embed="rId10">
              <a:alphaModFix/>
            </a:blip>
            <a:stretch>
              <a:fillRect/>
            </a:stretch>
          </p:blipFill>
          <p:spPr>
            <a:xfrm>
              <a:off x="7629665" y="3705800"/>
              <a:ext cx="1206610" cy="839800"/>
            </a:xfrm>
            <a:prstGeom prst="rect">
              <a:avLst/>
            </a:prstGeom>
            <a:noFill/>
            <a:ln>
              <a:noFill/>
            </a:ln>
          </p:spPr>
        </p:pic>
      </p:grpSp>
      <p:pic>
        <p:nvPicPr>
          <p:cNvPr id="211" name="Google Shape;211;g23ab2eb87cb_0_167"/>
          <p:cNvPicPr preferRelativeResize="0"/>
          <p:nvPr/>
        </p:nvPicPr>
        <p:blipFill>
          <a:blip r:embed="rId11">
            <a:alphaModFix/>
          </a:blip>
          <a:stretch>
            <a:fillRect/>
          </a:stretch>
        </p:blipFill>
        <p:spPr>
          <a:xfrm>
            <a:off x="445300" y="3535767"/>
            <a:ext cx="1213200" cy="1318267"/>
          </a:xfrm>
          <a:prstGeom prst="rect">
            <a:avLst/>
          </a:prstGeom>
          <a:noFill/>
          <a:ln>
            <a:noFill/>
          </a:ln>
        </p:spPr>
      </p:pic>
      <p:pic>
        <p:nvPicPr>
          <p:cNvPr id="212" name="Google Shape;212;g23ab2eb87cb_0_167"/>
          <p:cNvPicPr preferRelativeResize="0"/>
          <p:nvPr/>
        </p:nvPicPr>
        <p:blipFill>
          <a:blip r:embed="rId12">
            <a:alphaModFix/>
          </a:blip>
          <a:stretch>
            <a:fillRect/>
          </a:stretch>
        </p:blipFill>
        <p:spPr>
          <a:xfrm>
            <a:off x="5516283" y="3756479"/>
            <a:ext cx="879566" cy="876830"/>
          </a:xfrm>
          <a:prstGeom prst="rect">
            <a:avLst/>
          </a:prstGeom>
          <a:noFill/>
          <a:ln>
            <a:noFill/>
          </a:ln>
        </p:spPr>
      </p:pic>
      <p:sp>
        <p:nvSpPr>
          <p:cNvPr id="213" name="Google Shape;213;g23ab2eb87cb_0_167"/>
          <p:cNvSpPr txBox="1"/>
          <p:nvPr/>
        </p:nvSpPr>
        <p:spPr>
          <a:xfrm>
            <a:off x="306067" y="5224533"/>
            <a:ext cx="11774100" cy="14199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500"/>
              <a:buFont typeface="Arial"/>
              <a:buNone/>
            </a:pPr>
            <a:r>
              <a:rPr lang="en-GB" sz="2100">
                <a:latin typeface="Montserrat"/>
                <a:ea typeface="Montserrat"/>
                <a:cs typeface="Montserrat"/>
                <a:sym typeface="Montserrat"/>
              </a:rPr>
              <a:t>B</a:t>
            </a:r>
            <a:r>
              <a:rPr lang="en-GB" sz="2100">
                <a:latin typeface="Montserrat"/>
                <a:ea typeface="Montserrat"/>
                <a:cs typeface="Montserrat"/>
                <a:sym typeface="Montserrat"/>
              </a:rPr>
              <a:t>rings together experts and leading authorities focused on marine debris policy and research requirements, monitoring capacity, data management, technology development, and assessments.</a:t>
            </a:r>
            <a:endParaRPr sz="2100">
              <a:latin typeface="Montserrat"/>
              <a:ea typeface="Montserrat"/>
              <a:cs typeface="Montserrat"/>
              <a:sym typeface="Montserrat"/>
            </a:endParaRPr>
          </a:p>
          <a:p>
            <a:pPr indent="0" lvl="0" marL="0" rtl="0" algn="l">
              <a:lnSpc>
                <a:spcPct val="115000"/>
              </a:lnSpc>
              <a:spcBef>
                <a:spcPts val="1600"/>
              </a:spcBef>
              <a:spcAft>
                <a:spcPts val="1600"/>
              </a:spcAft>
              <a:buClr>
                <a:srgbClr val="000000"/>
              </a:buClr>
              <a:buSzPts val="1500"/>
              <a:buFont typeface="Arial"/>
              <a:buNone/>
            </a:pPr>
            <a:r>
              <a:t/>
            </a:r>
            <a:endParaRPr sz="2100">
              <a:latin typeface="Calibri"/>
              <a:ea typeface="Calibri"/>
              <a:cs typeface="Calibri"/>
              <a:sym typeface="Calibri"/>
            </a:endParaRPr>
          </a:p>
        </p:txBody>
      </p:sp>
      <p:pic>
        <p:nvPicPr>
          <p:cNvPr id="214" name="Google Shape;214;g23ab2eb87cb_0_167"/>
          <p:cNvPicPr preferRelativeResize="0"/>
          <p:nvPr/>
        </p:nvPicPr>
        <p:blipFill>
          <a:blip r:embed="rId13">
            <a:alphaModFix/>
          </a:blip>
          <a:stretch>
            <a:fillRect/>
          </a:stretch>
        </p:blipFill>
        <p:spPr>
          <a:xfrm>
            <a:off x="8016992" y="3832247"/>
            <a:ext cx="1450267" cy="859236"/>
          </a:xfrm>
          <a:prstGeom prst="rect">
            <a:avLst/>
          </a:prstGeom>
          <a:noFill/>
          <a:ln>
            <a:noFill/>
          </a:ln>
        </p:spPr>
      </p:pic>
      <p:sp>
        <p:nvSpPr>
          <p:cNvPr id="215" name="Google Shape;215;g23ab2eb87cb_0_167"/>
          <p:cNvSpPr txBox="1"/>
          <p:nvPr/>
        </p:nvSpPr>
        <p:spPr>
          <a:xfrm>
            <a:off x="9390958" y="3982783"/>
            <a:ext cx="1213200" cy="6465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b="1" lang="en-GB" sz="1300">
                <a:latin typeface="Montserrat"/>
                <a:ea typeface="Montserrat"/>
                <a:cs typeface="Montserrat"/>
                <a:sym typeface="Montserrat"/>
              </a:rPr>
              <a:t>WG #153</a:t>
            </a:r>
            <a:endParaRPr b="1" sz="1300">
              <a:latin typeface="Montserrat"/>
              <a:ea typeface="Montserrat"/>
              <a:cs typeface="Montserrat"/>
              <a:sym typeface="Montserrat"/>
            </a:endParaRPr>
          </a:p>
          <a:p>
            <a:pPr indent="0" lvl="0" marL="0" rtl="0" algn="l">
              <a:spcBef>
                <a:spcPts val="0"/>
              </a:spcBef>
              <a:spcAft>
                <a:spcPts val="0"/>
              </a:spcAft>
              <a:buNone/>
            </a:pPr>
            <a:r>
              <a:rPr b="1" lang="en-GB" sz="1300">
                <a:latin typeface="Montserrat"/>
                <a:ea typeface="Montserrat"/>
                <a:cs typeface="Montserrat"/>
                <a:sym typeface="Montserrat"/>
              </a:rPr>
              <a:t>FLOTSAM</a:t>
            </a:r>
            <a:endParaRPr b="1" sz="1300">
              <a:latin typeface="Montserrat"/>
              <a:ea typeface="Montserrat"/>
              <a:cs typeface="Montserrat"/>
              <a:sym typeface="Montserrat"/>
            </a:endParaRPr>
          </a:p>
        </p:txBody>
      </p:sp>
      <p:pic>
        <p:nvPicPr>
          <p:cNvPr id="216" name="Google Shape;216;g23ab2eb87cb_0_167"/>
          <p:cNvPicPr preferRelativeResize="0"/>
          <p:nvPr/>
        </p:nvPicPr>
        <p:blipFill>
          <a:blip r:embed="rId14">
            <a:alphaModFix/>
          </a:blip>
          <a:stretch>
            <a:fillRect/>
          </a:stretch>
        </p:blipFill>
        <p:spPr>
          <a:xfrm>
            <a:off x="9570825" y="90874"/>
            <a:ext cx="2540100" cy="2274468"/>
          </a:xfrm>
          <a:prstGeom prst="rect">
            <a:avLst/>
          </a:prstGeom>
          <a:noFill/>
          <a:ln>
            <a:noFill/>
          </a:ln>
        </p:spPr>
      </p:pic>
      <p:pic>
        <p:nvPicPr>
          <p:cNvPr id="217" name="Google Shape;217;g23ab2eb87cb_0_167"/>
          <p:cNvPicPr preferRelativeResize="0"/>
          <p:nvPr/>
        </p:nvPicPr>
        <p:blipFill>
          <a:blip r:embed="rId15">
            <a:alphaModFix/>
          </a:blip>
          <a:stretch>
            <a:fillRect/>
          </a:stretch>
        </p:blipFill>
        <p:spPr>
          <a:xfrm>
            <a:off x="6565226" y="3714465"/>
            <a:ext cx="1340900" cy="1094786"/>
          </a:xfrm>
          <a:prstGeom prst="rect">
            <a:avLst/>
          </a:prstGeom>
          <a:noFill/>
          <a:ln>
            <a:noFill/>
          </a:ln>
        </p:spPr>
      </p:pic>
      <p:pic>
        <p:nvPicPr>
          <p:cNvPr id="218" name="Google Shape;218;g23ab2eb87cb_0_167"/>
          <p:cNvPicPr preferRelativeResize="0"/>
          <p:nvPr/>
        </p:nvPicPr>
        <p:blipFill rotWithShape="1">
          <a:blip r:embed="rId16">
            <a:alphaModFix/>
          </a:blip>
          <a:srcRect b="0" l="0" r="42392" t="0"/>
          <a:stretch/>
        </p:blipFill>
        <p:spPr>
          <a:xfrm>
            <a:off x="2106488" y="2523555"/>
            <a:ext cx="2005576" cy="10947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grpSp>
        <p:nvGrpSpPr>
          <p:cNvPr id="223" name="Google Shape;223;g23ab2eb87cb_0_304"/>
          <p:cNvGrpSpPr/>
          <p:nvPr/>
        </p:nvGrpSpPr>
        <p:grpSpPr>
          <a:xfrm>
            <a:off x="2869371" y="2347416"/>
            <a:ext cx="1309467" cy="2809363"/>
            <a:chOff x="7817624" y="1532225"/>
            <a:chExt cx="982125" cy="2107075"/>
          </a:xfrm>
        </p:grpSpPr>
        <p:pic>
          <p:nvPicPr>
            <p:cNvPr id="224" name="Google Shape;224;g23ab2eb87cb_0_304"/>
            <p:cNvPicPr preferRelativeResize="0"/>
            <p:nvPr/>
          </p:nvPicPr>
          <p:blipFill>
            <a:blip r:embed="rId3">
              <a:alphaModFix/>
            </a:blip>
            <a:stretch>
              <a:fillRect/>
            </a:stretch>
          </p:blipFill>
          <p:spPr>
            <a:xfrm>
              <a:off x="7910075" y="3094575"/>
              <a:ext cx="544725" cy="544725"/>
            </a:xfrm>
            <a:prstGeom prst="rect">
              <a:avLst/>
            </a:prstGeom>
            <a:noFill/>
            <a:ln>
              <a:noFill/>
            </a:ln>
          </p:spPr>
        </p:pic>
        <p:pic>
          <p:nvPicPr>
            <p:cNvPr id="225" name="Google Shape;225;g23ab2eb87cb_0_304"/>
            <p:cNvPicPr preferRelativeResize="0"/>
            <p:nvPr/>
          </p:nvPicPr>
          <p:blipFill>
            <a:blip r:embed="rId4">
              <a:alphaModFix/>
            </a:blip>
            <a:stretch>
              <a:fillRect/>
            </a:stretch>
          </p:blipFill>
          <p:spPr>
            <a:xfrm>
              <a:off x="7817624" y="1532225"/>
              <a:ext cx="982125" cy="990325"/>
            </a:xfrm>
            <a:prstGeom prst="rect">
              <a:avLst/>
            </a:prstGeom>
            <a:noFill/>
            <a:ln>
              <a:noFill/>
            </a:ln>
          </p:spPr>
        </p:pic>
      </p:grpSp>
      <p:graphicFrame>
        <p:nvGraphicFramePr>
          <p:cNvPr id="226" name="Google Shape;226;g23ab2eb87cb_0_304"/>
          <p:cNvGraphicFramePr/>
          <p:nvPr/>
        </p:nvGraphicFramePr>
        <p:xfrm>
          <a:off x="2543033" y="5610800"/>
          <a:ext cx="3000000" cy="3000000"/>
        </p:xfrm>
        <a:graphic>
          <a:graphicData uri="http://schemas.openxmlformats.org/drawingml/2006/table">
            <a:tbl>
              <a:tblPr>
                <a:noFill/>
                <a:tableStyleId>{350BE459-66F1-4FC0-B4A2-3CB96BB9B62F}</a:tableStyleId>
              </a:tblPr>
              <a:tblGrid>
                <a:gridCol w="1962700"/>
              </a:tblGrid>
              <a:tr h="355600">
                <a:tc>
                  <a:txBody>
                    <a:bodyPr/>
                    <a:lstStyle/>
                    <a:p>
                      <a:pPr indent="0" lvl="0" marL="0" rtl="0" algn="r">
                        <a:lnSpc>
                          <a:spcPct val="115000"/>
                        </a:lnSpc>
                        <a:spcBef>
                          <a:spcPts val="0"/>
                        </a:spcBef>
                        <a:spcAft>
                          <a:spcPts val="0"/>
                        </a:spcAft>
                        <a:buNone/>
                      </a:pPr>
                      <a:r>
                        <a:rPr b="1" lang="en-GB" sz="1200"/>
                        <a:t>Version:</a:t>
                      </a:r>
                      <a:r>
                        <a:rPr lang="en-GB" sz="1200"/>
                        <a:t> 1.0 - April 2022</a:t>
                      </a:r>
                      <a:endParaRPr sz="1200"/>
                    </a:p>
                  </a:txBody>
                  <a:tcPr marT="12700" marB="12700" marR="12700" marL="12700">
                    <a:solidFill>
                      <a:srgbClr val="F0F0F0"/>
                    </a:solidFill>
                  </a:tcPr>
                </a:tc>
              </a:tr>
            </a:tbl>
          </a:graphicData>
        </a:graphic>
      </p:graphicFrame>
      <p:graphicFrame>
        <p:nvGraphicFramePr>
          <p:cNvPr id="227" name="Google Shape;227;g23ab2eb87cb_0_304"/>
          <p:cNvGraphicFramePr/>
          <p:nvPr/>
        </p:nvGraphicFramePr>
        <p:xfrm>
          <a:off x="340867" y="1275633"/>
          <a:ext cx="3000000" cy="3000000"/>
        </p:xfrm>
        <a:graphic>
          <a:graphicData uri="http://schemas.openxmlformats.org/drawingml/2006/table">
            <a:tbl>
              <a:tblPr>
                <a:noFill/>
                <a:tableStyleId>{350BE459-66F1-4FC0-B4A2-3CB96BB9B62F}</a:tableStyleId>
              </a:tblPr>
              <a:tblGrid>
                <a:gridCol w="1412200"/>
                <a:gridCol w="1126475"/>
                <a:gridCol w="1628600"/>
              </a:tblGrid>
              <a:tr h="767025">
                <a:tc gridSpan="3">
                  <a:txBody>
                    <a:bodyPr/>
                    <a:lstStyle/>
                    <a:p>
                      <a:pPr indent="0" lvl="0" marL="0" rtl="0" algn="just">
                        <a:lnSpc>
                          <a:spcPct val="115000"/>
                        </a:lnSpc>
                        <a:spcBef>
                          <a:spcPts val="0"/>
                        </a:spcBef>
                        <a:spcAft>
                          <a:spcPts val="0"/>
                        </a:spcAft>
                        <a:buNone/>
                      </a:pPr>
                      <a:r>
                        <a:rPr b="1" lang="en-GB" sz="2100"/>
                        <a:t>Essential Ocean Variable</a:t>
                      </a:r>
                      <a:endParaRPr b="1" sz="2100"/>
                    </a:p>
                    <a:p>
                      <a:pPr indent="0" lvl="0" marL="0" rtl="0" algn="just">
                        <a:lnSpc>
                          <a:spcPct val="115000"/>
                        </a:lnSpc>
                        <a:spcBef>
                          <a:spcPts val="0"/>
                        </a:spcBef>
                        <a:spcAft>
                          <a:spcPts val="0"/>
                        </a:spcAft>
                        <a:buNone/>
                      </a:pPr>
                      <a:r>
                        <a:rPr b="1" lang="en-GB" sz="2100"/>
                        <a:t>Specification Sheet</a:t>
                      </a:r>
                      <a:endParaRPr sz="1900"/>
                    </a:p>
                  </a:txBody>
                  <a:tcPr marT="12700" marB="12700" marR="12700" marL="12700">
                    <a:lnT cap="flat" cmpd="sng" w="6350">
                      <a:solidFill>
                        <a:srgbClr val="333333"/>
                      </a:solidFill>
                      <a:prstDash val="solid"/>
                      <a:round/>
                      <a:headEnd len="sm" w="sm" type="none"/>
                      <a:tailEnd len="sm" w="sm" type="none"/>
                    </a:lnT>
                  </a:tcPr>
                </a:tc>
                <a:tc hMerge="1"/>
                <a:tc hMerge="1"/>
              </a:tr>
              <a:tr h="1758800">
                <a:tc gridSpan="2">
                  <a:txBody>
                    <a:bodyPr/>
                    <a:lstStyle/>
                    <a:p>
                      <a:pPr indent="0" lvl="0" marL="0" rtl="0" algn="l">
                        <a:lnSpc>
                          <a:spcPct val="115000"/>
                        </a:lnSpc>
                        <a:spcBef>
                          <a:spcPts val="0"/>
                        </a:spcBef>
                        <a:spcAft>
                          <a:spcPts val="0"/>
                        </a:spcAft>
                        <a:buNone/>
                      </a:pPr>
                      <a:r>
                        <a:rPr b="1" lang="en-GB" sz="3200">
                          <a:solidFill>
                            <a:srgbClr val="184596"/>
                          </a:solidFill>
                        </a:rPr>
                        <a:t>Marine Plastics Debris</a:t>
                      </a:r>
                      <a:endParaRPr b="1" sz="3200">
                        <a:solidFill>
                          <a:srgbClr val="184596"/>
                        </a:solidFill>
                      </a:endParaRPr>
                    </a:p>
                  </a:txBody>
                  <a:tcPr marT="12700" marB="12700" marR="12700" marL="12700">
                    <a:lnB cap="flat" cmpd="sng" w="6350">
                      <a:solidFill>
                        <a:srgbClr val="333333"/>
                      </a:solidFill>
                      <a:prstDash val="solid"/>
                      <a:round/>
                      <a:headEnd len="sm" w="sm" type="none"/>
                      <a:tailEnd len="sm" w="sm" type="none"/>
                    </a:lnB>
                  </a:tcPr>
                </a:tc>
                <a:tc hMerge="1"/>
                <a:tc>
                  <a:txBody>
                    <a:bodyPr/>
                    <a:lstStyle/>
                    <a:p>
                      <a:pPr indent="0" lvl="0" marL="0" rtl="0" algn="l">
                        <a:spcBef>
                          <a:spcPts val="0"/>
                        </a:spcBef>
                        <a:spcAft>
                          <a:spcPts val="0"/>
                        </a:spcAft>
                        <a:buNone/>
                      </a:pPr>
                      <a:r>
                        <a:t/>
                      </a:r>
                      <a:endParaRPr sz="1900"/>
                    </a:p>
                  </a:txBody>
                  <a:tcPr marT="12700" marB="12700" marR="12700" marL="12700">
                    <a:lnB cap="flat" cmpd="sng" w="6350">
                      <a:solidFill>
                        <a:srgbClr val="333333"/>
                      </a:solidFill>
                      <a:prstDash val="solid"/>
                      <a:round/>
                      <a:headEnd len="sm" w="sm" type="none"/>
                      <a:tailEnd len="sm" w="sm" type="none"/>
                    </a:lnB>
                  </a:tcPr>
                </a:tc>
              </a:tr>
              <a:tr h="311925">
                <a:tc>
                  <a:txBody>
                    <a:bodyPr/>
                    <a:lstStyle/>
                    <a:p>
                      <a:pPr indent="0" lvl="0" marL="0" rtl="0" algn="just">
                        <a:lnSpc>
                          <a:spcPct val="115000"/>
                        </a:lnSpc>
                        <a:spcBef>
                          <a:spcPts val="0"/>
                        </a:spcBef>
                        <a:spcAft>
                          <a:spcPts val="0"/>
                        </a:spcAft>
                        <a:buNone/>
                      </a:pPr>
                      <a:r>
                        <a:t/>
                      </a:r>
                      <a:endParaRPr sz="1900"/>
                    </a:p>
                  </a:txBody>
                  <a:tcPr marT="12700" marB="12700" marR="12700" marL="12700">
                    <a:lnT cap="flat" cmpd="sng" w="6350">
                      <a:solidFill>
                        <a:srgbClr val="333333"/>
                      </a:solidFill>
                      <a:prstDash val="solid"/>
                      <a:round/>
                      <a:headEnd len="sm" w="sm" type="none"/>
                      <a:tailEnd len="sm" w="sm" type="none"/>
                    </a:lnT>
                  </a:tcPr>
                </a:tc>
                <a:tc gridSpan="2" rowSpan="2">
                  <a:txBody>
                    <a:bodyPr/>
                    <a:lstStyle/>
                    <a:p>
                      <a:pPr indent="0" lvl="0" marL="0" rtl="0" algn="just">
                        <a:lnSpc>
                          <a:spcPct val="115000"/>
                        </a:lnSpc>
                        <a:spcBef>
                          <a:spcPts val="0"/>
                        </a:spcBef>
                        <a:spcAft>
                          <a:spcPts val="0"/>
                        </a:spcAft>
                        <a:buNone/>
                      </a:pPr>
                      <a:r>
                        <a:rPr lang="en-GB" sz="1500"/>
                        <a:t> </a:t>
                      </a:r>
                      <a:endParaRPr sz="1500"/>
                    </a:p>
                    <a:p>
                      <a:pPr indent="0" lvl="0" marL="0" rtl="0" algn="r">
                        <a:lnSpc>
                          <a:spcPct val="115000"/>
                        </a:lnSpc>
                        <a:spcBef>
                          <a:spcPts val="0"/>
                        </a:spcBef>
                        <a:spcAft>
                          <a:spcPts val="0"/>
                        </a:spcAft>
                        <a:buNone/>
                      </a:pPr>
                      <a:r>
                        <a:rPr b="1" lang="en-GB" sz="1100"/>
                        <a:t>EOV Specification Sheet curated by:    </a:t>
                      </a:r>
                      <a:endParaRPr b="1" sz="1100"/>
                    </a:p>
                  </a:txBody>
                  <a:tcPr marT="12700" marB="12700" marR="12700" marL="12700">
                    <a:lnT cap="flat" cmpd="sng" w="6350">
                      <a:solidFill>
                        <a:srgbClr val="333333"/>
                      </a:solidFill>
                      <a:prstDash val="solid"/>
                      <a:round/>
                      <a:headEnd len="sm" w="sm" type="none"/>
                      <a:tailEnd len="sm" w="sm" type="none"/>
                    </a:lnT>
                    <a:lnB cap="flat" cmpd="sng" w="6350">
                      <a:solidFill>
                        <a:srgbClr val="333333"/>
                      </a:solidFill>
                      <a:prstDash val="solid"/>
                      <a:round/>
                      <a:headEnd len="sm" w="sm" type="none"/>
                      <a:tailEnd len="sm" w="sm" type="none"/>
                    </a:lnB>
                  </a:tcPr>
                </a:tc>
                <a:tc rowSpan="2" hMerge="1"/>
              </a:tr>
              <a:tr h="1214875">
                <a:tc>
                  <a:txBody>
                    <a:bodyPr/>
                    <a:lstStyle/>
                    <a:p>
                      <a:pPr indent="0" lvl="0" marL="0" rtl="0" algn="just">
                        <a:lnSpc>
                          <a:spcPct val="115000"/>
                        </a:lnSpc>
                        <a:spcBef>
                          <a:spcPts val="0"/>
                        </a:spcBef>
                        <a:spcAft>
                          <a:spcPts val="0"/>
                        </a:spcAft>
                        <a:buNone/>
                      </a:pPr>
                      <a:r>
                        <a:rPr lang="en-GB" sz="800"/>
                        <a:t>Global Ocean Observing System (2022). Essential Ocean Variable Specification Sheet: Marine Plastics Debris. GOOS Reference No </a:t>
                      </a:r>
                      <a:r>
                        <a:rPr i="1" lang="en-GB" sz="800"/>
                        <a:t>XX</a:t>
                      </a:r>
                      <a:r>
                        <a:rPr lang="en-GB" sz="800"/>
                        <a:t>; DOI:</a:t>
                      </a:r>
                      <a:r>
                        <a:rPr i="1" lang="en-GB" sz="800"/>
                        <a:t> [to be assigned]</a:t>
                      </a:r>
                      <a:endParaRPr i="1" sz="800"/>
                    </a:p>
                  </a:txBody>
                  <a:tcPr marT="12700" marB="12700" marR="12700" marL="12700"/>
                </a:tc>
                <a:tc gridSpan="2" vMerge="1"/>
                <a:tc hMerge="1" vMerge="1"/>
              </a:tr>
            </a:tbl>
          </a:graphicData>
        </a:graphic>
      </p:graphicFrame>
      <p:graphicFrame>
        <p:nvGraphicFramePr>
          <p:cNvPr id="228" name="Google Shape;228;g23ab2eb87cb_0_304"/>
          <p:cNvGraphicFramePr/>
          <p:nvPr/>
        </p:nvGraphicFramePr>
        <p:xfrm>
          <a:off x="4908000" y="871967"/>
          <a:ext cx="3000000" cy="3000000"/>
        </p:xfrm>
        <a:graphic>
          <a:graphicData uri="http://schemas.openxmlformats.org/drawingml/2006/table">
            <a:tbl>
              <a:tblPr bandRow="1">
                <a:noFill/>
                <a:tableStyleId>{986CDEFF-CA2A-4E89-B90B-79F6D25AE282}</a:tableStyleId>
              </a:tblPr>
              <a:tblGrid>
                <a:gridCol w="993375"/>
                <a:gridCol w="839125"/>
                <a:gridCol w="5238875"/>
              </a:tblGrid>
              <a:tr h="359300">
                <a:tc gridSpan="2">
                  <a:txBody>
                    <a:bodyPr/>
                    <a:lstStyle/>
                    <a:p>
                      <a:pPr indent="0" lvl="0" marL="0" rtl="0" algn="just">
                        <a:spcBef>
                          <a:spcPts val="0"/>
                        </a:spcBef>
                        <a:spcAft>
                          <a:spcPts val="0"/>
                        </a:spcAft>
                        <a:buNone/>
                      </a:pPr>
                      <a:r>
                        <a:rPr lang="en-GB" sz="1200">
                          <a:solidFill>
                            <a:srgbClr val="FFFFFF"/>
                          </a:solidFill>
                        </a:rPr>
                        <a:t>Name of EOV</a:t>
                      </a:r>
                      <a:endParaRPr sz="1500">
                        <a:solidFill>
                          <a:srgbClr val="FFFFFF"/>
                        </a:solidFill>
                      </a:endParaRPr>
                    </a:p>
                  </a:txBody>
                  <a:tcPr marT="0" marB="0" marR="97375" marL="97375" anchor="ctr">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147ED2"/>
                    </a:solidFill>
                  </a:tcPr>
                </a:tc>
                <a:tc hMerge="1"/>
                <a:tc>
                  <a:txBody>
                    <a:bodyPr/>
                    <a:lstStyle/>
                    <a:p>
                      <a:pPr indent="0" lvl="0" marL="0" rtl="0" algn="just">
                        <a:spcBef>
                          <a:spcPts val="0"/>
                        </a:spcBef>
                        <a:spcAft>
                          <a:spcPts val="0"/>
                        </a:spcAft>
                        <a:buNone/>
                      </a:pPr>
                      <a:r>
                        <a:rPr lang="en-GB" sz="1200"/>
                        <a:t>Marine Plastics Debris</a:t>
                      </a:r>
                      <a:endParaRPr sz="1500">
                        <a:solidFill>
                          <a:srgbClr val="404040"/>
                        </a:solidFill>
                      </a:endParaRPr>
                    </a:p>
                  </a:txBody>
                  <a:tcPr marT="0" marB="0" marR="97375" marL="97375" anchor="ctr">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F0F0F0"/>
                    </a:solidFill>
                  </a:tcPr>
                </a:tc>
              </a:tr>
              <a:tr h="1760875">
                <a:tc gridSpan="2" rowSpan="2">
                  <a:txBody>
                    <a:bodyPr/>
                    <a:lstStyle/>
                    <a:p>
                      <a:pPr indent="0" lvl="0" marL="0" rtl="0" algn="just">
                        <a:spcBef>
                          <a:spcPts val="0"/>
                        </a:spcBef>
                        <a:spcAft>
                          <a:spcPts val="0"/>
                        </a:spcAft>
                        <a:buNone/>
                      </a:pPr>
                      <a:r>
                        <a:rPr lang="en-GB" sz="1200">
                          <a:solidFill>
                            <a:srgbClr val="FFFFFF"/>
                          </a:solidFill>
                        </a:rPr>
                        <a:t>EOV sub-variables</a:t>
                      </a:r>
                      <a:endParaRPr sz="1200">
                        <a:solidFill>
                          <a:srgbClr val="FFFFFF"/>
                        </a:solidFill>
                      </a:endParaRPr>
                    </a:p>
                  </a:txBody>
                  <a:tcPr marT="0" marB="0" marR="97375" marL="97375" anchor="ctr">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147ED2"/>
                    </a:solidFill>
                  </a:tcPr>
                </a:tc>
                <a:tc rowSpan="2" hMerge="1"/>
                <a:tc>
                  <a:txBody>
                    <a:bodyPr/>
                    <a:lstStyle/>
                    <a:p>
                      <a:pPr indent="-381000" lvl="0" marL="596900" rtl="0" algn="just">
                        <a:lnSpc>
                          <a:spcPct val="107916"/>
                        </a:lnSpc>
                        <a:spcBef>
                          <a:spcPts val="0"/>
                        </a:spcBef>
                        <a:spcAft>
                          <a:spcPts val="0"/>
                        </a:spcAft>
                        <a:buSzPts val="1200"/>
                        <a:buFont typeface="Noto Sans Symbols"/>
                        <a:buChar char="●"/>
                      </a:pPr>
                      <a:r>
                        <a:rPr lang="en-GB" sz="1200"/>
                        <a:t>beach litter: abundance per type and size category</a:t>
                      </a:r>
                      <a:endParaRPr sz="1500">
                        <a:latin typeface="Calibri"/>
                        <a:ea typeface="Calibri"/>
                        <a:cs typeface="Calibri"/>
                        <a:sym typeface="Calibri"/>
                      </a:endParaRPr>
                    </a:p>
                    <a:p>
                      <a:pPr indent="-381000" lvl="0" marL="596900" rtl="0" algn="just">
                        <a:lnSpc>
                          <a:spcPct val="107916"/>
                        </a:lnSpc>
                        <a:spcBef>
                          <a:spcPts val="0"/>
                        </a:spcBef>
                        <a:spcAft>
                          <a:spcPts val="0"/>
                        </a:spcAft>
                        <a:buSzPts val="1200"/>
                        <a:buFont typeface="Noto Sans Symbols"/>
                        <a:buChar char="●"/>
                      </a:pPr>
                      <a:r>
                        <a:rPr lang="en-GB" sz="1200"/>
                        <a:t>floating* microplastics: abundance, weight</a:t>
                      </a:r>
                      <a:endParaRPr sz="1500">
                        <a:latin typeface="Calibri"/>
                        <a:ea typeface="Calibri"/>
                        <a:cs typeface="Calibri"/>
                        <a:sym typeface="Calibri"/>
                      </a:endParaRPr>
                    </a:p>
                    <a:p>
                      <a:pPr indent="-387350" lvl="0" marL="596900" rtl="0" algn="just">
                        <a:lnSpc>
                          <a:spcPct val="107916"/>
                        </a:lnSpc>
                        <a:spcBef>
                          <a:spcPts val="0"/>
                        </a:spcBef>
                        <a:spcAft>
                          <a:spcPts val="0"/>
                        </a:spcAft>
                        <a:buSzPts val="1300"/>
                        <a:buFont typeface="Arial"/>
                        <a:buChar char="●"/>
                      </a:pPr>
                      <a:r>
                        <a:rPr lang="en-GB" sz="1200"/>
                        <a:t>floating macroplastics: abundance</a:t>
                      </a:r>
                      <a:endParaRPr sz="1300"/>
                    </a:p>
                    <a:p>
                      <a:pPr indent="-387350" lvl="0" marL="596900" rtl="0" algn="just">
                        <a:lnSpc>
                          <a:spcPct val="107916"/>
                        </a:lnSpc>
                        <a:spcBef>
                          <a:spcPts val="0"/>
                        </a:spcBef>
                        <a:spcAft>
                          <a:spcPts val="0"/>
                        </a:spcAft>
                        <a:buSzPts val="1300"/>
                        <a:buFont typeface="Arial"/>
                        <a:buChar char="●"/>
                      </a:pPr>
                      <a:r>
                        <a:rPr lang="en-GB" sz="1200"/>
                        <a:t>seafloor litter: abundance per type and size class (macro, micro)</a:t>
                      </a:r>
                      <a:endParaRPr sz="1300"/>
                    </a:p>
                    <a:p>
                      <a:pPr indent="0" lvl="0" marL="0" rtl="0" algn="just">
                        <a:spcBef>
                          <a:spcPts val="0"/>
                        </a:spcBef>
                        <a:spcAft>
                          <a:spcPts val="0"/>
                        </a:spcAft>
                        <a:buNone/>
                      </a:pPr>
                      <a:r>
                        <a:t/>
                      </a:r>
                      <a:endParaRPr i="1" sz="1200"/>
                    </a:p>
                    <a:p>
                      <a:pPr indent="0" lvl="0" marL="0" rtl="0" algn="just">
                        <a:spcBef>
                          <a:spcPts val="0"/>
                        </a:spcBef>
                        <a:spcAft>
                          <a:spcPts val="0"/>
                        </a:spcAft>
                        <a:buNone/>
                      </a:pPr>
                      <a:r>
                        <a:rPr i="1" lang="en-GB" sz="1200"/>
                        <a:t>Additional sub-variables under consideration:</a:t>
                      </a:r>
                      <a:endParaRPr i="1" sz="1200"/>
                    </a:p>
                    <a:p>
                      <a:pPr indent="-400050" lvl="0" marL="596900" rtl="0" algn="just">
                        <a:lnSpc>
                          <a:spcPct val="107916"/>
                        </a:lnSpc>
                        <a:spcBef>
                          <a:spcPts val="0"/>
                        </a:spcBef>
                        <a:spcAft>
                          <a:spcPts val="0"/>
                        </a:spcAft>
                        <a:buSzPts val="1500"/>
                        <a:buFont typeface="Arial"/>
                        <a:buChar char="●"/>
                      </a:pPr>
                      <a:r>
                        <a:rPr lang="en-GB" sz="1200"/>
                        <a:t>Macroplastics in biota (ingestion by seabirds, fish, sea turtles)</a:t>
                      </a:r>
                      <a:endParaRPr sz="1500"/>
                    </a:p>
                    <a:p>
                      <a:pPr indent="-400050" lvl="0" marL="596900" rtl="0" algn="just">
                        <a:lnSpc>
                          <a:spcPct val="107916"/>
                        </a:lnSpc>
                        <a:spcBef>
                          <a:spcPts val="0"/>
                        </a:spcBef>
                        <a:spcAft>
                          <a:spcPts val="0"/>
                        </a:spcAft>
                        <a:buSzPts val="1500"/>
                        <a:buFont typeface="Arial"/>
                        <a:buChar char="●"/>
                      </a:pPr>
                      <a:r>
                        <a:rPr lang="en-GB" sz="1200"/>
                        <a:t>Microplastics in biota (ingestion by seabirds, bivalves)</a:t>
                      </a:r>
                      <a:endParaRPr sz="1500"/>
                    </a:p>
                    <a:p>
                      <a:pPr indent="0" lvl="0" marL="596900" rtl="0" algn="just">
                        <a:spcBef>
                          <a:spcPts val="0"/>
                        </a:spcBef>
                        <a:spcAft>
                          <a:spcPts val="0"/>
                        </a:spcAft>
                        <a:buNone/>
                      </a:pPr>
                      <a:r>
                        <a:t/>
                      </a:r>
                      <a:endParaRPr sz="1300">
                        <a:solidFill>
                          <a:srgbClr val="404040"/>
                        </a:solidFill>
                      </a:endParaRPr>
                    </a:p>
                  </a:txBody>
                  <a:tcPr marT="0" marB="0" marR="97375" marL="97375" anchor="ctr">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F0F0F0"/>
                    </a:solidFill>
                  </a:tcPr>
                </a:tc>
              </a:tr>
              <a:tr h="689275">
                <a:tc gridSpan="2" vMerge="1"/>
                <a:tc hMerge="1" vMerge="1"/>
                <a:tc>
                  <a:txBody>
                    <a:bodyPr/>
                    <a:lstStyle/>
                    <a:p>
                      <a:pPr indent="0" lvl="0" marL="0" rtl="0" algn="just">
                        <a:spcBef>
                          <a:spcPts val="0"/>
                        </a:spcBef>
                        <a:spcAft>
                          <a:spcPts val="0"/>
                        </a:spcAft>
                        <a:buNone/>
                      </a:pPr>
                      <a:r>
                        <a:rPr i="1" lang="en-GB" sz="1200"/>
                        <a:t>*Floating refers to both surface and water column</a:t>
                      </a:r>
                      <a:endParaRPr i="1" sz="1200"/>
                    </a:p>
                  </a:txBody>
                  <a:tcPr marT="0" marB="0" marR="97375" marL="97375" anchor="ctr">
                    <a:lnL cap="flat" cmpd="sng" w="6350">
                      <a:solidFill>
                        <a:srgbClr val="FFFFFF"/>
                      </a:solidFill>
                      <a:prstDash val="solid"/>
                      <a:round/>
                      <a:headEnd len="sm" w="sm" type="none"/>
                      <a:tailEnd len="sm" w="sm" type="none"/>
                    </a:lnL>
                    <a:lnR cap="flat" cmpd="sng" w="6350">
                      <a:solidFill>
                        <a:srgbClr val="FFFFFF"/>
                      </a:solidFill>
                      <a:prstDash val="solid"/>
                      <a:round/>
                      <a:headEnd len="sm" w="sm" type="none"/>
                      <a:tailEnd len="sm" w="sm" type="none"/>
                    </a:lnR>
                    <a:lnT cap="flat" cmpd="sng" w="6350">
                      <a:solidFill>
                        <a:srgbClr val="FFFFFF"/>
                      </a:solidFill>
                      <a:prstDash val="solid"/>
                      <a:round/>
                      <a:headEnd len="sm" w="sm" type="none"/>
                      <a:tailEnd len="sm" w="sm" type="none"/>
                    </a:lnT>
                    <a:lnB cap="flat" cmpd="sng" w="6350">
                      <a:solidFill>
                        <a:srgbClr val="FFFFFF"/>
                      </a:solidFill>
                      <a:prstDash val="solid"/>
                      <a:round/>
                      <a:headEnd len="sm" w="sm" type="none"/>
                      <a:tailEnd len="sm" w="sm" type="none"/>
                    </a:lnB>
                    <a:solidFill>
                      <a:srgbClr val="F0F0F0"/>
                    </a:solidFill>
                  </a:tcPr>
                </a:tc>
              </a:tr>
            </a:tbl>
          </a:graphicData>
        </a:graphic>
      </p:graphicFrame>
      <p:sp>
        <p:nvSpPr>
          <p:cNvPr id="229" name="Google Shape;229;g23ab2eb87cb_0_304"/>
          <p:cNvSpPr txBox="1"/>
          <p:nvPr/>
        </p:nvSpPr>
        <p:spPr>
          <a:xfrm>
            <a:off x="4920567" y="4230333"/>
            <a:ext cx="6665100" cy="831000"/>
          </a:xfrm>
          <a:prstGeom prst="rect">
            <a:avLst/>
          </a:prstGeom>
          <a:noFill/>
          <a:ln>
            <a:noFill/>
          </a:ln>
        </p:spPr>
        <p:txBody>
          <a:bodyPr anchorCtr="0" anchor="t" bIns="121900" lIns="121900" spcFirstLastPara="1" rIns="121900" wrap="square" tIns="121900">
            <a:spAutoFit/>
          </a:bodyPr>
          <a:lstStyle/>
          <a:p>
            <a:pPr indent="-425450" lvl="0" marL="609600" rtl="0" algn="l">
              <a:spcBef>
                <a:spcPts val="0"/>
              </a:spcBef>
              <a:spcAft>
                <a:spcPts val="0"/>
              </a:spcAft>
              <a:buSzPts val="1900"/>
              <a:buFont typeface="Calibri"/>
              <a:buChar char="●"/>
            </a:pPr>
            <a:r>
              <a:rPr lang="en-GB" sz="1900">
                <a:latin typeface="Calibri"/>
                <a:ea typeface="Calibri"/>
                <a:cs typeface="Calibri"/>
                <a:sym typeface="Calibri"/>
              </a:rPr>
              <a:t>Based strongly on the GESAMP WG40 </a:t>
            </a:r>
            <a:endParaRPr sz="1900">
              <a:latin typeface="Calibri"/>
              <a:ea typeface="Calibri"/>
              <a:cs typeface="Calibri"/>
              <a:sym typeface="Calibri"/>
            </a:endParaRPr>
          </a:p>
          <a:p>
            <a:pPr indent="0" lvl="0" marL="609600" rtl="0" algn="l">
              <a:spcBef>
                <a:spcPts val="0"/>
              </a:spcBef>
              <a:spcAft>
                <a:spcPts val="0"/>
              </a:spcAft>
              <a:buNone/>
            </a:pPr>
            <a:r>
              <a:rPr lang="en-GB" sz="1900">
                <a:latin typeface="Calibri"/>
                <a:ea typeface="Calibri"/>
                <a:cs typeface="Calibri"/>
                <a:sym typeface="Calibri"/>
              </a:rPr>
              <a:t>recommendations for global scale monitoring</a:t>
            </a:r>
            <a:endParaRPr sz="1900">
              <a:latin typeface="Calibri"/>
              <a:ea typeface="Calibri"/>
              <a:cs typeface="Calibri"/>
              <a:sym typeface="Calibri"/>
            </a:endParaRPr>
          </a:p>
        </p:txBody>
      </p:sp>
      <p:pic>
        <p:nvPicPr>
          <p:cNvPr descr="Screen Shot 2019-03-10 at 18.31.47.png" id="230" name="Google Shape;230;g23ab2eb87cb_0_304"/>
          <p:cNvPicPr preferRelativeResize="0"/>
          <p:nvPr/>
        </p:nvPicPr>
        <p:blipFill rotWithShape="1">
          <a:blip r:embed="rId5">
            <a:alphaModFix/>
          </a:blip>
          <a:srcRect b="0" l="0" r="0" t="0"/>
          <a:stretch/>
        </p:blipFill>
        <p:spPr>
          <a:xfrm rot="-4">
            <a:off x="10379400" y="4485399"/>
            <a:ext cx="1542068" cy="2220664"/>
          </a:xfrm>
          <a:prstGeom prst="rect">
            <a:avLst/>
          </a:prstGeom>
          <a:noFill/>
          <a:ln>
            <a:noFill/>
          </a:ln>
        </p:spPr>
      </p:pic>
      <p:pic>
        <p:nvPicPr>
          <p:cNvPr id="231" name="Google Shape;231;g23ab2eb87cb_0_304"/>
          <p:cNvPicPr preferRelativeResize="0"/>
          <p:nvPr/>
        </p:nvPicPr>
        <p:blipFill>
          <a:blip r:embed="rId6">
            <a:alphaModFix/>
          </a:blip>
          <a:stretch>
            <a:fillRect/>
          </a:stretch>
        </p:blipFill>
        <p:spPr>
          <a:xfrm>
            <a:off x="7656063" y="5442217"/>
            <a:ext cx="2304487" cy="802267"/>
          </a:xfrm>
          <a:prstGeom prst="rect">
            <a:avLst/>
          </a:prstGeom>
          <a:noFill/>
          <a:ln>
            <a:noFill/>
          </a:ln>
        </p:spPr>
      </p:pic>
      <p:sp>
        <p:nvSpPr>
          <p:cNvPr id="232" name="Google Shape;232;g23ab2eb87cb_0_304"/>
          <p:cNvSpPr txBox="1"/>
          <p:nvPr/>
        </p:nvSpPr>
        <p:spPr>
          <a:xfrm>
            <a:off x="110200" y="243275"/>
            <a:ext cx="118692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2400"/>
              </a:spcBef>
              <a:spcAft>
                <a:spcPts val="0"/>
              </a:spcAft>
              <a:buNone/>
            </a:pPr>
            <a:r>
              <a:rPr b="1" i="1" lang="en-GB" sz="2400">
                <a:solidFill>
                  <a:srgbClr val="1D2B4E"/>
                </a:solidFill>
                <a:latin typeface="Montserrat"/>
                <a:ea typeface="Montserrat"/>
                <a:cs typeface="Montserrat"/>
                <a:sym typeface="Montserrat"/>
              </a:rPr>
              <a:t>“Uses the Framework for Ocean Observing and associated tools…”</a:t>
            </a:r>
            <a:endParaRPr b="1" i="1" sz="2400">
              <a:solidFill>
                <a:srgbClr val="1D2B4E"/>
              </a:solidFill>
              <a:latin typeface="Montserrat"/>
              <a:ea typeface="Montserrat"/>
              <a:cs typeface="Montserrat"/>
              <a:sym typeface="Montserrat"/>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23ab2eb87cb_0_399"/>
          <p:cNvSpPr txBox="1"/>
          <p:nvPr>
            <p:ph type="ctrTitle"/>
          </p:nvPr>
        </p:nvSpPr>
        <p:spPr>
          <a:xfrm>
            <a:off x="601456" y="2854801"/>
            <a:ext cx="4074000" cy="1018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6000"/>
              <a:buFont typeface="Arial"/>
              <a:buNone/>
            </a:pPr>
            <a:r>
              <a:rPr lang="en-GB"/>
              <a:t>Thank you</a:t>
            </a:r>
            <a:endParaRPr/>
          </a:p>
        </p:txBody>
      </p:sp>
      <p:sp>
        <p:nvSpPr>
          <p:cNvPr id="238" name="Google Shape;238;g23ab2eb87cb_0_399"/>
          <p:cNvSpPr txBox="1"/>
          <p:nvPr>
            <p:ph idx="1" type="subTitle"/>
          </p:nvPr>
        </p:nvSpPr>
        <p:spPr>
          <a:xfrm>
            <a:off x="720725" y="3873600"/>
            <a:ext cx="4074000" cy="4446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accent2"/>
              </a:buClr>
              <a:buSzPts val="2400"/>
              <a:buNone/>
            </a:pPr>
            <a:r>
              <a:rPr lang="en-GB"/>
              <a:t>goosocean.org</a:t>
            </a:r>
            <a:endParaRPr/>
          </a:p>
        </p:txBody>
      </p:sp>
      <p:pic>
        <p:nvPicPr>
          <p:cNvPr id="239" name="Google Shape;239;g23ab2eb87cb_0_399"/>
          <p:cNvPicPr preferRelativeResize="0"/>
          <p:nvPr>
            <p:ph idx="2" type="pic"/>
          </p:nvPr>
        </p:nvPicPr>
        <p:blipFill rotWithShape="1">
          <a:blip r:embed="rId3">
            <a:alphaModFix/>
          </a:blip>
          <a:srcRect b="1409" l="0" r="0" t="1399"/>
          <a:stretch/>
        </p:blipFill>
        <p:spPr>
          <a:xfrm>
            <a:off x="7328150" y="0"/>
            <a:ext cx="4863850" cy="6303150"/>
          </a:xfrm>
          <a:prstGeom prst="rect">
            <a:avLst/>
          </a:prstGeom>
          <a:solidFill>
            <a:srgbClr val="D8D8D8"/>
          </a:solidFill>
          <a:ln>
            <a:noFill/>
          </a:ln>
        </p:spPr>
      </p:pic>
    </p:spTree>
  </p:cSld>
  <p:clrMapOvr>
    <a:masterClrMapping/>
  </p:clrMapOvr>
  <p:transition>
    <p:fade/>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Collins, Forest</dc:creator>
</cp:coreProperties>
</file>