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zlub/l+9vx9TnpHNH/1oXep3g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>
            <a:off x="0" y="1857600"/>
            <a:ext cx="12192000" cy="50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5"/>
          <p:cNvSpPr txBox="1"/>
          <p:nvPr>
            <p:ph type="ctrTitle"/>
          </p:nvPr>
        </p:nvSpPr>
        <p:spPr>
          <a:xfrm>
            <a:off x="1367999" y="2790000"/>
            <a:ext cx="6877011" cy="1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1367999" y="4597200"/>
            <a:ext cx="6877012" cy="9282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1pPr>
            <a:lvl2pPr lvl="1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Logo&#10;&#10;Description automatically generated" id="21" name="Google Shape;2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68000" y="576000"/>
            <a:ext cx="2970000" cy="83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s with Images">
  <p:cSld name="Two Columns with Image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4"/>
          <p:cNvSpPr/>
          <p:nvPr>
            <p:ph idx="2" type="pic"/>
          </p:nvPr>
        </p:nvSpPr>
        <p:spPr>
          <a:xfrm>
            <a:off x="720725" y="1857600"/>
            <a:ext cx="5302800" cy="2016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720725" y="3872238"/>
            <a:ext cx="5302800" cy="204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16000" lIns="216000" spcFirstLastPara="1" rIns="216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/>
          <p:nvPr>
            <p:ph idx="3" type="pic"/>
          </p:nvPr>
        </p:nvSpPr>
        <p:spPr>
          <a:xfrm>
            <a:off x="6166888" y="1857600"/>
            <a:ext cx="5302800" cy="2016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4" name="Google Shape;84;p14"/>
          <p:cNvSpPr txBox="1"/>
          <p:nvPr>
            <p:ph idx="4" type="body"/>
          </p:nvPr>
        </p:nvSpPr>
        <p:spPr>
          <a:xfrm>
            <a:off x="6166888" y="3872238"/>
            <a:ext cx="5302800" cy="204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16000" lIns="216000" spcFirstLastPara="1" rIns="216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">
  <p:cSld name="Three Column">
    <p:bg>
      <p:bgPr>
        <a:solidFill>
          <a:schemeClr val="accen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/>
          <p:nvPr/>
        </p:nvSpPr>
        <p:spPr>
          <a:xfrm>
            <a:off x="0" y="0"/>
            <a:ext cx="12192000" cy="23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5"/>
          <p:cNvSpPr txBox="1"/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720725" y="1296988"/>
            <a:ext cx="6681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2" type="body"/>
          </p:nvPr>
        </p:nvSpPr>
        <p:spPr>
          <a:xfrm>
            <a:off x="720724" y="2728800"/>
            <a:ext cx="3464013" cy="3184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3" type="body"/>
          </p:nvPr>
        </p:nvSpPr>
        <p:spPr>
          <a:xfrm>
            <a:off x="4363199" y="2728800"/>
            <a:ext cx="3464013" cy="3184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4" type="body"/>
          </p:nvPr>
        </p:nvSpPr>
        <p:spPr>
          <a:xfrm>
            <a:off x="8005674" y="2728800"/>
            <a:ext cx="3464013" cy="3184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5" name="Google Shape;95;p15"/>
          <p:cNvCxnSpPr/>
          <p:nvPr/>
        </p:nvCxnSpPr>
        <p:spPr>
          <a:xfrm>
            <a:off x="1766400" y="6361716"/>
            <a:ext cx="104256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bg>
      <p:bgPr>
        <a:solidFill>
          <a:schemeClr val="accen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720725" y="1296988"/>
            <a:ext cx="6155488" cy="3853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0"/>
              <a:buFont typeface="Arial"/>
              <a:buNone/>
              <a:defRPr sz="49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9" name="Google Shape;99;p16"/>
          <p:cNvCxnSpPr/>
          <p:nvPr/>
        </p:nvCxnSpPr>
        <p:spPr>
          <a:xfrm>
            <a:off x="1766400" y="6361716"/>
            <a:ext cx="104256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Image">
  <p:cSld name="Section Header Image"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p17"/>
          <p:cNvSpPr/>
          <p:nvPr>
            <p:ph idx="2" type="pic"/>
          </p:nvPr>
        </p:nvSpPr>
        <p:spPr>
          <a:xfrm>
            <a:off x="5334000" y="0"/>
            <a:ext cx="6858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03" name="Google Shape;103;p17"/>
          <p:cNvSpPr txBox="1"/>
          <p:nvPr>
            <p:ph type="title"/>
          </p:nvPr>
        </p:nvSpPr>
        <p:spPr>
          <a:xfrm>
            <a:off x="720725" y="1296988"/>
            <a:ext cx="4169327" cy="3853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900"/>
              <a:buFont typeface="Arial"/>
              <a:buNone/>
              <a:defRPr sz="49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">
  <p:cSld name="Quote Slide">
    <p:bg>
      <p:bgPr>
        <a:solidFill>
          <a:schemeClr val="accen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720725" y="1882800"/>
            <a:ext cx="7740000" cy="28272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720725" y="5065200"/>
            <a:ext cx="7740000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10" name="Google Shape;110;p18"/>
          <p:cNvCxnSpPr/>
          <p:nvPr/>
        </p:nvCxnSpPr>
        <p:spPr>
          <a:xfrm>
            <a:off x="1766400" y="6361716"/>
            <a:ext cx="104256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 Image" showMasterSp="0">
  <p:cSld name="Closing Slide Imag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ctrTitle"/>
          </p:nvPr>
        </p:nvSpPr>
        <p:spPr>
          <a:xfrm>
            <a:off x="720725" y="2854801"/>
            <a:ext cx="4073912" cy="10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" type="subTitle"/>
          </p:nvPr>
        </p:nvSpPr>
        <p:spPr>
          <a:xfrm>
            <a:off x="720725" y="3873600"/>
            <a:ext cx="4073912" cy="4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b="0" sz="2400">
                <a:solidFill>
                  <a:schemeClr val="accent2"/>
                </a:solidFill>
              </a:defRPr>
            </a:lvl1pPr>
            <a:lvl2pPr lvl="1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b="1" sz="24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14" name="Google Shape;114;p19"/>
          <p:cNvSpPr/>
          <p:nvPr>
            <p:ph idx="2" type="pic"/>
          </p:nvPr>
        </p:nvSpPr>
        <p:spPr>
          <a:xfrm>
            <a:off x="5287200" y="0"/>
            <a:ext cx="6858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descr="Logo&#10;&#10;Description automatically generated" id="115" name="Google Shape;115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0725" y="860400"/>
            <a:ext cx="2970000" cy="838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6" name="Google Shape;116;p19"/>
          <p:cNvGrpSpPr/>
          <p:nvPr/>
        </p:nvGrpSpPr>
        <p:grpSpPr>
          <a:xfrm>
            <a:off x="720725" y="5472000"/>
            <a:ext cx="4009268" cy="694945"/>
            <a:chOff x="720725" y="5218493"/>
            <a:chExt cx="4009268" cy="694945"/>
          </a:xfrm>
        </p:grpSpPr>
        <p:pic>
          <p:nvPicPr>
            <p:cNvPr id="117" name="Google Shape;117;p1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32000" y="5325173"/>
              <a:ext cx="697993" cy="588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867282" y="5309933"/>
              <a:ext cx="826010" cy="6035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20725" y="5279453"/>
              <a:ext cx="594361" cy="6339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653795" y="5218493"/>
              <a:ext cx="874778" cy="69494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0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0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0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720725" y="1296988"/>
            <a:ext cx="6681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720726" y="1296988"/>
            <a:ext cx="8118000" cy="4616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1701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" name="Google Shape;27;p6"/>
          <p:cNvSpPr txBox="1"/>
          <p:nvPr>
            <p:ph type="title"/>
          </p:nvPr>
        </p:nvSpPr>
        <p:spPr>
          <a:xfrm>
            <a:off x="720726" y="722313"/>
            <a:ext cx="811800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Image" showMasterSp="0">
  <p:cSld name="Title Slide Imag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ctrTitle"/>
          </p:nvPr>
        </p:nvSpPr>
        <p:spPr>
          <a:xfrm>
            <a:off x="1368000" y="2988000"/>
            <a:ext cx="3726761" cy="17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subTitle"/>
          </p:nvPr>
        </p:nvSpPr>
        <p:spPr>
          <a:xfrm>
            <a:off x="1368000" y="4982400"/>
            <a:ext cx="3726761" cy="75764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1pPr>
            <a:lvl2pPr lvl="1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sz="1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Logo&#10;&#10;Description automatically generated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68000" y="1202400"/>
            <a:ext cx="2970000" cy="8387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7"/>
          <p:cNvSpPr/>
          <p:nvPr>
            <p:ph idx="2" type="pic"/>
          </p:nvPr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Image Left" showMasterSp="0">
  <p:cSld name="Title Slide Image Lef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/>
          <p:nvPr>
            <p:ph idx="2" type="pic"/>
          </p:nvPr>
        </p:nvSpPr>
        <p:spPr>
          <a:xfrm>
            <a:off x="0" y="0"/>
            <a:ext cx="691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5" name="Google Shape;35;p8"/>
          <p:cNvSpPr txBox="1"/>
          <p:nvPr>
            <p:ph type="ctrTitle"/>
          </p:nvPr>
        </p:nvSpPr>
        <p:spPr>
          <a:xfrm>
            <a:off x="7560000" y="3160800"/>
            <a:ext cx="3944613" cy="18661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subTitle"/>
          </p:nvPr>
        </p:nvSpPr>
        <p:spPr>
          <a:xfrm>
            <a:off x="7560000" y="5162400"/>
            <a:ext cx="3944613" cy="75764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1pPr>
            <a:lvl2pPr lvl="1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sz="1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Logo&#10;&#10;Description automatically generated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60000" y="720000"/>
            <a:ext cx="2970000" cy="83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Wide" type="obj">
  <p:cSld name="OBJEC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" type="body"/>
          </p:nvPr>
        </p:nvSpPr>
        <p:spPr>
          <a:xfrm>
            <a:off x="720725" y="1296988"/>
            <a:ext cx="10750549" cy="46164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1701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720723" y="1296988"/>
            <a:ext cx="4729162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1701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6096000" y="1296988"/>
            <a:ext cx="4729162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1701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and Image">
  <p:cSld name="Content and Imag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720726" y="1296988"/>
            <a:ext cx="5518800" cy="4616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1701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type="title"/>
          </p:nvPr>
        </p:nvSpPr>
        <p:spPr>
          <a:xfrm>
            <a:off x="720726" y="722313"/>
            <a:ext cx="551880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/>
          <p:nvPr>
            <p:ph idx="2" type="pic"/>
          </p:nvPr>
        </p:nvSpPr>
        <p:spPr>
          <a:xfrm>
            <a:off x="6900000" y="0"/>
            <a:ext cx="52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and Large Image">
  <p:cSld name="Content and Large Imag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>
            <a:off x="720726" y="1296988"/>
            <a:ext cx="3913200" cy="4616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1701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type="title"/>
          </p:nvPr>
        </p:nvSpPr>
        <p:spPr>
          <a:xfrm>
            <a:off x="720726" y="722313"/>
            <a:ext cx="391320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/>
          <p:nvPr>
            <p:ph idx="2" type="pic"/>
          </p:nvPr>
        </p:nvSpPr>
        <p:spPr>
          <a:xfrm>
            <a:off x="5334000" y="0"/>
            <a:ext cx="6858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 with Images">
  <p:cSld name="Three Columns with Image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0000"/>
              </a:lnSpc>
              <a:spcBef>
                <a:spcPts val="0"/>
              </a:spcBef>
              <a:buNone/>
              <a:defRPr/>
            </a:lvl1pPr>
            <a:lvl2pPr indent="0" lvl="1" marL="0" algn="r">
              <a:lnSpc>
                <a:spcPct val="90000"/>
              </a:lnSpc>
              <a:spcBef>
                <a:spcPts val="0"/>
              </a:spcBef>
              <a:buNone/>
              <a:defRPr/>
            </a:lvl2pPr>
            <a:lvl3pPr indent="0" lvl="2" marL="0" algn="r">
              <a:lnSpc>
                <a:spcPct val="90000"/>
              </a:lnSpc>
              <a:spcBef>
                <a:spcPts val="0"/>
              </a:spcBef>
              <a:buNone/>
              <a:defRPr/>
            </a:lvl3pPr>
            <a:lvl4pPr indent="0" lvl="3" marL="0" algn="r">
              <a:lnSpc>
                <a:spcPct val="90000"/>
              </a:lnSpc>
              <a:spcBef>
                <a:spcPts val="0"/>
              </a:spcBef>
              <a:buNone/>
              <a:defRPr/>
            </a:lvl4pPr>
            <a:lvl5pPr indent="0" lvl="4" marL="0" algn="r">
              <a:lnSpc>
                <a:spcPct val="90000"/>
              </a:lnSpc>
              <a:spcBef>
                <a:spcPts val="0"/>
              </a:spcBef>
              <a:buNone/>
              <a:defRPr/>
            </a:lvl5pPr>
            <a:lvl6pPr indent="0" lvl="5" marL="0" algn="r">
              <a:lnSpc>
                <a:spcPct val="90000"/>
              </a:lnSpc>
              <a:spcBef>
                <a:spcPts val="0"/>
              </a:spcBef>
              <a:buNone/>
              <a:defRPr/>
            </a:lvl6pPr>
            <a:lvl7pPr indent="0" lvl="6" marL="0" algn="r">
              <a:lnSpc>
                <a:spcPct val="90000"/>
              </a:lnSpc>
              <a:spcBef>
                <a:spcPts val="0"/>
              </a:spcBef>
              <a:buNone/>
              <a:defRPr/>
            </a:lvl7pPr>
            <a:lvl8pPr indent="0" lvl="7" marL="0" algn="r">
              <a:lnSpc>
                <a:spcPct val="90000"/>
              </a:lnSpc>
              <a:spcBef>
                <a:spcPts val="0"/>
              </a:spcBef>
              <a:buNone/>
              <a:defRPr/>
            </a:lvl8pPr>
            <a:lvl9pPr indent="0" lvl="8" marL="0" algn="r">
              <a:lnSpc>
                <a:spcPct val="90000"/>
              </a:lnSpc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3"/>
          <p:cNvSpPr/>
          <p:nvPr>
            <p:ph idx="2" type="pic"/>
          </p:nvPr>
        </p:nvSpPr>
        <p:spPr>
          <a:xfrm>
            <a:off x="720725" y="1857600"/>
            <a:ext cx="3463200" cy="1656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720725" y="3513600"/>
            <a:ext cx="3463200" cy="2399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16000" lIns="216000" spcFirstLastPara="1" rIns="216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3"/>
          <p:cNvSpPr/>
          <p:nvPr>
            <p:ph idx="3" type="pic"/>
          </p:nvPr>
        </p:nvSpPr>
        <p:spPr>
          <a:xfrm>
            <a:off x="4364400" y="1857600"/>
            <a:ext cx="3463200" cy="1656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3" name="Google Shape;73;p13"/>
          <p:cNvSpPr txBox="1"/>
          <p:nvPr>
            <p:ph idx="4" type="body"/>
          </p:nvPr>
        </p:nvSpPr>
        <p:spPr>
          <a:xfrm>
            <a:off x="4364400" y="3513600"/>
            <a:ext cx="3463200" cy="2399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16000" lIns="216000" spcFirstLastPara="1" rIns="216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3"/>
          <p:cNvSpPr/>
          <p:nvPr>
            <p:ph idx="5" type="pic"/>
          </p:nvPr>
        </p:nvSpPr>
        <p:spPr>
          <a:xfrm>
            <a:off x="8008075" y="1857600"/>
            <a:ext cx="3463200" cy="1656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5" name="Google Shape;75;p13"/>
          <p:cNvSpPr txBox="1"/>
          <p:nvPr>
            <p:ph idx="6" type="body"/>
          </p:nvPr>
        </p:nvSpPr>
        <p:spPr>
          <a:xfrm>
            <a:off x="8008075" y="3513600"/>
            <a:ext cx="3463200" cy="2399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16000" lIns="216000" spcFirstLastPara="1" rIns="216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720725" y="1296988"/>
            <a:ext cx="10750549" cy="46164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701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90000"/>
              </a:lnSpc>
              <a:spcBef>
                <a:spcPts val="0"/>
              </a:spcBef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5" name="Google Shape;15;p4"/>
          <p:cNvCxnSpPr/>
          <p:nvPr/>
        </p:nvCxnSpPr>
        <p:spPr>
          <a:xfrm>
            <a:off x="1766400" y="6361716"/>
            <a:ext cx="10425600" cy="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6" name="Google Shape;16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20725" y="6195599"/>
            <a:ext cx="899162" cy="33223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54">
          <p15:clr>
            <a:srgbClr val="F26B43"/>
          </p15:clr>
        </p15:guide>
        <p15:guide id="4" pos="6819">
          <p15:clr>
            <a:srgbClr val="F26B43"/>
          </p15:clr>
        </p15:guide>
        <p15:guide id="5" orient="horz" pos="455">
          <p15:clr>
            <a:srgbClr val="F26B43"/>
          </p15:clr>
        </p15:guide>
        <p15:guide id="6" orient="horz" pos="3725">
          <p15:clr>
            <a:srgbClr val="F26B43"/>
          </p15:clr>
        </p15:guide>
        <p15:guide id="7" orient="horz" pos="817">
          <p15:clr>
            <a:srgbClr val="F26B43"/>
          </p15:clr>
        </p15:guide>
        <p15:guide id="8" orient="horz" pos="1293">
          <p15:clr>
            <a:srgbClr val="F26B43"/>
          </p15:clr>
        </p15:guide>
        <p15:guide id="9" pos="72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 txBox="1"/>
          <p:nvPr>
            <p:ph type="ctrTitle"/>
          </p:nvPr>
        </p:nvSpPr>
        <p:spPr>
          <a:xfrm>
            <a:off x="1368000" y="2790000"/>
            <a:ext cx="8991600" cy="1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</a:pPr>
            <a:r>
              <a:rPr lang="en-GB"/>
              <a:t>SC Members and Co-Chairs Renewal</a:t>
            </a:r>
            <a:endParaRPr/>
          </a:p>
        </p:txBody>
      </p:sp>
      <p:sp>
        <p:nvSpPr>
          <p:cNvPr id="136" name="Google Shape;136;p1"/>
          <p:cNvSpPr txBox="1"/>
          <p:nvPr>
            <p:ph idx="1" type="subTitle"/>
          </p:nvPr>
        </p:nvSpPr>
        <p:spPr>
          <a:xfrm>
            <a:off x="1367999" y="4597200"/>
            <a:ext cx="6877012" cy="9282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GB"/>
              <a:t>Toste Tanhua, Anya Waite, Emma Heslop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"/>
          <p:cNvSpPr txBox="1"/>
          <p:nvPr>
            <p:ph idx="1" type="body"/>
          </p:nvPr>
        </p:nvSpPr>
        <p:spPr>
          <a:xfrm>
            <a:off x="720726" y="1455484"/>
            <a:ext cx="8801226" cy="4616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New call for SC members confirmed rotating off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Two current members confirmed rotating off Molly Powers and Francis Marsac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GOOS SC members can serve up to 2 consecutive 2 year terms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Put out an open call for new members – skills and experience balance to GOOS SC for the work ahead, including support for connection to satellite community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Approved by Executive Secretary IOC and Co-Sponsors</a:t>
            </a:r>
            <a:endParaRPr/>
          </a:p>
          <a:p>
            <a:pPr indent="-222399" lvl="3" marL="324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22399" lvl="3" marL="324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2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800"/>
              <a:buNone/>
            </a:pPr>
            <a:r>
              <a:rPr lang="en-GB"/>
              <a:t>IOC Assembly 32 (June)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Request has gone out to member states to nominate members before Assembly 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Each of the 5 IOC Electoral Groups has one representative, expect some new members from this process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42" name="Google Shape;142;p2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"/>
          <p:cNvSpPr txBox="1"/>
          <p:nvPr>
            <p:ph type="title"/>
          </p:nvPr>
        </p:nvSpPr>
        <p:spPr>
          <a:xfrm>
            <a:off x="720726" y="722313"/>
            <a:ext cx="811800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GB"/>
              <a:t>SC Members Renewal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/>
          <p:nvPr>
            <p:ph idx="1" type="body"/>
          </p:nvPr>
        </p:nvSpPr>
        <p:spPr>
          <a:xfrm>
            <a:off x="720726" y="1455484"/>
            <a:ext cx="9252330" cy="4616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Consider renewal process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2835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Co-Chair is big role and GOOS is complex</a:t>
            </a:r>
            <a:endParaRPr/>
          </a:p>
          <a:p>
            <a:pPr indent="-324000" lvl="3" marL="324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Seeking feedback from the SC on the idea to have an on-boarding period for future Co-Chairs</a:t>
            </a:r>
            <a:endParaRPr/>
          </a:p>
          <a:p>
            <a:pPr indent="-324000" lvl="4" marL="648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Co-Chair renewal is currently staggered </a:t>
            </a:r>
            <a:endParaRPr/>
          </a:p>
          <a:p>
            <a:pPr indent="-324000" lvl="4" marL="648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Suggest incoming Chairs could serve for a year in a learning role - called Chair Elects </a:t>
            </a:r>
            <a:endParaRPr/>
          </a:p>
          <a:p>
            <a:pPr indent="-324000" lvl="4" marL="64800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SzPts val="1600"/>
              <a:buChar char="•"/>
            </a:pPr>
            <a:r>
              <a:rPr lang="en-GB"/>
              <a:t>2 Chairs and 1 or 2 Chair elects at any one time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49" name="Google Shape;149;p3"/>
          <p:cNvSpPr txBox="1"/>
          <p:nvPr>
            <p:ph idx="12" type="sldNum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3"/>
          <p:cNvSpPr txBox="1"/>
          <p:nvPr>
            <p:ph type="title"/>
          </p:nvPr>
        </p:nvSpPr>
        <p:spPr>
          <a:xfrm>
            <a:off x="720726" y="722313"/>
            <a:ext cx="811800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GB"/>
              <a:t>Co-Chairs Renewal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818598" y="4165890"/>
            <a:ext cx="88488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GOOS SC asks the Co-Chairs to explore the modalities for the Co-Chair renewal process and report back with a proposal to GOOS SC-13 in 2024 or earlier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GOOS PPT Theme">
  <a:themeElements>
    <a:clrScheme name="GOOS Corporate colour theme">
      <a:dk1>
        <a:srgbClr val="000000"/>
      </a:dk1>
      <a:lt1>
        <a:srgbClr val="FFFFFF"/>
      </a:lt1>
      <a:dk2>
        <a:srgbClr val="333333"/>
      </a:dk2>
      <a:lt2>
        <a:srgbClr val="F0F0F0"/>
      </a:lt2>
      <a:accent1>
        <a:srgbClr val="184596"/>
      </a:accent1>
      <a:accent2>
        <a:srgbClr val="F38417"/>
      </a:accent2>
      <a:accent3>
        <a:srgbClr val="147ED2"/>
      </a:accent3>
      <a:accent4>
        <a:srgbClr val="5C5C5C"/>
      </a:accent4>
      <a:accent5>
        <a:srgbClr val="E1504D"/>
      </a:accent5>
      <a:accent6>
        <a:srgbClr val="2BABE3"/>
      </a:accent6>
      <a:hlink>
        <a:srgbClr val="184596"/>
      </a:hlink>
      <a:folHlink>
        <a:srgbClr val="F3841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2023-04-24T00:24:31Z</dcterms:created>
  <dc:creator>Heslop, Emma</dc:creator>
</cp:coreProperties>
</file>