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6"/>
  </p:notesMasterIdLst>
  <p:sldIdLst>
    <p:sldId id="269" r:id="rId3"/>
    <p:sldId id="2725" r:id="rId4"/>
    <p:sldId id="2726" r:id="rId5"/>
    <p:sldId id="2732" r:id="rId6"/>
    <p:sldId id="2727" r:id="rId7"/>
    <p:sldId id="2733" r:id="rId8"/>
    <p:sldId id="2734" r:id="rId9"/>
    <p:sldId id="2728" r:id="rId10"/>
    <p:sldId id="2735" r:id="rId11"/>
    <p:sldId id="2731" r:id="rId12"/>
    <p:sldId id="2730" r:id="rId13"/>
    <p:sldId id="2729" r:id="rId14"/>
    <p:sldId id="273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E02AD-1D7C-463A-8B1B-093939376B71}" v="5" dt="2023-09-08T01:01:38.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78273" autoAdjust="0"/>
  </p:normalViewPr>
  <p:slideViewPr>
    <p:cSldViewPr snapToGrid="0">
      <p:cViewPr>
        <p:scale>
          <a:sx n="50" d="100"/>
          <a:sy n="50" d="100"/>
        </p:scale>
        <p:origin x="120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0F629-239B-4BEC-A745-3193852566B9}" type="datetimeFigureOut">
              <a:rPr lang="en-NZ" smtClean="0"/>
              <a:t>10/09/2023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7F0E9-C313-4F99-8C4C-3187EE682C2E}" type="slidenum">
              <a:rPr lang="en-NZ" smtClean="0"/>
              <a:t>‹#›</a:t>
            </a:fld>
            <a:endParaRPr lang="en-NZ"/>
          </a:p>
        </p:txBody>
      </p:sp>
    </p:spTree>
    <p:extLst>
      <p:ext uri="{BB962C8B-B14F-4D97-AF65-F5344CB8AC3E}">
        <p14:creationId xmlns:p14="http://schemas.microsoft.com/office/powerpoint/2010/main" val="3204502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a:t>
            </a:r>
          </a:p>
          <a:p>
            <a:endParaRPr lang="en-NZ" dirty="0"/>
          </a:p>
          <a:p>
            <a:endParaRPr lang="en-NZ" dirty="0"/>
          </a:p>
        </p:txBody>
      </p:sp>
      <p:sp>
        <p:nvSpPr>
          <p:cNvPr id="4" name="Slide Number Placeholder 3"/>
          <p:cNvSpPr>
            <a:spLocks noGrp="1"/>
          </p:cNvSpPr>
          <p:nvPr>
            <p:ph type="sldNum" sz="quarter" idx="5"/>
          </p:nvPr>
        </p:nvSpPr>
        <p:spPr/>
        <p:txBody>
          <a:bodyPr/>
          <a:lstStyle/>
          <a:p>
            <a:fld id="{68F7F0E9-C313-4F99-8C4C-3187EE682C2E}" type="slidenum">
              <a:rPr lang="en-NZ" smtClean="0"/>
              <a:t>2</a:t>
            </a:fld>
            <a:endParaRPr lang="en-NZ"/>
          </a:p>
        </p:txBody>
      </p:sp>
    </p:spTree>
    <p:extLst>
      <p:ext uri="{BB962C8B-B14F-4D97-AF65-F5344CB8AC3E}">
        <p14:creationId xmlns:p14="http://schemas.microsoft.com/office/powerpoint/2010/main" val="188960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8F7F0E9-C313-4F99-8C4C-3187EE682C2E}" type="slidenum">
              <a:rPr lang="en-NZ" smtClean="0"/>
              <a:t>3</a:t>
            </a:fld>
            <a:endParaRPr lang="en-NZ"/>
          </a:p>
        </p:txBody>
      </p:sp>
    </p:spTree>
    <p:extLst>
      <p:ext uri="{BB962C8B-B14F-4D97-AF65-F5344CB8AC3E}">
        <p14:creationId xmlns:p14="http://schemas.microsoft.com/office/powerpoint/2010/main" val="372855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8F7F0E9-C313-4F99-8C4C-3187EE682C2E}" type="slidenum">
              <a:rPr lang="en-NZ" smtClean="0"/>
              <a:t>4</a:t>
            </a:fld>
            <a:endParaRPr lang="en-NZ"/>
          </a:p>
        </p:txBody>
      </p:sp>
    </p:spTree>
    <p:extLst>
      <p:ext uri="{BB962C8B-B14F-4D97-AF65-F5344CB8AC3E}">
        <p14:creationId xmlns:p14="http://schemas.microsoft.com/office/powerpoint/2010/main" val="323151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68F7F0E9-C313-4F99-8C4C-3187EE682C2E}" type="slidenum">
              <a:rPr lang="en-NZ" smtClean="0"/>
              <a:t>5</a:t>
            </a:fld>
            <a:endParaRPr lang="en-NZ"/>
          </a:p>
        </p:txBody>
      </p:sp>
    </p:spTree>
    <p:extLst>
      <p:ext uri="{BB962C8B-B14F-4D97-AF65-F5344CB8AC3E}">
        <p14:creationId xmlns:p14="http://schemas.microsoft.com/office/powerpoint/2010/main" val="35732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8F7F0E9-C313-4F99-8C4C-3187EE682C2E}" type="slidenum">
              <a:rPr lang="en-NZ" smtClean="0"/>
              <a:t>6</a:t>
            </a:fld>
            <a:endParaRPr lang="en-NZ"/>
          </a:p>
        </p:txBody>
      </p:sp>
    </p:spTree>
    <p:extLst>
      <p:ext uri="{BB962C8B-B14F-4D97-AF65-F5344CB8AC3E}">
        <p14:creationId xmlns:p14="http://schemas.microsoft.com/office/powerpoint/2010/main" val="10143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8F7F0E9-C313-4F99-8C4C-3187EE682C2E}" type="slidenum">
              <a:rPr lang="en-NZ" smtClean="0"/>
              <a:t>10</a:t>
            </a:fld>
            <a:endParaRPr lang="en-NZ"/>
          </a:p>
        </p:txBody>
      </p:sp>
    </p:spTree>
    <p:extLst>
      <p:ext uri="{BB962C8B-B14F-4D97-AF65-F5344CB8AC3E}">
        <p14:creationId xmlns:p14="http://schemas.microsoft.com/office/powerpoint/2010/main" val="183052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0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42144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2"/>
            <a:ext cx="12192000" cy="709447"/>
          </a:xfrm>
          <a:prstGeom prst="rect">
            <a:avLst/>
          </a:prstGeom>
        </p:spPr>
      </p:pic>
    </p:spTree>
    <p:extLst>
      <p:ext uri="{BB962C8B-B14F-4D97-AF65-F5344CB8AC3E}">
        <p14:creationId xmlns:p14="http://schemas.microsoft.com/office/powerpoint/2010/main" val="41032810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259373254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318389818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85787460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Tree>
    <p:extLst>
      <p:ext uri="{BB962C8B-B14F-4D97-AF65-F5344CB8AC3E}">
        <p14:creationId xmlns:p14="http://schemas.microsoft.com/office/powerpoint/2010/main" val="404119801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70599718"/>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DADD5931-16A2-F049-BD43-6DDE04A20125}"/>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4" name="Text Placeholder 3">
            <a:extLst>
              <a:ext uri="{FF2B5EF4-FFF2-40B4-BE49-F238E27FC236}">
                <a16:creationId xmlns:a16="http://schemas.microsoft.com/office/drawing/2014/main" id="{A15123ED-E9D3-D74E-98EF-B067CB9D37A0}"/>
              </a:ext>
            </a:extLst>
          </p:cNvPr>
          <p:cNvSpPr>
            <a:spLocks noGrp="1"/>
          </p:cNvSpPr>
          <p:nvPr>
            <p:ph type="body" idx="1"/>
          </p:nvPr>
        </p:nvSpPr>
        <p:spPr>
          <a:xfrm>
            <a:off x="490728" y="145072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411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73432" y="4766887"/>
            <a:ext cx="4451419"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ICG/PTWS-XXX, September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Chair: Ashleigh Fromont (NZ,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Vice Chair: Laura Kong, ITIC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Written Report also available </a:t>
            </a:r>
          </a:p>
        </p:txBody>
      </p:sp>
      <p:pic>
        <p:nvPicPr>
          <p:cNvPr id="7" name="Picture 6">
            <a:extLst>
              <a:ext uri="{FF2B5EF4-FFF2-40B4-BE49-F238E27FC236}">
                <a16:creationId xmlns:a16="http://schemas.microsoft.com/office/drawing/2014/main" id="{D3A2B111-BCAA-E545-A17F-8587485A80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67149" y="5021129"/>
            <a:ext cx="1269243" cy="1288231"/>
          </a:xfrm>
          <a:prstGeom prst="rect">
            <a:avLst/>
          </a:prstGeom>
        </p:spPr>
      </p:pic>
      <p:sp>
        <p:nvSpPr>
          <p:cNvPr id="6" name="Rectangle 5">
            <a:extLst>
              <a:ext uri="{FF2B5EF4-FFF2-40B4-BE49-F238E27FC236}">
                <a16:creationId xmlns:a16="http://schemas.microsoft.com/office/drawing/2014/main" id="{674B72B9-DB9F-D84C-8F49-C333A6E78A67}"/>
              </a:ext>
            </a:extLst>
          </p:cNvPr>
          <p:cNvSpPr/>
          <p:nvPr/>
        </p:nvSpPr>
        <p:spPr>
          <a:xfrm>
            <a:off x="6328168" y="2146261"/>
            <a:ext cx="565410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MT"/>
              </a:rPr>
              <a:t>PTWS</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white"/>
                </a:solidFill>
                <a:effectLst/>
                <a:uLnTx/>
                <a:uFillTx/>
                <a:latin typeface="ArialMT"/>
                <a:ea typeface="+mn-ea"/>
                <a:cs typeface="+mn-cs"/>
              </a:rPr>
              <a:t>WG3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rialMT"/>
              </a:rPr>
              <a:t>Working Group Report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882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434340" y="1696467"/>
            <a:ext cx="11757660" cy="4630737"/>
          </a:xfrm>
        </p:spPr>
        <p:txBody>
          <a:bodyPr>
            <a:normAutofit/>
          </a:bodyPr>
          <a:lstStyle/>
          <a:p>
            <a:pPr marL="0" indent="0" eaLnBrk="1" fontAlgn="auto" hangingPunct="1">
              <a:spcBef>
                <a:spcPts val="0"/>
              </a:spcBef>
              <a:spcAft>
                <a:spcPts val="0"/>
              </a:spcAft>
              <a:buNone/>
              <a:defRPr/>
            </a:pPr>
            <a:r>
              <a:rPr lang="en-NZ" sz="2800" b="1" dirty="0">
                <a:latin typeface="+mn-lt"/>
              </a:rPr>
              <a:t>Tsunami Ready will be discussed further in Agenda Item 4.2</a:t>
            </a:r>
          </a:p>
          <a:p>
            <a:pPr marL="0" indent="0" eaLnBrk="1" fontAlgn="auto" hangingPunct="1">
              <a:spcBef>
                <a:spcPts val="0"/>
              </a:spcBef>
              <a:spcAft>
                <a:spcPts val="0"/>
              </a:spcAft>
              <a:buNone/>
              <a:defRPr/>
            </a:pPr>
            <a:endParaRPr lang="en-NZ" sz="2800" dirty="0">
              <a:latin typeface="+mn-lt"/>
            </a:endParaRPr>
          </a:p>
          <a:p>
            <a:pPr eaLnBrk="1" fontAlgn="auto" hangingPunct="1">
              <a:spcBef>
                <a:spcPts val="0"/>
              </a:spcBef>
              <a:spcAft>
                <a:spcPts val="0"/>
              </a:spcAft>
              <a:buBlip>
                <a:blip r:embed="rId3">
                  <a:extLst>
                    <a:ext uri="{96DAC541-7B7A-43D3-8B79-37D633B846F1}">
                      <asvg:svgBlip xmlns:asvg="http://schemas.microsoft.com/office/drawing/2016/SVG/main" r:embed="rId4"/>
                    </a:ext>
                  </a:extLst>
                </a:blip>
              </a:buBlip>
              <a:defRPr/>
            </a:pPr>
            <a:r>
              <a:rPr lang="en-NZ" sz="2800" dirty="0">
                <a:latin typeface="+mn-lt"/>
              </a:rPr>
              <a:t>17 pacific communities in 6 countries (Honduras, El Salvador, Costa Rica, Guatemala, Panama and Samoa) have official recognition.</a:t>
            </a:r>
          </a:p>
          <a:p>
            <a:pPr eaLnBrk="1" fontAlgn="auto" hangingPunct="1">
              <a:spcBef>
                <a:spcPts val="0"/>
              </a:spcBef>
              <a:spcAft>
                <a:spcPts val="0"/>
              </a:spcAft>
              <a:buBlip>
                <a:blip r:embed="rId3">
                  <a:extLst>
                    <a:ext uri="{96DAC541-7B7A-43D3-8B79-37D633B846F1}">
                      <asvg:svgBlip xmlns:asvg="http://schemas.microsoft.com/office/drawing/2016/SVG/main" r:embed="rId4"/>
                    </a:ext>
                  </a:extLst>
                </a:blip>
              </a:buBlip>
              <a:defRPr/>
            </a:pPr>
            <a:endParaRPr lang="en-NZ" sz="2800" i="1" dirty="0">
              <a:solidFill>
                <a:srgbClr val="FF0000"/>
              </a:solidFill>
              <a:latin typeface="+mn-lt"/>
            </a:endParaRPr>
          </a:p>
          <a:p>
            <a:pPr eaLnBrk="1" fontAlgn="auto" hangingPunct="1">
              <a:spcBef>
                <a:spcPts val="0"/>
              </a:spcBef>
              <a:spcAft>
                <a:spcPts val="0"/>
              </a:spcAft>
              <a:buBlip>
                <a:blip r:embed="rId3">
                  <a:extLst>
                    <a:ext uri="{96DAC541-7B7A-43D3-8B79-37D633B846F1}">
                      <asvg:svgBlip xmlns:asvg="http://schemas.microsoft.com/office/drawing/2016/SVG/main" r:embed="rId4"/>
                    </a:ext>
                  </a:extLst>
                </a:blip>
              </a:buBlip>
              <a:defRPr/>
            </a:pPr>
            <a:r>
              <a:rPr lang="en-NZ" sz="2800" dirty="0">
                <a:solidFill>
                  <a:schemeClr val="tx1"/>
                </a:solidFill>
                <a:latin typeface="+mn-lt"/>
              </a:rPr>
              <a:t>Tsunami Ready Recognition for communities is further planned or underway in at least 9 countries. </a:t>
            </a:r>
          </a:p>
          <a:p>
            <a:pPr eaLnBrk="1" fontAlgn="auto" hangingPunct="1">
              <a:spcBef>
                <a:spcPts val="0"/>
              </a:spcBef>
              <a:spcAft>
                <a:spcPts val="0"/>
              </a:spcAft>
              <a:buBlip>
                <a:blip r:embed="rId3">
                  <a:extLst>
                    <a:ext uri="{96DAC541-7B7A-43D3-8B79-37D633B846F1}">
                      <asvg:svgBlip xmlns:asvg="http://schemas.microsoft.com/office/drawing/2016/SVG/main" r:embed="rId4"/>
                    </a:ext>
                  </a:extLst>
                </a:blip>
              </a:buBlip>
              <a:defRPr/>
            </a:pPr>
            <a:endParaRPr lang="en-NZ" sz="2800" dirty="0">
              <a:latin typeface="+mn-lt"/>
            </a:endParaRPr>
          </a:p>
          <a:p>
            <a:pPr eaLnBrk="1" fontAlgn="auto" hangingPunct="1">
              <a:spcBef>
                <a:spcPts val="0"/>
              </a:spcBef>
              <a:spcAft>
                <a:spcPts val="0"/>
              </a:spcAft>
              <a:buBlip>
                <a:blip r:embed="rId3">
                  <a:extLst>
                    <a:ext uri="{96DAC541-7B7A-43D3-8B79-37D633B846F1}">
                      <asvg:svgBlip xmlns:asvg="http://schemas.microsoft.com/office/drawing/2016/SVG/main" r:embed="rId4"/>
                    </a:ext>
                  </a:extLst>
                </a:blip>
              </a:buBlip>
              <a:defRPr/>
            </a:pPr>
            <a:r>
              <a:rPr lang="en-NZ" sz="2800" dirty="0">
                <a:latin typeface="+mn-lt"/>
              </a:rPr>
              <a:t>5 further member states have expressed interest to ITIC in implementing Tsunami Ready, and most countries have already achieved some indicators. </a:t>
            </a: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472440" y="128337"/>
            <a:ext cx="10515600" cy="1005281"/>
          </a:xfrm>
        </p:spPr>
        <p:txBody>
          <a:bodyPr>
            <a:normAutofit/>
          </a:bodyPr>
          <a:lstStyle/>
          <a:p>
            <a:r>
              <a:rPr lang="en-NZ" dirty="0"/>
              <a:t>4. Tsunami Ready Progress  </a:t>
            </a:r>
            <a:endParaRPr lang="en-NZ" sz="4400" dirty="0"/>
          </a:p>
        </p:txBody>
      </p:sp>
    </p:spTree>
    <p:extLst>
      <p:ext uri="{BB962C8B-B14F-4D97-AF65-F5344CB8AC3E}">
        <p14:creationId xmlns:p14="http://schemas.microsoft.com/office/powerpoint/2010/main" val="201006688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405765" y="1543495"/>
            <a:ext cx="11545603" cy="4630737"/>
          </a:xfrm>
        </p:spPr>
        <p:txBody>
          <a:bodyPr>
            <a:normAutofit/>
          </a:bodyPr>
          <a:lstStyle/>
          <a:p>
            <a:pPr>
              <a:lnSpc>
                <a:spcPct val="100000"/>
              </a:lnSpc>
              <a:spcBef>
                <a:spcPts val="600"/>
              </a:spcBef>
              <a:spcAft>
                <a:spcPts val="600"/>
              </a:spcAft>
              <a:buClr>
                <a:srgbClr val="C00000"/>
              </a:buClr>
              <a:buSzPct val="120000"/>
              <a:buBlip>
                <a:blip r:embed="rId2">
                  <a:extLst>
                    <a:ext uri="{96DAC541-7B7A-43D3-8B79-37D633B846F1}">
                      <asvg:svgBlip xmlns:asvg="http://schemas.microsoft.com/office/drawing/2016/SVG/main" r:embed="rId3"/>
                    </a:ext>
                  </a:extLst>
                </a:blip>
              </a:buBlip>
              <a:defRPr/>
            </a:pPr>
            <a:r>
              <a:rPr lang="en-NZ" dirty="0">
                <a:latin typeface="+mn-lt"/>
              </a:rPr>
              <a:t>. </a:t>
            </a:r>
            <a:r>
              <a:rPr lang="en-NZ" sz="3200" dirty="0">
                <a:latin typeface="+mn-lt"/>
              </a:rPr>
              <a:t>TSUCAT (</a:t>
            </a:r>
            <a:r>
              <a:rPr lang="en-US" sz="3200" dirty="0">
                <a:latin typeface="+mn-lt"/>
              </a:rPr>
              <a:t>introduced in 2017) has a new version, v4.3, made available in Quarter 1 of 2023</a:t>
            </a:r>
          </a:p>
          <a:p>
            <a:pPr>
              <a:lnSpc>
                <a:spcPct val="100000"/>
              </a:lnSpc>
              <a:spcBef>
                <a:spcPts val="600"/>
              </a:spcBef>
              <a:spcAft>
                <a:spcPts val="600"/>
              </a:spcAft>
              <a:buClr>
                <a:srgbClr val="C00000"/>
              </a:buClr>
              <a:buSzPct val="120000"/>
              <a:buBlip>
                <a:blip r:embed="rId2">
                  <a:extLst>
                    <a:ext uri="{96DAC541-7B7A-43D3-8B79-37D633B846F1}">
                      <asvg:svgBlip xmlns:asvg="http://schemas.microsoft.com/office/drawing/2016/SVG/main" r:embed="rId3"/>
                    </a:ext>
                  </a:extLst>
                </a:blip>
              </a:buBlip>
              <a:defRPr/>
            </a:pPr>
            <a:r>
              <a:rPr lang="en-US" sz="3200" dirty="0">
                <a:latin typeface="+mn-lt"/>
              </a:rPr>
              <a:t>The major addition is the addition of options to include community tsunami exercise injects that are based on the PTWC messages. </a:t>
            </a:r>
          </a:p>
          <a:p>
            <a:pPr>
              <a:lnSpc>
                <a:spcPct val="100000"/>
              </a:lnSpc>
              <a:spcBef>
                <a:spcPts val="600"/>
              </a:spcBef>
              <a:spcAft>
                <a:spcPts val="600"/>
              </a:spcAft>
              <a:buClr>
                <a:srgbClr val="C00000"/>
              </a:buClr>
              <a:buSzPct val="120000"/>
              <a:buBlip>
                <a:blip r:embed="rId2">
                  <a:extLst>
                    <a:ext uri="{96DAC541-7B7A-43D3-8B79-37D633B846F1}">
                      <asvg:svgBlip xmlns:asvg="http://schemas.microsoft.com/office/drawing/2016/SVG/main" r:embed="rId3"/>
                    </a:ext>
                  </a:extLst>
                </a:blip>
              </a:buBlip>
              <a:defRPr/>
            </a:pPr>
            <a:r>
              <a:rPr lang="en-US" dirty="0">
                <a:latin typeface="+mn-lt"/>
              </a:rPr>
              <a:t>In 2022, the U.S. compiled tsunami maritime guidance and practices for hazard planning and preparedness for Maritime Communities </a:t>
            </a:r>
            <a:endParaRPr lang="en-NZ" dirty="0">
              <a:latin typeface="+mn-lt"/>
            </a:endParaRPr>
          </a:p>
          <a:p>
            <a:pPr>
              <a:lnSpc>
                <a:spcPct val="100000"/>
              </a:lnSpc>
              <a:spcBef>
                <a:spcPts val="600"/>
              </a:spcBef>
              <a:spcAft>
                <a:spcPts val="600"/>
              </a:spcAft>
              <a:buClr>
                <a:srgbClr val="C00000"/>
              </a:buClr>
              <a:buSzPct val="120000"/>
              <a:buBlip>
                <a:blip r:embed="rId2">
                  <a:extLst>
                    <a:ext uri="{96DAC541-7B7A-43D3-8B79-37D633B846F1}">
                      <asvg:svgBlip xmlns:asvg="http://schemas.microsoft.com/office/drawing/2016/SVG/main" r:embed="rId3"/>
                    </a:ext>
                  </a:extLst>
                </a:blip>
              </a:buBlip>
              <a:defRPr/>
            </a:pPr>
            <a:endParaRPr lang="en-NZ" sz="3200" dirty="0">
              <a:latin typeface="+mn-lt"/>
            </a:endParaRPr>
          </a:p>
          <a:p>
            <a:pPr eaLnBrk="1" fontAlgn="auto" hangingPunct="1">
              <a:spcBef>
                <a:spcPts val="0"/>
              </a:spcBef>
              <a:spcAft>
                <a:spcPts val="0"/>
              </a:spcAft>
              <a:buBlip>
                <a:blip r:embed="rId2">
                  <a:extLst>
                    <a:ext uri="{96DAC541-7B7A-43D3-8B79-37D633B846F1}">
                      <asvg:svgBlip xmlns:asvg="http://schemas.microsoft.com/office/drawing/2016/SVG/main" r:embed="rId3"/>
                    </a:ext>
                  </a:extLst>
                </a:blip>
              </a:buBlip>
              <a:defRPr/>
            </a:pPr>
            <a:endParaRPr lang="en-NZ" dirty="0">
              <a:latin typeface="+mn-lt"/>
            </a:endParaRP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405765" y="76200"/>
            <a:ext cx="10515600" cy="1005281"/>
          </a:xfrm>
        </p:spPr>
        <p:txBody>
          <a:bodyPr>
            <a:normAutofit/>
          </a:bodyPr>
          <a:lstStyle/>
          <a:p>
            <a:r>
              <a:rPr lang="en-NZ" dirty="0"/>
              <a:t>5. Best practice preparedness</a:t>
            </a:r>
            <a:endParaRPr lang="en-NZ" sz="3200" dirty="0"/>
          </a:p>
        </p:txBody>
      </p:sp>
    </p:spTree>
    <p:extLst>
      <p:ext uri="{BB962C8B-B14F-4D97-AF65-F5344CB8AC3E}">
        <p14:creationId xmlns:p14="http://schemas.microsoft.com/office/powerpoint/2010/main" val="16124725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Sendai Framework at a glance">
            <a:extLst>
              <a:ext uri="{FF2B5EF4-FFF2-40B4-BE49-F238E27FC236}">
                <a16:creationId xmlns:a16="http://schemas.microsoft.com/office/drawing/2014/main" id="{7ED3F44B-7EAD-437A-ED76-7D4D8878C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138" y="2941674"/>
            <a:ext cx="6388861" cy="319443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338089" y="1670159"/>
            <a:ext cx="11853911" cy="1586926"/>
          </a:xfrm>
        </p:spPr>
        <p:txBody>
          <a:bodyPr>
            <a:normAutofit/>
          </a:bodyPr>
          <a:lstStyle/>
          <a:p>
            <a:pPr>
              <a:lnSpc>
                <a:spcPct val="100000"/>
              </a:lnSpc>
              <a:spcBef>
                <a:spcPts val="600"/>
              </a:spcBef>
              <a:spcAft>
                <a:spcPts val="600"/>
              </a:spcAft>
              <a:buClr>
                <a:srgbClr val="C00000"/>
              </a:buClr>
              <a:buSzPct val="120000"/>
              <a:buBlip>
                <a:blip r:embed="rId3">
                  <a:extLst>
                    <a:ext uri="{96DAC541-7B7A-43D3-8B79-37D633B846F1}">
                      <asvg:svgBlip xmlns:asvg="http://schemas.microsoft.com/office/drawing/2016/SVG/main" r:embed="rId4"/>
                    </a:ext>
                  </a:extLst>
                </a:blip>
              </a:buBlip>
              <a:defRPr/>
            </a:pPr>
            <a:r>
              <a:rPr lang="en-NZ" dirty="0">
                <a:latin typeface="+mn-lt"/>
              </a:rPr>
              <a:t>WG3 notes that a </a:t>
            </a:r>
            <a:r>
              <a:rPr lang="en-NZ" dirty="0" err="1">
                <a:latin typeface="+mn-lt"/>
              </a:rPr>
              <a:t>MidTerm</a:t>
            </a:r>
            <a:r>
              <a:rPr lang="en-NZ" dirty="0">
                <a:latin typeface="+mn-lt"/>
              </a:rPr>
              <a:t> Review of the implementation of the </a:t>
            </a:r>
            <a:r>
              <a:rPr lang="en-NZ" b="1" dirty="0">
                <a:latin typeface="+mn-lt"/>
              </a:rPr>
              <a:t>Sendai Framework for Disaster Risk Reduction </a:t>
            </a:r>
            <a:r>
              <a:rPr lang="en-NZ" dirty="0">
                <a:latin typeface="+mn-lt"/>
              </a:rPr>
              <a:t>2015-2030 has taken place. </a:t>
            </a: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338088" y="139452"/>
            <a:ext cx="10515600" cy="1005281"/>
          </a:xfrm>
        </p:spPr>
        <p:txBody>
          <a:bodyPr>
            <a:noAutofit/>
          </a:bodyPr>
          <a:lstStyle/>
          <a:p>
            <a:r>
              <a:rPr lang="en-NZ" dirty="0"/>
              <a:t>6. Tsunami risk reduction theory</a:t>
            </a:r>
          </a:p>
        </p:txBody>
      </p:sp>
      <p:sp>
        <p:nvSpPr>
          <p:cNvPr id="3" name="TextBox 2">
            <a:extLst>
              <a:ext uri="{FF2B5EF4-FFF2-40B4-BE49-F238E27FC236}">
                <a16:creationId xmlns:a16="http://schemas.microsoft.com/office/drawing/2014/main" id="{AE0C03A0-3569-D1E3-9FEB-C671168D95CD}"/>
              </a:ext>
            </a:extLst>
          </p:cNvPr>
          <p:cNvSpPr txBox="1"/>
          <p:nvPr/>
        </p:nvSpPr>
        <p:spPr>
          <a:xfrm>
            <a:off x="338088" y="3416300"/>
            <a:ext cx="5499100" cy="2531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218131" indent="-218131" defTabSz="914367" hangingPunct="0">
              <a:spcBef>
                <a:spcPts val="600"/>
              </a:spcBef>
              <a:spcAft>
                <a:spcPts val="600"/>
              </a:spcAft>
              <a:buClr>
                <a:srgbClr val="C00000"/>
              </a:buClr>
              <a:buSzPct val="120000"/>
              <a:buBlip>
                <a:blip r:embed="rId3">
                  <a:extLst>
                    <a:ext uri="{96DAC541-7B7A-43D3-8B79-37D633B846F1}">
                      <asvg:svgBlip xmlns:asvg="http://schemas.microsoft.com/office/drawing/2016/SVG/main" r:embed="rId4"/>
                    </a:ext>
                  </a:extLst>
                </a:blip>
              </a:buBlip>
              <a:defRPr/>
            </a:pPr>
            <a:r>
              <a:rPr lang="en-NZ" sz="3200" dirty="0">
                <a:solidFill>
                  <a:srgbClr val="000000"/>
                </a:solidFill>
                <a:cs typeface="Arial" panose="020B0604020202020204" pitchFamily="34" charset="0"/>
                <a:sym typeface="Roboto"/>
              </a:rPr>
              <a:t>Recommendations are designed to accelerate implementation of the framework by 2030</a:t>
            </a:r>
          </a:p>
          <a:p>
            <a:pPr marL="0" marR="0" indent="0" algn="l" defTabSz="1300480" rtl="0" fontAlgn="auto" latinLnBrk="0" hangingPunct="0">
              <a:lnSpc>
                <a:spcPct val="100000"/>
              </a:lnSpc>
              <a:spcBef>
                <a:spcPts val="0"/>
              </a:spcBef>
              <a:spcAft>
                <a:spcPts val="0"/>
              </a:spcAft>
              <a:buClrTx/>
              <a:buSzTx/>
              <a:buFontTx/>
              <a:buNone/>
              <a:tabLst/>
            </a:pPr>
            <a:endParaRPr kumimoji="0" lang="en-NZ" b="0" i="0" u="none" strike="noStrike" cap="none" spc="0" normalizeH="0" baseline="0" dirty="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6324199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73432" y="4766887"/>
            <a:ext cx="4451419"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ICG/PTWS-XXX, September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Chair: Ashleigh Fromont (NZ,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Vice Chair: Laura Kong, ITIC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Written Report also available </a:t>
            </a:r>
          </a:p>
        </p:txBody>
      </p:sp>
      <p:pic>
        <p:nvPicPr>
          <p:cNvPr id="7" name="Picture 6">
            <a:extLst>
              <a:ext uri="{FF2B5EF4-FFF2-40B4-BE49-F238E27FC236}">
                <a16:creationId xmlns:a16="http://schemas.microsoft.com/office/drawing/2014/main" id="{D3A2B111-BCAA-E545-A17F-8587485A80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67149" y="5021129"/>
            <a:ext cx="1269243" cy="1288231"/>
          </a:xfrm>
          <a:prstGeom prst="rect">
            <a:avLst/>
          </a:prstGeom>
        </p:spPr>
      </p:pic>
      <p:sp>
        <p:nvSpPr>
          <p:cNvPr id="6" name="Rectangle 5">
            <a:extLst>
              <a:ext uri="{FF2B5EF4-FFF2-40B4-BE49-F238E27FC236}">
                <a16:creationId xmlns:a16="http://schemas.microsoft.com/office/drawing/2014/main" id="{674B72B9-DB9F-D84C-8F49-C333A6E78A67}"/>
              </a:ext>
            </a:extLst>
          </p:cNvPr>
          <p:cNvSpPr/>
          <p:nvPr/>
        </p:nvSpPr>
        <p:spPr>
          <a:xfrm>
            <a:off x="6328168" y="2146261"/>
            <a:ext cx="56541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MT"/>
                <a:ea typeface="+mn-ea"/>
                <a:cs typeface="+mn-cs"/>
              </a:rPr>
              <a:t>Thank you</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569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330815" y="1349829"/>
            <a:ext cx="11599928" cy="4778828"/>
          </a:xfrm>
        </p:spPr>
        <p:txBody>
          <a:bodyPr>
            <a:normAutofit fontScale="85000" lnSpcReduction="10000"/>
          </a:bodyPr>
          <a:lstStyle/>
          <a:p>
            <a:pPr marL="0" indent="0" eaLnBrk="1" fontAlgn="auto" hangingPunct="1">
              <a:spcBef>
                <a:spcPts val="0"/>
              </a:spcBef>
              <a:spcAft>
                <a:spcPts val="0"/>
              </a:spcAft>
              <a:buNone/>
              <a:defRPr/>
            </a:pPr>
            <a:r>
              <a:rPr lang="en-NZ" sz="2600" dirty="0">
                <a:latin typeface="+mn-lt"/>
              </a:rPr>
              <a:t>ICG/PTWS-XXIX in December 2021 decided to continue PTWS Working Group 3 (Disaster </a:t>
            </a:r>
            <a:br>
              <a:rPr lang="en-NZ" sz="2600" dirty="0">
                <a:latin typeface="+mn-lt"/>
              </a:rPr>
            </a:br>
            <a:r>
              <a:rPr lang="en-NZ" sz="2600" dirty="0">
                <a:latin typeface="+mn-lt"/>
              </a:rPr>
              <a:t>Risk Management and Preparedness). </a:t>
            </a:r>
          </a:p>
          <a:p>
            <a:pPr marL="0" indent="0" eaLnBrk="1" fontAlgn="auto" hangingPunct="1">
              <a:spcBef>
                <a:spcPts val="0"/>
              </a:spcBef>
              <a:spcAft>
                <a:spcPts val="0"/>
              </a:spcAft>
              <a:buNone/>
              <a:defRPr/>
            </a:pPr>
            <a:endParaRPr lang="en-NZ" sz="2600" dirty="0">
              <a:latin typeface="+mn-lt"/>
            </a:endParaRPr>
          </a:p>
          <a:p>
            <a:pPr marL="0" indent="0" eaLnBrk="1" fontAlgn="auto" hangingPunct="1">
              <a:spcBef>
                <a:spcPts val="0"/>
              </a:spcBef>
              <a:spcAft>
                <a:spcPts val="0"/>
              </a:spcAft>
              <a:buNone/>
              <a:defRPr/>
            </a:pPr>
            <a:r>
              <a:rPr lang="en-NZ" sz="2600" dirty="0">
                <a:latin typeface="+mn-lt"/>
              </a:rPr>
              <a:t>The Terms of Reference of Working Group 3 Disaster Risk Management and Preparedness were agreed as follows:</a:t>
            </a:r>
          </a:p>
          <a:p>
            <a:pPr marL="342900" indent="-342900" eaLnBrk="1" fontAlgn="auto" hangingPunct="1">
              <a:lnSpc>
                <a:spcPct val="120000"/>
              </a:lnSpc>
              <a:spcBef>
                <a:spcPts val="600"/>
              </a:spcBef>
              <a:spcAft>
                <a:spcPts val="0"/>
              </a:spcAft>
              <a:buFont typeface="+mj-lt"/>
              <a:buAutoNum type="arabicPeriod"/>
              <a:defRPr/>
            </a:pPr>
            <a:r>
              <a:rPr lang="en-NZ" sz="1900" b="1" dirty="0">
                <a:latin typeface="+mn-lt"/>
              </a:rPr>
              <a:t>Facilitate in collaboration with TOWS Task Team on Disaster Management and Preparedness and organizations such as UNISDR, the exchange of experiences and information on risk reduction and preparedness actions, and matters related to disaster management.</a:t>
            </a:r>
          </a:p>
          <a:p>
            <a:pPr marL="342900" indent="-342900" eaLnBrk="1" fontAlgn="auto" hangingPunct="1">
              <a:lnSpc>
                <a:spcPct val="120000"/>
              </a:lnSpc>
              <a:spcBef>
                <a:spcPts val="600"/>
              </a:spcBef>
              <a:spcAft>
                <a:spcPts val="0"/>
              </a:spcAft>
              <a:buFont typeface="+mj-lt"/>
              <a:buAutoNum type="arabicPeriod"/>
              <a:defRPr/>
            </a:pPr>
            <a:r>
              <a:rPr lang="en-NZ" sz="1900" b="1" dirty="0">
                <a:latin typeface="+mn-lt"/>
              </a:rPr>
              <a:t>Promote preparedness in coastal communities through education and awareness products and campaigns.</a:t>
            </a:r>
          </a:p>
          <a:p>
            <a:pPr marL="342900" indent="-342900" eaLnBrk="1" fontAlgn="auto" hangingPunct="1">
              <a:lnSpc>
                <a:spcPct val="120000"/>
              </a:lnSpc>
              <a:spcBef>
                <a:spcPts val="600"/>
              </a:spcBef>
              <a:spcAft>
                <a:spcPts val="0"/>
              </a:spcAft>
              <a:buFont typeface="+mj-lt"/>
              <a:buAutoNum type="arabicPeriod"/>
              <a:defRPr/>
            </a:pPr>
            <a:r>
              <a:rPr lang="en-NZ" sz="1900" b="1" dirty="0">
                <a:latin typeface="+mn-lt"/>
              </a:rPr>
              <a:t>Facilitate SOP training across regions to strengthen emergency response capabilities of Member States and their Disaster Management Offices.</a:t>
            </a:r>
          </a:p>
          <a:p>
            <a:pPr marL="342900" indent="-342900" eaLnBrk="1" fontAlgn="auto" hangingPunct="1">
              <a:lnSpc>
                <a:spcPct val="120000"/>
              </a:lnSpc>
              <a:spcBef>
                <a:spcPts val="600"/>
              </a:spcBef>
              <a:spcAft>
                <a:spcPts val="0"/>
              </a:spcAft>
              <a:buFont typeface="+mj-lt"/>
              <a:buAutoNum type="arabicPeriod"/>
              <a:defRPr/>
            </a:pPr>
            <a:r>
              <a:rPr lang="en-NZ" sz="1900" b="1" dirty="0">
                <a:latin typeface="+mn-lt"/>
              </a:rPr>
              <a:t>Facilitate and monitor Tsunami Ready campaigns and outcomes, and report results to the ICG/PTWS and the TOWS-WG.</a:t>
            </a:r>
          </a:p>
          <a:p>
            <a:pPr marL="342900" indent="-342900" eaLnBrk="1" fontAlgn="auto" hangingPunct="1">
              <a:lnSpc>
                <a:spcPct val="120000"/>
              </a:lnSpc>
              <a:spcBef>
                <a:spcPts val="600"/>
              </a:spcBef>
              <a:spcAft>
                <a:spcPts val="0"/>
              </a:spcAft>
              <a:buFont typeface="+mj-lt"/>
              <a:buAutoNum type="arabicPeriod"/>
              <a:defRPr/>
            </a:pPr>
            <a:r>
              <a:rPr lang="en-NZ" sz="1900" b="1" dirty="0">
                <a:latin typeface="+mn-lt"/>
              </a:rPr>
              <a:t>Develop and promote best practice preparedness material, programs and assessment tools.</a:t>
            </a:r>
          </a:p>
          <a:p>
            <a:pPr marL="342900" indent="-342900" eaLnBrk="1" fontAlgn="auto" hangingPunct="1">
              <a:lnSpc>
                <a:spcPct val="120000"/>
              </a:lnSpc>
              <a:spcBef>
                <a:spcPts val="600"/>
              </a:spcBef>
              <a:spcAft>
                <a:spcPts val="0"/>
              </a:spcAft>
              <a:buFont typeface="+mj-lt"/>
              <a:buAutoNum type="arabicPeriod"/>
              <a:defRPr/>
            </a:pPr>
            <a:r>
              <a:rPr lang="en-NZ" sz="1900" b="1" dirty="0">
                <a:latin typeface="+mn-lt"/>
              </a:rPr>
              <a:t>Develop and Promote tsunami risk reduction theory and practice</a:t>
            </a:r>
          </a:p>
          <a:p>
            <a:pPr marL="342900" indent="-342900" eaLnBrk="1" fontAlgn="auto" hangingPunct="1">
              <a:lnSpc>
                <a:spcPct val="120000"/>
              </a:lnSpc>
              <a:spcBef>
                <a:spcPts val="600"/>
              </a:spcBef>
              <a:spcAft>
                <a:spcPts val="0"/>
              </a:spcAft>
              <a:buFont typeface="+mj-lt"/>
              <a:buAutoNum type="arabicPeriod"/>
              <a:defRPr/>
            </a:pPr>
            <a:r>
              <a:rPr lang="en-NZ" sz="1900" b="1" dirty="0">
                <a:latin typeface="+mn-lt"/>
              </a:rPr>
              <a:t>Support the ITIC of the ICG</a:t>
            </a: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330815" y="194618"/>
            <a:ext cx="10515600" cy="1005281"/>
          </a:xfrm>
        </p:spPr>
        <p:txBody>
          <a:bodyPr/>
          <a:lstStyle/>
          <a:p>
            <a:r>
              <a:rPr lang="en-NZ" dirty="0"/>
              <a:t>Terms of Reference</a:t>
            </a:r>
          </a:p>
        </p:txBody>
      </p:sp>
    </p:spTree>
    <p:extLst>
      <p:ext uri="{BB962C8B-B14F-4D97-AF65-F5344CB8AC3E}">
        <p14:creationId xmlns:p14="http://schemas.microsoft.com/office/powerpoint/2010/main" val="4508679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236220" y="1429767"/>
            <a:ext cx="11719560" cy="4630737"/>
          </a:xfrm>
        </p:spPr>
        <p:txBody>
          <a:bodyPr>
            <a:normAutofit/>
          </a:bodyPr>
          <a:lstStyle/>
          <a:p>
            <a:pPr>
              <a:spcBef>
                <a:spcPts val="600"/>
              </a:spcBef>
              <a:spcAft>
                <a:spcPts val="600"/>
              </a:spcAft>
              <a:buClr>
                <a:srgbClr val="C00000"/>
              </a:buClr>
              <a:buBlip>
                <a:blip r:embed="rId3">
                  <a:extLst>
                    <a:ext uri="{96DAC541-7B7A-43D3-8B79-37D633B846F1}">
                      <asvg:svgBlip xmlns:asvg="http://schemas.microsoft.com/office/drawing/2016/SVG/main" r:embed="rId4"/>
                    </a:ext>
                  </a:extLst>
                </a:blip>
              </a:buBlip>
            </a:pPr>
            <a:r>
              <a:rPr lang="en-US" sz="2800" dirty="0">
                <a:latin typeface="+mn-lt"/>
                <a:ea typeface="Arial" panose="020B0604020202020204" pitchFamily="34" charset="0"/>
              </a:rPr>
              <a:t>At the TOWS-WG-XVI meeting in March 2023, the WG welcomed recommendation ICG/PTWS-XXIX.4 regarding the request from the PTWS for WG3 to </a:t>
            </a:r>
            <a:r>
              <a:rPr lang="en-US" sz="2800" i="1" dirty="0">
                <a:latin typeface="+mn-lt"/>
                <a:ea typeface="Arial" panose="020B0604020202020204" pitchFamily="34" charset="0"/>
              </a:rPr>
              <a:t>‘explore in cooperation with TOWS-TT DMP ways to recognize communities that choose not to implement the UNESCO/IOC TR </a:t>
            </a:r>
            <a:r>
              <a:rPr lang="en-US" sz="2800" i="1" dirty="0" err="1">
                <a:latin typeface="+mn-lt"/>
                <a:ea typeface="Arial" panose="020B0604020202020204" pitchFamily="34" charset="0"/>
              </a:rPr>
              <a:t>programme</a:t>
            </a:r>
            <a:r>
              <a:rPr lang="en-US" sz="2800" i="1" dirty="0">
                <a:latin typeface="+mn-lt"/>
                <a:ea typeface="Arial" panose="020B0604020202020204" pitchFamily="34" charset="0"/>
              </a:rPr>
              <a:t>’</a:t>
            </a:r>
          </a:p>
          <a:p>
            <a:pPr>
              <a:spcBef>
                <a:spcPts val="600"/>
              </a:spcBef>
              <a:spcAft>
                <a:spcPts val="600"/>
              </a:spcAft>
              <a:buClr>
                <a:srgbClr val="C00000"/>
              </a:buClr>
              <a:buBlip>
                <a:blip r:embed="rId3">
                  <a:extLst>
                    <a:ext uri="{96DAC541-7B7A-43D3-8B79-37D633B846F1}">
                      <asvg:svgBlip xmlns:asvg="http://schemas.microsoft.com/office/drawing/2016/SVG/main" r:embed="rId4"/>
                    </a:ext>
                  </a:extLst>
                </a:blip>
              </a:buBlip>
            </a:pPr>
            <a:r>
              <a:rPr lang="en-US" sz="2800" dirty="0">
                <a:latin typeface="+mn-lt"/>
                <a:ea typeface="Arial" panose="020B0604020202020204" pitchFamily="34" charset="0"/>
              </a:rPr>
              <a:t>Actions for TOWS-TT-DMP for the next period include:</a:t>
            </a:r>
          </a:p>
          <a:p>
            <a:pPr lvl="2">
              <a:spcBef>
                <a:spcPts val="600"/>
              </a:spcBef>
              <a:spcAft>
                <a:spcPts val="600"/>
              </a:spcAft>
              <a:buClr>
                <a:srgbClr val="C00000"/>
              </a:buClr>
              <a:buFont typeface="Wingdings" panose="05000000000000000000" pitchFamily="2" charset="2"/>
              <a:buChar char="ü"/>
            </a:pPr>
            <a:r>
              <a:rPr lang="en-US" sz="2400" dirty="0">
                <a:latin typeface="+mn-lt"/>
                <a:ea typeface="Arial" panose="020B0604020202020204" pitchFamily="34" charset="0"/>
              </a:rPr>
              <a:t>Guidelines for mainstreaming tsunami DRR for coastal urban development planning</a:t>
            </a:r>
          </a:p>
          <a:p>
            <a:pPr lvl="2">
              <a:spcBef>
                <a:spcPts val="600"/>
              </a:spcBef>
              <a:spcAft>
                <a:spcPts val="600"/>
              </a:spcAft>
              <a:buClr>
                <a:srgbClr val="C00000"/>
              </a:buClr>
              <a:buFont typeface="Wingdings" panose="05000000000000000000" pitchFamily="2" charset="2"/>
              <a:buChar char="ü"/>
            </a:pPr>
            <a:r>
              <a:rPr lang="en-US" sz="2400" dirty="0">
                <a:effectLst/>
                <a:latin typeface="+mn-lt"/>
                <a:ea typeface="Arial" panose="020B0604020202020204" pitchFamily="34" charset="0"/>
              </a:rPr>
              <a:t>Guidelines for critical infrastructur</a:t>
            </a:r>
            <a:r>
              <a:rPr lang="en-US" sz="2400" dirty="0">
                <a:latin typeface="+mn-lt"/>
                <a:ea typeface="Arial" panose="020B0604020202020204" pitchFamily="34" charset="0"/>
              </a:rPr>
              <a:t>e from impacts</a:t>
            </a:r>
          </a:p>
          <a:p>
            <a:pPr lvl="2">
              <a:spcBef>
                <a:spcPts val="600"/>
              </a:spcBef>
              <a:spcAft>
                <a:spcPts val="600"/>
              </a:spcAft>
              <a:buClr>
                <a:srgbClr val="C00000"/>
              </a:buClr>
              <a:buFont typeface="Wingdings" panose="05000000000000000000" pitchFamily="2" charset="2"/>
              <a:buChar char="ü"/>
            </a:pPr>
            <a:r>
              <a:rPr lang="en-US" sz="2400" dirty="0">
                <a:effectLst/>
                <a:latin typeface="+mn-lt"/>
                <a:ea typeface="Arial" panose="020B0604020202020204" pitchFamily="34" charset="0"/>
              </a:rPr>
              <a:t>Update the Tsunami Hotel Guide developed by NEAMTWS</a:t>
            </a:r>
          </a:p>
          <a:p>
            <a:pPr marL="0" indent="0" eaLnBrk="1" fontAlgn="auto" hangingPunct="1">
              <a:spcBef>
                <a:spcPts val="0"/>
              </a:spcBef>
              <a:spcAft>
                <a:spcPts val="0"/>
              </a:spcAft>
              <a:buNone/>
              <a:defRPr/>
            </a:pPr>
            <a:endParaRPr lang="en-NZ" b="1" dirty="0">
              <a:latin typeface="+mn-lt"/>
            </a:endParaRP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424313" y="160421"/>
            <a:ext cx="10515600" cy="1005281"/>
          </a:xfrm>
        </p:spPr>
        <p:txBody>
          <a:bodyPr/>
          <a:lstStyle/>
          <a:p>
            <a:r>
              <a:rPr lang="en-NZ" dirty="0"/>
              <a:t>1. Collaboration Activities</a:t>
            </a:r>
          </a:p>
        </p:txBody>
      </p:sp>
    </p:spTree>
    <p:extLst>
      <p:ext uri="{BB962C8B-B14F-4D97-AF65-F5344CB8AC3E}">
        <p14:creationId xmlns:p14="http://schemas.microsoft.com/office/powerpoint/2010/main" val="1537488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247469" y="3575214"/>
            <a:ext cx="7118531" cy="2656905"/>
          </a:xfrm>
        </p:spPr>
        <p:txBody>
          <a:bodyPr>
            <a:normAutofit/>
          </a:bodyPr>
          <a:lstStyle/>
          <a:p>
            <a:pPr defTabSz="914400">
              <a:spcBef>
                <a:spcPts val="0"/>
              </a:spcBef>
              <a:buClr>
                <a:srgbClr val="C00000"/>
              </a:buClr>
              <a:buSzTx/>
              <a:buBlip>
                <a:blip r:embed="rId3">
                  <a:extLst>
                    <a:ext uri="{96DAC541-7B7A-43D3-8B79-37D633B846F1}">
                      <asvg:svgBlip xmlns:asvg="http://schemas.microsoft.com/office/drawing/2016/SVG/main" r:embed="rId4"/>
                    </a:ext>
                  </a:extLst>
                </a:blip>
              </a:buBlip>
              <a:defRPr/>
            </a:pPr>
            <a:r>
              <a:rPr lang="en-US" dirty="0">
                <a:latin typeface="+mn-lt"/>
              </a:rPr>
              <a:t>The </a:t>
            </a:r>
            <a:r>
              <a:rPr lang="en-US" b="1" dirty="0">
                <a:latin typeface="+mn-lt"/>
              </a:rPr>
              <a:t>IOC Tsunami Ready Guideline (MG74)</a:t>
            </a:r>
            <a:r>
              <a:rPr lang="en-US" dirty="0">
                <a:latin typeface="+mn-lt"/>
              </a:rPr>
              <a:t> which the working group participated in the development of, was published in April 2022. </a:t>
            </a:r>
          </a:p>
          <a:p>
            <a:pPr eaLnBrk="1" fontAlgn="auto" hangingPunct="1">
              <a:spcBef>
                <a:spcPts val="0"/>
              </a:spcBef>
              <a:spcAft>
                <a:spcPts val="0"/>
              </a:spcAft>
              <a:buClr>
                <a:srgbClr val="C00000"/>
              </a:buClr>
              <a:buFont typeface="Wingdings" panose="05000000000000000000" pitchFamily="2" charset="2"/>
              <a:buChar char="ü"/>
              <a:defRPr/>
            </a:pPr>
            <a:endParaRPr lang="en-NZ" sz="3600" b="1" dirty="0">
              <a:latin typeface="+mn-lt"/>
            </a:endParaRP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439974" y="123240"/>
            <a:ext cx="10515600" cy="1005281"/>
          </a:xfrm>
        </p:spPr>
        <p:txBody>
          <a:bodyPr/>
          <a:lstStyle/>
          <a:p>
            <a:r>
              <a:rPr lang="en-NZ" dirty="0"/>
              <a:t>1. Collaboration Activities</a:t>
            </a:r>
          </a:p>
        </p:txBody>
      </p:sp>
      <p:pic>
        <p:nvPicPr>
          <p:cNvPr id="1026" name="Picture 2" descr="UNESCO IOC TR">
            <a:extLst>
              <a:ext uri="{FF2B5EF4-FFF2-40B4-BE49-F238E27FC236}">
                <a16:creationId xmlns:a16="http://schemas.microsoft.com/office/drawing/2014/main" id="{8ECFC75E-1BD2-4E47-5BC3-9B66462A3B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429"/>
          <a:stretch/>
        </p:blipFill>
        <p:spPr bwMode="auto">
          <a:xfrm>
            <a:off x="7587656" y="3429000"/>
            <a:ext cx="4356875" cy="2478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C61366-4C8E-586A-348E-77BE3533339E}"/>
              </a:ext>
            </a:extLst>
          </p:cNvPr>
          <p:cNvSpPr txBox="1"/>
          <p:nvPr/>
        </p:nvSpPr>
        <p:spPr>
          <a:xfrm>
            <a:off x="247469" y="1713126"/>
            <a:ext cx="11697062" cy="1421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18131" indent="-218131">
              <a:lnSpc>
                <a:spcPct val="90000"/>
              </a:lnSpc>
              <a:buClr>
                <a:srgbClr val="C00000"/>
              </a:buClr>
              <a:buBlip>
                <a:blip r:embed="rId3">
                  <a:extLst>
                    <a:ext uri="{96DAC541-7B7A-43D3-8B79-37D633B846F1}">
                      <asvg:svgBlip xmlns:asvg="http://schemas.microsoft.com/office/drawing/2016/SVG/main" r:embed="rId4"/>
                    </a:ext>
                  </a:extLst>
                </a:blip>
              </a:buBlip>
              <a:defRPr/>
            </a:pPr>
            <a:r>
              <a:rPr lang="en-US" sz="3200" dirty="0">
                <a:solidFill>
                  <a:srgbClr val="000000"/>
                </a:solidFill>
                <a:cs typeface="Arial" panose="020B0604020202020204" pitchFamily="34" charset="0"/>
                <a:sym typeface="Roboto"/>
              </a:rPr>
              <a:t>The Director of ITIC has been recently appointed as the Chairperson of the </a:t>
            </a:r>
            <a:r>
              <a:rPr lang="en-US" sz="3200" b="1" dirty="0">
                <a:solidFill>
                  <a:srgbClr val="000000"/>
                </a:solidFill>
                <a:cs typeface="Arial" panose="020B0604020202020204" pitchFamily="34" charset="0"/>
                <a:sym typeface="Roboto"/>
              </a:rPr>
              <a:t>Tsunami Ready Coalition </a:t>
            </a:r>
            <a:r>
              <a:rPr lang="en-US" sz="3200" dirty="0">
                <a:solidFill>
                  <a:srgbClr val="000000"/>
                </a:solidFill>
                <a:cs typeface="Arial" panose="020B0604020202020204" pitchFamily="34" charset="0"/>
                <a:sym typeface="Roboto"/>
              </a:rPr>
              <a:t>for a two-year period. </a:t>
            </a:r>
          </a:p>
        </p:txBody>
      </p:sp>
    </p:spTree>
    <p:extLst>
      <p:ext uri="{BB962C8B-B14F-4D97-AF65-F5344CB8AC3E}">
        <p14:creationId xmlns:p14="http://schemas.microsoft.com/office/powerpoint/2010/main" val="2086223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472440" y="1502339"/>
            <a:ext cx="11179175" cy="4630737"/>
          </a:xfrm>
        </p:spPr>
        <p:txBody>
          <a:bodyPr>
            <a:normAutofit fontScale="92500" lnSpcReduction="10000"/>
          </a:bodyPr>
          <a:lstStyle/>
          <a:p>
            <a:pPr marL="0" indent="0">
              <a:buNone/>
            </a:pPr>
            <a:r>
              <a:rPr lang="en-NZ" sz="3200" b="1" dirty="0"/>
              <a:t>World Tsunami Awareness Day</a:t>
            </a:r>
          </a:p>
          <a:p>
            <a:pPr>
              <a:buClr>
                <a:srgbClr val="C00000"/>
              </a:buClr>
              <a:buSzPct val="95000"/>
              <a:buBlip>
                <a:blip r:embed="rId3">
                  <a:extLst>
                    <a:ext uri="{96DAC541-7B7A-43D3-8B79-37D633B846F1}">
                      <asvg:svgBlip xmlns:asvg="http://schemas.microsoft.com/office/drawing/2016/SVG/main" r:embed="rId4"/>
                    </a:ext>
                  </a:extLst>
                </a:blip>
              </a:buBlip>
            </a:pPr>
            <a:r>
              <a:rPr lang="en-NZ" sz="3200" dirty="0">
                <a:latin typeface="+mn-lt"/>
              </a:rPr>
              <a:t>The theme for World Tsunami Awareness Day 2022 was Sendai Target g: </a:t>
            </a:r>
            <a:r>
              <a:rPr lang="en-NZ" sz="3200" i="1" dirty="0">
                <a:solidFill>
                  <a:srgbClr val="C00000"/>
                </a:solidFill>
                <a:latin typeface="+mn-lt"/>
              </a:rPr>
              <a:t>“Substantially increasing the availability of and access to multi-hazard early warning systems and disaster risk information and assessments to the people by 2030.”</a:t>
            </a:r>
          </a:p>
          <a:p>
            <a:pPr>
              <a:buClr>
                <a:srgbClr val="C00000"/>
              </a:buClr>
              <a:buSzPct val="95000"/>
              <a:buBlip>
                <a:blip r:embed="rId3">
                  <a:extLst>
                    <a:ext uri="{96DAC541-7B7A-43D3-8B79-37D633B846F1}">
                      <asvg:svgBlip xmlns:asvg="http://schemas.microsoft.com/office/drawing/2016/SVG/main" r:embed="rId4"/>
                    </a:ext>
                  </a:extLst>
                </a:blip>
              </a:buBlip>
            </a:pPr>
            <a:endParaRPr lang="en-NZ" i="1" dirty="0">
              <a:solidFill>
                <a:srgbClr val="C00000"/>
              </a:solidFill>
              <a:latin typeface="+mn-lt"/>
            </a:endParaRPr>
          </a:p>
          <a:p>
            <a:pPr marR="0" lvl="0" algn="l" defTabSz="914400" rtl="0" eaLnBrk="1" fontAlgn="auto" latinLnBrk="0" hangingPunct="1">
              <a:lnSpc>
                <a:spcPct val="100000"/>
              </a:lnSpc>
              <a:spcBef>
                <a:spcPts val="0"/>
              </a:spcBef>
              <a:spcAft>
                <a:spcPts val="0"/>
              </a:spcAft>
              <a:buClr>
                <a:srgbClr val="C00000"/>
              </a:buClr>
              <a:buSzTx/>
              <a:buBlip>
                <a:blip r:embed="rId3">
                  <a:extLst>
                    <a:ext uri="{96DAC541-7B7A-43D3-8B79-37D633B846F1}">
                      <asvg:svgBlip xmlns:asvg="http://schemas.microsoft.com/office/drawing/2016/SVG/main" r:embed="rId4"/>
                    </a:ext>
                  </a:extLst>
                </a:blip>
              </a:buBlip>
              <a:tabLst/>
              <a:defRPr/>
            </a:pPr>
            <a:r>
              <a:rPr lang="en-NZ" sz="3200" dirty="0">
                <a:latin typeface="+mn-lt"/>
              </a:rPr>
              <a:t>Pacific activities included an UNDRR - UNESCO IOC video on the Tsunami in Tonga; and SPC DRR Senior Advisor participation to the global ‘Early Warning Early Action Before Every Tsunami Webinar’ on 4 November 2022 in Bangkok</a:t>
            </a:r>
          </a:p>
          <a:p>
            <a:pPr marL="0" indent="0" eaLnBrk="1" fontAlgn="auto" hangingPunct="1">
              <a:spcBef>
                <a:spcPts val="0"/>
              </a:spcBef>
              <a:spcAft>
                <a:spcPts val="0"/>
              </a:spcAft>
              <a:buNone/>
              <a:defRPr/>
            </a:pPr>
            <a:endParaRPr lang="en-NZ" b="1" dirty="0">
              <a:latin typeface="+mn-lt"/>
            </a:endParaRP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472440" y="64168"/>
            <a:ext cx="10515600" cy="1005281"/>
          </a:xfrm>
        </p:spPr>
        <p:txBody>
          <a:bodyPr>
            <a:normAutofit/>
          </a:bodyPr>
          <a:lstStyle/>
          <a:p>
            <a:r>
              <a:rPr lang="en-NZ" dirty="0"/>
              <a:t>2. Promote preparedness</a:t>
            </a:r>
          </a:p>
        </p:txBody>
      </p:sp>
    </p:spTree>
    <p:extLst>
      <p:ext uri="{BB962C8B-B14F-4D97-AF65-F5344CB8AC3E}">
        <p14:creationId xmlns:p14="http://schemas.microsoft.com/office/powerpoint/2010/main" val="34843460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284613" y="1593870"/>
            <a:ext cx="8046588" cy="4630737"/>
          </a:xfrm>
        </p:spPr>
        <p:txBody>
          <a:bodyPr>
            <a:normAutofit/>
          </a:bodyPr>
          <a:lstStyle/>
          <a:p>
            <a:pPr marL="0" indent="0">
              <a:spcAft>
                <a:spcPts val="600"/>
              </a:spcAft>
              <a:buClr>
                <a:srgbClr val="C00000"/>
              </a:buClr>
              <a:buNone/>
            </a:pPr>
            <a:r>
              <a:rPr lang="en-NZ" sz="3200" b="1" dirty="0"/>
              <a:t>Wave Exercises</a:t>
            </a:r>
          </a:p>
          <a:p>
            <a:pPr>
              <a:lnSpc>
                <a:spcPct val="100000"/>
              </a:lnSpc>
              <a:spcBef>
                <a:spcPts val="600"/>
              </a:spcBef>
              <a:spcAft>
                <a:spcPts val="600"/>
              </a:spcAft>
              <a:buClr>
                <a:srgbClr val="C00000"/>
              </a:buClr>
              <a:buSzPct val="120000"/>
              <a:buBlip>
                <a:blip r:embed="rId3">
                  <a:extLst>
                    <a:ext uri="{96DAC541-7B7A-43D3-8B79-37D633B846F1}">
                      <asvg:svgBlip xmlns:asvg="http://schemas.microsoft.com/office/drawing/2016/SVG/main" r:embed="rId4"/>
                    </a:ext>
                  </a:extLst>
                </a:blip>
              </a:buBlip>
              <a:defRPr/>
            </a:pPr>
            <a:r>
              <a:rPr lang="en-NZ" sz="3500" dirty="0">
                <a:latin typeface="+mn-lt"/>
              </a:rPr>
              <a:t>The </a:t>
            </a:r>
            <a:r>
              <a:rPr lang="en-US" sz="3500" dirty="0">
                <a:latin typeface="+mn-lt"/>
              </a:rPr>
              <a:t>tenth Exercise Pacific Wave was carried out from September through to November 2022. </a:t>
            </a:r>
          </a:p>
          <a:p>
            <a:pPr>
              <a:lnSpc>
                <a:spcPct val="100000"/>
              </a:lnSpc>
              <a:spcBef>
                <a:spcPts val="600"/>
              </a:spcBef>
              <a:spcAft>
                <a:spcPts val="600"/>
              </a:spcAft>
              <a:buClr>
                <a:srgbClr val="C00000"/>
              </a:buClr>
              <a:buSzPct val="120000"/>
              <a:buBlip>
                <a:blip r:embed="rId3">
                  <a:extLst>
                    <a:ext uri="{96DAC541-7B7A-43D3-8B79-37D633B846F1}">
                      <asvg:svgBlip xmlns:asvg="http://schemas.microsoft.com/office/drawing/2016/SVG/main" r:embed="rId4"/>
                    </a:ext>
                  </a:extLst>
                </a:blip>
              </a:buBlip>
              <a:defRPr/>
            </a:pPr>
            <a:r>
              <a:rPr lang="en-NZ" sz="3500" dirty="0">
                <a:latin typeface="+mn-lt"/>
              </a:rPr>
              <a:t>MG86 </a:t>
            </a:r>
            <a:r>
              <a:rPr lang="en-NZ" sz="3500" b="0" i="0" u="none" strike="noStrike" dirty="0">
                <a:solidFill>
                  <a:srgbClr val="000000"/>
                </a:solidFill>
                <a:effectLst/>
                <a:latin typeface="+mn-lt"/>
              </a:rPr>
              <a:t>has been published and translated into French and Spanish.</a:t>
            </a:r>
            <a:endParaRPr lang="en-US" sz="3500" dirty="0">
              <a:latin typeface="+mn-lt"/>
            </a:endParaRPr>
          </a:p>
          <a:p>
            <a:pPr>
              <a:buClr>
                <a:srgbClr val="C00000"/>
              </a:buClr>
              <a:buSzPct val="95000"/>
              <a:buFont typeface="Wingdings" panose="05000000000000000000" pitchFamily="2" charset="2"/>
              <a:buChar char="ü"/>
            </a:pPr>
            <a:endParaRPr lang="en-NZ" sz="3200" dirty="0"/>
          </a:p>
          <a:p>
            <a:pPr eaLnBrk="1" fontAlgn="auto" hangingPunct="1">
              <a:spcBef>
                <a:spcPts val="0"/>
              </a:spcBef>
              <a:spcAft>
                <a:spcPts val="0"/>
              </a:spcAft>
              <a:buClr>
                <a:srgbClr val="C00000"/>
              </a:buClr>
              <a:buFont typeface="Wingdings" panose="05000000000000000000" pitchFamily="2" charset="2"/>
              <a:buChar char="ü"/>
              <a:defRPr/>
            </a:pPr>
            <a:endParaRPr lang="en-NZ" b="1" dirty="0">
              <a:latin typeface="+mn-lt"/>
            </a:endParaRP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472440" y="130752"/>
            <a:ext cx="10515600" cy="1005281"/>
          </a:xfrm>
        </p:spPr>
        <p:txBody>
          <a:bodyPr>
            <a:normAutofit/>
          </a:bodyPr>
          <a:lstStyle/>
          <a:p>
            <a:r>
              <a:rPr lang="en-NZ" dirty="0"/>
              <a:t>2. Promote preparedness</a:t>
            </a:r>
          </a:p>
        </p:txBody>
      </p:sp>
      <p:pic>
        <p:nvPicPr>
          <p:cNvPr id="2050" name="Picture 2" descr="Multi-annual community tsunami exercise programme: guidelines for the  tsunami and other coastal hazards warning system for the Caribbean and  Adjacent Regions">
            <a:extLst>
              <a:ext uri="{FF2B5EF4-FFF2-40B4-BE49-F238E27FC236}">
                <a16:creationId xmlns:a16="http://schemas.microsoft.com/office/drawing/2014/main" id="{E8549F21-201A-E75B-33B3-68DE353000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201" y="1757363"/>
            <a:ext cx="3324860" cy="430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2681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472440" y="1476939"/>
            <a:ext cx="11540510" cy="4630737"/>
          </a:xfrm>
        </p:spPr>
        <p:txBody>
          <a:bodyPr>
            <a:normAutofit lnSpcReduction="10000"/>
          </a:bodyPr>
          <a:lstStyle/>
          <a:p>
            <a:pPr marL="0" indent="0">
              <a:buNone/>
            </a:pPr>
            <a:r>
              <a:rPr lang="en-NZ" sz="3200" b="1" dirty="0"/>
              <a:t>Awareness Resources</a:t>
            </a:r>
          </a:p>
          <a:p>
            <a:pPr>
              <a:buClr>
                <a:srgbClr val="C00000"/>
              </a:buClr>
              <a:buBlip>
                <a:blip r:embed="rId2">
                  <a:extLst>
                    <a:ext uri="{96DAC541-7B7A-43D3-8B79-37D633B846F1}">
                      <asvg:svgBlip xmlns:asvg="http://schemas.microsoft.com/office/drawing/2016/SVG/main" r:embed="rId3"/>
                    </a:ext>
                  </a:extLst>
                </a:blip>
              </a:buBlip>
            </a:pPr>
            <a:r>
              <a:rPr lang="en-US" sz="3200" dirty="0">
                <a:effectLst/>
                <a:latin typeface="Arial" panose="020B0604020202020204" pitchFamily="34" charset="0"/>
                <a:ea typeface="Times New Roman" panose="02020603050405020304" pitchFamily="18" charset="0"/>
              </a:rPr>
              <a:t>The ITIC continued to update its global and regional awareness products, and to create new ones (further reported in </a:t>
            </a:r>
            <a:r>
              <a:rPr lang="en-US" sz="3200" dirty="0">
                <a:solidFill>
                  <a:srgbClr val="C00000"/>
                </a:solidFill>
                <a:effectLst/>
                <a:latin typeface="Arial" panose="020B0604020202020204" pitchFamily="34" charset="0"/>
                <a:ea typeface="Times New Roman" panose="02020603050405020304" pitchFamily="18" charset="0"/>
              </a:rPr>
              <a:t>the ITIC report</a:t>
            </a:r>
            <a:r>
              <a:rPr lang="en-US" sz="3200" dirty="0">
                <a:effectLst/>
                <a:latin typeface="Arial" panose="020B0604020202020204" pitchFamily="34" charset="0"/>
                <a:ea typeface="Times New Roman" panose="02020603050405020304" pitchFamily="18" charset="0"/>
              </a:rPr>
              <a:t>)</a:t>
            </a:r>
          </a:p>
          <a:p>
            <a:pPr>
              <a:buClr>
                <a:srgbClr val="C00000"/>
              </a:buClr>
              <a:buBlip>
                <a:blip r:embed="rId2">
                  <a:extLst>
                    <a:ext uri="{96DAC541-7B7A-43D3-8B79-37D633B846F1}">
                      <asvg:svgBlip xmlns:asvg="http://schemas.microsoft.com/office/drawing/2016/SVG/main" r:embed="rId3"/>
                    </a:ext>
                  </a:extLst>
                </a:blip>
              </a:buBlip>
            </a:pPr>
            <a:r>
              <a:rPr lang="en-US" sz="3200" dirty="0">
                <a:effectLst/>
                <a:latin typeface="Arial" panose="020B0604020202020204" pitchFamily="34" charset="0"/>
                <a:ea typeface="Times New Roman" panose="02020603050405020304" pitchFamily="18" charset="0"/>
              </a:rPr>
              <a:t>Updates to 202</a:t>
            </a:r>
            <a:r>
              <a:rPr lang="en-NZ" sz="3200" dirty="0">
                <a:effectLst/>
              </a:rPr>
              <a:t>2 were done for the Global Tsunami Sources, Significant Earthquakes, and Volcanic Eruptions. Printed copies of some maps are available on request to all Member States</a:t>
            </a:r>
          </a:p>
          <a:p>
            <a:pPr>
              <a:buClr>
                <a:srgbClr val="C00000"/>
              </a:buClr>
              <a:buBlip>
                <a:blip r:embed="rId2">
                  <a:extLst>
                    <a:ext uri="{96DAC541-7B7A-43D3-8B79-37D633B846F1}">
                      <asvg:svgBlip xmlns:asvg="http://schemas.microsoft.com/office/drawing/2016/SVG/main" r:embed="rId3"/>
                    </a:ext>
                  </a:extLst>
                </a:blip>
              </a:buBlip>
            </a:pPr>
            <a:r>
              <a:rPr lang="en-NZ" sz="3200" dirty="0"/>
              <a:t>Undertaking further identification of existing awareness products would be beneficial. </a:t>
            </a:r>
            <a:endParaRPr lang="en-US" sz="3200" dirty="0">
              <a:latin typeface="Arial" panose="020B0604020202020204" pitchFamily="34" charset="0"/>
            </a:endParaRPr>
          </a:p>
          <a:p>
            <a:pPr marL="0" indent="0">
              <a:buNone/>
            </a:pPr>
            <a:endParaRPr lang="en-NZ" sz="3200" dirty="0"/>
          </a:p>
          <a:p>
            <a:pPr marL="0" indent="0" eaLnBrk="1" fontAlgn="auto" hangingPunct="1">
              <a:spcBef>
                <a:spcPts val="0"/>
              </a:spcBef>
              <a:spcAft>
                <a:spcPts val="0"/>
              </a:spcAft>
              <a:buNone/>
              <a:defRPr/>
            </a:pPr>
            <a:endParaRPr lang="en-NZ" b="1" dirty="0">
              <a:latin typeface="+mn-lt"/>
            </a:endParaRP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472440" y="128336"/>
            <a:ext cx="10515600" cy="1005281"/>
          </a:xfrm>
        </p:spPr>
        <p:txBody>
          <a:bodyPr>
            <a:normAutofit/>
          </a:bodyPr>
          <a:lstStyle/>
          <a:p>
            <a:r>
              <a:rPr lang="en-NZ" dirty="0"/>
              <a:t>2. Promote preparedness</a:t>
            </a:r>
          </a:p>
        </p:txBody>
      </p:sp>
    </p:spTree>
    <p:extLst>
      <p:ext uri="{BB962C8B-B14F-4D97-AF65-F5344CB8AC3E}">
        <p14:creationId xmlns:p14="http://schemas.microsoft.com/office/powerpoint/2010/main" val="6933767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a:xfrm>
            <a:off x="344170" y="1515890"/>
            <a:ext cx="11503660" cy="2734019"/>
          </a:xfrm>
        </p:spPr>
        <p:txBody>
          <a:bodyPr>
            <a:normAutofit/>
          </a:bodyPr>
          <a:lstStyle/>
          <a:p>
            <a:pPr>
              <a:spcBef>
                <a:spcPts val="0"/>
              </a:spcBef>
              <a:buClr>
                <a:srgbClr val="C00000"/>
              </a:buClr>
              <a:buSzPct val="120000"/>
              <a:buBlip>
                <a:blip r:embed="rId2">
                  <a:extLst>
                    <a:ext uri="{96DAC541-7B7A-43D3-8B79-37D633B846F1}">
                      <asvg:svgBlip xmlns:asvg="http://schemas.microsoft.com/office/drawing/2016/SVG/main" r:embed="rId3"/>
                    </a:ext>
                  </a:extLst>
                </a:blip>
              </a:buBlip>
              <a:defRPr/>
            </a:pPr>
            <a:r>
              <a:rPr lang="en-NZ" dirty="0">
                <a:latin typeface="+mn-lt"/>
              </a:rPr>
              <a:t>ITIC have conducted a number of in person trainings from November to February 2023</a:t>
            </a:r>
          </a:p>
          <a:p>
            <a:pPr>
              <a:spcBef>
                <a:spcPts val="0"/>
              </a:spcBef>
              <a:buClr>
                <a:srgbClr val="C00000"/>
              </a:buClr>
              <a:buSzPct val="120000"/>
              <a:buBlip>
                <a:blip r:embed="rId2">
                  <a:extLst>
                    <a:ext uri="{96DAC541-7B7A-43D3-8B79-37D633B846F1}">
                      <asvg:svgBlip xmlns:asvg="http://schemas.microsoft.com/office/drawing/2016/SVG/main" r:embed="rId3"/>
                    </a:ext>
                  </a:extLst>
                </a:blip>
              </a:buBlip>
              <a:defRPr/>
            </a:pPr>
            <a:endParaRPr lang="en-NZ" dirty="0">
              <a:latin typeface="+mn-lt"/>
            </a:endParaRPr>
          </a:p>
          <a:p>
            <a:pPr>
              <a:spcBef>
                <a:spcPts val="0"/>
              </a:spcBef>
              <a:buClr>
                <a:srgbClr val="C00000"/>
              </a:buClr>
              <a:buSzPct val="120000"/>
              <a:buBlip>
                <a:blip r:embed="rId2">
                  <a:extLst>
                    <a:ext uri="{96DAC541-7B7A-43D3-8B79-37D633B846F1}">
                      <asvg:svgBlip xmlns:asvg="http://schemas.microsoft.com/office/drawing/2016/SVG/main" r:embed="rId3"/>
                    </a:ext>
                  </a:extLst>
                </a:blip>
              </a:buBlip>
              <a:defRPr/>
            </a:pPr>
            <a:r>
              <a:rPr lang="en-NZ" dirty="0">
                <a:latin typeface="+mn-lt"/>
              </a:rPr>
              <a:t>This includes several regarding Tsunami Ready Implementation, in Micronesia, Fiji, Marshall Islands, and Palau, as well as tsunami warning and evacuation SOPs</a:t>
            </a: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472440" y="126551"/>
            <a:ext cx="3832860" cy="1005281"/>
          </a:xfrm>
        </p:spPr>
        <p:txBody>
          <a:bodyPr>
            <a:normAutofit/>
          </a:bodyPr>
          <a:lstStyle/>
          <a:p>
            <a:r>
              <a:rPr lang="en-NZ" dirty="0"/>
              <a:t>3. Training</a:t>
            </a:r>
            <a:endParaRPr lang="en-NZ" sz="4400" dirty="0"/>
          </a:p>
        </p:txBody>
      </p:sp>
      <p:pic>
        <p:nvPicPr>
          <p:cNvPr id="3" name="Graphic 2" descr="Teacher with solid fill">
            <a:extLst>
              <a:ext uri="{FF2B5EF4-FFF2-40B4-BE49-F238E27FC236}">
                <a16:creationId xmlns:a16="http://schemas.microsoft.com/office/drawing/2014/main" id="{D1521786-E441-6EBE-6B79-7BCF39E9B3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7500" y="3759649"/>
            <a:ext cx="2984500" cy="2984500"/>
          </a:xfrm>
          <a:prstGeom prst="rect">
            <a:avLst/>
          </a:prstGeom>
        </p:spPr>
      </p:pic>
      <p:sp>
        <p:nvSpPr>
          <p:cNvPr id="4" name="TextBox 3">
            <a:extLst>
              <a:ext uri="{FF2B5EF4-FFF2-40B4-BE49-F238E27FC236}">
                <a16:creationId xmlns:a16="http://schemas.microsoft.com/office/drawing/2014/main" id="{E9B3C998-44D1-74A7-5ABF-B2326DBE6086}"/>
              </a:ext>
            </a:extLst>
          </p:cNvPr>
          <p:cNvSpPr txBox="1"/>
          <p:nvPr/>
        </p:nvSpPr>
        <p:spPr>
          <a:xfrm>
            <a:off x="472440" y="3975100"/>
            <a:ext cx="8874760" cy="1904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218131" marR="0" lvl="0" indent="-218131" algn="l" defTabSz="914367" rtl="0" eaLnBrk="1" fontAlgn="auto" latinLnBrk="0" hangingPunct="1">
              <a:lnSpc>
                <a:spcPct val="90000"/>
              </a:lnSpc>
              <a:spcBef>
                <a:spcPts val="0"/>
              </a:spcBef>
              <a:spcAft>
                <a:spcPts val="0"/>
              </a:spcAft>
              <a:buClr>
                <a:srgbClr val="C00000"/>
              </a:buClr>
              <a:buSzPct val="120000"/>
              <a:buFont typeface="Arial"/>
              <a:buBlip>
                <a:blip r:embed="rId2">
                  <a:extLst>
                    <a:ext uri="{96DAC541-7B7A-43D3-8B79-37D633B846F1}">
                      <asvg:svgBlip xmlns:asvg="http://schemas.microsoft.com/office/drawing/2016/SVG/main" r:embed="rId3"/>
                    </a:ext>
                  </a:extLst>
                </a:blip>
              </a:buBlip>
              <a:tabLst/>
              <a:defRPr/>
            </a:pPr>
            <a:endParaRPr kumimoji="0" lang="en-NZ" sz="3200" b="0" i="0" u="none" strike="noStrike" kern="0" cap="none" spc="0" normalizeH="0" baseline="0" noProof="0" dirty="0">
              <a:ln>
                <a:noFill/>
              </a:ln>
              <a:solidFill>
                <a:srgbClr val="000000"/>
              </a:solidFill>
              <a:effectLst/>
              <a:uLnTx/>
              <a:uFillTx/>
              <a:latin typeface="Roboto"/>
              <a:ea typeface="Roboto"/>
              <a:cs typeface="Arial" panose="020B0604020202020204" pitchFamily="34" charset="0"/>
              <a:sym typeface="Roboto"/>
            </a:endParaRPr>
          </a:p>
          <a:p>
            <a:pPr marL="218131" marR="0" lvl="0" indent="-218131" algn="l" defTabSz="914367" rtl="0" eaLnBrk="1" fontAlgn="auto" latinLnBrk="0" hangingPunct="1">
              <a:lnSpc>
                <a:spcPct val="90000"/>
              </a:lnSpc>
              <a:spcBef>
                <a:spcPts val="0"/>
              </a:spcBef>
              <a:spcAft>
                <a:spcPts val="0"/>
              </a:spcAft>
              <a:buClr>
                <a:srgbClr val="C00000"/>
              </a:buClr>
              <a:buSzPct val="120000"/>
              <a:buFont typeface="Arial"/>
              <a:buBlip>
                <a:blip r:embed="rId2">
                  <a:extLst>
                    <a:ext uri="{96DAC541-7B7A-43D3-8B79-37D633B846F1}">
                      <asvg:svgBlip xmlns:asvg="http://schemas.microsoft.com/office/drawing/2016/SVG/main" r:embed="rId3"/>
                    </a:ext>
                  </a:extLst>
                </a:blip>
              </a:buBlip>
              <a:tabLst/>
              <a:defRPr/>
            </a:pPr>
            <a:r>
              <a:rPr kumimoji="0" lang="en-NZ" sz="3200" b="0" i="0" u="none" strike="noStrike" kern="0" cap="none" spc="0" normalizeH="0" baseline="0" noProof="0" dirty="0">
                <a:ln>
                  <a:noFill/>
                </a:ln>
                <a:solidFill>
                  <a:srgbClr val="000000"/>
                </a:solidFill>
                <a:effectLst/>
                <a:uLnTx/>
                <a:uFillTx/>
                <a:latin typeface="Roboto"/>
                <a:ea typeface="Roboto"/>
                <a:cs typeface="Arial" panose="020B0604020202020204" pitchFamily="34" charset="0"/>
                <a:sym typeface="Roboto"/>
              </a:rPr>
              <a:t>Further Tsunami Ready implementation training is planned for Kiribati, Samoa, Solomon Islands and Vanuatu. </a:t>
            </a:r>
          </a:p>
        </p:txBody>
      </p:sp>
    </p:spTree>
    <p:extLst>
      <p:ext uri="{BB962C8B-B14F-4D97-AF65-F5344CB8AC3E}">
        <p14:creationId xmlns:p14="http://schemas.microsoft.com/office/powerpoint/2010/main" val="27930928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B647FB-7099-C6E8-0E52-9F3A9F3EC1F4}"/>
              </a:ext>
            </a:extLst>
          </p:cNvPr>
          <p:cNvSpPr>
            <a:spLocks noGrp="1"/>
          </p:cNvSpPr>
          <p:nvPr>
            <p:ph sz="quarter" idx="10"/>
          </p:nvPr>
        </p:nvSpPr>
        <p:spPr/>
        <p:txBody>
          <a:bodyPr>
            <a:normAutofit fontScale="85000" lnSpcReduction="10000"/>
          </a:bodyPr>
          <a:lstStyle/>
          <a:p>
            <a:pPr marL="0" marR="314325" indent="0" algn="just" fontAlgn="base">
              <a:lnSpc>
                <a:spcPct val="115000"/>
              </a:lnSpc>
              <a:spcBef>
                <a:spcPts val="1200"/>
              </a:spcBef>
              <a:spcAft>
                <a:spcPts val="1200"/>
              </a:spcAft>
              <a:buClr>
                <a:srgbClr val="D2533C"/>
              </a:buClr>
              <a:buNone/>
            </a:pPr>
            <a:r>
              <a:rPr lang="en-US" sz="3200" dirty="0">
                <a:effectLst/>
                <a:ea typeface="Times New Roman" panose="02020603050405020304" pitchFamily="18" charset="0"/>
              </a:rPr>
              <a:t>ITIC is supporting the IOC Ocean Teacher Global Academy (OTGA) as a designated Specialized Training Center for Tsunamis</a:t>
            </a:r>
            <a:r>
              <a:rPr lang="en-NZ" sz="3200" dirty="0">
                <a:effectLst/>
                <a:ea typeface="Times New Roman" panose="02020603050405020304" pitchFamily="18" charset="0"/>
              </a:rPr>
              <a:t>.  ITIC and the Indian Tsunami Information Centre are working together to support Tsunami Ready training for the topics of: </a:t>
            </a:r>
          </a:p>
          <a:p>
            <a:pPr marL="540000" algn="just">
              <a:lnSpc>
                <a:spcPct val="115000"/>
              </a:lnSpc>
              <a:spcBef>
                <a:spcPts val="0"/>
              </a:spcBef>
              <a:buClr>
                <a:srgbClr val="D2533C"/>
              </a:buClr>
              <a:buSzPts val="1000"/>
              <a:tabLst>
                <a:tab pos="9525" algn="l"/>
              </a:tabLst>
            </a:pPr>
            <a:r>
              <a:rPr lang="en-GB" sz="3200" dirty="0">
                <a:effectLst/>
                <a:ea typeface="Times New Roman" panose="02020603050405020304" pitchFamily="18" charset="0"/>
              </a:rPr>
              <a:t>Tsunami Awareness (202</a:t>
            </a:r>
            <a:r>
              <a:rPr lang="en-NZ" sz="3200" dirty="0">
                <a:effectLst/>
                <a:ea typeface="Times New Roman" panose="02020603050405020304" pitchFamily="18" charset="0"/>
              </a:rPr>
              <a:t>3 Q4) </a:t>
            </a:r>
          </a:p>
          <a:p>
            <a:pPr marL="540000" algn="just">
              <a:lnSpc>
                <a:spcPct val="115000"/>
              </a:lnSpc>
              <a:spcBef>
                <a:spcPts val="0"/>
              </a:spcBef>
              <a:buClr>
                <a:srgbClr val="D2533C"/>
              </a:buClr>
              <a:buSzPts val="1000"/>
              <a:tabLst>
                <a:tab pos="9525" algn="l"/>
              </a:tabLst>
            </a:pPr>
            <a:r>
              <a:rPr lang="en-GB" sz="3200" dirty="0">
                <a:effectLst/>
                <a:ea typeface="Times New Roman" panose="02020603050405020304" pitchFamily="18" charset="0"/>
              </a:rPr>
              <a:t>T</a:t>
            </a:r>
            <a:r>
              <a:rPr lang="en-NZ" sz="3200" dirty="0" err="1">
                <a:effectLst/>
                <a:ea typeface="Times New Roman" panose="02020603050405020304" pitchFamily="18" charset="0"/>
              </a:rPr>
              <a:t>sunami</a:t>
            </a:r>
            <a:r>
              <a:rPr lang="en-NZ" sz="3200" dirty="0">
                <a:effectLst/>
                <a:ea typeface="Times New Roman" panose="02020603050405020304" pitchFamily="18" charset="0"/>
              </a:rPr>
              <a:t> Ready (2023 Q4) </a:t>
            </a:r>
          </a:p>
          <a:p>
            <a:pPr marL="540000" algn="just">
              <a:lnSpc>
                <a:spcPct val="115000"/>
              </a:lnSpc>
              <a:spcBef>
                <a:spcPts val="0"/>
              </a:spcBef>
              <a:buClr>
                <a:srgbClr val="D2533C"/>
              </a:buClr>
              <a:buSzPts val="1000"/>
              <a:tabLst>
                <a:tab pos="9525" algn="l"/>
              </a:tabLst>
            </a:pPr>
            <a:r>
              <a:rPr lang="en-GB" sz="3200" dirty="0">
                <a:effectLst/>
                <a:ea typeface="Times New Roman" panose="02020603050405020304" pitchFamily="18" charset="0"/>
              </a:rPr>
              <a:t>T</a:t>
            </a:r>
            <a:r>
              <a:rPr lang="en-NZ" sz="3200" dirty="0" err="1">
                <a:effectLst/>
                <a:ea typeface="Times New Roman" panose="02020603050405020304" pitchFamily="18" charset="0"/>
              </a:rPr>
              <a:t>sunami</a:t>
            </a:r>
            <a:r>
              <a:rPr lang="en-NZ" sz="3200" dirty="0">
                <a:effectLst/>
                <a:ea typeface="Times New Roman" panose="02020603050405020304" pitchFamily="18" charset="0"/>
              </a:rPr>
              <a:t> Early Warning Systems (2024) </a:t>
            </a:r>
          </a:p>
          <a:p>
            <a:pPr marL="540000" algn="just">
              <a:lnSpc>
                <a:spcPct val="115000"/>
              </a:lnSpc>
              <a:spcBef>
                <a:spcPts val="0"/>
              </a:spcBef>
              <a:buClr>
                <a:srgbClr val="D2533C"/>
              </a:buClr>
              <a:buSzPts val="1000"/>
              <a:tabLst>
                <a:tab pos="9525" algn="l"/>
              </a:tabLst>
            </a:pPr>
            <a:r>
              <a:rPr lang="en-GB" sz="3200" dirty="0">
                <a:effectLst/>
                <a:ea typeface="Times New Roman" panose="02020603050405020304" pitchFamily="18" charset="0"/>
              </a:rPr>
              <a:t>TEMPP (</a:t>
            </a:r>
            <a:r>
              <a:rPr lang="en-NZ" sz="3200" dirty="0">
                <a:effectLst/>
                <a:ea typeface="Times New Roman" panose="02020603050405020304" pitchFamily="18" charset="0"/>
              </a:rPr>
              <a:t>2024 - 2025) </a:t>
            </a:r>
          </a:p>
          <a:p>
            <a:pPr marL="540000" algn="just">
              <a:lnSpc>
                <a:spcPct val="115000"/>
              </a:lnSpc>
              <a:spcBef>
                <a:spcPts val="0"/>
              </a:spcBef>
              <a:buClr>
                <a:srgbClr val="D2533C"/>
              </a:buClr>
              <a:buSzPts val="1000"/>
              <a:tabLst>
                <a:tab pos="9525" algn="l"/>
              </a:tabLst>
            </a:pPr>
            <a:r>
              <a:rPr lang="en-GB" sz="3200" dirty="0">
                <a:effectLst/>
                <a:ea typeface="Times New Roman" panose="02020603050405020304" pitchFamily="18" charset="0"/>
              </a:rPr>
              <a:t>Tsunami TWC and TER SOPs (202</a:t>
            </a:r>
            <a:r>
              <a:rPr lang="en-NZ" sz="3200" dirty="0">
                <a:effectLst/>
                <a:ea typeface="Times New Roman" panose="02020603050405020304" pitchFamily="18" charset="0"/>
              </a:rPr>
              <a:t>4) </a:t>
            </a:r>
          </a:p>
          <a:p>
            <a:pPr marL="540000" algn="just">
              <a:lnSpc>
                <a:spcPct val="115000"/>
              </a:lnSpc>
              <a:spcBef>
                <a:spcPts val="0"/>
              </a:spcBef>
              <a:buClr>
                <a:srgbClr val="D2533C"/>
              </a:buClr>
              <a:buSzPts val="1000"/>
              <a:tabLst>
                <a:tab pos="9525" algn="l"/>
              </a:tabLst>
            </a:pPr>
            <a:r>
              <a:rPr lang="en-GB" sz="3200" dirty="0">
                <a:effectLst/>
                <a:ea typeface="Times New Roman" panose="02020603050405020304" pitchFamily="18" charset="0"/>
              </a:rPr>
              <a:t> NTWC Competencies (202</a:t>
            </a:r>
            <a:r>
              <a:rPr lang="en-NZ" sz="3200" dirty="0">
                <a:effectLst/>
                <a:ea typeface="Times New Roman" panose="02020603050405020304" pitchFamily="18" charset="0"/>
              </a:rPr>
              <a:t>4-25) </a:t>
            </a:r>
          </a:p>
          <a:p>
            <a:pPr marL="0" indent="0">
              <a:buNone/>
            </a:pPr>
            <a:endParaRPr lang="en-NZ" sz="3200" dirty="0"/>
          </a:p>
          <a:p>
            <a:pPr marL="0" indent="0" eaLnBrk="1" fontAlgn="auto" hangingPunct="1">
              <a:spcBef>
                <a:spcPts val="0"/>
              </a:spcBef>
              <a:spcAft>
                <a:spcPts val="0"/>
              </a:spcAft>
              <a:buNone/>
              <a:defRPr/>
            </a:pPr>
            <a:endParaRPr lang="en-NZ" b="1" dirty="0">
              <a:latin typeface="+mn-lt"/>
            </a:endParaRPr>
          </a:p>
        </p:txBody>
      </p:sp>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360145" y="53871"/>
            <a:ext cx="10515600" cy="1005281"/>
          </a:xfrm>
        </p:spPr>
        <p:txBody>
          <a:bodyPr>
            <a:normAutofit/>
          </a:bodyPr>
          <a:lstStyle/>
          <a:p>
            <a:r>
              <a:rPr lang="en-NZ" dirty="0"/>
              <a:t>3. Training</a:t>
            </a:r>
          </a:p>
        </p:txBody>
      </p:sp>
      <p:pic>
        <p:nvPicPr>
          <p:cNvPr id="3074" name="Picture 2" descr="OceanTeacher Global Academy | Ostend">
            <a:extLst>
              <a:ext uri="{FF2B5EF4-FFF2-40B4-BE49-F238E27FC236}">
                <a16:creationId xmlns:a16="http://schemas.microsoft.com/office/drawing/2014/main" id="{41EF87F4-A088-314D-722D-FF8C9F7D6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438" b="28033"/>
          <a:stretch/>
        </p:blipFill>
        <p:spPr bwMode="auto">
          <a:xfrm>
            <a:off x="7575684" y="3579667"/>
            <a:ext cx="4263390" cy="194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171360"/>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887</Words>
  <Application>Microsoft Office PowerPoint</Application>
  <PresentationFormat>Widescreen</PresentationFormat>
  <Paragraphs>84</Paragraphs>
  <Slides>13</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ArialMT</vt:lpstr>
      <vt:lpstr>Calibri</vt:lpstr>
      <vt:lpstr>Open Sans</vt:lpstr>
      <vt:lpstr>Roboto</vt:lpstr>
      <vt:lpstr>Wingdings</vt:lpstr>
      <vt:lpstr>9_Custom Design</vt:lpstr>
      <vt:lpstr>1_Office Theme</vt:lpstr>
      <vt:lpstr>PowerPoint Presentation</vt:lpstr>
      <vt:lpstr>Terms of Reference</vt:lpstr>
      <vt:lpstr>1. Collaboration Activities</vt:lpstr>
      <vt:lpstr>1. Collaboration Activities</vt:lpstr>
      <vt:lpstr>2. Promote preparedness</vt:lpstr>
      <vt:lpstr>2. Promote preparedness</vt:lpstr>
      <vt:lpstr>2. Promote preparedness</vt:lpstr>
      <vt:lpstr>3. Training</vt:lpstr>
      <vt:lpstr>3. Training</vt:lpstr>
      <vt:lpstr>4. Tsunami Ready Progress  </vt:lpstr>
      <vt:lpstr>5. Best practice preparedness</vt:lpstr>
      <vt:lpstr>6. Tsunami risk reduction theory</vt:lpstr>
      <vt:lpstr>PowerPoint Presentation</vt:lpstr>
    </vt:vector>
  </TitlesOfParts>
  <Company>Central Agencies Shared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Fromont [NEMA]</dc:creator>
  <cp:lastModifiedBy>Ashleigh Fromont [NEMA]</cp:lastModifiedBy>
  <cp:revision>4</cp:revision>
  <dcterms:created xsi:type="dcterms:W3CDTF">2023-09-08T00:04:59Z</dcterms:created>
  <dcterms:modified xsi:type="dcterms:W3CDTF">2023-09-10T03:38:17Z</dcterms:modified>
</cp:coreProperties>
</file>