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79" r:id="rId2"/>
    <p:sldMasterId id="2147483684" r:id="rId3"/>
    <p:sldMasterId id="2147483691" r:id="rId4"/>
    <p:sldMasterId id="2147483693" r:id="rId5"/>
    <p:sldMasterId id="2147483695" r:id="rId6"/>
    <p:sldMasterId id="2147483697" r:id="rId7"/>
    <p:sldMasterId id="2147483699" r:id="rId8"/>
    <p:sldMasterId id="2147483706" r:id="rId9"/>
    <p:sldMasterId id="2147483709" r:id="rId10"/>
    <p:sldMasterId id="2147483711" r:id="rId11"/>
    <p:sldMasterId id="2147483750" r:id="rId12"/>
    <p:sldMasterId id="2147483757" r:id="rId13"/>
  </p:sldMasterIdLst>
  <p:notesMasterIdLst>
    <p:notesMasterId r:id="rId40"/>
  </p:notesMasterIdLst>
  <p:handoutMasterIdLst>
    <p:handoutMasterId r:id="rId41"/>
  </p:handoutMasterIdLst>
  <p:sldIdLst>
    <p:sldId id="256" r:id="rId14"/>
    <p:sldId id="302" r:id="rId15"/>
    <p:sldId id="303" r:id="rId16"/>
    <p:sldId id="306" r:id="rId17"/>
    <p:sldId id="305" r:id="rId18"/>
    <p:sldId id="323" r:id="rId19"/>
    <p:sldId id="294" r:id="rId20"/>
    <p:sldId id="284" r:id="rId21"/>
    <p:sldId id="287" r:id="rId22"/>
    <p:sldId id="295" r:id="rId23"/>
    <p:sldId id="298" r:id="rId24"/>
    <p:sldId id="299" r:id="rId25"/>
    <p:sldId id="300" r:id="rId26"/>
    <p:sldId id="324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278" r:id="rId37"/>
    <p:sldId id="297" r:id="rId38"/>
    <p:sldId id="276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5" autoAdjust="0"/>
    <p:restoredTop sz="86406" autoAdjust="0"/>
  </p:normalViewPr>
  <p:slideViewPr>
    <p:cSldViewPr snapToGrid="0" showGuides="1">
      <p:cViewPr varScale="1">
        <p:scale>
          <a:sx n="78" d="100"/>
          <a:sy n="78" d="100"/>
        </p:scale>
        <p:origin x="57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91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56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35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67C4405-BFFF-4E4B-8BEB-C56DD4908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D71F4-DE26-45BA-A885-E75812B966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A81E9567-037D-45B1-8880-BA81A454B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9B8A7A75-7383-45CA-9D55-4FB1794EF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81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89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3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A0C6-C354-4AEA-AE4D-C43C6449392C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4A57-4768-425F-82D9-5DEC7BB9BCC6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4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DBAD-F062-4320-8A2B-85A68E676193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48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6472-67F3-4BE7-B8D4-0C41B6970670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37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6892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4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51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794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2" y="420414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6848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3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12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30" y="1779105"/>
            <a:ext cx="3970735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pPr/>
              <a:t>‹#›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025286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72D8-59FE-4246-B614-846CC7D2BBBA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80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730-0DCE-48DD-9E93-7B74F8592BCA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9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C18-4819-4AC7-8250-AF3C763A0A15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55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939B-A42E-451E-B7B1-AEBDA3FF056A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93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8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A2D7-9CE7-45D2-A29B-34686F2B7D82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9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6210-0E44-4A7A-ABEB-2CDDF81485E1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05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2D9-28E3-4DF2-B65F-2378A035DDDD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79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EBB-4FBF-40F0-8DAE-6C07D516A879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635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378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97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E7DA-12BF-4802-A01C-C6DE4C400865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480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D21-CA32-4DE2-81BB-8EEEA8CC3152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45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1A8-0ABE-4EB8-9272-41B84181F7D4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44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11F2-00AC-44C2-A7AB-CFC85292A3F2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9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47E6-9ACA-4DCA-8FFD-F7BAAF6CCCE2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394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043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5F32-6383-4B2C-8D3D-6AF51286F6D2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82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2E88-6DFA-41E0-9B70-52B3F6D2D2D1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183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1A2D-A0F4-45C8-9E06-5400D5630D9A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844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D83-3DC2-4D9B-97F2-5F2770D1C425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222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69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88FB-920C-441C-A347-2CC026D4C7B1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591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235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2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3892154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3" y="1972195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224625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60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5" y="3792789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1307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41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9" y="3434571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4" y="1170916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4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9" y="1990019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1693167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F88-0F7C-423A-A922-3894009904E6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993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3DB-6513-4035-81A5-9CE3B3F0616C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22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45AC-E9B2-41EC-A6C6-F1D7D0F4B1F5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031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01E-8A2C-4E39-B2DC-3EFACFCD841C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497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3293509"/>
            <a:ext cx="6203183" cy="375485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13021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9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D1DA-F835-44C3-9A43-A5B911E5D505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90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D0D2-62F2-470F-902A-7463E07FCFE2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90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D14-F682-4BAD-9ABA-06E5FFF9AD02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663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390B-237C-4913-9A16-1E255619FD66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687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43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EAC-8BBA-4D63-9D1F-0850D306AD4F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071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55A0-7E68-4676-837A-30E125C63F62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76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4B12-85D3-439E-A6DC-FE5CAEE0A323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8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240-ED32-4677-B80A-3BE9E4ED0E48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1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1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504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731A-9560-497B-A32F-AAF7E05AEE9F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81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9647-8A50-41BA-8CFF-5BB1115650C5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649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565B-0014-4C31-BDA9-E0D543BCF31C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984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A45D-C66F-40DF-94B0-66CF45048A10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78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xmlns="" id="{B66F2C67-9234-4BEB-AE05-7742665F4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4114801"/>
            <a:ext cx="10361084" cy="92075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1368" tIns="45685" rIns="91368" bIns="4568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F8BDAA33-7243-4B18-A36F-0336CB2CB5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7733" y="311150"/>
            <a:ext cx="9129184" cy="8274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7908" tIns="43953" rIns="87908" bIns="4395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ICG/PTWS-XXX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12-15 September 2023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Nuku`alofa, Kingdom of Tonga</a:t>
            </a:r>
          </a:p>
        </p:txBody>
      </p:sp>
      <p:pic>
        <p:nvPicPr>
          <p:cNvPr id="6" name="Picture 11" descr="UNESCO-IOC_nowords.png">
            <a:extLst>
              <a:ext uri="{FF2B5EF4-FFF2-40B4-BE49-F238E27FC236}">
                <a16:creationId xmlns:a16="http://schemas.microsoft.com/office/drawing/2014/main" xmlns="" id="{D3CC552C-DCC6-4F69-B9F9-14FE5B656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450850"/>
            <a:ext cx="2315829" cy="68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4148" y="4329701"/>
            <a:ext cx="7330017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3540" y="2115145"/>
            <a:ext cx="10363200" cy="1817688"/>
          </a:xfrm>
          <a:solidFill>
            <a:schemeClr val="bg1"/>
          </a:solidFill>
        </p:spPr>
        <p:txBody>
          <a:bodyPr/>
          <a:lstStyle>
            <a:lvl1pPr>
              <a:defRPr sz="3600"/>
            </a:lvl1pPr>
          </a:lstStyle>
          <a:p>
            <a:endParaRPr lang="th-TH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6DBCE85-3C1E-4231-B62A-CD542F505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8" tIns="45685" rIns="91368" bIns="456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3635A37-73EA-4EB7-8DF1-FB688EEBB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8" tIns="45685" rIns="91368" bIns="456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621B241-FE97-4DFE-AA54-ACF86EFCA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8" tIns="45685" rIns="91368" bIns="456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1E7C1-3DA2-4E59-B1A5-507333F023A2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248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58" y="151901"/>
            <a:ext cx="11174617" cy="9152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5226" y="991195"/>
            <a:ext cx="5639215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3764" y="991195"/>
            <a:ext cx="5641291" cy="2518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43764" y="3652327"/>
            <a:ext cx="5641291" cy="2519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5B24BDAD-B0C3-4831-B359-64841C939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lIns="87908" tIns="43953" rIns="87908" bIns="43953"/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charset="0"/>
                <a:ea typeface="Angsana New"/>
                <a:cs typeface="Angsan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F314AE-2368-437F-A8E2-1A4559FD2C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87908" tIns="43953" rIns="87908" bIns="439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94047-EF86-4F54-AAC3-7CA092B26C21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68068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60" y="151812"/>
            <a:ext cx="11174616" cy="9152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5218" y="991195"/>
            <a:ext cx="5639215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757" y="991195"/>
            <a:ext cx="5641291" cy="5180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812DC4-1B48-4EEB-BE8F-596BE4D25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lIns="87947" tIns="43973" rIns="87947" bIns="43973"/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3A398E4-72FB-4CBD-BB8E-5117D135FC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46EA1-BB92-4DBE-B165-653F3F47EC1B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899085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B5AF4-34D5-4869-8F73-8123F6FB2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lIns="87947" tIns="43973" rIns="87947" bIns="43973"/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1CCC067-4AC9-40EB-A6A3-F12B65C99F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87947" tIns="43973" rIns="87947" bIns="4397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D33D4-D518-4136-A04D-6F80A77CF977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78060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70" y="174213"/>
            <a:ext cx="10189462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86695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8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2" y="5349548"/>
            <a:ext cx="1495759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xmlns="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3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798469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500335-3586-4117-B89B-D0A94D72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65C261-23CD-4C09-8CB1-74584D34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3A6DB0-91FC-49D7-B9C4-57E716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6F0CAF-AA48-4A94-B86D-2D02A0EA8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003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3576" y="4143375"/>
            <a:ext cx="10362785" cy="90786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89019" tIns="44512" rIns="89019" bIns="4451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25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4800393" y="214312"/>
            <a:ext cx="7192283" cy="56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48" tIns="42823" rIns="85648" bIns="42823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69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13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Informational Webinar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13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6 September 2022, 2200-2300 UTC</a:t>
            </a:r>
            <a:endParaRPr lang="en-US" altLang="en-US" sz="1031" b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714251" y="447977"/>
            <a:ext cx="2740708" cy="534293"/>
            <a:chOff x="317500" y="477851"/>
            <a:chExt cx="2095207" cy="570274"/>
          </a:xfrm>
        </p:grpSpPr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287" y="477851"/>
              <a:ext cx="571420" cy="57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11" descr="UNESCO-IOC_noword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481603"/>
              <a:ext cx="1360987" cy="56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4193" y="4357688"/>
            <a:ext cx="7330017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063" b="0"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3577" y="2143136"/>
            <a:ext cx="10363200" cy="1817688"/>
          </a:xfrm>
          <a:solidFill>
            <a:schemeClr val="bg1"/>
          </a:solidFill>
        </p:spPr>
        <p:txBody>
          <a:bodyPr/>
          <a:lstStyle>
            <a:lvl1pPr>
              <a:defRPr sz="3469"/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3570" y="6247805"/>
            <a:ext cx="2541384" cy="45839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54" tIns="47479" rIns="94954" bIns="474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25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048" y="6247805"/>
            <a:ext cx="3861907" cy="45839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54" tIns="47479" rIns="94954" bIns="4747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25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046" y="6247805"/>
            <a:ext cx="2541384" cy="45839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54" tIns="47479" rIns="94954" bIns="47479" numCol="1" anchor="t" anchorCtr="0" compatLnSpc="1">
            <a:prstTxWarp prst="textNoShape">
              <a:avLst/>
            </a:prstTxWarp>
          </a:bodyPr>
          <a:lstStyle>
            <a:lvl1pPr algn="r">
              <a:defRPr sz="1125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A8A337-8906-4406-A921-BFBF80C2A034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107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E8CE32-DB5F-2945-9703-2789E119CE03}" type="datetimeFigureOut">
              <a:rPr lang="en-US" sz="4125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9/12/2023</a:t>
            </a:fld>
            <a:endParaRPr lang="en-US" sz="4125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25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53C3B05-C0A9-1440-8BC3-B8BE7B422F21}" type="slidenum">
              <a:rPr lang="en-US" sz="4125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4125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27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xmlns="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44491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9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2"/>
            <a:ext cx="2423422" cy="9823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C563-6D40-43C8-8B29-88A681590551}" type="datetime1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78418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3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xmlns="" id="{21257D7F-3656-47C9-B5F0-D20A647BD6E3}"/>
              </a:ext>
            </a:extLst>
          </p:cNvPr>
          <p:cNvSpPr/>
          <p:nvPr/>
        </p:nvSpPr>
        <p:spPr>
          <a:xfrm rot="5400000">
            <a:off x="4884289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2" name="Picture 4" descr="NOAA 20210324 no text">
            <a:extLst>
              <a:ext uri="{FF2B5EF4-FFF2-40B4-BE49-F238E27FC236}">
                <a16:creationId xmlns:a16="http://schemas.microsoft.com/office/drawing/2014/main" xmlns="" id="{9C7520A2-A239-3103-3A05-D02720582C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5636943"/>
            <a:ext cx="1064373" cy="10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BEB6E05A-913A-29FB-5189-859EB421D3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39" y="5595130"/>
            <a:ext cx="733723" cy="11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SUNAMI WARNING DECISION SUPPORT TOOLS TABLE OF CONTENTS">
            <a:extLst>
              <a:ext uri="{FF2B5EF4-FFF2-40B4-BE49-F238E27FC236}">
                <a16:creationId xmlns:a16="http://schemas.microsoft.com/office/drawing/2014/main" xmlns="" id="{93816629-244A-AB7F-E4EE-F8C9C8390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74" y="5800873"/>
            <a:ext cx="852768" cy="8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NOAA Center for Tsunami Research">
            <a:extLst>
              <a:ext uri="{FF2B5EF4-FFF2-40B4-BE49-F238E27FC236}">
                <a16:creationId xmlns:a16="http://schemas.microsoft.com/office/drawing/2014/main" xmlns="" id="{BAF0875E-DFBF-0D53-B7AA-0B45DF7DE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18" y="5586493"/>
            <a:ext cx="1182594" cy="11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55">
            <a:extLst>
              <a:ext uri="{FF2B5EF4-FFF2-40B4-BE49-F238E27FC236}">
                <a16:creationId xmlns:a16="http://schemas.microsoft.com/office/drawing/2014/main" xmlns="" id="{4B6A5678-B848-36B4-EB23-94DAC26DB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49856" b="25510"/>
          <a:stretch/>
        </p:blipFill>
        <p:spPr>
          <a:xfrm>
            <a:off x="638280" y="5773234"/>
            <a:ext cx="2133327" cy="545964"/>
          </a:xfrm>
          <a:prstGeom prst="rect">
            <a:avLst/>
          </a:prstGeom>
        </p:spPr>
      </p:pic>
      <p:pic>
        <p:nvPicPr>
          <p:cNvPr id="17" name="Graphic 55">
            <a:extLst>
              <a:ext uri="{FF2B5EF4-FFF2-40B4-BE49-F238E27FC236}">
                <a16:creationId xmlns:a16="http://schemas.microsoft.com/office/drawing/2014/main" xmlns="" id="{686B3E0C-628C-5DAE-2810-54415838F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9856" b="81277"/>
          <a:stretch/>
        </p:blipFill>
        <p:spPr>
          <a:xfrm>
            <a:off x="578977" y="6377005"/>
            <a:ext cx="2133332" cy="137225"/>
          </a:xfrm>
          <a:prstGeom prst="rect">
            <a:avLst/>
          </a:prstGeom>
        </p:spPr>
      </p:pic>
      <p:pic>
        <p:nvPicPr>
          <p:cNvPr id="18" name="Picture 4" descr="CEA">
            <a:extLst>
              <a:ext uri="{FF2B5EF4-FFF2-40B4-BE49-F238E27FC236}">
                <a16:creationId xmlns:a16="http://schemas.microsoft.com/office/drawing/2014/main" xmlns="" id="{0E8DAFCA-6169-2D38-F414-19EA8F2399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75" y="5719996"/>
            <a:ext cx="1252255" cy="10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" descr="CSIRO job openings and vacancies | seek.com.au">
            <a:extLst>
              <a:ext uri="{FF2B5EF4-FFF2-40B4-BE49-F238E27FC236}">
                <a16:creationId xmlns:a16="http://schemas.microsoft.com/office/drawing/2014/main" xmlns="" id="{41CC5F52-95DB-9CA3-9BAE-F70541FB190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C0F2B05F-3240-C141-A1F8-C111C0EEE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713" y="5643938"/>
            <a:ext cx="1612122" cy="98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1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2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z="900" smtClean="0"/>
              <a:pPr/>
              <a:t>12/09/2023</a:t>
            </a:fld>
            <a:endParaRPr lang="fr-FR" sz="900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Rectangle"/>
          <p:cNvSpPr/>
          <p:nvPr/>
        </p:nvSpPr>
        <p:spPr>
          <a:xfrm rot="5400000">
            <a:off x="1974074" y="3090728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/>
          <p:cNvSpPr/>
          <p:nvPr/>
        </p:nvSpPr>
        <p:spPr>
          <a:xfrm>
            <a:off x="2529840" y="2716523"/>
            <a:ext cx="75329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525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xmlns="" id="{77534053-254D-4E28-925D-C8196B6A1DA0}"/>
              </a:ext>
            </a:extLst>
          </p:cNvPr>
          <p:cNvSpPr/>
          <p:nvPr/>
        </p:nvSpPr>
        <p:spPr>
          <a:xfrm rot="5400000">
            <a:off x="1001944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DEE516-FBD8-4DC1-9266-A07046C024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37" r:id="rId2"/>
    <p:sldLayoutId id="2147483738" r:id="rId3"/>
    <p:sldLayoutId id="2147483739" r:id="rId4"/>
    <p:sldLayoutId id="2147483740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pPr/>
              <a:t>‹#›</a:t>
            </a:fld>
            <a:endParaRPr lang="fr-FR" sz="9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/>
        </p:nvSpPr>
        <p:spPr>
          <a:xfrm rot="5400000">
            <a:off x="1974074" y="3090728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6" name="Rectangle 15"/>
          <p:cNvSpPr/>
          <p:nvPr/>
        </p:nvSpPr>
        <p:spPr>
          <a:xfrm>
            <a:off x="2396837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/>
          <p:cNvSpPr/>
          <p:nvPr/>
        </p:nvSpPr>
        <p:spPr>
          <a:xfrm>
            <a:off x="2557321" y="2786402"/>
            <a:ext cx="75329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52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300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4F7D3D-79F0-46CE-815A-70D872E7A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xmlns="" id="{A47F5B70-A4B3-46E6-B156-999A54EA23A3}"/>
              </a:ext>
            </a:extLst>
          </p:cNvPr>
          <p:cNvSpPr/>
          <p:nvPr/>
        </p:nvSpPr>
        <p:spPr>
          <a:xfrm rot="5400000">
            <a:off x="1001944" y="3379882"/>
            <a:ext cx="2423422" cy="9823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429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1" r:id="rId2"/>
    <p:sldLayoutId id="2147483742" r:id="rId3"/>
    <p:sldLayoutId id="2147483743" r:id="rId4"/>
    <p:sldLayoutId id="214748374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5F47BA7-7393-42A4-9045-8C844E146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152400"/>
            <a:ext cx="90868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690" rIns="91378" bIns="456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EF40677-734F-4BCB-91DA-D34CD4EBC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1" y="1295400"/>
            <a:ext cx="1124796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xmlns="" id="{C6C1E4A1-25E3-4326-9A5E-ABCC8BD6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518" y="990600"/>
            <a:ext cx="10610849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1378" tIns="45690" rIns="91378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92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MS PGothic" panose="020B0600070205080204" pitchFamily="34" charset="-128"/>
          <a:cs typeface="Angsana New" pitchFamily="18" charset="0"/>
        </a:defRPr>
      </a:lvl5pPr>
      <a:lvl6pPr marL="456891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13782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370672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27563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66725" indent="-4667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04875" indent="-4333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01750" indent="-3921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90688" indent="-3841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90738" indent="-3952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49388" indent="-39819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006279" indent="-39819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63170" indent="-39819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920060" indent="-39819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1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2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2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3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5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44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36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27" algn="l" defTabSz="456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2169" y="151805"/>
            <a:ext cx="908586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65" tIns="47484" rIns="94965" bIns="474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176" y="1294809"/>
            <a:ext cx="11247285" cy="548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65" tIns="47484" rIns="94965" bIns="47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88992" y="991195"/>
            <a:ext cx="10611941" cy="10864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89030" tIns="44516" rIns="89030" bIns="44516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25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74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5pPr>
      <a:lvl6pPr marL="445148" algn="l" rtl="0" fontAlgn="base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890294" algn="l" rtl="0" fontAlgn="base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335440" algn="l" rtl="0" fontAlgn="base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780586" algn="l" rtl="0" fontAlgn="base">
        <a:lnSpc>
          <a:spcPct val="110000"/>
        </a:lnSpc>
        <a:spcBef>
          <a:spcPct val="0"/>
        </a:spcBef>
        <a:spcAft>
          <a:spcPct val="0"/>
        </a:spcAft>
        <a:defRPr sz="3281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55210" indent="-45521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906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82154" indent="-42248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719">
          <a:solidFill>
            <a:schemeClr val="tx1"/>
          </a:solidFill>
          <a:latin typeface="+mn-lt"/>
          <a:ea typeface="+mn-ea"/>
          <a:cs typeface="+mn-cs"/>
        </a:defRPr>
      </a:lvl2pPr>
      <a:lvl3pPr marL="1268933" indent="-38231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344">
          <a:solidFill>
            <a:schemeClr val="tx1"/>
          </a:solidFill>
          <a:latin typeface="+mn-lt"/>
          <a:ea typeface="+mn-ea"/>
          <a:cs typeface="+mn-cs"/>
        </a:defRPr>
      </a:lvl3pPr>
      <a:lvl4pPr marL="1648273" indent="-37487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344">
          <a:solidFill>
            <a:schemeClr val="tx1"/>
          </a:solidFill>
          <a:latin typeface="+mn-lt"/>
          <a:ea typeface="+mn-ea"/>
          <a:cs typeface="+mn-cs"/>
        </a:defRPr>
      </a:lvl4pPr>
      <a:lvl5pPr marL="2038026" indent="-385292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344">
          <a:solidFill>
            <a:schemeClr val="tx1"/>
          </a:solidFill>
          <a:latin typeface="+mn-lt"/>
          <a:ea typeface="+mn-ea"/>
          <a:cs typeface="+mn-cs"/>
        </a:defRPr>
      </a:lvl5pPr>
      <a:lvl6pPr marL="2483858" indent="-38795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344">
          <a:solidFill>
            <a:schemeClr val="tx1"/>
          </a:solidFill>
          <a:latin typeface="+mn-lt"/>
          <a:ea typeface="+mn-ea"/>
          <a:cs typeface="+mn-cs"/>
        </a:defRPr>
      </a:lvl6pPr>
      <a:lvl7pPr marL="2929003" indent="-38795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344">
          <a:solidFill>
            <a:schemeClr val="tx1"/>
          </a:solidFill>
          <a:latin typeface="+mn-lt"/>
          <a:ea typeface="+mn-ea"/>
          <a:cs typeface="+mn-cs"/>
        </a:defRPr>
      </a:lvl7pPr>
      <a:lvl8pPr marL="3374152" indent="-38795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344">
          <a:solidFill>
            <a:schemeClr val="tx1"/>
          </a:solidFill>
          <a:latin typeface="+mn-lt"/>
          <a:ea typeface="+mn-ea"/>
          <a:cs typeface="+mn-cs"/>
        </a:defRPr>
      </a:lvl8pPr>
      <a:lvl9pPr marL="3819296" indent="-38795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344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45148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890294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35440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780586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25734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670879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16027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561173" algn="l" defTabSz="445148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4A60-1254-47E3-A8CD-8136A9B59320}" type="datetime1">
              <a:rPr lang="ja-JP" altLang="en-US" smtClean="0"/>
              <a:t>2023/9/12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5" r:id="rId5"/>
    <p:sldLayoutId id="2147483746" r:id="rId6"/>
    <p:sldLayoutId id="2147483747" r:id="rId7"/>
    <p:sldLayoutId id="2147483748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AB9F8-DCDF-4F56-BFC8-6D6873D2C0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7863F2-11A4-4389-99C2-FE101F254974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71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13" r:id="rId7"/>
    <p:sldLayoutId id="2147483715" r:id="rId8"/>
    <p:sldLayoutId id="2147483716" r:id="rId9"/>
  </p:sldLayoutIdLst>
  <p:transition spd="med"/>
  <p:hf sldNum="0" hdr="0" ftr="0" dt="0"/>
  <p:txStyles>
    <p:titleStyle>
      <a:lvl1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63598" marR="0" indent="-163598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431958" marR="0" indent="-190865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711224" marR="0" indent="-229038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977766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218859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459952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1701045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1942138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183231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241093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482186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723279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964372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205465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446558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687651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928744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8AB85A-D4DC-48B7-AC15-2A576CD744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xmlns="" id="{AEC65851-C120-4AE0-9C20-79A8D25101DF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xmlns="" id="{3FB3321D-09B7-419A-8BAF-CB3FBE47F72F}"/>
              </a:ext>
            </a:extLst>
          </p:cNvPr>
          <p:cNvSpPr/>
          <p:nvPr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xmlns="" id="{62CCC20A-A1CA-4F8C-9E43-B430FE3E37D3}"/>
              </a:ext>
            </a:extLst>
          </p:cNvPr>
          <p:cNvSpPr/>
          <p:nvPr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F509056-E910-4D3F-9F8A-C35247846223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279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18" r:id="rId3"/>
    <p:sldLayoutId id="2147483719" r:id="rId4"/>
    <p:sldLayoutId id="2147483720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/>
        </p:nvSpPr>
        <p:spPr>
          <a:xfrm>
            <a:off x="4585099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/>
        </p:nvSpPr>
        <p:spPr>
          <a:xfrm>
            <a:off x="701294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1697785" y="3511090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sz="1650" dirty="0"/>
          </a:p>
        </p:txBody>
      </p:sp>
      <p:sp>
        <p:nvSpPr>
          <p:cNvPr id="15" name="TextBox 27"/>
          <p:cNvSpPr txBox="1"/>
          <p:nvPr/>
        </p:nvSpPr>
        <p:spPr>
          <a:xfrm>
            <a:off x="5592373" y="3291783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sz="1650" dirty="0"/>
          </a:p>
        </p:txBody>
      </p:sp>
      <p:sp>
        <p:nvSpPr>
          <p:cNvPr id="16" name="Oval 8"/>
          <p:cNvSpPr/>
          <p:nvPr/>
        </p:nvSpPr>
        <p:spPr>
          <a:xfrm>
            <a:off x="8491954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/>
        </p:nvSpPr>
        <p:spPr>
          <a:xfrm>
            <a:off x="10561169" y="1924232"/>
            <a:ext cx="1025587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9529309" y="3526718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sz="1650" dirty="0"/>
          </a:p>
        </p:txBody>
      </p:sp>
      <p:sp>
        <p:nvSpPr>
          <p:cNvPr id="19" name="Oval 8"/>
          <p:cNvSpPr/>
          <p:nvPr/>
        </p:nvSpPr>
        <p:spPr>
          <a:xfrm>
            <a:off x="4731524" y="4539439"/>
            <a:ext cx="1025587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/>
        </p:nvSpPr>
        <p:spPr>
          <a:xfrm>
            <a:off x="582903" y="1846397"/>
            <a:ext cx="1025587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D4347AA-9E03-4E79-83A3-F0BEFFA791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xmlns="" id="{139CCA59-4736-4A16-BAF9-7008590D0EB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F40950-1C56-4BF3-A2DD-AF830DAE5D27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487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8707" y="3941578"/>
            <a:ext cx="11074588" cy="37548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34FD65-7187-4ED1-A740-6B2F1CAEAE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xmlns="" id="{D21CA73B-23B0-4E0C-A623-4B3E1ABEB8B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6448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1" r:id="rId2"/>
    <p:sldLayoutId id="2147483722" r:id="rId3"/>
    <p:sldLayoutId id="2147483723" r:id="rId4"/>
    <p:sldLayoutId id="214748372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0" name="Rectangle 59"/>
          <p:cNvSpPr/>
          <p:nvPr/>
        </p:nvSpPr>
        <p:spPr>
          <a:xfrm>
            <a:off x="5367338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1" name="Rectangle 60"/>
          <p:cNvSpPr/>
          <p:nvPr/>
        </p:nvSpPr>
        <p:spPr>
          <a:xfrm>
            <a:off x="7140607" y="3829971"/>
            <a:ext cx="1774527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2" name="Oval 62"/>
          <p:cNvSpPr/>
          <p:nvPr/>
        </p:nvSpPr>
        <p:spPr>
          <a:xfrm>
            <a:off x="227120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/>
        </p:nvCxnSpPr>
        <p:spPr>
          <a:xfrm flipV="1">
            <a:off x="2695552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/>
        </p:nvSpPr>
        <p:spPr>
          <a:xfrm>
            <a:off x="5823633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/>
        </p:nvCxnSpPr>
        <p:spPr>
          <a:xfrm flipV="1">
            <a:off x="6247981" y="2509747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/>
        </p:nvSpPr>
        <p:spPr>
          <a:xfrm>
            <a:off x="9335365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/>
        </p:nvCxnSpPr>
        <p:spPr>
          <a:xfrm flipH="1" flipV="1">
            <a:off x="9759712" y="2509747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/>
        </p:nvSpPr>
        <p:spPr>
          <a:xfrm>
            <a:off x="4049106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/>
        </p:nvCxnSpPr>
        <p:spPr>
          <a:xfrm flipV="1">
            <a:off x="4473456" y="3837309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/>
        </p:nvSpPr>
        <p:spPr>
          <a:xfrm>
            <a:off x="7560838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/>
        </p:nvCxnSpPr>
        <p:spPr>
          <a:xfrm flipV="1">
            <a:off x="7985187" y="3837309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/>
        </p:nvSpPr>
        <p:spPr>
          <a:xfrm>
            <a:off x="3594067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3" name="Rectangle 59"/>
          <p:cNvSpPr/>
          <p:nvPr/>
        </p:nvSpPr>
        <p:spPr>
          <a:xfrm>
            <a:off x="1818290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xmlns="" id="{AA509E63-55CD-40EB-85AD-92344A66B7D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156F82B-0653-4C84-95C0-C657FF2E42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5" r:id="rId2"/>
    <p:sldLayoutId id="2147483726" r:id="rId3"/>
    <p:sldLayoutId id="2147483727" r:id="rId4"/>
    <p:sldLayoutId id="2147483728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A3FE81-0D90-4272-BC39-C055F7743AB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xmlns="" id="{EB2C2B3B-334A-4D6A-B56D-1C2D00B9E44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0426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29" r:id="rId7"/>
    <p:sldLayoutId id="2147483730" r:id="rId8"/>
    <p:sldLayoutId id="2147483731" r:id="rId9"/>
    <p:sldLayoutId id="2147483732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4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xmlns="" id="{31C4609B-4DB2-4730-BF27-120777E420A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8383C4-C2B5-4C73-B449-6D166856C7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3" r:id="rId3"/>
    <p:sldLayoutId id="2147483734" r:id="rId4"/>
    <p:sldLayoutId id="2147483735" r:id="rId5"/>
    <p:sldLayoutId id="2147483736" r:id="rId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446701" y="1095175"/>
            <a:ext cx="5745299" cy="3381984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n-lt"/>
              </a:rPr>
              <a:t>4.11.1 PTWS procedures and products for the next</a:t>
            </a:r>
            <a:br>
              <a:rPr lang="en-US" altLang="ja-JP" sz="3600" dirty="0">
                <a:solidFill>
                  <a:schemeClr val="bg1"/>
                </a:solidFill>
                <a:latin typeface="+mn-lt"/>
              </a:rPr>
            </a:br>
            <a:r>
              <a:rPr lang="en-US" altLang="ja-JP" sz="3600" dirty="0">
                <a:solidFill>
                  <a:schemeClr val="bg1"/>
                </a:solidFill>
                <a:latin typeface="+mn-lt"/>
              </a:rPr>
              <a:t>HTHH event</a:t>
            </a:r>
            <a:br>
              <a:rPr lang="en-US" altLang="ja-JP" sz="3600" dirty="0">
                <a:solidFill>
                  <a:schemeClr val="bg1"/>
                </a:solidFill>
                <a:latin typeface="+mn-lt"/>
              </a:rPr>
            </a:br>
            <a:endParaRPr lang="en-US" altLang="ja-JP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6179574" y="3045542"/>
            <a:ext cx="6118075" cy="17829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François Schindelé, France</a:t>
            </a:r>
          </a:p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Chair ad </a:t>
            </a:r>
            <a:r>
              <a:rPr lang="en-US" altLang="ja-JP" sz="2800">
                <a:solidFill>
                  <a:schemeClr val="bg1"/>
                </a:solidFill>
              </a:rPr>
              <a:t>hoc team</a:t>
            </a:r>
          </a:p>
          <a:p>
            <a:pPr marL="0" indent="0" algn="ctr">
              <a:buNone/>
            </a:pPr>
            <a:endParaRPr lang="en-US" altLang="ja-JP" sz="28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ja-JP" sz="2800">
                <a:solidFill>
                  <a:schemeClr val="bg1"/>
                </a:solidFill>
              </a:rPr>
              <a:t>Charles McCreery</a:t>
            </a:r>
          </a:p>
          <a:p>
            <a:pPr marL="0" indent="0" algn="ctr">
              <a:buNone/>
            </a:pPr>
            <a:r>
              <a:rPr lang="en-US" altLang="ja-JP" sz="2800">
                <a:solidFill>
                  <a:schemeClr val="bg1"/>
                </a:solidFill>
              </a:rPr>
              <a:t>Director PTWC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4FC007AE-3D96-E082-81A4-11105E19AC55}"/>
              </a:ext>
            </a:extLst>
          </p:cNvPr>
          <p:cNvSpPr txBox="1"/>
          <p:nvPr/>
        </p:nvSpPr>
        <p:spPr>
          <a:xfrm>
            <a:off x="9048422" y="79512"/>
            <a:ext cx="30801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ICG-PTWS</a:t>
            </a:r>
          </a:p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kumimoji="1" lang="en-US" altLang="ja-JP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kumimoji="1" lang="en-US" altLang="ja-JP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2023</a:t>
            </a:r>
          </a:p>
          <a:p>
            <a:pPr algn="ctr"/>
            <a:r>
              <a:rPr kumimoji="1" lang="en-US" altLang="ja-JP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Nuku’alofa,Tonga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99" y="5441133"/>
            <a:ext cx="12402105" cy="14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78786" y="206779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cs typeface="Helvetica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Helvetic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007" t="13143" r="3865" b="4000"/>
          <a:stretch/>
        </p:blipFill>
        <p:spPr>
          <a:xfrm>
            <a:off x="0" y="206779"/>
            <a:ext cx="1048039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801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233" y="891897"/>
            <a:ext cx="99631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• </a:t>
            </a:r>
            <a:r>
              <a:rPr lang="en-US" b="1" dirty="0">
                <a:latin typeface="Arial-BoldMT"/>
              </a:rPr>
              <a:t>Messages use the same PTWC Product IDs as PTWC uses for earthquake - generated tsunamis in the PTWS</a:t>
            </a:r>
          </a:p>
          <a:p>
            <a:endParaRPr lang="en-US" b="1" dirty="0">
              <a:latin typeface="Arial-BoldMT"/>
            </a:endParaRPr>
          </a:p>
          <a:p>
            <a:r>
              <a:rPr lang="en-US" dirty="0">
                <a:latin typeface="ArialMT"/>
              </a:rPr>
              <a:t>• </a:t>
            </a:r>
            <a:r>
              <a:rPr lang="en-US" b="1" dirty="0">
                <a:latin typeface="Arial-BoldMT"/>
              </a:rPr>
              <a:t>Message content is similar but modified for the HTHH source</a:t>
            </a:r>
          </a:p>
          <a:p>
            <a:endParaRPr lang="en-US" b="1" dirty="0">
              <a:latin typeface="Arial-BoldMT"/>
            </a:endParaRPr>
          </a:p>
          <a:p>
            <a:r>
              <a:rPr lang="en-US" dirty="0">
                <a:latin typeface="ArialMT"/>
              </a:rPr>
              <a:t>• </a:t>
            </a:r>
            <a:r>
              <a:rPr lang="en-US" b="1" dirty="0">
                <a:latin typeface="Arial-BoldMT"/>
              </a:rPr>
              <a:t>Amplitude forecast is based on scaling the 1/15/2022 observations to match current event observations</a:t>
            </a:r>
          </a:p>
          <a:p>
            <a:endParaRPr lang="en-US" b="1" dirty="0">
              <a:latin typeface="Arial-BoldMT"/>
            </a:endParaRPr>
          </a:p>
          <a:p>
            <a:r>
              <a:rPr lang="en-US" dirty="0">
                <a:latin typeface="ArialMT"/>
              </a:rPr>
              <a:t>• </a:t>
            </a:r>
            <a:r>
              <a:rPr lang="en-US" b="1" dirty="0">
                <a:latin typeface="Arial-BoldMT"/>
              </a:rPr>
              <a:t>This is a “Best Effort” forecasting approach with caveats</a:t>
            </a:r>
          </a:p>
          <a:p>
            <a:endParaRPr lang="en-US" b="1" dirty="0">
              <a:latin typeface="Arial-BoldMT"/>
            </a:endParaRPr>
          </a:p>
          <a:p>
            <a:r>
              <a:rPr lang="en-US" dirty="0">
                <a:latin typeface="CourierNewPSMT"/>
              </a:rPr>
              <a:t>	o </a:t>
            </a:r>
            <a:r>
              <a:rPr lang="en-US" dirty="0">
                <a:latin typeface="ArialMT"/>
              </a:rPr>
              <a:t>Tsunami generation mechanism at the HTHH may not be the </a:t>
            </a:r>
            <a:r>
              <a:rPr lang="fr-FR" dirty="0" err="1">
                <a:latin typeface="ArialMT"/>
              </a:rPr>
              <a:t>same</a:t>
            </a:r>
            <a:r>
              <a:rPr lang="fr-FR" dirty="0">
                <a:latin typeface="ArialMT"/>
              </a:rPr>
              <a:t> as on 1/15/22</a:t>
            </a:r>
          </a:p>
          <a:p>
            <a:r>
              <a:rPr lang="en-US" dirty="0">
                <a:latin typeface="CourierNewPSMT"/>
              </a:rPr>
              <a:t>	o </a:t>
            </a:r>
            <a:r>
              <a:rPr lang="en-US" dirty="0">
                <a:latin typeface="ArialMT"/>
              </a:rPr>
              <a:t>Atmospheric pressure wave generation may or may not be present for a future event</a:t>
            </a:r>
          </a:p>
          <a:p>
            <a:r>
              <a:rPr lang="en-US" dirty="0">
                <a:latin typeface="CourierNewPSMT"/>
              </a:rPr>
              <a:t>	o </a:t>
            </a:r>
            <a:r>
              <a:rPr lang="en-US" dirty="0">
                <a:latin typeface="ArialMT"/>
              </a:rPr>
              <a:t>Scaling for either type of generation mechanism may not be linear (e.g., if half as big 	on one gauge then half as big </a:t>
            </a:r>
            <a:r>
              <a:rPr lang="fr-FR" dirty="0" err="1">
                <a:latin typeface="ArialMT"/>
              </a:rPr>
              <a:t>every</a:t>
            </a:r>
            <a:r>
              <a:rPr lang="fr-FR" dirty="0">
                <a:latin typeface="ArialMT"/>
              </a:rPr>
              <a:t> </a:t>
            </a:r>
            <a:r>
              <a:rPr lang="fr-FR" dirty="0" err="1">
                <a:latin typeface="ArialMT"/>
              </a:rPr>
              <a:t>where</a:t>
            </a:r>
            <a:r>
              <a:rPr lang="fr-FR" dirty="0">
                <a:latin typeface="ArialMT"/>
              </a:rPr>
              <a:t>)</a:t>
            </a:r>
          </a:p>
          <a:p>
            <a:endParaRPr lang="fr-FR" dirty="0">
              <a:latin typeface="ArialMT"/>
            </a:endParaRPr>
          </a:p>
          <a:p>
            <a:r>
              <a:rPr lang="en-US" dirty="0">
                <a:latin typeface="CourierNewPSMT"/>
              </a:rPr>
              <a:t>	o </a:t>
            </a:r>
            <a:r>
              <a:rPr lang="en-US" dirty="0">
                <a:latin typeface="ArialMT"/>
              </a:rPr>
              <a:t>Amplitude forecasts are only for specific gauge locations, not entire </a:t>
            </a:r>
            <a:r>
              <a:rPr lang="fr-FR" dirty="0" err="1">
                <a:latin typeface="ArialMT"/>
              </a:rPr>
              <a:t>coasts</a:t>
            </a:r>
            <a:r>
              <a:rPr lang="fr-FR" dirty="0">
                <a:latin typeface="ArialMT"/>
              </a:rPr>
              <a:t/>
            </a:r>
            <a:br>
              <a:rPr lang="fr-FR" dirty="0">
                <a:latin typeface="ArialMT"/>
              </a:rPr>
            </a:br>
            <a:endParaRPr lang="fr-FR" dirty="0">
              <a:latin typeface="ArialMT"/>
            </a:endParaRPr>
          </a:p>
          <a:p>
            <a:r>
              <a:rPr lang="en-US" dirty="0">
                <a:latin typeface="CourierNewPSMT"/>
              </a:rPr>
              <a:t>	o </a:t>
            </a:r>
            <a:r>
              <a:rPr lang="en-US" dirty="0">
                <a:latin typeface="ArialMT"/>
              </a:rPr>
              <a:t>Estimated arrival times are only based on the normal tsunami</a:t>
            </a:r>
          </a:p>
          <a:p>
            <a:r>
              <a:rPr lang="en-US" dirty="0">
                <a:latin typeface="ArialMT"/>
              </a:rPr>
              <a:t>	travel time calculation from the volcano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28749" y="215384"/>
            <a:ext cx="778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D0000"/>
                </a:solidFill>
                <a:latin typeface="Arial-BoldMT"/>
              </a:rPr>
              <a:t>Alerting and Forecasting for Future HTHH Tsunamis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42224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666" t="29899" r="32841" b="16977"/>
          <a:stretch/>
        </p:blipFill>
        <p:spPr>
          <a:xfrm>
            <a:off x="1009649" y="266700"/>
            <a:ext cx="6838951" cy="59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769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625" y="986477"/>
            <a:ext cx="86474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-BoldMT"/>
              </a:rPr>
              <a:t>PTWC will </a:t>
            </a:r>
            <a:r>
              <a:rPr lang="en-US" b="1" dirty="0">
                <a:solidFill>
                  <a:srgbClr val="C00000"/>
                </a:solidFill>
                <a:latin typeface="Arial-BoldMT"/>
              </a:rPr>
              <a:t>be alerted by tsunami waves at the Nuku`alofa gauge or any other nearby gauge </a:t>
            </a:r>
            <a:r>
              <a:rPr lang="en-US" dirty="0">
                <a:latin typeface="Arial-BoldMT"/>
              </a:rPr>
              <a:t>(~15 minutes after volcanic event)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-BoldMT"/>
              </a:rPr>
              <a:t>PTWC will </a:t>
            </a:r>
            <a:r>
              <a:rPr lang="en-US" b="1" dirty="0">
                <a:solidFill>
                  <a:srgbClr val="C00000"/>
                </a:solidFill>
                <a:latin typeface="Arial-BoldMT"/>
              </a:rPr>
              <a:t>immediately call the Tonga NTWC </a:t>
            </a:r>
            <a:r>
              <a:rPr lang="en-US" dirty="0">
                <a:latin typeface="Arial-BoldMT"/>
              </a:rPr>
              <a:t>(Met Office) to </a:t>
            </a:r>
            <a:r>
              <a:rPr lang="fr-FR" dirty="0">
                <a:latin typeface="Arial-BoldMT"/>
              </a:rPr>
              <a:t>report the </a:t>
            </a:r>
            <a:r>
              <a:rPr lang="fr-FR" dirty="0" err="1">
                <a:latin typeface="Arial-BoldMT"/>
              </a:rPr>
              <a:t>waves</a:t>
            </a:r>
            <a:endParaRPr lang="fr-FR" dirty="0">
              <a:latin typeface="Arial-BoldMT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-BoldMT"/>
              </a:rPr>
              <a:t>The first arrival time and tsunami amplitude at the Nuku`alofa gauge will be measured and recorded.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-BoldMT"/>
              </a:rPr>
              <a:t>An initial PTWS Threat Message will be issued, nominally for all coasts within 6 hours tsunami travel time</a:t>
            </a:r>
            <a:r>
              <a:rPr lang="en-US" dirty="0">
                <a:latin typeface="Arial-BoldMT"/>
              </a:rPr>
              <a:t>, that includes: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00000"/>
                </a:solidFill>
                <a:latin typeface="Arial-BoldMT"/>
              </a:rPr>
              <a:t>Normal </a:t>
            </a:r>
            <a:r>
              <a:rPr lang="fr-FR" b="1" dirty="0" err="1">
                <a:solidFill>
                  <a:srgbClr val="C00000"/>
                </a:solidFill>
                <a:latin typeface="Arial-BoldMT"/>
              </a:rPr>
              <a:t>ETAs</a:t>
            </a:r>
            <a:r>
              <a:rPr lang="fr-FR" b="1" dirty="0">
                <a:solidFill>
                  <a:srgbClr val="C00000"/>
                </a:solidFill>
                <a:latin typeface="Arial-BoldMT"/>
              </a:rPr>
              <a:t> </a:t>
            </a:r>
            <a:r>
              <a:rPr lang="fr-FR" dirty="0">
                <a:solidFill>
                  <a:srgbClr val="0070C0"/>
                </a:solidFill>
                <a:latin typeface="Arial-BoldMT"/>
              </a:rPr>
              <a:t>at </a:t>
            </a:r>
            <a:r>
              <a:rPr lang="fr-FR" dirty="0" err="1">
                <a:solidFill>
                  <a:srgbClr val="0070C0"/>
                </a:solidFill>
                <a:latin typeface="Arial-BoldMT"/>
              </a:rPr>
              <a:t>tide</a:t>
            </a:r>
            <a:r>
              <a:rPr lang="fr-FR" dirty="0">
                <a:solidFill>
                  <a:srgbClr val="0070C0"/>
                </a:solidFill>
                <a:latin typeface="Arial-BoldMT"/>
              </a:rPr>
              <a:t> gauges </a:t>
            </a:r>
            <a:r>
              <a:rPr lang="en-US" dirty="0">
                <a:solidFill>
                  <a:srgbClr val="0070C0"/>
                </a:solidFill>
                <a:latin typeface="Arial-BoldMT"/>
              </a:rPr>
              <a:t>based on the Nuku`alofa arrival time</a:t>
            </a:r>
            <a:endParaRPr lang="fr-FR" b="1" dirty="0">
              <a:solidFill>
                <a:srgbClr val="C00000"/>
              </a:solidFill>
              <a:latin typeface="Arial-BoldMT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-BoldMT"/>
              </a:rPr>
              <a:t>An amplitude forecast </a:t>
            </a:r>
            <a:r>
              <a:rPr lang="en-US" dirty="0">
                <a:solidFill>
                  <a:srgbClr val="0070C0"/>
                </a:solidFill>
                <a:latin typeface="Arial-BoldMT"/>
              </a:rPr>
              <a:t>at tide gauges (only those where 2022 event was recorded) based on scaling from </a:t>
            </a:r>
            <a:r>
              <a:rPr lang="fr-FR" dirty="0">
                <a:solidFill>
                  <a:srgbClr val="0070C0"/>
                </a:solidFill>
                <a:latin typeface="Arial-BoldMT"/>
              </a:rPr>
              <a:t>the </a:t>
            </a:r>
            <a:r>
              <a:rPr lang="fr-FR" dirty="0" err="1">
                <a:solidFill>
                  <a:srgbClr val="0070C0"/>
                </a:solidFill>
                <a:latin typeface="Arial-BoldMT"/>
              </a:rPr>
              <a:t>Nuku`alofa</a:t>
            </a:r>
            <a:r>
              <a:rPr lang="fr-FR" dirty="0">
                <a:solidFill>
                  <a:srgbClr val="0070C0"/>
                </a:solidFill>
                <a:latin typeface="Arial-BoldMT"/>
              </a:rPr>
              <a:t> amplitude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-BoldMT"/>
              </a:rPr>
              <a:t>Normal ETAs</a:t>
            </a:r>
            <a:r>
              <a:rPr lang="en-US" dirty="0">
                <a:solidFill>
                  <a:srgbClr val="0070C0"/>
                </a:solidFill>
                <a:latin typeface="Arial-BoldMT"/>
              </a:rPr>
              <a:t> at the usual warning points from HTHH</a:t>
            </a:r>
            <a:endParaRPr lang="fr-FR" dirty="0">
              <a:solidFill>
                <a:srgbClr val="0070C0"/>
              </a:solidFill>
              <a:latin typeface="Arial-BoldMT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latin typeface="Arial-Bold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7476" y="386834"/>
            <a:ext cx="6875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CD0000"/>
                </a:solidFill>
                <a:latin typeface="Arial-BoldMT"/>
              </a:rPr>
              <a:t>HTHH future Event </a:t>
            </a:r>
            <a:r>
              <a:rPr lang="fr-FR" sz="2800" b="1" dirty="0" err="1">
                <a:solidFill>
                  <a:srgbClr val="CD0000"/>
                </a:solidFill>
                <a:latin typeface="Arial-BoldMT"/>
              </a:rPr>
              <a:t>Response</a:t>
            </a:r>
            <a:r>
              <a:rPr lang="fr-FR" sz="2800" b="1" dirty="0">
                <a:solidFill>
                  <a:srgbClr val="CD0000"/>
                </a:solidFill>
                <a:latin typeface="Arial-BoldMT"/>
              </a:rPr>
              <a:t> at PTWC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476357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625" y="996307"/>
            <a:ext cx="920785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-BoldMT"/>
              </a:rPr>
              <a:t>Based on additional tide gauge readings: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-BoldMT"/>
              </a:rPr>
              <a:t>The forecast will be adjusted if necessary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-BoldMT"/>
              </a:rPr>
              <a:t>The threat area will be expanded or contracted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MT"/>
              </a:rPr>
              <a:t>Dissemination</a:t>
            </a:r>
            <a:r>
              <a:rPr lang="en-US" dirty="0">
                <a:latin typeface="ArialM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MT"/>
              </a:rPr>
              <a:t>will be through all the normal ways </a:t>
            </a:r>
            <a:r>
              <a:rPr lang="en-US" dirty="0">
                <a:latin typeface="ArialMT"/>
              </a:rPr>
              <a:t>that current PTWS messages are sent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-BoldMT"/>
              </a:rPr>
              <a:t>GTS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-BoldMT"/>
              </a:rPr>
              <a:t>Email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-BoldMT"/>
              </a:rPr>
              <a:t>Fax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rial-BoldMT"/>
              </a:rPr>
              <a:t>AFTN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MT"/>
              </a:rPr>
              <a:t>There are </a:t>
            </a:r>
            <a:r>
              <a:rPr lang="en-US" b="1" dirty="0">
                <a:solidFill>
                  <a:srgbClr val="C00000"/>
                </a:solidFill>
                <a:latin typeface="ArialMT"/>
              </a:rPr>
              <a:t>no graphical products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MT"/>
              </a:rPr>
              <a:t>An </a:t>
            </a:r>
            <a:r>
              <a:rPr lang="en-US" b="1" dirty="0">
                <a:solidFill>
                  <a:srgbClr val="C00000"/>
                </a:solidFill>
                <a:latin typeface="ArialMT"/>
              </a:rPr>
              <a:t>SMS will be sent </a:t>
            </a:r>
            <a:r>
              <a:rPr lang="en-US" dirty="0">
                <a:latin typeface="ArialMT"/>
              </a:rPr>
              <a:t>with the first message to alert key government officials in Tonga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MT"/>
              </a:rPr>
              <a:t>Messages will appear on the tsunami.gov website</a:t>
            </a:r>
            <a:r>
              <a:rPr lang="en-US" dirty="0">
                <a:latin typeface="ArialMT"/>
              </a:rPr>
              <a:t>, but will indicate an earthquake with a magnitude of 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MT"/>
              </a:rPr>
              <a:t>Messages will be issued at least once an hour </a:t>
            </a:r>
            <a:r>
              <a:rPr lang="en-US" dirty="0">
                <a:latin typeface="ArialMT"/>
              </a:rPr>
              <a:t>until the threat has passed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7476" y="386834"/>
            <a:ext cx="6875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CD0000"/>
                </a:solidFill>
                <a:latin typeface="Arial-BoldMT"/>
              </a:rPr>
              <a:t>HTHH future Event </a:t>
            </a:r>
            <a:r>
              <a:rPr lang="fr-FR" sz="2800" b="1" dirty="0" err="1">
                <a:solidFill>
                  <a:srgbClr val="CD0000"/>
                </a:solidFill>
                <a:latin typeface="Arial-BoldMT"/>
              </a:rPr>
              <a:t>Response</a:t>
            </a:r>
            <a:r>
              <a:rPr lang="fr-FR" sz="2800" b="1" dirty="0">
                <a:solidFill>
                  <a:srgbClr val="CD0000"/>
                </a:solidFill>
                <a:latin typeface="Arial-BoldMT"/>
              </a:rPr>
              <a:t> at PTWC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685278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289168"/>
            <a:ext cx="7786688" cy="5284524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ZCZC WEPA40 PHEB 041555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TSUPAC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TEST...TSUNAMI MESSAGE NUMBER 1...TEST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NWS PACIFIC TSUNAMI WARNING CENTER HONOLULU HI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1555 UTC FRI MAR 4 2022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...THIS MESSAGE IS FOR TEST PURPOSES ONLY...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...TEST PTWC TSUNAMI THREAT MESSAGE TEST...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**** NOTICE **** NOTICE **** NOTICE **** NOTICE **** NOTICE 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THIS IS A TEST MESSAGE. THIS MESSAGE IS ISSUED FOR INFORMATION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ONLY IN SUPPORT OF THE UNESCO/IOC PACIFIC TSUNAMI WARNING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MITIGATION SYSTEM AND IS MEANT FOR NATIONAL AUTHORITIES IN EACH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COUNTRY OF THAT SYSTEM.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THIS IS A TEST MESSAGE. NATIONAL AUTHORITIES WILL DETERMINE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APPROPRIATE LEVEL OF ALERT FOR EACH COUNTRY AND MAY ISSUE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ADDITIONAL OR MORE REFINED INFORMATION.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**** NOTICE **** NOTICE **** NOTICE **** NOTICE **** NOTICE *****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240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289168"/>
            <a:ext cx="7786688" cy="5284524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ZCZC WEPA40 PHEB 041555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TSUPAC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 --------------------------------------------------------------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VOLCANIC ACTIVITY IN TONGA GENERATED A TSUNAMI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PRELIMINARY VOLCANO PARAMETERS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ACTIVITY TIME  1530 UTC MAR 4 2022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COORDINATES    20.5 SOUTH  175.4 WEST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LOCATION       TONGA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EVALUATION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VOLCANIC ACTIVITY OCCURRED IN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TONGA ISLANDS AT 1530 UTC ON FRIDAY MARCH 4 2022.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289167"/>
            <a:ext cx="7786688" cy="4419158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TSUNAMI THREAT FORECAST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HAZARDOUS TSUNAMI WAVES FROM THIS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VOLCANIC ACTIVITY ARE POSSIBLE ALONG SOME COASTS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TONGA... NIUE... AMERICAN SAMOA... WALLIS AND FUTUNA...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SAMOA... KERMADEC ISLANDS... FIJI... TOKELAU... COOK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ISLANDS... VANUATU... TUVALU... NEW ZEALAND... KIRIBATI...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HOWLAND AND BAKER... NEW CALEDONIA... FRENCH POLYNESIA...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JARVIS ISLAND... SOLOMON ISLANDS... PALMYRA ISLAND...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NAURU... MARSHALL ISLANDS... KOSRAE... JOHNSTON ISLAND...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PAPUA NEW GUINEA... AUSTRALIA... PITCAIRN... POHNPEI...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WAKE ISLAND... HAWAII AND NORTHWEST HAWAII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BASED UPON THE INITIAL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OBSERVATIONS... THIS TSUNAMI IS FORECAST TO BE ABOUT 0.5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TIMES THE SIZE OF THE JANUARY 15 2022 TSUNAMI FROM THE SAME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VOLCANO IN TONGA.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9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144898"/>
            <a:ext cx="7786688" cy="5500865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THE FOLLOWING ARE FORECAST MAXIMUM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TSUNAMI AMPLITUDES RELATIVE TO NORMAL SEA LEVEL AT COASTAL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GAUGES WITHIN CURRENT THREAT AREA. THE FORECAST FOR EACH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GAUGE IS BASED UPON SCALING THE MAXIMUM TSUNAMI AMPLITUDE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MEASURED ON THAT GAUGE FOR THE JANUARY 15 2022 TSUNAMI USING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THE SCALE FACTOR GIVEN ABOVE. TSUNAMI WAVES ALONG OTHER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COASTS IN THE REGION OF EACH GAUGE MAY BE LARGER OR SMALLER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THAN AT THE GAUGE. A SIMILAR SCALING OF ANY KNOWN JANUARY 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IMPACTS ALONG THOSE COASTS CAN BE USED AS A GUIDE.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                   COORDINATES    FIRST WAVE  FORECAST MAX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GAUGE LOCATION        LAT   LON      ETA (UTC) TSUNAMI AMPLITUDE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-------------------------------------------------------------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NUKUALOFA TO         21.1S 175.2W   03/04 1548  0.41M/ 1.34FT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DART 5401003         23.4S 173.4W   03/04 1612  0.10M/ 0.34FT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DART 5401002         29.7S 175.0W   03/04 1655  0.05M/ 0.16FT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PAGO PAGO AS         14.3S 170.7W   03/04 1656  0.31M/ 1.02FT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APIA UPOLU WS        13.8S 171.8W   03/04 1706  0.09M/ 0.28FT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SUVA VITI LEVU FJ    18.1S 178.4E   03/04 1712  0.13M/ 0.43FT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DART 5401001         36.0S 177.7W   03/04 1737  0.04M/ 0.11FT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RAROTONGA CK         21.2S 159.8W   03/04 1745  0.45M/ 1.48FT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DART 5501004         36.1S 178.6E   03/04 1757  0.05M/ 0.18FT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EAST CAPE NZ         37.5S 178.2E   03/04 1814  0.13M/ 0.43FT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FONGAFALE TV          8.5S 179.2E   03/04 1819  0.06M/ 0.20FT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MARE NEW CALEDONIA F 21.5S 167.9E   03/04 1822  0.38M/ 1.23FT</a:t>
            </a:r>
          </a:p>
        </p:txBody>
      </p:sp>
    </p:spTree>
    <p:extLst>
      <p:ext uri="{BB962C8B-B14F-4D97-AF65-F5344CB8AC3E}">
        <p14:creationId xmlns:p14="http://schemas.microsoft.com/office/powerpoint/2010/main" val="177580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289168"/>
            <a:ext cx="7786688" cy="2688428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RECOMMENDED ACTIONS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GOVERNMENT AGENCIES RESPONSIBLE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THREATENED COASTAL AREAS SHOULD TAKE ACTION TO INFORM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INSTRUCT ANY COASTAL POPULATIONS AT RISK IN ACCORDANCE WITH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THEIR OWN EVALUATION... PROCEDURES AND THE LEVEL OF THREAT.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PERSONS LOCATED IN THREATENED COASTAL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AREAS SHOULD STAY ALERT FOR INFORMATION AND FOLLOW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INSTRUCTIONS FROM NATIONAL AND LOCAL AUTHORITIES.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5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AFB01D6A-22DE-45C2-A8A3-8AAE640C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3" y="85725"/>
            <a:ext cx="10599173" cy="914400"/>
          </a:xfrm>
        </p:spPr>
        <p:txBody>
          <a:bodyPr/>
          <a:lstStyle/>
          <a:p>
            <a:r>
              <a:rPr lang="en-US" altLang="en-US" sz="2800" dirty="0"/>
              <a:t>PTWC 19 Coastal </a:t>
            </a:r>
            <a:r>
              <a:rPr lang="en-US" altLang="en-US" sz="2800"/>
              <a:t>Sea-Level Gauge </a:t>
            </a:r>
            <a:r>
              <a:rPr lang="en-US" altLang="en-US" sz="2800" dirty="0"/>
              <a:t>Alarms for Volcanoes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78A035-6826-4632-8613-73520103F88C}"/>
              </a:ext>
            </a:extLst>
          </p:cNvPr>
          <p:cNvSpPr txBox="1"/>
          <p:nvPr/>
        </p:nvSpPr>
        <p:spPr>
          <a:xfrm>
            <a:off x="6753225" y="1390651"/>
            <a:ext cx="31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MS PGothic" panose="020B0600070205080204" pitchFamily="34" charset="-128"/>
              </a:rPr>
              <a:t>Snapshot on 6/5/22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MS PGothic" panose="020B0600070205080204" pitchFamily="34" charset="-128"/>
              </a:rPr>
              <a:t>White Dots are Active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86D9B1-AE16-4D7E-B0E2-AC0FE151C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5"/>
          <a:stretch/>
        </p:blipFill>
        <p:spPr>
          <a:xfrm>
            <a:off x="1100201" y="1266002"/>
            <a:ext cx="7854328" cy="54199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100201" y="4994787"/>
            <a:ext cx="7854328" cy="1081548"/>
          </a:xfrm>
          <a:prstGeom prst="rect">
            <a:avLst/>
          </a:prstGeom>
          <a:solidFill>
            <a:srgbClr val="FFFF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4529" y="2353366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Mauna Loa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00201" y="2332355"/>
            <a:ext cx="7854328" cy="421047"/>
          </a:xfrm>
          <a:prstGeom prst="rect">
            <a:avLst/>
          </a:prstGeom>
          <a:solidFill>
            <a:srgbClr val="00B05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00201" y="2748197"/>
            <a:ext cx="7854328" cy="1138003"/>
          </a:xfrm>
          <a:prstGeom prst="rect">
            <a:avLst/>
          </a:prstGeom>
          <a:solidFill>
            <a:srgbClr val="00B0F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00201" y="3886200"/>
            <a:ext cx="7854328" cy="1108587"/>
          </a:xfrm>
          <a:prstGeom prst="rect">
            <a:avLst/>
          </a:prstGeom>
          <a:solidFill>
            <a:srgbClr val="FF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00201" y="6076335"/>
            <a:ext cx="7854328" cy="210165"/>
          </a:xfrm>
          <a:prstGeom prst="rect">
            <a:avLst/>
          </a:prstGeom>
          <a:solidFill>
            <a:srgbClr val="00B05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00201" y="6286500"/>
            <a:ext cx="7854328" cy="265877"/>
          </a:xfrm>
          <a:prstGeom prst="rect">
            <a:avLst/>
          </a:prstGeom>
          <a:solidFill>
            <a:srgbClr val="00B0F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529" y="3109917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Soufriere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4529" y="4240087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Cumbre</a:t>
            </a:r>
            <a:r>
              <a:rPr lang="en-US" dirty="0"/>
              <a:t> </a:t>
            </a:r>
            <a:r>
              <a:rPr lang="en-US" dirty="0" err="1"/>
              <a:t>Vieja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54529" y="5291609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Hunga</a:t>
            </a:r>
            <a:r>
              <a:rPr lang="en-US" dirty="0"/>
              <a:t> Tonga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54529" y="5989167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Sao Jorge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54529" y="6244267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Kavachi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4626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289168"/>
            <a:ext cx="7786688" cy="5284524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ESTIMATED TIMES OF ARRIVAL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ESTIMATED TIMES OF ARRIVAL -ETA-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THE INITIAL TSUNAMI WAVE FOR PLACES WITHIN THE THREAT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REGION. ACTUAL ARRIVAL TIMES MAY DIFFER AND THE INITIAL WAVE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MAY NOT BE THE LARGEST. A TSUNAMI IS A SERIES OF WAVES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THE TIME BETWEEN WAVES CAN BE FIVE MINUTES TO ONE HOUR.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LOCATION         REGION             COORDINATES    ETA(UTC)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------------------------------------------------------------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NUKUALOFA        TONGA             21.0S 175.2W   1540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HOLEVA           TONGA             18.6S 173.9W   1606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NIUE ISLAND      NIUE              19.0S 170.0W   1631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NIUATOPUTAPU     TONGA             15.9S 173.8W   1635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PAGO PAGO        AMERICAN SAMOA    14.3S 170.7W   1652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FUTUNA ISLAND    WALLIS AND FUTUN  14.3S 178.2W   1655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WALLIS ISLAND    WALLIS AND FUTUN  13.2S 176.2W   1659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APIA             SAMOA             13.8S 171.8W   1706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RAOUL ISLAND     KERMADEC ISLANDS  29.2S 177.9W   1709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SUVA             FIJI              18.1S 178.4E   1712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NUKUNONU ISLAND  TOKELAU            9.2S 171.8W   1737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PUKAPUKA ISLAND  COOK ISLANDS      10.8S 165.9W   1739 03/04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RAROTONGA        COOK ISLANDS      21.2S 159.8W   1745 03/04</a:t>
            </a:r>
          </a:p>
        </p:txBody>
      </p:sp>
    </p:spTree>
    <p:extLst>
      <p:ext uri="{BB962C8B-B14F-4D97-AF65-F5344CB8AC3E}">
        <p14:creationId xmlns:p14="http://schemas.microsoft.com/office/powerpoint/2010/main" val="1713034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289167"/>
            <a:ext cx="7786688" cy="4419158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POTENTIAL IMPACTS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A TSUNAMI IS A SERIES OF WAVES.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TIME BETWEEN WAVE CRESTS CAN VARY FROM 5 MINUTES TO AN HOUR.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THE HAZARD MAY PERSIST FOR MANY HOURS OR LONGER AFTER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INITIAL WAVE.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IMPACTS CAN VARY SIGNIFICANTLY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ONE SECTION OF COAST TO THE NEXT DUE TO LOCAL BATHYMETRY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THE SHAPE AND ELEVATION OF THE SHORELINE.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IMPACTS CAN ALSO VARY DEPENDING UPON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THE STATE OF THE TIDE AT THE TIME OF THE MAXIMUM TSUNAMI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WAVES.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PERSONS CAUGHT IN THE WATER OF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TSUNAMI MAY DROWN... BE CRUSHED BY DEBRIS IN THE WATER... 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BE SWEPT OUT TO SEA.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15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289168"/>
            <a:ext cx="7786688" cy="3121111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TSUNAMI OBSERVATIONS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THE FOLLOWING ARE TSUNAMI WAVE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OBSERVATIONS FROM COASTAL AND/OR DEEP-OCEAN SEA LEVEL GAUGES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AT THE INDICATED LOCATIONS. THE MAXIMUM TSUNAMI AMPLITUDE 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MEASURED WITH RESPECT TO THE NORMAL TIDE LEVEL.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                      GAUGE      TIME OF   MAXIMUM     WAVE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                   COORDINATES   MEASURE   TSUNAMI   PERIOD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GAUGE LOCATION        LAT   LON     (UTC)   AMPLITUDE    (MIN)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-------------------------------------------------------------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NUKUALOFA TO         21.1S 175.2W    1550   0.39M/ 1.3FT  04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3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13" y="428625"/>
            <a:ext cx="7715250" cy="546200"/>
          </a:xfrm>
        </p:spPr>
        <p:txBody>
          <a:bodyPr/>
          <a:lstStyle/>
          <a:p>
            <a:r>
              <a:rPr lang="en-US" sz="2625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2309812" y="1289168"/>
            <a:ext cx="7786688" cy="4202817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TEST... NEXT UPDATE AND ADDITIONAL INFORMATION ...TEST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------------------------------------------------------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THE NEXT MESSAGE WILL BE ISSUED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ONE HOUR... OR SOONER IF THE SITUATION WARRANTS.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FURTHER INFORMATION ABOUT THIS EVENT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MAY BE FOUND AT WWW.TSUNAMI.GOV.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COASTAL REGIONS OF HAWAII... AMERICAN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SAMOA... GUAM... AND CNMI SHOULD REFER TO PACIFIC TSUNAMI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WARNING CENTER MESSAGES SPECIFICALLY FOR THOSE PLACES THAT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CAN BE FOUND AT WWW.TSUNAMI.GOV.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* THIS IS A TEST MESSAGE. COASTAL REGIONS OF CALIFORNIA...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OREGON... WASHINGTON... BRITISH COLUMBIA AND ALASKA SHOULD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ONLY REFER TO U.S. NATIONAL TSUNAMI WARNING CENTER MESSAGES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6" b="1" dirty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THAT CAN BE FOUND AT WWW.TSUNAMI.GOV.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6" b="1" dirty="0">
              <a:solidFill>
                <a:srgbClr val="000000"/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60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78786" y="206779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cs typeface="Helvetica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Helvetica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7D6686E-DECB-AE80-1179-53B01BA3ED05}"/>
              </a:ext>
            </a:extLst>
          </p:cNvPr>
          <p:cNvSpPr txBox="1"/>
          <p:nvPr/>
        </p:nvSpPr>
        <p:spPr>
          <a:xfrm>
            <a:off x="648929" y="1785854"/>
            <a:ext cx="10707329" cy="2616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4.11.1 PTWS PROCEDURES AND PRODUCTS FOR THE NEXT HTHH EVENT</a:t>
            </a:r>
          </a:p>
          <a:p>
            <a:endParaRPr lang="en-US" sz="2000" b="1">
              <a:solidFill>
                <a:srgbClr val="FF0000"/>
              </a:solidFill>
            </a:endParaRP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fr-FR" sz="2000" b="1" kern="0">
                <a:solidFill>
                  <a:srgbClr val="00B050"/>
                </a:solidFill>
              </a:rPr>
              <a:t>CL  2882 : PTWS Interim Procedures Implementation Plan  		  </a:t>
            </a:r>
            <a:r>
              <a:rPr lang="fr-FR" sz="2000" b="1" kern="0">
                <a:solidFill>
                  <a:srgbClr val="FF0000"/>
                </a:solidFill>
              </a:rPr>
              <a:t>March 16 2022</a:t>
            </a:r>
            <a:r>
              <a:rPr lang="fr-FR" sz="2000" b="1" kern="0">
                <a:solidFill>
                  <a:srgbClr val="00B050"/>
                </a:solidFill>
              </a:rPr>
              <a:t>	</a:t>
            </a:r>
          </a:p>
          <a:p>
            <a:endParaRPr lang="fr-FR" sz="2000" b="1" kern="0">
              <a:solidFill>
                <a:srgbClr val="00B050"/>
              </a:solidFill>
            </a:endParaRPr>
          </a:p>
          <a:p>
            <a:r>
              <a:rPr lang="fr-FR" sz="2000" b="1" kern="0">
                <a:solidFill>
                  <a:srgbClr val="00B050"/>
                </a:solidFill>
              </a:rPr>
              <a:t>CL 2902 : PTWC Interim Procedures and PTWS products User’s Guide      </a:t>
            </a:r>
            <a:r>
              <a:rPr lang="fr-FR" sz="2000" b="1" kern="0">
                <a:solidFill>
                  <a:srgbClr val="FF0000"/>
                </a:solidFill>
              </a:rPr>
              <a:t>August 17 2022</a:t>
            </a:r>
          </a:p>
          <a:p>
            <a:endParaRPr lang="fr-F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931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78786" y="206779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cs typeface="Helvetica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Helvetic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0198" y="771525"/>
            <a:ext cx="10292702" cy="4351338"/>
          </a:xfrm>
          <a:prstGeom prst="rect">
            <a:avLst/>
          </a:prstGeom>
        </p:spPr>
        <p:txBody>
          <a:bodyPr/>
          <a:lstStyle>
            <a:lvl1pPr marL="163598" marR="0" indent="-163598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1pPr>
            <a:lvl2pPr marL="431958" marR="0" indent="-190865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2pPr>
            <a:lvl3pPr marL="711224" marR="0" indent="-229038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3pPr>
            <a:lvl4pPr marL="977766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4pPr>
            <a:lvl5pPr marL="1218859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5pPr>
            <a:lvl6pPr marL="1459952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1701045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1942138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183231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>
              <a:buNone/>
            </a:pPr>
            <a:r>
              <a:rPr lang="fr-FR" sz="2800" b="1" kern="0">
                <a:solidFill>
                  <a:srgbClr val="C00000"/>
                </a:solidFill>
              </a:rPr>
              <a:t/>
            </a:r>
            <a:br>
              <a:rPr lang="fr-FR" sz="2800" b="1" kern="0">
                <a:solidFill>
                  <a:srgbClr val="C00000"/>
                </a:solidFill>
              </a:rPr>
            </a:br>
            <a:r>
              <a:rPr lang="fr-FR" sz="2800" b="1" kern="0">
                <a:solidFill>
                  <a:schemeClr val="tx1"/>
                </a:solidFill>
              </a:rPr>
              <a:t>4 POLICY MATTERS </a:t>
            </a:r>
          </a:p>
          <a:p>
            <a:pPr marL="0" indent="0">
              <a:buNone/>
            </a:pPr>
            <a:endParaRPr lang="fr-FR" ker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tx1"/>
                </a:solidFill>
              </a:rPr>
              <a:t>4.11.1    PTWS PROCEDURES AND PRODUCTS FOR THE NEXT HTHH EVENT</a:t>
            </a:r>
            <a:r>
              <a:rPr lang="fr-FR" kern="0">
                <a:solidFill>
                  <a:srgbClr val="C00000"/>
                </a:solidFill>
              </a:rPr>
              <a:t/>
            </a:r>
            <a:br>
              <a:rPr lang="fr-FR" kern="0">
                <a:solidFill>
                  <a:srgbClr val="C00000"/>
                </a:solidFill>
              </a:rPr>
            </a:br>
            <a:endParaRPr lang="fr-FR" ker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ker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kern="0">
                <a:solidFill>
                  <a:srgbClr val="C00000"/>
                </a:solidFill>
              </a:rPr>
              <a:t>Proposal of </a:t>
            </a:r>
            <a:r>
              <a:rPr lang="fr-FR" b="1" kern="0">
                <a:solidFill>
                  <a:srgbClr val="C00000"/>
                </a:solidFill>
              </a:rPr>
              <a:t>RECOMMENDATION ICG/PTWS XXX/ </a:t>
            </a:r>
            <a:r>
              <a:rPr lang="fr-FR" kern="0">
                <a:solidFill>
                  <a:srgbClr val="C00000"/>
                </a:solidFill>
              </a:rPr>
              <a:t> :</a:t>
            </a:r>
          </a:p>
          <a:p>
            <a:pPr marL="0" indent="0">
              <a:buNone/>
            </a:pPr>
            <a:endParaRPr lang="fr-FR" ker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b="1" kern="0">
                <a:solidFill>
                  <a:srgbClr val="C00000"/>
                </a:solidFill>
              </a:rPr>
              <a:t>Decision to « endorse » the PTWS Procedures and products for the next HTHH Event</a:t>
            </a:r>
          </a:p>
          <a:p>
            <a:pPr marL="0" indent="0">
              <a:buNone/>
            </a:pPr>
            <a:endParaRPr lang="fr-FR" ker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ker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kern="0" dirty="0">
                <a:solidFill>
                  <a:srgbClr val="C00000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74870988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222124" y="2184682"/>
            <a:ext cx="55706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very much for your kind attention.</a:t>
            </a:r>
            <a:endParaRPr kumimoji="1"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5441133"/>
            <a:ext cx="12482004" cy="14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1407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787" y="428625"/>
            <a:ext cx="9507206" cy="4502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690" rIns="91378" bIns="45690" numCol="1" anchor="b" anchorCtr="0" compatLnSpc="1">
            <a:prstTxWarp prst="textNoShape">
              <a:avLst/>
            </a:prstTxWarp>
          </a:bodyPr>
          <a:lstStyle/>
          <a:p>
            <a:r>
              <a:rPr lang="en-US" sz="2957"/>
              <a:t>HTHH January 2022 Tsunami </a:t>
            </a:r>
            <a:r>
              <a:rPr lang="en-US" sz="2957" dirty="0"/>
              <a:t>arrival at Nuku</a:t>
            </a:r>
            <a:r>
              <a:rPr lang="en-US" sz="2957"/>
              <a:t>`alofa </a:t>
            </a:r>
            <a:endParaRPr lang="en-US" sz="2957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8787" y="1285875"/>
            <a:ext cx="9507206" cy="6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03" tIns="31901" rIns="63803" bIns="31901" numCol="1" anchor="t" anchorCtr="0" compatLnSpc="1">
            <a:prstTxWarp prst="textNoShape">
              <a:avLst/>
            </a:prstTxWarp>
            <a:normAutofit/>
          </a:bodyPr>
          <a:lstStyle>
            <a:lvl1pPr marL="677249" indent="-677249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o"/>
              <a:defRPr sz="4325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312443" indent="-62855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404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7880" indent="-568799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o"/>
              <a:defRPr sz="34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52252" indent="-55773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34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32116" indent="-573226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34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5412" indent="-57719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34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687" indent="-57719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34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9966" indent="-57719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34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82238" indent="-57719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34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14477">
              <a:buClr>
                <a:srgbClr val="CC0000"/>
              </a:buClr>
              <a:buNone/>
            </a:pPr>
            <a:r>
              <a:rPr lang="en-US" sz="1882" kern="0" dirty="0">
                <a:solidFill>
                  <a:srgbClr val="000000"/>
                </a:solidFill>
                <a:latin typeface="Arial"/>
                <a:cs typeface="Angsana New"/>
              </a:rPr>
              <a:t>Tsunami signal at Nuku`alofa following the explosive eruption of </a:t>
            </a:r>
            <a:r>
              <a:rPr lang="en-US" sz="1882" kern="0" dirty="0" err="1">
                <a:solidFill>
                  <a:srgbClr val="000000"/>
                </a:solidFill>
                <a:latin typeface="Arial"/>
                <a:cs typeface="Angsana New"/>
              </a:rPr>
              <a:t>Hunga</a:t>
            </a:r>
            <a:r>
              <a:rPr lang="en-US" sz="1882" kern="0" dirty="0">
                <a:solidFill>
                  <a:srgbClr val="000000"/>
                </a:solidFill>
                <a:latin typeface="Arial"/>
                <a:cs typeface="Angsana New"/>
              </a:rPr>
              <a:t> Tonga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19868" y="2364829"/>
            <a:ext cx="11533200" cy="3243014"/>
            <a:chOff x="1836668" y="2819455"/>
            <a:chExt cx="8299600" cy="23337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1" t="48941" r="5852" b="1312"/>
            <a:stretch/>
          </p:blipFill>
          <p:spPr>
            <a:xfrm>
              <a:off x="1836668" y="2819455"/>
              <a:ext cx="3699259" cy="2333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3" b="51669"/>
            <a:stretch/>
          </p:blipFill>
          <p:spPr>
            <a:xfrm>
              <a:off x="5696392" y="2819455"/>
              <a:ext cx="4439876" cy="2333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66621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76" y="428625"/>
            <a:ext cx="8805237" cy="546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690" rIns="91378" bIns="45690" numCol="1" anchor="b" anchorCtr="0" compatLnSpc="1">
            <a:prstTxWarp prst="textNoShape">
              <a:avLst/>
            </a:prstTxWarp>
          </a:bodyPr>
          <a:lstStyle/>
          <a:p>
            <a:r>
              <a:rPr lang="en-US" sz="2957"/>
              <a:t>Timeline </a:t>
            </a:r>
            <a:r>
              <a:rPr lang="en-US" sz="2957" dirty="0"/>
              <a:t>of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5" y="1122810"/>
            <a:ext cx="10683243" cy="35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522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84A7EA-46AC-41A4-BA4C-560464105D15}"/>
              </a:ext>
            </a:extLst>
          </p:cNvPr>
          <p:cNvSpPr txBox="1"/>
          <p:nvPr/>
        </p:nvSpPr>
        <p:spPr>
          <a:xfrm>
            <a:off x="420329" y="151562"/>
            <a:ext cx="10972885" cy="5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690" rIns="91378" bIns="45690" numCol="1" anchor="b" anchorCtr="0" compatLnSpc="1">
            <a:prstTxWarp prst="textNoShape">
              <a:avLst/>
            </a:prstTxWarp>
          </a:bodyPr>
          <a:lstStyle>
            <a:lvl1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957" b="1">
                <a:solidFill>
                  <a:schemeClr val="accent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Angsana New" pitchFamily="18" charset="0"/>
              </a:defRPr>
            </a:lvl2pPr>
            <a:lvl3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Angsana New" pitchFamily="18" charset="0"/>
              </a:defRPr>
            </a:lvl3pPr>
            <a:lvl4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Angsana New" pitchFamily="18" charset="0"/>
              </a:defRPr>
            </a:lvl4pPr>
            <a:lvl5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charset="0"/>
                <a:ea typeface="MS PGothic" panose="020B0600070205080204" pitchFamily="34" charset="-128"/>
                <a:cs typeface="Angsana New" pitchFamily="18" charset="0"/>
              </a:defRPr>
            </a:lvl5pPr>
            <a:lvl6pPr marL="45689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charset="0"/>
                <a:ea typeface="Angsana New" pitchFamily="18" charset="0"/>
                <a:cs typeface="Angsana New" pitchFamily="18" charset="0"/>
              </a:defRPr>
            </a:lvl6pPr>
            <a:lvl7pPr marL="91378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charset="0"/>
                <a:ea typeface="Angsana New" pitchFamily="18" charset="0"/>
                <a:cs typeface="Angsana New" pitchFamily="18" charset="0"/>
              </a:defRPr>
            </a:lvl7pPr>
            <a:lvl8pPr marL="13706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charset="0"/>
                <a:ea typeface="Angsana New" pitchFamily="18" charset="0"/>
                <a:cs typeface="Angsana New" pitchFamily="18" charset="0"/>
              </a:defRPr>
            </a:lvl8pPr>
            <a:lvl9pPr marL="182756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charset="0"/>
                <a:ea typeface="Angsana New" pitchFamily="18" charset="0"/>
                <a:cs typeface="Angsana New" pitchFamily="18" charset="0"/>
              </a:defRPr>
            </a:lvl9pPr>
          </a:lstStyle>
          <a:p>
            <a:r>
              <a:rPr lang="en-US" sz="2400"/>
              <a:t>HTHH January 2022 Tsunami </a:t>
            </a:r>
            <a:r>
              <a:rPr lang="en-US" sz="2400" dirty="0"/>
              <a:t>Amplitudes from Gauges (Size Order)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10584360" imgH="5592960"/>
        </mc:Choice>
        <mc:Fallback>
          <p:control name="TextBox1" r:id="rId2" imgW="10584360" imgH="5592960">
            <p:pic>
              <p:nvPicPr>
                <p:cNvPr id="2058" name="TextBox1">
                  <a:extLst>
                    <a:ext uri="{FF2B5EF4-FFF2-40B4-BE49-F238E27FC236}">
                      <a16:creationId xmlns:a16="http://schemas.microsoft.com/office/drawing/2014/main" xmlns="" id="{605B2C70-6667-4236-83EE-3303C9CF12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50304" y="1113036"/>
                  <a:ext cx="10583916" cy="559340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55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78786" y="206779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cs typeface="Helvetica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cs typeface="Helvetica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456" y="1656813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63598" marR="0" indent="-163598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1pPr>
            <a:lvl2pPr marL="431958" marR="0" indent="-190865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2pPr>
            <a:lvl3pPr marL="711224" marR="0" indent="-229038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3pPr>
            <a:lvl4pPr marL="977766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4pPr>
            <a:lvl5pPr marL="1218859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5pPr>
            <a:lvl6pPr marL="1459952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1701045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1942138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183231" marR="0" indent="-254487" algn="l" defTabSz="685775" rtl="0" eaLnBrk="1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1" sz="200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1" lang="fr-FR" sz="20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January 15th 2022 : </a:t>
            </a:r>
            <a:r>
              <a:rPr kumimoji="1" lang="fr-FR" sz="2004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HTHH explosion and tsunami</a:t>
            </a:r>
          </a:p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1" lang="fr-FR" sz="200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1" lang="fr-FR" sz="20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February 10th 2022 : </a:t>
            </a:r>
            <a:r>
              <a:rPr kumimoji="1" lang="fr-FR" sz="2004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establishment of HTHH ad hoc team on Volcano tsunami hazard response</a:t>
            </a:r>
          </a:p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1" lang="fr-FR" sz="200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1" lang="fr-FR" sz="20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March  16 2022 : IOC sent </a:t>
            </a:r>
            <a:r>
              <a:rPr kumimoji="1" lang="fr-FR" sz="2004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CL 2882 : PTWS Interim Procedures Implementation Plan</a:t>
            </a:r>
          </a:p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1" lang="fr-FR" sz="200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1" lang="fr-FR" sz="200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August  17 2022 : IOC sent </a:t>
            </a:r>
            <a:r>
              <a:rPr kumimoji="1" lang="fr-FR" sz="2004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CL 2902 : PTWC Interim Procedures and PTWS products User’s Guide</a:t>
            </a:r>
          </a:p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1" lang="fr-FR" sz="200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163598" marR="0" lvl="0" indent="-163598" algn="l" defTabSz="685775" rtl="0" eaLnBrk="1" fontAlgn="auto" latinLnBrk="0" hangingPunct="1">
              <a:lnSpc>
                <a:spcPct val="90000"/>
              </a:lnSpc>
              <a:spcBef>
                <a:spcPts val="73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1" lang="fr-FR" sz="200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77914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78786" y="206779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cs typeface="Helvetica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Helvetica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DCCC3403-ECB6-9FAA-557B-F54FB089AF61}"/>
              </a:ext>
            </a:extLst>
          </p:cNvPr>
          <p:cNvSpPr txBox="1">
            <a:spLocks/>
          </p:cNvSpPr>
          <p:nvPr/>
        </p:nvSpPr>
        <p:spPr>
          <a:xfrm>
            <a:off x="378786" y="400454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cs typeface="Helvetica"/>
              </a:rPr>
              <a:t>Task Team Seismic Data Sharing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Helvetic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3456" t="14857" r="8992" b="4571"/>
          <a:stretch/>
        </p:blipFill>
        <p:spPr>
          <a:xfrm>
            <a:off x="176380" y="206779"/>
            <a:ext cx="10115550" cy="60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487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78786" y="206779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cs typeface="Helvetica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Helvetic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2133" t="14571" r="7503" b="4286"/>
          <a:stretch/>
        </p:blipFill>
        <p:spPr>
          <a:xfrm>
            <a:off x="266700" y="206778"/>
            <a:ext cx="10295367" cy="60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53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78786" y="206779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cs typeface="Helvetica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Helvetic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526" t="13429" r="3865" b="2000"/>
          <a:stretch/>
        </p:blipFill>
        <p:spPr>
          <a:xfrm>
            <a:off x="0" y="107967"/>
            <a:ext cx="10541784" cy="5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631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5D0FC492-41C1-471F-B0FE-1346596ADD6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B13FDAD6-7AD1-42FE-8A4E-E96C4AED2565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46743D3-9BF1-4F37-9E90-12BB0B17C0B2}"/>
    </a:ext>
  </a:extLst>
</a:theme>
</file>

<file path=ppt/theme/theme12.xml><?xml version="1.0" encoding="utf-8"?>
<a:theme xmlns:a="http://schemas.openxmlformats.org/drawingml/2006/main" name="6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30156B24-9CF6-43A2-A0E5-94F72B391F2E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D1EE385-4B87-49B7-A642-75E2E394424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324C5DA6-45BD-4B4B-9260-240EBD6A640C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197A9F0E-3400-4037-8CC3-A2A23DF8B6D6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D585DBE-C9EC-423D-B740-7932DE33820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C1CB18CD-FBC3-4DE9-8EFD-DA967A080843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19DB3EB8-CEB4-47CF-9E62-432247038579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B2464D8B-D0F5-46C6-A84E-CD3CA882E6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IOC_PPT_Template_NewLogo_June2021</Template>
  <TotalTime>6141</TotalTime>
  <Words>1565</Words>
  <Application>Microsoft Office PowerPoint</Application>
  <PresentationFormat>Widescreen</PresentationFormat>
  <Paragraphs>279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57" baseType="lpstr">
      <vt:lpstr>MS PGothic</vt:lpstr>
      <vt:lpstr>MS PGothic</vt:lpstr>
      <vt:lpstr>游ゴシック</vt:lpstr>
      <vt:lpstr>游ゴシック Light</vt:lpstr>
      <vt:lpstr>Angsana New</vt:lpstr>
      <vt:lpstr>Arial</vt:lpstr>
      <vt:lpstr>Arial-BoldMT</vt:lpstr>
      <vt:lpstr>ArialMT</vt:lpstr>
      <vt:lpstr>Calibri</vt:lpstr>
      <vt:lpstr>Calibri Light</vt:lpstr>
      <vt:lpstr>Courier New</vt:lpstr>
      <vt:lpstr>CourierNewPSMT</vt:lpstr>
      <vt:lpstr>Helvetica</vt:lpstr>
      <vt:lpstr>Open Sans</vt:lpstr>
      <vt:lpstr>Roboto</vt:lpstr>
      <vt:lpstr>Times New Roman</vt:lpstr>
      <vt:lpstr>Verdana</vt:lpstr>
      <vt:lpstr>Wingdings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6_ITTI.McKinnie</vt:lpstr>
      <vt:lpstr>7_ITTI.McKinnie</vt:lpstr>
      <vt:lpstr>4.11.1 PTWS procedures and products for the next HTHH event </vt:lpstr>
      <vt:lpstr>PTWC 19 Coastal Sea-Level Gauge Alarms for Volcanoes</vt:lpstr>
      <vt:lpstr>HTHH January 2022 Tsunami arrival at Nuku`alofa </vt:lpstr>
      <vt:lpstr>Timeline of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Message Product</vt:lpstr>
      <vt:lpstr>Sample Message Product</vt:lpstr>
      <vt:lpstr>Sample Message Product</vt:lpstr>
      <vt:lpstr>Sample Message Product</vt:lpstr>
      <vt:lpstr>Sample Message Product</vt:lpstr>
      <vt:lpstr>Sample Message Product</vt:lpstr>
      <vt:lpstr>Sample Message Product</vt:lpstr>
      <vt:lpstr>Sample Message Product</vt:lpstr>
      <vt:lpstr>Sample Message Product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ICG/PTWS activities from Feb 2021 to Feb 2022</dc:title>
  <dc:creator>Nihismae</dc:creator>
  <cp:lastModifiedBy>PTWC</cp:lastModifiedBy>
  <cp:revision>135</cp:revision>
  <dcterms:created xsi:type="dcterms:W3CDTF">2022-12-06T02:55:00Z</dcterms:created>
  <dcterms:modified xsi:type="dcterms:W3CDTF">2023-09-12T23:34:46Z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