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1"/>
  </p:notesMasterIdLst>
  <p:sldIdLst>
    <p:sldId id="2745" r:id="rId3"/>
    <p:sldId id="2362" r:id="rId4"/>
    <p:sldId id="2748" r:id="rId5"/>
    <p:sldId id="2363" r:id="rId6"/>
    <p:sldId id="2732" r:id="rId7"/>
    <p:sldId id="2736" r:id="rId8"/>
    <p:sldId id="2738" r:id="rId9"/>
    <p:sldId id="2739" r:id="rId10"/>
    <p:sldId id="2740" r:id="rId11"/>
    <p:sldId id="2741" r:id="rId12"/>
    <p:sldId id="2742" r:id="rId13"/>
    <p:sldId id="2743" r:id="rId14"/>
    <p:sldId id="2744" r:id="rId15"/>
    <p:sldId id="2749" r:id="rId16"/>
    <p:sldId id="2750" r:id="rId17"/>
    <p:sldId id="266" r:id="rId18"/>
    <p:sldId id="261"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49123" autoAdjust="0"/>
  </p:normalViewPr>
  <p:slideViewPr>
    <p:cSldViewPr snapToGrid="0">
      <p:cViewPr varScale="1">
        <p:scale>
          <a:sx n="32" d="100"/>
          <a:sy n="32" d="100"/>
        </p:scale>
        <p:origin x="19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Fromont [NEMA]" userId="d8ad61a2-0a38-4ee0-8d25-a7fe3a3d84b4" providerId="ADAL" clId="{A9DDBA57-1215-415B-AD53-1ED56A5CE0AD}"/>
    <pc:docChg chg="custSel modSld">
      <pc:chgData name="Ashleigh Fromont [NEMA]" userId="d8ad61a2-0a38-4ee0-8d25-a7fe3a3d84b4" providerId="ADAL" clId="{A9DDBA57-1215-415B-AD53-1ED56A5CE0AD}" dt="2023-09-12T23:55:10.324" v="175" actId="20577"/>
      <pc:docMkLst>
        <pc:docMk/>
      </pc:docMkLst>
      <pc:sldChg chg="modNotesTx">
        <pc:chgData name="Ashleigh Fromont [NEMA]" userId="d8ad61a2-0a38-4ee0-8d25-a7fe3a3d84b4" providerId="ADAL" clId="{A9DDBA57-1215-415B-AD53-1ED56A5CE0AD}" dt="2023-09-12T23:37:09.324" v="121"/>
        <pc:sldMkLst>
          <pc:docMk/>
          <pc:sldMk cId="4044751374" sldId="266"/>
        </pc:sldMkLst>
      </pc:sldChg>
      <pc:sldChg chg="modSp mod">
        <pc:chgData name="Ashleigh Fromont [NEMA]" userId="d8ad61a2-0a38-4ee0-8d25-a7fe3a3d84b4" providerId="ADAL" clId="{A9DDBA57-1215-415B-AD53-1ED56A5CE0AD}" dt="2023-09-12T23:55:10.324" v="175" actId="20577"/>
        <pc:sldMkLst>
          <pc:docMk/>
          <pc:sldMk cId="735856302" sldId="2736"/>
        </pc:sldMkLst>
        <pc:spChg chg="mod">
          <ac:chgData name="Ashleigh Fromont [NEMA]" userId="d8ad61a2-0a38-4ee0-8d25-a7fe3a3d84b4" providerId="ADAL" clId="{A9DDBA57-1215-415B-AD53-1ED56A5CE0AD}" dt="2023-09-12T23:55:10.324" v="175" actId="20577"/>
          <ac:spMkLst>
            <pc:docMk/>
            <pc:sldMk cId="735856302" sldId="2736"/>
            <ac:spMk id="6" creationId="{92B647FB-7099-C6E8-0E52-9F3A9F3EC1F4}"/>
          </ac:spMkLst>
        </pc:spChg>
        <pc:spChg chg="mod">
          <ac:chgData name="Ashleigh Fromont [NEMA]" userId="d8ad61a2-0a38-4ee0-8d25-a7fe3a3d84b4" providerId="ADAL" clId="{A9DDBA57-1215-415B-AD53-1ED56A5CE0AD}" dt="2023-09-12T22:41:50.776" v="1" actId="20577"/>
          <ac:spMkLst>
            <pc:docMk/>
            <pc:sldMk cId="735856302" sldId="2736"/>
            <ac:spMk id="8" creationId="{FD943276-44E7-BDCC-D927-7B5FBABA343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7CBB8-43D0-46C4-985E-AF7D24FED562}" type="doc">
      <dgm:prSet loTypeId="urn:microsoft.com/office/officeart/2005/8/layout/process1" loCatId="process" qsTypeId="urn:microsoft.com/office/officeart/2005/8/quickstyle/simple1" qsCatId="simple" csTypeId="urn:microsoft.com/office/officeart/2005/8/colors/accent1_2" csCatId="accent1" phldr="1"/>
      <dgm:spPr/>
    </dgm:pt>
    <dgm:pt modelId="{E56D20A4-4494-4354-ACAD-88A905F329C4}">
      <dgm:prSet phldrT="[Text]" custT="1"/>
      <dgm:spPr>
        <a:solidFill>
          <a:srgbClr val="0069B4"/>
        </a:solidFill>
      </dgm:spPr>
      <dgm:t>
        <a:bodyPr/>
        <a:lstStyle/>
        <a:p>
          <a:r>
            <a:rPr lang="en-NZ" sz="2400" dirty="0"/>
            <a:t>Define the “community”</a:t>
          </a:r>
        </a:p>
      </dgm:t>
    </dgm:pt>
    <dgm:pt modelId="{97C02BA0-0523-4ABF-892C-62F0CE7BC214}" type="parTrans" cxnId="{276450D3-C0C9-45FD-A8E2-064C26CF1F33}">
      <dgm:prSet/>
      <dgm:spPr/>
      <dgm:t>
        <a:bodyPr/>
        <a:lstStyle/>
        <a:p>
          <a:endParaRPr lang="en-NZ" sz="2400"/>
        </a:p>
      </dgm:t>
    </dgm:pt>
    <dgm:pt modelId="{A99C3763-3B53-4B67-AEDE-92C4D0F930FF}" type="sibTrans" cxnId="{276450D3-C0C9-45FD-A8E2-064C26CF1F33}">
      <dgm:prSet custT="1"/>
      <dgm:spPr/>
      <dgm:t>
        <a:bodyPr/>
        <a:lstStyle/>
        <a:p>
          <a:endParaRPr lang="en-NZ" sz="1800"/>
        </a:p>
      </dgm:t>
    </dgm:pt>
    <dgm:pt modelId="{36050D3E-597B-4317-A3D3-70AE432161E0}">
      <dgm:prSet phldrT="[Text]" custT="1"/>
      <dgm:spPr>
        <a:solidFill>
          <a:srgbClr val="0069B4"/>
        </a:solidFill>
      </dgm:spPr>
      <dgm:t>
        <a:bodyPr/>
        <a:lstStyle/>
        <a:p>
          <a:r>
            <a:rPr lang="en-NZ" sz="2400" dirty="0"/>
            <a:t>Cross-Reference programme with Tsunami Ready indicators</a:t>
          </a:r>
        </a:p>
      </dgm:t>
    </dgm:pt>
    <dgm:pt modelId="{EB38AD96-0F9A-43F6-8FFD-7979809602B9}" type="parTrans" cxnId="{B2142EFF-596C-4A8C-B186-CFC1E9DCBA8C}">
      <dgm:prSet/>
      <dgm:spPr/>
      <dgm:t>
        <a:bodyPr/>
        <a:lstStyle/>
        <a:p>
          <a:endParaRPr lang="en-NZ" sz="2400"/>
        </a:p>
      </dgm:t>
    </dgm:pt>
    <dgm:pt modelId="{6151DEFD-6AD9-471C-B8E1-8FDCA216F93D}" type="sibTrans" cxnId="{B2142EFF-596C-4A8C-B186-CFC1E9DCBA8C}">
      <dgm:prSet custT="1"/>
      <dgm:spPr/>
      <dgm:t>
        <a:bodyPr/>
        <a:lstStyle/>
        <a:p>
          <a:endParaRPr lang="en-NZ" sz="1800"/>
        </a:p>
      </dgm:t>
    </dgm:pt>
    <dgm:pt modelId="{69690013-DF32-4E4E-B57E-9942F6989CF4}">
      <dgm:prSet phldrT="[Text]" custT="1"/>
      <dgm:spPr>
        <a:solidFill>
          <a:srgbClr val="0069B4"/>
        </a:solidFill>
      </dgm:spPr>
      <dgm:t>
        <a:bodyPr/>
        <a:lstStyle/>
        <a:p>
          <a:r>
            <a:rPr lang="en-NZ" sz="2400" dirty="0"/>
            <a:t>Identify existing community reporting</a:t>
          </a:r>
        </a:p>
      </dgm:t>
    </dgm:pt>
    <dgm:pt modelId="{BB6B15DE-E973-4D8F-A84A-C770E8BB8D69}" type="parTrans" cxnId="{45622ACC-21FE-4AD9-A325-3F25FB4145D1}">
      <dgm:prSet/>
      <dgm:spPr/>
      <dgm:t>
        <a:bodyPr/>
        <a:lstStyle/>
        <a:p>
          <a:endParaRPr lang="en-NZ" sz="2400"/>
        </a:p>
      </dgm:t>
    </dgm:pt>
    <dgm:pt modelId="{A178801C-4A05-4E16-967A-2E5316E58EC2}" type="sibTrans" cxnId="{45622ACC-21FE-4AD9-A325-3F25FB4145D1}">
      <dgm:prSet custT="1"/>
      <dgm:spPr/>
      <dgm:t>
        <a:bodyPr/>
        <a:lstStyle/>
        <a:p>
          <a:endParaRPr lang="en-NZ" sz="1800"/>
        </a:p>
      </dgm:t>
    </dgm:pt>
    <dgm:pt modelId="{04FDDDBC-BCBD-4D45-8ACA-12A6058803F9}">
      <dgm:prSet phldrT="[Text]" custT="1"/>
      <dgm:spPr>
        <a:solidFill>
          <a:srgbClr val="0069B4"/>
        </a:solidFill>
      </dgm:spPr>
      <dgm:t>
        <a:bodyPr/>
        <a:lstStyle/>
        <a:p>
          <a:r>
            <a:rPr lang="en-NZ" sz="2400" dirty="0"/>
            <a:t>Establish governance to support communities</a:t>
          </a:r>
        </a:p>
      </dgm:t>
    </dgm:pt>
    <dgm:pt modelId="{DCA66BE0-C911-41FC-8AF8-065882961C33}" type="parTrans" cxnId="{B7AE5B10-CE3E-4654-B99E-4FEAE467E2D9}">
      <dgm:prSet/>
      <dgm:spPr/>
      <dgm:t>
        <a:bodyPr/>
        <a:lstStyle/>
        <a:p>
          <a:endParaRPr lang="en-NZ" sz="2400"/>
        </a:p>
      </dgm:t>
    </dgm:pt>
    <dgm:pt modelId="{8F01F341-C13B-42B2-96DA-85FE0F3C33CA}" type="sibTrans" cxnId="{B7AE5B10-CE3E-4654-B99E-4FEAE467E2D9}">
      <dgm:prSet/>
      <dgm:spPr/>
      <dgm:t>
        <a:bodyPr/>
        <a:lstStyle/>
        <a:p>
          <a:endParaRPr lang="en-NZ" sz="2400"/>
        </a:p>
      </dgm:t>
    </dgm:pt>
    <dgm:pt modelId="{7C43A7B0-3A5A-4A05-AA0E-0E22A7611DBC}" type="pres">
      <dgm:prSet presAssocID="{41F7CBB8-43D0-46C4-985E-AF7D24FED562}" presName="Name0" presStyleCnt="0">
        <dgm:presLayoutVars>
          <dgm:dir/>
          <dgm:resizeHandles val="exact"/>
        </dgm:presLayoutVars>
      </dgm:prSet>
      <dgm:spPr/>
    </dgm:pt>
    <dgm:pt modelId="{4E3E0201-F8D7-4613-B4A2-DCD84C87E595}" type="pres">
      <dgm:prSet presAssocID="{E56D20A4-4494-4354-ACAD-88A905F329C4}" presName="node" presStyleLbl="node1" presStyleIdx="0" presStyleCnt="4">
        <dgm:presLayoutVars>
          <dgm:bulletEnabled val="1"/>
        </dgm:presLayoutVars>
      </dgm:prSet>
      <dgm:spPr/>
    </dgm:pt>
    <dgm:pt modelId="{C11C52BE-99A9-4D86-B9D0-5C83E92C67F9}" type="pres">
      <dgm:prSet presAssocID="{A99C3763-3B53-4B67-AEDE-92C4D0F930FF}" presName="sibTrans" presStyleLbl="sibTrans2D1" presStyleIdx="0" presStyleCnt="3"/>
      <dgm:spPr/>
    </dgm:pt>
    <dgm:pt modelId="{F5B7C4FF-5040-46C4-AE5E-8329F6374DAE}" type="pres">
      <dgm:prSet presAssocID="{A99C3763-3B53-4B67-AEDE-92C4D0F930FF}" presName="connectorText" presStyleLbl="sibTrans2D1" presStyleIdx="0" presStyleCnt="3"/>
      <dgm:spPr/>
    </dgm:pt>
    <dgm:pt modelId="{F105E7CF-AC34-4748-943E-808C52FE398B}" type="pres">
      <dgm:prSet presAssocID="{36050D3E-597B-4317-A3D3-70AE432161E0}" presName="node" presStyleLbl="node1" presStyleIdx="1" presStyleCnt="4" custLinFactNeighborX="7986" custLinFactNeighborY="0">
        <dgm:presLayoutVars>
          <dgm:bulletEnabled val="1"/>
        </dgm:presLayoutVars>
      </dgm:prSet>
      <dgm:spPr/>
    </dgm:pt>
    <dgm:pt modelId="{1951B201-8319-4229-9560-C84E7914F8CD}" type="pres">
      <dgm:prSet presAssocID="{6151DEFD-6AD9-471C-B8E1-8FDCA216F93D}" presName="sibTrans" presStyleLbl="sibTrans2D1" presStyleIdx="1" presStyleCnt="3"/>
      <dgm:spPr/>
    </dgm:pt>
    <dgm:pt modelId="{44833D2C-E939-41FC-8523-ABCA5E9E27F9}" type="pres">
      <dgm:prSet presAssocID="{6151DEFD-6AD9-471C-B8E1-8FDCA216F93D}" presName="connectorText" presStyleLbl="sibTrans2D1" presStyleIdx="1" presStyleCnt="3"/>
      <dgm:spPr/>
    </dgm:pt>
    <dgm:pt modelId="{FA491041-AA03-459E-A7DC-33DFB0FEA8C8}" type="pres">
      <dgm:prSet presAssocID="{69690013-DF32-4E4E-B57E-9942F6989CF4}" presName="node" presStyleLbl="node1" presStyleIdx="2" presStyleCnt="4">
        <dgm:presLayoutVars>
          <dgm:bulletEnabled val="1"/>
        </dgm:presLayoutVars>
      </dgm:prSet>
      <dgm:spPr/>
    </dgm:pt>
    <dgm:pt modelId="{EB087BE9-4BA0-4787-8A08-1FF8981AF07E}" type="pres">
      <dgm:prSet presAssocID="{A178801C-4A05-4E16-967A-2E5316E58EC2}" presName="sibTrans" presStyleLbl="sibTrans2D1" presStyleIdx="2" presStyleCnt="3"/>
      <dgm:spPr/>
    </dgm:pt>
    <dgm:pt modelId="{9FD9577F-74A5-4DC2-A56F-2BA90E530B73}" type="pres">
      <dgm:prSet presAssocID="{A178801C-4A05-4E16-967A-2E5316E58EC2}" presName="connectorText" presStyleLbl="sibTrans2D1" presStyleIdx="2" presStyleCnt="3"/>
      <dgm:spPr/>
    </dgm:pt>
    <dgm:pt modelId="{54E3F80E-62BB-4A57-B9C2-744A8BDCB0A3}" type="pres">
      <dgm:prSet presAssocID="{04FDDDBC-BCBD-4D45-8ACA-12A6058803F9}" presName="node" presStyleLbl="node1" presStyleIdx="3" presStyleCnt="4">
        <dgm:presLayoutVars>
          <dgm:bulletEnabled val="1"/>
        </dgm:presLayoutVars>
      </dgm:prSet>
      <dgm:spPr/>
    </dgm:pt>
  </dgm:ptLst>
  <dgm:cxnLst>
    <dgm:cxn modelId="{3090A702-93AE-471C-AF6A-A75CB9443557}" type="presOf" srcId="{6151DEFD-6AD9-471C-B8E1-8FDCA216F93D}" destId="{1951B201-8319-4229-9560-C84E7914F8CD}" srcOrd="0" destOrd="0" presId="urn:microsoft.com/office/officeart/2005/8/layout/process1"/>
    <dgm:cxn modelId="{B7AE5B10-CE3E-4654-B99E-4FEAE467E2D9}" srcId="{41F7CBB8-43D0-46C4-985E-AF7D24FED562}" destId="{04FDDDBC-BCBD-4D45-8ACA-12A6058803F9}" srcOrd="3" destOrd="0" parTransId="{DCA66BE0-C911-41FC-8AF8-065882961C33}" sibTransId="{8F01F341-C13B-42B2-96DA-85FE0F3C33CA}"/>
    <dgm:cxn modelId="{50446C28-2D75-4115-AC0B-34FE5F4280DB}" type="presOf" srcId="{41F7CBB8-43D0-46C4-985E-AF7D24FED562}" destId="{7C43A7B0-3A5A-4A05-AA0E-0E22A7611DBC}" srcOrd="0" destOrd="0" presId="urn:microsoft.com/office/officeart/2005/8/layout/process1"/>
    <dgm:cxn modelId="{CA9A533D-B35D-4C9D-8725-3C42173C52EB}" type="presOf" srcId="{A99C3763-3B53-4B67-AEDE-92C4D0F930FF}" destId="{C11C52BE-99A9-4D86-B9D0-5C83E92C67F9}" srcOrd="0" destOrd="0" presId="urn:microsoft.com/office/officeart/2005/8/layout/process1"/>
    <dgm:cxn modelId="{3710AC43-0AB4-46B9-B55D-1DA2A6106DD6}" type="presOf" srcId="{A178801C-4A05-4E16-967A-2E5316E58EC2}" destId="{9FD9577F-74A5-4DC2-A56F-2BA90E530B73}" srcOrd="1" destOrd="0" presId="urn:microsoft.com/office/officeart/2005/8/layout/process1"/>
    <dgm:cxn modelId="{BFCBC863-4CA2-459E-8E76-AD8D5DC4DB81}" type="presOf" srcId="{04FDDDBC-BCBD-4D45-8ACA-12A6058803F9}" destId="{54E3F80E-62BB-4A57-B9C2-744A8BDCB0A3}" srcOrd="0" destOrd="0" presId="urn:microsoft.com/office/officeart/2005/8/layout/process1"/>
    <dgm:cxn modelId="{E323BE73-AD01-48A3-B389-027917020E99}" type="presOf" srcId="{A99C3763-3B53-4B67-AEDE-92C4D0F930FF}" destId="{F5B7C4FF-5040-46C4-AE5E-8329F6374DAE}" srcOrd="1" destOrd="0" presId="urn:microsoft.com/office/officeart/2005/8/layout/process1"/>
    <dgm:cxn modelId="{5F4AB081-04DF-45F2-AB19-838D967D76D6}" type="presOf" srcId="{E56D20A4-4494-4354-ACAD-88A905F329C4}" destId="{4E3E0201-F8D7-4613-B4A2-DCD84C87E595}" srcOrd="0" destOrd="0" presId="urn:microsoft.com/office/officeart/2005/8/layout/process1"/>
    <dgm:cxn modelId="{D8CD4388-89BA-44FA-B849-DF8B78948513}" type="presOf" srcId="{36050D3E-597B-4317-A3D3-70AE432161E0}" destId="{F105E7CF-AC34-4748-943E-808C52FE398B}" srcOrd="0" destOrd="0" presId="urn:microsoft.com/office/officeart/2005/8/layout/process1"/>
    <dgm:cxn modelId="{676EB197-A058-47B4-BF17-F0839430A6CA}" type="presOf" srcId="{6151DEFD-6AD9-471C-B8E1-8FDCA216F93D}" destId="{44833D2C-E939-41FC-8523-ABCA5E9E27F9}" srcOrd="1" destOrd="0" presId="urn:microsoft.com/office/officeart/2005/8/layout/process1"/>
    <dgm:cxn modelId="{9374BBA4-4318-478E-8274-5D3B87B56ED4}" type="presOf" srcId="{69690013-DF32-4E4E-B57E-9942F6989CF4}" destId="{FA491041-AA03-459E-A7DC-33DFB0FEA8C8}" srcOrd="0" destOrd="0" presId="urn:microsoft.com/office/officeart/2005/8/layout/process1"/>
    <dgm:cxn modelId="{45622ACC-21FE-4AD9-A325-3F25FB4145D1}" srcId="{41F7CBB8-43D0-46C4-985E-AF7D24FED562}" destId="{69690013-DF32-4E4E-B57E-9942F6989CF4}" srcOrd="2" destOrd="0" parTransId="{BB6B15DE-E973-4D8F-A84A-C770E8BB8D69}" sibTransId="{A178801C-4A05-4E16-967A-2E5316E58EC2}"/>
    <dgm:cxn modelId="{134E96CC-38B1-4B8B-8BD4-6B7933415173}" type="presOf" srcId="{A178801C-4A05-4E16-967A-2E5316E58EC2}" destId="{EB087BE9-4BA0-4787-8A08-1FF8981AF07E}" srcOrd="0" destOrd="0" presId="urn:microsoft.com/office/officeart/2005/8/layout/process1"/>
    <dgm:cxn modelId="{276450D3-C0C9-45FD-A8E2-064C26CF1F33}" srcId="{41F7CBB8-43D0-46C4-985E-AF7D24FED562}" destId="{E56D20A4-4494-4354-ACAD-88A905F329C4}" srcOrd="0" destOrd="0" parTransId="{97C02BA0-0523-4ABF-892C-62F0CE7BC214}" sibTransId="{A99C3763-3B53-4B67-AEDE-92C4D0F930FF}"/>
    <dgm:cxn modelId="{B2142EFF-596C-4A8C-B186-CFC1E9DCBA8C}" srcId="{41F7CBB8-43D0-46C4-985E-AF7D24FED562}" destId="{36050D3E-597B-4317-A3D3-70AE432161E0}" srcOrd="1" destOrd="0" parTransId="{EB38AD96-0F9A-43F6-8FFD-7979809602B9}" sibTransId="{6151DEFD-6AD9-471C-B8E1-8FDCA216F93D}"/>
    <dgm:cxn modelId="{3B004083-B6D4-4DA1-A6BF-A4C4E198CD6E}" type="presParOf" srcId="{7C43A7B0-3A5A-4A05-AA0E-0E22A7611DBC}" destId="{4E3E0201-F8D7-4613-B4A2-DCD84C87E595}" srcOrd="0" destOrd="0" presId="urn:microsoft.com/office/officeart/2005/8/layout/process1"/>
    <dgm:cxn modelId="{91B3147F-2607-4B24-8CDC-7565BB1BEE95}" type="presParOf" srcId="{7C43A7B0-3A5A-4A05-AA0E-0E22A7611DBC}" destId="{C11C52BE-99A9-4D86-B9D0-5C83E92C67F9}" srcOrd="1" destOrd="0" presId="urn:microsoft.com/office/officeart/2005/8/layout/process1"/>
    <dgm:cxn modelId="{B7528841-FBAB-49A4-806A-88755ABB4FED}" type="presParOf" srcId="{C11C52BE-99A9-4D86-B9D0-5C83E92C67F9}" destId="{F5B7C4FF-5040-46C4-AE5E-8329F6374DAE}" srcOrd="0" destOrd="0" presId="urn:microsoft.com/office/officeart/2005/8/layout/process1"/>
    <dgm:cxn modelId="{A6D9054B-7167-41FE-B909-7434E7AE1663}" type="presParOf" srcId="{7C43A7B0-3A5A-4A05-AA0E-0E22A7611DBC}" destId="{F105E7CF-AC34-4748-943E-808C52FE398B}" srcOrd="2" destOrd="0" presId="urn:microsoft.com/office/officeart/2005/8/layout/process1"/>
    <dgm:cxn modelId="{38335D8F-6606-4A31-A96B-11DCBDF6C377}" type="presParOf" srcId="{7C43A7B0-3A5A-4A05-AA0E-0E22A7611DBC}" destId="{1951B201-8319-4229-9560-C84E7914F8CD}" srcOrd="3" destOrd="0" presId="urn:microsoft.com/office/officeart/2005/8/layout/process1"/>
    <dgm:cxn modelId="{E1817A9D-F934-4707-A755-F982F304DC46}" type="presParOf" srcId="{1951B201-8319-4229-9560-C84E7914F8CD}" destId="{44833D2C-E939-41FC-8523-ABCA5E9E27F9}" srcOrd="0" destOrd="0" presId="urn:microsoft.com/office/officeart/2005/8/layout/process1"/>
    <dgm:cxn modelId="{6D2031B0-58F7-458C-B49E-2EFE622E3EA6}" type="presParOf" srcId="{7C43A7B0-3A5A-4A05-AA0E-0E22A7611DBC}" destId="{FA491041-AA03-459E-A7DC-33DFB0FEA8C8}" srcOrd="4" destOrd="0" presId="urn:microsoft.com/office/officeart/2005/8/layout/process1"/>
    <dgm:cxn modelId="{50F44B47-0538-42D2-B53C-BBDF04FD2551}" type="presParOf" srcId="{7C43A7B0-3A5A-4A05-AA0E-0E22A7611DBC}" destId="{EB087BE9-4BA0-4787-8A08-1FF8981AF07E}" srcOrd="5" destOrd="0" presId="urn:microsoft.com/office/officeart/2005/8/layout/process1"/>
    <dgm:cxn modelId="{A93A87B7-E75A-4246-A09E-C52DF925EBD6}" type="presParOf" srcId="{EB087BE9-4BA0-4787-8A08-1FF8981AF07E}" destId="{9FD9577F-74A5-4DC2-A56F-2BA90E530B73}" srcOrd="0" destOrd="0" presId="urn:microsoft.com/office/officeart/2005/8/layout/process1"/>
    <dgm:cxn modelId="{573C95BD-FC54-4491-9C0D-FE24297A4267}" type="presParOf" srcId="{7C43A7B0-3A5A-4A05-AA0E-0E22A7611DBC}" destId="{54E3F80E-62BB-4A57-B9C2-744A8BDCB0A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E0201-F8D7-4613-B4A2-DCD84C87E595}">
      <dsp:nvSpPr>
        <dsp:cNvPr id="0" name=""/>
        <dsp:cNvSpPr/>
      </dsp:nvSpPr>
      <dsp:spPr>
        <a:xfrm>
          <a:off x="4916" y="622308"/>
          <a:ext cx="2149781" cy="2317733"/>
        </a:xfrm>
        <a:prstGeom prst="roundRect">
          <a:avLst>
            <a:gd name="adj" fmla="val 10000"/>
          </a:avLst>
        </a:prstGeom>
        <a:solidFill>
          <a:srgbClr val="006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Define the “community”</a:t>
          </a:r>
        </a:p>
      </dsp:txBody>
      <dsp:txXfrm>
        <a:off x="67881" y="685273"/>
        <a:ext cx="2023851" cy="2191803"/>
      </dsp:txXfrm>
    </dsp:sp>
    <dsp:sp modelId="{C11C52BE-99A9-4D86-B9D0-5C83E92C67F9}">
      <dsp:nvSpPr>
        <dsp:cNvPr id="0" name=""/>
        <dsp:cNvSpPr/>
      </dsp:nvSpPr>
      <dsp:spPr>
        <a:xfrm>
          <a:off x="2386845" y="1514602"/>
          <a:ext cx="492150" cy="533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2386845" y="1621231"/>
        <a:ext cx="344505" cy="319887"/>
      </dsp:txXfrm>
    </dsp:sp>
    <dsp:sp modelId="{F105E7CF-AC34-4748-943E-808C52FE398B}">
      <dsp:nvSpPr>
        <dsp:cNvPr id="0" name=""/>
        <dsp:cNvSpPr/>
      </dsp:nvSpPr>
      <dsp:spPr>
        <a:xfrm>
          <a:off x="3083284" y="622308"/>
          <a:ext cx="2149781" cy="2317733"/>
        </a:xfrm>
        <a:prstGeom prst="roundRect">
          <a:avLst>
            <a:gd name="adj" fmla="val 10000"/>
          </a:avLst>
        </a:prstGeom>
        <a:solidFill>
          <a:srgbClr val="006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Cross-Reference programme with Tsunami Ready indicators</a:t>
          </a:r>
        </a:p>
      </dsp:txBody>
      <dsp:txXfrm>
        <a:off x="3146249" y="685273"/>
        <a:ext cx="2023851" cy="2191803"/>
      </dsp:txXfrm>
    </dsp:sp>
    <dsp:sp modelId="{1951B201-8319-4229-9560-C84E7914F8CD}">
      <dsp:nvSpPr>
        <dsp:cNvPr id="0" name=""/>
        <dsp:cNvSpPr/>
      </dsp:nvSpPr>
      <dsp:spPr>
        <a:xfrm>
          <a:off x="5430876" y="1514602"/>
          <a:ext cx="419357" cy="533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5430876" y="1621231"/>
        <a:ext cx="293550" cy="319887"/>
      </dsp:txXfrm>
    </dsp:sp>
    <dsp:sp modelId="{FA491041-AA03-459E-A7DC-33DFB0FEA8C8}">
      <dsp:nvSpPr>
        <dsp:cNvPr id="0" name=""/>
        <dsp:cNvSpPr/>
      </dsp:nvSpPr>
      <dsp:spPr>
        <a:xfrm>
          <a:off x="6024306" y="622308"/>
          <a:ext cx="2149781" cy="2317733"/>
        </a:xfrm>
        <a:prstGeom prst="roundRect">
          <a:avLst>
            <a:gd name="adj" fmla="val 10000"/>
          </a:avLst>
        </a:prstGeom>
        <a:solidFill>
          <a:srgbClr val="006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Identify existing community reporting</a:t>
          </a:r>
        </a:p>
      </dsp:txBody>
      <dsp:txXfrm>
        <a:off x="6087271" y="685273"/>
        <a:ext cx="2023851" cy="2191803"/>
      </dsp:txXfrm>
    </dsp:sp>
    <dsp:sp modelId="{EB087BE9-4BA0-4787-8A08-1FF8981AF07E}">
      <dsp:nvSpPr>
        <dsp:cNvPr id="0" name=""/>
        <dsp:cNvSpPr/>
      </dsp:nvSpPr>
      <dsp:spPr>
        <a:xfrm>
          <a:off x="8389066" y="1514602"/>
          <a:ext cx="455753" cy="533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8389066" y="1621231"/>
        <a:ext cx="319027" cy="319887"/>
      </dsp:txXfrm>
    </dsp:sp>
    <dsp:sp modelId="{54E3F80E-62BB-4A57-B9C2-744A8BDCB0A3}">
      <dsp:nvSpPr>
        <dsp:cNvPr id="0" name=""/>
        <dsp:cNvSpPr/>
      </dsp:nvSpPr>
      <dsp:spPr>
        <a:xfrm>
          <a:off x="9034001" y="622308"/>
          <a:ext cx="2149781" cy="2317733"/>
        </a:xfrm>
        <a:prstGeom prst="roundRect">
          <a:avLst>
            <a:gd name="adj" fmla="val 10000"/>
          </a:avLst>
        </a:prstGeom>
        <a:solidFill>
          <a:srgbClr val="006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Establish governance to support communities</a:t>
          </a:r>
        </a:p>
      </dsp:txBody>
      <dsp:txXfrm>
        <a:off x="9096966" y="685273"/>
        <a:ext cx="2023851" cy="21918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C1578-A0AA-4DA1-AE4F-AB24BA90A919}" type="datetimeFigureOut">
              <a:rPr lang="en-NZ" smtClean="0"/>
              <a:t>13/09/2023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05010-7647-49B6-A162-F0A80D43B8CE}" type="slidenum">
              <a:rPr lang="en-NZ" smtClean="0"/>
              <a:t>‹#›</a:t>
            </a:fld>
            <a:endParaRPr lang="en-NZ"/>
          </a:p>
        </p:txBody>
      </p:sp>
    </p:spTree>
    <p:extLst>
      <p:ext uri="{BB962C8B-B14F-4D97-AF65-F5344CB8AC3E}">
        <p14:creationId xmlns:p14="http://schemas.microsoft.com/office/powerpoint/2010/main" val="251120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Insert a timeline?  Double check the number of communities.  This may have increased.</a:t>
            </a:r>
            <a:endParaRPr/>
          </a:p>
        </p:txBody>
      </p:sp>
      <p:sp>
        <p:nvSpPr>
          <p:cNvPr id="315" name="Google Shape;3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10</a:t>
            </a:fld>
            <a:endParaRPr lang="en-NZ"/>
          </a:p>
        </p:txBody>
      </p:sp>
    </p:spTree>
    <p:extLst>
      <p:ext uri="{BB962C8B-B14F-4D97-AF65-F5344CB8AC3E}">
        <p14:creationId xmlns:p14="http://schemas.microsoft.com/office/powerpoint/2010/main" val="261984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11</a:t>
            </a:fld>
            <a:endParaRPr lang="en-NZ"/>
          </a:p>
        </p:txBody>
      </p:sp>
    </p:spTree>
    <p:extLst>
      <p:ext uri="{BB962C8B-B14F-4D97-AF65-F5344CB8AC3E}">
        <p14:creationId xmlns:p14="http://schemas.microsoft.com/office/powerpoint/2010/main" val="333921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12</a:t>
            </a:fld>
            <a:endParaRPr lang="en-NZ"/>
          </a:p>
        </p:txBody>
      </p:sp>
    </p:spTree>
    <p:extLst>
      <p:ext uri="{BB962C8B-B14F-4D97-AF65-F5344CB8AC3E}">
        <p14:creationId xmlns:p14="http://schemas.microsoft.com/office/powerpoint/2010/main" val="2155401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13</a:t>
            </a:fld>
            <a:endParaRPr lang="en-NZ"/>
          </a:p>
        </p:txBody>
      </p:sp>
    </p:spTree>
    <p:extLst>
      <p:ext uri="{BB962C8B-B14F-4D97-AF65-F5344CB8AC3E}">
        <p14:creationId xmlns:p14="http://schemas.microsoft.com/office/powerpoint/2010/main" val="66880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NZ" sz="1200" dirty="0">
                <a:latin typeface="Calibri" panose="020F0502020204030204" pitchFamily="34" charset="0"/>
                <a:ea typeface="Calibri" panose="020F0502020204030204" pitchFamily="34" charset="0"/>
              </a:rPr>
              <a:t>T</a:t>
            </a:r>
            <a:r>
              <a:rPr lang="en-NZ" sz="1200" dirty="0">
                <a:effectLst/>
                <a:latin typeface="Calibri" panose="020F0502020204030204" pitchFamily="34" charset="0"/>
                <a:ea typeface="Calibri" panose="020F0502020204030204" pitchFamily="34" charset="0"/>
              </a:rPr>
              <a:t>sunami risk reduction and preparedness is incorporated in an </a:t>
            </a:r>
            <a:r>
              <a:rPr lang="en-NZ" sz="1200" dirty="0">
                <a:latin typeface="Calibri" panose="020F0502020204030204" pitchFamily="34" charset="0"/>
                <a:ea typeface="Calibri" panose="020F0502020204030204" pitchFamily="34" charset="0"/>
              </a:rPr>
              <a:t>multi</a:t>
            </a:r>
            <a:r>
              <a:rPr lang="en-NZ" sz="1200" dirty="0">
                <a:effectLst/>
                <a:latin typeface="Calibri" panose="020F0502020204030204" pitchFamily="34" charset="0"/>
                <a:ea typeface="Calibri" panose="020F0502020204030204" pitchFamily="34" charset="0"/>
              </a:rPr>
              <a:t> hazards approach within existing risk reduction strategies and emergency plans, rather than explicitly. </a:t>
            </a:r>
          </a:p>
          <a:p>
            <a:pPr marL="342900" indent="-342900">
              <a:buFont typeface="Arial" panose="020B0604020202020204" pitchFamily="34" charset="0"/>
              <a:buChar char="•"/>
            </a:pPr>
            <a:r>
              <a:rPr lang="en-NZ" sz="1200" dirty="0">
                <a:latin typeface="Calibri" panose="020F0502020204030204" pitchFamily="34" charset="0"/>
                <a:ea typeface="Calibri" panose="020F0502020204030204" pitchFamily="34" charset="0"/>
              </a:rPr>
              <a:t>We need a single national framework for this (avoiding multiple)</a:t>
            </a:r>
            <a:endParaRPr lang="en-NZ" sz="12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NZ" sz="1200" dirty="0">
                <a:effectLst/>
                <a:latin typeface="Calibri" panose="020F0502020204030204" pitchFamily="34" charset="0"/>
                <a:ea typeface="Calibri" panose="020F0502020204030204" pitchFamily="34" charset="0"/>
              </a:rPr>
              <a:t>Ensuring that applying a global framework still empowers ou</a:t>
            </a:r>
            <a:r>
              <a:rPr lang="en-NZ" sz="1200" dirty="0">
                <a:latin typeface="Calibri" panose="020F0502020204030204" pitchFamily="34" charset="0"/>
                <a:ea typeface="Calibri" panose="020F0502020204030204" pitchFamily="34" charset="0"/>
              </a:rPr>
              <a:t>r ‘locally led, regionally coordinated, nationally supported’ approach to risk reduction and emergency response </a:t>
            </a:r>
          </a:p>
          <a:p>
            <a:pPr marL="342900" indent="-342900">
              <a:buFont typeface="Arial" panose="020B0604020202020204" pitchFamily="34" charset="0"/>
              <a:buChar char="•"/>
            </a:pPr>
            <a:r>
              <a:rPr lang="en-NZ" sz="1200"/>
              <a:t>Some Groups are already facing potential changes (with associated cost) as part of a push for national alignment – so have to be careful that extra work is truly to improve the tsunami readiness of a community and not to solely obtain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16</a:t>
            </a:fld>
            <a:endParaRPr lang="en-NZ"/>
          </a:p>
        </p:txBody>
      </p:sp>
    </p:spTree>
    <p:extLst>
      <p:ext uri="{BB962C8B-B14F-4D97-AF65-F5344CB8AC3E}">
        <p14:creationId xmlns:p14="http://schemas.microsoft.com/office/powerpoint/2010/main" val="125513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Broadly looking at the indicators, which already align in intent with existing mechanisms in NZ – many of the CDEM groups already do more than this minimum. </a:t>
            </a:r>
          </a:p>
          <a:p>
            <a:endParaRPr lang="en-NZ" dirty="0"/>
          </a:p>
          <a:p>
            <a:r>
              <a:rPr lang="en-NZ" dirty="0"/>
              <a:t>This affirms that the best level to apply would be regionally (CDEM Group).</a:t>
            </a:r>
          </a:p>
          <a:p>
            <a:endParaRPr lang="en-NZ" dirty="0"/>
          </a:p>
          <a:p>
            <a:r>
              <a:rPr lang="en-NZ" dirty="0"/>
              <a:t>Two indicators are not required under national planning – but are done by a number of Groups already. </a:t>
            </a:r>
          </a:p>
          <a:p>
            <a:endParaRPr lang="en-NZ" dirty="0"/>
          </a:p>
        </p:txBody>
      </p:sp>
      <p:sp>
        <p:nvSpPr>
          <p:cNvPr id="4" name="Slide Number Placeholder 3"/>
          <p:cNvSpPr>
            <a:spLocks noGrp="1"/>
          </p:cNvSpPr>
          <p:nvPr>
            <p:ph type="sldNum" sz="quarter" idx="5"/>
          </p:nvPr>
        </p:nvSpPr>
        <p:spPr/>
        <p:txBody>
          <a:bodyPr/>
          <a:lstStyle/>
          <a:p>
            <a:fld id="{D76C2873-1CDB-4252-BFEF-A8BE43828D50}" type="slidenum">
              <a:rPr lang="en-NZ" smtClean="0"/>
              <a:t>17</a:t>
            </a:fld>
            <a:endParaRPr lang="en-NZ"/>
          </a:p>
        </p:txBody>
      </p:sp>
    </p:spTree>
    <p:extLst>
      <p:ext uri="{BB962C8B-B14F-4D97-AF65-F5344CB8AC3E}">
        <p14:creationId xmlns:p14="http://schemas.microsoft.com/office/powerpoint/2010/main" val="62579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approach effectively is a ‘cross crediting’ approach – aligning and stating exactly how the existing national program fulfils the Tsunami Ready Programme indicators. </a:t>
            </a:r>
          </a:p>
          <a:p>
            <a:endParaRPr lang="en-NZ" dirty="0"/>
          </a:p>
          <a:p>
            <a:r>
              <a:rPr lang="en-NZ" dirty="0"/>
              <a:t>By having a cross-crediting framework established we can also track better nationally how ‘tsunami ready’ we are nationally, for reporting towards the Ocean Decade Goal. </a:t>
            </a:r>
          </a:p>
          <a:p>
            <a:endParaRPr lang="en-NZ" dirty="0"/>
          </a:p>
          <a:p>
            <a:r>
              <a:rPr lang="en-NZ" dirty="0"/>
              <a:t>Still have a lot of detail to work through and expect some smaller challenges to arise throughout, most related to this ‘translation’.</a:t>
            </a:r>
          </a:p>
          <a:p>
            <a:endParaRPr lang="en-NZ" dirty="0"/>
          </a:p>
          <a:p>
            <a:r>
              <a:rPr lang="en-NZ" dirty="0"/>
              <a:t>Some key issues include:</a:t>
            </a:r>
          </a:p>
          <a:p>
            <a:pPr marL="171450" indent="-171450">
              <a:buFontTx/>
              <a:buChar char="-"/>
            </a:pPr>
            <a:r>
              <a:rPr lang="en-NZ" dirty="0"/>
              <a:t>Who verifies our cross crediting? </a:t>
            </a:r>
          </a:p>
          <a:p>
            <a:pPr marL="171450" indent="-171450">
              <a:buFontTx/>
              <a:buChar char="-"/>
            </a:pPr>
            <a:r>
              <a:rPr lang="en-NZ" dirty="0"/>
              <a:t>How would the renewal period work with regards to the mismatch in timelines</a:t>
            </a:r>
          </a:p>
          <a:p>
            <a:pPr marL="171450" indent="-171450">
              <a:buFontTx/>
              <a:buChar char="-"/>
            </a:pPr>
            <a:r>
              <a:rPr lang="en-NZ" dirty="0"/>
              <a:t>The branding issue with existing brands relating to tsunami preparedness, and also mis-representing that there is a discrepancy between those Groups that chose to apply vs those that don’t.</a:t>
            </a:r>
          </a:p>
        </p:txBody>
      </p:sp>
      <p:sp>
        <p:nvSpPr>
          <p:cNvPr id="4" name="Slide Number Placeholder 3"/>
          <p:cNvSpPr>
            <a:spLocks noGrp="1"/>
          </p:cNvSpPr>
          <p:nvPr>
            <p:ph type="sldNum" sz="quarter" idx="5"/>
          </p:nvPr>
        </p:nvSpPr>
        <p:spPr/>
        <p:txBody>
          <a:bodyPr/>
          <a:lstStyle/>
          <a:p>
            <a:fld id="{D76C2873-1CDB-4252-BFEF-A8BE43828D50}" type="slidenum">
              <a:rPr lang="en-NZ" smtClean="0"/>
              <a:t>18</a:t>
            </a:fld>
            <a:endParaRPr lang="en-NZ"/>
          </a:p>
        </p:txBody>
      </p:sp>
    </p:spTree>
    <p:extLst>
      <p:ext uri="{BB962C8B-B14F-4D97-AF65-F5344CB8AC3E}">
        <p14:creationId xmlns:p14="http://schemas.microsoft.com/office/powerpoint/2010/main" val="224204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19347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10958816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6309860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141106684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82521436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119327135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E4FB-8C73-08AB-9FB2-4102666EFE6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867D27D-31D6-8331-4459-9DEAC732EA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FC6001C-7FD0-05EB-8465-E6E08F770E9A}"/>
              </a:ext>
            </a:extLst>
          </p:cNvPr>
          <p:cNvSpPr>
            <a:spLocks noGrp="1"/>
          </p:cNvSpPr>
          <p:nvPr>
            <p:ph type="dt" sz="half" idx="10"/>
          </p:nvPr>
        </p:nvSpPr>
        <p:spPr/>
        <p:txBody>
          <a:bodyPr/>
          <a:lstStyle/>
          <a:p>
            <a:fld id="{C57C5AE9-7FEE-49A8-8019-091EC0FAF836}" type="datetimeFigureOut">
              <a:rPr lang="en-NZ" smtClean="0"/>
              <a:t>13/09/2023</a:t>
            </a:fld>
            <a:endParaRPr lang="en-NZ"/>
          </a:p>
        </p:txBody>
      </p:sp>
      <p:sp>
        <p:nvSpPr>
          <p:cNvPr id="5" name="Footer Placeholder 4">
            <a:extLst>
              <a:ext uri="{FF2B5EF4-FFF2-40B4-BE49-F238E27FC236}">
                <a16:creationId xmlns:a16="http://schemas.microsoft.com/office/drawing/2014/main" id="{F95E21F1-83AF-8663-3045-D8642D8A298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1B579A4-D526-E732-5655-3B92C173365A}"/>
              </a:ext>
            </a:extLst>
          </p:cNvPr>
          <p:cNvSpPr>
            <a:spLocks noGrp="1"/>
          </p:cNvSpPr>
          <p:nvPr>
            <p:ph type="sldNum" sz="quarter" idx="12"/>
          </p:nvPr>
        </p:nvSpPr>
        <p:spPr/>
        <p:txBody>
          <a:bodyPr/>
          <a:lstStyle/>
          <a:p>
            <a:fld id="{DFCC0276-5BB2-444F-8E0A-48C1482A4BEF}" type="slidenum">
              <a:rPr lang="en-NZ" smtClean="0"/>
              <a:t>‹#›</a:t>
            </a:fld>
            <a:endParaRPr lang="en-NZ"/>
          </a:p>
        </p:txBody>
      </p:sp>
    </p:spTree>
    <p:extLst>
      <p:ext uri="{BB962C8B-B14F-4D97-AF65-F5344CB8AC3E}">
        <p14:creationId xmlns:p14="http://schemas.microsoft.com/office/powerpoint/2010/main" val="392892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F6E5-2CA6-6000-F95B-F8FB534A24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DE62A4DB-4F8B-2B2A-5D60-B27517578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DB9BD20C-F650-016F-0265-E4C88AF6F890}"/>
              </a:ext>
            </a:extLst>
          </p:cNvPr>
          <p:cNvSpPr>
            <a:spLocks noGrp="1"/>
          </p:cNvSpPr>
          <p:nvPr>
            <p:ph type="dt" sz="half" idx="10"/>
          </p:nvPr>
        </p:nvSpPr>
        <p:spPr/>
        <p:txBody>
          <a:bodyPr/>
          <a:lstStyle/>
          <a:p>
            <a:fld id="{C57C5AE9-7FEE-49A8-8019-091EC0FAF836}" type="datetimeFigureOut">
              <a:rPr lang="en-NZ" smtClean="0"/>
              <a:t>13/09/2023</a:t>
            </a:fld>
            <a:endParaRPr lang="en-NZ"/>
          </a:p>
        </p:txBody>
      </p:sp>
      <p:sp>
        <p:nvSpPr>
          <p:cNvPr id="5" name="Footer Placeholder 4">
            <a:extLst>
              <a:ext uri="{FF2B5EF4-FFF2-40B4-BE49-F238E27FC236}">
                <a16:creationId xmlns:a16="http://schemas.microsoft.com/office/drawing/2014/main" id="{351ABA47-F05E-E559-FBA6-77618F0A696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C8CAD1E-9315-0638-C799-5EF8C4A1A981}"/>
              </a:ext>
            </a:extLst>
          </p:cNvPr>
          <p:cNvSpPr>
            <a:spLocks noGrp="1"/>
          </p:cNvSpPr>
          <p:nvPr>
            <p:ph type="sldNum" sz="quarter" idx="12"/>
          </p:nvPr>
        </p:nvSpPr>
        <p:spPr/>
        <p:txBody>
          <a:bodyPr/>
          <a:lstStyle/>
          <a:p>
            <a:fld id="{DFCC0276-5BB2-444F-8E0A-48C1482A4BEF}" type="slidenum">
              <a:rPr lang="en-NZ" smtClean="0"/>
              <a:t>‹#›</a:t>
            </a:fld>
            <a:endParaRPr lang="en-NZ"/>
          </a:p>
        </p:txBody>
      </p:sp>
    </p:spTree>
    <p:extLst>
      <p:ext uri="{BB962C8B-B14F-4D97-AF65-F5344CB8AC3E}">
        <p14:creationId xmlns:p14="http://schemas.microsoft.com/office/powerpoint/2010/main" val="196357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2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18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074770077"/>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73432" y="4766887"/>
            <a:ext cx="5926682"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ICG/PTWS-XXX, September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 Laura Kong (ITIC), Ashleigh Fromont (WG3)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Two supporting Information Documents are available. </a:t>
            </a:r>
          </a:p>
        </p:txBody>
      </p:sp>
      <p:pic>
        <p:nvPicPr>
          <p:cNvPr id="7" name="Picture 6">
            <a:extLst>
              <a:ext uri="{FF2B5EF4-FFF2-40B4-BE49-F238E27FC236}">
                <a16:creationId xmlns:a16="http://schemas.microsoft.com/office/drawing/2014/main" id="{D3A2B111-BCAA-E545-A17F-8587485A80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2385" y="4938379"/>
            <a:ext cx="1269243" cy="1288231"/>
          </a:xfrm>
          <a:prstGeom prst="rect">
            <a:avLst/>
          </a:prstGeom>
        </p:spPr>
      </p:pic>
      <p:sp>
        <p:nvSpPr>
          <p:cNvPr id="6" name="Rectangle 5">
            <a:extLst>
              <a:ext uri="{FF2B5EF4-FFF2-40B4-BE49-F238E27FC236}">
                <a16:creationId xmlns:a16="http://schemas.microsoft.com/office/drawing/2014/main" id="{674B72B9-DB9F-D84C-8F49-C333A6E78A67}"/>
              </a:ext>
            </a:extLst>
          </p:cNvPr>
          <p:cNvSpPr/>
          <p:nvPr/>
        </p:nvSpPr>
        <p:spPr>
          <a:xfrm>
            <a:off x="6262853" y="2168033"/>
            <a:ext cx="56541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MT"/>
                <a:ea typeface="+mn-ea"/>
                <a:cs typeface="+mn-cs"/>
              </a:rPr>
              <a:t>Tsunami Ready</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Google Shape;335;p15">
            <a:extLst>
              <a:ext uri="{FF2B5EF4-FFF2-40B4-BE49-F238E27FC236}">
                <a16:creationId xmlns:a16="http://schemas.microsoft.com/office/drawing/2014/main" id="{9A2CFBC3-73E1-B9F3-4492-78D94919C9A4}"/>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57339" y="4938379"/>
            <a:ext cx="1522768" cy="1096599"/>
          </a:xfrm>
          <a:prstGeom prst="rect">
            <a:avLst/>
          </a:prstGeom>
          <a:noFill/>
          <a:ln>
            <a:noFill/>
          </a:ln>
        </p:spPr>
      </p:pic>
      <p:pic>
        <p:nvPicPr>
          <p:cNvPr id="3" name="Picture 2" descr="UNESCO IOC TR">
            <a:extLst>
              <a:ext uri="{FF2B5EF4-FFF2-40B4-BE49-F238E27FC236}">
                <a16:creationId xmlns:a16="http://schemas.microsoft.com/office/drawing/2014/main" id="{BCAD8BB3-3793-87AE-2829-2C6D54B90A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29"/>
          <a:stretch/>
        </p:blipFill>
        <p:spPr bwMode="auto">
          <a:xfrm>
            <a:off x="6262853" y="2424950"/>
            <a:ext cx="4356875" cy="247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Implementation Workflow </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227662" y="1461828"/>
            <a:ext cx="11508077" cy="4154984"/>
          </a:xfrm>
          <a:prstGeom prst="rect">
            <a:avLst/>
          </a:prstGeom>
          <a:noFill/>
        </p:spPr>
        <p:txBody>
          <a:bodyPr wrap="square" rtlCol="0">
            <a:spAutoFit/>
          </a:bodyPr>
          <a:lstStyle/>
          <a:p>
            <a:pPr marL="514350" indent="-514350">
              <a:buAutoNum type="arabicPeriod"/>
            </a:pPr>
            <a:r>
              <a:rPr lang="en-NZ" sz="3200" dirty="0">
                <a:solidFill>
                  <a:srgbClr val="C00000"/>
                </a:solidFill>
              </a:rPr>
              <a:t>Define the most appropriate level of ‘community’</a:t>
            </a:r>
          </a:p>
          <a:p>
            <a:pPr marL="514350" indent="-514350">
              <a:buAutoNum type="arabicPeriod"/>
            </a:pPr>
            <a:endParaRPr lang="en-NZ" sz="2800" dirty="0"/>
          </a:p>
          <a:p>
            <a:pPr marL="457200" indent="-457200">
              <a:buFont typeface="Arial" panose="020B0604020202020204" pitchFamily="34" charset="0"/>
              <a:buChar char="•"/>
            </a:pPr>
            <a:r>
              <a:rPr lang="en-NZ" sz="2800" dirty="0"/>
              <a:t>The most practical definition must be considered to be consistently applied</a:t>
            </a:r>
          </a:p>
          <a:p>
            <a:endParaRPr lang="en-NZ" sz="2800" dirty="0"/>
          </a:p>
          <a:p>
            <a:pPr marL="457200" indent="-457200">
              <a:buFont typeface="Arial" panose="020B0604020202020204" pitchFamily="34" charset="0"/>
              <a:buChar char="•"/>
            </a:pPr>
            <a:r>
              <a:rPr lang="en-NZ" sz="2800" dirty="0"/>
              <a:t>This will likely align closely with the most fundamental level of organisation, and / or existing reporting requirements</a:t>
            </a:r>
          </a:p>
          <a:p>
            <a:endParaRPr lang="en-NZ" sz="3200" dirty="0">
              <a:solidFill>
                <a:srgbClr val="C00000"/>
              </a:solidFill>
            </a:endParaRPr>
          </a:p>
          <a:p>
            <a:endParaRPr lang="en-NZ" sz="3200" dirty="0">
              <a:solidFill>
                <a:srgbClr val="C00000"/>
              </a:solidFill>
            </a:endParaRPr>
          </a:p>
        </p:txBody>
      </p:sp>
      <p:pic>
        <p:nvPicPr>
          <p:cNvPr id="4" name="Graphic 3" descr="Group success with solid fill">
            <a:extLst>
              <a:ext uri="{FF2B5EF4-FFF2-40B4-BE49-F238E27FC236}">
                <a16:creationId xmlns:a16="http://schemas.microsoft.com/office/drawing/2014/main" id="{EB88289E-B764-209C-B0FC-647DD78AF7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4963" y="4191259"/>
            <a:ext cx="2505075" cy="2505075"/>
          </a:xfrm>
          <a:prstGeom prst="rect">
            <a:avLst/>
          </a:prstGeom>
        </p:spPr>
      </p:pic>
      <p:pic>
        <p:nvPicPr>
          <p:cNvPr id="5" name="Google Shape;335;p15">
            <a:extLst>
              <a:ext uri="{FF2B5EF4-FFF2-40B4-BE49-F238E27FC236}">
                <a16:creationId xmlns:a16="http://schemas.microsoft.com/office/drawing/2014/main" id="{FA529E01-6C5B-371B-8C1B-DDCC638F23B2}"/>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317008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Implementation Workflow </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227662" y="1490403"/>
            <a:ext cx="11630963" cy="6924973"/>
          </a:xfrm>
          <a:prstGeom prst="rect">
            <a:avLst/>
          </a:prstGeom>
          <a:noFill/>
        </p:spPr>
        <p:txBody>
          <a:bodyPr wrap="square" rtlCol="0">
            <a:spAutoFit/>
          </a:bodyPr>
          <a:lstStyle/>
          <a:p>
            <a:r>
              <a:rPr lang="en-NZ" sz="3200" dirty="0">
                <a:solidFill>
                  <a:srgbClr val="C00000"/>
                </a:solidFill>
              </a:rPr>
              <a:t>2. Undertake a cross-reference process at the national level</a:t>
            </a:r>
          </a:p>
          <a:p>
            <a:pPr marL="457200" indent="-457200">
              <a:buFont typeface="Arial" panose="020B0604020202020204" pitchFamily="34" charset="0"/>
              <a:buChar char="•"/>
            </a:pPr>
            <a:r>
              <a:rPr lang="en-NZ" sz="2800" dirty="0"/>
              <a:t>Review existing resources that contribute to community preparedness outcomes (e.g. frameworks, strategies, plans, legislation)</a:t>
            </a:r>
          </a:p>
          <a:p>
            <a:endParaRPr lang="en-NZ" sz="2800" dirty="0"/>
          </a:p>
          <a:p>
            <a:pPr marL="457200" indent="-457200">
              <a:buFont typeface="Arial" panose="020B0604020202020204" pitchFamily="34" charset="0"/>
              <a:buChar char="•"/>
            </a:pPr>
            <a:r>
              <a:rPr lang="en-NZ" sz="2800" dirty="0"/>
              <a:t>Identify where Tsunami Ready indicators are being met as a standard approach across communities</a:t>
            </a:r>
          </a:p>
          <a:p>
            <a:endParaRPr lang="en-NZ" sz="2800" dirty="0"/>
          </a:p>
          <a:p>
            <a:pPr marL="457200" indent="-457200">
              <a:buFont typeface="Arial" panose="020B0604020202020204" pitchFamily="34" charset="0"/>
              <a:buChar char="•"/>
            </a:pPr>
            <a:r>
              <a:rPr lang="en-NZ" sz="2800" dirty="0"/>
              <a:t>This enables reporting against some indicators without separate assessment for each community</a:t>
            </a:r>
          </a:p>
          <a:p>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p:txBody>
      </p:sp>
      <p:pic>
        <p:nvPicPr>
          <p:cNvPr id="2" name="Google Shape;335;p15">
            <a:extLst>
              <a:ext uri="{FF2B5EF4-FFF2-40B4-BE49-F238E27FC236}">
                <a16:creationId xmlns:a16="http://schemas.microsoft.com/office/drawing/2014/main" id="{A633A2A1-A4AF-122F-EE37-DE99F594383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240349" y="163596"/>
            <a:ext cx="1090451" cy="755675"/>
          </a:xfrm>
          <a:prstGeom prst="rect">
            <a:avLst/>
          </a:prstGeom>
          <a:noFill/>
          <a:ln>
            <a:noFill/>
          </a:ln>
        </p:spPr>
      </p:pic>
    </p:spTree>
    <p:extLst>
      <p:ext uri="{BB962C8B-B14F-4D97-AF65-F5344CB8AC3E}">
        <p14:creationId xmlns:p14="http://schemas.microsoft.com/office/powerpoint/2010/main" val="141238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Implementation Workflow </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322911" y="1347528"/>
            <a:ext cx="11707164" cy="5940088"/>
          </a:xfrm>
          <a:prstGeom prst="rect">
            <a:avLst/>
          </a:prstGeom>
          <a:noFill/>
        </p:spPr>
        <p:txBody>
          <a:bodyPr wrap="square" rtlCol="0">
            <a:spAutoFit/>
          </a:bodyPr>
          <a:lstStyle/>
          <a:p>
            <a:r>
              <a:rPr lang="en-NZ" sz="3200" dirty="0">
                <a:solidFill>
                  <a:srgbClr val="C00000"/>
                </a:solidFill>
              </a:rPr>
              <a:t>3. Utilise existing community reporting</a:t>
            </a:r>
          </a:p>
          <a:p>
            <a:pPr marL="457200" indent="-457200">
              <a:buFont typeface="Arial" panose="020B0604020202020204" pitchFamily="34" charset="0"/>
              <a:buChar char="•"/>
            </a:pPr>
            <a:r>
              <a:rPr lang="en-NZ" sz="2800" dirty="0"/>
              <a:t>Some indicators need to be assessed at the community level</a:t>
            </a:r>
          </a:p>
          <a:p>
            <a:pPr marL="457200" indent="-457200">
              <a:buFont typeface="Arial" panose="020B0604020202020204" pitchFamily="34" charset="0"/>
              <a:buChar char="•"/>
            </a:pPr>
            <a:endParaRPr lang="en-NZ" sz="2800" dirty="0">
              <a:solidFill>
                <a:srgbClr val="C00000"/>
              </a:solidFill>
            </a:endParaRPr>
          </a:p>
          <a:p>
            <a:pPr marL="457200" indent="-457200">
              <a:buFont typeface="Arial" panose="020B0604020202020204" pitchFamily="34" charset="0"/>
              <a:buChar char="•"/>
            </a:pPr>
            <a:r>
              <a:rPr lang="en-NZ" sz="2800" dirty="0"/>
              <a:t>Existing reporting requirements should be identified to consider</a:t>
            </a:r>
          </a:p>
          <a:p>
            <a:pPr marL="914400" lvl="1" indent="-457200">
              <a:buFont typeface="Arial" panose="020B0604020202020204" pitchFamily="34" charset="0"/>
              <a:buChar char="•"/>
            </a:pPr>
            <a:r>
              <a:rPr lang="en-NZ" sz="2800" dirty="0"/>
              <a:t>Whether these are already reported on at a national level OR</a:t>
            </a:r>
          </a:p>
          <a:p>
            <a:pPr marL="914400" lvl="1" indent="-457200">
              <a:buFont typeface="Arial" panose="020B0604020202020204" pitchFamily="34" charset="0"/>
              <a:buChar char="•"/>
            </a:pPr>
            <a:r>
              <a:rPr lang="en-NZ" sz="2800" dirty="0"/>
              <a:t>Where reporting considerations could be added within existing reporting</a:t>
            </a:r>
          </a:p>
          <a:p>
            <a:pPr marL="914400" lvl="1" indent="-457200">
              <a:buFont typeface="Arial" panose="020B0604020202020204" pitchFamily="34" charset="0"/>
              <a:buChar char="•"/>
            </a:pPr>
            <a:endParaRPr lang="en-NZ" sz="2800" dirty="0"/>
          </a:p>
          <a:p>
            <a:r>
              <a:rPr lang="en-NZ" sz="2800" dirty="0"/>
              <a:t>e.g. a community response plan may also include other readiness factors such as public education</a:t>
            </a:r>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p:txBody>
      </p:sp>
      <p:pic>
        <p:nvPicPr>
          <p:cNvPr id="2" name="Google Shape;335;p15">
            <a:extLst>
              <a:ext uri="{FF2B5EF4-FFF2-40B4-BE49-F238E27FC236}">
                <a16:creationId xmlns:a16="http://schemas.microsoft.com/office/drawing/2014/main" id="{46D8FE7E-FE4D-29C2-803A-97254F536F7E}"/>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72458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Implementation Workflow </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341961" y="1376103"/>
            <a:ext cx="11508077" cy="4093428"/>
          </a:xfrm>
          <a:prstGeom prst="rect">
            <a:avLst/>
          </a:prstGeom>
          <a:noFill/>
        </p:spPr>
        <p:txBody>
          <a:bodyPr wrap="square" rtlCol="0">
            <a:spAutoFit/>
          </a:bodyPr>
          <a:lstStyle/>
          <a:p>
            <a:r>
              <a:rPr lang="en-NZ" sz="3200" dirty="0">
                <a:solidFill>
                  <a:srgbClr val="C00000"/>
                </a:solidFill>
              </a:rPr>
              <a:t>4. Empower community participation through governance</a:t>
            </a:r>
          </a:p>
          <a:p>
            <a:pPr marL="457200" indent="-457200">
              <a:buFont typeface="Arial" panose="020B0604020202020204" pitchFamily="34" charset="0"/>
              <a:buChar char="•"/>
            </a:pPr>
            <a:r>
              <a:rPr lang="en-NZ" sz="2800" dirty="0"/>
              <a:t>A National Tsunami Ready Board should be established to enable:</a:t>
            </a:r>
          </a:p>
          <a:p>
            <a:pPr marL="914400" lvl="1" indent="-457200">
              <a:buFont typeface="Arial" panose="020B0604020202020204" pitchFamily="34" charset="0"/>
              <a:buChar char="•"/>
            </a:pPr>
            <a:r>
              <a:rPr lang="en-NZ" sz="2800" dirty="0"/>
              <a:t>Consistency in reporting across ICG/PTWS </a:t>
            </a:r>
          </a:p>
          <a:p>
            <a:pPr marL="914400" lvl="1" indent="-457200">
              <a:buFont typeface="Arial" panose="020B0604020202020204" pitchFamily="34" charset="0"/>
              <a:buChar char="•"/>
            </a:pPr>
            <a:r>
              <a:rPr lang="en-NZ" sz="2800" dirty="0"/>
              <a:t>Local communities to progression of recognition through the formal TRRP should that be preferred /appropriate</a:t>
            </a:r>
          </a:p>
          <a:p>
            <a:pPr marL="914400" lvl="1" indent="-457200">
              <a:buFont typeface="Arial" panose="020B0604020202020204" pitchFamily="34" charset="0"/>
              <a:buChar char="•"/>
            </a:pPr>
            <a:endParaRPr lang="en-NZ" sz="2800" dirty="0">
              <a:solidFill>
                <a:srgbClr val="C00000"/>
              </a:solidFill>
            </a:endParaRPr>
          </a:p>
          <a:p>
            <a:pPr marL="457200" indent="-457200">
              <a:buFont typeface="Arial" panose="020B0604020202020204" pitchFamily="34" charset="0"/>
              <a:buChar char="•"/>
            </a:pPr>
            <a:r>
              <a:rPr lang="en-NZ" sz="2800" dirty="0"/>
              <a:t>It is possible that an existing body may be able to meet the requirements to act as a NTRB</a:t>
            </a:r>
          </a:p>
          <a:p>
            <a:endParaRPr lang="en-NZ" sz="3200" dirty="0">
              <a:solidFill>
                <a:srgbClr val="C00000"/>
              </a:solidFill>
            </a:endParaRPr>
          </a:p>
        </p:txBody>
      </p:sp>
      <p:pic>
        <p:nvPicPr>
          <p:cNvPr id="2" name="Google Shape;335;p15">
            <a:extLst>
              <a:ext uri="{FF2B5EF4-FFF2-40B4-BE49-F238E27FC236}">
                <a16:creationId xmlns:a16="http://schemas.microsoft.com/office/drawing/2014/main" id="{C9A95155-D238-07BF-B422-4684E10A34C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318557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337200" y="856999"/>
            <a:ext cx="11517600" cy="4781157"/>
          </a:xfrm>
        </p:spPr>
        <p:txBody>
          <a:bodyPr>
            <a:noAutofit/>
          </a:bodyPr>
          <a:lstStyle/>
          <a:p>
            <a:pPr>
              <a:lnSpc>
                <a:spcPct val="107000"/>
              </a:lnSpc>
              <a:spcAft>
                <a:spcPts val="800"/>
              </a:spcAft>
              <a:buClr>
                <a:srgbClr val="C00000"/>
              </a:buClr>
              <a:buFont typeface="Wingdings" panose="05000000000000000000" pitchFamily="2" charset="2"/>
              <a:buChar char="q"/>
            </a:pPr>
            <a:endParaRPr lang="en-NZ" dirty="0">
              <a:latin typeface="+mn-lt"/>
              <a:ea typeface="Calibri" panose="020F0502020204030204" pitchFamily="34" charset="0"/>
              <a:cs typeface="Calibri" panose="020F0502020204030204" pitchFamily="34" charset="0"/>
            </a:endParaRPr>
          </a:p>
          <a:p>
            <a:pPr>
              <a:lnSpc>
                <a:spcPct val="107000"/>
              </a:lnSpc>
              <a:spcAft>
                <a:spcPts val="800"/>
              </a:spcAft>
              <a:buClr>
                <a:srgbClr val="C00000"/>
              </a:buClr>
              <a:buFont typeface="Wingdings" panose="05000000000000000000" pitchFamily="2" charset="2"/>
              <a:buChar char="q"/>
            </a:pPr>
            <a:r>
              <a:rPr lang="en-NZ" dirty="0">
                <a:solidFill>
                  <a:schemeClr val="tx1"/>
                </a:solidFill>
                <a:latin typeface="+mn-lt"/>
                <a:ea typeface="Calibri" panose="020F0502020204030204" pitchFamily="34" charset="0"/>
                <a:cs typeface="Calibri" panose="020F0502020204030204" pitchFamily="34" charset="0"/>
              </a:rPr>
              <a:t> Next steps for this approach would be development of formal guidance for ICG/PTWS</a:t>
            </a:r>
          </a:p>
          <a:p>
            <a:pPr>
              <a:lnSpc>
                <a:spcPct val="107000"/>
              </a:lnSpc>
              <a:spcAft>
                <a:spcPts val="800"/>
              </a:spcAft>
              <a:buClr>
                <a:srgbClr val="C00000"/>
              </a:buClr>
              <a:buFont typeface="Wingdings" panose="05000000000000000000" pitchFamily="2" charset="2"/>
              <a:buChar char="q"/>
            </a:pPr>
            <a:r>
              <a:rPr lang="en-NZ" dirty="0">
                <a:solidFill>
                  <a:schemeClr val="tx1"/>
                </a:solidFill>
                <a:effectLst/>
                <a:latin typeface="+mn-lt"/>
                <a:ea typeface="Calibri" panose="020F0502020204030204" pitchFamily="34" charset="0"/>
                <a:cs typeface="Calibri" panose="020F0502020204030204" pitchFamily="34" charset="0"/>
              </a:rPr>
              <a:t>Propose discussion in </a:t>
            </a:r>
            <a:r>
              <a:rPr lang="en-NZ" dirty="0" err="1">
                <a:solidFill>
                  <a:schemeClr val="tx1"/>
                </a:solidFill>
                <a:effectLst/>
                <a:latin typeface="+mn-lt"/>
                <a:ea typeface="Calibri" panose="020F0502020204030204" pitchFamily="34" charset="0"/>
                <a:cs typeface="Calibri" panose="020F0502020204030204" pitchFamily="34" charset="0"/>
              </a:rPr>
              <a:t>Intrasessional</a:t>
            </a:r>
            <a:r>
              <a:rPr lang="en-NZ" dirty="0">
                <a:solidFill>
                  <a:schemeClr val="tx1"/>
                </a:solidFill>
                <a:effectLst/>
                <a:latin typeface="+mn-lt"/>
                <a:ea typeface="Calibri" panose="020F0502020204030204" pitchFamily="34" charset="0"/>
                <a:cs typeface="Calibri" panose="020F0502020204030204" pitchFamily="34" charset="0"/>
              </a:rPr>
              <a:t> Workin</a:t>
            </a:r>
            <a:r>
              <a:rPr lang="en-NZ" dirty="0">
                <a:solidFill>
                  <a:schemeClr val="tx1"/>
                </a:solidFill>
                <a:latin typeface="+mn-lt"/>
                <a:ea typeface="Calibri" panose="020F0502020204030204" pitchFamily="34" charset="0"/>
                <a:cs typeface="Calibri" panose="020F0502020204030204" pitchFamily="34" charset="0"/>
              </a:rPr>
              <a:t>g Group for Tsunami Ready.</a:t>
            </a:r>
            <a:endParaRPr lang="en-NZ" dirty="0">
              <a:solidFill>
                <a:schemeClr val="tx1"/>
              </a:solidFill>
              <a:effectLst/>
              <a:latin typeface="+mn-lt"/>
              <a:ea typeface="Calibri" panose="020F0502020204030204" pitchFamily="34" charset="0"/>
              <a:cs typeface="Calibri" panose="020F0502020204030204" pitchFamily="34" charset="0"/>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p:txBody>
          <a:bodyPr>
            <a:normAutofit/>
          </a:bodyPr>
          <a:lstStyle/>
          <a:p>
            <a:r>
              <a:rPr lang="en-NZ" sz="3600" dirty="0"/>
              <a:t>Discussion</a:t>
            </a:r>
            <a:endParaRPr lang="en-NZ" dirty="0"/>
          </a:p>
        </p:txBody>
      </p:sp>
    </p:spTree>
    <p:extLst>
      <p:ext uri="{BB962C8B-B14F-4D97-AF65-F5344CB8AC3E}">
        <p14:creationId xmlns:p14="http://schemas.microsoft.com/office/powerpoint/2010/main" val="36132939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73432" y="4766887"/>
            <a:ext cx="5926682"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ICG/PTWS-XXX, September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 Laura Kong (ITIC), Ashleigh Fromont (WG3)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Two supporting Information Documents are available. </a:t>
            </a:r>
          </a:p>
        </p:txBody>
      </p:sp>
      <p:pic>
        <p:nvPicPr>
          <p:cNvPr id="7" name="Picture 6">
            <a:extLst>
              <a:ext uri="{FF2B5EF4-FFF2-40B4-BE49-F238E27FC236}">
                <a16:creationId xmlns:a16="http://schemas.microsoft.com/office/drawing/2014/main" id="{D3A2B111-BCAA-E545-A17F-8587485A80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2385" y="4938379"/>
            <a:ext cx="1269243" cy="1288231"/>
          </a:xfrm>
          <a:prstGeom prst="rect">
            <a:avLst/>
          </a:prstGeom>
        </p:spPr>
      </p:pic>
      <p:sp>
        <p:nvSpPr>
          <p:cNvPr id="6" name="Rectangle 5">
            <a:extLst>
              <a:ext uri="{FF2B5EF4-FFF2-40B4-BE49-F238E27FC236}">
                <a16:creationId xmlns:a16="http://schemas.microsoft.com/office/drawing/2014/main" id="{674B72B9-DB9F-D84C-8F49-C333A6E78A67}"/>
              </a:ext>
            </a:extLst>
          </p:cNvPr>
          <p:cNvSpPr/>
          <p:nvPr/>
        </p:nvSpPr>
        <p:spPr>
          <a:xfrm>
            <a:off x="6262853" y="2168033"/>
            <a:ext cx="56541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MT"/>
                <a:ea typeface="+mn-ea"/>
                <a:cs typeface="+mn-cs"/>
              </a:rPr>
              <a:t>New Zealand Case Study</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Google Shape;335;p15">
            <a:extLst>
              <a:ext uri="{FF2B5EF4-FFF2-40B4-BE49-F238E27FC236}">
                <a16:creationId xmlns:a16="http://schemas.microsoft.com/office/drawing/2014/main" id="{9A2CFBC3-73E1-B9F3-4492-78D94919C9A4}"/>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660881" y="5021129"/>
            <a:ext cx="1419225" cy="1013849"/>
          </a:xfrm>
          <a:prstGeom prst="rect">
            <a:avLst/>
          </a:prstGeom>
          <a:noFill/>
          <a:ln>
            <a:noFill/>
          </a:ln>
        </p:spPr>
      </p:pic>
    </p:spTree>
    <p:extLst>
      <p:ext uri="{BB962C8B-B14F-4D97-AF65-F5344CB8AC3E}">
        <p14:creationId xmlns:p14="http://schemas.microsoft.com/office/powerpoint/2010/main" val="358745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Tsunami Ready in New Zealand</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401705" y="1252278"/>
            <a:ext cx="9225180" cy="4570482"/>
          </a:xfrm>
          <a:prstGeom prst="rect">
            <a:avLst/>
          </a:prstGeom>
          <a:noFill/>
        </p:spPr>
        <p:txBody>
          <a:bodyPr wrap="square" rtlCol="0">
            <a:spAutoFit/>
          </a:bodyPr>
          <a:lstStyle/>
          <a:p>
            <a:r>
              <a:rPr lang="en-NZ" sz="2800" dirty="0"/>
              <a:t>New Zealand is not able to roll-out formal TR recognition as a national programme.</a:t>
            </a:r>
          </a:p>
          <a:p>
            <a:endParaRPr lang="en-NZ" sz="2800" dirty="0"/>
          </a:p>
          <a:p>
            <a:r>
              <a:rPr lang="en-NZ" sz="2800" dirty="0"/>
              <a:t>However, there is interest at a national level to encourage the measurement of Tsunami Ready Recognition Programme, in support of the Ocean Decade Goal of 100% of all at risk communities “Tsunami Ready”.</a:t>
            </a:r>
          </a:p>
          <a:p>
            <a:endParaRPr lang="en-NZ" sz="1100" dirty="0"/>
          </a:p>
          <a:p>
            <a:r>
              <a:rPr lang="en-NZ" sz="2800" dirty="0"/>
              <a:t>This would be preferentially undertaken at the Civil Defence Group Level -   committees of local authorities within regional boundaries. </a:t>
            </a:r>
            <a:endParaRPr lang="en-NZ" sz="1050" dirty="0"/>
          </a:p>
        </p:txBody>
      </p:sp>
      <p:pic>
        <p:nvPicPr>
          <p:cNvPr id="2050" name="Picture 2">
            <a:extLst>
              <a:ext uri="{FF2B5EF4-FFF2-40B4-BE49-F238E27FC236}">
                <a16:creationId xmlns:a16="http://schemas.microsoft.com/office/drawing/2014/main" id="{2911D6DA-A3C6-4958-93BB-5B3165CEED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008" b="91211" l="9000" r="90000">
                        <a14:foregroundMark x1="68000" y1="43164" x2="68000" y2="43164"/>
                        <a14:foregroundMark x1="77000" y1="39258" x2="77000" y2="39258"/>
                        <a14:foregroundMark x1="63750" y1="23633" x2="63750" y2="23633"/>
                        <a14:foregroundMark x1="54500" y1="13086" x2="54500" y2="13086"/>
                        <a14:foregroundMark x1="49500" y1="8203" x2="49500" y2="8203"/>
                        <a14:foregroundMark x1="20250" y1="91211" x2="20250" y2="91211"/>
                        <a14:foregroundMark x1="10000" y1="83984" x2="10000" y2="83984"/>
                        <a14:foregroundMark x1="9000" y1="85938" x2="9000" y2="85938"/>
                      </a14:backgroundRemoval>
                    </a14:imgEffect>
                  </a14:imgLayer>
                </a14:imgProps>
              </a:ext>
              <a:ext uri="{28A0092B-C50C-407E-A947-70E740481C1C}">
                <a14:useLocalDpi xmlns:a14="http://schemas.microsoft.com/office/drawing/2010/main" val="0"/>
              </a:ext>
            </a:extLst>
          </a:blip>
          <a:srcRect/>
          <a:stretch>
            <a:fillRect/>
          </a:stretch>
        </p:blipFill>
        <p:spPr bwMode="auto">
          <a:xfrm>
            <a:off x="9036087" y="1566153"/>
            <a:ext cx="3155913" cy="4039569"/>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335;p15">
            <a:extLst>
              <a:ext uri="{FF2B5EF4-FFF2-40B4-BE49-F238E27FC236}">
                <a16:creationId xmlns:a16="http://schemas.microsoft.com/office/drawing/2014/main" id="{C7F0FF42-B782-E581-6163-3C3949360DD6}"/>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404475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ndicators MG74">
            <a:extLst>
              <a:ext uri="{FF2B5EF4-FFF2-40B4-BE49-F238E27FC236}">
                <a16:creationId xmlns:a16="http://schemas.microsoft.com/office/drawing/2014/main" id="{966A51F3-EC4A-49C6-AB19-959461CC0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17" y="1231529"/>
            <a:ext cx="7217730" cy="5465486"/>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C5CA96F5-5675-444D-B64F-133A0F1EEE44}"/>
              </a:ext>
            </a:extLst>
          </p:cNvPr>
          <p:cNvSpPr/>
          <p:nvPr/>
        </p:nvSpPr>
        <p:spPr>
          <a:xfrm>
            <a:off x="7716983" y="5012390"/>
            <a:ext cx="358745" cy="66797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 name="Right Brace 7">
            <a:extLst>
              <a:ext uri="{FF2B5EF4-FFF2-40B4-BE49-F238E27FC236}">
                <a16:creationId xmlns:a16="http://schemas.microsoft.com/office/drawing/2014/main" id="{B8277E61-B249-4229-839C-0EBF21CCFE26}"/>
              </a:ext>
            </a:extLst>
          </p:cNvPr>
          <p:cNvSpPr/>
          <p:nvPr/>
        </p:nvSpPr>
        <p:spPr>
          <a:xfrm>
            <a:off x="7745178" y="5777348"/>
            <a:ext cx="359731" cy="92467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Right Brace 10">
            <a:extLst>
              <a:ext uri="{FF2B5EF4-FFF2-40B4-BE49-F238E27FC236}">
                <a16:creationId xmlns:a16="http://schemas.microsoft.com/office/drawing/2014/main" id="{167E1DEB-8888-44FE-AF13-C6ED13CA1970}"/>
              </a:ext>
            </a:extLst>
          </p:cNvPr>
          <p:cNvSpPr/>
          <p:nvPr/>
        </p:nvSpPr>
        <p:spPr>
          <a:xfrm>
            <a:off x="7616939" y="2241205"/>
            <a:ext cx="395999" cy="462030"/>
          </a:xfrm>
          <a:prstGeom prst="rightBrace">
            <a:avLst>
              <a:gd name="adj1" fmla="val 5080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5" name="Straight Arrow Connector 4">
            <a:extLst>
              <a:ext uri="{FF2B5EF4-FFF2-40B4-BE49-F238E27FC236}">
                <a16:creationId xmlns:a16="http://schemas.microsoft.com/office/drawing/2014/main" id="{38381EAB-0274-4902-8878-8BF2756A56A8}"/>
              </a:ext>
            </a:extLst>
          </p:cNvPr>
          <p:cNvCxnSpPr>
            <a:cxnSpLocks/>
          </p:cNvCxnSpPr>
          <p:nvPr/>
        </p:nvCxnSpPr>
        <p:spPr>
          <a:xfrm>
            <a:off x="7464051" y="3215859"/>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F098E8-299A-49F0-A8C8-58BA9F962674}"/>
              </a:ext>
            </a:extLst>
          </p:cNvPr>
          <p:cNvCxnSpPr>
            <a:cxnSpLocks/>
          </p:cNvCxnSpPr>
          <p:nvPr/>
        </p:nvCxnSpPr>
        <p:spPr>
          <a:xfrm>
            <a:off x="7464051" y="3851566"/>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A224268-73B6-4454-B1B5-6BA9520672E3}"/>
              </a:ext>
            </a:extLst>
          </p:cNvPr>
          <p:cNvCxnSpPr>
            <a:cxnSpLocks/>
          </p:cNvCxnSpPr>
          <p:nvPr/>
        </p:nvCxnSpPr>
        <p:spPr>
          <a:xfrm>
            <a:off x="7464051" y="4502732"/>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59BA23E-CD25-4B6F-A7E9-7DCB425FAB4A}"/>
              </a:ext>
            </a:extLst>
          </p:cNvPr>
          <p:cNvSpPr txBox="1"/>
          <p:nvPr/>
        </p:nvSpPr>
        <p:spPr>
          <a:xfrm>
            <a:off x="8104909" y="2177809"/>
            <a:ext cx="4087091" cy="677108"/>
          </a:xfrm>
          <a:prstGeom prst="rect">
            <a:avLst/>
          </a:prstGeom>
          <a:noFill/>
        </p:spPr>
        <p:txBody>
          <a:bodyPr wrap="square" rtlCol="0">
            <a:spAutoFit/>
          </a:bodyPr>
          <a:lstStyle/>
          <a:p>
            <a:r>
              <a:rPr lang="en-NZ" sz="2000" b="1" dirty="0"/>
              <a:t>Regionally</a:t>
            </a:r>
            <a:r>
              <a:rPr lang="en-NZ" b="1" dirty="0"/>
              <a:t> </a:t>
            </a:r>
            <a:r>
              <a:rPr lang="en-NZ" dirty="0"/>
              <a:t>done as part of risk assessment, not explicitly reported  </a:t>
            </a:r>
          </a:p>
        </p:txBody>
      </p:sp>
      <p:cxnSp>
        <p:nvCxnSpPr>
          <p:cNvPr id="18" name="Straight Arrow Connector 17">
            <a:extLst>
              <a:ext uri="{FF2B5EF4-FFF2-40B4-BE49-F238E27FC236}">
                <a16:creationId xmlns:a16="http://schemas.microsoft.com/office/drawing/2014/main" id="{B20FE72D-79BF-4C99-ADF3-E58E53962B93}"/>
              </a:ext>
            </a:extLst>
          </p:cNvPr>
          <p:cNvCxnSpPr>
            <a:cxnSpLocks/>
          </p:cNvCxnSpPr>
          <p:nvPr/>
        </p:nvCxnSpPr>
        <p:spPr>
          <a:xfrm>
            <a:off x="7535728" y="2066198"/>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84EFD0-9EAB-485C-A7CA-3C61FE73408D}"/>
              </a:ext>
            </a:extLst>
          </p:cNvPr>
          <p:cNvSpPr txBox="1"/>
          <p:nvPr/>
        </p:nvSpPr>
        <p:spPr>
          <a:xfrm>
            <a:off x="8104909" y="1779540"/>
            <a:ext cx="4087091" cy="400110"/>
          </a:xfrm>
          <a:prstGeom prst="rect">
            <a:avLst/>
          </a:prstGeom>
          <a:noFill/>
        </p:spPr>
        <p:txBody>
          <a:bodyPr wrap="square" rtlCol="0">
            <a:spAutoFit/>
          </a:bodyPr>
          <a:lstStyle/>
          <a:p>
            <a:r>
              <a:rPr lang="en-NZ" sz="2000" b="1" dirty="0"/>
              <a:t>Regionally</a:t>
            </a:r>
            <a:r>
              <a:rPr lang="en-NZ" b="1" dirty="0"/>
              <a:t> </a:t>
            </a:r>
            <a:r>
              <a:rPr lang="en-NZ" dirty="0"/>
              <a:t>done</a:t>
            </a:r>
          </a:p>
        </p:txBody>
      </p:sp>
      <p:sp>
        <p:nvSpPr>
          <p:cNvPr id="20" name="TextBox 19">
            <a:extLst>
              <a:ext uri="{FF2B5EF4-FFF2-40B4-BE49-F238E27FC236}">
                <a16:creationId xmlns:a16="http://schemas.microsoft.com/office/drawing/2014/main" id="{659B21C9-230C-417A-8FE5-08AC85601C8F}"/>
              </a:ext>
            </a:extLst>
          </p:cNvPr>
          <p:cNvSpPr txBox="1"/>
          <p:nvPr/>
        </p:nvSpPr>
        <p:spPr>
          <a:xfrm>
            <a:off x="8129943" y="6096118"/>
            <a:ext cx="4087091" cy="400110"/>
          </a:xfrm>
          <a:prstGeom prst="rect">
            <a:avLst/>
          </a:prstGeom>
          <a:noFill/>
        </p:spPr>
        <p:txBody>
          <a:bodyPr wrap="square" rtlCol="0">
            <a:spAutoFit/>
          </a:bodyPr>
          <a:lstStyle/>
          <a:p>
            <a:r>
              <a:rPr lang="en-NZ" sz="2000" b="1" dirty="0"/>
              <a:t>National </a:t>
            </a:r>
            <a:r>
              <a:rPr lang="en-NZ" dirty="0"/>
              <a:t>capability</a:t>
            </a:r>
          </a:p>
        </p:txBody>
      </p:sp>
      <p:sp>
        <p:nvSpPr>
          <p:cNvPr id="21" name="TextBox 20">
            <a:extLst>
              <a:ext uri="{FF2B5EF4-FFF2-40B4-BE49-F238E27FC236}">
                <a16:creationId xmlns:a16="http://schemas.microsoft.com/office/drawing/2014/main" id="{DEE76946-29C7-4EB5-9502-6B042183A497}"/>
              </a:ext>
            </a:extLst>
          </p:cNvPr>
          <p:cNvSpPr txBox="1"/>
          <p:nvPr/>
        </p:nvSpPr>
        <p:spPr>
          <a:xfrm>
            <a:off x="8021613" y="4260719"/>
            <a:ext cx="4303753" cy="677108"/>
          </a:xfrm>
          <a:prstGeom prst="rect">
            <a:avLst/>
          </a:prstGeom>
          <a:noFill/>
        </p:spPr>
        <p:txBody>
          <a:bodyPr wrap="square" rtlCol="0">
            <a:spAutoFit/>
          </a:bodyPr>
          <a:lstStyle/>
          <a:p>
            <a:r>
              <a:rPr lang="en-NZ" sz="2000" b="1" dirty="0"/>
              <a:t>National </a:t>
            </a:r>
            <a:r>
              <a:rPr lang="en-NZ" dirty="0"/>
              <a:t>exercise – but focused largely on earthquake preparedness </a:t>
            </a:r>
          </a:p>
        </p:txBody>
      </p:sp>
      <p:sp>
        <p:nvSpPr>
          <p:cNvPr id="22" name="TextBox 21">
            <a:extLst>
              <a:ext uri="{FF2B5EF4-FFF2-40B4-BE49-F238E27FC236}">
                <a16:creationId xmlns:a16="http://schemas.microsoft.com/office/drawing/2014/main" id="{ECE4C014-E476-444A-A9C8-FAAFF583A47B}"/>
              </a:ext>
            </a:extLst>
          </p:cNvPr>
          <p:cNvSpPr txBox="1"/>
          <p:nvPr/>
        </p:nvSpPr>
        <p:spPr>
          <a:xfrm>
            <a:off x="8238275" y="5166121"/>
            <a:ext cx="4087091" cy="400110"/>
          </a:xfrm>
          <a:prstGeom prst="rect">
            <a:avLst/>
          </a:prstGeom>
          <a:noFill/>
        </p:spPr>
        <p:txBody>
          <a:bodyPr wrap="square" rtlCol="0">
            <a:spAutoFit/>
          </a:bodyPr>
          <a:lstStyle/>
          <a:p>
            <a:r>
              <a:rPr lang="en-NZ" sz="2000" b="1" dirty="0"/>
              <a:t>Regionally </a:t>
            </a:r>
            <a:r>
              <a:rPr lang="en-NZ" dirty="0"/>
              <a:t>required / reported</a:t>
            </a:r>
          </a:p>
        </p:txBody>
      </p:sp>
      <p:sp>
        <p:nvSpPr>
          <p:cNvPr id="23" name="TextBox 22">
            <a:extLst>
              <a:ext uri="{FF2B5EF4-FFF2-40B4-BE49-F238E27FC236}">
                <a16:creationId xmlns:a16="http://schemas.microsoft.com/office/drawing/2014/main" id="{8F7248B7-27CA-4390-8863-AD7979EAC6DD}"/>
              </a:ext>
            </a:extLst>
          </p:cNvPr>
          <p:cNvSpPr txBox="1"/>
          <p:nvPr/>
        </p:nvSpPr>
        <p:spPr>
          <a:xfrm>
            <a:off x="8104909" y="3087966"/>
            <a:ext cx="4087091" cy="400110"/>
          </a:xfrm>
          <a:prstGeom prst="rect">
            <a:avLst/>
          </a:prstGeom>
          <a:noFill/>
        </p:spPr>
        <p:txBody>
          <a:bodyPr wrap="square" rtlCol="0">
            <a:spAutoFit/>
          </a:bodyPr>
          <a:lstStyle/>
          <a:p>
            <a:r>
              <a:rPr lang="en-NZ" sz="2000" b="1" dirty="0"/>
              <a:t>Regionally</a:t>
            </a:r>
            <a:r>
              <a:rPr lang="en-NZ" b="1" dirty="0"/>
              <a:t> </a:t>
            </a:r>
            <a:r>
              <a:rPr lang="en-NZ" dirty="0"/>
              <a:t>done</a:t>
            </a:r>
          </a:p>
        </p:txBody>
      </p:sp>
      <p:sp>
        <p:nvSpPr>
          <p:cNvPr id="24" name="TextBox 23">
            <a:extLst>
              <a:ext uri="{FF2B5EF4-FFF2-40B4-BE49-F238E27FC236}">
                <a16:creationId xmlns:a16="http://schemas.microsoft.com/office/drawing/2014/main" id="{02BE75EA-6D9F-4E68-8E79-5CE02B080836}"/>
              </a:ext>
            </a:extLst>
          </p:cNvPr>
          <p:cNvSpPr txBox="1"/>
          <p:nvPr/>
        </p:nvSpPr>
        <p:spPr>
          <a:xfrm>
            <a:off x="8104909" y="3564162"/>
            <a:ext cx="4087091" cy="400110"/>
          </a:xfrm>
          <a:prstGeom prst="rect">
            <a:avLst/>
          </a:prstGeom>
          <a:noFill/>
        </p:spPr>
        <p:txBody>
          <a:bodyPr wrap="square" rtlCol="0">
            <a:spAutoFit/>
          </a:bodyPr>
          <a:lstStyle/>
          <a:p>
            <a:r>
              <a:rPr lang="en-NZ" sz="2000" b="1" dirty="0"/>
              <a:t>Nationally </a:t>
            </a:r>
            <a:r>
              <a:rPr lang="en-NZ" dirty="0"/>
              <a:t>supported</a:t>
            </a:r>
          </a:p>
        </p:txBody>
      </p:sp>
      <p:cxnSp>
        <p:nvCxnSpPr>
          <p:cNvPr id="28" name="Straight Arrow Connector 27">
            <a:extLst>
              <a:ext uri="{FF2B5EF4-FFF2-40B4-BE49-F238E27FC236}">
                <a16:creationId xmlns:a16="http://schemas.microsoft.com/office/drawing/2014/main" id="{BFFBED64-4230-46AE-8A71-B8D16DE81385}"/>
              </a:ext>
            </a:extLst>
          </p:cNvPr>
          <p:cNvCxnSpPr>
            <a:cxnSpLocks/>
          </p:cNvCxnSpPr>
          <p:nvPr/>
        </p:nvCxnSpPr>
        <p:spPr>
          <a:xfrm flipH="1">
            <a:off x="6941613" y="3468192"/>
            <a:ext cx="108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4DEDF01-6D57-4962-8C06-13582A11F361}"/>
              </a:ext>
            </a:extLst>
          </p:cNvPr>
          <p:cNvCxnSpPr>
            <a:cxnSpLocks/>
          </p:cNvCxnSpPr>
          <p:nvPr/>
        </p:nvCxnSpPr>
        <p:spPr>
          <a:xfrm flipH="1">
            <a:off x="6941613" y="4210761"/>
            <a:ext cx="108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E6FE46F-23CD-343E-8821-8FB6AAE7C0B0}"/>
              </a:ext>
            </a:extLst>
          </p:cNvPr>
          <p:cNvSpPr txBox="1"/>
          <p:nvPr/>
        </p:nvSpPr>
        <p:spPr>
          <a:xfrm>
            <a:off x="429977" y="361772"/>
            <a:ext cx="10161823"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NZ: Comparison against indicators</a:t>
            </a:r>
          </a:p>
        </p:txBody>
      </p:sp>
      <p:pic>
        <p:nvPicPr>
          <p:cNvPr id="3" name="Google Shape;335;p15">
            <a:extLst>
              <a:ext uri="{FF2B5EF4-FFF2-40B4-BE49-F238E27FC236}">
                <a16:creationId xmlns:a16="http://schemas.microsoft.com/office/drawing/2014/main" id="{A9BDE2B1-00A9-DA8D-A6F5-8FEB638DE660}"/>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355673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73522" y="296457"/>
            <a:ext cx="11406185" cy="539751"/>
          </a:xfrm>
          <a:prstGeom prst="rect">
            <a:avLst/>
          </a:prstGeom>
          <a:noFill/>
        </p:spPr>
        <p:txBody>
          <a:bodyPr wrap="square" lIns="0" tIns="0" rIns="0" bIns="0" rtlCol="0">
            <a:noAutofit/>
          </a:bodyPr>
          <a:lstStyle/>
          <a:p>
            <a:r>
              <a:rPr lang="en-NZ" sz="3600" b="1"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Future implementation in NZ</a:t>
            </a:r>
          </a:p>
          <a:p>
            <a:endParaRPr lang="en-NZ" sz="3600" b="1"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 name="TextBox 1">
            <a:extLst>
              <a:ext uri="{FF2B5EF4-FFF2-40B4-BE49-F238E27FC236}">
                <a16:creationId xmlns:a16="http://schemas.microsoft.com/office/drawing/2014/main" id="{1A34F36C-95E3-4B13-A446-F64373C10014}"/>
              </a:ext>
            </a:extLst>
          </p:cNvPr>
          <p:cNvSpPr txBox="1"/>
          <p:nvPr/>
        </p:nvSpPr>
        <p:spPr>
          <a:xfrm>
            <a:off x="180012" y="1653388"/>
            <a:ext cx="11831975" cy="4278094"/>
          </a:xfrm>
          <a:prstGeom prst="rect">
            <a:avLst/>
          </a:prstGeom>
          <a:noFill/>
        </p:spPr>
        <p:txBody>
          <a:bodyPr wrap="square" rtlCol="0">
            <a:spAutoFit/>
          </a:bodyPr>
          <a:lstStyle/>
          <a:p>
            <a:pPr marL="457200" indent="-457200">
              <a:spcBef>
                <a:spcPts val="600"/>
              </a:spcBef>
              <a:spcAft>
                <a:spcPts val="600"/>
              </a:spcAft>
              <a:buClr>
                <a:srgbClr val="005A9C"/>
              </a:buClr>
              <a:buSzPct val="120000"/>
              <a:buFont typeface="Wingdings" panose="05000000000000000000" pitchFamily="2" charset="2"/>
              <a:buChar char="ü"/>
            </a:pPr>
            <a:r>
              <a:rPr lang="en-NZ" sz="2800" dirty="0"/>
              <a:t>Some indicators can be met “as standard” across the entire country as they are either national capability OR legislatively required to be reported in Regional Group Plans. Some work is required at the national level to describe how these cross-reference to the Tsunami Ready indicators. </a:t>
            </a:r>
          </a:p>
          <a:p>
            <a:pPr marL="457200" indent="-457200">
              <a:spcBef>
                <a:spcPts val="600"/>
              </a:spcBef>
              <a:spcAft>
                <a:spcPts val="600"/>
              </a:spcAft>
              <a:buClr>
                <a:srgbClr val="005A9C"/>
              </a:buClr>
              <a:buSzPct val="120000"/>
              <a:buFont typeface="Wingdings" panose="05000000000000000000" pitchFamily="2" charset="2"/>
              <a:buChar char="ü"/>
            </a:pPr>
            <a:r>
              <a:rPr lang="en-NZ" sz="2800" dirty="0"/>
              <a:t>Groups could then apply with supplemental information on remaining indicators, where these are optional national activities. </a:t>
            </a:r>
          </a:p>
          <a:p>
            <a:pPr marL="457200" indent="-457200">
              <a:spcBef>
                <a:spcPts val="600"/>
              </a:spcBef>
              <a:spcAft>
                <a:spcPts val="600"/>
              </a:spcAft>
              <a:buClr>
                <a:srgbClr val="005A9C"/>
              </a:buClr>
              <a:buSzPct val="120000"/>
              <a:buFont typeface="Wingdings" panose="05000000000000000000" pitchFamily="2" charset="2"/>
              <a:buChar char="ü"/>
            </a:pPr>
            <a:r>
              <a:rPr lang="en-NZ" sz="2800" dirty="0"/>
              <a:t>New Zealand’s Tsunami Reference Group (or sub set) can be designated as a NTRB</a:t>
            </a:r>
          </a:p>
        </p:txBody>
      </p:sp>
      <p:pic>
        <p:nvPicPr>
          <p:cNvPr id="4" name="Google Shape;335;p15">
            <a:extLst>
              <a:ext uri="{FF2B5EF4-FFF2-40B4-BE49-F238E27FC236}">
                <a16:creationId xmlns:a16="http://schemas.microsoft.com/office/drawing/2014/main" id="{94276FBC-EB1C-F1EA-F06C-EE27242DF3F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285079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5"/>
          <p:cNvSpPr txBox="1">
            <a:spLocks noGrp="1"/>
          </p:cNvSpPr>
          <p:nvPr>
            <p:ph type="title"/>
          </p:nvPr>
        </p:nvSpPr>
        <p:spPr>
          <a:xfrm>
            <a:off x="289949" y="182579"/>
            <a:ext cx="10515600" cy="987595"/>
          </a:xfrm>
          <a:prstGeom prst="rect">
            <a:avLst/>
          </a:prstGeom>
          <a:noFill/>
          <a:ln>
            <a:noFill/>
          </a:ln>
        </p:spPr>
        <p:txBody>
          <a:bodyPr spcFirstLastPara="1" wrap="square" lIns="91425" tIns="45700" rIns="91425" bIns="45700" anchor="ctr" anchorCtr="0">
            <a:normAutofit/>
          </a:bodyPr>
          <a:lstStyle/>
          <a:p>
            <a:r>
              <a:rPr lang="en-US" b="1" dirty="0">
                <a:solidFill>
                  <a:srgbClr val="0070C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History </a:t>
            </a:r>
            <a:r>
              <a:rPr lang="en-US" b="1" dirty="0">
                <a:solidFill>
                  <a:srgbClr val="0070C0"/>
                </a:solidFill>
                <a:latin typeface="Arial"/>
                <a:ea typeface="Arial"/>
                <a:cs typeface="Arial"/>
                <a:sym typeface="Arial"/>
              </a:rPr>
              <a:t>of Tsunami Ready </a:t>
            </a:r>
            <a:r>
              <a:rPr lang="en-US" b="1" dirty="0" err="1">
                <a:solidFill>
                  <a:srgbClr val="0070C0"/>
                </a:solidFill>
                <a:latin typeface="Arial"/>
                <a:ea typeface="Arial"/>
                <a:cs typeface="Arial"/>
                <a:sym typeface="Arial"/>
              </a:rPr>
              <a:t>Programme</a:t>
            </a:r>
            <a:endParaRPr b="1" dirty="0">
              <a:latin typeface="Arial"/>
              <a:ea typeface="Arial"/>
              <a:cs typeface="Arial"/>
              <a:sym typeface="Arial"/>
            </a:endParaRPr>
          </a:p>
        </p:txBody>
      </p:sp>
      <p:sp>
        <p:nvSpPr>
          <p:cNvPr id="318" name="Google Shape;318;p15"/>
          <p:cNvSpPr txBox="1"/>
          <p:nvPr/>
        </p:nvSpPr>
        <p:spPr>
          <a:xfrm>
            <a:off x="262975" y="1230949"/>
            <a:ext cx="2782200" cy="1915997"/>
          </a:xfrm>
          <a:prstGeom prst="rect">
            <a:avLst/>
          </a:prstGeom>
          <a:solidFill>
            <a:srgbClr val="EDF1F3"/>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lang="en-US" sz="1051"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1800" b="1" i="0" u="none" strike="noStrike" kern="1200" cap="none" spc="0" normalizeH="0" baseline="0" noProof="0" dirty="0">
                <a:ln>
                  <a:noFill/>
                </a:ln>
                <a:solidFill>
                  <a:srgbClr val="000000"/>
                </a:solidFill>
                <a:effectLst/>
                <a:uLnTx/>
                <a:uFillTx/>
                <a:latin typeface="Roboto"/>
                <a:ea typeface="Roboto"/>
                <a:cs typeface="Roboto"/>
              </a:rPr>
              <a:t>US National Weather Service establishes </a:t>
            </a:r>
            <a:r>
              <a:rPr kumimoji="0" lang="en-US" sz="1800" b="1" i="0" u="none" strike="noStrike" kern="1200" cap="none" spc="0" normalizeH="0" baseline="0" noProof="0" dirty="0" err="1">
                <a:ln>
                  <a:noFill/>
                </a:ln>
                <a:solidFill>
                  <a:srgbClr val="000000"/>
                </a:solidFill>
                <a:effectLst/>
                <a:uLnTx/>
                <a:uFillTx/>
                <a:latin typeface="Roboto"/>
                <a:ea typeface="Roboto"/>
                <a:cs typeface="Roboto"/>
              </a:rPr>
              <a:t>TsunamiReady</a:t>
            </a:r>
            <a:r>
              <a:rPr kumimoji="0" lang="en-US" sz="1800" b="1" i="0" u="none" strike="noStrike" kern="1200" cap="none" spc="0" normalizeH="0" baseline="0" noProof="0" dirty="0">
                <a:ln>
                  <a:noFill/>
                </a:ln>
                <a:solidFill>
                  <a:srgbClr val="000000"/>
                </a:solidFill>
                <a:effectLst/>
                <a:uLnTx/>
                <a:uFillTx/>
                <a:latin typeface="Roboto"/>
                <a:ea typeface="Roboto"/>
                <a:cs typeface="Roboto"/>
              </a:rPr>
              <a:t>® </a:t>
            </a:r>
            <a:r>
              <a:rPr kumimoji="0" lang="en-US" sz="1800" b="1" i="0" u="none" strike="noStrike" kern="1200" cap="none" spc="0" normalizeH="0" baseline="0" noProof="0" dirty="0" err="1">
                <a:ln>
                  <a:noFill/>
                </a:ln>
                <a:solidFill>
                  <a:srgbClr val="000000"/>
                </a:solidFill>
                <a:effectLst/>
                <a:uLnTx/>
                <a:uFillTx/>
                <a:latin typeface="Roboto"/>
                <a:ea typeface="Roboto"/>
                <a:cs typeface="Roboto"/>
              </a:rPr>
              <a:t>Programme</a:t>
            </a:r>
            <a:r>
              <a:rPr kumimoji="0" lang="en-US" sz="1800" b="1" i="0" u="none" strike="noStrike" kern="1200" cap="none" spc="0" normalizeH="0" baseline="0" noProof="0" dirty="0">
                <a:ln>
                  <a:noFill/>
                </a:ln>
                <a:solidFill>
                  <a:srgbClr val="000000"/>
                </a:solidFill>
                <a:effectLst/>
                <a:uLnTx/>
                <a:uFillTx/>
                <a:latin typeface="Roboto"/>
                <a:ea typeface="Roboto"/>
                <a:cs typeface="Roboto"/>
              </a:rPr>
              <a:t> in its states and territories</a:t>
            </a: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p:txBody>
      </p:sp>
      <p:cxnSp>
        <p:nvCxnSpPr>
          <p:cNvPr id="319" name="Google Shape;319;p15"/>
          <p:cNvCxnSpPr/>
          <p:nvPr/>
        </p:nvCxnSpPr>
        <p:spPr>
          <a:xfrm>
            <a:off x="3531475" y="2430322"/>
            <a:ext cx="550200" cy="3900"/>
          </a:xfrm>
          <a:prstGeom prst="straightConnector1">
            <a:avLst/>
          </a:prstGeom>
          <a:noFill/>
          <a:ln w="25400" cap="flat" cmpd="sng">
            <a:solidFill>
              <a:schemeClr val="dk1"/>
            </a:solidFill>
            <a:prstDash val="solid"/>
            <a:miter lim="800000"/>
            <a:headEnd type="none" w="sm" len="sm"/>
            <a:tailEnd type="triangle" w="med" len="med"/>
          </a:ln>
        </p:spPr>
      </p:cxnSp>
      <p:cxnSp>
        <p:nvCxnSpPr>
          <p:cNvPr id="320" name="Google Shape;320;p15"/>
          <p:cNvCxnSpPr/>
          <p:nvPr/>
        </p:nvCxnSpPr>
        <p:spPr>
          <a:xfrm>
            <a:off x="4133279" y="4921016"/>
            <a:ext cx="413400" cy="1200"/>
          </a:xfrm>
          <a:prstGeom prst="straightConnector1">
            <a:avLst/>
          </a:prstGeom>
          <a:noFill/>
          <a:ln w="25400" cap="flat" cmpd="sng">
            <a:solidFill>
              <a:schemeClr val="dk1"/>
            </a:solidFill>
            <a:prstDash val="solid"/>
            <a:miter lim="800000"/>
            <a:headEnd type="none" w="sm" len="sm"/>
            <a:tailEnd type="triangle" w="med" len="med"/>
          </a:ln>
        </p:spPr>
      </p:cxnSp>
      <p:sp>
        <p:nvSpPr>
          <p:cNvPr id="321" name="Google Shape;321;p15"/>
          <p:cNvSpPr txBox="1"/>
          <p:nvPr/>
        </p:nvSpPr>
        <p:spPr>
          <a:xfrm>
            <a:off x="262975" y="2985651"/>
            <a:ext cx="2782200" cy="415458"/>
          </a:xfrm>
          <a:prstGeom prst="rect">
            <a:avLst/>
          </a:prstGeom>
          <a:solidFill>
            <a:srgbClr val="063366"/>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2100" b="1" i="0" u="none" strike="noStrike" kern="1200" cap="none" spc="0" normalizeH="0" baseline="0" noProof="0">
                <a:ln>
                  <a:noFill/>
                </a:ln>
                <a:solidFill>
                  <a:srgbClr val="FFFFFF"/>
                </a:solidFill>
                <a:effectLst/>
                <a:uLnTx/>
                <a:uFillTx/>
                <a:latin typeface="Roboto"/>
                <a:ea typeface="Roboto"/>
                <a:cs typeface="Roboto"/>
              </a:rPr>
              <a:t>2001</a:t>
            </a:r>
            <a:endParaRPr kumimoji="0" sz="2100" b="0" i="0" u="none" strike="noStrike" kern="1200" cap="none" spc="0" normalizeH="0" baseline="0" noProof="0">
              <a:ln>
                <a:noFill/>
              </a:ln>
              <a:solidFill>
                <a:srgbClr val="FFFFFF"/>
              </a:solidFill>
              <a:effectLst/>
              <a:uLnTx/>
              <a:uFillTx/>
              <a:latin typeface="Roboto"/>
              <a:ea typeface="Roboto"/>
              <a:cs typeface="Roboto"/>
            </a:endParaRPr>
          </a:p>
        </p:txBody>
      </p:sp>
      <p:sp>
        <p:nvSpPr>
          <p:cNvPr id="322" name="Google Shape;322;p15"/>
          <p:cNvSpPr txBox="1"/>
          <p:nvPr/>
        </p:nvSpPr>
        <p:spPr>
          <a:xfrm>
            <a:off x="3223575" y="1239637"/>
            <a:ext cx="2782200" cy="1908174"/>
          </a:xfrm>
          <a:prstGeom prst="rect">
            <a:avLst/>
          </a:prstGeom>
          <a:solidFill>
            <a:srgbClr val="EDF1F3"/>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lang="en-US" sz="10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1800" b="1" i="0" u="none" strike="noStrike" kern="1200" cap="none" spc="0" normalizeH="0" baseline="0" noProof="0" dirty="0">
                <a:ln>
                  <a:noFill/>
                </a:ln>
                <a:solidFill>
                  <a:srgbClr val="000000"/>
                </a:solidFill>
                <a:effectLst/>
                <a:uLnTx/>
                <a:uFillTx/>
                <a:latin typeface="Roboto"/>
                <a:ea typeface="Roboto"/>
                <a:cs typeface="Roboto"/>
              </a:rPr>
              <a:t>IOC Assembly approves Tsunami Ready Pilot Project to be implemented                       in other regions</a:t>
            </a:r>
            <a:endParaRPr kumimoji="0" sz="18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p:txBody>
      </p:sp>
      <p:sp>
        <p:nvSpPr>
          <p:cNvPr id="323" name="Google Shape;323;p15"/>
          <p:cNvSpPr txBox="1"/>
          <p:nvPr/>
        </p:nvSpPr>
        <p:spPr>
          <a:xfrm>
            <a:off x="3223575" y="2985651"/>
            <a:ext cx="2782200" cy="415458"/>
          </a:xfrm>
          <a:prstGeom prst="rect">
            <a:avLst/>
          </a:prstGeom>
          <a:solidFill>
            <a:srgbClr val="063366"/>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2100" b="1" i="0" u="none" strike="noStrike" kern="1200" cap="none" spc="0" normalizeH="0" baseline="0" noProof="0">
                <a:ln>
                  <a:noFill/>
                </a:ln>
                <a:solidFill>
                  <a:srgbClr val="FFFFFF"/>
                </a:solidFill>
                <a:effectLst/>
                <a:uLnTx/>
                <a:uFillTx/>
                <a:latin typeface="Roboto"/>
                <a:ea typeface="Roboto"/>
                <a:cs typeface="Roboto"/>
              </a:rPr>
              <a:t>2015</a:t>
            </a:r>
            <a:endParaRPr kumimoji="0" sz="2100" b="0" i="0" u="none" strike="noStrike" kern="1200" cap="none" spc="0" normalizeH="0" baseline="0" noProof="0">
              <a:ln>
                <a:noFill/>
              </a:ln>
              <a:solidFill>
                <a:srgbClr val="FFFFFF"/>
              </a:solidFill>
              <a:effectLst/>
              <a:uLnTx/>
              <a:uFillTx/>
              <a:latin typeface="Roboto"/>
              <a:ea typeface="Roboto"/>
              <a:cs typeface="Roboto"/>
            </a:endParaRPr>
          </a:p>
        </p:txBody>
      </p:sp>
      <p:cxnSp>
        <p:nvCxnSpPr>
          <p:cNvPr id="324" name="Google Shape;324;p15"/>
          <p:cNvCxnSpPr/>
          <p:nvPr/>
        </p:nvCxnSpPr>
        <p:spPr>
          <a:xfrm>
            <a:off x="6492075" y="2430322"/>
            <a:ext cx="550200" cy="3900"/>
          </a:xfrm>
          <a:prstGeom prst="straightConnector1">
            <a:avLst/>
          </a:prstGeom>
          <a:noFill/>
          <a:ln w="25400" cap="flat" cmpd="sng">
            <a:solidFill>
              <a:schemeClr val="dk1"/>
            </a:solidFill>
            <a:prstDash val="solid"/>
            <a:miter lim="800000"/>
            <a:headEnd type="none" w="sm" len="sm"/>
            <a:tailEnd type="triangle" w="med" len="med"/>
          </a:ln>
        </p:spPr>
      </p:cxnSp>
      <p:sp>
        <p:nvSpPr>
          <p:cNvPr id="325" name="Google Shape;325;p15"/>
          <p:cNvSpPr txBox="1"/>
          <p:nvPr/>
        </p:nvSpPr>
        <p:spPr>
          <a:xfrm>
            <a:off x="6184175" y="1230951"/>
            <a:ext cx="2782200" cy="1754286"/>
          </a:xfrm>
          <a:prstGeom prst="rect">
            <a:avLst/>
          </a:prstGeom>
          <a:solidFill>
            <a:srgbClr val="EDF1F3"/>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1800" b="1" i="0" u="none" strike="noStrike" kern="1200" cap="none" spc="0" normalizeH="0" baseline="0" noProof="0" dirty="0">
                <a:ln>
                  <a:noFill/>
                </a:ln>
                <a:solidFill>
                  <a:srgbClr val="000000"/>
                </a:solidFill>
                <a:effectLst/>
                <a:uLnTx/>
                <a:uFillTx/>
                <a:latin typeface="Roboto"/>
                <a:ea typeface="Roboto"/>
                <a:cs typeface="Roboto"/>
              </a:rPr>
              <a:t>IOC Assembly approves establishment of IOC Ocean Decade Tsunami </a:t>
            </a:r>
            <a:r>
              <a:rPr kumimoji="0" lang="en-US" sz="1800" b="1" i="0" u="none" strike="noStrike" kern="1200" cap="none" spc="0" normalizeH="0" baseline="0" noProof="0" dirty="0" err="1">
                <a:ln>
                  <a:noFill/>
                </a:ln>
                <a:solidFill>
                  <a:srgbClr val="000000"/>
                </a:solidFill>
                <a:effectLst/>
                <a:uLnTx/>
                <a:uFillTx/>
                <a:latin typeface="Roboto"/>
                <a:ea typeface="Roboto"/>
                <a:cs typeface="Roboto"/>
              </a:rPr>
              <a:t>Programme</a:t>
            </a:r>
            <a:r>
              <a:rPr kumimoji="0" lang="en-US" sz="1800" b="1" i="0" u="none" strike="noStrike" kern="1200" cap="none" spc="0" normalizeH="0" baseline="0" noProof="0" dirty="0">
                <a:ln>
                  <a:noFill/>
                </a:ln>
                <a:solidFill>
                  <a:srgbClr val="000000"/>
                </a:solidFill>
                <a:effectLst/>
                <a:uLnTx/>
                <a:uFillTx/>
                <a:latin typeface="Roboto"/>
                <a:ea typeface="Roboto"/>
                <a:cs typeface="Roboto"/>
              </a:rPr>
              <a:t> including Tsunami Ready</a:t>
            </a:r>
            <a:endParaRPr kumimoji="0" sz="1800" b="1" i="0" u="none" strike="noStrike" kern="1200" cap="none" spc="0" normalizeH="0" baseline="0" noProof="0" dirty="0">
              <a:ln>
                <a:noFill/>
              </a:ln>
              <a:solidFill>
                <a:srgbClr val="000000"/>
              </a:solidFill>
              <a:effectLst/>
              <a:uLnTx/>
              <a:uFillTx/>
              <a:latin typeface="Roboto"/>
              <a:ea typeface="Roboto"/>
              <a:cs typeface="Roboto"/>
            </a:endParaRPr>
          </a:p>
        </p:txBody>
      </p:sp>
      <p:sp>
        <p:nvSpPr>
          <p:cNvPr id="326" name="Google Shape;326;p15"/>
          <p:cNvSpPr txBox="1"/>
          <p:nvPr/>
        </p:nvSpPr>
        <p:spPr>
          <a:xfrm>
            <a:off x="6184175" y="2985651"/>
            <a:ext cx="2782200" cy="415458"/>
          </a:xfrm>
          <a:prstGeom prst="rect">
            <a:avLst/>
          </a:prstGeom>
          <a:solidFill>
            <a:srgbClr val="063366"/>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2100" b="1" i="0" u="none" strike="noStrike" kern="1200" cap="none" spc="0" normalizeH="0" baseline="0" noProof="0">
                <a:ln>
                  <a:noFill/>
                </a:ln>
                <a:solidFill>
                  <a:srgbClr val="FFFFFF"/>
                </a:solidFill>
                <a:effectLst/>
                <a:uLnTx/>
                <a:uFillTx/>
                <a:latin typeface="Roboto"/>
                <a:ea typeface="Roboto"/>
                <a:cs typeface="Roboto"/>
              </a:rPr>
              <a:t>2021</a:t>
            </a:r>
            <a:endParaRPr kumimoji="0" sz="2100" b="0" i="0" u="none" strike="noStrike" kern="1200" cap="none" spc="0" normalizeH="0" baseline="0" noProof="0">
              <a:ln>
                <a:noFill/>
              </a:ln>
              <a:solidFill>
                <a:srgbClr val="FFFFFF"/>
              </a:solidFill>
              <a:effectLst/>
              <a:uLnTx/>
              <a:uFillTx/>
              <a:latin typeface="Roboto"/>
              <a:ea typeface="Roboto"/>
              <a:cs typeface="Roboto"/>
            </a:endParaRPr>
          </a:p>
        </p:txBody>
      </p:sp>
      <p:sp>
        <p:nvSpPr>
          <p:cNvPr id="327" name="Google Shape;327;p15"/>
          <p:cNvSpPr txBox="1"/>
          <p:nvPr/>
        </p:nvSpPr>
        <p:spPr>
          <a:xfrm>
            <a:off x="9146951" y="1230950"/>
            <a:ext cx="2782200" cy="1754286"/>
          </a:xfrm>
          <a:prstGeom prst="rect">
            <a:avLst/>
          </a:prstGeom>
          <a:solidFill>
            <a:srgbClr val="EDF1F3"/>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0"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0"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0" i="1" u="none" strike="noStrike" kern="1200" cap="none" spc="0" normalizeH="0" baseline="0" noProof="0" dirty="0">
              <a:ln>
                <a:noFill/>
              </a:ln>
              <a:solidFill>
                <a:srgbClr val="FF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1800" b="1" i="0" u="none" strike="noStrike" kern="1200" cap="none" spc="0" normalizeH="0" baseline="0" noProof="0" dirty="0">
                <a:ln>
                  <a:noFill/>
                </a:ln>
                <a:solidFill>
                  <a:srgbClr val="FF0000"/>
                </a:solidFill>
                <a:effectLst/>
                <a:uLnTx/>
                <a:uFillTx/>
                <a:latin typeface="Roboto"/>
                <a:ea typeface="Roboto"/>
                <a:cs typeface="Roboto"/>
              </a:rPr>
              <a:t>100% At-Risk Communities         Tsunami Ready</a:t>
            </a:r>
            <a:endParaRPr kumimoji="0" sz="1800" b="1" i="0" u="none" strike="noStrike" kern="1200" cap="none" spc="0" normalizeH="0" baseline="0" noProof="0" dirty="0">
              <a:ln>
                <a:noFill/>
              </a:ln>
              <a:solidFill>
                <a:srgbClr val="FF0000"/>
              </a:solidFill>
              <a:effectLst/>
              <a:uLnTx/>
              <a:uFillTx/>
              <a:latin typeface="Roboto"/>
              <a:ea typeface="Roboto"/>
              <a:cs typeface="Roboto"/>
            </a:endParaRPr>
          </a:p>
        </p:txBody>
      </p:sp>
      <p:sp>
        <p:nvSpPr>
          <p:cNvPr id="328" name="Google Shape;328;p15"/>
          <p:cNvSpPr txBox="1"/>
          <p:nvPr/>
        </p:nvSpPr>
        <p:spPr>
          <a:xfrm>
            <a:off x="9146951" y="2985651"/>
            <a:ext cx="2782200" cy="415458"/>
          </a:xfrm>
          <a:prstGeom prst="rect">
            <a:avLst/>
          </a:prstGeom>
          <a:solidFill>
            <a:srgbClr val="063366"/>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2100" b="1" i="0" u="none" strike="noStrike" kern="1200" cap="none" spc="0" normalizeH="0" baseline="0" noProof="0">
                <a:ln>
                  <a:noFill/>
                </a:ln>
                <a:solidFill>
                  <a:srgbClr val="FFFFFF"/>
                </a:solidFill>
                <a:effectLst/>
                <a:uLnTx/>
                <a:uFillTx/>
                <a:latin typeface="Roboto"/>
                <a:ea typeface="Roboto"/>
                <a:cs typeface="Roboto"/>
              </a:rPr>
              <a:t>2030</a:t>
            </a:r>
            <a:endParaRPr kumimoji="0" sz="2100" b="1" i="0" u="none" strike="noStrike" kern="1200" cap="none" spc="0" normalizeH="0" baseline="0" noProof="0">
              <a:ln>
                <a:noFill/>
              </a:ln>
              <a:solidFill>
                <a:srgbClr val="FFFFFF"/>
              </a:solidFill>
              <a:effectLst/>
              <a:uLnTx/>
              <a:uFillTx/>
              <a:latin typeface="Roboto"/>
              <a:ea typeface="Roboto"/>
              <a:cs typeface="Roboto"/>
            </a:endParaRPr>
          </a:p>
        </p:txBody>
      </p:sp>
      <p:sp>
        <p:nvSpPr>
          <p:cNvPr id="329" name="Google Shape;329;p15"/>
          <p:cNvSpPr txBox="1"/>
          <p:nvPr/>
        </p:nvSpPr>
        <p:spPr>
          <a:xfrm>
            <a:off x="4786575" y="3800175"/>
            <a:ext cx="2782200" cy="2492950"/>
          </a:xfrm>
          <a:prstGeom prst="rect">
            <a:avLst/>
          </a:prstGeom>
          <a:solidFill>
            <a:srgbClr val="EDF1F3"/>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lang="en-US" sz="3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1700" b="1" i="0" u="none" strike="noStrike" kern="1200" cap="none" spc="0" normalizeH="0" baseline="0" noProof="0" dirty="0">
                <a:ln>
                  <a:noFill/>
                </a:ln>
                <a:solidFill>
                  <a:srgbClr val="000000"/>
                </a:solidFill>
                <a:effectLst/>
                <a:uLnTx/>
                <a:uFillTx/>
                <a:latin typeface="Roboto"/>
                <a:ea typeface="Roboto"/>
                <a:cs typeface="Roboto"/>
              </a:rPr>
              <a:t>Tsunami Evacuation Maps, Plans and Procedures (TEMPP) training supports  Tsunami Ready </a:t>
            </a: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7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7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7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700" b="1" i="0" u="none" strike="noStrike" kern="1200" cap="none" spc="0" normalizeH="0" baseline="0" noProof="0" dirty="0">
              <a:ln>
                <a:noFill/>
              </a:ln>
              <a:solidFill>
                <a:srgbClr val="000000"/>
              </a:solidFill>
              <a:effectLst/>
              <a:uLnTx/>
              <a:uFillTx/>
              <a:latin typeface="Roboto"/>
              <a:ea typeface="Roboto"/>
              <a:cs typeface="Roboto"/>
            </a:endParaRPr>
          </a:p>
        </p:txBody>
      </p:sp>
      <p:sp>
        <p:nvSpPr>
          <p:cNvPr id="330" name="Google Shape;330;p15"/>
          <p:cNvSpPr txBox="1"/>
          <p:nvPr/>
        </p:nvSpPr>
        <p:spPr>
          <a:xfrm>
            <a:off x="4786575" y="5792677"/>
            <a:ext cx="2782200" cy="415458"/>
          </a:xfrm>
          <a:prstGeom prst="rect">
            <a:avLst/>
          </a:prstGeom>
          <a:solidFill>
            <a:srgbClr val="063366"/>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2100" b="1" i="0" u="none" strike="noStrike" kern="1200" cap="none" spc="0" normalizeH="0" baseline="0" noProof="0">
                <a:ln>
                  <a:noFill/>
                </a:ln>
                <a:solidFill>
                  <a:srgbClr val="FFFFFF"/>
                </a:solidFill>
                <a:effectLst/>
                <a:uLnTx/>
                <a:uFillTx/>
                <a:latin typeface="Roboto"/>
                <a:ea typeface="Roboto"/>
                <a:cs typeface="Roboto"/>
              </a:rPr>
              <a:t>2015-2017</a:t>
            </a:r>
            <a:endParaRPr kumimoji="0" sz="2100" b="0" i="0" u="none" strike="noStrike" kern="1200" cap="none" spc="0" normalizeH="0" baseline="0" noProof="0">
              <a:ln>
                <a:noFill/>
              </a:ln>
              <a:solidFill>
                <a:srgbClr val="FFFFFF"/>
              </a:solidFill>
              <a:effectLst/>
              <a:uLnTx/>
              <a:uFillTx/>
              <a:latin typeface="Roboto"/>
              <a:ea typeface="Roboto"/>
              <a:cs typeface="Roboto"/>
            </a:endParaRPr>
          </a:p>
        </p:txBody>
      </p:sp>
      <p:sp>
        <p:nvSpPr>
          <p:cNvPr id="331" name="Google Shape;331;p15"/>
          <p:cNvSpPr txBox="1"/>
          <p:nvPr/>
        </p:nvSpPr>
        <p:spPr>
          <a:xfrm>
            <a:off x="1764475" y="3800175"/>
            <a:ext cx="2782200" cy="2031285"/>
          </a:xfrm>
          <a:prstGeom prst="rect">
            <a:avLst/>
          </a:prstGeom>
          <a:solidFill>
            <a:srgbClr val="EDF1F3"/>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1800" b="1" i="0" u="none" strike="noStrike" kern="1200" cap="none" spc="0" normalizeH="0" baseline="0" noProof="0" dirty="0">
                <a:ln>
                  <a:noFill/>
                </a:ln>
                <a:solidFill>
                  <a:srgbClr val="000000"/>
                </a:solidFill>
                <a:effectLst/>
                <a:uLnTx/>
                <a:uFillTx/>
                <a:latin typeface="Roboto"/>
                <a:ea typeface="Roboto"/>
                <a:cs typeface="Roboto"/>
              </a:rPr>
              <a:t>US supports joint NWS and UNESCO-IOC </a:t>
            </a:r>
            <a:r>
              <a:rPr kumimoji="0" lang="en-US" sz="1800" b="1" i="0" u="none" strike="noStrike" kern="1200" cap="none" spc="0" normalizeH="0" baseline="0" noProof="0" dirty="0" err="1">
                <a:ln>
                  <a:noFill/>
                </a:ln>
                <a:solidFill>
                  <a:srgbClr val="000000"/>
                </a:solidFill>
                <a:effectLst/>
                <a:uLnTx/>
                <a:uFillTx/>
                <a:latin typeface="Roboto"/>
                <a:ea typeface="Roboto"/>
                <a:cs typeface="Roboto"/>
              </a:rPr>
              <a:t>TsunamiReady</a:t>
            </a:r>
            <a:r>
              <a:rPr kumimoji="0" lang="en-US" sz="1800" b="1" i="0" u="none" strike="noStrike" kern="1200" cap="none" spc="0" normalizeH="0" baseline="0" noProof="0" dirty="0">
                <a:ln>
                  <a:noFill/>
                </a:ln>
                <a:solidFill>
                  <a:srgbClr val="000000"/>
                </a:solidFill>
                <a:effectLst/>
                <a:uLnTx/>
                <a:uFillTx/>
                <a:latin typeface="Roboto"/>
                <a:ea typeface="Roboto"/>
                <a:cs typeface="Roboto"/>
              </a:rPr>
              <a:t>® Pilot in Caribbean.</a:t>
            </a:r>
            <a:endParaRPr kumimoji="0" sz="18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p:txBody>
      </p:sp>
      <p:sp>
        <p:nvSpPr>
          <p:cNvPr id="332" name="Google Shape;332;p15"/>
          <p:cNvSpPr txBox="1"/>
          <p:nvPr/>
        </p:nvSpPr>
        <p:spPr>
          <a:xfrm>
            <a:off x="1764475" y="5767702"/>
            <a:ext cx="2782200" cy="415458"/>
          </a:xfrm>
          <a:prstGeom prst="rect">
            <a:avLst/>
          </a:prstGeom>
          <a:solidFill>
            <a:srgbClr val="063366"/>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2100" b="1" i="0" u="none" strike="noStrike" kern="1200" cap="none" spc="0" normalizeH="0" baseline="0" noProof="0" dirty="0">
                <a:ln>
                  <a:noFill/>
                </a:ln>
                <a:solidFill>
                  <a:srgbClr val="FFFFFF"/>
                </a:solidFill>
                <a:effectLst/>
                <a:uLnTx/>
                <a:uFillTx/>
                <a:latin typeface="Roboto"/>
                <a:ea typeface="Roboto"/>
                <a:cs typeface="Roboto"/>
              </a:rPr>
              <a:t>2011</a:t>
            </a:r>
            <a:endParaRPr kumimoji="0" sz="2100" b="0" i="0" u="none" strike="noStrike" kern="1200" cap="none" spc="0" normalizeH="0" baseline="0" noProof="0" dirty="0">
              <a:ln>
                <a:noFill/>
              </a:ln>
              <a:solidFill>
                <a:srgbClr val="FFFFFF"/>
              </a:solidFill>
              <a:effectLst/>
              <a:uLnTx/>
              <a:uFillTx/>
              <a:latin typeface="Roboto"/>
              <a:ea typeface="Roboto"/>
              <a:cs typeface="Roboto"/>
            </a:endParaRPr>
          </a:p>
        </p:txBody>
      </p:sp>
      <p:sp>
        <p:nvSpPr>
          <p:cNvPr id="333" name="Google Shape;333;p15"/>
          <p:cNvSpPr txBox="1"/>
          <p:nvPr/>
        </p:nvSpPr>
        <p:spPr>
          <a:xfrm>
            <a:off x="7808675" y="3800177"/>
            <a:ext cx="2782200" cy="2369839"/>
          </a:xfrm>
          <a:prstGeom prst="rect">
            <a:avLst/>
          </a:prstGeom>
          <a:solidFill>
            <a:srgbClr val="EDF1F3"/>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lang="en-US" sz="4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1800" b="1" i="0" u="none" strike="noStrike" kern="1200" cap="none" spc="0" normalizeH="0" baseline="0" noProof="0" dirty="0">
                <a:ln>
                  <a:noFill/>
                </a:ln>
                <a:solidFill>
                  <a:srgbClr val="000000"/>
                </a:solidFill>
                <a:effectLst/>
                <a:uLnTx/>
                <a:uFillTx/>
                <a:latin typeface="Roboto"/>
                <a:ea typeface="Roboto"/>
                <a:cs typeface="Roboto"/>
              </a:rPr>
              <a:t>UNESCO/IOC establishes Tsunami Ready Recognition </a:t>
            </a:r>
            <a:r>
              <a:rPr kumimoji="0" lang="en-US" sz="1800" b="1" i="0" u="none" strike="noStrike" kern="1200" cap="none" spc="0" normalizeH="0" baseline="0" noProof="0" dirty="0" err="1">
                <a:ln>
                  <a:noFill/>
                </a:ln>
                <a:solidFill>
                  <a:srgbClr val="000000"/>
                </a:solidFill>
                <a:effectLst/>
                <a:uLnTx/>
                <a:uFillTx/>
                <a:latin typeface="Roboto"/>
                <a:ea typeface="Roboto"/>
                <a:cs typeface="Roboto"/>
              </a:rPr>
              <a:t>Programme</a:t>
            </a:r>
            <a:endParaRPr kumimoji="0" sz="18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1" i="0" u="none" strike="noStrike" kern="1200" cap="none" spc="0" normalizeH="0" baseline="0" noProof="0" dirty="0">
              <a:ln>
                <a:noFill/>
              </a:ln>
              <a:solidFill>
                <a:srgbClr val="000000"/>
              </a:solidFill>
              <a:effectLst/>
              <a:uLnTx/>
              <a:uFillTx/>
              <a:latin typeface="Roboto"/>
              <a:ea typeface="Roboto"/>
              <a:cs typeface="Roboto"/>
            </a:endParaRPr>
          </a:p>
        </p:txBody>
      </p:sp>
      <p:sp>
        <p:nvSpPr>
          <p:cNvPr id="334" name="Google Shape;334;p15"/>
          <p:cNvSpPr txBox="1"/>
          <p:nvPr/>
        </p:nvSpPr>
        <p:spPr>
          <a:xfrm>
            <a:off x="7808675" y="5792677"/>
            <a:ext cx="2782200" cy="415458"/>
          </a:xfrm>
          <a:prstGeom prst="rect">
            <a:avLst/>
          </a:prstGeom>
          <a:solidFill>
            <a:srgbClr val="063366"/>
          </a:solidFill>
          <a:ln>
            <a:noFill/>
          </a:ln>
        </p:spPr>
        <p:txBody>
          <a:bodyPr spcFirstLastPara="1" wrap="square" lIns="91425" tIns="45700" rIns="91425" bIns="45700" anchor="t" anchorCtr="0">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2100" b="1" i="0" u="none" strike="noStrike" kern="1200" cap="none" spc="0" normalizeH="0" baseline="0" noProof="0">
                <a:ln>
                  <a:noFill/>
                </a:ln>
                <a:solidFill>
                  <a:srgbClr val="FFFFFF"/>
                </a:solidFill>
                <a:effectLst/>
                <a:uLnTx/>
                <a:uFillTx/>
                <a:latin typeface="Roboto"/>
                <a:ea typeface="Roboto"/>
                <a:cs typeface="Roboto"/>
              </a:rPr>
              <a:t>2022</a:t>
            </a:r>
            <a:endParaRPr kumimoji="0" sz="2100" b="0" i="0" u="none" strike="noStrike" kern="1200" cap="none" spc="0" normalizeH="0" baseline="0" noProof="0">
              <a:ln>
                <a:noFill/>
              </a:ln>
              <a:solidFill>
                <a:srgbClr val="FFFFFF"/>
              </a:solidFill>
              <a:effectLst/>
              <a:uLnTx/>
              <a:uFillTx/>
              <a:latin typeface="Roboto"/>
              <a:ea typeface="Roboto"/>
              <a:cs typeface="Roboto"/>
            </a:endParaRPr>
          </a:p>
        </p:txBody>
      </p:sp>
      <p:pic>
        <p:nvPicPr>
          <p:cNvPr id="335" name="Google Shape;335;p1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992824" y="1356527"/>
            <a:ext cx="1090451" cy="755675"/>
          </a:xfrm>
          <a:prstGeom prst="rect">
            <a:avLst/>
          </a:prstGeom>
          <a:noFill/>
          <a:ln>
            <a:noFill/>
          </a:ln>
        </p:spPr>
      </p:pic>
      <p:pic>
        <p:nvPicPr>
          <p:cNvPr id="336" name="Google Shape;336;p1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271467" y="5087725"/>
            <a:ext cx="882909" cy="611851"/>
          </a:xfrm>
          <a:prstGeom prst="rect">
            <a:avLst/>
          </a:prstGeom>
          <a:noFill/>
          <a:ln>
            <a:noFill/>
          </a:ln>
        </p:spPr>
      </p:pic>
      <p:pic>
        <p:nvPicPr>
          <p:cNvPr id="337" name="Google Shape;337;p15" descr="Logo, company name&#10;&#10;Description automatically generated"/>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9246250" y="5069809"/>
            <a:ext cx="746575" cy="685051"/>
          </a:xfrm>
          <a:prstGeom prst="rect">
            <a:avLst/>
          </a:prstGeom>
          <a:noFill/>
          <a:ln>
            <a:noFill/>
          </a:ln>
        </p:spPr>
      </p:pic>
      <p:pic>
        <p:nvPicPr>
          <p:cNvPr id="338" name="Google Shape;338;p15"/>
          <p:cNvPicPr preferRelativeResize="0"/>
          <p:nvPr/>
        </p:nvPicPr>
        <p:blipFill rotWithShape="1">
          <a:blip r:embed="rId6">
            <a:alphaModFix/>
          </a:blip>
          <a:srcRect/>
          <a:stretch/>
        </p:blipFill>
        <p:spPr>
          <a:xfrm>
            <a:off x="4832451" y="4913253"/>
            <a:ext cx="1173325" cy="877455"/>
          </a:xfrm>
          <a:prstGeom prst="rect">
            <a:avLst/>
          </a:prstGeom>
          <a:noFill/>
          <a:ln>
            <a:noFill/>
          </a:ln>
        </p:spPr>
      </p:pic>
      <p:cxnSp>
        <p:nvCxnSpPr>
          <p:cNvPr id="340" name="Google Shape;340;p15"/>
          <p:cNvCxnSpPr/>
          <p:nvPr/>
        </p:nvCxnSpPr>
        <p:spPr>
          <a:xfrm>
            <a:off x="1667775" y="3578188"/>
            <a:ext cx="8928600" cy="39600"/>
          </a:xfrm>
          <a:prstGeom prst="straightConnector1">
            <a:avLst/>
          </a:prstGeom>
          <a:noFill/>
          <a:ln w="28575" cap="flat" cmpd="sng">
            <a:solidFill>
              <a:srgbClr val="FF0000"/>
            </a:solidFill>
            <a:prstDash val="solid"/>
            <a:round/>
            <a:headEnd type="none" w="med" len="med"/>
            <a:tailEnd type="none" w="med" len="med"/>
          </a:ln>
        </p:spPr>
      </p:cxnSp>
      <p:cxnSp>
        <p:nvCxnSpPr>
          <p:cNvPr id="341" name="Google Shape;341;p15"/>
          <p:cNvCxnSpPr/>
          <p:nvPr/>
        </p:nvCxnSpPr>
        <p:spPr>
          <a:xfrm>
            <a:off x="1652575" y="3401151"/>
            <a:ext cx="0" cy="248700"/>
          </a:xfrm>
          <a:prstGeom prst="straightConnector1">
            <a:avLst/>
          </a:prstGeom>
          <a:noFill/>
          <a:ln w="28575" cap="flat" cmpd="sng">
            <a:solidFill>
              <a:schemeClr val="dk1"/>
            </a:solidFill>
            <a:prstDash val="solid"/>
            <a:round/>
            <a:headEnd type="none" w="med" len="med"/>
            <a:tailEnd type="oval" w="med" len="med"/>
          </a:ln>
        </p:spPr>
      </p:cxnSp>
      <p:cxnSp>
        <p:nvCxnSpPr>
          <p:cNvPr id="342" name="Google Shape;342;p15"/>
          <p:cNvCxnSpPr/>
          <p:nvPr/>
        </p:nvCxnSpPr>
        <p:spPr>
          <a:xfrm flipH="1">
            <a:off x="10587575" y="3382963"/>
            <a:ext cx="3300" cy="249300"/>
          </a:xfrm>
          <a:prstGeom prst="straightConnector1">
            <a:avLst/>
          </a:prstGeom>
          <a:noFill/>
          <a:ln w="28575" cap="flat" cmpd="sng">
            <a:solidFill>
              <a:schemeClr val="dk1"/>
            </a:solidFill>
            <a:prstDash val="solid"/>
            <a:round/>
            <a:headEnd type="none" w="med" len="med"/>
            <a:tailEnd type="none" w="med" len="med"/>
          </a:ln>
        </p:spPr>
      </p:cxnSp>
      <p:cxnSp>
        <p:nvCxnSpPr>
          <p:cNvPr id="343" name="Google Shape;343;p15"/>
          <p:cNvCxnSpPr/>
          <p:nvPr/>
        </p:nvCxnSpPr>
        <p:spPr>
          <a:xfrm flipH="1">
            <a:off x="7565475" y="3374439"/>
            <a:ext cx="3300" cy="249300"/>
          </a:xfrm>
          <a:prstGeom prst="straightConnector1">
            <a:avLst/>
          </a:prstGeom>
          <a:noFill/>
          <a:ln w="28575" cap="flat" cmpd="sng">
            <a:solidFill>
              <a:schemeClr val="dk1"/>
            </a:solidFill>
            <a:prstDash val="solid"/>
            <a:round/>
            <a:headEnd type="none" w="med" len="med"/>
            <a:tailEnd type="none" w="med" len="med"/>
          </a:ln>
        </p:spPr>
      </p:cxnSp>
      <p:cxnSp>
        <p:nvCxnSpPr>
          <p:cNvPr id="344" name="Google Shape;344;p15"/>
          <p:cNvCxnSpPr/>
          <p:nvPr/>
        </p:nvCxnSpPr>
        <p:spPr>
          <a:xfrm flipH="1">
            <a:off x="4613026" y="3374439"/>
            <a:ext cx="3300" cy="249300"/>
          </a:xfrm>
          <a:prstGeom prst="straightConnector1">
            <a:avLst/>
          </a:prstGeom>
          <a:noFill/>
          <a:ln w="28575" cap="flat" cmpd="sng">
            <a:solidFill>
              <a:schemeClr val="dk1"/>
            </a:solidFill>
            <a:prstDash val="solid"/>
            <a:round/>
            <a:headEnd type="none" w="med" len="med"/>
            <a:tailEnd type="none" w="med" len="med"/>
          </a:ln>
        </p:spPr>
      </p:cxnSp>
      <p:cxnSp>
        <p:nvCxnSpPr>
          <p:cNvPr id="345" name="Google Shape;345;p15"/>
          <p:cNvCxnSpPr/>
          <p:nvPr/>
        </p:nvCxnSpPr>
        <p:spPr>
          <a:xfrm flipH="1">
            <a:off x="3131151" y="3550863"/>
            <a:ext cx="3300" cy="249300"/>
          </a:xfrm>
          <a:prstGeom prst="straightConnector1">
            <a:avLst/>
          </a:prstGeom>
          <a:noFill/>
          <a:ln w="28575" cap="flat" cmpd="sng">
            <a:solidFill>
              <a:schemeClr val="dk1"/>
            </a:solidFill>
            <a:prstDash val="solid"/>
            <a:round/>
            <a:headEnd type="none" w="med" len="med"/>
            <a:tailEnd type="none" w="med" len="med"/>
          </a:ln>
        </p:spPr>
      </p:cxnSp>
      <p:cxnSp>
        <p:nvCxnSpPr>
          <p:cNvPr id="346" name="Google Shape;346;p15"/>
          <p:cNvCxnSpPr/>
          <p:nvPr/>
        </p:nvCxnSpPr>
        <p:spPr>
          <a:xfrm flipH="1">
            <a:off x="6130426" y="3597039"/>
            <a:ext cx="3300" cy="249300"/>
          </a:xfrm>
          <a:prstGeom prst="straightConnector1">
            <a:avLst/>
          </a:prstGeom>
          <a:noFill/>
          <a:ln w="28575" cap="flat" cmpd="sng">
            <a:solidFill>
              <a:schemeClr val="dk1"/>
            </a:solidFill>
            <a:prstDash val="solid"/>
            <a:round/>
            <a:headEnd type="none" w="med" len="med"/>
            <a:tailEnd type="none" w="med" len="med"/>
          </a:ln>
        </p:spPr>
      </p:cxnSp>
      <p:cxnSp>
        <p:nvCxnSpPr>
          <p:cNvPr id="347" name="Google Shape;347;p15"/>
          <p:cNvCxnSpPr/>
          <p:nvPr/>
        </p:nvCxnSpPr>
        <p:spPr>
          <a:xfrm flipH="1">
            <a:off x="9152726" y="3597039"/>
            <a:ext cx="3300" cy="249300"/>
          </a:xfrm>
          <a:prstGeom prst="straightConnector1">
            <a:avLst/>
          </a:prstGeom>
          <a:noFill/>
          <a:ln w="28575" cap="flat" cmpd="sng">
            <a:solidFill>
              <a:schemeClr val="dk1"/>
            </a:solidFill>
            <a:prstDash val="solid"/>
            <a:round/>
            <a:headEnd type="none" w="med" len="med"/>
            <a:tailEnd type="none" w="med" len="med"/>
          </a:ln>
        </p:spPr>
      </p:cxnSp>
      <p:sp>
        <p:nvSpPr>
          <p:cNvPr id="348" name="Google Shape;348;p15"/>
          <p:cNvSpPr/>
          <p:nvPr/>
        </p:nvSpPr>
        <p:spPr>
          <a:xfrm>
            <a:off x="1593326" y="3527751"/>
            <a:ext cx="118500" cy="122100"/>
          </a:xfrm>
          <a:prstGeom prst="ellipse">
            <a:avLst/>
          </a:prstGeom>
          <a:solidFill>
            <a:srgbClr val="FF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349" name="Google Shape;349;p15"/>
          <p:cNvSpPr/>
          <p:nvPr/>
        </p:nvSpPr>
        <p:spPr>
          <a:xfrm>
            <a:off x="3073551" y="3510163"/>
            <a:ext cx="118500" cy="122100"/>
          </a:xfrm>
          <a:prstGeom prst="ellipse">
            <a:avLst/>
          </a:prstGeom>
          <a:solidFill>
            <a:srgbClr val="FF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350" name="Google Shape;350;p15"/>
          <p:cNvSpPr/>
          <p:nvPr/>
        </p:nvSpPr>
        <p:spPr>
          <a:xfrm>
            <a:off x="4553775" y="3550875"/>
            <a:ext cx="118500" cy="122100"/>
          </a:xfrm>
          <a:prstGeom prst="ellipse">
            <a:avLst/>
          </a:prstGeom>
          <a:solidFill>
            <a:srgbClr val="FF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351" name="Google Shape;351;p15"/>
          <p:cNvSpPr/>
          <p:nvPr/>
        </p:nvSpPr>
        <p:spPr>
          <a:xfrm>
            <a:off x="6072826" y="3539601"/>
            <a:ext cx="118500" cy="122100"/>
          </a:xfrm>
          <a:prstGeom prst="ellipse">
            <a:avLst/>
          </a:prstGeom>
          <a:solidFill>
            <a:srgbClr val="FF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352" name="Google Shape;352;p15"/>
          <p:cNvSpPr/>
          <p:nvPr/>
        </p:nvSpPr>
        <p:spPr>
          <a:xfrm>
            <a:off x="7507875" y="3564126"/>
            <a:ext cx="118500" cy="122100"/>
          </a:xfrm>
          <a:prstGeom prst="ellipse">
            <a:avLst/>
          </a:prstGeom>
          <a:solidFill>
            <a:srgbClr val="FF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353" name="Google Shape;353;p15"/>
          <p:cNvSpPr/>
          <p:nvPr/>
        </p:nvSpPr>
        <p:spPr>
          <a:xfrm>
            <a:off x="10529975" y="3564126"/>
            <a:ext cx="118500" cy="122100"/>
          </a:xfrm>
          <a:prstGeom prst="ellipse">
            <a:avLst/>
          </a:prstGeom>
          <a:solidFill>
            <a:srgbClr val="FF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354" name="Google Shape;354;p15"/>
          <p:cNvSpPr/>
          <p:nvPr/>
        </p:nvSpPr>
        <p:spPr>
          <a:xfrm>
            <a:off x="9095126" y="3539614"/>
            <a:ext cx="118500" cy="122100"/>
          </a:xfrm>
          <a:prstGeom prst="ellipse">
            <a:avLst/>
          </a:prstGeom>
          <a:solidFill>
            <a:srgbClr val="FF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3" name="TextBox 2">
            <a:extLst>
              <a:ext uri="{FF2B5EF4-FFF2-40B4-BE49-F238E27FC236}">
                <a16:creationId xmlns:a16="http://schemas.microsoft.com/office/drawing/2014/main" id="{6DA9D2A7-1911-BC69-23AF-7D7041D28D8A}"/>
              </a:ext>
            </a:extLst>
          </p:cNvPr>
          <p:cNvSpPr txBox="1"/>
          <p:nvPr/>
        </p:nvSpPr>
        <p:spPr>
          <a:xfrm>
            <a:off x="5436062" y="5150926"/>
            <a:ext cx="2154977"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r>
              <a:rPr kumimoji="0" lang="en-US" sz="1600" b="1" i="0" u="none" strike="noStrike" kern="1200" cap="none" spc="0" normalizeH="0" baseline="0" noProof="0" dirty="0">
                <a:ln>
                  <a:noFill/>
                </a:ln>
                <a:solidFill>
                  <a:srgbClr val="000000"/>
                </a:solidFill>
                <a:effectLst/>
                <a:uLnTx/>
                <a:uFillTx/>
                <a:latin typeface="Roboto"/>
                <a:ea typeface="Roboto"/>
                <a:cs typeface="Roboto"/>
              </a:rPr>
              <a:t>start in Pacific and Indian Ocean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494127" y="1233376"/>
            <a:ext cx="11423895" cy="4678325"/>
          </a:xfrm>
        </p:spPr>
        <p:txBody>
          <a:bodyPr>
            <a:noAutofit/>
          </a:bodyPr>
          <a:lstStyle/>
          <a:p>
            <a:pPr eaLnBrk="1" fontAlgn="auto" hangingPunct="1">
              <a:spcBef>
                <a:spcPts val="0"/>
              </a:spcBef>
              <a:spcAft>
                <a:spcPts val="0"/>
              </a:spcAft>
              <a:buFont typeface="Wingdings" panose="05000000000000000000" pitchFamily="2" charset="2"/>
              <a:buChar char="q"/>
              <a:defRPr/>
            </a:pPr>
            <a:r>
              <a:rPr lang="en-NZ" sz="2800" b="1" dirty="0">
                <a:latin typeface="+mn-lt"/>
                <a:cs typeface="Calibri" panose="020F0502020204030204" pitchFamily="34" charset="0"/>
              </a:rPr>
              <a:t>Tsunami Ready Governance </a:t>
            </a:r>
          </a:p>
          <a:p>
            <a:pPr eaLnBrk="1" fontAlgn="auto" hangingPunct="1">
              <a:spcBef>
                <a:spcPts val="0"/>
              </a:spcBef>
              <a:spcAft>
                <a:spcPts val="0"/>
              </a:spcAft>
              <a:buFont typeface="Wingdings" panose="05000000000000000000" pitchFamily="2" charset="2"/>
              <a:buChar char="q"/>
              <a:defRPr/>
            </a:pPr>
            <a:endParaRPr lang="en-NZ" sz="2800" dirty="0">
              <a:latin typeface="+mn-lt"/>
              <a:cs typeface="Calibri" panose="020F0502020204030204" pitchFamily="34" charset="0"/>
            </a:endParaRPr>
          </a:p>
          <a:p>
            <a:pPr marL="357813" lvl="1" indent="0">
              <a:spcBef>
                <a:spcPts val="0"/>
              </a:spcBef>
              <a:buNone/>
              <a:defRPr/>
            </a:pPr>
            <a:r>
              <a:rPr lang="en-NZ" sz="2800" dirty="0">
                <a:latin typeface="+mn-lt"/>
                <a:cs typeface="Calibri" panose="020F0502020204030204" pitchFamily="34" charset="0"/>
              </a:rPr>
              <a:t>At the meeting of the ICG/PTWS Steering Committee 2023, it was agreed that WG3 would explore potential governance structures for PTWS to effectively support Tsunami Ready </a:t>
            </a:r>
          </a:p>
          <a:p>
            <a:pPr eaLnBrk="1" fontAlgn="auto" hangingPunct="1">
              <a:spcBef>
                <a:spcPts val="0"/>
              </a:spcBef>
              <a:spcAft>
                <a:spcPts val="0"/>
              </a:spcAft>
              <a:buFont typeface="Wingdings" panose="05000000000000000000" pitchFamily="2" charset="2"/>
              <a:buChar char="q"/>
              <a:defRPr/>
            </a:pPr>
            <a:endParaRPr lang="en-NZ" sz="2800" dirty="0">
              <a:latin typeface="+mn-lt"/>
              <a:cs typeface="Calibri" panose="020F0502020204030204" pitchFamily="34" charset="0"/>
            </a:endParaRPr>
          </a:p>
          <a:p>
            <a:pPr eaLnBrk="1" fontAlgn="auto" hangingPunct="1">
              <a:spcBef>
                <a:spcPts val="0"/>
              </a:spcBef>
              <a:spcAft>
                <a:spcPts val="0"/>
              </a:spcAft>
              <a:buFont typeface="Wingdings" panose="05000000000000000000" pitchFamily="2" charset="2"/>
              <a:buChar char="q"/>
              <a:defRPr/>
            </a:pPr>
            <a:r>
              <a:rPr lang="en-NZ" sz="2800" b="1" dirty="0">
                <a:latin typeface="+mn-lt"/>
                <a:cs typeface="Calibri" panose="020F0502020204030204" pitchFamily="34" charset="0"/>
              </a:rPr>
              <a:t>Tsunami Ready Equivalency Approach</a:t>
            </a:r>
          </a:p>
          <a:p>
            <a:pPr marL="321457" lvl="1" indent="0">
              <a:spcBef>
                <a:spcPts val="0"/>
              </a:spcBef>
              <a:buNone/>
              <a:defRPr/>
            </a:pPr>
            <a:br>
              <a:rPr lang="en-NZ" sz="2800" dirty="0"/>
            </a:br>
            <a:r>
              <a:rPr lang="en-NZ" sz="2800" dirty="0"/>
              <a:t>At ICG/PTWS-XXIX, </a:t>
            </a:r>
            <a:r>
              <a:rPr lang="en-NZ" sz="2800" dirty="0">
                <a:solidFill>
                  <a:schemeClr val="tx1"/>
                </a:solidFill>
              </a:rPr>
              <a:t>WG3 was requested to </a:t>
            </a:r>
            <a:r>
              <a:rPr lang="en-NZ" sz="2800" dirty="0">
                <a:solidFill>
                  <a:srgbClr val="C00000"/>
                </a:solidFill>
              </a:rPr>
              <a:t>‘explore </a:t>
            </a:r>
            <a:br>
              <a:rPr lang="en-NZ" sz="2800" dirty="0">
                <a:solidFill>
                  <a:srgbClr val="C00000"/>
                </a:solidFill>
              </a:rPr>
            </a:br>
            <a:r>
              <a:rPr lang="en-NZ" sz="2800" dirty="0">
                <a:solidFill>
                  <a:srgbClr val="C00000"/>
                </a:solidFill>
              </a:rPr>
              <a:t>[…] ways to recognise communities that choose not to implement the UNESCO / IOC Tsunami Ready Programme, as compliant with the TR indicators’.</a:t>
            </a:r>
            <a:endParaRPr lang="en-NZ" sz="2800" dirty="0">
              <a:latin typeface="+mn-lt"/>
              <a:cs typeface="Calibri" panose="020F0502020204030204" pitchFamily="34" charset="0"/>
            </a:endParaRPr>
          </a:p>
          <a:p>
            <a:pPr marL="0" indent="0">
              <a:spcBef>
                <a:spcPts val="0"/>
              </a:spcBef>
              <a:buNone/>
              <a:defRPr/>
            </a:pPr>
            <a:endParaRPr lang="en-NZ" sz="2800" b="1" dirty="0">
              <a:solidFill>
                <a:srgbClr val="C00000"/>
              </a:solidFill>
              <a:latin typeface="+mn-lt"/>
              <a:cs typeface="Calibri" panose="020F0502020204030204" pitchFamily="34" charset="0"/>
            </a:endParaRPr>
          </a:p>
          <a:p>
            <a:pPr marL="0" indent="0" eaLnBrk="1" fontAlgn="auto" hangingPunct="1">
              <a:spcBef>
                <a:spcPts val="0"/>
              </a:spcBef>
              <a:spcAft>
                <a:spcPts val="0"/>
              </a:spcAft>
              <a:buNone/>
              <a:defRPr/>
            </a:pPr>
            <a:endParaRPr lang="en-NZ" sz="2800" dirty="0">
              <a:latin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br>
              <a:rPr lang="en-NZ" sz="2800" dirty="0">
                <a:latin typeface="Calibri" panose="020F0502020204030204" pitchFamily="34" charset="0"/>
                <a:cs typeface="Calibri" panose="020F0502020204030204" pitchFamily="34" charset="0"/>
              </a:rPr>
            </a:br>
            <a:endParaRPr lang="en-NZ" sz="2800" b="1"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94127" y="144914"/>
            <a:ext cx="10515600" cy="1005281"/>
          </a:xfrm>
        </p:spPr>
        <p:txBody>
          <a:bodyPr>
            <a:normAutofit/>
          </a:bodyPr>
          <a:lstStyle/>
          <a:p>
            <a:r>
              <a:rPr lang="en-NZ" sz="3600" dirty="0"/>
              <a:t>Tsunami Ready Policy Items</a:t>
            </a:r>
            <a:endParaRPr lang="en-NZ" dirty="0"/>
          </a:p>
        </p:txBody>
      </p:sp>
    </p:spTree>
    <p:extLst>
      <p:ext uri="{BB962C8B-B14F-4D97-AF65-F5344CB8AC3E}">
        <p14:creationId xmlns:p14="http://schemas.microsoft.com/office/powerpoint/2010/main" val="6438531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41848-129D-844E-12EB-EA06D7DD747D}"/>
              </a:ext>
            </a:extLst>
          </p:cNvPr>
          <p:cNvSpPr/>
          <p:nvPr/>
        </p:nvSpPr>
        <p:spPr>
          <a:xfrm>
            <a:off x="-510791" y="-80387"/>
            <a:ext cx="13213582" cy="3195376"/>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NZ"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graphicFrame>
        <p:nvGraphicFramePr>
          <p:cNvPr id="4" name="Object 3">
            <a:extLst>
              <a:ext uri="{FF2B5EF4-FFF2-40B4-BE49-F238E27FC236}">
                <a16:creationId xmlns:a16="http://schemas.microsoft.com/office/drawing/2014/main" id="{350940AD-5343-B35A-8D91-2F1547B62068}"/>
              </a:ext>
            </a:extLst>
          </p:cNvPr>
          <p:cNvGraphicFramePr>
            <a:graphicFrameLocks noChangeAspect="1"/>
          </p:cNvGraphicFramePr>
          <p:nvPr/>
        </p:nvGraphicFramePr>
        <p:xfrm>
          <a:off x="773802" y="-693336"/>
          <a:ext cx="10644395" cy="7400554"/>
        </p:xfrm>
        <a:graphic>
          <a:graphicData uri="http://schemas.openxmlformats.org/presentationml/2006/ole">
            <mc:AlternateContent xmlns:mc="http://schemas.openxmlformats.org/markup-compatibility/2006">
              <mc:Choice xmlns:v="urn:schemas-microsoft-com:vml" Requires="v">
                <p:oleObj name="Document" r:id="rId2" imgW="10314945" imgH="7172675" progId="Word.Document.12">
                  <p:embed/>
                </p:oleObj>
              </mc:Choice>
              <mc:Fallback>
                <p:oleObj name="Document" r:id="rId2" imgW="10314945" imgH="7172675" progId="Word.Document.12">
                  <p:embed/>
                  <p:pic>
                    <p:nvPicPr>
                      <p:cNvPr id="4" name="Object 3">
                        <a:extLst>
                          <a:ext uri="{FF2B5EF4-FFF2-40B4-BE49-F238E27FC236}">
                            <a16:creationId xmlns:a16="http://schemas.microsoft.com/office/drawing/2014/main" id="{350940AD-5343-B35A-8D91-2F1547B62068}"/>
                          </a:ext>
                        </a:extLst>
                      </p:cNvPr>
                      <p:cNvPicPr/>
                      <p:nvPr/>
                    </p:nvPicPr>
                    <p:blipFill>
                      <a:blip r:embed="rId3"/>
                      <a:stretch>
                        <a:fillRect/>
                      </a:stretch>
                    </p:blipFill>
                    <p:spPr>
                      <a:xfrm>
                        <a:off x="773802" y="-693336"/>
                        <a:ext cx="10644395" cy="7400554"/>
                      </a:xfrm>
                      <a:prstGeom prst="rect">
                        <a:avLst/>
                      </a:prstGeom>
                    </p:spPr>
                  </p:pic>
                </p:oleObj>
              </mc:Fallback>
            </mc:AlternateContent>
          </a:graphicData>
        </a:graphic>
      </p:graphicFrame>
    </p:spTree>
    <p:extLst>
      <p:ext uri="{BB962C8B-B14F-4D97-AF65-F5344CB8AC3E}">
        <p14:creationId xmlns:p14="http://schemas.microsoft.com/office/powerpoint/2010/main" val="382264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494127" y="1241248"/>
            <a:ext cx="11203745" cy="3437688"/>
          </a:xfrm>
        </p:spPr>
        <p:txBody>
          <a:bodyPr>
            <a:noAutofit/>
          </a:bodyPr>
          <a:lstStyle/>
          <a:p>
            <a:pPr marL="0" indent="0" eaLnBrk="1" fontAlgn="auto" hangingPunct="1">
              <a:spcBef>
                <a:spcPts val="0"/>
              </a:spcBef>
              <a:spcAft>
                <a:spcPts val="0"/>
              </a:spcAft>
              <a:buNone/>
              <a:defRPr/>
            </a:pPr>
            <a:r>
              <a:rPr lang="en-NZ" sz="2800" dirty="0">
                <a:latin typeface="Calibri" panose="020F0502020204030204" pitchFamily="34" charset="0"/>
                <a:cs typeface="Calibri" panose="020F0502020204030204" pitchFamily="34" charset="0"/>
              </a:rPr>
              <a:t>Tsunami Ready implementation, monitoring and support would</a:t>
            </a:r>
            <a:br>
              <a:rPr lang="en-NZ" sz="2800" dirty="0">
                <a:latin typeface="Calibri" panose="020F0502020204030204" pitchFamily="34" charset="0"/>
                <a:cs typeface="Calibri" panose="020F0502020204030204" pitchFamily="34" charset="0"/>
              </a:rPr>
            </a:br>
            <a:r>
              <a:rPr lang="en-NZ" sz="2800" dirty="0">
                <a:latin typeface="Calibri" panose="020F0502020204030204" pitchFamily="34" charset="0"/>
                <a:cs typeface="Calibri" panose="020F0502020204030204" pitchFamily="34" charset="0"/>
              </a:rPr>
              <a:t>benefit from dedicated, centralised governance to support implementation in the ICG/PTWS.</a:t>
            </a:r>
          </a:p>
          <a:p>
            <a:pPr marL="0" indent="0" eaLnBrk="1" fontAlgn="auto" hangingPunct="1">
              <a:spcBef>
                <a:spcPts val="0"/>
              </a:spcBef>
              <a:spcAft>
                <a:spcPts val="0"/>
              </a:spcAft>
              <a:buNone/>
              <a:defRPr/>
            </a:pPr>
            <a:endParaRPr lang="en-NZ" sz="2800" dirty="0">
              <a:latin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r>
              <a:rPr lang="en-NZ" sz="2800" dirty="0">
                <a:latin typeface="Calibri" panose="020F0502020204030204" pitchFamily="34" charset="0"/>
                <a:cs typeface="Calibri" panose="020F0502020204030204" pitchFamily="34" charset="0"/>
              </a:rPr>
              <a:t>This should also consider sustainability beyond the goals of the UN Ocean Decade. </a:t>
            </a:r>
            <a:r>
              <a:rPr lang="en-NZ" sz="2800" b="1" dirty="0">
                <a:latin typeface="Calibri" panose="020F0502020204030204" pitchFamily="34" charset="0"/>
                <a:cs typeface="Calibri" panose="020F0502020204030204" pitchFamily="34" charset="0"/>
              </a:rPr>
              <a:t>Options include</a:t>
            </a:r>
            <a:r>
              <a:rPr lang="en-NZ" sz="2800" b="1" dirty="0">
                <a:latin typeface="+mn-lt"/>
              </a:rPr>
              <a:t>: </a:t>
            </a: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p:txBody>
          <a:bodyPr>
            <a:normAutofit/>
          </a:bodyPr>
          <a:lstStyle/>
          <a:p>
            <a:r>
              <a:rPr lang="en-NZ" sz="3600" dirty="0"/>
              <a:t>Governance</a:t>
            </a:r>
            <a:endParaRPr lang="en-NZ" dirty="0"/>
          </a:p>
        </p:txBody>
      </p:sp>
      <p:grpSp>
        <p:nvGrpSpPr>
          <p:cNvPr id="12" name="Group 11">
            <a:extLst>
              <a:ext uri="{FF2B5EF4-FFF2-40B4-BE49-F238E27FC236}">
                <a16:creationId xmlns:a16="http://schemas.microsoft.com/office/drawing/2014/main" id="{D9851E57-A640-BA89-8B9E-BF791A4845CF}"/>
              </a:ext>
            </a:extLst>
          </p:cNvPr>
          <p:cNvGrpSpPr/>
          <p:nvPr/>
        </p:nvGrpSpPr>
        <p:grpSpPr>
          <a:xfrm>
            <a:off x="472440" y="3762825"/>
            <a:ext cx="11112783" cy="1864310"/>
            <a:chOff x="506413" y="3553256"/>
            <a:chExt cx="11112783" cy="1864310"/>
          </a:xfrm>
        </p:grpSpPr>
        <p:grpSp>
          <p:nvGrpSpPr>
            <p:cNvPr id="10" name="Group 9">
              <a:extLst>
                <a:ext uri="{FF2B5EF4-FFF2-40B4-BE49-F238E27FC236}">
                  <a16:creationId xmlns:a16="http://schemas.microsoft.com/office/drawing/2014/main" id="{F4168A1B-7A5C-3815-BFE6-CAB18AEE9BA1}"/>
                </a:ext>
              </a:extLst>
            </p:cNvPr>
            <p:cNvGrpSpPr/>
            <p:nvPr/>
          </p:nvGrpSpPr>
          <p:grpSpPr>
            <a:xfrm>
              <a:off x="506413" y="3553256"/>
              <a:ext cx="11112783" cy="1864310"/>
              <a:chOff x="506413" y="3190043"/>
              <a:chExt cx="11112783" cy="1864310"/>
            </a:xfrm>
          </p:grpSpPr>
          <p:sp>
            <p:nvSpPr>
              <p:cNvPr id="5" name="Rectangle: Rounded Corners 4">
                <a:extLst>
                  <a:ext uri="{FF2B5EF4-FFF2-40B4-BE49-F238E27FC236}">
                    <a16:creationId xmlns:a16="http://schemas.microsoft.com/office/drawing/2014/main" id="{8469A4FE-F88D-E25C-6990-A2E3FF3C7EB9}"/>
                  </a:ext>
                </a:extLst>
              </p:cNvPr>
              <p:cNvSpPr/>
              <p:nvPr/>
            </p:nvSpPr>
            <p:spPr>
              <a:xfrm>
                <a:off x="506413" y="3190043"/>
                <a:ext cx="3315230" cy="1864310"/>
              </a:xfrm>
              <a:prstGeom prst="round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NZ"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7" name="Rectangle: Rounded Corners 6">
                <a:extLst>
                  <a:ext uri="{FF2B5EF4-FFF2-40B4-BE49-F238E27FC236}">
                    <a16:creationId xmlns:a16="http://schemas.microsoft.com/office/drawing/2014/main" id="{321A0816-DB2A-C6ED-37D7-FB94D5F7A940}"/>
                  </a:ext>
                </a:extLst>
              </p:cNvPr>
              <p:cNvSpPr/>
              <p:nvPr/>
            </p:nvSpPr>
            <p:spPr>
              <a:xfrm>
                <a:off x="4405190" y="3190043"/>
                <a:ext cx="3315230" cy="1864310"/>
              </a:xfrm>
              <a:prstGeom prst="round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NZ"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9" name="Rectangle: Rounded Corners 8">
                <a:extLst>
                  <a:ext uri="{FF2B5EF4-FFF2-40B4-BE49-F238E27FC236}">
                    <a16:creationId xmlns:a16="http://schemas.microsoft.com/office/drawing/2014/main" id="{7D0120D4-B3AB-B2ED-A15D-2036EDB16825}"/>
                  </a:ext>
                </a:extLst>
              </p:cNvPr>
              <p:cNvSpPr/>
              <p:nvPr/>
            </p:nvSpPr>
            <p:spPr>
              <a:xfrm>
                <a:off x="8303966" y="3190043"/>
                <a:ext cx="3315230" cy="1864310"/>
              </a:xfrm>
              <a:prstGeom prst="round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NZ"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grpSp>
        <p:sp>
          <p:nvSpPr>
            <p:cNvPr id="2" name="TextBox 1">
              <a:extLst>
                <a:ext uri="{FF2B5EF4-FFF2-40B4-BE49-F238E27FC236}">
                  <a16:creationId xmlns:a16="http://schemas.microsoft.com/office/drawing/2014/main" id="{ECF5B3A4-2423-ABFC-4172-CA50CBF58A84}"/>
                </a:ext>
              </a:extLst>
            </p:cNvPr>
            <p:cNvSpPr txBox="1"/>
            <p:nvPr/>
          </p:nvSpPr>
          <p:spPr>
            <a:xfrm>
              <a:off x="797057" y="3865755"/>
              <a:ext cx="2733937" cy="1239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00000"/>
                  </a:solidFill>
                  <a:effectLst/>
                  <a:uLnTx/>
                  <a:uFillTx/>
                  <a:latin typeface="Roboto"/>
                  <a:ea typeface="Roboto"/>
                  <a:cs typeface="Roboto"/>
                  <a:sym typeface="Roboto"/>
                </a:rPr>
                <a:t>Establishing</a:t>
              </a:r>
            </a:p>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000000"/>
                  </a:solidFill>
                  <a:effectLst/>
                  <a:uLnTx/>
                  <a:uFillTx/>
                  <a:latin typeface="Roboto"/>
                  <a:ea typeface="Roboto"/>
                  <a:cs typeface="Roboto"/>
                  <a:sym typeface="Roboto"/>
                </a:rPr>
                <a:t>Task Team </a:t>
              </a:r>
              <a:r>
                <a:rPr kumimoji="0" lang="en-NZ" sz="2400" b="0" i="0" u="none" strike="noStrike" kern="1200" cap="none" spc="0" normalizeH="0" baseline="0" noProof="0" dirty="0">
                  <a:ln>
                    <a:noFill/>
                  </a:ln>
                  <a:solidFill>
                    <a:srgbClr val="000000"/>
                  </a:solidFill>
                  <a:effectLst/>
                  <a:uLnTx/>
                  <a:uFillTx/>
                  <a:latin typeface="Roboto"/>
                  <a:ea typeface="Roboto"/>
                  <a:cs typeface="Roboto"/>
                  <a:sym typeface="Roboto"/>
                </a:rPr>
                <a:t>‘Tsunami Ready</a:t>
              </a:r>
            </a:p>
          </p:txBody>
        </p:sp>
        <p:sp>
          <p:nvSpPr>
            <p:cNvPr id="3" name="TextBox 2">
              <a:extLst>
                <a:ext uri="{FF2B5EF4-FFF2-40B4-BE49-F238E27FC236}">
                  <a16:creationId xmlns:a16="http://schemas.microsoft.com/office/drawing/2014/main" id="{8D7A47F2-85C4-87A9-D91D-96C662CAF7DF}"/>
                </a:ext>
              </a:extLst>
            </p:cNvPr>
            <p:cNvSpPr txBox="1"/>
            <p:nvPr/>
          </p:nvSpPr>
          <p:spPr>
            <a:xfrm>
              <a:off x="4650569" y="3865755"/>
              <a:ext cx="2733937" cy="1239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00000"/>
                  </a:solidFill>
                  <a:effectLst/>
                  <a:uLnTx/>
                  <a:uFillTx/>
                  <a:latin typeface="Roboto"/>
                  <a:ea typeface="Roboto"/>
                  <a:cs typeface="Roboto"/>
                  <a:sym typeface="Roboto"/>
                </a:rPr>
                <a:t>Establishing</a:t>
              </a:r>
            </a:p>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000000"/>
                  </a:solidFill>
                  <a:effectLst/>
                  <a:uLnTx/>
                  <a:uFillTx/>
                  <a:latin typeface="Roboto"/>
                  <a:ea typeface="Roboto"/>
                  <a:cs typeface="Roboto"/>
                  <a:sym typeface="Roboto"/>
                </a:rPr>
                <a:t>Working Group </a:t>
              </a:r>
              <a:r>
                <a:rPr kumimoji="0" lang="en-NZ" sz="2400" b="0" i="0" u="none" strike="noStrike" kern="1200" cap="none" spc="0" normalizeH="0" baseline="0" noProof="0" dirty="0">
                  <a:ln>
                    <a:noFill/>
                  </a:ln>
                  <a:solidFill>
                    <a:srgbClr val="000000"/>
                  </a:solidFill>
                  <a:effectLst/>
                  <a:uLnTx/>
                  <a:uFillTx/>
                  <a:latin typeface="Roboto"/>
                  <a:ea typeface="Roboto"/>
                  <a:cs typeface="Roboto"/>
                  <a:sym typeface="Roboto"/>
                </a:rPr>
                <a:t>‘Tsunami Ready</a:t>
              </a:r>
            </a:p>
          </p:txBody>
        </p:sp>
        <p:sp>
          <p:nvSpPr>
            <p:cNvPr id="4" name="TextBox 3">
              <a:extLst>
                <a:ext uri="{FF2B5EF4-FFF2-40B4-BE49-F238E27FC236}">
                  <a16:creationId xmlns:a16="http://schemas.microsoft.com/office/drawing/2014/main" id="{D294679D-A0BF-17C3-ABBD-3EBFBC9C22DE}"/>
                </a:ext>
              </a:extLst>
            </p:cNvPr>
            <p:cNvSpPr txBox="1"/>
            <p:nvPr/>
          </p:nvSpPr>
          <p:spPr>
            <a:xfrm>
              <a:off x="8594612" y="3960498"/>
              <a:ext cx="2733937" cy="1239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00000"/>
                  </a:solidFill>
                  <a:effectLst/>
                  <a:uLnTx/>
                  <a:uFillTx/>
                  <a:latin typeface="Roboto"/>
                  <a:ea typeface="Roboto"/>
                  <a:cs typeface="Roboto"/>
                  <a:sym typeface="Roboto"/>
                </a:rPr>
                <a:t>Retention </a:t>
              </a:r>
            </a:p>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00000"/>
                  </a:solidFill>
                  <a:effectLst/>
                  <a:uLnTx/>
                  <a:uFillTx/>
                  <a:latin typeface="Roboto"/>
                  <a:ea typeface="Roboto"/>
                  <a:cs typeface="Roboto"/>
                  <a:sym typeface="Roboto"/>
                </a:rPr>
                <a:t>within </a:t>
              </a:r>
              <a:r>
                <a:rPr kumimoji="0" lang="en-NZ" sz="2400" b="1" i="0" u="none" strike="noStrike" kern="1200" cap="none" spc="0" normalizeH="0" baseline="0" noProof="0" dirty="0">
                  <a:ln>
                    <a:noFill/>
                  </a:ln>
                  <a:solidFill>
                    <a:srgbClr val="000000"/>
                  </a:solidFill>
                  <a:effectLst/>
                  <a:uLnTx/>
                  <a:uFillTx/>
                  <a:latin typeface="Roboto"/>
                  <a:ea typeface="Roboto"/>
                  <a:cs typeface="Roboto"/>
                  <a:sym typeface="Roboto"/>
                </a:rPr>
                <a:t>Working Group 3</a:t>
              </a:r>
            </a:p>
          </p:txBody>
        </p:sp>
        <p:sp>
          <p:nvSpPr>
            <p:cNvPr id="11" name="TextBox 10">
              <a:extLst>
                <a:ext uri="{FF2B5EF4-FFF2-40B4-BE49-F238E27FC236}">
                  <a16:creationId xmlns:a16="http://schemas.microsoft.com/office/drawing/2014/main" id="{9F886BD9-4EA7-16D1-C832-19603528D3E8}"/>
                </a:ext>
              </a:extLst>
            </p:cNvPr>
            <p:cNvSpPr txBox="1"/>
            <p:nvPr/>
          </p:nvSpPr>
          <p:spPr>
            <a:xfrm>
              <a:off x="1335339" y="4988740"/>
              <a:ext cx="1657375" cy="3775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solidFill>
                    <a:srgbClr val="000000"/>
                  </a:solidFill>
                  <a:effectLst/>
                  <a:uLnTx/>
                  <a:uFillTx/>
                  <a:latin typeface="Roboto"/>
                  <a:ea typeface="Roboto"/>
                  <a:cs typeface="Roboto"/>
                  <a:sym typeface="Roboto"/>
                </a:rPr>
                <a:t>RECOMMENDED</a:t>
              </a:r>
            </a:p>
          </p:txBody>
        </p:sp>
      </p:grpSp>
    </p:spTree>
    <p:extLst>
      <p:ext uri="{BB962C8B-B14F-4D97-AF65-F5344CB8AC3E}">
        <p14:creationId xmlns:p14="http://schemas.microsoft.com/office/powerpoint/2010/main" val="10818099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445800" y="1240059"/>
            <a:ext cx="11300400" cy="5074243"/>
          </a:xfrm>
        </p:spPr>
        <p:txBody>
          <a:bodyPr>
            <a:noAutofit/>
          </a:bodyPr>
          <a:lstStyle/>
          <a:p>
            <a:pPr>
              <a:spcBef>
                <a:spcPts val="0"/>
              </a:spcBef>
              <a:defRPr/>
            </a:pPr>
            <a:endParaRPr lang="en-NZ" sz="2800" dirty="0">
              <a:latin typeface="+mn-lt"/>
            </a:endParaRPr>
          </a:p>
          <a:p>
            <a:pPr>
              <a:spcBef>
                <a:spcPts val="0"/>
              </a:spcBef>
              <a:defRPr/>
            </a:pPr>
            <a:r>
              <a:rPr lang="en-NZ" sz="2400" dirty="0">
                <a:latin typeface="+mn-lt"/>
              </a:rPr>
              <a:t>WG3 </a:t>
            </a:r>
            <a:r>
              <a:rPr lang="en-NZ" sz="2400" b="1" dirty="0">
                <a:latin typeface="+mn-lt"/>
              </a:rPr>
              <a:t>recommends</a:t>
            </a:r>
            <a:r>
              <a:rPr lang="en-NZ" sz="2400" dirty="0">
                <a:latin typeface="+mn-lt"/>
              </a:rPr>
              <a:t> the establishment of a Task Team Tsunami Ready under Working Group 3 with Terms of Reference in the </a:t>
            </a:r>
            <a:r>
              <a:rPr lang="en-NZ" sz="2400">
                <a:latin typeface="+mn-lt"/>
              </a:rPr>
              <a:t>Information Document. </a:t>
            </a:r>
            <a:endParaRPr lang="en-NZ" sz="2400" dirty="0">
              <a:latin typeface="+mn-lt"/>
            </a:endParaRPr>
          </a:p>
          <a:p>
            <a:pPr>
              <a:spcBef>
                <a:spcPts val="0"/>
              </a:spcBef>
              <a:defRPr/>
            </a:pPr>
            <a:endParaRPr lang="en-NZ" sz="2400" dirty="0">
              <a:latin typeface="+mn-lt"/>
            </a:endParaRPr>
          </a:p>
          <a:p>
            <a:pPr>
              <a:spcBef>
                <a:spcPts val="0"/>
              </a:spcBef>
              <a:defRPr/>
            </a:pPr>
            <a:r>
              <a:rPr lang="en-NZ" sz="2400" dirty="0">
                <a:latin typeface="+mn-lt"/>
              </a:rPr>
              <a:t>A Task Team Tsunami Ready would exist in the finite context of the UN Ocean Decade (similar to the UN OD TT) </a:t>
            </a:r>
          </a:p>
          <a:p>
            <a:pPr>
              <a:spcBef>
                <a:spcPts val="0"/>
              </a:spcBef>
              <a:defRPr/>
            </a:pPr>
            <a:endParaRPr lang="en-NZ" sz="2400" dirty="0">
              <a:latin typeface="+mn-lt"/>
            </a:endParaRPr>
          </a:p>
          <a:p>
            <a:pPr>
              <a:spcBef>
                <a:spcPts val="0"/>
              </a:spcBef>
              <a:defRPr/>
            </a:pPr>
            <a:r>
              <a:rPr lang="en-NZ" sz="2400" dirty="0">
                <a:latin typeface="+mn-lt"/>
              </a:rPr>
              <a:t>This has precedence in the previous establishment of a Task Team Tsunami Ready during the pilot phase of the programme, prior to the launch of the UN Ocean Decade and the role of the TRRP in contributing to those goals. </a:t>
            </a:r>
          </a:p>
          <a:p>
            <a:pPr>
              <a:spcBef>
                <a:spcPts val="0"/>
              </a:spcBef>
              <a:defRPr/>
            </a:pPr>
            <a:endParaRPr lang="en-NZ" sz="2400" dirty="0">
              <a:latin typeface="+mn-lt"/>
            </a:endParaRPr>
          </a:p>
          <a:p>
            <a:pPr>
              <a:spcBef>
                <a:spcPts val="0"/>
              </a:spcBef>
              <a:defRPr/>
            </a:pPr>
            <a:r>
              <a:rPr lang="en-NZ" sz="2400" dirty="0">
                <a:latin typeface="+mn-lt"/>
              </a:rPr>
              <a:t>Sustainability can be addressed by the integration of any remaining responsibilities into Working Group Three at the time of dissolution</a:t>
            </a:r>
          </a:p>
          <a:p>
            <a:pPr marL="0" indent="0">
              <a:spcBef>
                <a:spcPts val="0"/>
              </a:spcBef>
              <a:buNone/>
              <a:defRPr/>
            </a:pPr>
            <a:endParaRPr lang="en-NZ" sz="2800"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p:txBody>
          <a:bodyPr>
            <a:normAutofit/>
          </a:bodyPr>
          <a:lstStyle/>
          <a:p>
            <a:r>
              <a:rPr lang="en-NZ" sz="3600" dirty="0"/>
              <a:t>Task Team Tsunami Ready</a:t>
            </a:r>
            <a:endParaRPr lang="en-NZ" dirty="0"/>
          </a:p>
        </p:txBody>
      </p:sp>
    </p:spTree>
    <p:extLst>
      <p:ext uri="{BB962C8B-B14F-4D97-AF65-F5344CB8AC3E}">
        <p14:creationId xmlns:p14="http://schemas.microsoft.com/office/powerpoint/2010/main" val="7358563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72440" y="134349"/>
            <a:ext cx="10515600" cy="1005281"/>
          </a:xfrm>
        </p:spPr>
        <p:txBody>
          <a:bodyPr>
            <a:normAutofit/>
          </a:bodyPr>
          <a:lstStyle/>
          <a:p>
            <a:r>
              <a:rPr lang="en-NZ" sz="3600" dirty="0"/>
              <a:t>Tsunami Ready ‘Equivalency’</a:t>
            </a:r>
            <a:endParaRPr lang="en-NZ" dirty="0"/>
          </a:p>
        </p:txBody>
      </p:sp>
      <p:sp>
        <p:nvSpPr>
          <p:cNvPr id="3" name="Content Placeholder 2">
            <a:extLst>
              <a:ext uri="{FF2B5EF4-FFF2-40B4-BE49-F238E27FC236}">
                <a16:creationId xmlns:a16="http://schemas.microsoft.com/office/drawing/2014/main" id="{CAEA1F0B-EBA0-8ECF-057C-AA50676D3779}"/>
              </a:ext>
            </a:extLst>
          </p:cNvPr>
          <p:cNvSpPr>
            <a:spLocks noGrp="1"/>
          </p:cNvSpPr>
          <p:nvPr>
            <p:ph sz="quarter" idx="10"/>
          </p:nvPr>
        </p:nvSpPr>
        <p:spPr>
          <a:xfrm>
            <a:off x="472440" y="1475542"/>
            <a:ext cx="11469624" cy="4630737"/>
          </a:xfrm>
        </p:spPr>
        <p:txBody>
          <a:bodyPr/>
          <a:lstStyle/>
          <a:p>
            <a:pPr>
              <a:spcAft>
                <a:spcPts val="600"/>
              </a:spcAft>
            </a:pPr>
            <a:r>
              <a:rPr lang="en-NZ" dirty="0"/>
              <a:t>A number of nations have existing tsunami DRR programmes, and may choose not the implement the formal TRRP. </a:t>
            </a:r>
          </a:p>
          <a:p>
            <a:pPr>
              <a:spcAft>
                <a:spcPts val="600"/>
              </a:spcAft>
            </a:pPr>
            <a:r>
              <a:rPr lang="en-NZ" dirty="0"/>
              <a:t>Inclusion of these countries is critical to be able to accurately capture &amp; report progress towards the UN Ocean Decade Goal</a:t>
            </a:r>
          </a:p>
          <a:p>
            <a:pPr>
              <a:spcAft>
                <a:spcPts val="600"/>
              </a:spcAft>
            </a:pPr>
            <a:r>
              <a:rPr lang="en-NZ" dirty="0"/>
              <a:t>WG3 have prepared an Information Document with a proposed approach for further development of guidance</a:t>
            </a:r>
          </a:p>
        </p:txBody>
      </p:sp>
      <p:pic>
        <p:nvPicPr>
          <p:cNvPr id="2" name="Google Shape;335;p15">
            <a:extLst>
              <a:ext uri="{FF2B5EF4-FFF2-40B4-BE49-F238E27FC236}">
                <a16:creationId xmlns:a16="http://schemas.microsoft.com/office/drawing/2014/main" id="{D944CE06-1EAE-6991-2BE2-037A3F18464E}"/>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058274" y="140135"/>
            <a:ext cx="1419225" cy="1013849"/>
          </a:xfrm>
          <a:prstGeom prst="rect">
            <a:avLst/>
          </a:prstGeom>
          <a:noFill/>
          <a:ln>
            <a:noFill/>
          </a:ln>
        </p:spPr>
      </p:pic>
    </p:spTree>
    <p:extLst>
      <p:ext uri="{BB962C8B-B14F-4D97-AF65-F5344CB8AC3E}">
        <p14:creationId xmlns:p14="http://schemas.microsoft.com/office/powerpoint/2010/main" val="37520592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p:txBody>
          <a:bodyPr>
            <a:normAutofit/>
          </a:bodyPr>
          <a:lstStyle/>
          <a:p>
            <a:r>
              <a:rPr lang="en-NZ" sz="3600" dirty="0"/>
              <a:t>Tsunami Ready ‘Equivalency’ </a:t>
            </a:r>
            <a:endParaRPr lang="en-NZ" dirty="0"/>
          </a:p>
        </p:txBody>
      </p:sp>
      <p:sp>
        <p:nvSpPr>
          <p:cNvPr id="3" name="Content Placeholder 2">
            <a:extLst>
              <a:ext uri="{FF2B5EF4-FFF2-40B4-BE49-F238E27FC236}">
                <a16:creationId xmlns:a16="http://schemas.microsoft.com/office/drawing/2014/main" id="{CAEA1F0B-EBA0-8ECF-057C-AA50676D3779}"/>
              </a:ext>
            </a:extLst>
          </p:cNvPr>
          <p:cNvSpPr>
            <a:spLocks noGrp="1"/>
          </p:cNvSpPr>
          <p:nvPr>
            <p:ph sz="quarter" idx="10"/>
          </p:nvPr>
        </p:nvSpPr>
        <p:spPr>
          <a:xfrm>
            <a:off x="354437" y="1392103"/>
            <a:ext cx="11179175" cy="4630737"/>
          </a:xfrm>
        </p:spPr>
        <p:txBody>
          <a:bodyPr>
            <a:normAutofit fontScale="92500" lnSpcReduction="10000"/>
          </a:bodyPr>
          <a:lstStyle/>
          <a:p>
            <a:pPr marL="0" indent="0">
              <a:buNone/>
            </a:pPr>
            <a:r>
              <a:rPr lang="en-NZ" sz="2800" b="1" dirty="0"/>
              <a:t>The principles of a TR ‘equivalency’ approach should include</a:t>
            </a:r>
            <a:r>
              <a:rPr lang="en-NZ" sz="2800" dirty="0"/>
              <a:t>:</a:t>
            </a:r>
          </a:p>
          <a:p>
            <a:pPr marL="342900" lvl="0" indent="-342900">
              <a:lnSpc>
                <a:spcPct val="107000"/>
              </a:lnSpc>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Countries have a strong motivation to ensure that their communities at risk of tsunami are prepared for and resilient to tsunamis. </a:t>
            </a:r>
          </a:p>
          <a:p>
            <a:pPr marL="342900" lvl="0" indent="-342900" algn="just">
              <a:lnSpc>
                <a:spcPct val="107000"/>
              </a:lnSpc>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Existing national strategies are used to measure progress towards the “100% Tsunami Ready’ goal.</a:t>
            </a:r>
          </a:p>
          <a:p>
            <a:pPr marL="342900" lvl="0" indent="-342900" algn="just">
              <a:lnSpc>
                <a:spcPct val="107000"/>
              </a:lnSpc>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Reporting on progress towards global preparedness targets is consistent with the Tsunami Ready Framework (12 indicators)</a:t>
            </a:r>
          </a:p>
          <a:p>
            <a:pPr marL="342900" lvl="0" indent="-342900" algn="just">
              <a:lnSpc>
                <a:spcPct val="107000"/>
              </a:lnSpc>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Effort to track and report towards global targets is concentrated at the national level.</a:t>
            </a:r>
          </a:p>
          <a:p>
            <a:pPr marL="342900" lvl="0" indent="-342900" algn="just">
              <a:lnSpc>
                <a:spcPct val="107000"/>
              </a:lnSpc>
              <a:spcAft>
                <a:spcPts val="800"/>
              </a:spcAft>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Supports national reporting and ICG/PTWS KPI’s.</a:t>
            </a:r>
          </a:p>
          <a:p>
            <a:pPr marL="0" indent="0">
              <a:buNone/>
            </a:pPr>
            <a:endParaRPr lang="en-NZ" dirty="0"/>
          </a:p>
        </p:txBody>
      </p:sp>
      <p:pic>
        <p:nvPicPr>
          <p:cNvPr id="2" name="Google Shape;335;p15">
            <a:extLst>
              <a:ext uri="{FF2B5EF4-FFF2-40B4-BE49-F238E27FC236}">
                <a16:creationId xmlns:a16="http://schemas.microsoft.com/office/drawing/2014/main" id="{4EFE5A74-5255-AD4E-44EB-CA57A7CEE736}"/>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3704720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p:txBody>
          <a:bodyPr>
            <a:normAutofit/>
          </a:bodyPr>
          <a:lstStyle/>
          <a:p>
            <a:r>
              <a:rPr lang="en-NZ" sz="3600" dirty="0"/>
              <a:t>Proposed approach</a:t>
            </a:r>
            <a:endParaRPr lang="en-NZ" dirty="0"/>
          </a:p>
        </p:txBody>
      </p:sp>
      <p:graphicFrame>
        <p:nvGraphicFramePr>
          <p:cNvPr id="3" name="Diagram 2">
            <a:extLst>
              <a:ext uri="{FF2B5EF4-FFF2-40B4-BE49-F238E27FC236}">
                <a16:creationId xmlns:a16="http://schemas.microsoft.com/office/drawing/2014/main" id="{551C6632-8658-0B63-329C-13526A925AA1}"/>
              </a:ext>
            </a:extLst>
          </p:cNvPr>
          <p:cNvGraphicFramePr/>
          <p:nvPr>
            <p:extLst>
              <p:ext uri="{D42A27DB-BD31-4B8C-83A1-F6EECF244321}">
                <p14:modId xmlns:p14="http://schemas.microsoft.com/office/powerpoint/2010/main" val="1870620700"/>
              </p:ext>
            </p:extLst>
          </p:nvPr>
        </p:nvGraphicFramePr>
        <p:xfrm>
          <a:off x="501650" y="3028950"/>
          <a:ext cx="11188700" cy="356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Content Placeholder 2">
            <a:extLst>
              <a:ext uri="{FF2B5EF4-FFF2-40B4-BE49-F238E27FC236}">
                <a16:creationId xmlns:a16="http://schemas.microsoft.com/office/drawing/2014/main" id="{0F1C50F7-3949-CF5A-8EDF-0C75FBB0F48E}"/>
              </a:ext>
            </a:extLst>
          </p:cNvPr>
          <p:cNvSpPr>
            <a:spLocks noGrp="1"/>
          </p:cNvSpPr>
          <p:nvPr>
            <p:ph sz="quarter" idx="10"/>
          </p:nvPr>
        </p:nvSpPr>
        <p:spPr>
          <a:xfrm>
            <a:off x="472440" y="1306246"/>
            <a:ext cx="11179175" cy="2310205"/>
          </a:xfrm>
        </p:spPr>
        <p:txBody>
          <a:bodyPr>
            <a:normAutofit fontScale="92500" lnSpcReduction="10000"/>
          </a:bodyPr>
          <a:lstStyle/>
          <a:p>
            <a:pPr marL="0" indent="0">
              <a:buNone/>
            </a:pPr>
            <a:r>
              <a:rPr lang="en-NZ" dirty="0"/>
              <a:t>The approach seeks to enable reporting on tsunami preparedness in a manner compatible with TRRP, using existing national frameworks and requirements.</a:t>
            </a:r>
          </a:p>
          <a:p>
            <a:pPr marL="0" indent="0">
              <a:buNone/>
            </a:pPr>
            <a:endParaRPr lang="en-NZ" dirty="0"/>
          </a:p>
          <a:p>
            <a:pPr marL="0" indent="0">
              <a:buNone/>
            </a:pPr>
            <a:r>
              <a:rPr lang="en-NZ" dirty="0"/>
              <a:t>Implementation workflow is proposed as follows: </a:t>
            </a:r>
          </a:p>
        </p:txBody>
      </p:sp>
      <p:pic>
        <p:nvPicPr>
          <p:cNvPr id="18" name="Google Shape;335;p15">
            <a:extLst>
              <a:ext uri="{FF2B5EF4-FFF2-40B4-BE49-F238E27FC236}">
                <a16:creationId xmlns:a16="http://schemas.microsoft.com/office/drawing/2014/main" id="{C536F460-C732-9391-1884-A335823C0177}"/>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602815036"/>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1672</Words>
  <Application>Microsoft Office PowerPoint</Application>
  <PresentationFormat>Widescreen</PresentationFormat>
  <Paragraphs>209</Paragraphs>
  <Slides>18</Slides>
  <Notes>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9" baseType="lpstr">
      <vt:lpstr>Arial</vt:lpstr>
      <vt:lpstr>ArialMT</vt:lpstr>
      <vt:lpstr>Calibri</vt:lpstr>
      <vt:lpstr>Open Sans</vt:lpstr>
      <vt:lpstr>Open Sans Condensed</vt:lpstr>
      <vt:lpstr>Roboto</vt:lpstr>
      <vt:lpstr>Symbol</vt:lpstr>
      <vt:lpstr>Wingdings</vt:lpstr>
      <vt:lpstr>1_Office Theme</vt:lpstr>
      <vt:lpstr>9_Custom Design</vt:lpstr>
      <vt:lpstr>Document</vt:lpstr>
      <vt:lpstr>PowerPoint Presentation</vt:lpstr>
      <vt:lpstr>History of Tsunami Ready Programme</vt:lpstr>
      <vt:lpstr>Tsunami Ready Policy Items</vt:lpstr>
      <vt:lpstr>PowerPoint Presentation</vt:lpstr>
      <vt:lpstr>Governance</vt:lpstr>
      <vt:lpstr>Task Team Tsunami Ready</vt:lpstr>
      <vt:lpstr>Tsunami Ready ‘Equivalency’</vt:lpstr>
      <vt:lpstr>Tsunami Ready ‘Equivalency’ </vt:lpstr>
      <vt:lpstr>Proposed approach</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vector>
  </TitlesOfParts>
  <Company>Central Agencies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Fromont [NEMA]</dc:creator>
  <cp:lastModifiedBy>Ashleigh Fromont [NEMA]</cp:lastModifiedBy>
  <cp:revision>2</cp:revision>
  <dcterms:created xsi:type="dcterms:W3CDTF">2023-09-10T19:37:02Z</dcterms:created>
  <dcterms:modified xsi:type="dcterms:W3CDTF">2023-09-12T23:55:12Z</dcterms:modified>
</cp:coreProperties>
</file>