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4"/>
    <p:sldMasterId id="214748367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5143500" cx="9144000"/>
  <p:notesSz cx="6858000" cy="9144000"/>
  <p:embeddedFontLst>
    <p:embeddedFont>
      <p:font typeface="Barlow"/>
      <p:regular r:id="rId18"/>
      <p:bold r:id="rId19"/>
      <p:italic r:id="rId20"/>
      <p:boldItalic r:id="rId21"/>
    </p:embeddedFont>
    <p:embeddedFont>
      <p:font typeface="Barlow Light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arlow-italic.fntdata"/><Relationship Id="rId22" Type="http://schemas.openxmlformats.org/officeDocument/2006/relationships/font" Target="fonts/BarlowLight-regular.fntdata"/><Relationship Id="rId21" Type="http://schemas.openxmlformats.org/officeDocument/2006/relationships/font" Target="fonts/Barlow-boldItalic.fntdata"/><Relationship Id="rId24" Type="http://schemas.openxmlformats.org/officeDocument/2006/relationships/font" Target="fonts/BarlowLight-italic.fntdata"/><Relationship Id="rId23" Type="http://schemas.openxmlformats.org/officeDocument/2006/relationships/font" Target="fonts/BarlowLigh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5" Type="http://schemas.openxmlformats.org/officeDocument/2006/relationships/font" Target="fonts/BarlowLight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Barlow-bold.fntdata"/><Relationship Id="rId18" Type="http://schemas.openxmlformats.org/officeDocument/2006/relationships/font" Target="fonts/Barlow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7f1a7f48ff_0_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g27f1a7f48ff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7f1a7f48ff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7f1a7f48ff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7f1a7f48ff_0_6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1" name="Google Shape;261;g27f1a7f48ff_0_6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7f1a7f48ff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7f1a7f48ff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7f1a7f48ff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7f1a7f48ff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8205edc1b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8205edc1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7f1a7f48ff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7f1a7f48ff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8203a3bd6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8203a3bd6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8203a3bd6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8203a3bd6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8203a3bd6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8203a3bd6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826514af97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826514af97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0" y="1393200"/>
            <a:ext cx="9144000" cy="375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5100" lIns="67500" spcFirstLastPara="1" rIns="67500" wrap="square" tIns="351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 txBox="1"/>
          <p:nvPr>
            <p:ph type="ctrTitle"/>
          </p:nvPr>
        </p:nvSpPr>
        <p:spPr>
          <a:xfrm>
            <a:off x="1025999" y="2092500"/>
            <a:ext cx="5157600" cy="11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1025999" y="3447900"/>
            <a:ext cx="5157600" cy="6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1pPr>
            <a:lvl2pPr lvl="1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4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Logo&#10;&#10;Description automatically generated" id="62" name="Google Shape;6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6000" y="432000"/>
            <a:ext cx="2227500" cy="62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and Image">
  <p:cSld name="1_Content and Imag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540545" y="972742"/>
            <a:ext cx="41391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SzPts val="15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04800" lvl="3" marL="182880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type="title"/>
          </p:nvPr>
        </p:nvSpPr>
        <p:spPr>
          <a:xfrm>
            <a:off x="540545" y="541735"/>
            <a:ext cx="413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5"/>
          <p:cNvSpPr/>
          <p:nvPr>
            <p:ph idx="2" type="pic"/>
          </p:nvPr>
        </p:nvSpPr>
        <p:spPr>
          <a:xfrm>
            <a:off x="5175000" y="0"/>
            <a:ext cx="3969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">
  <p:cSld name="Content and Large Imag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540545" y="972741"/>
            <a:ext cx="2934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type="title"/>
          </p:nvPr>
        </p:nvSpPr>
        <p:spPr>
          <a:xfrm>
            <a:off x="540545" y="541735"/>
            <a:ext cx="2934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6"/>
          <p:cNvSpPr/>
          <p:nvPr>
            <p:ph idx="2" type="pic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 1">
  <p:cSld name="1_Content and Large Image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540545" y="972741"/>
            <a:ext cx="2934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type="title"/>
          </p:nvPr>
        </p:nvSpPr>
        <p:spPr>
          <a:xfrm>
            <a:off x="540545" y="541735"/>
            <a:ext cx="2934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7"/>
          <p:cNvSpPr/>
          <p:nvPr>
            <p:ph idx="2" type="pic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de" type="obj">
  <p:cSld name="OBJEC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540544" y="972741"/>
            <a:ext cx="80628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with Images 1">
  <p:cSld name="1_Three Columns with Image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9"/>
          <p:cNvSpPr/>
          <p:nvPr>
            <p:ph idx="2" type="pic"/>
          </p:nvPr>
        </p:nvSpPr>
        <p:spPr>
          <a:xfrm>
            <a:off x="540544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540544" y="2635200"/>
            <a:ext cx="2597400" cy="17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7" name="Google Shape;97;p19"/>
          <p:cNvSpPr/>
          <p:nvPr>
            <p:ph idx="3" type="pic"/>
          </p:nvPr>
        </p:nvSpPr>
        <p:spPr>
          <a:xfrm>
            <a:off x="3273300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8" name="Google Shape;98;p19"/>
          <p:cNvSpPr txBox="1"/>
          <p:nvPr>
            <p:ph idx="4" type="body"/>
          </p:nvPr>
        </p:nvSpPr>
        <p:spPr>
          <a:xfrm>
            <a:off x="3273300" y="2635200"/>
            <a:ext cx="2597400" cy="17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9" name="Google Shape;99;p19"/>
          <p:cNvSpPr/>
          <p:nvPr>
            <p:ph idx="5" type="pic"/>
          </p:nvPr>
        </p:nvSpPr>
        <p:spPr>
          <a:xfrm>
            <a:off x="6006056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0" name="Google Shape;100;p19"/>
          <p:cNvSpPr txBox="1"/>
          <p:nvPr>
            <p:ph idx="6" type="body"/>
          </p:nvPr>
        </p:nvSpPr>
        <p:spPr>
          <a:xfrm>
            <a:off x="6006056" y="2635200"/>
            <a:ext cx="2597400" cy="17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">
  <p:cSld name="Content and Image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0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540545" y="972741"/>
            <a:ext cx="41391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6" name="Google Shape;106;p20"/>
          <p:cNvSpPr txBox="1"/>
          <p:nvPr>
            <p:ph type="title"/>
          </p:nvPr>
        </p:nvSpPr>
        <p:spPr>
          <a:xfrm>
            <a:off x="540545" y="541735"/>
            <a:ext cx="413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0"/>
          <p:cNvSpPr/>
          <p:nvPr>
            <p:ph idx="2" type="pic"/>
          </p:nvPr>
        </p:nvSpPr>
        <p:spPr>
          <a:xfrm>
            <a:off x="5175000" y="0"/>
            <a:ext cx="3969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Image" showMasterSp="0">
  <p:cSld name="Closing Slide Image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ctrTitle"/>
          </p:nvPr>
        </p:nvSpPr>
        <p:spPr>
          <a:xfrm>
            <a:off x="540544" y="2141101"/>
            <a:ext cx="30555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1"/>
          <p:cNvSpPr txBox="1"/>
          <p:nvPr>
            <p:ph idx="1" type="subTitle"/>
          </p:nvPr>
        </p:nvSpPr>
        <p:spPr>
          <a:xfrm>
            <a:off x="540544" y="2905200"/>
            <a:ext cx="30555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0" sz="1800">
                <a:solidFill>
                  <a:schemeClr val="accent2"/>
                </a:solidFill>
              </a:defRPr>
            </a:lvl1pPr>
            <a:lvl2pPr lvl="1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 sz="18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1" name="Google Shape;111;p21"/>
          <p:cNvSpPr/>
          <p:nvPr>
            <p:ph idx="2" type="pic"/>
          </p:nvPr>
        </p:nvSpPr>
        <p:spPr>
          <a:xfrm>
            <a:off x="39654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descr="Logo&#10;&#10;Description automatically generated" id="112" name="Google Shape;11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0544" y="645300"/>
            <a:ext cx="2227500" cy="629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" name="Google Shape;113;p21"/>
          <p:cNvGrpSpPr/>
          <p:nvPr/>
        </p:nvGrpSpPr>
        <p:grpSpPr>
          <a:xfrm>
            <a:off x="540544" y="4103998"/>
            <a:ext cx="3006951" cy="521209"/>
            <a:chOff x="720725" y="5218493"/>
            <a:chExt cx="4009268" cy="694945"/>
          </a:xfrm>
        </p:grpSpPr>
        <p:pic>
          <p:nvPicPr>
            <p:cNvPr id="114" name="Google Shape;114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0" name="Google Shape;120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1" name="Google Shape;12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with Images">
  <p:cSld name="Three Columns with Images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3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3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3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23"/>
          <p:cNvSpPr/>
          <p:nvPr>
            <p:ph idx="2" type="pic"/>
          </p:nvPr>
        </p:nvSpPr>
        <p:spPr>
          <a:xfrm>
            <a:off x="540544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28" name="Google Shape;128;p23"/>
          <p:cNvSpPr txBox="1"/>
          <p:nvPr>
            <p:ph idx="1" type="body"/>
          </p:nvPr>
        </p:nvSpPr>
        <p:spPr>
          <a:xfrm>
            <a:off x="540544" y="2635200"/>
            <a:ext cx="2597400" cy="17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9" name="Google Shape;129;p23"/>
          <p:cNvSpPr/>
          <p:nvPr>
            <p:ph idx="3" type="pic"/>
          </p:nvPr>
        </p:nvSpPr>
        <p:spPr>
          <a:xfrm>
            <a:off x="3273300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0" name="Google Shape;130;p23"/>
          <p:cNvSpPr txBox="1"/>
          <p:nvPr>
            <p:ph idx="4" type="body"/>
          </p:nvPr>
        </p:nvSpPr>
        <p:spPr>
          <a:xfrm>
            <a:off x="3273300" y="2635200"/>
            <a:ext cx="2597400" cy="17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1" name="Google Shape;131;p23"/>
          <p:cNvSpPr/>
          <p:nvPr>
            <p:ph idx="5" type="pic"/>
          </p:nvPr>
        </p:nvSpPr>
        <p:spPr>
          <a:xfrm>
            <a:off x="6006056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2" name="Google Shape;132;p23"/>
          <p:cNvSpPr txBox="1"/>
          <p:nvPr>
            <p:ph idx="6" type="body"/>
          </p:nvPr>
        </p:nvSpPr>
        <p:spPr>
          <a:xfrm>
            <a:off x="6006056" y="2635200"/>
            <a:ext cx="2597400" cy="17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24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4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bg>
      <p:bgPr>
        <a:solidFill>
          <a:schemeClr val="accen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540544" y="1412100"/>
            <a:ext cx="5805000" cy="21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5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25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1" name="Google Shape;141;p25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25"/>
          <p:cNvSpPr txBox="1"/>
          <p:nvPr>
            <p:ph idx="1" type="body"/>
          </p:nvPr>
        </p:nvSpPr>
        <p:spPr>
          <a:xfrm>
            <a:off x="540544" y="3798900"/>
            <a:ext cx="58050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–"/>
              <a:defRPr sz="1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indent="-317500" lvl="3" marL="182880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43" name="Google Shape;143;p25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 type="titleOnly">
  <p:cSld name="TITLE_ONL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685800" y="2286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6" name="Google Shape;146;p26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7" name="Google Shape;147;p26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8" name="Google Shape;148;p26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/>
          <p:nvPr>
            <p:ph idx="1" type="body"/>
          </p:nvPr>
        </p:nvSpPr>
        <p:spPr>
          <a:xfrm>
            <a:off x="540544" y="972741"/>
            <a:ext cx="60885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1" name="Google Shape;151;p27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27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3" name="Google Shape;153;p27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27"/>
          <p:cNvSpPr txBox="1"/>
          <p:nvPr>
            <p:ph type="title"/>
          </p:nvPr>
        </p:nvSpPr>
        <p:spPr>
          <a:xfrm>
            <a:off x="540544" y="541735"/>
            <a:ext cx="6088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 Blue">
  <p:cSld name="Content and Image Blue">
    <p:bg>
      <p:bgPr>
        <a:solidFill>
          <a:schemeClr val="accent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891000" y="595313"/>
            <a:ext cx="3546600" cy="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7" name="Google Shape;157;p28"/>
          <p:cNvSpPr txBox="1"/>
          <p:nvPr>
            <p:ph idx="10" type="dt"/>
          </p:nvPr>
        </p:nvSpPr>
        <p:spPr>
          <a:xfrm>
            <a:off x="4168120" y="469800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28"/>
          <p:cNvSpPr txBox="1"/>
          <p:nvPr>
            <p:ph idx="11" type="ftr"/>
          </p:nvPr>
        </p:nvSpPr>
        <p:spPr>
          <a:xfrm>
            <a:off x="513160" y="4698000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9" name="Google Shape;159;p28"/>
          <p:cNvSpPr/>
          <p:nvPr>
            <p:ph idx="2" type="pic"/>
          </p:nvPr>
        </p:nvSpPr>
        <p:spPr>
          <a:xfrm>
            <a:off x="4918501" y="0"/>
            <a:ext cx="4225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513160" y="1417502"/>
            <a:ext cx="3924300" cy="30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3pPr>
            <a:lvl4pPr indent="-323850" lvl="3" marL="1828800" rtl="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500"/>
              <a:buChar char="―"/>
              <a:defRPr>
                <a:solidFill>
                  <a:schemeClr val="lt1"/>
                </a:solidFill>
              </a:defRPr>
            </a:lvl4pPr>
            <a:lvl5pPr indent="-323850" lvl="4" marL="2286000" rtl="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500"/>
              <a:buChar char="―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29"/>
          <p:cNvSpPr txBox="1"/>
          <p:nvPr>
            <p:ph idx="1" type="body"/>
          </p:nvPr>
        </p:nvSpPr>
        <p:spPr>
          <a:xfrm>
            <a:off x="540542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4" name="Google Shape;164;p29"/>
          <p:cNvSpPr txBox="1"/>
          <p:nvPr>
            <p:ph idx="2" type="body"/>
          </p:nvPr>
        </p:nvSpPr>
        <p:spPr>
          <a:xfrm>
            <a:off x="4572000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5" name="Google Shape;165;p29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6" name="Google Shape;166;p29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29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bg>
      <p:bgPr>
        <a:solidFill>
          <a:schemeClr val="accen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/>
          <p:nvPr/>
        </p:nvSpPr>
        <p:spPr>
          <a:xfrm>
            <a:off x="0" y="0"/>
            <a:ext cx="9144000" cy="173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5100" lIns="67500" spcFirstLastPara="1" rIns="67500" wrap="square" tIns="351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0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1" name="Google Shape;171;p30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30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30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" name="Google Shape;174;p30"/>
          <p:cNvSpPr txBox="1"/>
          <p:nvPr>
            <p:ph idx="1" type="body"/>
          </p:nvPr>
        </p:nvSpPr>
        <p:spPr>
          <a:xfrm>
            <a:off x="540544" y="972741"/>
            <a:ext cx="5011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5" name="Google Shape;175;p30"/>
          <p:cNvSpPr txBox="1"/>
          <p:nvPr>
            <p:ph idx="2" type="body"/>
          </p:nvPr>
        </p:nvSpPr>
        <p:spPr>
          <a:xfrm>
            <a:off x="540543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6" name="Google Shape;176;p30"/>
          <p:cNvSpPr txBox="1"/>
          <p:nvPr>
            <p:ph idx="3" type="body"/>
          </p:nvPr>
        </p:nvSpPr>
        <p:spPr>
          <a:xfrm>
            <a:off x="3272399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7" name="Google Shape;177;p30"/>
          <p:cNvSpPr txBox="1"/>
          <p:nvPr>
            <p:ph idx="4" type="body"/>
          </p:nvPr>
        </p:nvSpPr>
        <p:spPr>
          <a:xfrm>
            <a:off x="6004255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78" name="Google Shape;178;p30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1" name="Google Shape;181;p31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2" name="Google Shape;182;p31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31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31"/>
          <p:cNvSpPr txBox="1"/>
          <p:nvPr>
            <p:ph idx="1" type="body"/>
          </p:nvPr>
        </p:nvSpPr>
        <p:spPr>
          <a:xfrm>
            <a:off x="540544" y="972741"/>
            <a:ext cx="5011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9.xml"/><Relationship Id="rId6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540544" y="972741"/>
            <a:ext cx="80628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6" name="Google Shape;56;p13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" name="Google Shape;57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40544" y="4646699"/>
            <a:ext cx="674371" cy="2491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341">
          <p15:clr>
            <a:srgbClr val="F26B43"/>
          </p15:clr>
        </p15:guide>
        <p15:guide id="4" pos="5114">
          <p15:clr>
            <a:srgbClr val="F26B43"/>
          </p15:clr>
        </p15:guide>
        <p15:guide id="5" orient="horz" pos="341">
          <p15:clr>
            <a:srgbClr val="F26B43"/>
          </p15:clr>
        </p15:guide>
        <p15:guide id="6" orient="horz" pos="2794">
          <p15:clr>
            <a:srgbClr val="F26B43"/>
          </p15:clr>
        </p15:guide>
        <p15:guide id="7" orient="horz" pos="613">
          <p15:clr>
            <a:srgbClr val="F26B43"/>
          </p15:clr>
        </p15:guide>
        <p15:guide id="8" orient="horz" pos="970">
          <p15:clr>
            <a:srgbClr val="F26B43"/>
          </p15:clr>
        </p15:guide>
        <p15:guide id="9" pos="54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image" Target="../media/image19.jpg"/><Relationship Id="rId5" Type="http://schemas.openxmlformats.org/officeDocument/2006/relationships/image" Target="../media/image17.jpg"/><Relationship Id="rId6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/>
          <p:nvPr>
            <p:ph type="ctrTitle"/>
          </p:nvPr>
        </p:nvSpPr>
        <p:spPr>
          <a:xfrm>
            <a:off x="1026000" y="2092500"/>
            <a:ext cx="7092600" cy="11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"/>
              <a:t>Session 2: </a:t>
            </a:r>
            <a:r>
              <a:rPr lang="en" sz="3000"/>
              <a:t>National Structures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" sz="3000"/>
              <a:t>National Committee &amp; reporting</a:t>
            </a:r>
            <a:endParaRPr sz="3000"/>
          </a:p>
        </p:txBody>
      </p:sp>
      <p:sp>
        <p:nvSpPr>
          <p:cNvPr id="190" name="Google Shape;190;p32"/>
          <p:cNvSpPr txBox="1"/>
          <p:nvPr>
            <p:ph idx="1" type="subTitle"/>
          </p:nvPr>
        </p:nvSpPr>
        <p:spPr>
          <a:xfrm>
            <a:off x="1026000" y="3447900"/>
            <a:ext cx="6632400" cy="6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500"/>
              <a:t>R Venkatesan   &amp;     Mathieu Belbeoch</a:t>
            </a:r>
            <a:endParaRPr sz="1500"/>
          </a:p>
          <a:p>
            <a:pPr indent="0" lvl="0" marL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0" lang="en" sz="1500"/>
              <a:t>GOOS                       OceanOPS</a:t>
            </a:r>
            <a:endParaRPr b="0" sz="1500"/>
          </a:p>
          <a:p>
            <a:pPr indent="0" lvl="0" marL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Friday 22 September 2023, 09:30 – 13:00 CEST</a:t>
            </a:r>
            <a:endParaRPr/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Room IX, UNESCO, Paris, France</a:t>
            </a:r>
            <a:endParaRPr/>
          </a:p>
        </p:txBody>
      </p:sp>
      <p:pic>
        <p:nvPicPr>
          <p:cNvPr id="191" name="Google Shape;19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4766" y="292100"/>
            <a:ext cx="3467100" cy="9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1"/>
          <p:cNvSpPr txBox="1"/>
          <p:nvPr>
            <p:ph idx="1" type="body"/>
          </p:nvPr>
        </p:nvSpPr>
        <p:spPr>
          <a:xfrm>
            <a:off x="540550" y="972750"/>
            <a:ext cx="5301900" cy="346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457200" lvl="0" marL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Questions</a:t>
            </a:r>
            <a:endParaRPr sz="1800"/>
          </a:p>
          <a:p>
            <a:pPr indent="-298450" lvl="0" marL="45720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</a:pPr>
            <a:r>
              <a:rPr lang="en" sz="1800"/>
              <a:t>What reporting can be leveraged now?, </a:t>
            </a:r>
            <a:endParaRPr sz="1800"/>
          </a:p>
          <a:p>
            <a:pPr indent="-29845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</a:pPr>
            <a:r>
              <a:rPr lang="en" sz="1800"/>
              <a:t>How could this be achieved?, </a:t>
            </a:r>
            <a:endParaRPr sz="1800"/>
          </a:p>
          <a:p>
            <a:pPr indent="-29845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</a:pPr>
            <a:r>
              <a:rPr lang="en" sz="1800"/>
              <a:t>What is the value to nations?</a:t>
            </a:r>
            <a:endParaRPr sz="1800"/>
          </a:p>
          <a:p>
            <a:pPr indent="0" lvl="0" marL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Discuss opportunities and challenges in developing national reporting to IOC</a:t>
            </a:r>
            <a:endParaRPr sz="1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41"/>
          <p:cNvSpPr txBox="1"/>
          <p:nvPr>
            <p:ph type="title"/>
          </p:nvPr>
        </p:nvSpPr>
        <p:spPr>
          <a:xfrm>
            <a:off x="540545" y="541735"/>
            <a:ext cx="41391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Reporting - </a:t>
            </a:r>
            <a:r>
              <a:rPr b="0" lang="en" sz="2300"/>
              <a:t>Continued</a:t>
            </a:r>
            <a:endParaRPr b="0" sz="2300"/>
          </a:p>
        </p:txBody>
      </p:sp>
      <p:pic>
        <p:nvPicPr>
          <p:cNvPr id="258" name="Google Shape;25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3084" y="0"/>
            <a:ext cx="282091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2"/>
          <p:cNvSpPr txBox="1"/>
          <p:nvPr>
            <p:ph type="ctrTitle"/>
          </p:nvPr>
        </p:nvSpPr>
        <p:spPr>
          <a:xfrm>
            <a:off x="451092" y="2141101"/>
            <a:ext cx="30555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264" name="Google Shape;264;p42"/>
          <p:cNvSpPr txBox="1"/>
          <p:nvPr>
            <p:ph idx="1" type="subTitle"/>
          </p:nvPr>
        </p:nvSpPr>
        <p:spPr>
          <a:xfrm>
            <a:off x="540558" y="2905200"/>
            <a:ext cx="22917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en"/>
              <a:t>goosocean.org</a:t>
            </a:r>
            <a:endParaRPr/>
          </a:p>
        </p:txBody>
      </p:sp>
      <p:pic>
        <p:nvPicPr>
          <p:cNvPr descr="A picture containing swimming, ocean floor&#10;&#10;Description automatically generated" id="265" name="Google Shape;265;p42"/>
          <p:cNvPicPr preferRelativeResize="0"/>
          <p:nvPr/>
        </p:nvPicPr>
        <p:blipFill rotWithShape="1">
          <a:blip r:embed="rId3">
            <a:alphaModFix/>
          </a:blip>
          <a:srcRect b="-735" l="0" r="9140" t="-80"/>
          <a:stretch/>
        </p:blipFill>
        <p:spPr>
          <a:xfrm>
            <a:off x="3752469" y="166812"/>
            <a:ext cx="2914002" cy="484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2"/>
          <p:cNvPicPr preferRelativeResize="0"/>
          <p:nvPr/>
        </p:nvPicPr>
        <p:blipFill rotWithShape="1">
          <a:blip r:embed="rId4">
            <a:alphaModFix/>
          </a:blip>
          <a:srcRect b="8185" l="0" r="0" t="7426"/>
          <a:stretch/>
        </p:blipFill>
        <p:spPr>
          <a:xfrm>
            <a:off x="6760773" y="175293"/>
            <a:ext cx="2383225" cy="16340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&#10;&#10;Description automatically generated" id="267" name="Google Shape;267;p42"/>
          <p:cNvPicPr preferRelativeResize="0"/>
          <p:nvPr/>
        </p:nvPicPr>
        <p:blipFill rotWithShape="1">
          <a:blip r:embed="rId5">
            <a:alphaModFix/>
          </a:blip>
          <a:srcRect b="9017" l="0" r="0" t="1871"/>
          <a:stretch/>
        </p:blipFill>
        <p:spPr>
          <a:xfrm>
            <a:off x="6760774" y="1930655"/>
            <a:ext cx="2383231" cy="1316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ky, outdoor, snow, seal&#10;&#10;Description automatically generated" id="268" name="Google Shape;268;p42"/>
          <p:cNvPicPr preferRelativeResize="0"/>
          <p:nvPr/>
        </p:nvPicPr>
        <p:blipFill rotWithShape="1">
          <a:blip r:embed="rId6">
            <a:alphaModFix/>
          </a:blip>
          <a:srcRect b="-1087" l="0" r="0" t="9663"/>
          <a:stretch/>
        </p:blipFill>
        <p:spPr>
          <a:xfrm>
            <a:off x="6760773" y="3365006"/>
            <a:ext cx="2383225" cy="1634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/>
          <p:nvPr>
            <p:ph idx="1" type="body"/>
          </p:nvPr>
        </p:nvSpPr>
        <p:spPr>
          <a:xfrm>
            <a:off x="540545" y="972741"/>
            <a:ext cx="4139100" cy="346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Establishing National GOOS Committees and developing national connections and interaction with ocean observing value chain</a:t>
            </a:r>
            <a:endParaRPr sz="1800"/>
          </a:p>
          <a:p>
            <a:pPr indent="0" lvl="0" marL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What can GOOS do to support NFP in developing connections and/or committees?</a:t>
            </a:r>
            <a:endParaRPr sz="1800"/>
          </a:p>
          <a:p>
            <a:pPr indent="0" lvl="0" marL="0" rtl="0" algn="l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/>
              <a:t> </a:t>
            </a:r>
            <a:endParaRPr b="1" sz="1800"/>
          </a:p>
        </p:txBody>
      </p:sp>
      <p:sp>
        <p:nvSpPr>
          <p:cNvPr id="197" name="Google Shape;197;p33"/>
          <p:cNvSpPr txBox="1"/>
          <p:nvPr>
            <p:ph type="title"/>
          </p:nvPr>
        </p:nvSpPr>
        <p:spPr>
          <a:xfrm>
            <a:off x="540545" y="541735"/>
            <a:ext cx="41391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2.1 National Committee</a:t>
            </a:r>
            <a:endParaRPr/>
          </a:p>
        </p:txBody>
      </p:sp>
      <p:pic>
        <p:nvPicPr>
          <p:cNvPr id="198" name="Google Shape;19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3088" y="0"/>
            <a:ext cx="28209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 txBox="1"/>
          <p:nvPr>
            <p:ph idx="4294967295" type="body"/>
          </p:nvPr>
        </p:nvSpPr>
        <p:spPr>
          <a:xfrm>
            <a:off x="465800" y="1321525"/>
            <a:ext cx="8085000" cy="28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048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</a:pPr>
            <a:r>
              <a:rPr lang="en" sz="1300">
                <a:solidFill>
                  <a:schemeClr val="dk1"/>
                </a:solidFill>
              </a:rPr>
              <a:t>Rep of national ocean observing programmes or systems, across open ocean, coastal, physical, biogeochemical  biological realms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National rep GOOS ocean observing networks, DBCP, Argo, GLOSS, SOT.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National rep of GOOS Regional Alliances (GRAs), where relevant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National rep  of GOOS sponsors IOC, WMO, UNEP and ISC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National ocean data, modelling, ocean assessment activities,rep of IODE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National Committees for the Ocean Decade, if designated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Other relevant national committees such as for the GCOS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Government departments, research institutes, and national forecasting services with an interest in ocean issues and the use of ocean information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Rep from national marine industry/blue economy, with an interest in services derived from ocean observing and forecasting, e.g., industry associations</a:t>
            </a:r>
            <a:endParaRPr sz="1400"/>
          </a:p>
        </p:txBody>
      </p:sp>
      <p:sp>
        <p:nvSpPr>
          <p:cNvPr id="204" name="Google Shape;204;p34"/>
          <p:cNvSpPr txBox="1"/>
          <p:nvPr>
            <p:ph type="title"/>
          </p:nvPr>
        </p:nvSpPr>
        <p:spPr>
          <a:xfrm>
            <a:off x="685800" y="228600"/>
            <a:ext cx="7772400" cy="857400"/>
          </a:xfrm>
          <a:prstGeom prst="rect">
            <a:avLst/>
          </a:prstGeom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Suggested Connections  -  NFP  ToR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/>
          <p:nvPr>
            <p:ph type="title"/>
          </p:nvPr>
        </p:nvSpPr>
        <p:spPr>
          <a:xfrm>
            <a:off x="533400" y="228600"/>
            <a:ext cx="5981400" cy="857400"/>
          </a:xfrm>
          <a:prstGeom prst="rect">
            <a:avLst/>
          </a:prstGeom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2.1 National Committee  Continued</a:t>
            </a:r>
            <a:endParaRPr/>
          </a:p>
        </p:txBody>
      </p:sp>
      <p:sp>
        <p:nvSpPr>
          <p:cNvPr id="210" name="Google Shape;210;p35"/>
          <p:cNvSpPr txBox="1"/>
          <p:nvPr/>
        </p:nvSpPr>
        <p:spPr>
          <a:xfrm>
            <a:off x="1321575" y="1539875"/>
            <a:ext cx="429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Questions/ </a:t>
            </a:r>
            <a:r>
              <a:rPr b="1" lang="en" sz="1800">
                <a:solidFill>
                  <a:schemeClr val="dk1"/>
                </a:solidFill>
              </a:rPr>
              <a:t>Suggestions</a:t>
            </a:r>
            <a:r>
              <a:rPr b="1" lang="en" sz="1800">
                <a:solidFill>
                  <a:schemeClr val="dk1"/>
                </a:solidFill>
              </a:rPr>
              <a:t>?</a:t>
            </a:r>
            <a:endParaRPr b="1"/>
          </a:p>
        </p:txBody>
      </p:sp>
      <p:pic>
        <p:nvPicPr>
          <p:cNvPr id="211" name="Google Shape;211;p35"/>
          <p:cNvPicPr preferRelativeResize="0"/>
          <p:nvPr/>
        </p:nvPicPr>
        <p:blipFill rotWithShape="1">
          <a:blip r:embed="rId3">
            <a:alphaModFix/>
          </a:blip>
          <a:srcRect b="0" l="13521" r="48011" t="0"/>
          <a:stretch/>
        </p:blipFill>
        <p:spPr>
          <a:xfrm>
            <a:off x="6409700" y="0"/>
            <a:ext cx="27343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/>
          <p:nvPr>
            <p:ph idx="1" type="body"/>
          </p:nvPr>
        </p:nvSpPr>
        <p:spPr>
          <a:xfrm>
            <a:off x="540545" y="972741"/>
            <a:ext cx="4139100" cy="346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NFP annual reporting </a:t>
            </a:r>
            <a:endParaRPr sz="1800"/>
          </a:p>
          <a:p>
            <a:pPr indent="0" lvl="0" marL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Practicalities, how to leverage existing reporting, visibility and value of GOOS and European projects that could support this action. </a:t>
            </a:r>
            <a:endParaRPr sz="1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6"/>
          <p:cNvSpPr txBox="1"/>
          <p:nvPr>
            <p:ph type="title"/>
          </p:nvPr>
        </p:nvSpPr>
        <p:spPr>
          <a:xfrm>
            <a:off x="540545" y="541735"/>
            <a:ext cx="41391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2.2 Reporting</a:t>
            </a:r>
            <a:endParaRPr/>
          </a:p>
        </p:txBody>
      </p:sp>
      <p:pic>
        <p:nvPicPr>
          <p:cNvPr id="218" name="Google Shape;2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3084" y="0"/>
            <a:ext cx="282091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OceanOPS: </a:t>
            </a:r>
            <a:r>
              <a:rPr lang="en" sz="1700"/>
              <a:t>GOOS operations monitoring and support centre </a:t>
            </a:r>
            <a:endParaRPr sz="1700"/>
          </a:p>
        </p:txBody>
      </p:sp>
      <p:sp>
        <p:nvSpPr>
          <p:cNvPr id="224" name="Google Shape;224;p37"/>
          <p:cNvSpPr txBox="1"/>
          <p:nvPr>
            <p:ph idx="1" type="body"/>
          </p:nvPr>
        </p:nvSpPr>
        <p:spPr>
          <a:xfrm>
            <a:off x="458975" y="1877275"/>
            <a:ext cx="5636100" cy="264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5 strategic goals</a:t>
            </a:r>
            <a:r>
              <a:rPr lang="en" sz="14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rPr>
              <a:t> </a:t>
            </a:r>
            <a:r>
              <a:rPr lang="en" sz="14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to achieve its vision &amp; address GOOS evolving needs:</a:t>
            </a:r>
            <a:endParaRPr sz="1400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AutoNum type="arabicPeriod"/>
            </a:pPr>
            <a:r>
              <a:rPr b="1" lang="en" sz="14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Monitoring</a:t>
            </a:r>
            <a:r>
              <a:rPr lang="en" sz="14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: Regular reporting/monitoring (e.g. GOOS Report Card, OceanOPS Technical Bulletin, State of the Ocean Report, integrated website)</a:t>
            </a:r>
            <a:endParaRPr sz="1400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AutoNum type="arabicPeriod"/>
            </a:pPr>
            <a:r>
              <a:rPr b="1" lang="en" sz="14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Metadata</a:t>
            </a:r>
            <a:r>
              <a:rPr lang="en" sz="14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: Standard &amp; API released, PID allocation, 80% WIGOS sync </a:t>
            </a:r>
            <a:endParaRPr sz="1400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AutoNum type="arabicPeriod"/>
            </a:pPr>
            <a:r>
              <a:rPr b="1" lang="en" sz="14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Operations</a:t>
            </a:r>
            <a:r>
              <a:rPr lang="en" sz="14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: Leading regular basin–based coordination meetings, developed tools for planning, fostering &amp; exploring opportunities</a:t>
            </a:r>
            <a:endParaRPr sz="1400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AutoNum type="arabicPeriod"/>
            </a:pPr>
            <a:r>
              <a:rPr b="1" lang="en" sz="14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New Networks</a:t>
            </a:r>
            <a:r>
              <a:rPr lang="en" sz="14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: Providing services to e.g., emerging networks, piloting UN Odyssey third-party project, regional networks</a:t>
            </a:r>
            <a:endParaRPr sz="1400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1400"/>
              <a:buAutoNum type="arabicPeriod"/>
            </a:pPr>
            <a:r>
              <a:rPr b="1" lang="en" sz="14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Infrastructure</a:t>
            </a:r>
            <a:r>
              <a:rPr lang="en" sz="14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: core workforce strengthened with some remaining challenges.</a:t>
            </a:r>
            <a:endParaRPr sz="1400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pic>
        <p:nvPicPr>
          <p:cNvPr id="225" name="Google Shape;22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5150" y="1656850"/>
            <a:ext cx="2770725" cy="288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7"/>
          <p:cNvSpPr txBox="1"/>
          <p:nvPr>
            <p:ph idx="1" type="body"/>
          </p:nvPr>
        </p:nvSpPr>
        <p:spPr>
          <a:xfrm>
            <a:off x="490187" y="1076750"/>
            <a:ext cx="8465700" cy="69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VISION: </a:t>
            </a:r>
            <a:r>
              <a:rPr lang="en" sz="14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To be the </a:t>
            </a:r>
            <a:r>
              <a:rPr b="1" lang="en" sz="14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international hub and center of excellence</a:t>
            </a:r>
            <a:r>
              <a:rPr lang="en" sz="14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 that provides vital services </a:t>
            </a:r>
            <a:r>
              <a:rPr b="1" lang="en" sz="14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in monitoring, coordinating, and integrating data and metadata</a:t>
            </a:r>
            <a:r>
              <a:rPr lang="en" sz="14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, across an expanding network of global oceanographic and marine meteorological observing communities.</a:t>
            </a:r>
            <a:endParaRPr sz="1400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8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OceanOPS &amp; GOOS National Focal Points</a:t>
            </a:r>
            <a:endParaRPr sz="1700"/>
          </a:p>
        </p:txBody>
      </p:sp>
      <p:sp>
        <p:nvSpPr>
          <p:cNvPr id="232" name="Google Shape;232;p38"/>
          <p:cNvSpPr txBox="1"/>
          <p:nvPr>
            <p:ph idx="1" type="body"/>
          </p:nvPr>
        </p:nvSpPr>
        <p:spPr>
          <a:xfrm>
            <a:off x="490175" y="1387100"/>
            <a:ext cx="4762500" cy="267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A key tool</a:t>
            </a:r>
            <a:r>
              <a:rPr b="1" lang="en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to </a:t>
            </a:r>
            <a:r>
              <a:rPr b="1" lang="en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integrate </a:t>
            </a:r>
            <a:r>
              <a:rPr lang="en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various national GOOS components (complexe landscape), </a:t>
            </a:r>
            <a:r>
              <a:rPr b="1" lang="en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communicate, support </a:t>
            </a:r>
            <a:r>
              <a:rPr lang="en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and foster </a:t>
            </a:r>
            <a:r>
              <a:rPr b="1" lang="en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co-operation </a:t>
            </a:r>
            <a:br>
              <a:rPr b="1" lang="en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</a:br>
            <a:endParaRPr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Services for </a:t>
            </a:r>
            <a:r>
              <a:rPr b="1" lang="en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transparency </a:t>
            </a:r>
            <a:r>
              <a:rPr lang="en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(IOC Res. XX-6, XLI-4), </a:t>
            </a:r>
            <a:r>
              <a:rPr b="1" lang="en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efficiency</a:t>
            </a:r>
            <a:r>
              <a:rPr lang="en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, and </a:t>
            </a:r>
            <a:r>
              <a:rPr b="1" lang="en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visibility </a:t>
            </a:r>
            <a:r>
              <a:rPr lang="en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of Members (States) contributions</a:t>
            </a:r>
            <a:br>
              <a:rPr lang="en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endParaRPr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Barlow Light"/>
              <a:buChar char="●"/>
            </a:pPr>
            <a:r>
              <a:rPr b="1" lang="en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Reporting capability</a:t>
            </a:r>
            <a:r>
              <a:rPr lang="en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: integrated, national, regional, institutional, networks, EOV … through its website toolbox  (www.ocean-ops.org)</a:t>
            </a:r>
            <a:br>
              <a:rPr lang="en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endParaRPr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Barlow Light"/>
              <a:buChar char="●"/>
            </a:pPr>
            <a:r>
              <a:rPr lang="en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Based on </a:t>
            </a:r>
            <a:r>
              <a:rPr b="1" lang="en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metadata </a:t>
            </a:r>
            <a:r>
              <a:rPr lang="en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gathered  and quality controlled from operators and formally submitted to WMO/OSCAR for all ocean domain</a:t>
            </a:r>
            <a:endParaRPr>
              <a:solidFill>
                <a:schemeClr val="accent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233" name="Google Shape;233;p38"/>
          <p:cNvSpPr txBox="1"/>
          <p:nvPr>
            <p:ph idx="1" type="body"/>
          </p:nvPr>
        </p:nvSpPr>
        <p:spPr>
          <a:xfrm>
            <a:off x="490187" y="1076750"/>
            <a:ext cx="8465700" cy="69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VISION: </a:t>
            </a:r>
            <a:r>
              <a:rPr lang="en" sz="14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To be the </a:t>
            </a:r>
            <a:r>
              <a:rPr b="1" lang="en" sz="14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authoritative and comprehensive</a:t>
            </a:r>
            <a:r>
              <a:rPr lang="en" sz="14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 monitoring and reporting tool for </a:t>
            </a:r>
            <a:r>
              <a:rPr b="1" lang="en" sz="14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GOOS national  programmes and focal points </a:t>
            </a:r>
            <a:endParaRPr b="1" sz="14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4" name="Google Shape;234;p38"/>
          <p:cNvSpPr txBox="1"/>
          <p:nvPr>
            <p:ph idx="1" type="body"/>
          </p:nvPr>
        </p:nvSpPr>
        <p:spPr>
          <a:xfrm>
            <a:off x="431287" y="4174000"/>
            <a:ext cx="8465700" cy="69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ACTION: </a:t>
            </a:r>
            <a:r>
              <a:rPr lang="en" sz="14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rPr>
              <a:t>reporting capacity for GOOS NFP to be strengthened and automated (POC developed for Eurosea)</a:t>
            </a:r>
            <a:r>
              <a:rPr b="1" lang="en" sz="14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b="1" sz="14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35" name="Google Shape;2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4300" y="1846199"/>
            <a:ext cx="3772025" cy="197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EU &amp; GOOS</a:t>
            </a:r>
            <a:endParaRPr/>
          </a:p>
        </p:txBody>
      </p:sp>
      <p:sp>
        <p:nvSpPr>
          <p:cNvPr id="241" name="Google Shape;241;p39"/>
          <p:cNvSpPr txBox="1"/>
          <p:nvPr>
            <p:ph idx="1" type="body"/>
          </p:nvPr>
        </p:nvSpPr>
        <p:spPr>
          <a:xfrm>
            <a:off x="540542" y="972741"/>
            <a:ext cx="3546900" cy="346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9"/>
          <p:cNvSpPr txBox="1"/>
          <p:nvPr>
            <p:ph idx="2" type="body"/>
          </p:nvPr>
        </p:nvSpPr>
        <p:spPr>
          <a:xfrm>
            <a:off x="4572000" y="972741"/>
            <a:ext cx="3546900" cy="346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"/>
            <a:ext cx="9144000" cy="5143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40"/>
          <p:cNvSpPr txBox="1"/>
          <p:nvPr>
            <p:ph idx="1" type="body"/>
          </p:nvPr>
        </p:nvSpPr>
        <p:spPr>
          <a:xfrm>
            <a:off x="540542" y="972741"/>
            <a:ext cx="3546900" cy="346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40"/>
          <p:cNvSpPr txBox="1"/>
          <p:nvPr>
            <p:ph idx="2" type="body"/>
          </p:nvPr>
        </p:nvSpPr>
        <p:spPr>
          <a:xfrm>
            <a:off x="4572000" y="972741"/>
            <a:ext cx="3546900" cy="346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945"/>
            <a:ext cx="9144000" cy="5061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