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7F1991-EC46-4516-BF7A-53ED05B5F947}">
  <a:tblStyle styleId="{B37F1991-EC46-4516-BF7A-53ED05B5F94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6" Type="http://schemas.openxmlformats.org/officeDocument/2006/relationships/slide" Target="slides/slide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7f167e3a7c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7f167e3a7c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e7d3abff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e7d3abff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can divide our audience into two main groups - the producers or enablers of ocean data, and those who consume or leverage the data. And through our communications, we then want to strengthen and champion the first group, and make the business case for sustained ocean observing to the second group. An overarching objective is to demonstrate the value of global coordination, or the work of GOOS, as well as show how critical ocean observing is to the success of the Ocean Decade.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e7d3abff34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e7d3abff34_0_1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None/>
            </a:pPr>
            <a:r>
              <a:rPr b="1" lang="en" sz="1200">
                <a:solidFill>
                  <a:schemeClr val="dk1"/>
                </a:solidFill>
              </a:rPr>
              <a:t>Feature stories: </a:t>
            </a:r>
            <a:r>
              <a:rPr lang="en">
                <a:solidFill>
                  <a:schemeClr val="dk1"/>
                </a:solidFill>
              </a:rPr>
              <a:t>with ocean observers as champions &amp; highlighting the value of sustained, coordinated ocean observing</a:t>
            </a:r>
            <a:endParaRPr>
              <a:solidFill>
                <a:schemeClr val="dk1"/>
              </a:solidFill>
            </a:endParaRPr>
          </a:p>
          <a:p>
            <a:pPr indent="0" lvl="0" marL="0" rtl="0" algn="l">
              <a:spcBef>
                <a:spcPts val="500"/>
              </a:spcBef>
              <a:spcAft>
                <a:spcPts val="0"/>
              </a:spcAft>
              <a:buNone/>
            </a:pPr>
            <a:r>
              <a:rPr b="1" lang="en" sz="1200">
                <a:solidFill>
                  <a:schemeClr val="dk1"/>
                </a:solidFill>
              </a:rPr>
              <a:t>News articles from across GOOS: </a:t>
            </a:r>
            <a:r>
              <a:rPr lang="en">
                <a:solidFill>
                  <a:schemeClr val="dk1"/>
                </a:solidFill>
              </a:rPr>
              <a:t>to inform the community about recent events and advancements (e.g. GCOS conference, GOOS BioEco portal, Ocean Best Practices…)</a:t>
            </a:r>
            <a:endParaRPr>
              <a:solidFill>
                <a:schemeClr val="dk1"/>
              </a:solidFill>
            </a:endParaRPr>
          </a:p>
          <a:p>
            <a:pPr indent="0" lvl="0" marL="0" rtl="0" algn="l">
              <a:spcBef>
                <a:spcPts val="500"/>
              </a:spcBef>
              <a:spcAft>
                <a:spcPts val="0"/>
              </a:spcAft>
              <a:buNone/>
            </a:pPr>
            <a:r>
              <a:rPr b="1" lang="en" sz="1200">
                <a:solidFill>
                  <a:schemeClr val="dk1"/>
                </a:solidFill>
              </a:rPr>
              <a:t>Social media: </a:t>
            </a:r>
            <a:r>
              <a:rPr lang="en">
                <a:solidFill>
                  <a:schemeClr val="dk1"/>
                </a:solidFill>
              </a:rPr>
              <a:t>Posts with latest news from GOOS and partner organizations (Twitter, Facebook, LinkedIn), live tweeting from key conferences</a:t>
            </a:r>
            <a:endParaRPr b="1" sz="1200">
              <a:solidFill>
                <a:schemeClr val="dk1"/>
              </a:solidFill>
            </a:endParaRPr>
          </a:p>
          <a:p>
            <a:pPr indent="0" lvl="0" marL="0" rtl="0" algn="l">
              <a:spcBef>
                <a:spcPts val="500"/>
              </a:spcBef>
              <a:spcAft>
                <a:spcPts val="0"/>
              </a:spcAft>
              <a:buNone/>
            </a:pPr>
            <a:r>
              <a:rPr b="1" lang="en" sz="1200">
                <a:solidFill>
                  <a:schemeClr val="dk1"/>
                </a:solidFill>
              </a:rPr>
              <a:t>Mailing: </a:t>
            </a:r>
            <a:r>
              <a:rPr lang="en">
                <a:solidFill>
                  <a:schemeClr val="dk1"/>
                </a:solidFill>
              </a:rPr>
              <a:t>Bi-monthly GOOS Updates and irregular GOOS Notes with announcements and events (~1850 subscribers)</a:t>
            </a:r>
            <a:endParaRPr b="1" sz="1200">
              <a:solidFill>
                <a:schemeClr val="dk1"/>
              </a:solidFill>
            </a:endParaRPr>
          </a:p>
          <a:p>
            <a:pPr indent="0" lvl="0" marL="0" rtl="0" algn="l">
              <a:spcBef>
                <a:spcPts val="500"/>
              </a:spcBef>
              <a:spcAft>
                <a:spcPts val="0"/>
              </a:spcAft>
              <a:buNone/>
            </a:pPr>
            <a:r>
              <a:rPr b="1" lang="en" sz="1200">
                <a:solidFill>
                  <a:schemeClr val="dk1"/>
                </a:solidFill>
              </a:rPr>
              <a:t>Report card: </a:t>
            </a:r>
            <a:r>
              <a:rPr lang="en">
                <a:solidFill>
                  <a:schemeClr val="dk1"/>
                </a:solidFill>
              </a:rPr>
              <a:t>Demonstrating how an integrated observing system adds value to society across the three GOOS Delivery areas: climate, operational services, and ocean health</a:t>
            </a:r>
            <a:endParaRPr b="1" sz="1200">
              <a:solidFill>
                <a:schemeClr val="dk1"/>
              </a:solidFill>
            </a:endParaRPr>
          </a:p>
          <a:p>
            <a:pPr indent="0" lvl="0" marL="0" rtl="0" algn="l">
              <a:spcBef>
                <a:spcPts val="500"/>
              </a:spcBef>
              <a:spcAft>
                <a:spcPts val="0"/>
              </a:spcAft>
              <a:buClr>
                <a:schemeClr val="dk1"/>
              </a:buClr>
              <a:buSzPts val="1100"/>
              <a:buFont typeface="Arial"/>
              <a:buNone/>
            </a:pPr>
            <a:r>
              <a:rPr b="1" lang="en" sz="1200">
                <a:solidFill>
                  <a:schemeClr val="dk1"/>
                </a:solidFill>
              </a:rPr>
              <a:t>UN Advocacy: </a:t>
            </a:r>
            <a:r>
              <a:rPr lang="en" sz="1200">
                <a:solidFill>
                  <a:schemeClr val="dk1"/>
                </a:solidFill>
              </a:rPr>
              <a:t>Clear messaging on need for ocean observations (&amp; frameworks/system) and how we help/solve - panels and presentations and flyers with GOOS, IOC, Ocean Decade - e.g. UN Ocean Conference, COP27, COP15, UN ICP</a:t>
            </a:r>
            <a:endParaRPr b="1" sz="1200">
              <a:solidFill>
                <a:schemeClr val="dk1"/>
              </a:solidFill>
            </a:endParaRPr>
          </a:p>
          <a:p>
            <a:pPr indent="0" lvl="0" marL="0" rtl="0" algn="l">
              <a:spcBef>
                <a:spcPts val="0"/>
              </a:spcBef>
              <a:spcAft>
                <a:spcPts val="0"/>
              </a:spcAft>
              <a:buNone/>
            </a:pPr>
            <a:r>
              <a:t/>
            </a:r>
            <a:endParaRPr/>
          </a:p>
        </p:txBody>
      </p:sp>
      <p:sp>
        <p:nvSpPr>
          <p:cNvPr id="213" name="Google Shape;213;g1e7d3abff34_0_15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0fa1e151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80fa1e151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82268444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82268444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80fa1e1514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80fa1e1514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0fa1e151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0fa1e151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80fa1e1514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80fa1e1514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7f167e3a7c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27f167e3a7c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8" name="Shape 58"/>
        <p:cNvGrpSpPr/>
        <p:nvPr/>
      </p:nvGrpSpPr>
      <p:grpSpPr>
        <a:xfrm>
          <a:off x="0" y="0"/>
          <a:ext cx="0" cy="0"/>
          <a:chOff x="0" y="0"/>
          <a:chExt cx="0" cy="0"/>
        </a:xfrm>
      </p:grpSpPr>
      <p:sp>
        <p:nvSpPr>
          <p:cNvPr id="59" name="Google Shape;59;p14"/>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14"/>
          <p:cNvSpPr txBox="1"/>
          <p:nvPr>
            <p:ph type="ctrTitle"/>
          </p:nvPr>
        </p:nvSpPr>
        <p:spPr>
          <a:xfrm>
            <a:off x="1025999" y="2092500"/>
            <a:ext cx="5157600" cy="11070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3800"/>
              <a:buFont typeface="Arial"/>
              <a:buNone/>
              <a:defRPr sz="38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14"/>
          <p:cNvSpPr txBox="1"/>
          <p:nvPr>
            <p:ph idx="1" type="subTitle"/>
          </p:nvPr>
        </p:nvSpPr>
        <p:spPr>
          <a:xfrm>
            <a:off x="1025999" y="3447900"/>
            <a:ext cx="5157600" cy="6963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lt1"/>
              </a:buClr>
              <a:buSzPts val="1400"/>
              <a:buNone/>
              <a:defRPr b="1" sz="1400">
                <a:solidFill>
                  <a:schemeClr val="lt1"/>
                </a:solidFill>
              </a:defRPr>
            </a:lvl1pPr>
            <a:lvl2pPr lvl="1" rtl="0" algn="l">
              <a:lnSpc>
                <a:spcPct val="105000"/>
              </a:lnSpc>
              <a:spcBef>
                <a:spcPts val="0"/>
              </a:spcBef>
              <a:spcAft>
                <a:spcPts val="0"/>
              </a:spcAft>
              <a:buClr>
                <a:schemeClr val="lt1"/>
              </a:buClr>
              <a:buSzPts val="1400"/>
              <a:buNone/>
              <a:defRPr b="0" sz="1400">
                <a:solidFill>
                  <a:schemeClr val="lt1"/>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Logo&#10;&#10;Description automatically generated" id="62" name="Google Shape;62;p14"/>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63" name="Shape 63"/>
        <p:cNvGrpSpPr/>
        <p:nvPr/>
      </p:nvGrpSpPr>
      <p:grpSpPr>
        <a:xfrm>
          <a:off x="0" y="0"/>
          <a:ext cx="0" cy="0"/>
          <a:chOff x="0" y="0"/>
          <a:chExt cx="0" cy="0"/>
        </a:xfrm>
      </p:grpSpPr>
      <p:sp>
        <p:nvSpPr>
          <p:cNvPr id="64" name="Google Shape;64;p1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 name="Google Shape;65;p1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5"/>
          <p:cNvSpPr txBox="1"/>
          <p:nvPr>
            <p:ph idx="1" type="body"/>
          </p:nvPr>
        </p:nvSpPr>
        <p:spPr>
          <a:xfrm>
            <a:off x="540545" y="972742"/>
            <a:ext cx="41391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200"/>
              <a:buNone/>
              <a:defRPr/>
            </a:lvl1pPr>
            <a:lvl2pPr indent="-228600" lvl="1" marL="914400" rtl="0" algn="l">
              <a:lnSpc>
                <a:spcPct val="90000"/>
              </a:lnSpc>
              <a:spcBef>
                <a:spcPts val="1300"/>
              </a:spcBef>
              <a:spcAft>
                <a:spcPts val="0"/>
              </a:spcAft>
              <a:buSzPts val="1500"/>
              <a:buNone/>
              <a:defRPr/>
            </a:lvl2pPr>
            <a:lvl3pPr indent="-228600" lvl="2" marL="1371600" rtl="0" algn="l">
              <a:lnSpc>
                <a:spcPct val="100000"/>
              </a:lnSpc>
              <a:spcBef>
                <a:spcPts val="400"/>
              </a:spcBef>
              <a:spcAft>
                <a:spcPts val="0"/>
              </a:spcAft>
              <a:buSzPts val="1400"/>
              <a:buNone/>
              <a:defRPr/>
            </a:lvl3pPr>
            <a:lvl4pPr indent="-304800" lvl="3" marL="1828800" rtl="0" algn="l">
              <a:lnSpc>
                <a:spcPct val="100000"/>
              </a:lnSpc>
              <a:spcBef>
                <a:spcPts val="2100"/>
              </a:spcBef>
              <a:spcAft>
                <a:spcPts val="0"/>
              </a:spcAft>
              <a:buSzPts val="1200"/>
              <a:buChar char="•"/>
              <a:defRPr/>
            </a:lvl4pPr>
            <a:lvl5pPr indent="-304800" lvl="4" marL="2286000" rtl="0" algn="l">
              <a:lnSpc>
                <a:spcPct val="100000"/>
              </a:lnSpc>
              <a:spcBef>
                <a:spcPts val="600"/>
              </a:spcBef>
              <a:spcAft>
                <a:spcPts val="0"/>
              </a:spcAft>
              <a:buSzPts val="1200"/>
              <a:buChar char="•"/>
              <a:defRPr/>
            </a:lvl5pPr>
            <a:lvl6pPr indent="-317500" lvl="5" marL="2743200" rtl="0" algn="l">
              <a:lnSpc>
                <a:spcPct val="90000"/>
              </a:lnSpc>
              <a:spcBef>
                <a:spcPts val="6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68" name="Google Shape;68;p15"/>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9" name="Google Shape;69;p15"/>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70" name="Shape 70"/>
        <p:cNvGrpSpPr/>
        <p:nvPr/>
      </p:nvGrpSpPr>
      <p:grpSpPr>
        <a:xfrm>
          <a:off x="0" y="0"/>
          <a:ext cx="0" cy="0"/>
          <a:chOff x="0" y="0"/>
          <a:chExt cx="0" cy="0"/>
        </a:xfrm>
      </p:grpSpPr>
      <p:sp>
        <p:nvSpPr>
          <p:cNvPr id="71" name="Google Shape;71;p1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 name="Google Shape;72;p1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6"/>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5" name="Google Shape;75;p16"/>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p:nvPr>
            <p:ph idx="2" type="pic"/>
          </p:nvPr>
        </p:nvSpPr>
        <p:spPr>
          <a:xfrm>
            <a:off x="4000500" y="0"/>
            <a:ext cx="5143500" cy="5143500"/>
          </a:xfrm>
          <a:prstGeom prst="rect">
            <a:avLst/>
          </a:prstGeom>
          <a:solidFill>
            <a:srgbClr val="D8D8D8"/>
          </a:solidFill>
          <a:ln>
            <a:noFill/>
          </a:ln>
        </p:spPr>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1">
  <p:cSld name="1_Content and Large Image">
    <p:spTree>
      <p:nvGrpSpPr>
        <p:cNvPr id="77" name="Shape 77"/>
        <p:cNvGrpSpPr/>
        <p:nvPr/>
      </p:nvGrpSpPr>
      <p:grpSpPr>
        <a:xfrm>
          <a:off x="0" y="0"/>
          <a:ext cx="0" cy="0"/>
          <a:chOff x="0" y="0"/>
          <a:chExt cx="0" cy="0"/>
        </a:xfrm>
      </p:grpSpPr>
      <p:sp>
        <p:nvSpPr>
          <p:cNvPr id="78" name="Google Shape;78;p1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79" name="Google Shape;79;p1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80" name="Google Shape;80;p1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7"/>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7"/>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Font typeface="Arial"/>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7"/>
          <p:cNvSpPr/>
          <p:nvPr>
            <p:ph idx="2" type="pic"/>
          </p:nvPr>
        </p:nvSpPr>
        <p:spPr>
          <a:xfrm>
            <a:off x="4000500" y="0"/>
            <a:ext cx="5143500" cy="5143500"/>
          </a:xfrm>
          <a:prstGeom prst="rect">
            <a:avLst/>
          </a:prstGeom>
          <a:solidFill>
            <a:srgbClr val="D8D8D8"/>
          </a:solidFill>
          <a:ln>
            <a:noFill/>
          </a:ln>
        </p:spPr>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84" name="Shape 84"/>
        <p:cNvGrpSpPr/>
        <p:nvPr/>
      </p:nvGrpSpPr>
      <p:grpSpPr>
        <a:xfrm>
          <a:off x="0" y="0"/>
          <a:ext cx="0" cy="0"/>
          <a:chOff x="0" y="0"/>
          <a:chExt cx="0" cy="0"/>
        </a:xfrm>
      </p:grpSpPr>
      <p:sp>
        <p:nvSpPr>
          <p:cNvPr id="85" name="Google Shape;85;p1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90" name="Shape 90"/>
        <p:cNvGrpSpPr/>
        <p:nvPr/>
      </p:nvGrpSpPr>
      <p:grpSpPr>
        <a:xfrm>
          <a:off x="0" y="0"/>
          <a:ext cx="0" cy="0"/>
          <a:chOff x="0" y="0"/>
          <a:chExt cx="0" cy="0"/>
        </a:xfrm>
      </p:grpSpPr>
      <p:sp>
        <p:nvSpPr>
          <p:cNvPr id="91" name="Google Shape;91;p1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Font typeface="Arial"/>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93" name="Google Shape;93;p1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94" name="Google Shape;94;p1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5" name="Google Shape;95;p19"/>
          <p:cNvSpPr/>
          <p:nvPr>
            <p:ph idx="2" type="pic"/>
          </p:nvPr>
        </p:nvSpPr>
        <p:spPr>
          <a:xfrm>
            <a:off x="540544" y="1393200"/>
            <a:ext cx="2597400" cy="1242000"/>
          </a:xfrm>
          <a:prstGeom prst="rect">
            <a:avLst/>
          </a:prstGeom>
          <a:solidFill>
            <a:srgbClr val="D8D8D8"/>
          </a:solidFill>
          <a:ln>
            <a:noFill/>
          </a:ln>
        </p:spPr>
      </p:sp>
      <p:sp>
        <p:nvSpPr>
          <p:cNvPr id="96" name="Google Shape;96;p19"/>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19"/>
          <p:cNvSpPr/>
          <p:nvPr>
            <p:ph idx="3" type="pic"/>
          </p:nvPr>
        </p:nvSpPr>
        <p:spPr>
          <a:xfrm>
            <a:off x="3273300" y="1393200"/>
            <a:ext cx="2597400" cy="1242000"/>
          </a:xfrm>
          <a:prstGeom prst="rect">
            <a:avLst/>
          </a:prstGeom>
          <a:solidFill>
            <a:srgbClr val="D8D8D8"/>
          </a:solidFill>
          <a:ln>
            <a:noFill/>
          </a:ln>
        </p:spPr>
      </p:sp>
      <p:sp>
        <p:nvSpPr>
          <p:cNvPr id="98" name="Google Shape;98;p19"/>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9" name="Google Shape;99;p19"/>
          <p:cNvSpPr/>
          <p:nvPr>
            <p:ph idx="5" type="pic"/>
          </p:nvPr>
        </p:nvSpPr>
        <p:spPr>
          <a:xfrm>
            <a:off x="6006056" y="1393200"/>
            <a:ext cx="2597400" cy="1242000"/>
          </a:xfrm>
          <a:prstGeom prst="rect">
            <a:avLst/>
          </a:prstGeom>
          <a:solidFill>
            <a:srgbClr val="D8D8D8"/>
          </a:solidFill>
          <a:ln>
            <a:noFill/>
          </a:ln>
        </p:spPr>
      </p:sp>
      <p:sp>
        <p:nvSpPr>
          <p:cNvPr id="100" name="Google Shape;100;p19"/>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101" name="Shape 101"/>
        <p:cNvGrpSpPr/>
        <p:nvPr/>
      </p:nvGrpSpPr>
      <p:grpSpPr>
        <a:xfrm>
          <a:off x="0" y="0"/>
          <a:ext cx="0" cy="0"/>
          <a:chOff x="0" y="0"/>
          <a:chExt cx="0" cy="0"/>
        </a:xfrm>
      </p:grpSpPr>
      <p:sp>
        <p:nvSpPr>
          <p:cNvPr id="102" name="Google Shape;102;p2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3" name="Google Shape;103;p2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4" name="Google Shape;104;p2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5" name="Google Shape;105;p20"/>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0"/>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0"/>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08" name="Shape 108"/>
        <p:cNvGrpSpPr/>
        <p:nvPr/>
      </p:nvGrpSpPr>
      <p:grpSpPr>
        <a:xfrm>
          <a:off x="0" y="0"/>
          <a:ext cx="0" cy="0"/>
          <a:chOff x="0" y="0"/>
          <a:chExt cx="0" cy="0"/>
        </a:xfrm>
      </p:grpSpPr>
      <p:sp>
        <p:nvSpPr>
          <p:cNvPr id="109" name="Google Shape;109;p21"/>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21"/>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accent2"/>
              </a:buClr>
              <a:buSzPts val="1800"/>
              <a:buNone/>
              <a:defRPr b="0" sz="1800">
                <a:solidFill>
                  <a:schemeClr val="accent2"/>
                </a:solidFill>
              </a:defRPr>
            </a:lvl1pPr>
            <a:lvl2pPr lvl="1" rtl="0" algn="l">
              <a:lnSpc>
                <a:spcPct val="105000"/>
              </a:lnSpc>
              <a:spcBef>
                <a:spcPts val="0"/>
              </a:spcBef>
              <a:spcAft>
                <a:spcPts val="0"/>
              </a:spcAft>
              <a:buClr>
                <a:schemeClr val="accent2"/>
              </a:buClr>
              <a:buSzPts val="1800"/>
              <a:buNone/>
              <a:defRPr b="1" sz="1800">
                <a:solidFill>
                  <a:schemeClr val="accent2"/>
                </a:solidFill>
              </a:defRPr>
            </a:lvl2pPr>
            <a:lvl3pPr lvl="2" rtl="0" algn="ctr">
              <a:lnSpc>
                <a:spcPct val="100000"/>
              </a:lnSpc>
              <a:spcBef>
                <a:spcPts val="0"/>
              </a:spcBef>
              <a:spcAft>
                <a:spcPts val="0"/>
              </a:spcAft>
              <a:buSzPts val="1400"/>
              <a:buNone/>
              <a:defRPr sz="1400"/>
            </a:lvl3pPr>
            <a:lvl4pPr lvl="3" rtl="0" algn="ctr">
              <a:lnSpc>
                <a:spcPct val="100000"/>
              </a:lnSpc>
              <a:spcBef>
                <a:spcPts val="2100"/>
              </a:spcBef>
              <a:spcAft>
                <a:spcPts val="0"/>
              </a:spcAft>
              <a:buSzPts val="1200"/>
              <a:buNone/>
              <a:defRPr sz="1200"/>
            </a:lvl4pPr>
            <a:lvl5pPr lvl="4" rtl="0" algn="ctr">
              <a:lnSpc>
                <a:spcPct val="100000"/>
              </a:lnSpc>
              <a:spcBef>
                <a:spcPts val="600"/>
              </a:spcBef>
              <a:spcAft>
                <a:spcPts val="0"/>
              </a:spcAft>
              <a:buSzPts val="1200"/>
              <a:buNone/>
              <a:defRPr sz="1200"/>
            </a:lvl5pPr>
            <a:lvl6pPr lvl="5" rtl="0" algn="ctr">
              <a:lnSpc>
                <a:spcPct val="90000"/>
              </a:lnSpc>
              <a:spcBef>
                <a:spcPts val="6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11" name="Google Shape;111;p21"/>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112" name="Google Shape;112;p21"/>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113" name="Google Shape;113;p21"/>
          <p:cNvGrpSpPr/>
          <p:nvPr/>
        </p:nvGrpSpPr>
        <p:grpSpPr>
          <a:xfrm>
            <a:off x="540544" y="4103998"/>
            <a:ext cx="3006951" cy="521209"/>
            <a:chOff x="720725" y="5218493"/>
            <a:chExt cx="4009268" cy="694945"/>
          </a:xfrm>
        </p:grpSpPr>
        <p:pic>
          <p:nvPicPr>
            <p:cNvPr id="114" name="Google Shape;114;p2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115" name="Google Shape;115;p2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116" name="Google Shape;116;p2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117" name="Google Shape;117;p2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p22"/>
          <p:cNvSpPr txBox="1"/>
          <p:nvPr>
            <p:ph type="ctrTitle"/>
          </p:nvPr>
        </p:nvSpPr>
        <p:spPr>
          <a:xfrm>
            <a:off x="311708" y="744575"/>
            <a:ext cx="8520600" cy="2052600"/>
          </a:xfrm>
          <a:prstGeom prst="rect">
            <a:avLst/>
          </a:prstGeom>
          <a:noFill/>
          <a:ln>
            <a:noFill/>
          </a:ln>
        </p:spPr>
        <p:txBody>
          <a:bodyPr anchorCtr="0" anchor="b" bIns="0" lIns="0" spcFirstLastPara="1" rIns="0" wrap="square" tIns="0">
            <a:noAutofit/>
          </a:bodyPr>
          <a:lstStyle>
            <a:lvl1pPr lvl="0" rtl="0" algn="ctr">
              <a:lnSpc>
                <a:spcPct val="85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20" name="Google Shape;120;p22"/>
          <p:cNvSpPr txBox="1"/>
          <p:nvPr>
            <p:ph idx="1" type="subTitle"/>
          </p:nvPr>
        </p:nvSpPr>
        <p:spPr>
          <a:xfrm>
            <a:off x="311700" y="2834125"/>
            <a:ext cx="85206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13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2100"/>
              </a:spcBef>
              <a:spcAft>
                <a:spcPts val="0"/>
              </a:spcAft>
              <a:buSzPts val="2800"/>
              <a:buNone/>
              <a:defRPr sz="2800"/>
            </a:lvl4pPr>
            <a:lvl5pPr lvl="4" rtl="0" algn="ctr">
              <a:lnSpc>
                <a:spcPct val="100000"/>
              </a:lnSpc>
              <a:spcBef>
                <a:spcPts val="600"/>
              </a:spcBef>
              <a:spcAft>
                <a:spcPts val="0"/>
              </a:spcAft>
              <a:buSzPts val="2800"/>
              <a:buNone/>
              <a:defRPr sz="2800"/>
            </a:lvl5pPr>
            <a:lvl6pPr lvl="5" rtl="0" algn="ctr">
              <a:lnSpc>
                <a:spcPct val="100000"/>
              </a:lnSpc>
              <a:spcBef>
                <a:spcPts val="6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21" name="Google Shape;121;p22"/>
          <p:cNvSpPr txBox="1"/>
          <p:nvPr>
            <p:ph idx="12" type="sldNum"/>
          </p:nvPr>
        </p:nvSpPr>
        <p:spPr>
          <a:xfrm>
            <a:off x="8472458" y="4663217"/>
            <a:ext cx="548700" cy="393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122" name="Shape 122"/>
        <p:cNvGrpSpPr/>
        <p:nvPr/>
      </p:nvGrpSpPr>
      <p:grpSpPr>
        <a:xfrm>
          <a:off x="0" y="0"/>
          <a:ext cx="0" cy="0"/>
          <a:chOff x="0" y="0"/>
          <a:chExt cx="0" cy="0"/>
        </a:xfrm>
      </p:grpSpPr>
      <p:sp>
        <p:nvSpPr>
          <p:cNvPr id="123" name="Google Shape;123;p23"/>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 name="Google Shape;125;p2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23"/>
          <p:cNvSpPr/>
          <p:nvPr>
            <p:ph idx="2" type="pic"/>
          </p:nvPr>
        </p:nvSpPr>
        <p:spPr>
          <a:xfrm>
            <a:off x="540544" y="1393200"/>
            <a:ext cx="2597400" cy="1242000"/>
          </a:xfrm>
          <a:prstGeom prst="rect">
            <a:avLst/>
          </a:prstGeom>
          <a:solidFill>
            <a:srgbClr val="D8D8D8"/>
          </a:solidFill>
          <a:ln>
            <a:noFill/>
          </a:ln>
        </p:spPr>
      </p:sp>
      <p:sp>
        <p:nvSpPr>
          <p:cNvPr id="128" name="Google Shape;128;p23"/>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9" name="Google Shape;129;p23"/>
          <p:cNvSpPr/>
          <p:nvPr>
            <p:ph idx="3" type="pic"/>
          </p:nvPr>
        </p:nvSpPr>
        <p:spPr>
          <a:xfrm>
            <a:off x="3273300" y="1393200"/>
            <a:ext cx="2597400" cy="1242000"/>
          </a:xfrm>
          <a:prstGeom prst="rect">
            <a:avLst/>
          </a:prstGeom>
          <a:solidFill>
            <a:srgbClr val="D8D8D8"/>
          </a:solidFill>
          <a:ln>
            <a:noFill/>
          </a:ln>
        </p:spPr>
      </p:sp>
      <p:sp>
        <p:nvSpPr>
          <p:cNvPr id="130" name="Google Shape;130;p23"/>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3"/>
          <p:cNvSpPr/>
          <p:nvPr>
            <p:ph idx="5" type="pic"/>
          </p:nvPr>
        </p:nvSpPr>
        <p:spPr>
          <a:xfrm>
            <a:off x="6006056" y="1393200"/>
            <a:ext cx="2597400" cy="1242000"/>
          </a:xfrm>
          <a:prstGeom prst="rect">
            <a:avLst/>
          </a:prstGeom>
          <a:solidFill>
            <a:srgbClr val="D8D8D8"/>
          </a:solidFill>
          <a:ln>
            <a:noFill/>
          </a:ln>
        </p:spPr>
      </p:sp>
      <p:sp>
        <p:nvSpPr>
          <p:cNvPr id="132" name="Google Shape;132;p23"/>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2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 name="Google Shape;135;p2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lt1"/>
              </a:buClr>
              <a:buSzPts val="2700"/>
              <a:buFont typeface="Arial"/>
              <a:buNone/>
              <a:defRPr sz="27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 name="Google Shape;140;p2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1" name="Google Shape;141;p2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p25"/>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rtl="0" algn="l">
              <a:lnSpc>
                <a:spcPct val="90000"/>
              </a:lnSpc>
              <a:spcBef>
                <a:spcPts val="0"/>
              </a:spcBef>
              <a:spcAft>
                <a:spcPts val="0"/>
              </a:spcAft>
              <a:buClr>
                <a:schemeClr val="accent3"/>
              </a:buClr>
              <a:buSzPts val="1400"/>
              <a:buNone/>
              <a:defRPr sz="1400"/>
            </a:lvl2pPr>
            <a:lvl3pPr indent="-228600" lvl="2" marL="1371600" rtl="0" algn="l">
              <a:lnSpc>
                <a:spcPct val="100000"/>
              </a:lnSpc>
              <a:spcBef>
                <a:spcPts val="400"/>
              </a:spcBef>
              <a:spcAft>
                <a:spcPts val="0"/>
              </a:spcAft>
              <a:buSzPts val="1400"/>
              <a:buNone/>
              <a:defRPr sz="1400"/>
            </a:lvl3pPr>
            <a:lvl4pPr indent="-317500" lvl="3" marL="1828800" rtl="0" algn="l">
              <a:lnSpc>
                <a:spcPct val="100000"/>
              </a:lnSpc>
              <a:spcBef>
                <a:spcPts val="2100"/>
              </a:spcBef>
              <a:spcAft>
                <a:spcPts val="0"/>
              </a:spcAft>
              <a:buSzPts val="1400"/>
              <a:buChar char="•"/>
              <a:defRPr sz="1400"/>
            </a:lvl4pPr>
            <a:lvl5pPr indent="-317500" lvl="4" marL="2286000" rtl="0" algn="l">
              <a:lnSpc>
                <a:spcPct val="100000"/>
              </a:lnSpc>
              <a:spcBef>
                <a:spcPts val="600"/>
              </a:spcBef>
              <a:spcAft>
                <a:spcPts val="0"/>
              </a:spcAft>
              <a:buSzPts val="1400"/>
              <a:buChar char="•"/>
              <a:defRPr sz="1400"/>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43" name="Google Shape;143;p25"/>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144" name="Shape 144"/>
        <p:cNvGrpSpPr/>
        <p:nvPr/>
      </p:nvGrpSpPr>
      <p:grpSpPr>
        <a:xfrm>
          <a:off x="0" y="0"/>
          <a:ext cx="0" cy="0"/>
          <a:chOff x="0" y="0"/>
          <a:chExt cx="0" cy="0"/>
        </a:xfrm>
      </p:grpSpPr>
      <p:sp>
        <p:nvSpPr>
          <p:cNvPr id="145" name="Google Shape;145;p26"/>
          <p:cNvSpPr txBox="1"/>
          <p:nvPr>
            <p:ph type="title"/>
          </p:nvPr>
        </p:nvSpPr>
        <p:spPr>
          <a:xfrm>
            <a:off x="685800" y="228600"/>
            <a:ext cx="7772400" cy="857400"/>
          </a:xfrm>
          <a:prstGeom prst="rect">
            <a:avLst/>
          </a:prstGeom>
          <a:noFill/>
          <a:ln>
            <a:noFill/>
          </a:ln>
        </p:spPr>
        <p:txBody>
          <a:bodyPr anchorCtr="0" anchor="ctr" bIns="25700" lIns="51425" spcFirstLastPara="1" rIns="51425" wrap="square" tIns="25700">
            <a:noAutofit/>
          </a:bodyPr>
          <a:lstStyle>
            <a:lvl1pPr lvl="0" rtl="0" algn="l">
              <a:lnSpc>
                <a:spcPct val="85000"/>
              </a:lnSpc>
              <a:spcBef>
                <a:spcPts val="0"/>
              </a:spcBef>
              <a:spcAft>
                <a:spcPts val="0"/>
              </a:spcAft>
              <a:buSzPts val="20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46" name="Google Shape;146;p26"/>
          <p:cNvSpPr txBox="1"/>
          <p:nvPr>
            <p:ph idx="10" type="dt"/>
          </p:nvPr>
        </p:nvSpPr>
        <p:spPr>
          <a:xfrm>
            <a:off x="685800" y="4686300"/>
            <a:ext cx="1905000" cy="342900"/>
          </a:xfrm>
          <a:prstGeom prst="rect">
            <a:avLst/>
          </a:prstGeom>
          <a:noFill/>
          <a:ln>
            <a:noFill/>
          </a:ln>
        </p:spPr>
        <p:txBody>
          <a:bodyPr anchorCtr="0" anchor="t" bIns="25700" lIns="51425" spcFirstLastPara="1" rIns="51425" wrap="square" tIns="25700">
            <a:noAutofit/>
          </a:bodyPr>
          <a:lstStyle>
            <a:lvl1pPr lvl="0" rtl="0" algn="l">
              <a:lnSpc>
                <a:spcPct val="9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47" name="Google Shape;147;p26"/>
          <p:cNvSpPr txBox="1"/>
          <p:nvPr>
            <p:ph idx="11" type="ftr"/>
          </p:nvPr>
        </p:nvSpPr>
        <p:spPr>
          <a:xfrm>
            <a:off x="3124200" y="4686300"/>
            <a:ext cx="2895600" cy="342900"/>
          </a:xfrm>
          <a:prstGeom prst="rect">
            <a:avLst/>
          </a:prstGeom>
          <a:noFill/>
          <a:ln>
            <a:noFill/>
          </a:ln>
        </p:spPr>
        <p:txBody>
          <a:bodyPr anchorCtr="0" anchor="t" bIns="25700" lIns="51425" spcFirstLastPara="1" rIns="51425" wrap="square" tIns="25700">
            <a:noAutofit/>
          </a:bodyPr>
          <a:lstStyle>
            <a:lvl1pPr lvl="0" rtl="0" algn="ctr">
              <a:lnSpc>
                <a:spcPct val="9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148" name="Google Shape;148;p26"/>
          <p:cNvSpPr txBox="1"/>
          <p:nvPr>
            <p:ph idx="12" type="sldNum"/>
          </p:nvPr>
        </p:nvSpPr>
        <p:spPr>
          <a:xfrm>
            <a:off x="6553200" y="4686300"/>
            <a:ext cx="1905000" cy="342900"/>
          </a:xfrm>
          <a:prstGeom prst="rect">
            <a:avLst/>
          </a:prstGeom>
          <a:noFill/>
          <a:ln>
            <a:noFill/>
          </a:ln>
        </p:spPr>
        <p:txBody>
          <a:bodyPr anchorCtr="0" anchor="t" bIns="25700" lIns="51425" spcFirstLastPara="1" rIns="51425" wrap="square" tIns="25700">
            <a:noAutofit/>
          </a:bodyPr>
          <a:lstStyle>
            <a:lvl1pPr indent="0" lvl="0"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9" name="Shape 149"/>
        <p:cNvGrpSpPr/>
        <p:nvPr/>
      </p:nvGrpSpPr>
      <p:grpSpPr>
        <a:xfrm>
          <a:off x="0" y="0"/>
          <a:ext cx="0" cy="0"/>
          <a:chOff x="0" y="0"/>
          <a:chExt cx="0" cy="0"/>
        </a:xfrm>
      </p:grpSpPr>
      <p:sp>
        <p:nvSpPr>
          <p:cNvPr id="150" name="Google Shape;150;p27"/>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1" name="Google Shape;151;p27"/>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2" name="Google Shape;152;p27"/>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3" name="Google Shape;153;p27"/>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4" name="Google Shape;154;p27"/>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155" name="Shape 155"/>
        <p:cNvGrpSpPr/>
        <p:nvPr/>
      </p:nvGrpSpPr>
      <p:grpSpPr>
        <a:xfrm>
          <a:off x="0" y="0"/>
          <a:ext cx="0" cy="0"/>
          <a:chOff x="0" y="0"/>
          <a:chExt cx="0" cy="0"/>
        </a:xfrm>
      </p:grpSpPr>
      <p:sp>
        <p:nvSpPr>
          <p:cNvPr id="156" name="Google Shape;156;p28"/>
          <p:cNvSpPr txBox="1"/>
          <p:nvPr>
            <p:ph type="title"/>
          </p:nvPr>
        </p:nvSpPr>
        <p:spPr>
          <a:xfrm>
            <a:off x="891000" y="595313"/>
            <a:ext cx="3546600" cy="8223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32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7" name="Google Shape;157;p28"/>
          <p:cNvSpPr txBox="1"/>
          <p:nvPr>
            <p:ph idx="10" type="dt"/>
          </p:nvPr>
        </p:nvSpPr>
        <p:spPr>
          <a:xfrm>
            <a:off x="4168120" y="4698000"/>
            <a:ext cx="2057400" cy="2739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8" name="Google Shape;158;p28"/>
          <p:cNvSpPr txBox="1"/>
          <p:nvPr>
            <p:ph idx="11" type="ftr"/>
          </p:nvPr>
        </p:nvSpPr>
        <p:spPr>
          <a:xfrm>
            <a:off x="513160" y="4698000"/>
            <a:ext cx="3086100" cy="273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9" name="Google Shape;159;p28"/>
          <p:cNvSpPr/>
          <p:nvPr>
            <p:ph idx="2" type="pic"/>
          </p:nvPr>
        </p:nvSpPr>
        <p:spPr>
          <a:xfrm>
            <a:off x="4918501" y="0"/>
            <a:ext cx="4225500" cy="5143500"/>
          </a:xfrm>
          <a:prstGeom prst="rect">
            <a:avLst/>
          </a:prstGeom>
          <a:solidFill>
            <a:srgbClr val="D8D8D8"/>
          </a:solidFill>
          <a:ln>
            <a:noFill/>
          </a:ln>
        </p:spPr>
      </p:sp>
      <p:sp>
        <p:nvSpPr>
          <p:cNvPr id="160" name="Google Shape;160;p28"/>
          <p:cNvSpPr txBox="1"/>
          <p:nvPr>
            <p:ph idx="1" type="body"/>
          </p:nvPr>
        </p:nvSpPr>
        <p:spPr>
          <a:xfrm>
            <a:off x="513160" y="1417502"/>
            <a:ext cx="3924300" cy="30450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lt1"/>
              </a:buClr>
              <a:buSzPts val="1500"/>
              <a:buNone/>
              <a:defRPr>
                <a:solidFill>
                  <a:schemeClr val="lt1"/>
                </a:solidFill>
              </a:defRPr>
            </a:lvl1pPr>
            <a:lvl2pPr indent="-228600" lvl="1" marL="914400" rtl="0" algn="l">
              <a:lnSpc>
                <a:spcPct val="100000"/>
              </a:lnSpc>
              <a:spcBef>
                <a:spcPts val="1100"/>
              </a:spcBef>
              <a:spcAft>
                <a:spcPts val="0"/>
              </a:spcAft>
              <a:buClr>
                <a:schemeClr val="lt1"/>
              </a:buClr>
              <a:buSzPts val="1800"/>
              <a:buNone/>
              <a:defRPr>
                <a:solidFill>
                  <a:schemeClr val="lt1"/>
                </a:solidFill>
              </a:defRPr>
            </a:lvl2pPr>
            <a:lvl3pPr indent="-228600" lvl="2" marL="1371600" rtl="0" algn="l">
              <a:lnSpc>
                <a:spcPct val="100000"/>
              </a:lnSpc>
              <a:spcBef>
                <a:spcPts val="1100"/>
              </a:spcBef>
              <a:spcAft>
                <a:spcPts val="0"/>
              </a:spcAft>
              <a:buSzPts val="2100"/>
              <a:buNone/>
              <a:defRPr>
                <a:solidFill>
                  <a:schemeClr val="lt1"/>
                </a:solidFill>
              </a:defRPr>
            </a:lvl3pPr>
            <a:lvl4pPr indent="-323850" lvl="3" marL="1828800" rtl="0" algn="l">
              <a:lnSpc>
                <a:spcPct val="120000"/>
              </a:lnSpc>
              <a:spcBef>
                <a:spcPts val="1100"/>
              </a:spcBef>
              <a:spcAft>
                <a:spcPts val="0"/>
              </a:spcAft>
              <a:buSzPts val="1500"/>
              <a:buChar char="―"/>
              <a:defRPr>
                <a:solidFill>
                  <a:schemeClr val="lt1"/>
                </a:solidFill>
              </a:defRPr>
            </a:lvl4pPr>
            <a:lvl5pPr indent="-323850" lvl="4" marL="2286000" rtl="0" algn="l">
              <a:lnSpc>
                <a:spcPct val="120000"/>
              </a:lnSpc>
              <a:spcBef>
                <a:spcPts val="1100"/>
              </a:spcBef>
              <a:spcAft>
                <a:spcPts val="0"/>
              </a:spcAft>
              <a:buSzPts val="1500"/>
              <a:buChar char="―"/>
              <a:defRPr>
                <a:solidFill>
                  <a:schemeClr val="lt1"/>
                </a:solidFill>
              </a:defRPr>
            </a:lvl5pPr>
            <a:lvl6pPr indent="-317500" lvl="5" marL="2743200" rtl="0" algn="l">
              <a:lnSpc>
                <a:spcPct val="90000"/>
              </a:lnSpc>
              <a:spcBef>
                <a:spcPts val="11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1" name="Shape 161"/>
        <p:cNvGrpSpPr/>
        <p:nvPr/>
      </p:nvGrpSpPr>
      <p:grpSpPr>
        <a:xfrm>
          <a:off x="0" y="0"/>
          <a:ext cx="0" cy="0"/>
          <a:chOff x="0" y="0"/>
          <a:chExt cx="0" cy="0"/>
        </a:xfrm>
      </p:grpSpPr>
      <p:sp>
        <p:nvSpPr>
          <p:cNvPr id="162" name="Google Shape;162;p2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3" name="Google Shape;163;p29"/>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4" name="Google Shape;164;p29"/>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30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 name="Google Shape;165;p2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6" name="Google Shape;166;p2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7" name="Google Shape;167;p2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68" name="Shape 168"/>
        <p:cNvGrpSpPr/>
        <p:nvPr/>
      </p:nvGrpSpPr>
      <p:grpSpPr>
        <a:xfrm>
          <a:off x="0" y="0"/>
          <a:ext cx="0" cy="0"/>
          <a:chOff x="0" y="0"/>
          <a:chExt cx="0" cy="0"/>
        </a:xfrm>
      </p:grpSpPr>
      <p:sp>
        <p:nvSpPr>
          <p:cNvPr id="169" name="Google Shape;169;p30"/>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0" name="Google Shape;170;p3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1" name="Google Shape;171;p3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2" name="Google Shape;172;p3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3" name="Google Shape;173;p3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30"/>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400">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 name="Google Shape;175;p30"/>
          <p:cNvSpPr txBox="1"/>
          <p:nvPr>
            <p:ph idx="2" type="body"/>
          </p:nvPr>
        </p:nvSpPr>
        <p:spPr>
          <a:xfrm>
            <a:off x="540543"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6" name="Google Shape;176;p30"/>
          <p:cNvSpPr txBox="1"/>
          <p:nvPr>
            <p:ph idx="3" type="body"/>
          </p:nvPr>
        </p:nvSpPr>
        <p:spPr>
          <a:xfrm>
            <a:off x="3272399"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7" name="Google Shape;177;p30"/>
          <p:cNvSpPr txBox="1"/>
          <p:nvPr>
            <p:ph idx="4" type="body"/>
          </p:nvPr>
        </p:nvSpPr>
        <p:spPr>
          <a:xfrm>
            <a:off x="6004255" y="2046600"/>
            <a:ext cx="2598000" cy="23883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100">
                <a:solidFill>
                  <a:schemeClr val="lt1"/>
                </a:solidFill>
              </a:defRPr>
            </a:lvl1pPr>
            <a:lvl2pPr indent="-228600" lvl="1" marL="914400" rtl="0" algn="l">
              <a:lnSpc>
                <a:spcPct val="100000"/>
              </a:lnSpc>
              <a:spcBef>
                <a:spcPts val="0"/>
              </a:spcBef>
              <a:spcAft>
                <a:spcPts val="0"/>
              </a:spcAft>
              <a:buClr>
                <a:schemeClr val="lt1"/>
              </a:buClr>
              <a:buSzPts val="1500"/>
              <a:buNone/>
              <a:defRPr sz="1500">
                <a:solidFill>
                  <a:schemeClr val="lt1"/>
                </a:solidFill>
              </a:defRPr>
            </a:lvl2pPr>
            <a:lvl3pPr indent="-228600" lvl="2" marL="1371600" rtl="0" algn="l">
              <a:lnSpc>
                <a:spcPct val="100000"/>
              </a:lnSpc>
              <a:spcBef>
                <a:spcPts val="400"/>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100">
                <a:solidFill>
                  <a:schemeClr val="lt1"/>
                </a:solidFill>
              </a:defRPr>
            </a:lvl4pPr>
            <a:lvl5pPr indent="-298450" lvl="4" marL="2286000" rtl="0" algn="l">
              <a:lnSpc>
                <a:spcPct val="100000"/>
              </a:lnSpc>
              <a:spcBef>
                <a:spcPts val="0"/>
              </a:spcBef>
              <a:spcAft>
                <a:spcPts val="0"/>
              </a:spcAft>
              <a:buSzPts val="1100"/>
              <a:buChar char="•"/>
              <a:defRPr sz="11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78" name="Google Shape;178;p30"/>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9" name="Shape 179"/>
        <p:cNvGrpSpPr/>
        <p:nvPr/>
      </p:nvGrpSpPr>
      <p:grpSpPr>
        <a:xfrm>
          <a:off x="0" y="0"/>
          <a:ext cx="0" cy="0"/>
          <a:chOff x="0" y="0"/>
          <a:chExt cx="0" cy="0"/>
        </a:xfrm>
      </p:grpSpPr>
      <p:sp>
        <p:nvSpPr>
          <p:cNvPr id="180" name="Google Shape;180;p3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1" name="Google Shape;181;p3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2" name="Google Shape;182;p3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3" name="Google Shape;183;p3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84" name="Google Shape;184;p31"/>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400">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400"/>
              </a:spcBef>
              <a:spcAft>
                <a:spcPts val="0"/>
              </a:spcAft>
              <a:buSzPts val="1400"/>
              <a:buNone/>
              <a:defRPr/>
            </a:lvl3pPr>
            <a:lvl4pPr indent="-317500" lvl="3" marL="1828800" rtl="0" algn="l">
              <a:lnSpc>
                <a:spcPct val="100000"/>
              </a:lnSpc>
              <a:spcBef>
                <a:spcPts val="2100"/>
              </a:spcBef>
              <a:spcAft>
                <a:spcPts val="0"/>
              </a:spcAft>
              <a:buSzPts val="1400"/>
              <a:buChar char="•"/>
              <a:defRPr/>
            </a:lvl4pPr>
            <a:lvl5pPr indent="-317500" lvl="4" marL="2286000" rtl="0" algn="l">
              <a:lnSpc>
                <a:spcPct val="100000"/>
              </a:lnSpc>
              <a:spcBef>
                <a:spcPts val="600"/>
              </a:spcBef>
              <a:spcAft>
                <a:spcPts val="0"/>
              </a:spcAft>
              <a:buSzPts val="1400"/>
              <a:buChar char="•"/>
              <a:defRPr/>
            </a:lvl5pPr>
            <a:lvl6pPr indent="-317500" lvl="5" marL="2743200" rtl="0" algn="l">
              <a:lnSpc>
                <a:spcPct val="90000"/>
              </a:lnSpc>
              <a:spcBef>
                <a:spcPts val="6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56" name="Google Shape;56;p13"/>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57" name="Google Shape;57;p13"/>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0.png"/><Relationship Id="rId7" Type="http://schemas.openxmlformats.org/officeDocument/2006/relationships/image" Target="../media/image15.jp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hyperlink" Target="https://www.ocean-ops.org/reportcard2022/"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6.jpg"/><Relationship Id="rId6"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ctrTitle"/>
          </p:nvPr>
        </p:nvSpPr>
        <p:spPr>
          <a:xfrm>
            <a:off x="1026000" y="2092500"/>
            <a:ext cx="7092600" cy="1107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800"/>
              <a:buNone/>
            </a:pPr>
            <a:r>
              <a:rPr lang="en"/>
              <a:t>Session 3: Communication</a:t>
            </a:r>
            <a:endParaRPr/>
          </a:p>
        </p:txBody>
      </p:sp>
      <p:sp>
        <p:nvSpPr>
          <p:cNvPr id="190" name="Google Shape;190;p32"/>
          <p:cNvSpPr txBox="1"/>
          <p:nvPr>
            <p:ph idx="1" type="subTitle"/>
          </p:nvPr>
        </p:nvSpPr>
        <p:spPr>
          <a:xfrm>
            <a:off x="1026000" y="2897850"/>
            <a:ext cx="6632400" cy="12465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SzPts val="1100"/>
              <a:buNone/>
            </a:pPr>
            <a:r>
              <a:rPr lang="en" sz="1500"/>
              <a:t>Laura Stukonyte, GOOS Junior communications consultant</a:t>
            </a:r>
            <a:br>
              <a:rPr lang="en" sz="1500"/>
            </a:br>
            <a:r>
              <a:rPr lang="en" sz="1500"/>
              <a:t>Emma Heslop, GOOS Programme specialist</a:t>
            </a:r>
            <a:br>
              <a:rPr lang="en" sz="1500"/>
            </a:br>
            <a:br>
              <a:rPr lang="en" sz="1500"/>
            </a:br>
            <a:endParaRPr sz="1500"/>
          </a:p>
          <a:p>
            <a:pPr indent="0" lvl="0" marL="0" rtl="0" algn="l">
              <a:spcBef>
                <a:spcPts val="800"/>
              </a:spcBef>
              <a:spcAft>
                <a:spcPts val="0"/>
              </a:spcAft>
              <a:buClr>
                <a:schemeClr val="dk1"/>
              </a:buClr>
              <a:buSzPts val="1100"/>
              <a:buFont typeface="Arial"/>
              <a:buNone/>
            </a:pPr>
            <a:r>
              <a:rPr lang="en"/>
              <a:t>Friday 22 September 2023, 09:30 – 13:00 CEST</a:t>
            </a:r>
            <a:endParaRPr/>
          </a:p>
          <a:p>
            <a:pPr indent="0" lvl="0" marL="0" rtl="0" algn="l">
              <a:lnSpc>
                <a:spcPct val="107916"/>
              </a:lnSpc>
              <a:spcBef>
                <a:spcPts val="0"/>
              </a:spcBef>
              <a:spcAft>
                <a:spcPts val="800"/>
              </a:spcAft>
              <a:buClr>
                <a:schemeClr val="dk1"/>
              </a:buClr>
              <a:buSzPts val="1100"/>
              <a:buFont typeface="Arial"/>
              <a:buNone/>
            </a:pPr>
            <a:r>
              <a:rPr lang="en"/>
              <a:t>Room IX, UNESCO, Paris, France</a:t>
            </a:r>
            <a:endParaRPr/>
          </a:p>
        </p:txBody>
      </p:sp>
      <p:pic>
        <p:nvPicPr>
          <p:cNvPr id="191" name="Google Shape;191;p32"/>
          <p:cNvPicPr preferRelativeResize="0"/>
          <p:nvPr/>
        </p:nvPicPr>
        <p:blipFill rotWithShape="1">
          <a:blip r:embed="rId3">
            <a:alphaModFix/>
          </a:blip>
          <a:srcRect b="0" l="0" r="0" t="0"/>
          <a:stretch/>
        </p:blipFill>
        <p:spPr>
          <a:xfrm>
            <a:off x="5284766" y="292100"/>
            <a:ext cx="3467100" cy="901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540552" y="541725"/>
            <a:ext cx="5866500" cy="43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GOOS communications objectives</a:t>
            </a:r>
            <a:endParaRPr/>
          </a:p>
        </p:txBody>
      </p:sp>
      <p:sp>
        <p:nvSpPr>
          <p:cNvPr id="197" name="Google Shape;197;p33"/>
          <p:cNvSpPr txBox="1"/>
          <p:nvPr/>
        </p:nvSpPr>
        <p:spPr>
          <a:xfrm>
            <a:off x="4220236" y="4090162"/>
            <a:ext cx="156300" cy="1170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 sz="800">
                <a:solidFill>
                  <a:srgbClr val="184596"/>
                </a:solidFill>
              </a:rPr>
              <a:t>‹#›</a:t>
            </a:fld>
            <a:endParaRPr sz="800">
              <a:solidFill>
                <a:srgbClr val="184596"/>
              </a:solidFill>
            </a:endParaRPr>
          </a:p>
        </p:txBody>
      </p:sp>
      <p:cxnSp>
        <p:nvCxnSpPr>
          <p:cNvPr id="198" name="Google Shape;198;p33"/>
          <p:cNvCxnSpPr/>
          <p:nvPr/>
        </p:nvCxnSpPr>
        <p:spPr>
          <a:xfrm>
            <a:off x="3100413" y="1521670"/>
            <a:ext cx="0" cy="300300"/>
          </a:xfrm>
          <a:prstGeom prst="straightConnector1">
            <a:avLst/>
          </a:prstGeom>
          <a:noFill/>
          <a:ln cap="flat" cmpd="sng" w="12700">
            <a:solidFill>
              <a:srgbClr val="333333"/>
            </a:solidFill>
            <a:prstDash val="solid"/>
            <a:miter lim="800000"/>
            <a:headEnd len="sm" w="sm" type="none"/>
            <a:tailEnd len="sm" w="sm" type="none"/>
          </a:ln>
        </p:spPr>
      </p:cxnSp>
      <p:cxnSp>
        <p:nvCxnSpPr>
          <p:cNvPr id="199" name="Google Shape;199;p33"/>
          <p:cNvCxnSpPr/>
          <p:nvPr/>
        </p:nvCxnSpPr>
        <p:spPr>
          <a:xfrm>
            <a:off x="6179489" y="1521670"/>
            <a:ext cx="0" cy="300300"/>
          </a:xfrm>
          <a:prstGeom prst="straightConnector1">
            <a:avLst/>
          </a:prstGeom>
          <a:noFill/>
          <a:ln cap="flat" cmpd="sng" w="12700">
            <a:solidFill>
              <a:srgbClr val="333333"/>
            </a:solidFill>
            <a:prstDash val="solid"/>
            <a:miter lim="800000"/>
            <a:headEnd len="sm" w="sm" type="none"/>
            <a:tailEnd len="sm" w="sm" type="none"/>
          </a:ln>
        </p:spPr>
      </p:cxnSp>
      <p:sp>
        <p:nvSpPr>
          <p:cNvPr id="200" name="Google Shape;200;p33"/>
          <p:cNvSpPr/>
          <p:nvPr/>
        </p:nvSpPr>
        <p:spPr>
          <a:xfrm>
            <a:off x="2199250" y="2755202"/>
            <a:ext cx="4900800" cy="1574100"/>
          </a:xfrm>
          <a:prstGeom prst="rect">
            <a:avLst/>
          </a:prstGeom>
          <a:gradFill>
            <a:gsLst>
              <a:gs pos="0">
                <a:srgbClr val="FDE6CE"/>
              </a:gs>
              <a:gs pos="100000">
                <a:srgbClr val="F38417"/>
              </a:gs>
            </a:gsLst>
            <a:lin ang="5400012" scaled="0"/>
          </a:gradFill>
          <a:ln>
            <a:noFill/>
          </a:ln>
        </p:spPr>
        <p:txBody>
          <a:bodyPr anchorCtr="0" anchor="ctr" bIns="35100" lIns="67500" spcFirstLastPara="1" rIns="67500" wrap="square" tIns="35100">
            <a:noAutofit/>
          </a:bodyPr>
          <a:lstStyle/>
          <a:p>
            <a:pPr indent="0" lvl="0" marL="0" marR="0" rtl="0" algn="ctr">
              <a:lnSpc>
                <a:spcPct val="100000"/>
              </a:lnSpc>
              <a:spcBef>
                <a:spcPts val="0"/>
              </a:spcBef>
              <a:spcAft>
                <a:spcPts val="0"/>
              </a:spcAft>
              <a:buNone/>
            </a:pPr>
            <a:r>
              <a:t/>
            </a:r>
            <a:endParaRPr b="0" i="0" sz="1200" u="none" cap="none" strike="noStrike">
              <a:solidFill>
                <a:srgbClr val="FFFFFF"/>
              </a:solidFill>
              <a:latin typeface="Arial"/>
              <a:ea typeface="Arial"/>
              <a:cs typeface="Arial"/>
              <a:sym typeface="Arial"/>
            </a:endParaRPr>
          </a:p>
        </p:txBody>
      </p:sp>
      <p:sp>
        <p:nvSpPr>
          <p:cNvPr id="201" name="Google Shape;201;p33"/>
          <p:cNvSpPr/>
          <p:nvPr/>
        </p:nvSpPr>
        <p:spPr>
          <a:xfrm>
            <a:off x="2199250" y="1822095"/>
            <a:ext cx="1831500" cy="1816500"/>
          </a:xfrm>
          <a:prstGeom prst="ellipse">
            <a:avLst/>
          </a:prstGeom>
          <a:solidFill>
            <a:srgbClr val="147ED2"/>
          </a:solidFill>
          <a:ln>
            <a:noFill/>
          </a:ln>
        </p:spPr>
        <p:txBody>
          <a:bodyPr anchorCtr="0" anchor="ctr" bIns="35100" lIns="67500" spcFirstLastPara="1" rIns="67500" wrap="square" tIns="35100">
            <a:noAutofit/>
          </a:bodyPr>
          <a:lstStyle/>
          <a:p>
            <a:pPr indent="0" lvl="0" marL="0" marR="0" rtl="0" algn="ctr">
              <a:lnSpc>
                <a:spcPct val="100000"/>
              </a:lnSpc>
              <a:spcBef>
                <a:spcPts val="0"/>
              </a:spcBef>
              <a:spcAft>
                <a:spcPts val="0"/>
              </a:spcAft>
              <a:buNone/>
            </a:pPr>
            <a:r>
              <a:t/>
            </a:r>
            <a:endParaRPr b="0" i="0" sz="1200" u="none" cap="none" strike="noStrike">
              <a:solidFill>
                <a:srgbClr val="FFFFFF"/>
              </a:solidFill>
              <a:latin typeface="Arial"/>
              <a:ea typeface="Arial"/>
              <a:cs typeface="Arial"/>
              <a:sym typeface="Arial"/>
            </a:endParaRPr>
          </a:p>
        </p:txBody>
      </p:sp>
      <p:sp>
        <p:nvSpPr>
          <p:cNvPr id="202" name="Google Shape;202;p33"/>
          <p:cNvSpPr/>
          <p:nvPr/>
        </p:nvSpPr>
        <p:spPr>
          <a:xfrm>
            <a:off x="5268849" y="1822095"/>
            <a:ext cx="1831500" cy="1816500"/>
          </a:xfrm>
          <a:prstGeom prst="ellipse">
            <a:avLst/>
          </a:prstGeom>
          <a:solidFill>
            <a:srgbClr val="147ED2"/>
          </a:solidFill>
          <a:ln>
            <a:noFill/>
          </a:ln>
        </p:spPr>
        <p:txBody>
          <a:bodyPr anchorCtr="0" anchor="ctr" bIns="35100" lIns="67500" spcFirstLastPara="1" rIns="67500" wrap="square" tIns="35100">
            <a:noAutofit/>
          </a:bodyPr>
          <a:lstStyle/>
          <a:p>
            <a:pPr indent="0" lvl="0" marL="0" marR="0" rtl="0" algn="ctr">
              <a:lnSpc>
                <a:spcPct val="100000"/>
              </a:lnSpc>
              <a:spcBef>
                <a:spcPts val="0"/>
              </a:spcBef>
              <a:spcAft>
                <a:spcPts val="0"/>
              </a:spcAft>
              <a:buNone/>
            </a:pPr>
            <a:r>
              <a:t/>
            </a:r>
            <a:endParaRPr b="0" i="0" sz="1200" u="none" cap="none" strike="noStrike">
              <a:solidFill>
                <a:srgbClr val="FFFFFF"/>
              </a:solidFill>
              <a:latin typeface="Arial"/>
              <a:ea typeface="Arial"/>
              <a:cs typeface="Arial"/>
              <a:sym typeface="Arial"/>
            </a:endParaRPr>
          </a:p>
        </p:txBody>
      </p:sp>
      <p:sp>
        <p:nvSpPr>
          <p:cNvPr id="203" name="Google Shape;203;p33"/>
          <p:cNvSpPr/>
          <p:nvPr/>
        </p:nvSpPr>
        <p:spPr>
          <a:xfrm>
            <a:off x="3734049" y="1822095"/>
            <a:ext cx="1831500" cy="1816500"/>
          </a:xfrm>
          <a:prstGeom prst="ellipse">
            <a:avLst/>
          </a:prstGeom>
          <a:solidFill>
            <a:srgbClr val="184596"/>
          </a:solidFill>
          <a:ln>
            <a:noFill/>
          </a:ln>
        </p:spPr>
        <p:txBody>
          <a:bodyPr anchorCtr="0" anchor="ctr" bIns="35100" lIns="67500" spcFirstLastPara="1" rIns="67500" wrap="square" tIns="35100">
            <a:noAutofit/>
          </a:bodyPr>
          <a:lstStyle/>
          <a:p>
            <a:pPr indent="0" lvl="0" marL="0" marR="0" rtl="0" algn="ctr">
              <a:lnSpc>
                <a:spcPct val="100000"/>
              </a:lnSpc>
              <a:spcBef>
                <a:spcPts val="0"/>
              </a:spcBef>
              <a:spcAft>
                <a:spcPts val="0"/>
              </a:spcAft>
              <a:buNone/>
            </a:pPr>
            <a:r>
              <a:t/>
            </a:r>
            <a:endParaRPr b="0" i="0" sz="1200" u="none" cap="none" strike="noStrike">
              <a:solidFill>
                <a:srgbClr val="FFFFFF"/>
              </a:solidFill>
              <a:latin typeface="Arial"/>
              <a:ea typeface="Arial"/>
              <a:cs typeface="Arial"/>
              <a:sym typeface="Arial"/>
            </a:endParaRPr>
          </a:p>
        </p:txBody>
      </p:sp>
      <p:sp>
        <p:nvSpPr>
          <p:cNvPr id="204" name="Google Shape;204;p33"/>
          <p:cNvSpPr txBox="1"/>
          <p:nvPr/>
        </p:nvSpPr>
        <p:spPr>
          <a:xfrm>
            <a:off x="2829186" y="3752294"/>
            <a:ext cx="3789000" cy="435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500"/>
              <a:buFont typeface="Arial"/>
              <a:buNone/>
            </a:pPr>
            <a:r>
              <a:rPr b="1" i="0" lang="en" sz="1400" u="none" cap="none" strike="noStrike">
                <a:solidFill>
                  <a:srgbClr val="FFFFFF"/>
                </a:solidFill>
                <a:latin typeface="Arial"/>
                <a:ea typeface="Arial"/>
                <a:cs typeface="Arial"/>
                <a:sym typeface="Arial"/>
              </a:rPr>
              <a:t>Show how critical ocean observing is </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to the success of the Ocean Decade</a:t>
            </a:r>
            <a:endParaRPr b="0" i="0" sz="1100" u="none" cap="none" strike="noStrike">
              <a:solidFill>
                <a:srgbClr val="FFFFFF"/>
              </a:solidFill>
              <a:latin typeface="Arial"/>
              <a:ea typeface="Arial"/>
              <a:cs typeface="Arial"/>
              <a:sym typeface="Arial"/>
            </a:endParaRPr>
          </a:p>
        </p:txBody>
      </p:sp>
      <p:sp>
        <p:nvSpPr>
          <p:cNvPr id="205" name="Google Shape;205;p33"/>
          <p:cNvSpPr txBox="1"/>
          <p:nvPr/>
        </p:nvSpPr>
        <p:spPr>
          <a:xfrm>
            <a:off x="3830076" y="2371093"/>
            <a:ext cx="1637400" cy="778500"/>
          </a:xfrm>
          <a:prstGeom prst="rect">
            <a:avLst/>
          </a:prstGeom>
          <a:noFill/>
          <a:ln>
            <a:noFill/>
          </a:ln>
        </p:spPr>
        <p:txBody>
          <a:bodyPr anchorCtr="0" anchor="t" bIns="0" lIns="0" spcFirstLastPara="1" rIns="0" wrap="square" tIns="0">
            <a:noAutofit/>
          </a:bodyPr>
          <a:lstStyle/>
          <a:p>
            <a:pPr indent="0" lvl="1" marL="0" marR="0" rtl="0" algn="ctr">
              <a:lnSpc>
                <a:spcPct val="90000"/>
              </a:lnSpc>
              <a:spcBef>
                <a:spcPts val="0"/>
              </a:spcBef>
              <a:spcAft>
                <a:spcPts val="0"/>
              </a:spcAft>
              <a:buClr>
                <a:srgbClr val="FFFFFF"/>
              </a:buClr>
              <a:buSzPts val="1500"/>
              <a:buFont typeface="Arial"/>
              <a:buNone/>
            </a:pPr>
            <a:r>
              <a:rPr b="1" i="0" lang="en" sz="1300" u="none" cap="none" strike="noStrike">
                <a:solidFill>
                  <a:srgbClr val="FFFFFF"/>
                </a:solidFill>
                <a:latin typeface="Arial"/>
                <a:ea typeface="Arial"/>
                <a:cs typeface="Arial"/>
                <a:sym typeface="Arial"/>
              </a:rPr>
              <a:t>Demonstrate</a:t>
            </a:r>
            <a:br>
              <a:rPr b="1" i="0" lang="en" sz="1300" u="none" cap="none" strike="noStrike">
                <a:solidFill>
                  <a:srgbClr val="FFFFFF"/>
                </a:solidFill>
                <a:latin typeface="Arial"/>
                <a:ea typeface="Arial"/>
                <a:cs typeface="Arial"/>
                <a:sym typeface="Arial"/>
              </a:rPr>
            </a:br>
            <a:r>
              <a:rPr b="1" i="0" lang="en" sz="1300" u="none" cap="none" strike="noStrike">
                <a:solidFill>
                  <a:srgbClr val="FFFFFF"/>
                </a:solidFill>
                <a:latin typeface="Arial"/>
                <a:ea typeface="Arial"/>
                <a:cs typeface="Arial"/>
                <a:sym typeface="Arial"/>
              </a:rPr>
              <a:t>the value of</a:t>
            </a:r>
            <a:br>
              <a:rPr b="1" i="0" lang="en" sz="1300" u="none" cap="none" strike="noStrike">
                <a:solidFill>
                  <a:srgbClr val="FFFFFF"/>
                </a:solidFill>
                <a:latin typeface="Arial"/>
                <a:ea typeface="Arial"/>
                <a:cs typeface="Arial"/>
                <a:sym typeface="Arial"/>
              </a:rPr>
            </a:br>
            <a:r>
              <a:rPr b="1" i="0" lang="en" sz="1300" u="none" cap="none" strike="noStrike">
                <a:solidFill>
                  <a:srgbClr val="FFFFFF"/>
                </a:solidFill>
                <a:latin typeface="Arial"/>
                <a:ea typeface="Arial"/>
                <a:cs typeface="Arial"/>
                <a:sym typeface="Arial"/>
              </a:rPr>
              <a:t>global</a:t>
            </a:r>
            <a:br>
              <a:rPr b="1" i="0" lang="en" sz="1300" u="none" cap="none" strike="noStrike">
                <a:solidFill>
                  <a:srgbClr val="FFFFFF"/>
                </a:solidFill>
                <a:latin typeface="Arial"/>
                <a:ea typeface="Arial"/>
                <a:cs typeface="Arial"/>
                <a:sym typeface="Arial"/>
              </a:rPr>
            </a:br>
            <a:r>
              <a:rPr b="1" i="0" lang="en" sz="1300" u="none" cap="none" strike="noStrike">
                <a:solidFill>
                  <a:srgbClr val="FFFFFF"/>
                </a:solidFill>
                <a:latin typeface="Arial"/>
                <a:ea typeface="Arial"/>
                <a:cs typeface="Arial"/>
                <a:sym typeface="Arial"/>
              </a:rPr>
              <a:t>coordination</a:t>
            </a:r>
            <a:endParaRPr sz="800"/>
          </a:p>
        </p:txBody>
      </p:sp>
      <p:sp>
        <p:nvSpPr>
          <p:cNvPr id="206" name="Google Shape;206;p33"/>
          <p:cNvSpPr txBox="1"/>
          <p:nvPr/>
        </p:nvSpPr>
        <p:spPr>
          <a:xfrm>
            <a:off x="2199718" y="1155125"/>
            <a:ext cx="1802700" cy="319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333"/>
              </a:buClr>
              <a:buSzPts val="1200"/>
              <a:buFont typeface="Arial"/>
              <a:buNone/>
            </a:pPr>
            <a:r>
              <a:rPr b="1" i="0" lang="en" sz="1200" u="none" cap="none" strike="noStrike">
                <a:solidFill>
                  <a:srgbClr val="333333"/>
                </a:solidFill>
                <a:latin typeface="Arial"/>
                <a:ea typeface="Arial"/>
                <a:cs typeface="Arial"/>
                <a:sym typeface="Arial"/>
              </a:rPr>
              <a:t>Producers / enablers</a:t>
            </a:r>
            <a:r>
              <a:rPr b="1" lang="en" sz="1200">
                <a:solidFill>
                  <a:srgbClr val="333333"/>
                </a:solidFill>
              </a:rPr>
              <a:t> </a:t>
            </a:r>
            <a:r>
              <a:rPr b="1" i="0" lang="en" sz="1200" u="none" cap="none" strike="noStrike">
                <a:solidFill>
                  <a:srgbClr val="333333"/>
                </a:solidFill>
                <a:latin typeface="Arial"/>
                <a:ea typeface="Arial"/>
                <a:cs typeface="Arial"/>
                <a:sym typeface="Arial"/>
              </a:rPr>
              <a:t>of ocean data</a:t>
            </a:r>
            <a:endParaRPr sz="1100"/>
          </a:p>
        </p:txBody>
      </p:sp>
      <p:sp>
        <p:nvSpPr>
          <p:cNvPr id="207" name="Google Shape;207;p33"/>
          <p:cNvSpPr txBox="1"/>
          <p:nvPr/>
        </p:nvSpPr>
        <p:spPr>
          <a:xfrm>
            <a:off x="5214850" y="1140725"/>
            <a:ext cx="1929300" cy="319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333"/>
              </a:buClr>
              <a:buSzPts val="1200"/>
              <a:buFont typeface="Arial"/>
              <a:buNone/>
            </a:pPr>
            <a:r>
              <a:rPr b="1" i="0" lang="en" sz="1200" u="none" cap="none" strike="noStrike">
                <a:solidFill>
                  <a:srgbClr val="333333"/>
                </a:solidFill>
                <a:latin typeface="Arial"/>
                <a:ea typeface="Arial"/>
                <a:cs typeface="Arial"/>
                <a:sym typeface="Arial"/>
              </a:rPr>
              <a:t>Consumers /</a:t>
            </a:r>
            <a:br>
              <a:rPr b="1" i="0" lang="en" sz="1200" u="none" cap="none" strike="noStrike">
                <a:solidFill>
                  <a:srgbClr val="333333"/>
                </a:solidFill>
                <a:latin typeface="Arial"/>
                <a:ea typeface="Arial"/>
                <a:cs typeface="Arial"/>
                <a:sym typeface="Arial"/>
              </a:rPr>
            </a:br>
            <a:r>
              <a:rPr b="1" lang="en" sz="1200">
                <a:solidFill>
                  <a:srgbClr val="333333"/>
                </a:solidFill>
              </a:rPr>
              <a:t>Users </a:t>
            </a:r>
            <a:r>
              <a:rPr b="1" i="0" lang="en" sz="1200" u="none" cap="none" strike="noStrike">
                <a:solidFill>
                  <a:srgbClr val="333333"/>
                </a:solidFill>
                <a:latin typeface="Arial"/>
                <a:ea typeface="Arial"/>
                <a:cs typeface="Arial"/>
                <a:sym typeface="Arial"/>
              </a:rPr>
              <a:t>of ocean data</a:t>
            </a:r>
            <a:endParaRPr sz="1100"/>
          </a:p>
        </p:txBody>
      </p:sp>
      <p:sp>
        <p:nvSpPr>
          <p:cNvPr id="208" name="Google Shape;208;p33"/>
          <p:cNvSpPr txBox="1"/>
          <p:nvPr/>
        </p:nvSpPr>
        <p:spPr>
          <a:xfrm>
            <a:off x="2575519" y="2424502"/>
            <a:ext cx="1009800" cy="541500"/>
          </a:xfrm>
          <a:prstGeom prst="rect">
            <a:avLst/>
          </a:prstGeom>
          <a:noFill/>
          <a:ln>
            <a:noFill/>
          </a:ln>
        </p:spPr>
        <p:txBody>
          <a:bodyPr anchorCtr="0" anchor="t" bIns="0" lIns="0" spcFirstLastPara="1" rIns="0" wrap="square" tIns="0">
            <a:noAutofit/>
          </a:bodyPr>
          <a:lstStyle/>
          <a:p>
            <a:pPr indent="0" lvl="1" marL="0" marR="0" rtl="0" algn="ctr">
              <a:lnSpc>
                <a:spcPct val="90000"/>
              </a:lnSpc>
              <a:spcBef>
                <a:spcPts val="0"/>
              </a:spcBef>
              <a:spcAft>
                <a:spcPts val="0"/>
              </a:spcAft>
              <a:buClr>
                <a:srgbClr val="FFFFFF"/>
              </a:buClr>
              <a:buSzPts val="1400"/>
              <a:buFont typeface="Arial"/>
              <a:buNone/>
            </a:pPr>
            <a:r>
              <a:rPr b="1" i="0" lang="en" sz="1300" u="none" cap="none" strike="noStrike">
                <a:solidFill>
                  <a:srgbClr val="FFFFFF"/>
                </a:solidFill>
                <a:latin typeface="Arial"/>
                <a:ea typeface="Arial"/>
                <a:cs typeface="Arial"/>
                <a:sym typeface="Arial"/>
              </a:rPr>
              <a:t>Strengthen the ocean observing community</a:t>
            </a:r>
            <a:endParaRPr sz="1000"/>
          </a:p>
        </p:txBody>
      </p:sp>
      <p:sp>
        <p:nvSpPr>
          <p:cNvPr id="209" name="Google Shape;209;p33"/>
          <p:cNvSpPr txBox="1"/>
          <p:nvPr/>
        </p:nvSpPr>
        <p:spPr>
          <a:xfrm>
            <a:off x="5565562" y="2342808"/>
            <a:ext cx="1383300" cy="541500"/>
          </a:xfrm>
          <a:prstGeom prst="rect">
            <a:avLst/>
          </a:prstGeom>
          <a:noFill/>
          <a:ln>
            <a:noFill/>
          </a:ln>
        </p:spPr>
        <p:txBody>
          <a:bodyPr anchorCtr="0" anchor="t" bIns="0" lIns="0" spcFirstLastPara="1" rIns="0" wrap="square" tIns="0">
            <a:noAutofit/>
          </a:bodyPr>
          <a:lstStyle/>
          <a:p>
            <a:pPr indent="0" lvl="1" marL="0" marR="0" rtl="0" algn="ctr">
              <a:lnSpc>
                <a:spcPct val="90000"/>
              </a:lnSpc>
              <a:spcBef>
                <a:spcPts val="0"/>
              </a:spcBef>
              <a:spcAft>
                <a:spcPts val="0"/>
              </a:spcAft>
              <a:buClr>
                <a:srgbClr val="FFFFFF"/>
              </a:buClr>
              <a:buSzPts val="1400"/>
              <a:buFont typeface="Arial"/>
              <a:buNone/>
            </a:pPr>
            <a:r>
              <a:rPr b="1" i="0" lang="en" sz="1300" u="none" cap="none" strike="noStrike">
                <a:solidFill>
                  <a:srgbClr val="FFFFFF"/>
                </a:solidFill>
                <a:latin typeface="Arial"/>
                <a:ea typeface="Arial"/>
                <a:cs typeface="Arial"/>
                <a:sym typeface="Arial"/>
              </a:rPr>
              <a:t>Make the business case for sustained ocean observing</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idx="12" type="sldNum"/>
          </p:nvPr>
        </p:nvSpPr>
        <p:spPr>
          <a:xfrm>
            <a:off x="8437613" y="4869656"/>
            <a:ext cx="193200" cy="1422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
        <p:nvSpPr>
          <p:cNvPr id="216" name="Google Shape;216;p34"/>
          <p:cNvSpPr txBox="1"/>
          <p:nvPr>
            <p:ph type="title"/>
          </p:nvPr>
        </p:nvSpPr>
        <p:spPr>
          <a:xfrm>
            <a:off x="540545" y="541735"/>
            <a:ext cx="4139100" cy="43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Reaching our audiences</a:t>
            </a:r>
            <a:endParaRPr/>
          </a:p>
        </p:txBody>
      </p:sp>
      <p:graphicFrame>
        <p:nvGraphicFramePr>
          <p:cNvPr id="217" name="Google Shape;217;p34"/>
          <p:cNvGraphicFramePr/>
          <p:nvPr/>
        </p:nvGraphicFramePr>
        <p:xfrm>
          <a:off x="3064906" y="1229238"/>
          <a:ext cx="3000000" cy="3000000"/>
        </p:xfrm>
        <a:graphic>
          <a:graphicData uri="http://schemas.openxmlformats.org/drawingml/2006/table">
            <a:tbl>
              <a:tblPr>
                <a:noFill/>
                <a:tableStyleId>{B37F1991-EC46-4516-BF7A-53ED05B5F947}</a:tableStyleId>
              </a:tblPr>
              <a:tblGrid>
                <a:gridCol w="1507275"/>
                <a:gridCol w="1506925"/>
              </a:tblGrid>
              <a:tr h="297150">
                <a:tc gridSpan="2">
                  <a:txBody>
                    <a:bodyPr/>
                    <a:lstStyle/>
                    <a:p>
                      <a:pPr indent="0" lvl="0" marL="0" rtl="0" algn="ctr">
                        <a:spcBef>
                          <a:spcPts val="0"/>
                        </a:spcBef>
                        <a:spcAft>
                          <a:spcPts val="0"/>
                        </a:spcAft>
                        <a:buNone/>
                      </a:pPr>
                      <a:r>
                        <a:rPr b="1" lang="en" sz="1300">
                          <a:solidFill>
                            <a:schemeClr val="lt1"/>
                          </a:solidFill>
                        </a:rPr>
                        <a:t>TARGET AUDIENCE</a:t>
                      </a:r>
                      <a:endParaRPr b="1" sz="1300">
                        <a:solidFill>
                          <a:schemeClr val="lt1"/>
                        </a:solidFill>
                      </a:endParaRPr>
                    </a:p>
                  </a:txBody>
                  <a:tcPr marT="68575" marB="68575" marR="68575" marL="6857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hMerge="1"/>
              </a:tr>
              <a:tr h="297150">
                <a:tc>
                  <a:txBody>
                    <a:bodyPr/>
                    <a:lstStyle/>
                    <a:p>
                      <a:pPr indent="0" lvl="0" marL="0" rtl="0" algn="ctr">
                        <a:spcBef>
                          <a:spcPts val="0"/>
                        </a:spcBef>
                        <a:spcAft>
                          <a:spcPts val="0"/>
                        </a:spcAft>
                        <a:buNone/>
                      </a:pPr>
                      <a:r>
                        <a:rPr b="1" lang="en" sz="1300">
                          <a:solidFill>
                            <a:schemeClr val="lt1"/>
                          </a:solidFill>
                        </a:rPr>
                        <a:t>Ocean observing community</a:t>
                      </a:r>
                      <a:endParaRPr b="1" sz="1300">
                        <a:solidFill>
                          <a:schemeClr val="lt1"/>
                        </a:solidFill>
                      </a:endParaRPr>
                    </a:p>
                  </a:txBody>
                  <a:tcPr marT="68575" marB="68575" marR="68575" marL="6857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300">
                          <a:solidFill>
                            <a:schemeClr val="lt1"/>
                          </a:solidFill>
                        </a:rPr>
                        <a:t>Beneficiaries of ocean data</a:t>
                      </a:r>
                      <a:endParaRPr b="1" sz="1300">
                        <a:solidFill>
                          <a:schemeClr val="lt1"/>
                        </a:solidFill>
                      </a:endParaRPr>
                    </a:p>
                  </a:txBody>
                  <a:tcPr marT="68575" marB="68575" marR="68575" marL="6857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3"/>
                    </a:solidFill>
                  </a:tcPr>
                </a:tc>
              </a:tr>
              <a:tr h="224950">
                <a:tc gridSpan="2">
                  <a:txBody>
                    <a:bodyPr/>
                    <a:lstStyle/>
                    <a:p>
                      <a:pPr indent="0" lvl="0" marL="0" rtl="0" algn="ctr">
                        <a:spcBef>
                          <a:spcPts val="0"/>
                        </a:spcBef>
                        <a:spcAft>
                          <a:spcPts val="0"/>
                        </a:spcAft>
                        <a:buNone/>
                      </a:pPr>
                      <a:r>
                        <a:rPr lang="en" sz="1200"/>
                        <a:t>GOOS website</a:t>
                      </a:r>
                      <a:endParaRPr sz="1200"/>
                    </a:p>
                  </a:txBody>
                  <a:tcPr marT="68575" marB="68575" marR="68575" marL="6857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2CC"/>
                    </a:solidFill>
                  </a:tcPr>
                </a:tc>
                <a:tc hMerge="1"/>
              </a:tr>
              <a:tr h="418400">
                <a:tc gridSpan="2">
                  <a:txBody>
                    <a:bodyPr/>
                    <a:lstStyle/>
                    <a:p>
                      <a:pPr indent="0" lvl="0" marL="0" rtl="0" algn="ctr">
                        <a:spcBef>
                          <a:spcPts val="0"/>
                        </a:spcBef>
                        <a:spcAft>
                          <a:spcPts val="0"/>
                        </a:spcAft>
                        <a:buNone/>
                      </a:pPr>
                      <a:r>
                        <a:rPr lang="en" sz="1200"/>
                        <a:t>Feature stories </a:t>
                      </a:r>
                      <a:endParaRPr sz="1100"/>
                    </a:p>
                  </a:txBody>
                  <a:tcPr marT="68575" marB="68575" marR="68575" marL="6857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2CC"/>
                    </a:solidFill>
                  </a:tcPr>
                </a:tc>
                <a:tc hMerge="1"/>
              </a:tr>
              <a:tr h="414175">
                <a:tc>
                  <a:txBody>
                    <a:bodyPr/>
                    <a:lstStyle/>
                    <a:p>
                      <a:pPr indent="0" lvl="0" marL="0" rtl="0" algn="l">
                        <a:spcBef>
                          <a:spcPts val="0"/>
                        </a:spcBef>
                        <a:spcAft>
                          <a:spcPts val="0"/>
                        </a:spcAft>
                        <a:buNone/>
                      </a:pPr>
                      <a:r>
                        <a:rPr lang="en" sz="1200"/>
                        <a:t>News articles from across GOOS</a:t>
                      </a:r>
                      <a:endParaRPr sz="1100"/>
                    </a:p>
                  </a:txBody>
                  <a:tcPr marT="68575" marB="68575" marR="68575" marL="6857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9DAF8"/>
                    </a:solidFill>
                  </a:tcPr>
                </a:tc>
                <a:tc>
                  <a:txBody>
                    <a:bodyPr/>
                    <a:lstStyle/>
                    <a:p>
                      <a:pPr indent="0" lvl="0" marL="0" rtl="0" algn="l">
                        <a:spcBef>
                          <a:spcPts val="500"/>
                        </a:spcBef>
                        <a:spcAft>
                          <a:spcPts val="0"/>
                        </a:spcAft>
                        <a:buClr>
                          <a:schemeClr val="dk1"/>
                        </a:buClr>
                        <a:buSzPts val="1100"/>
                        <a:buFont typeface="Arial"/>
                        <a:buNone/>
                      </a:pPr>
                      <a:r>
                        <a:rPr lang="en" sz="1200">
                          <a:solidFill>
                            <a:schemeClr val="dk1"/>
                          </a:solidFill>
                        </a:rPr>
                        <a:t>GOOS-OceanOPS Annual Report Card</a:t>
                      </a:r>
                      <a:endParaRPr sz="1100">
                        <a:solidFill>
                          <a:schemeClr val="dk1"/>
                        </a:solidFill>
                      </a:endParaRPr>
                    </a:p>
                  </a:txBody>
                  <a:tcPr marT="68575" marB="68575" marR="68575" marL="6857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9EAD3"/>
                    </a:solidFill>
                  </a:tcPr>
                </a:tc>
              </a:tr>
              <a:tr h="4141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Social media</a:t>
                      </a:r>
                      <a:endParaRPr sz="1100"/>
                    </a:p>
                  </a:txBody>
                  <a:tcPr marT="68575" marB="68575" marR="68575" marL="6857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9DAF8"/>
                    </a:solidFill>
                  </a:tcPr>
                </a:tc>
                <a:tc>
                  <a:txBody>
                    <a:bodyPr/>
                    <a:lstStyle/>
                    <a:p>
                      <a:pPr indent="0" lvl="0" marL="0" rtl="0" algn="l">
                        <a:spcBef>
                          <a:spcPts val="500"/>
                        </a:spcBef>
                        <a:spcAft>
                          <a:spcPts val="0"/>
                        </a:spcAft>
                        <a:buClr>
                          <a:schemeClr val="dk1"/>
                        </a:buClr>
                        <a:buSzPts val="1100"/>
                        <a:buFont typeface="Arial"/>
                        <a:buNone/>
                      </a:pPr>
                      <a:r>
                        <a:rPr lang="en" sz="1200">
                          <a:solidFill>
                            <a:schemeClr val="dk1"/>
                          </a:solidFill>
                        </a:rPr>
                        <a:t>Advocacy / UN</a:t>
                      </a:r>
                      <a:endParaRPr sz="1100"/>
                    </a:p>
                  </a:txBody>
                  <a:tcPr marT="68575" marB="68575" marR="68575" marL="6857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EAD3"/>
                    </a:solidFill>
                  </a:tcPr>
                </a:tc>
              </a:tr>
              <a:tr h="27065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Mailing</a:t>
                      </a:r>
                      <a:endParaRPr sz="1100">
                        <a:solidFill>
                          <a:schemeClr val="dk1"/>
                        </a:solidFill>
                      </a:endParaRPr>
                    </a:p>
                  </a:txBody>
                  <a:tcPr marT="68575" marB="68575" marR="68575" marL="68575" anchor="ctr">
                    <a:lnL cap="flat" cmpd="sng" w="9525">
                      <a:solidFill>
                        <a:schemeClr val="lt1"/>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9DAF8"/>
                    </a:solidFill>
                  </a:tcPr>
                </a:tc>
                <a:tc>
                  <a:txBody>
                    <a:bodyPr/>
                    <a:lstStyle/>
                    <a:p>
                      <a:pPr indent="0" lvl="0" marL="0" marR="0" rtl="0" algn="l">
                        <a:lnSpc>
                          <a:spcPct val="100000"/>
                        </a:lnSpc>
                        <a:spcBef>
                          <a:spcPts val="500"/>
                        </a:spcBef>
                        <a:spcAft>
                          <a:spcPts val="0"/>
                        </a:spcAft>
                        <a:buNone/>
                      </a:pPr>
                      <a:r>
                        <a:t/>
                      </a:r>
                      <a:endParaRPr i="0" sz="1200" u="none" cap="none" strike="noStrike">
                        <a:solidFill>
                          <a:srgbClr val="000000"/>
                        </a:solidFill>
                      </a:endParaRPr>
                    </a:p>
                  </a:txBody>
                  <a:tcPr marT="67500" marB="67500" marR="68600" marL="686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EAD3"/>
                    </a:solidFill>
                  </a:tcPr>
                </a:tc>
              </a:tr>
            </a:tbl>
          </a:graphicData>
        </a:graphic>
      </p:graphicFrame>
      <p:pic>
        <p:nvPicPr>
          <p:cNvPr id="218" name="Google Shape;218;p34"/>
          <p:cNvPicPr preferRelativeResize="0"/>
          <p:nvPr/>
        </p:nvPicPr>
        <p:blipFill rotWithShape="1">
          <a:blip r:embed="rId3">
            <a:alphaModFix/>
          </a:blip>
          <a:srcRect b="0" l="-610" r="610" t="0"/>
          <a:stretch/>
        </p:blipFill>
        <p:spPr>
          <a:xfrm>
            <a:off x="6141575" y="394900"/>
            <a:ext cx="3413925" cy="1786500"/>
          </a:xfrm>
          <a:prstGeom prst="rect">
            <a:avLst/>
          </a:prstGeom>
          <a:noFill/>
          <a:ln>
            <a:noFill/>
          </a:ln>
        </p:spPr>
      </p:pic>
      <p:cxnSp>
        <p:nvCxnSpPr>
          <p:cNvPr id="219" name="Google Shape;219;p34"/>
          <p:cNvCxnSpPr/>
          <p:nvPr/>
        </p:nvCxnSpPr>
        <p:spPr>
          <a:xfrm flipH="1" rot="10800000">
            <a:off x="5205175" y="2172900"/>
            <a:ext cx="1074600" cy="447600"/>
          </a:xfrm>
          <a:prstGeom prst="straightConnector1">
            <a:avLst/>
          </a:prstGeom>
          <a:noFill/>
          <a:ln cap="flat" cmpd="sng" w="38100">
            <a:solidFill>
              <a:schemeClr val="accent2"/>
            </a:solidFill>
            <a:prstDash val="solid"/>
            <a:round/>
            <a:headEnd len="med" w="med" type="none"/>
            <a:tailEnd len="med" w="med" type="triangle"/>
          </a:ln>
        </p:spPr>
      </p:cxnSp>
      <p:cxnSp>
        <p:nvCxnSpPr>
          <p:cNvPr id="220" name="Google Shape;220;p34"/>
          <p:cNvCxnSpPr/>
          <p:nvPr/>
        </p:nvCxnSpPr>
        <p:spPr>
          <a:xfrm rot="10800000">
            <a:off x="2401300" y="3048775"/>
            <a:ext cx="663600" cy="108900"/>
          </a:xfrm>
          <a:prstGeom prst="straightConnector1">
            <a:avLst/>
          </a:prstGeom>
          <a:noFill/>
          <a:ln cap="flat" cmpd="sng" w="38100">
            <a:solidFill>
              <a:schemeClr val="accent2"/>
            </a:solidFill>
            <a:prstDash val="solid"/>
            <a:round/>
            <a:headEnd len="med" w="med" type="none"/>
            <a:tailEnd len="med" w="med" type="triangle"/>
          </a:ln>
        </p:spPr>
      </p:cxnSp>
      <p:pic>
        <p:nvPicPr>
          <p:cNvPr id="221" name="Google Shape;221;p34"/>
          <p:cNvPicPr preferRelativeResize="0"/>
          <p:nvPr/>
        </p:nvPicPr>
        <p:blipFill>
          <a:blip r:embed="rId4">
            <a:alphaModFix/>
          </a:blip>
          <a:stretch>
            <a:fillRect/>
          </a:stretch>
        </p:blipFill>
        <p:spPr>
          <a:xfrm>
            <a:off x="234800" y="1476594"/>
            <a:ext cx="2655624" cy="1493780"/>
          </a:xfrm>
          <a:prstGeom prst="rect">
            <a:avLst/>
          </a:prstGeom>
          <a:noFill/>
          <a:ln>
            <a:noFill/>
          </a:ln>
        </p:spPr>
      </p:pic>
      <p:cxnSp>
        <p:nvCxnSpPr>
          <p:cNvPr id="222" name="Google Shape;222;p34"/>
          <p:cNvCxnSpPr/>
          <p:nvPr/>
        </p:nvCxnSpPr>
        <p:spPr>
          <a:xfrm rot="10800000">
            <a:off x="2480775" y="3410850"/>
            <a:ext cx="657300" cy="172200"/>
          </a:xfrm>
          <a:prstGeom prst="straightConnector1">
            <a:avLst/>
          </a:prstGeom>
          <a:noFill/>
          <a:ln cap="flat" cmpd="sng" w="38100">
            <a:solidFill>
              <a:schemeClr val="accent2"/>
            </a:solidFill>
            <a:prstDash val="solid"/>
            <a:round/>
            <a:headEnd len="med" w="med" type="none"/>
            <a:tailEnd len="med" w="med" type="triangle"/>
          </a:ln>
        </p:spPr>
      </p:cxnSp>
      <p:pic>
        <p:nvPicPr>
          <p:cNvPr id="223" name="Google Shape;223;p34"/>
          <p:cNvPicPr preferRelativeResize="0"/>
          <p:nvPr/>
        </p:nvPicPr>
        <p:blipFill>
          <a:blip r:embed="rId5">
            <a:alphaModFix/>
          </a:blip>
          <a:stretch>
            <a:fillRect/>
          </a:stretch>
        </p:blipFill>
        <p:spPr>
          <a:xfrm>
            <a:off x="138526" y="1183662"/>
            <a:ext cx="2751898" cy="2227200"/>
          </a:xfrm>
          <a:prstGeom prst="rect">
            <a:avLst/>
          </a:prstGeom>
          <a:noFill/>
          <a:ln>
            <a:noFill/>
          </a:ln>
        </p:spPr>
      </p:pic>
      <p:pic>
        <p:nvPicPr>
          <p:cNvPr id="224" name="Google Shape;224;p34"/>
          <p:cNvPicPr preferRelativeResize="0"/>
          <p:nvPr/>
        </p:nvPicPr>
        <p:blipFill>
          <a:blip r:embed="rId6">
            <a:alphaModFix/>
          </a:blip>
          <a:stretch>
            <a:fillRect/>
          </a:stretch>
        </p:blipFill>
        <p:spPr>
          <a:xfrm>
            <a:off x="411788" y="1836797"/>
            <a:ext cx="2301642" cy="2236608"/>
          </a:xfrm>
          <a:prstGeom prst="rect">
            <a:avLst/>
          </a:prstGeom>
          <a:noFill/>
          <a:ln>
            <a:noFill/>
          </a:ln>
        </p:spPr>
      </p:pic>
      <p:cxnSp>
        <p:nvCxnSpPr>
          <p:cNvPr id="225" name="Google Shape;225;p34"/>
          <p:cNvCxnSpPr/>
          <p:nvPr/>
        </p:nvCxnSpPr>
        <p:spPr>
          <a:xfrm rot="10800000">
            <a:off x="2435475" y="3750375"/>
            <a:ext cx="702600" cy="175200"/>
          </a:xfrm>
          <a:prstGeom prst="straightConnector1">
            <a:avLst/>
          </a:prstGeom>
          <a:noFill/>
          <a:ln cap="flat" cmpd="sng" w="38100">
            <a:solidFill>
              <a:schemeClr val="accent2"/>
            </a:solidFill>
            <a:prstDash val="solid"/>
            <a:round/>
            <a:headEnd len="med" w="med" type="none"/>
            <a:tailEnd len="med" w="med" type="triangle"/>
          </a:ln>
        </p:spPr>
      </p:cxnSp>
      <p:cxnSp>
        <p:nvCxnSpPr>
          <p:cNvPr id="226" name="Google Shape;226;p34"/>
          <p:cNvCxnSpPr>
            <a:endCxn id="227" idx="1"/>
          </p:cNvCxnSpPr>
          <p:nvPr/>
        </p:nvCxnSpPr>
        <p:spPr>
          <a:xfrm flipH="1" rot="10800000">
            <a:off x="6002479" y="2739574"/>
            <a:ext cx="616200" cy="328500"/>
          </a:xfrm>
          <a:prstGeom prst="straightConnector1">
            <a:avLst/>
          </a:prstGeom>
          <a:noFill/>
          <a:ln cap="flat" cmpd="sng" w="38100">
            <a:solidFill>
              <a:schemeClr val="accent2"/>
            </a:solidFill>
            <a:prstDash val="solid"/>
            <a:round/>
            <a:headEnd len="med" w="med" type="none"/>
            <a:tailEnd len="med" w="med" type="triangle"/>
          </a:ln>
        </p:spPr>
      </p:cxnSp>
      <p:pic>
        <p:nvPicPr>
          <p:cNvPr descr="Graphical user interface, website&#10;&#10;Description automatically generated" id="227" name="Google Shape;227;p34"/>
          <p:cNvPicPr preferRelativeResize="0"/>
          <p:nvPr/>
        </p:nvPicPr>
        <p:blipFill rotWithShape="1">
          <a:blip r:embed="rId7">
            <a:alphaModFix/>
          </a:blip>
          <a:srcRect b="0" l="635" r="0" t="0"/>
          <a:stretch/>
        </p:blipFill>
        <p:spPr>
          <a:xfrm>
            <a:off x="6618679" y="1183650"/>
            <a:ext cx="2233947" cy="3111848"/>
          </a:xfrm>
          <a:prstGeom prst="rect">
            <a:avLst/>
          </a:prstGeom>
          <a:noFill/>
          <a:ln>
            <a:noFill/>
          </a:ln>
        </p:spPr>
      </p:pic>
      <p:cxnSp>
        <p:nvCxnSpPr>
          <p:cNvPr id="228" name="Google Shape;228;p34"/>
          <p:cNvCxnSpPr/>
          <p:nvPr/>
        </p:nvCxnSpPr>
        <p:spPr>
          <a:xfrm flipH="1" rot="10800000">
            <a:off x="5693979" y="3376949"/>
            <a:ext cx="645600" cy="206100"/>
          </a:xfrm>
          <a:prstGeom prst="straightConnector1">
            <a:avLst/>
          </a:prstGeom>
          <a:noFill/>
          <a:ln cap="flat" cmpd="sng" w="38100">
            <a:solidFill>
              <a:schemeClr val="accent2"/>
            </a:solidFill>
            <a:prstDash val="solid"/>
            <a:round/>
            <a:headEnd len="med" w="med" type="none"/>
            <a:tailEnd len="med" w="med" type="triangle"/>
          </a:ln>
        </p:spPr>
      </p:cxnSp>
      <p:pic>
        <p:nvPicPr>
          <p:cNvPr id="229" name="Google Shape;229;p34"/>
          <p:cNvPicPr preferRelativeResize="0"/>
          <p:nvPr/>
        </p:nvPicPr>
        <p:blipFill>
          <a:blip r:embed="rId8">
            <a:alphaModFix/>
          </a:blip>
          <a:stretch>
            <a:fillRect/>
          </a:stretch>
        </p:blipFill>
        <p:spPr>
          <a:xfrm>
            <a:off x="6339575" y="2543975"/>
            <a:ext cx="2804425" cy="19631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2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2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2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idx="1" type="body"/>
          </p:nvPr>
        </p:nvSpPr>
        <p:spPr>
          <a:xfrm>
            <a:off x="540550" y="1372250"/>
            <a:ext cx="4139100" cy="306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400">
                <a:solidFill>
                  <a:schemeClr val="accent3"/>
                </a:solidFill>
              </a:rPr>
              <a:t>Annual report evaluating the current status of the Global Ocean Observing System.</a:t>
            </a:r>
            <a:br>
              <a:rPr b="1" lang="en" sz="1300">
                <a:solidFill>
                  <a:schemeClr val="accent3"/>
                </a:solidFill>
              </a:rPr>
            </a:br>
            <a:br>
              <a:rPr lang="en"/>
            </a:br>
            <a:endParaRPr/>
          </a:p>
          <a:p>
            <a:pPr indent="-292100" lvl="0" marL="457200" rtl="0" algn="l">
              <a:spcBef>
                <a:spcPts val="0"/>
              </a:spcBef>
              <a:spcAft>
                <a:spcPts val="0"/>
              </a:spcAft>
              <a:buClr>
                <a:schemeClr val="accent2"/>
              </a:buClr>
              <a:buSzPts val="1000"/>
              <a:buChar char="●"/>
            </a:pPr>
            <a:r>
              <a:rPr lang="en" sz="1300"/>
              <a:t>Focuses on how an integrated ocean observing system adds value to society across the three GOOS Delivery areas: climate, operational services, and ocean health</a:t>
            </a:r>
            <a:endParaRPr sz="1300"/>
          </a:p>
          <a:p>
            <a:pPr indent="0" lvl="0" marL="457200" rtl="0" algn="l">
              <a:spcBef>
                <a:spcPts val="0"/>
              </a:spcBef>
              <a:spcAft>
                <a:spcPts val="0"/>
              </a:spcAft>
              <a:buNone/>
            </a:pPr>
            <a:r>
              <a:t/>
            </a:r>
            <a:endParaRPr sz="1300"/>
          </a:p>
          <a:p>
            <a:pPr indent="-292100" lvl="0" marL="457200" rtl="0" algn="l">
              <a:spcBef>
                <a:spcPts val="0"/>
              </a:spcBef>
              <a:spcAft>
                <a:spcPts val="0"/>
              </a:spcAft>
              <a:buClr>
                <a:schemeClr val="accent2"/>
              </a:buClr>
              <a:buSzPts val="1000"/>
              <a:buChar char="●"/>
            </a:pPr>
            <a:r>
              <a:rPr lang="en" sz="1300"/>
              <a:t>Online version of the Report Card 2022 can be accessed here:</a:t>
            </a:r>
            <a:br>
              <a:rPr lang="en" sz="1300"/>
            </a:br>
            <a:r>
              <a:rPr lang="en" sz="1300" u="sng">
                <a:solidFill>
                  <a:schemeClr val="hlink"/>
                </a:solidFill>
                <a:hlinkClick r:id="rId3"/>
              </a:rPr>
              <a:t>https://www.ocean-ops.org/reportcard2022/</a:t>
            </a:r>
            <a:r>
              <a:rPr lang="en" sz="1300"/>
              <a:t> </a:t>
            </a:r>
            <a:br>
              <a:rPr lang="en" sz="1300"/>
            </a:br>
            <a:endParaRPr sz="1300"/>
          </a:p>
          <a:p>
            <a:pPr indent="-292100" lvl="0" marL="457200" rtl="0" algn="l">
              <a:spcBef>
                <a:spcPts val="0"/>
              </a:spcBef>
              <a:spcAft>
                <a:spcPts val="0"/>
              </a:spcAft>
              <a:buClr>
                <a:schemeClr val="accent2"/>
              </a:buClr>
              <a:buSzPts val="1000"/>
              <a:buChar char="●"/>
            </a:pPr>
            <a:r>
              <a:rPr lang="en" sz="1300"/>
              <a:t>2023 edition to be published in October</a:t>
            </a:r>
            <a:endParaRPr sz="1300"/>
          </a:p>
        </p:txBody>
      </p:sp>
      <p:sp>
        <p:nvSpPr>
          <p:cNvPr id="235" name="Google Shape;235;p35"/>
          <p:cNvSpPr txBox="1"/>
          <p:nvPr>
            <p:ph type="title"/>
          </p:nvPr>
        </p:nvSpPr>
        <p:spPr>
          <a:xfrm>
            <a:off x="540549" y="541725"/>
            <a:ext cx="3694500" cy="43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GOOS/OceanOPS Report Card</a:t>
            </a:r>
            <a:endParaRPr/>
          </a:p>
        </p:txBody>
      </p:sp>
      <p:pic>
        <p:nvPicPr>
          <p:cNvPr id="236" name="Google Shape;236;p35"/>
          <p:cNvPicPr preferRelativeResize="0"/>
          <p:nvPr/>
        </p:nvPicPr>
        <p:blipFill>
          <a:blip r:embed="rId4">
            <a:alphaModFix/>
          </a:blip>
          <a:stretch>
            <a:fillRect/>
          </a:stretch>
        </p:blipFill>
        <p:spPr>
          <a:xfrm>
            <a:off x="5449439" y="0"/>
            <a:ext cx="3694563"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type="title"/>
          </p:nvPr>
        </p:nvSpPr>
        <p:spPr>
          <a:xfrm>
            <a:off x="540550" y="541725"/>
            <a:ext cx="5886000" cy="43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goosocean.org</a:t>
            </a:r>
            <a:endParaRPr/>
          </a:p>
        </p:txBody>
      </p:sp>
      <p:pic>
        <p:nvPicPr>
          <p:cNvPr id="242" name="Google Shape;242;p36"/>
          <p:cNvPicPr preferRelativeResize="0"/>
          <p:nvPr/>
        </p:nvPicPr>
        <p:blipFill>
          <a:blip r:embed="rId3">
            <a:alphaModFix/>
          </a:blip>
          <a:stretch>
            <a:fillRect/>
          </a:stretch>
        </p:blipFill>
        <p:spPr>
          <a:xfrm>
            <a:off x="1258900" y="912025"/>
            <a:ext cx="7754470" cy="3865876"/>
          </a:xfrm>
          <a:prstGeom prst="rect">
            <a:avLst/>
          </a:prstGeom>
          <a:noFill/>
          <a:ln>
            <a:noFill/>
          </a:ln>
        </p:spPr>
      </p:pic>
      <p:sp>
        <p:nvSpPr>
          <p:cNvPr id="243" name="Google Shape;243;p36"/>
          <p:cNvSpPr/>
          <p:nvPr/>
        </p:nvSpPr>
        <p:spPr>
          <a:xfrm>
            <a:off x="1495625" y="4657125"/>
            <a:ext cx="899700" cy="1824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idx="1" type="body"/>
          </p:nvPr>
        </p:nvSpPr>
        <p:spPr>
          <a:xfrm>
            <a:off x="540550" y="1255800"/>
            <a:ext cx="5293800" cy="3179100"/>
          </a:xfrm>
          <a:prstGeom prst="rect">
            <a:avLst/>
          </a:prstGeom>
        </p:spPr>
        <p:txBody>
          <a:bodyPr anchorCtr="0" anchor="t" bIns="0" lIns="0" spcFirstLastPara="1" rIns="0" wrap="square" tIns="0">
            <a:noAutofit/>
          </a:bodyPr>
          <a:lstStyle/>
          <a:p>
            <a:pPr indent="-298450" lvl="0" marL="457200" rtl="0" algn="l">
              <a:spcBef>
                <a:spcPts val="0"/>
              </a:spcBef>
              <a:spcAft>
                <a:spcPts val="0"/>
              </a:spcAft>
              <a:buClr>
                <a:schemeClr val="accent2"/>
              </a:buClr>
              <a:buSzPts val="1100"/>
              <a:buChar char="●"/>
            </a:pPr>
            <a:r>
              <a:rPr lang="en" sz="1400"/>
              <a:t>A set of easy to share messages for NFPs to use when communicating with their audiences</a:t>
            </a:r>
            <a:endParaRPr sz="1400"/>
          </a:p>
          <a:p>
            <a:pPr indent="0" lvl="0" marL="457200" rtl="0" algn="l">
              <a:spcBef>
                <a:spcPts val="0"/>
              </a:spcBef>
              <a:spcAft>
                <a:spcPts val="0"/>
              </a:spcAft>
              <a:buNone/>
            </a:pPr>
            <a:r>
              <a:t/>
            </a:r>
            <a:endParaRPr sz="1400"/>
          </a:p>
          <a:p>
            <a:pPr indent="-298450" lvl="0" marL="457200" rtl="0" algn="l">
              <a:spcBef>
                <a:spcPts val="0"/>
              </a:spcBef>
              <a:spcAft>
                <a:spcPts val="0"/>
              </a:spcAft>
              <a:buClr>
                <a:schemeClr val="accent2"/>
              </a:buClr>
              <a:buSzPts val="1100"/>
              <a:buChar char="●"/>
            </a:pPr>
            <a:r>
              <a:rPr lang="en" sz="1400"/>
              <a:t>Consistent with GOOS </a:t>
            </a:r>
            <a:r>
              <a:rPr lang="en" sz="1400"/>
              <a:t>overall</a:t>
            </a:r>
            <a:r>
              <a:rPr lang="en" sz="1400"/>
              <a:t> communications</a:t>
            </a:r>
            <a:br>
              <a:rPr lang="en" sz="1400"/>
            </a:br>
            <a:endParaRPr sz="1400"/>
          </a:p>
          <a:p>
            <a:pPr indent="-298450" lvl="0" marL="457200" rtl="0" algn="l">
              <a:spcBef>
                <a:spcPts val="0"/>
              </a:spcBef>
              <a:spcAft>
                <a:spcPts val="0"/>
              </a:spcAft>
              <a:buClr>
                <a:schemeClr val="accent2"/>
              </a:buClr>
              <a:buSzPts val="1100"/>
              <a:buChar char="●"/>
            </a:pPr>
            <a:r>
              <a:rPr lang="en" sz="1400"/>
              <a:t>S</a:t>
            </a:r>
            <a:r>
              <a:rPr lang="en" sz="1400"/>
              <a:t>hort and long form messaging to be used in digital and printed communications (from emails to posters)</a:t>
            </a:r>
            <a:endParaRPr sz="1400"/>
          </a:p>
          <a:p>
            <a:pPr indent="0" lvl="0" marL="457200" rtl="0" algn="l">
              <a:spcBef>
                <a:spcPts val="0"/>
              </a:spcBef>
              <a:spcAft>
                <a:spcPts val="0"/>
              </a:spcAft>
              <a:buNone/>
            </a:pPr>
            <a:br>
              <a:rPr lang="en" sz="1400"/>
            </a:br>
            <a:r>
              <a:rPr b="1" lang="en" sz="1400">
                <a:solidFill>
                  <a:schemeClr val="accent3"/>
                </a:solidFill>
              </a:rPr>
              <a:t>What has been done so far?</a:t>
            </a:r>
            <a:endParaRPr b="1" sz="1400">
              <a:solidFill>
                <a:schemeClr val="accent3"/>
              </a:solidFill>
            </a:endParaRPr>
          </a:p>
          <a:p>
            <a:pPr indent="-298450" lvl="0" marL="457200" rtl="0" algn="l">
              <a:spcBef>
                <a:spcPts val="0"/>
              </a:spcBef>
              <a:spcAft>
                <a:spcPts val="0"/>
              </a:spcAft>
              <a:buClr>
                <a:schemeClr val="accent2"/>
              </a:buClr>
              <a:buSzPts val="1100"/>
              <a:buChar char="●"/>
            </a:pPr>
            <a:r>
              <a:rPr lang="en" sz="1400"/>
              <a:t>Interviewed with sample 6 NFPs conducted: Italy, Australia, India, Uruguay, South Africa and Maldives to understand needs</a:t>
            </a:r>
            <a:endParaRPr sz="1400"/>
          </a:p>
        </p:txBody>
      </p:sp>
      <p:sp>
        <p:nvSpPr>
          <p:cNvPr id="249" name="Google Shape;249;p37"/>
          <p:cNvSpPr txBox="1"/>
          <p:nvPr>
            <p:ph type="title"/>
          </p:nvPr>
        </p:nvSpPr>
        <p:spPr>
          <a:xfrm>
            <a:off x="540550" y="541725"/>
            <a:ext cx="5886000" cy="43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Messaging work to support NFPs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txBox="1"/>
          <p:nvPr>
            <p:ph type="title"/>
          </p:nvPr>
        </p:nvSpPr>
        <p:spPr>
          <a:xfrm>
            <a:off x="540550" y="973150"/>
            <a:ext cx="6749700" cy="255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600"/>
          </a:p>
          <a:p>
            <a:pPr indent="0" lvl="0" marL="0" rtl="0" algn="l">
              <a:spcBef>
                <a:spcPts val="0"/>
              </a:spcBef>
              <a:spcAft>
                <a:spcPts val="0"/>
              </a:spcAft>
              <a:buNone/>
            </a:pPr>
            <a:r>
              <a:rPr lang="en" sz="2600"/>
              <a:t>‘’</a:t>
            </a:r>
            <a:r>
              <a:rPr lang="en" sz="2600"/>
              <a:t>Wherever they are, NFPs essentially have the same need’’</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rPr lang="en" sz="2500"/>
              <a:t>To explain the value of ocean observing, data collection and the work of GOOS to a variety of official bodies, industry and concerned audiences.</a:t>
            </a:r>
            <a:endParaRPr sz="2500"/>
          </a:p>
          <a:p>
            <a:pPr indent="0" lvl="0" marL="0" rtl="0" algn="l">
              <a:spcBef>
                <a:spcPts val="0"/>
              </a:spcBef>
              <a:spcAft>
                <a:spcPts val="0"/>
              </a:spcAft>
              <a:buNone/>
            </a:pPr>
            <a:r>
              <a:t/>
            </a:r>
            <a:endParaRPr sz="2600"/>
          </a:p>
          <a:p>
            <a:pPr indent="0" lvl="0" marL="0" rtl="0" algn="l">
              <a:spcBef>
                <a:spcPts val="0"/>
              </a:spcBef>
              <a:spcAft>
                <a:spcPts val="0"/>
              </a:spcAft>
              <a:buNone/>
            </a:pPr>
            <a:r>
              <a:t/>
            </a: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idx="1" type="body"/>
          </p:nvPr>
        </p:nvSpPr>
        <p:spPr>
          <a:xfrm>
            <a:off x="540550" y="1265500"/>
            <a:ext cx="6585000" cy="31695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b="1" sz="1700">
              <a:solidFill>
                <a:srgbClr val="147ED2"/>
              </a:solidFill>
            </a:endParaRPr>
          </a:p>
          <a:p>
            <a:pPr indent="-285750" lvl="0" marL="457200" rtl="0" algn="l">
              <a:lnSpc>
                <a:spcPct val="90000"/>
              </a:lnSpc>
              <a:spcBef>
                <a:spcPts val="600"/>
              </a:spcBef>
              <a:spcAft>
                <a:spcPts val="0"/>
              </a:spcAft>
              <a:buClr>
                <a:schemeClr val="accent2"/>
              </a:buClr>
              <a:buSzPts val="900"/>
              <a:buChar char="●"/>
            </a:pPr>
            <a:r>
              <a:rPr lang="en" sz="1500"/>
              <a:t>Review synthesised findings with the NFPs interviewed</a:t>
            </a:r>
            <a:endParaRPr sz="1500"/>
          </a:p>
          <a:p>
            <a:pPr indent="-285750" lvl="0" marL="457200" rtl="0" algn="l">
              <a:lnSpc>
                <a:spcPct val="90000"/>
              </a:lnSpc>
              <a:spcBef>
                <a:spcPts val="0"/>
              </a:spcBef>
              <a:spcAft>
                <a:spcPts val="0"/>
              </a:spcAft>
              <a:buClr>
                <a:schemeClr val="accent2"/>
              </a:buClr>
              <a:buSzPts val="900"/>
              <a:buChar char="●"/>
            </a:pPr>
            <a:r>
              <a:rPr lang="en" sz="1500"/>
              <a:t>Develop content relating to the messages we need to communicate</a:t>
            </a:r>
            <a:endParaRPr sz="1500"/>
          </a:p>
          <a:p>
            <a:pPr indent="-285750" lvl="0" marL="457200" rtl="0" algn="l">
              <a:lnSpc>
                <a:spcPct val="115000"/>
              </a:lnSpc>
              <a:spcBef>
                <a:spcPts val="0"/>
              </a:spcBef>
              <a:spcAft>
                <a:spcPts val="0"/>
              </a:spcAft>
              <a:buClr>
                <a:schemeClr val="accent2"/>
              </a:buClr>
              <a:buSzPts val="900"/>
              <a:buChar char="●"/>
            </a:pPr>
            <a:r>
              <a:rPr lang="en" sz="1500"/>
              <a:t>Present new NFP messaging on 25 October meeting</a:t>
            </a:r>
            <a:endParaRPr sz="1500"/>
          </a:p>
          <a:p>
            <a:pPr indent="0" lvl="0" marL="0" rtl="0" algn="l">
              <a:spcBef>
                <a:spcPts val="900"/>
              </a:spcBef>
              <a:spcAft>
                <a:spcPts val="0"/>
              </a:spcAft>
              <a:buNone/>
            </a:pPr>
            <a:r>
              <a:t/>
            </a:r>
            <a:endParaRPr/>
          </a:p>
        </p:txBody>
      </p:sp>
      <p:sp>
        <p:nvSpPr>
          <p:cNvPr id="260" name="Google Shape;260;p39"/>
          <p:cNvSpPr txBox="1"/>
          <p:nvPr>
            <p:ph type="title"/>
          </p:nvPr>
        </p:nvSpPr>
        <p:spPr>
          <a:xfrm>
            <a:off x="540553" y="541725"/>
            <a:ext cx="6992100" cy="43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Next steps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type="ctrTitle"/>
          </p:nvPr>
        </p:nvSpPr>
        <p:spPr>
          <a:xfrm>
            <a:off x="451092" y="2141101"/>
            <a:ext cx="3055500" cy="764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4500"/>
              <a:buFont typeface="Arial"/>
              <a:buNone/>
            </a:pPr>
            <a:r>
              <a:rPr lang="en"/>
              <a:t>Thank you</a:t>
            </a:r>
            <a:endParaRPr/>
          </a:p>
        </p:txBody>
      </p:sp>
      <p:sp>
        <p:nvSpPr>
          <p:cNvPr id="266" name="Google Shape;266;p40"/>
          <p:cNvSpPr txBox="1"/>
          <p:nvPr>
            <p:ph idx="1" type="subTitle"/>
          </p:nvPr>
        </p:nvSpPr>
        <p:spPr>
          <a:xfrm>
            <a:off x="540558" y="2905200"/>
            <a:ext cx="2291700" cy="250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1800"/>
              <a:buNone/>
            </a:pPr>
            <a:r>
              <a:rPr lang="en"/>
              <a:t>goosocean.org</a:t>
            </a:r>
            <a:endParaRPr/>
          </a:p>
        </p:txBody>
      </p:sp>
      <p:pic>
        <p:nvPicPr>
          <p:cNvPr descr="A picture containing swimming, ocean floor&#10;&#10;Description automatically generated" id="267" name="Google Shape;267;p40"/>
          <p:cNvPicPr preferRelativeResize="0"/>
          <p:nvPr/>
        </p:nvPicPr>
        <p:blipFill rotWithShape="1">
          <a:blip r:embed="rId3">
            <a:alphaModFix/>
          </a:blip>
          <a:srcRect b="-735" l="0" r="9140" t="-80"/>
          <a:stretch/>
        </p:blipFill>
        <p:spPr>
          <a:xfrm>
            <a:off x="3752469" y="166812"/>
            <a:ext cx="2914002" cy="4843848"/>
          </a:xfrm>
          <a:prstGeom prst="rect">
            <a:avLst/>
          </a:prstGeom>
          <a:noFill/>
          <a:ln>
            <a:noFill/>
          </a:ln>
        </p:spPr>
      </p:pic>
      <p:pic>
        <p:nvPicPr>
          <p:cNvPr id="268" name="Google Shape;268;p40"/>
          <p:cNvPicPr preferRelativeResize="0"/>
          <p:nvPr/>
        </p:nvPicPr>
        <p:blipFill rotWithShape="1">
          <a:blip r:embed="rId4">
            <a:alphaModFix/>
          </a:blip>
          <a:srcRect b="8185" l="0" r="0" t="7426"/>
          <a:stretch/>
        </p:blipFill>
        <p:spPr>
          <a:xfrm>
            <a:off x="6760773" y="175293"/>
            <a:ext cx="2383225" cy="1634096"/>
          </a:xfrm>
          <a:prstGeom prst="rect">
            <a:avLst/>
          </a:prstGeom>
          <a:noFill/>
          <a:ln>
            <a:noFill/>
          </a:ln>
        </p:spPr>
      </p:pic>
      <p:pic>
        <p:nvPicPr>
          <p:cNvPr descr="A picture containing person&#10;&#10;Description automatically generated" id="269" name="Google Shape;269;p40"/>
          <p:cNvPicPr preferRelativeResize="0"/>
          <p:nvPr/>
        </p:nvPicPr>
        <p:blipFill rotWithShape="1">
          <a:blip r:embed="rId5">
            <a:alphaModFix/>
          </a:blip>
          <a:srcRect b="9017" l="0" r="0" t="1871"/>
          <a:stretch/>
        </p:blipFill>
        <p:spPr>
          <a:xfrm>
            <a:off x="6760774" y="1930655"/>
            <a:ext cx="2383231" cy="1316736"/>
          </a:xfrm>
          <a:prstGeom prst="rect">
            <a:avLst/>
          </a:prstGeom>
          <a:noFill/>
          <a:ln>
            <a:noFill/>
          </a:ln>
        </p:spPr>
      </p:pic>
      <p:pic>
        <p:nvPicPr>
          <p:cNvPr descr="A picture containing sky, outdoor, snow, seal&#10;&#10;Description automatically generated" id="270" name="Google Shape;270;p40"/>
          <p:cNvPicPr preferRelativeResize="0"/>
          <p:nvPr/>
        </p:nvPicPr>
        <p:blipFill rotWithShape="1">
          <a:blip r:embed="rId6">
            <a:alphaModFix/>
          </a:blip>
          <a:srcRect b="-1087" l="0" r="0" t="9663"/>
          <a:stretch/>
        </p:blipFill>
        <p:spPr>
          <a:xfrm>
            <a:off x="6760773" y="3365006"/>
            <a:ext cx="2383225" cy="1634094"/>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