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Lato"/>
      <p:regular r:id="rId12"/>
      <p:bold r:id="rId13"/>
      <p:italic r:id="rId14"/>
      <p:boldItalic r:id="rId15"/>
    </p:embeddedFont>
    <p:embeddedFont>
      <p:font typeface="Lato Black"/>
      <p:bold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ixhnP6NASPPcAtVHpLZAopbw/5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Lato-bold.fntdata"/><Relationship Id="rId12"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Lato-boldItalic.fntdata"/><Relationship Id="rId14" Type="http://schemas.openxmlformats.org/officeDocument/2006/relationships/font" Target="fonts/Lato-italic.fntdata"/><Relationship Id="rId17" Type="http://schemas.openxmlformats.org/officeDocument/2006/relationships/font" Target="fonts/LatoBlack-boldItalic.fntdata"/><Relationship Id="rId16" Type="http://schemas.openxmlformats.org/officeDocument/2006/relationships/font" Target="fonts/LatoBlack-bold.fntdata"/><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4758e87dc2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24758e87dc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ulleted Orange Subtitle" showMasterSp="0">
  <p:cSld name="3_Bulleted Orange Subtitle">
    <p:spTree>
      <p:nvGrpSpPr>
        <p:cNvPr id="80" name="Shape 80"/>
        <p:cNvGrpSpPr/>
        <p:nvPr/>
      </p:nvGrpSpPr>
      <p:grpSpPr>
        <a:xfrm>
          <a:off x="0" y="0"/>
          <a:ext cx="0" cy="0"/>
          <a:chOff x="0" y="0"/>
          <a:chExt cx="0" cy="0"/>
        </a:xfrm>
      </p:grpSpPr>
      <p:sp>
        <p:nvSpPr>
          <p:cNvPr id="81" name="Google Shape;81;g24758e87dc2_0_15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9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2" name="Google Shape;82;g24758e87dc2_0_15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rtl="0" algn="l">
              <a:lnSpc>
                <a:spcPct val="90000"/>
              </a:lnSpc>
              <a:spcBef>
                <a:spcPts val="1100"/>
              </a:spcBef>
              <a:spcAft>
                <a:spcPts val="0"/>
              </a:spcAft>
              <a:buClr>
                <a:srgbClr val="F26122"/>
              </a:buClr>
              <a:buSzPts val="2800"/>
              <a:buChar char="•"/>
              <a:defRPr/>
            </a:lvl1pPr>
            <a:lvl2pPr indent="-381000" lvl="1" marL="914400" rtl="0" algn="l">
              <a:lnSpc>
                <a:spcPct val="90000"/>
              </a:lnSpc>
              <a:spcBef>
                <a:spcPts val="500"/>
              </a:spcBef>
              <a:spcAft>
                <a:spcPts val="0"/>
              </a:spcAft>
              <a:buClr>
                <a:srgbClr val="F26122"/>
              </a:buClr>
              <a:buSzPts val="2400"/>
              <a:buChar char="•"/>
              <a:defRPr/>
            </a:lvl2pPr>
            <a:lvl3pPr indent="-355600" lvl="2" marL="1371600" rtl="0" algn="l">
              <a:lnSpc>
                <a:spcPct val="90000"/>
              </a:lnSpc>
              <a:spcBef>
                <a:spcPts val="500"/>
              </a:spcBef>
              <a:spcAft>
                <a:spcPts val="0"/>
              </a:spcAft>
              <a:buClr>
                <a:srgbClr val="F26122"/>
              </a:buClr>
              <a:buSzPts val="2000"/>
              <a:buChar char="•"/>
              <a:defRPr/>
            </a:lvl3pPr>
            <a:lvl4pPr indent="-349250" lvl="3" marL="1828800" rtl="0" algn="l">
              <a:lnSpc>
                <a:spcPct val="90000"/>
              </a:lnSpc>
              <a:spcBef>
                <a:spcPts val="500"/>
              </a:spcBef>
              <a:spcAft>
                <a:spcPts val="0"/>
              </a:spcAft>
              <a:buClr>
                <a:srgbClr val="F26122"/>
              </a:buClr>
              <a:buSzPts val="1900"/>
              <a:buChar char="•"/>
              <a:defRPr/>
            </a:lvl4pPr>
            <a:lvl5pPr indent="-349250" lvl="4" marL="2286000" rtl="0" algn="l">
              <a:lnSpc>
                <a:spcPct val="90000"/>
              </a:lnSpc>
              <a:spcBef>
                <a:spcPts val="500"/>
              </a:spcBef>
              <a:spcAft>
                <a:spcPts val="0"/>
              </a:spcAft>
              <a:buClr>
                <a:srgbClr val="F26122"/>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83" name="Google Shape;83;g24758e87dc2_0_15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4" name="Google Shape;84;g24758e87dc2_0_15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85" name="Google Shape;85;g24758e87dc2_0_150"/>
          <p:cNvPicPr preferRelativeResize="0"/>
          <p:nvPr/>
        </p:nvPicPr>
        <p:blipFill rotWithShape="1">
          <a:blip r:embed="rId2">
            <a:alphaModFix/>
          </a:blip>
          <a:srcRect b="0" l="0" r="0" t="0"/>
          <a:stretch/>
        </p:blipFill>
        <p:spPr>
          <a:xfrm rot="-4500002">
            <a:off x="11148042" y="6019621"/>
            <a:ext cx="475715" cy="619185"/>
          </a:xfrm>
          <a:prstGeom prst="rect">
            <a:avLst/>
          </a:prstGeom>
          <a:noFill/>
          <a:ln>
            <a:noFill/>
          </a:ln>
        </p:spPr>
      </p:pic>
      <p:sp>
        <p:nvSpPr>
          <p:cNvPr id="86" name="Google Shape;86;g24758e87dc2_0_150"/>
          <p:cNvSpPr txBox="1"/>
          <p:nvPr>
            <p:ph idx="12" type="sldNum"/>
          </p:nvPr>
        </p:nvSpPr>
        <p:spPr>
          <a:xfrm>
            <a:off x="11038691" y="6144990"/>
            <a:ext cx="721200" cy="3387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7" name="Google Shape;87;g24758e87dc2_0_150"/>
          <p:cNvSpPr txBox="1"/>
          <p:nvPr>
            <p:ph idx="2" type="body"/>
          </p:nvPr>
        </p:nvSpPr>
        <p:spPr>
          <a:xfrm>
            <a:off x="455179" y="731524"/>
            <a:ext cx="11567100" cy="351300"/>
          </a:xfrm>
          <a:prstGeom prst="rect">
            <a:avLst/>
          </a:prstGeom>
          <a:noFill/>
          <a:ln>
            <a:noFill/>
          </a:ln>
        </p:spPr>
        <p:txBody>
          <a:bodyPr anchorCtr="0" anchor="t" bIns="45700" lIns="91425" spcFirstLastPara="1" rIns="91425" wrap="square" tIns="45700">
            <a:spAutoFit/>
          </a:bodyPr>
          <a:lstStyle>
            <a:lvl1pPr indent="-228600" lvl="0" marL="457200" rtl="0" algn="l">
              <a:lnSpc>
                <a:spcPct val="90000"/>
              </a:lnSpc>
              <a:spcBef>
                <a:spcPts val="1100"/>
              </a:spcBef>
              <a:spcAft>
                <a:spcPts val="0"/>
              </a:spcAft>
              <a:buClr>
                <a:schemeClr val="accent3"/>
              </a:buClr>
              <a:buSzPts val="1700"/>
              <a:buNone/>
              <a:defRPr sz="1700" cap="none">
                <a:solidFill>
                  <a:schemeClr val="accent3"/>
                </a:solidFill>
              </a:defRPr>
            </a:lvl1pPr>
            <a:lvl2pPr indent="-228600" lvl="1" marL="914400" rtl="0" algn="l">
              <a:lnSpc>
                <a:spcPct val="90000"/>
              </a:lnSpc>
              <a:spcBef>
                <a:spcPts val="500"/>
              </a:spcBef>
              <a:spcAft>
                <a:spcPts val="0"/>
              </a:spcAft>
              <a:buClr>
                <a:schemeClr val="dk1"/>
              </a:buClr>
              <a:buSzPts val="2400"/>
              <a:buNone/>
              <a:defRPr/>
            </a:lvl2pPr>
            <a:lvl3pPr indent="-228600" lvl="2" marL="1371600" rtl="0" algn="l">
              <a:lnSpc>
                <a:spcPct val="90000"/>
              </a:lnSpc>
              <a:spcBef>
                <a:spcPts val="500"/>
              </a:spcBef>
              <a:spcAft>
                <a:spcPts val="0"/>
              </a:spcAft>
              <a:buClr>
                <a:schemeClr val="dk1"/>
              </a:buClr>
              <a:buSzPts val="2000"/>
              <a:buNone/>
              <a:defRPr/>
            </a:lvl3pPr>
            <a:lvl4pPr indent="-228600" lvl="3" marL="1828800" rtl="0" algn="l">
              <a:lnSpc>
                <a:spcPct val="90000"/>
              </a:lnSpc>
              <a:spcBef>
                <a:spcPts val="500"/>
              </a:spcBef>
              <a:spcAft>
                <a:spcPts val="0"/>
              </a:spcAft>
              <a:buClr>
                <a:schemeClr val="dk1"/>
              </a:buClr>
              <a:buSzPts val="1900"/>
              <a:buNone/>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6"/>
          <p:cNvSpPr/>
          <p:nvPr>
            <p:ph idx="2" type="pic"/>
          </p:nvPr>
        </p:nvSpPr>
        <p:spPr>
          <a:xfrm>
            <a:off x="5183188" y="987425"/>
            <a:ext cx="6172200" cy="4873625"/>
          </a:xfrm>
          <a:prstGeom prst="rect">
            <a:avLst/>
          </a:prstGeom>
          <a:noFill/>
          <a:ln>
            <a:noFill/>
          </a:ln>
        </p:spPr>
      </p:sp>
      <p:sp>
        <p:nvSpPr>
          <p:cNvPr id="64" name="Google Shape;64;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313D"/>
        </a:solidFill>
      </p:bgPr>
    </p:bg>
    <p:spTree>
      <p:nvGrpSpPr>
        <p:cNvPr id="91" name="Shape 91"/>
        <p:cNvGrpSpPr/>
        <p:nvPr/>
      </p:nvGrpSpPr>
      <p:grpSpPr>
        <a:xfrm>
          <a:off x="0" y="0"/>
          <a:ext cx="0" cy="0"/>
          <a:chOff x="0" y="0"/>
          <a:chExt cx="0" cy="0"/>
        </a:xfrm>
      </p:grpSpPr>
      <p:sp>
        <p:nvSpPr>
          <p:cNvPr id="92" name="Google Shape;92;p1"/>
          <p:cNvSpPr/>
          <p:nvPr/>
        </p:nvSpPr>
        <p:spPr>
          <a:xfrm>
            <a:off x="7287208" y="0"/>
            <a:ext cx="4292082" cy="6326155"/>
          </a:xfrm>
          <a:prstGeom prst="rect">
            <a:avLst/>
          </a:prstGeom>
          <a:solidFill>
            <a:srgbClr val="E7806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txBox="1"/>
          <p:nvPr/>
        </p:nvSpPr>
        <p:spPr>
          <a:xfrm>
            <a:off x="3048778" y="3244334"/>
            <a:ext cx="60975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94" name="Google Shape;94;p1"/>
          <p:cNvPicPr preferRelativeResize="0"/>
          <p:nvPr/>
        </p:nvPicPr>
        <p:blipFill rotWithShape="1">
          <a:blip r:embed="rId3">
            <a:alphaModFix/>
          </a:blip>
          <a:srcRect b="0" l="0" r="0" t="0"/>
          <a:stretch/>
        </p:blipFill>
        <p:spPr>
          <a:xfrm>
            <a:off x="667706" y="531845"/>
            <a:ext cx="5828575" cy="1408922"/>
          </a:xfrm>
          <a:prstGeom prst="rect">
            <a:avLst/>
          </a:prstGeom>
          <a:noFill/>
          <a:ln>
            <a:noFill/>
          </a:ln>
        </p:spPr>
      </p:pic>
      <p:sp>
        <p:nvSpPr>
          <p:cNvPr id="95" name="Google Shape;95;p1"/>
          <p:cNvSpPr txBox="1"/>
          <p:nvPr/>
        </p:nvSpPr>
        <p:spPr>
          <a:xfrm>
            <a:off x="7478849" y="1874881"/>
            <a:ext cx="4013201" cy="1249759"/>
          </a:xfrm>
          <a:prstGeom prst="rect">
            <a:avLst/>
          </a:prstGeom>
          <a:noFill/>
          <a:ln>
            <a:noFill/>
          </a:ln>
        </p:spPr>
        <p:txBody>
          <a:bodyPr anchorCtr="0" anchor="b" bIns="0" lIns="0" spcFirstLastPara="1" rIns="0" wrap="square" tIns="0">
            <a:normAutofit/>
          </a:bodyPr>
          <a:lstStyle/>
          <a:p>
            <a:pPr indent="0" lvl="0" marL="0" marR="0" rtl="0" algn="l">
              <a:lnSpc>
                <a:spcPct val="100000"/>
              </a:lnSpc>
              <a:spcBef>
                <a:spcPts val="0"/>
              </a:spcBef>
              <a:spcAft>
                <a:spcPts val="0"/>
              </a:spcAft>
              <a:buClr>
                <a:schemeClr val="lt1"/>
              </a:buClr>
              <a:buSzPts val="3200"/>
              <a:buFont typeface="Calibri"/>
              <a:buNone/>
            </a:pPr>
            <a:r>
              <a:rPr b="0" lang="en-GB" sz="3200" u="none">
                <a:solidFill>
                  <a:schemeClr val="lt1"/>
                </a:solidFill>
                <a:latin typeface="Calibri"/>
                <a:ea typeface="Calibri"/>
                <a:cs typeface="Calibri"/>
                <a:sym typeface="Calibri"/>
              </a:rPr>
              <a:t>GOOS NFP European Integration</a:t>
            </a:r>
            <a:endParaRPr/>
          </a:p>
        </p:txBody>
      </p:sp>
      <p:sp>
        <p:nvSpPr>
          <p:cNvPr id="96" name="Google Shape;96;p1"/>
          <p:cNvSpPr txBox="1"/>
          <p:nvPr/>
        </p:nvSpPr>
        <p:spPr>
          <a:xfrm>
            <a:off x="7562621" y="3417172"/>
            <a:ext cx="3565525" cy="632375"/>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chemeClr val="lt1"/>
              </a:buClr>
              <a:buSzPts val="2400"/>
              <a:buFont typeface="Arial"/>
              <a:buNone/>
            </a:pPr>
            <a:r>
              <a:rPr b="0" lang="en-GB" sz="2400" u="none">
                <a:solidFill>
                  <a:schemeClr val="lt1"/>
                </a:solidFill>
                <a:latin typeface="Calibri"/>
                <a:ea typeface="Calibri"/>
                <a:cs typeface="Calibri"/>
                <a:sym typeface="Calibri"/>
              </a:rPr>
              <a:t>Inga Lips</a:t>
            </a:r>
            <a:endParaRPr/>
          </a:p>
        </p:txBody>
      </p:sp>
      <p:sp>
        <p:nvSpPr>
          <p:cNvPr id="97" name="Google Shape;97;p1"/>
          <p:cNvSpPr txBox="1"/>
          <p:nvPr/>
        </p:nvSpPr>
        <p:spPr>
          <a:xfrm>
            <a:off x="9470571" y="5925366"/>
            <a:ext cx="2108719"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lang="en-GB" sz="1400" u="none">
                <a:solidFill>
                  <a:schemeClr val="lt1"/>
                </a:solidFill>
                <a:latin typeface="Calibri"/>
                <a:ea typeface="Calibri"/>
                <a:cs typeface="Calibri"/>
                <a:sym typeface="Calibri"/>
              </a:rPr>
              <a:t>Friday, 22 September 2023</a:t>
            </a:r>
            <a:endParaRPr/>
          </a:p>
        </p:txBody>
      </p:sp>
      <p:sp>
        <p:nvSpPr>
          <p:cNvPr id="98" name="Google Shape;98;p1"/>
          <p:cNvSpPr txBox="1"/>
          <p:nvPr/>
        </p:nvSpPr>
        <p:spPr>
          <a:xfrm>
            <a:off x="944669" y="2068187"/>
            <a:ext cx="5274647" cy="198136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E78062"/>
              </a:buClr>
              <a:buSzPts val="4000"/>
              <a:buFont typeface="Lato Black"/>
              <a:buNone/>
            </a:pPr>
            <a:r>
              <a:rPr b="1" lang="en-GB" sz="4000" u="none">
                <a:solidFill>
                  <a:srgbClr val="E78062"/>
                </a:solidFill>
                <a:latin typeface="Lato Black"/>
                <a:ea typeface="Lato Black"/>
                <a:cs typeface="Lato Black"/>
                <a:sym typeface="Lato Black"/>
              </a:rPr>
              <a:t>European GOOS National Focal Point Meeting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p:nvPr/>
        </p:nvSpPr>
        <p:spPr>
          <a:xfrm>
            <a:off x="0" y="6176865"/>
            <a:ext cx="12192000" cy="681135"/>
          </a:xfrm>
          <a:prstGeom prst="rect">
            <a:avLst/>
          </a:prstGeom>
          <a:solidFill>
            <a:srgbClr val="2A31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4" name="Google Shape;104;p2"/>
          <p:cNvPicPr preferRelativeResize="0"/>
          <p:nvPr/>
        </p:nvPicPr>
        <p:blipFill rotWithShape="1">
          <a:blip r:embed="rId3">
            <a:alphaModFix/>
          </a:blip>
          <a:srcRect b="0" l="0" r="0" t="0"/>
          <a:stretch/>
        </p:blipFill>
        <p:spPr>
          <a:xfrm>
            <a:off x="8040495" y="0"/>
            <a:ext cx="3855385" cy="1068741"/>
          </a:xfrm>
          <a:prstGeom prst="rect">
            <a:avLst/>
          </a:prstGeom>
          <a:noFill/>
          <a:ln>
            <a:noFill/>
          </a:ln>
        </p:spPr>
      </p:pic>
      <p:sp>
        <p:nvSpPr>
          <p:cNvPr id="105" name="Google Shape;105;p2"/>
          <p:cNvSpPr txBox="1"/>
          <p:nvPr/>
        </p:nvSpPr>
        <p:spPr>
          <a:xfrm>
            <a:off x="549537" y="223454"/>
            <a:ext cx="7490958" cy="1332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Lato"/>
              <a:buNone/>
            </a:pPr>
            <a:r>
              <a:rPr b="1" lang="en-GB" sz="3600">
                <a:solidFill>
                  <a:schemeClr val="dk1"/>
                </a:solidFill>
                <a:latin typeface="Lato"/>
                <a:ea typeface="Lato"/>
                <a:cs typeface="Lato"/>
                <a:sym typeface="Lato"/>
              </a:rPr>
              <a:t>EOOS OC – GOOS NFP  </a:t>
            </a:r>
            <a:endParaRPr b="1" sz="3600">
              <a:solidFill>
                <a:schemeClr val="dk1"/>
              </a:solidFill>
              <a:latin typeface="Lato"/>
              <a:ea typeface="Lato"/>
              <a:cs typeface="Lato"/>
              <a:sym typeface="Lato"/>
            </a:endParaRPr>
          </a:p>
        </p:txBody>
      </p:sp>
      <p:sp>
        <p:nvSpPr>
          <p:cNvPr id="106" name="Google Shape;106;p2"/>
          <p:cNvSpPr txBox="1"/>
          <p:nvPr/>
        </p:nvSpPr>
        <p:spPr>
          <a:xfrm>
            <a:off x="6391470" y="6385056"/>
            <a:ext cx="56941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E78062"/>
                </a:solidFill>
                <a:latin typeface="Lato"/>
                <a:ea typeface="Lato"/>
                <a:cs typeface="Lato"/>
                <a:sym typeface="Lato"/>
              </a:rPr>
              <a:t>GOOS NFP meeting, 22 September 2023	           1</a:t>
            </a:r>
            <a:endParaRPr/>
          </a:p>
        </p:txBody>
      </p:sp>
      <p:sp>
        <p:nvSpPr>
          <p:cNvPr id="107" name="Google Shape;107;p2"/>
          <p:cNvSpPr txBox="1"/>
          <p:nvPr/>
        </p:nvSpPr>
        <p:spPr>
          <a:xfrm>
            <a:off x="549537" y="954751"/>
            <a:ext cx="11169712" cy="52221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050"/>
              </a:buClr>
              <a:buSzPts val="2400"/>
              <a:buFont typeface="Arial"/>
              <a:buNone/>
            </a:pPr>
            <a:r>
              <a:rPr b="1" lang="en-GB" sz="2400">
                <a:solidFill>
                  <a:srgbClr val="003050"/>
                </a:solidFill>
                <a:latin typeface="Lato"/>
                <a:ea typeface="Lato"/>
                <a:cs typeface="Lato"/>
                <a:sym typeface="Lato"/>
              </a:rPr>
              <a:t>OC key responsibilities are</a:t>
            </a:r>
            <a:r>
              <a:rPr lang="en-GB" sz="2400">
                <a:solidFill>
                  <a:srgbClr val="003050"/>
                </a:solidFill>
                <a:latin typeface="Lato"/>
                <a:ea typeface="Lato"/>
                <a:cs typeface="Lato"/>
                <a:sym typeface="Lato"/>
              </a:rPr>
              <a:t>:</a:t>
            </a:r>
            <a:endParaRPr/>
          </a:p>
          <a:p>
            <a:pPr indent="-228600" lvl="0" marL="228600" marR="0" rtl="0" algn="l">
              <a:lnSpc>
                <a:spcPct val="90000"/>
              </a:lnSpc>
              <a:spcBef>
                <a:spcPts val="1000"/>
              </a:spcBef>
              <a:spcAft>
                <a:spcPts val="0"/>
              </a:spcAft>
              <a:buClr>
                <a:srgbClr val="003050"/>
              </a:buClr>
              <a:buSzPts val="1800"/>
              <a:buFont typeface="Arial"/>
              <a:buChar char="•"/>
            </a:pPr>
            <a:r>
              <a:rPr lang="en-GB" sz="1800">
                <a:solidFill>
                  <a:srgbClr val="003050"/>
                </a:solidFill>
                <a:latin typeface="Lato"/>
                <a:ea typeface="Lato"/>
                <a:cs typeface="Lato"/>
                <a:sym typeface="Lato"/>
              </a:rPr>
              <a:t>Provide information about relevant opportunities for EOOS;</a:t>
            </a:r>
            <a:endParaRPr/>
          </a:p>
          <a:p>
            <a:pPr indent="-228600" lvl="0" marL="228600" marR="0" rtl="0" algn="l">
              <a:lnSpc>
                <a:spcPct val="90000"/>
              </a:lnSpc>
              <a:spcBef>
                <a:spcPts val="1000"/>
              </a:spcBef>
              <a:spcAft>
                <a:spcPts val="0"/>
              </a:spcAft>
              <a:buClr>
                <a:srgbClr val="003050"/>
              </a:buClr>
              <a:buSzPts val="1800"/>
              <a:buFont typeface="Arial"/>
              <a:buChar char="•"/>
            </a:pPr>
            <a:r>
              <a:rPr b="1" lang="en-GB" sz="1800">
                <a:solidFill>
                  <a:srgbClr val="003050"/>
                </a:solidFill>
                <a:latin typeface="Lato"/>
                <a:ea typeface="Lato"/>
                <a:cs typeface="Lato"/>
                <a:sym typeface="Lato"/>
              </a:rPr>
              <a:t>Support the flow of information on ocean observing activities across national</a:t>
            </a:r>
            <a:r>
              <a:rPr lang="en-GB" sz="1800">
                <a:solidFill>
                  <a:srgbClr val="003050"/>
                </a:solidFill>
                <a:latin typeface="Lato"/>
                <a:ea typeface="Lato"/>
                <a:cs typeface="Lato"/>
                <a:sym typeface="Lato"/>
              </a:rPr>
              <a:t>, regional and global </a:t>
            </a:r>
            <a:r>
              <a:rPr b="1" lang="en-GB" sz="1800">
                <a:solidFill>
                  <a:srgbClr val="003050"/>
                </a:solidFill>
                <a:latin typeface="Lato"/>
                <a:ea typeface="Lato"/>
                <a:cs typeface="Lato"/>
                <a:sym typeface="Lato"/>
              </a:rPr>
              <a:t>scales</a:t>
            </a:r>
            <a:r>
              <a:rPr lang="en-GB" sz="1800">
                <a:solidFill>
                  <a:srgbClr val="003050"/>
                </a:solidFill>
                <a:latin typeface="Lato"/>
                <a:ea typeface="Lato"/>
                <a:cs typeface="Lato"/>
                <a:sym typeface="Lato"/>
              </a:rPr>
              <a:t>;</a:t>
            </a:r>
            <a:endParaRPr/>
          </a:p>
          <a:p>
            <a:pPr indent="-228600" lvl="0" marL="228600" marR="0" rtl="0" algn="l">
              <a:lnSpc>
                <a:spcPct val="90000"/>
              </a:lnSpc>
              <a:spcBef>
                <a:spcPts val="1000"/>
              </a:spcBef>
              <a:spcAft>
                <a:spcPts val="0"/>
              </a:spcAft>
              <a:buClr>
                <a:srgbClr val="003050"/>
              </a:buClr>
              <a:buSzPts val="1800"/>
              <a:buFont typeface="Arial"/>
              <a:buChar char="•"/>
            </a:pPr>
            <a:r>
              <a:rPr b="1" lang="en-GB" sz="1800">
                <a:solidFill>
                  <a:srgbClr val="003050"/>
                </a:solidFill>
                <a:latin typeface="Lato"/>
                <a:ea typeface="Lato"/>
                <a:cs typeface="Lato"/>
                <a:sym typeface="Lato"/>
              </a:rPr>
              <a:t>Identify system requirements to meet user needs for sustainable ocean observing</a:t>
            </a:r>
            <a:r>
              <a:rPr lang="en-GB" sz="1800">
                <a:solidFill>
                  <a:srgbClr val="003050"/>
                </a:solidFill>
                <a:latin typeface="Lato"/>
                <a:ea typeface="Lato"/>
                <a:cs typeface="Lato"/>
                <a:sym typeface="Lato"/>
              </a:rPr>
              <a:t>;</a:t>
            </a:r>
            <a:endParaRPr/>
          </a:p>
          <a:p>
            <a:pPr indent="-228600" lvl="0" marL="228600" marR="0" rtl="0" algn="l">
              <a:lnSpc>
                <a:spcPct val="90000"/>
              </a:lnSpc>
              <a:spcBef>
                <a:spcPts val="1000"/>
              </a:spcBef>
              <a:spcAft>
                <a:spcPts val="0"/>
              </a:spcAft>
              <a:buClr>
                <a:srgbClr val="003050"/>
              </a:buClr>
              <a:buSzPts val="1800"/>
              <a:buFont typeface="Arial"/>
              <a:buChar char="•"/>
            </a:pPr>
            <a:r>
              <a:rPr b="1" lang="en-GB" sz="1800">
                <a:solidFill>
                  <a:srgbClr val="003050"/>
                </a:solidFill>
                <a:latin typeface="Lato"/>
                <a:ea typeface="Lato"/>
                <a:cs typeface="Lato"/>
                <a:sym typeface="Lato"/>
              </a:rPr>
              <a:t>Support and enable the EOOS implementation plan where relevant and practicable, through liaising with implementers and policymakers at a national level, and seeking synergies with adjacent nations at regional and pan-European scales</a:t>
            </a:r>
            <a:r>
              <a:rPr lang="en-GB" sz="1800">
                <a:solidFill>
                  <a:srgbClr val="003050"/>
                </a:solidFill>
                <a:latin typeface="Lato"/>
                <a:ea typeface="Lato"/>
                <a:cs typeface="Lato"/>
                <a:sym typeface="Lato"/>
              </a:rPr>
              <a:t>;</a:t>
            </a:r>
            <a:endParaRPr/>
          </a:p>
          <a:p>
            <a:pPr indent="-228600" lvl="0" marL="228600" marR="0" rtl="0" algn="l">
              <a:lnSpc>
                <a:spcPct val="90000"/>
              </a:lnSpc>
              <a:spcBef>
                <a:spcPts val="1000"/>
              </a:spcBef>
              <a:spcAft>
                <a:spcPts val="0"/>
              </a:spcAft>
              <a:buClr>
                <a:srgbClr val="003050"/>
              </a:buClr>
              <a:buSzPts val="1800"/>
              <a:buFont typeface="Arial"/>
              <a:buChar char="•"/>
            </a:pPr>
            <a:r>
              <a:rPr lang="en-GB" sz="1800">
                <a:solidFill>
                  <a:srgbClr val="003050"/>
                </a:solidFill>
                <a:latin typeface="Lato"/>
                <a:ea typeface="Lato"/>
                <a:cs typeface="Lato"/>
                <a:sym typeface="Lato"/>
              </a:rPr>
              <a:t>Provide advice to the EOOS Steering Group about changes in the ocean observing landscape at European and international level and identify actions for EOOS to further its goals and objectives;</a:t>
            </a:r>
            <a:endParaRPr/>
          </a:p>
          <a:p>
            <a:pPr indent="-228600" lvl="0" marL="228600" marR="0" rtl="0" algn="l">
              <a:lnSpc>
                <a:spcPct val="90000"/>
              </a:lnSpc>
              <a:spcBef>
                <a:spcPts val="1000"/>
              </a:spcBef>
              <a:spcAft>
                <a:spcPts val="0"/>
              </a:spcAft>
              <a:buClr>
                <a:srgbClr val="003050"/>
              </a:buClr>
              <a:buSzPts val="1800"/>
              <a:buFont typeface="Arial"/>
              <a:buChar char="•"/>
            </a:pPr>
            <a:r>
              <a:rPr b="1" lang="en-GB" sz="1800">
                <a:solidFill>
                  <a:srgbClr val="003050"/>
                </a:solidFill>
                <a:latin typeface="Lato"/>
                <a:ea typeface="Lato"/>
                <a:cs typeface="Lato"/>
                <a:sym typeface="Lato"/>
              </a:rPr>
              <a:t>Advocate for coordinated and integrated sustained ocean observing system</a:t>
            </a:r>
            <a:r>
              <a:rPr lang="en-GB" sz="1800">
                <a:solidFill>
                  <a:srgbClr val="003050"/>
                </a:solidFill>
                <a:latin typeface="Lato"/>
                <a:ea typeface="Lato"/>
                <a:cs typeface="Lato"/>
                <a:sym typeface="Lato"/>
              </a:rPr>
              <a:t> that encompasses multiple scales, communities and disciplines at national and pan-European levels and for the role of EOOS as a coordinating framework;</a:t>
            </a:r>
            <a:endParaRPr/>
          </a:p>
          <a:p>
            <a:pPr indent="-228600" lvl="0" marL="228600" marR="0" rtl="0" algn="l">
              <a:lnSpc>
                <a:spcPct val="90000"/>
              </a:lnSpc>
              <a:spcBef>
                <a:spcPts val="1000"/>
              </a:spcBef>
              <a:spcAft>
                <a:spcPts val="0"/>
              </a:spcAft>
              <a:buClr>
                <a:srgbClr val="003050"/>
              </a:buClr>
              <a:buSzPts val="1800"/>
              <a:buFont typeface="Arial"/>
              <a:buChar char="•"/>
            </a:pPr>
            <a:r>
              <a:rPr lang="en-GB" sz="1800">
                <a:solidFill>
                  <a:srgbClr val="003050"/>
                </a:solidFill>
                <a:latin typeface="Lato"/>
                <a:ea typeface="Lato"/>
                <a:cs typeface="Lato"/>
                <a:sym typeface="Lato"/>
              </a:rPr>
              <a:t>Contribute to the mapping of infrastructure, technology and human capacity to help identify gaps in ocean observing system at regional and/or European level;</a:t>
            </a:r>
            <a:endParaRPr/>
          </a:p>
          <a:p>
            <a:pPr indent="-228600" lvl="0" marL="228600" marR="0" rtl="0" algn="l">
              <a:lnSpc>
                <a:spcPct val="90000"/>
              </a:lnSpc>
              <a:spcBef>
                <a:spcPts val="1000"/>
              </a:spcBef>
              <a:spcAft>
                <a:spcPts val="0"/>
              </a:spcAft>
              <a:buClr>
                <a:srgbClr val="003050"/>
              </a:buClr>
              <a:buSzPts val="1800"/>
              <a:buFont typeface="Arial"/>
              <a:buChar char="•"/>
            </a:pPr>
            <a:r>
              <a:rPr lang="en-GB" sz="1800">
                <a:solidFill>
                  <a:srgbClr val="003050"/>
                </a:solidFill>
                <a:latin typeface="Lato"/>
                <a:ea typeface="Lato"/>
                <a:cs typeface="Lato"/>
                <a:sym typeface="Lato"/>
              </a:rPr>
              <a:t>Identify shared priorities through the development of a work plan;</a:t>
            </a:r>
            <a:endParaRPr/>
          </a:p>
          <a:p>
            <a:pPr indent="-228600" lvl="0" marL="228600" marR="0" rtl="0" algn="l">
              <a:lnSpc>
                <a:spcPct val="90000"/>
              </a:lnSpc>
              <a:spcBef>
                <a:spcPts val="1000"/>
              </a:spcBef>
              <a:spcAft>
                <a:spcPts val="0"/>
              </a:spcAft>
              <a:buClr>
                <a:srgbClr val="003050"/>
              </a:buClr>
              <a:buSzPts val="1800"/>
              <a:buFont typeface="Arial"/>
              <a:buChar char="•"/>
            </a:pPr>
            <a:r>
              <a:rPr lang="en-GB" sz="1800">
                <a:solidFill>
                  <a:srgbClr val="003050"/>
                </a:solidFill>
                <a:latin typeface="Lato"/>
                <a:ea typeface="Lato"/>
                <a:cs typeface="Lato"/>
                <a:sym typeface="Lato"/>
              </a:rPr>
              <a:t>Provide advice on EOOS added value.</a:t>
            </a:r>
            <a:endParaRPr sz="1800">
              <a:solidFill>
                <a:srgbClr val="003050"/>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p:nvPr/>
        </p:nvSpPr>
        <p:spPr>
          <a:xfrm>
            <a:off x="0" y="6176865"/>
            <a:ext cx="12192000" cy="681135"/>
          </a:xfrm>
          <a:prstGeom prst="rect">
            <a:avLst/>
          </a:prstGeom>
          <a:solidFill>
            <a:srgbClr val="2A31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8040495" y="0"/>
            <a:ext cx="3855385" cy="1068741"/>
          </a:xfrm>
          <a:prstGeom prst="rect">
            <a:avLst/>
          </a:prstGeom>
          <a:noFill/>
          <a:ln>
            <a:noFill/>
          </a:ln>
        </p:spPr>
      </p:pic>
      <p:sp>
        <p:nvSpPr>
          <p:cNvPr id="114" name="Google Shape;114;p3"/>
          <p:cNvSpPr txBox="1"/>
          <p:nvPr/>
        </p:nvSpPr>
        <p:spPr>
          <a:xfrm>
            <a:off x="549537" y="223454"/>
            <a:ext cx="7490958" cy="8452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Lato"/>
              <a:buNone/>
            </a:pPr>
            <a:r>
              <a:rPr b="1" lang="en-GB" sz="3600">
                <a:solidFill>
                  <a:schemeClr val="dk1"/>
                </a:solidFill>
                <a:latin typeface="Lato"/>
                <a:ea typeface="Lato"/>
                <a:cs typeface="Lato"/>
                <a:sym typeface="Lato"/>
              </a:rPr>
              <a:t>EOOS IP for 2023 </a:t>
            </a:r>
            <a:endParaRPr b="1" sz="3600">
              <a:solidFill>
                <a:schemeClr val="dk1"/>
              </a:solidFill>
              <a:latin typeface="Lato"/>
              <a:ea typeface="Lato"/>
              <a:cs typeface="Lato"/>
              <a:sym typeface="Lato"/>
            </a:endParaRPr>
          </a:p>
        </p:txBody>
      </p:sp>
      <p:sp>
        <p:nvSpPr>
          <p:cNvPr id="115" name="Google Shape;115;p3"/>
          <p:cNvSpPr txBox="1"/>
          <p:nvPr/>
        </p:nvSpPr>
        <p:spPr>
          <a:xfrm>
            <a:off x="6391470" y="6385056"/>
            <a:ext cx="56941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E78062"/>
                </a:solidFill>
                <a:latin typeface="Lato"/>
                <a:ea typeface="Lato"/>
                <a:cs typeface="Lato"/>
                <a:sym typeface="Lato"/>
              </a:rPr>
              <a:t>GOOS NFP meeting, 22 September 2023	           2</a:t>
            </a:r>
            <a:endParaRPr/>
          </a:p>
        </p:txBody>
      </p:sp>
      <p:sp>
        <p:nvSpPr>
          <p:cNvPr id="116" name="Google Shape;116;p3"/>
          <p:cNvSpPr txBox="1"/>
          <p:nvPr/>
        </p:nvSpPr>
        <p:spPr>
          <a:xfrm>
            <a:off x="549525" y="1389624"/>
            <a:ext cx="11123100" cy="1542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050"/>
              </a:buClr>
              <a:buSzPts val="2400"/>
              <a:buFont typeface="Arial"/>
              <a:buNone/>
            </a:pPr>
            <a:r>
              <a:rPr b="1" lang="en-GB" sz="2400">
                <a:solidFill>
                  <a:srgbClr val="003050"/>
                </a:solidFill>
                <a:latin typeface="Lato"/>
                <a:ea typeface="Lato"/>
                <a:cs typeface="Lato"/>
                <a:sym typeface="Lato"/>
              </a:rPr>
              <a:t>Activity 2 Understanding user and stakeholder needs and priorities</a:t>
            </a:r>
            <a:endParaRPr sz="2400">
              <a:solidFill>
                <a:srgbClr val="003050"/>
              </a:solidFill>
              <a:latin typeface="Lato"/>
              <a:ea typeface="Lato"/>
              <a:cs typeface="Lato"/>
              <a:sym typeface="Lato"/>
            </a:endParaRPr>
          </a:p>
          <a:p>
            <a:pPr indent="0" lvl="0" marL="0" marR="0" rtl="0" algn="l">
              <a:lnSpc>
                <a:spcPct val="90000"/>
              </a:lnSpc>
              <a:spcBef>
                <a:spcPts val="1000"/>
              </a:spcBef>
              <a:spcAft>
                <a:spcPts val="0"/>
              </a:spcAft>
              <a:buClr>
                <a:srgbClr val="003050"/>
              </a:buClr>
              <a:buSzPts val="2000"/>
              <a:buFont typeface="Arial"/>
              <a:buNone/>
            </a:pPr>
            <a:r>
              <a:rPr lang="en-GB" sz="2200">
                <a:solidFill>
                  <a:srgbClr val="003050"/>
                </a:solidFill>
                <a:latin typeface="Lato"/>
                <a:ea typeface="Lato"/>
                <a:cs typeface="Lato"/>
                <a:sym typeface="Lato"/>
              </a:rPr>
              <a:t>Action 2.1 Promote dialogue, across the ocean observing value chain, with remote sensing, modelling, forecasting, data management and marine services communities to inform the design of EOOS according to their needs and priorities</a:t>
            </a:r>
            <a:endParaRPr sz="2200"/>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rgbClr val="003050"/>
              </a:solidFill>
              <a:latin typeface="Lato"/>
              <a:ea typeface="Lato"/>
              <a:cs typeface="Lato"/>
              <a:sym typeface="Lato"/>
            </a:endParaRPr>
          </a:p>
        </p:txBody>
      </p:sp>
      <p:sp>
        <p:nvSpPr>
          <p:cNvPr id="117" name="Google Shape;117;p3"/>
          <p:cNvSpPr txBox="1"/>
          <p:nvPr/>
        </p:nvSpPr>
        <p:spPr>
          <a:xfrm>
            <a:off x="549537" y="3042526"/>
            <a:ext cx="11123059" cy="133199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050"/>
              </a:buClr>
              <a:buSzPts val="2400"/>
              <a:buFont typeface="Arial"/>
              <a:buNone/>
            </a:pPr>
            <a:r>
              <a:rPr b="1" lang="en-GB" sz="2400">
                <a:solidFill>
                  <a:srgbClr val="003050"/>
                </a:solidFill>
                <a:latin typeface="Lato"/>
                <a:ea typeface="Lato"/>
                <a:cs typeface="Lato"/>
                <a:sym typeface="Lato"/>
              </a:rPr>
              <a:t>Questions</a:t>
            </a:r>
            <a:endParaRPr sz="2400">
              <a:solidFill>
                <a:srgbClr val="003050"/>
              </a:solidFill>
              <a:latin typeface="Lato"/>
              <a:ea typeface="Lato"/>
              <a:cs typeface="Lato"/>
              <a:sym typeface="Lato"/>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Are the national priorities for ocean observations defined?</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Has the national observing system been evaluated/assessed to fit the needs of defined priorities?</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rgbClr val="00305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p:nvPr/>
        </p:nvSpPr>
        <p:spPr>
          <a:xfrm>
            <a:off x="0" y="6176865"/>
            <a:ext cx="12192000" cy="681135"/>
          </a:xfrm>
          <a:prstGeom prst="rect">
            <a:avLst/>
          </a:prstGeom>
          <a:solidFill>
            <a:srgbClr val="2A31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b="0" l="0" r="0" t="0"/>
          <a:stretch/>
        </p:blipFill>
        <p:spPr>
          <a:xfrm>
            <a:off x="8040495" y="0"/>
            <a:ext cx="3855385" cy="1068741"/>
          </a:xfrm>
          <a:prstGeom prst="rect">
            <a:avLst/>
          </a:prstGeom>
          <a:noFill/>
          <a:ln>
            <a:noFill/>
          </a:ln>
        </p:spPr>
      </p:pic>
      <p:sp>
        <p:nvSpPr>
          <p:cNvPr id="124" name="Google Shape;124;p4"/>
          <p:cNvSpPr txBox="1"/>
          <p:nvPr/>
        </p:nvSpPr>
        <p:spPr>
          <a:xfrm>
            <a:off x="549537" y="223454"/>
            <a:ext cx="7490958" cy="8452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Lato"/>
              <a:buNone/>
            </a:pPr>
            <a:r>
              <a:rPr b="1" lang="en-GB" sz="3600">
                <a:solidFill>
                  <a:schemeClr val="dk1"/>
                </a:solidFill>
                <a:latin typeface="Lato"/>
                <a:ea typeface="Lato"/>
                <a:cs typeface="Lato"/>
                <a:sym typeface="Lato"/>
              </a:rPr>
              <a:t>EOOS IP for 2023 </a:t>
            </a:r>
            <a:endParaRPr b="1" sz="3600">
              <a:solidFill>
                <a:schemeClr val="dk1"/>
              </a:solidFill>
              <a:latin typeface="Lato"/>
              <a:ea typeface="Lato"/>
              <a:cs typeface="Lato"/>
              <a:sym typeface="Lato"/>
            </a:endParaRPr>
          </a:p>
        </p:txBody>
      </p:sp>
      <p:sp>
        <p:nvSpPr>
          <p:cNvPr id="125" name="Google Shape;125;p4"/>
          <p:cNvSpPr txBox="1"/>
          <p:nvPr/>
        </p:nvSpPr>
        <p:spPr>
          <a:xfrm>
            <a:off x="6391470" y="6385056"/>
            <a:ext cx="56941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E78062"/>
                </a:solidFill>
                <a:latin typeface="Lato"/>
                <a:ea typeface="Lato"/>
                <a:cs typeface="Lato"/>
                <a:sym typeface="Lato"/>
              </a:rPr>
              <a:t>GOOS NFP meeting, 22 September 2023	           3</a:t>
            </a:r>
            <a:endParaRPr/>
          </a:p>
        </p:txBody>
      </p:sp>
      <p:sp>
        <p:nvSpPr>
          <p:cNvPr id="126" name="Google Shape;126;p4"/>
          <p:cNvSpPr txBox="1"/>
          <p:nvPr/>
        </p:nvSpPr>
        <p:spPr>
          <a:xfrm>
            <a:off x="549525" y="1389616"/>
            <a:ext cx="11123100" cy="261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050"/>
              </a:buClr>
              <a:buSzPts val="2800"/>
              <a:buFont typeface="Arial"/>
              <a:buNone/>
            </a:pPr>
            <a:r>
              <a:rPr b="1" lang="en-GB" sz="2400">
                <a:solidFill>
                  <a:srgbClr val="003050"/>
                </a:solidFill>
                <a:latin typeface="Lato"/>
                <a:ea typeface="Lato"/>
                <a:cs typeface="Lato"/>
                <a:sym typeface="Lato"/>
              </a:rPr>
              <a:t>Activity 3 Improving the visibility of ocean observing activities</a:t>
            </a:r>
            <a:endParaRPr sz="2400"/>
          </a:p>
          <a:p>
            <a:pPr indent="0" lvl="0" marL="0" marR="0" rtl="0" algn="l">
              <a:lnSpc>
                <a:spcPct val="90000"/>
              </a:lnSpc>
              <a:spcBef>
                <a:spcPts val="1000"/>
              </a:spcBef>
              <a:spcAft>
                <a:spcPts val="0"/>
              </a:spcAft>
              <a:buClr>
                <a:srgbClr val="003050"/>
              </a:buClr>
              <a:buSzPts val="2400"/>
              <a:buFont typeface="Arial"/>
              <a:buNone/>
            </a:pPr>
            <a:r>
              <a:rPr lang="en-GB" sz="2200">
                <a:solidFill>
                  <a:srgbClr val="003050"/>
                </a:solidFill>
                <a:latin typeface="Lato"/>
                <a:ea typeface="Lato"/>
                <a:cs typeface="Lato"/>
                <a:sym typeface="Lato"/>
              </a:rPr>
              <a:t>Action 3.1 Streamline the online reporting and sharing of ocean observing planning with the development of an online tool</a:t>
            </a:r>
            <a:endParaRPr sz="2200"/>
          </a:p>
          <a:p>
            <a:pPr indent="0" lvl="0" marL="0" marR="0" rtl="0" algn="l">
              <a:lnSpc>
                <a:spcPct val="90000"/>
              </a:lnSpc>
              <a:spcBef>
                <a:spcPts val="1000"/>
              </a:spcBef>
              <a:spcAft>
                <a:spcPts val="0"/>
              </a:spcAft>
              <a:buClr>
                <a:srgbClr val="003050"/>
              </a:buClr>
              <a:buSzPts val="2400"/>
              <a:buFont typeface="Arial"/>
              <a:buNone/>
            </a:pPr>
            <a:r>
              <a:rPr lang="en-GB" sz="2200">
                <a:solidFill>
                  <a:srgbClr val="003050"/>
                </a:solidFill>
                <a:latin typeface="Lato"/>
                <a:ea typeface="Lato"/>
                <a:cs typeface="Lato"/>
                <a:sym typeface="Lato"/>
              </a:rPr>
              <a:t>Action 3.2 Engage with European national authorities to promote participation in reporting ocean observing plans through the online tool</a:t>
            </a:r>
            <a:endParaRPr sz="2200"/>
          </a:p>
          <a:p>
            <a:pPr indent="0" lvl="0" marL="0" marR="0" rtl="0" algn="l">
              <a:lnSpc>
                <a:spcPct val="90000"/>
              </a:lnSpc>
              <a:spcBef>
                <a:spcPts val="1000"/>
              </a:spcBef>
              <a:spcAft>
                <a:spcPts val="0"/>
              </a:spcAft>
              <a:buClr>
                <a:srgbClr val="003050"/>
              </a:buClr>
              <a:buSzPts val="2400"/>
              <a:buFont typeface="Arial"/>
              <a:buNone/>
            </a:pPr>
            <a:r>
              <a:rPr lang="en-GB" sz="2200">
                <a:solidFill>
                  <a:srgbClr val="003050"/>
                </a:solidFill>
                <a:latin typeface="Lato"/>
                <a:ea typeface="Lato"/>
                <a:cs typeface="Lato"/>
                <a:sym typeface="Lato"/>
              </a:rPr>
              <a:t>Action 3.3 Consult with MS &amp; AC to assess OO and marine data coordination at the national level</a:t>
            </a:r>
            <a:r>
              <a:rPr lang="en-GB" sz="2400">
                <a:solidFill>
                  <a:srgbClr val="003050"/>
                </a:solidFill>
                <a:latin typeface="Lato"/>
                <a:ea typeface="Lato"/>
                <a:cs typeface="Lato"/>
                <a:sym typeface="Lato"/>
              </a:rPr>
              <a:t>    </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rgbClr val="003050"/>
              </a:solidFill>
              <a:latin typeface="Lato"/>
              <a:ea typeface="Lato"/>
              <a:cs typeface="Lato"/>
              <a:sym typeface="Lato"/>
            </a:endParaRPr>
          </a:p>
        </p:txBody>
      </p:sp>
      <p:sp>
        <p:nvSpPr>
          <p:cNvPr id="127" name="Google Shape;127;p4"/>
          <p:cNvSpPr txBox="1"/>
          <p:nvPr/>
        </p:nvSpPr>
        <p:spPr>
          <a:xfrm>
            <a:off x="549537" y="4282962"/>
            <a:ext cx="11123059" cy="18939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050"/>
              </a:buClr>
              <a:buSzPts val="2400"/>
              <a:buFont typeface="Arial"/>
              <a:buNone/>
            </a:pPr>
            <a:r>
              <a:rPr b="1" lang="en-GB" sz="2400">
                <a:solidFill>
                  <a:srgbClr val="003050"/>
                </a:solidFill>
                <a:latin typeface="Lato"/>
                <a:ea typeface="Lato"/>
                <a:cs typeface="Lato"/>
                <a:sym typeface="Lato"/>
              </a:rPr>
              <a:t>Questions</a:t>
            </a:r>
            <a:endParaRPr sz="2400">
              <a:solidFill>
                <a:srgbClr val="003050"/>
              </a:solidFill>
              <a:latin typeface="Lato"/>
              <a:ea typeface="Lato"/>
              <a:cs typeface="Lato"/>
              <a:sym typeface="Lato"/>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Is there an information sharing system on planned ocean observing activities in place at national/regional level?</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rgbClr val="00305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p:nvPr/>
        </p:nvSpPr>
        <p:spPr>
          <a:xfrm>
            <a:off x="0" y="6176865"/>
            <a:ext cx="12192000" cy="681135"/>
          </a:xfrm>
          <a:prstGeom prst="rect">
            <a:avLst/>
          </a:prstGeom>
          <a:solidFill>
            <a:srgbClr val="2A31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3" name="Google Shape;133;p5"/>
          <p:cNvPicPr preferRelativeResize="0"/>
          <p:nvPr/>
        </p:nvPicPr>
        <p:blipFill rotWithShape="1">
          <a:blip r:embed="rId3">
            <a:alphaModFix/>
          </a:blip>
          <a:srcRect b="0" l="0" r="0" t="0"/>
          <a:stretch/>
        </p:blipFill>
        <p:spPr>
          <a:xfrm>
            <a:off x="8040495" y="0"/>
            <a:ext cx="3855385" cy="1068741"/>
          </a:xfrm>
          <a:prstGeom prst="rect">
            <a:avLst/>
          </a:prstGeom>
          <a:noFill/>
          <a:ln>
            <a:noFill/>
          </a:ln>
        </p:spPr>
      </p:pic>
      <p:sp>
        <p:nvSpPr>
          <p:cNvPr id="134" name="Google Shape;134;p5"/>
          <p:cNvSpPr txBox="1"/>
          <p:nvPr/>
        </p:nvSpPr>
        <p:spPr>
          <a:xfrm>
            <a:off x="549537" y="223454"/>
            <a:ext cx="7490958" cy="8452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Lato"/>
              <a:buNone/>
            </a:pPr>
            <a:r>
              <a:rPr b="1" lang="en-GB" sz="3600">
                <a:solidFill>
                  <a:schemeClr val="dk1"/>
                </a:solidFill>
                <a:latin typeface="Lato"/>
                <a:ea typeface="Lato"/>
                <a:cs typeface="Lato"/>
                <a:sym typeface="Lato"/>
              </a:rPr>
              <a:t>EOOS IP for 2023 </a:t>
            </a:r>
            <a:endParaRPr b="1" sz="3600">
              <a:solidFill>
                <a:schemeClr val="dk1"/>
              </a:solidFill>
              <a:latin typeface="Lato"/>
              <a:ea typeface="Lato"/>
              <a:cs typeface="Lato"/>
              <a:sym typeface="Lato"/>
            </a:endParaRPr>
          </a:p>
        </p:txBody>
      </p:sp>
      <p:sp>
        <p:nvSpPr>
          <p:cNvPr id="135" name="Google Shape;135;p5"/>
          <p:cNvSpPr txBox="1"/>
          <p:nvPr/>
        </p:nvSpPr>
        <p:spPr>
          <a:xfrm>
            <a:off x="6391470" y="6385056"/>
            <a:ext cx="56941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E78062"/>
                </a:solidFill>
                <a:latin typeface="Lato"/>
                <a:ea typeface="Lato"/>
                <a:cs typeface="Lato"/>
                <a:sym typeface="Lato"/>
              </a:rPr>
              <a:t>GOOS NFP meeting, 22 September 2023	           4</a:t>
            </a:r>
            <a:endParaRPr/>
          </a:p>
        </p:txBody>
      </p:sp>
      <p:sp>
        <p:nvSpPr>
          <p:cNvPr id="136" name="Google Shape;136;p5"/>
          <p:cNvSpPr txBox="1"/>
          <p:nvPr/>
        </p:nvSpPr>
        <p:spPr>
          <a:xfrm>
            <a:off x="549537" y="1389634"/>
            <a:ext cx="11123059" cy="22772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050"/>
              </a:buClr>
              <a:buSzPts val="2800"/>
              <a:buFont typeface="Arial"/>
              <a:buNone/>
            </a:pPr>
            <a:r>
              <a:rPr b="1" lang="en-GB" sz="2400">
                <a:solidFill>
                  <a:srgbClr val="003050"/>
                </a:solidFill>
                <a:latin typeface="Lato"/>
                <a:ea typeface="Lato"/>
                <a:cs typeface="Lato"/>
                <a:sym typeface="Lato"/>
              </a:rPr>
              <a:t>Activity 6 Advancing the transition to a well-connected, coordinated ocean observing system</a:t>
            </a:r>
            <a:endParaRPr sz="2400"/>
          </a:p>
          <a:p>
            <a:pPr indent="0" lvl="0" marL="0" marR="0" rtl="0" algn="l">
              <a:lnSpc>
                <a:spcPct val="90000"/>
              </a:lnSpc>
              <a:spcBef>
                <a:spcPts val="1000"/>
              </a:spcBef>
              <a:spcAft>
                <a:spcPts val="0"/>
              </a:spcAft>
              <a:buClr>
                <a:srgbClr val="003050"/>
              </a:buClr>
              <a:buSzPts val="2400"/>
              <a:buFont typeface="Arial"/>
              <a:buNone/>
            </a:pPr>
            <a:r>
              <a:rPr lang="en-GB" sz="2200">
                <a:solidFill>
                  <a:srgbClr val="003050"/>
                </a:solidFill>
                <a:latin typeface="Lato"/>
                <a:ea typeface="Lato"/>
                <a:cs typeface="Lato"/>
                <a:sym typeface="Lato"/>
              </a:rPr>
              <a:t>Action 6.1a Launch survey to gather feedback on barriers to integration</a:t>
            </a:r>
            <a:endParaRPr sz="2200"/>
          </a:p>
          <a:p>
            <a:pPr indent="0" lvl="0" marL="0" marR="0" rtl="0" algn="l">
              <a:lnSpc>
                <a:spcPct val="90000"/>
              </a:lnSpc>
              <a:spcBef>
                <a:spcPts val="1000"/>
              </a:spcBef>
              <a:spcAft>
                <a:spcPts val="0"/>
              </a:spcAft>
              <a:buClr>
                <a:srgbClr val="003050"/>
              </a:buClr>
              <a:buSzPts val="2400"/>
              <a:buFont typeface="Arial"/>
              <a:buNone/>
            </a:pPr>
            <a:r>
              <a:rPr lang="en-GB" sz="2200">
                <a:solidFill>
                  <a:srgbClr val="003050"/>
                </a:solidFill>
                <a:latin typeface="Lato"/>
                <a:ea typeface="Lato"/>
                <a:cs typeface="Lato"/>
                <a:sym typeface="Lato"/>
              </a:rPr>
              <a:t>Action 6.3 Foster the development and strengthening of national committees in support of GOOS NFPs    </a:t>
            </a:r>
            <a:endParaRPr sz="2200">
              <a:solidFill>
                <a:srgbClr val="003050"/>
              </a:solidFill>
              <a:latin typeface="Lato"/>
              <a:ea typeface="Lato"/>
              <a:cs typeface="Lato"/>
              <a:sym typeface="Lato"/>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rgbClr val="003050"/>
              </a:solidFill>
              <a:latin typeface="Lato"/>
              <a:ea typeface="Lato"/>
              <a:cs typeface="Lato"/>
              <a:sym typeface="Lato"/>
            </a:endParaRPr>
          </a:p>
        </p:txBody>
      </p:sp>
      <p:sp>
        <p:nvSpPr>
          <p:cNvPr id="137" name="Google Shape;137;p5"/>
          <p:cNvSpPr txBox="1"/>
          <p:nvPr/>
        </p:nvSpPr>
        <p:spPr>
          <a:xfrm>
            <a:off x="534470" y="3987824"/>
            <a:ext cx="11123059" cy="133199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050"/>
              </a:buClr>
              <a:buSzPts val="2400"/>
              <a:buFont typeface="Arial"/>
              <a:buNone/>
            </a:pPr>
            <a:r>
              <a:rPr b="1" lang="en-GB" sz="2400">
                <a:solidFill>
                  <a:srgbClr val="003050"/>
                </a:solidFill>
                <a:latin typeface="Lato"/>
                <a:ea typeface="Lato"/>
                <a:cs typeface="Lato"/>
                <a:sym typeface="Lato"/>
              </a:rPr>
              <a:t>Questions</a:t>
            </a:r>
            <a:endParaRPr sz="2400">
              <a:solidFill>
                <a:srgbClr val="003050"/>
              </a:solidFill>
              <a:latin typeface="Lato"/>
              <a:ea typeface="Lato"/>
              <a:cs typeface="Lato"/>
              <a:sym typeface="Lato"/>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Is the national committee established for national ocean observing coordination?</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Who is composing the ocean observations national committee?</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0" lvl="0" marL="0" marR="0" rtl="0" algn="l">
              <a:lnSpc>
                <a:spcPct val="90000"/>
              </a:lnSpc>
              <a:spcBef>
                <a:spcPts val="1000"/>
              </a:spcBef>
              <a:spcAft>
                <a:spcPts val="0"/>
              </a:spcAft>
              <a:buClr>
                <a:srgbClr val="003050"/>
              </a:buClr>
              <a:buSzPts val="2000"/>
              <a:buFont typeface="Arial"/>
              <a:buNone/>
            </a:pPr>
            <a:r>
              <a:rPr lang="en-GB" sz="2000">
                <a:solidFill>
                  <a:srgbClr val="003050"/>
                </a:solidFill>
                <a:latin typeface="Lato"/>
                <a:ea typeface="Lato"/>
                <a:cs typeface="Lato"/>
                <a:sym typeface="Lato"/>
              </a:rPr>
              <a:t>    </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rgbClr val="003050"/>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4758e87dc2_0_0"/>
          <p:cNvSpPr txBox="1"/>
          <p:nvPr>
            <p:ph type="title"/>
          </p:nvPr>
        </p:nvSpPr>
        <p:spPr>
          <a:xfrm>
            <a:off x="9368789" y="1185253"/>
            <a:ext cx="2612700" cy="23784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2000"/>
              <a:buFont typeface="Calibri"/>
              <a:buNone/>
            </a:pPr>
            <a:r>
              <a:rPr lang="en-GB" sz="2000">
                <a:latin typeface="Calibri"/>
                <a:ea typeface="Calibri"/>
                <a:cs typeface="Calibri"/>
                <a:sym typeface="Calibri"/>
              </a:rPr>
              <a:t>Collating national </a:t>
            </a:r>
            <a:br>
              <a:rPr lang="en-GB" sz="2000">
                <a:latin typeface="Calibri"/>
                <a:ea typeface="Calibri"/>
                <a:cs typeface="Calibri"/>
                <a:sym typeface="Calibri"/>
              </a:rPr>
            </a:br>
            <a:r>
              <a:rPr lang="en-GB" sz="2000">
                <a:latin typeface="Calibri"/>
                <a:ea typeface="Calibri"/>
                <a:cs typeface="Calibri"/>
                <a:sym typeface="Calibri"/>
              </a:rPr>
              <a:t>ocean observing responsibilities </a:t>
            </a:r>
            <a:br>
              <a:rPr lang="en-GB" sz="2000">
                <a:latin typeface="Calibri"/>
                <a:ea typeface="Calibri"/>
                <a:cs typeface="Calibri"/>
                <a:sym typeface="Calibri"/>
              </a:rPr>
            </a:br>
            <a:r>
              <a:rPr lang="en-GB" sz="2000">
                <a:latin typeface="Calibri"/>
                <a:ea typeface="Calibri"/>
                <a:cs typeface="Calibri"/>
                <a:sym typeface="Calibri"/>
              </a:rPr>
              <a:t>and data flows </a:t>
            </a:r>
            <a:br>
              <a:rPr lang="en-GB" sz="2000">
                <a:latin typeface="Calibri"/>
                <a:ea typeface="Calibri"/>
                <a:cs typeface="Calibri"/>
                <a:sym typeface="Calibri"/>
              </a:rPr>
            </a:br>
            <a:r>
              <a:rPr lang="en-GB" sz="2000">
                <a:latin typeface="Calibri"/>
                <a:ea typeface="Calibri"/>
                <a:cs typeface="Calibri"/>
                <a:sym typeface="Calibri"/>
              </a:rPr>
              <a:t>in Europe</a:t>
            </a:r>
            <a:endParaRPr sz="4000">
              <a:latin typeface="Calibri"/>
              <a:ea typeface="Calibri"/>
              <a:cs typeface="Calibri"/>
              <a:sym typeface="Calibri"/>
            </a:endParaRPr>
          </a:p>
        </p:txBody>
      </p:sp>
      <p:pic>
        <p:nvPicPr>
          <p:cNvPr id="143" name="Google Shape;143;g24758e87dc2_0_0"/>
          <p:cNvPicPr preferRelativeResize="0"/>
          <p:nvPr/>
        </p:nvPicPr>
        <p:blipFill rotWithShape="1">
          <a:blip r:embed="rId3">
            <a:alphaModFix/>
          </a:blip>
          <a:srcRect b="0" l="0" r="0" t="0"/>
          <a:stretch/>
        </p:blipFill>
        <p:spPr>
          <a:xfrm>
            <a:off x="72746" y="-47430"/>
            <a:ext cx="9023403" cy="6857999"/>
          </a:xfrm>
          <a:prstGeom prst="rect">
            <a:avLst/>
          </a:prstGeom>
          <a:noFill/>
          <a:ln>
            <a:noFill/>
          </a:ln>
        </p:spPr>
      </p:pic>
      <p:sp>
        <p:nvSpPr>
          <p:cNvPr id="144" name="Google Shape;144;g24758e87dc2_0_0"/>
          <p:cNvSpPr txBox="1"/>
          <p:nvPr/>
        </p:nvSpPr>
        <p:spPr>
          <a:xfrm>
            <a:off x="9239092" y="-467399"/>
            <a:ext cx="2612700" cy="2378400"/>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2800"/>
              <a:buFont typeface="Calibri"/>
              <a:buNone/>
            </a:pPr>
            <a:r>
              <a:rPr b="1" lang="en-GB" sz="2800">
                <a:solidFill>
                  <a:schemeClr val="accent1"/>
                </a:solidFill>
                <a:latin typeface="Calibri"/>
                <a:ea typeface="Calibri"/>
                <a:cs typeface="Calibri"/>
                <a:sym typeface="Calibri"/>
              </a:rPr>
              <a:t>EOOS </a:t>
            </a:r>
            <a:br>
              <a:rPr b="1" lang="en-GB" sz="2800">
                <a:solidFill>
                  <a:schemeClr val="accent1"/>
                </a:solidFill>
                <a:latin typeface="Calibri"/>
                <a:ea typeface="Calibri"/>
                <a:cs typeface="Calibri"/>
                <a:sym typeface="Calibri"/>
              </a:rPr>
            </a:br>
            <a:r>
              <a:rPr b="1" lang="en-GB" sz="2800">
                <a:solidFill>
                  <a:schemeClr val="accent1"/>
                </a:solidFill>
                <a:latin typeface="Calibri"/>
                <a:ea typeface="Calibri"/>
                <a:cs typeface="Calibri"/>
                <a:sym typeface="Calibri"/>
              </a:rPr>
              <a:t>Resource </a:t>
            </a:r>
            <a:br>
              <a:rPr b="1" lang="en-GB" sz="2800">
                <a:solidFill>
                  <a:schemeClr val="accent1"/>
                </a:solidFill>
                <a:latin typeface="Calibri"/>
                <a:ea typeface="Calibri"/>
                <a:cs typeface="Calibri"/>
                <a:sym typeface="Calibri"/>
              </a:rPr>
            </a:br>
            <a:r>
              <a:rPr b="1" lang="en-GB" sz="2800">
                <a:solidFill>
                  <a:schemeClr val="accent1"/>
                </a:solidFill>
                <a:latin typeface="Calibri"/>
                <a:ea typeface="Calibri"/>
                <a:cs typeface="Calibri"/>
                <a:sym typeface="Calibri"/>
              </a:rPr>
              <a:t>Forum</a:t>
            </a:r>
            <a:endParaRPr sz="4800">
              <a:solidFill>
                <a:schemeClr val="accent1"/>
              </a:solidFill>
              <a:latin typeface="Calibri"/>
              <a:ea typeface="Calibri"/>
              <a:cs typeface="Calibri"/>
              <a:sym typeface="Calibri"/>
            </a:endParaRPr>
          </a:p>
        </p:txBody>
      </p:sp>
      <p:pic>
        <p:nvPicPr>
          <p:cNvPr id="145" name="Google Shape;145;g24758e87dc2_0_0"/>
          <p:cNvPicPr preferRelativeResize="0"/>
          <p:nvPr/>
        </p:nvPicPr>
        <p:blipFill>
          <a:blip r:embed="rId4">
            <a:alphaModFix/>
          </a:blip>
          <a:stretch>
            <a:fillRect/>
          </a:stretch>
        </p:blipFill>
        <p:spPr>
          <a:xfrm>
            <a:off x="9452033" y="3133567"/>
            <a:ext cx="2739967" cy="38260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p:nvPr/>
        </p:nvSpPr>
        <p:spPr>
          <a:xfrm>
            <a:off x="0" y="6176865"/>
            <a:ext cx="12192000" cy="681135"/>
          </a:xfrm>
          <a:prstGeom prst="rect">
            <a:avLst/>
          </a:prstGeom>
          <a:solidFill>
            <a:srgbClr val="2A313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3">
            <a:alphaModFix/>
          </a:blip>
          <a:srcRect b="0" l="0" r="0" t="0"/>
          <a:stretch/>
        </p:blipFill>
        <p:spPr>
          <a:xfrm>
            <a:off x="8040495" y="0"/>
            <a:ext cx="3855385" cy="1068741"/>
          </a:xfrm>
          <a:prstGeom prst="rect">
            <a:avLst/>
          </a:prstGeom>
          <a:noFill/>
          <a:ln>
            <a:noFill/>
          </a:ln>
        </p:spPr>
      </p:pic>
      <p:sp>
        <p:nvSpPr>
          <p:cNvPr id="152" name="Google Shape;152;p6"/>
          <p:cNvSpPr txBox="1"/>
          <p:nvPr/>
        </p:nvSpPr>
        <p:spPr>
          <a:xfrm>
            <a:off x="549537" y="223454"/>
            <a:ext cx="7577426" cy="8452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Lato"/>
              <a:buNone/>
            </a:pPr>
            <a:r>
              <a:rPr b="1" lang="en-GB" sz="3600">
                <a:solidFill>
                  <a:schemeClr val="dk1"/>
                </a:solidFill>
                <a:latin typeface="Lato"/>
                <a:ea typeface="Lato"/>
                <a:cs typeface="Lato"/>
                <a:sym typeface="Lato"/>
              </a:rPr>
              <a:t>EOOS Roadmap for Implementation</a:t>
            </a:r>
            <a:endParaRPr b="1" sz="3600">
              <a:solidFill>
                <a:schemeClr val="dk1"/>
              </a:solidFill>
              <a:latin typeface="Lato"/>
              <a:ea typeface="Lato"/>
              <a:cs typeface="Lato"/>
              <a:sym typeface="Lato"/>
            </a:endParaRPr>
          </a:p>
        </p:txBody>
      </p:sp>
      <p:sp>
        <p:nvSpPr>
          <p:cNvPr id="153" name="Google Shape;153;p6"/>
          <p:cNvSpPr txBox="1"/>
          <p:nvPr/>
        </p:nvSpPr>
        <p:spPr>
          <a:xfrm>
            <a:off x="6428792" y="6385056"/>
            <a:ext cx="56567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E78062"/>
                </a:solidFill>
                <a:latin typeface="Lato"/>
                <a:ea typeface="Lato"/>
                <a:cs typeface="Lato"/>
                <a:sym typeface="Lato"/>
              </a:rPr>
              <a:t>GOOS NFP meeting, 22 September 2023	           5</a:t>
            </a:r>
            <a:endParaRPr/>
          </a:p>
        </p:txBody>
      </p:sp>
      <p:pic>
        <p:nvPicPr>
          <p:cNvPr id="154" name="Google Shape;154;p6"/>
          <p:cNvPicPr preferRelativeResize="0"/>
          <p:nvPr/>
        </p:nvPicPr>
        <p:blipFill rotWithShape="1">
          <a:blip r:embed="rId4">
            <a:alphaModFix/>
          </a:blip>
          <a:srcRect b="0" l="0" r="0" t="0"/>
          <a:stretch/>
        </p:blipFill>
        <p:spPr>
          <a:xfrm>
            <a:off x="296120" y="946044"/>
            <a:ext cx="11266384" cy="52308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2023-04-02T06:55:16Z</dcterms:created>
  <dc:creator>Inga Lips</dc:creator>
</cp:coreProperties>
</file>