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53">
          <p15:clr>
            <a:srgbClr val="A4A3A4"/>
          </p15:clr>
        </p15:guide>
        <p15:guide id="2" pos="3840">
          <p15:clr>
            <a:srgbClr val="A4A3A4"/>
          </p15:clr>
        </p15:guide>
      </p15:sldGuideLst>
    </p:ext>
    <p:ext uri="GoogleSlidesCustomDataVersion2">
      <go:slidesCustomData xmlns:go="http://customooxmlschemas.google.com/" r:id="rId25" roundtripDataSignature="AMtx7mjMXek+UGRdngq9avEn4BCbj7pD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5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7: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8: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9: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0: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2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2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2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1: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12: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3: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4: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5: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6:notes"/>
          <p:cNvSpPr txBox="1"/>
          <p:nvPr>
            <p:ph idx="1" type="body"/>
          </p:nvPr>
        </p:nvSpPr>
        <p:spPr>
          <a:xfrm>
            <a:off x="679768" y="4715153"/>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9406E"/>
              </a:buClr>
              <a:buSzPts val="6000"/>
              <a:buFont typeface="Calibri"/>
              <a:buNone/>
              <a:defRPr sz="6000">
                <a:solidFill>
                  <a:srgbClr val="39406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9406E"/>
              </a:buClr>
              <a:buSzPts val="2400"/>
              <a:buNone/>
              <a:defRPr sz="2400">
                <a:solidFill>
                  <a:srgbClr val="39406E"/>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9406E"/>
              </a:buClr>
              <a:buSzPts val="4400"/>
              <a:buFont typeface="Calibri"/>
              <a:buNone/>
              <a:defRPr>
                <a:solidFill>
                  <a:srgbClr val="39406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defRPr>
            </a:lvl1pPr>
            <a:lvl2pPr indent="-381000" lvl="1" marL="914400" algn="l">
              <a:lnSpc>
                <a:spcPct val="90000"/>
              </a:lnSpc>
              <a:spcBef>
                <a:spcPts val="500"/>
              </a:spcBef>
              <a:spcAft>
                <a:spcPts val="0"/>
              </a:spcAft>
              <a:buClr>
                <a:srgbClr val="262626"/>
              </a:buClr>
              <a:buSzPts val="2400"/>
              <a:buChar char="•"/>
              <a:defRPr>
                <a:solidFill>
                  <a:srgbClr val="262626"/>
                </a:solidFill>
              </a:defRPr>
            </a:lvl2pPr>
            <a:lvl3pPr indent="-355600" lvl="2" marL="1371600" algn="l">
              <a:lnSpc>
                <a:spcPct val="90000"/>
              </a:lnSpc>
              <a:spcBef>
                <a:spcPts val="500"/>
              </a:spcBef>
              <a:spcAft>
                <a:spcPts val="0"/>
              </a:spcAft>
              <a:buClr>
                <a:srgbClr val="262626"/>
              </a:buClr>
              <a:buSzPts val="2000"/>
              <a:buChar char="•"/>
              <a:defRPr>
                <a:solidFill>
                  <a:srgbClr val="262626"/>
                </a:solidFill>
              </a:defRPr>
            </a:lvl3pPr>
            <a:lvl4pPr indent="-342900" lvl="3" marL="1828800" algn="l">
              <a:lnSpc>
                <a:spcPct val="90000"/>
              </a:lnSpc>
              <a:spcBef>
                <a:spcPts val="500"/>
              </a:spcBef>
              <a:spcAft>
                <a:spcPts val="0"/>
              </a:spcAft>
              <a:buClr>
                <a:srgbClr val="262626"/>
              </a:buClr>
              <a:buSzPts val="1800"/>
              <a:buChar char="•"/>
              <a:defRPr>
                <a:solidFill>
                  <a:srgbClr val="262626"/>
                </a:solidFill>
              </a:defRPr>
            </a:lvl4pPr>
            <a:lvl5pPr indent="-342900" lvl="4" marL="2286000" algn="l">
              <a:lnSpc>
                <a:spcPct val="90000"/>
              </a:lnSpc>
              <a:spcBef>
                <a:spcPts val="500"/>
              </a:spcBef>
              <a:spcAft>
                <a:spcPts val="0"/>
              </a:spcAft>
              <a:buClr>
                <a:srgbClr val="262626"/>
              </a:buClr>
              <a:buSzPts val="18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p:nvPr/>
        </p:nvSpPr>
        <p:spPr>
          <a:xfrm>
            <a:off x="419406" y="6525344"/>
            <a:ext cx="10755223" cy="144015"/>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 name="Google Shape;27;p8"/>
          <p:cNvPicPr preferRelativeResize="0"/>
          <p:nvPr/>
        </p:nvPicPr>
        <p:blipFill rotWithShape="1">
          <a:blip r:embed="rId2">
            <a:alphaModFix/>
          </a:blip>
          <a:srcRect b="0" l="0" r="0" t="0"/>
          <a:stretch/>
        </p:blipFill>
        <p:spPr>
          <a:xfrm>
            <a:off x="11174629" y="5906218"/>
            <a:ext cx="815542" cy="815542"/>
          </a:xfrm>
          <a:prstGeom prst="rect">
            <a:avLst/>
          </a:prstGeom>
          <a:noFill/>
          <a:ln>
            <a:noFill/>
          </a:ln>
        </p:spPr>
      </p:pic>
      <p:sp>
        <p:nvSpPr>
          <p:cNvPr id="28" name="Google Shape;28;p8"/>
          <p:cNvSpPr txBox="1"/>
          <p:nvPr/>
        </p:nvSpPr>
        <p:spPr>
          <a:xfrm>
            <a:off x="381000" y="6228019"/>
            <a:ext cx="21282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39406E"/>
                </a:solidFill>
                <a:latin typeface="Calibri"/>
                <a:ea typeface="Calibri"/>
                <a:cs typeface="Calibri"/>
                <a:sym typeface="Calibri"/>
              </a:rPr>
              <a:t>Ocean Best Practices</a:t>
            </a:r>
            <a:endParaRPr b="0" i="0" sz="1800" u="none" cap="none" strike="noStrike">
              <a:solidFill>
                <a:srgbClr val="39406E"/>
              </a:solidFill>
              <a:latin typeface="Calibri"/>
              <a:ea typeface="Calibri"/>
              <a:cs typeface="Calibri"/>
              <a:sym typeface="Calibri"/>
            </a:endParaRPr>
          </a:p>
        </p:txBody>
      </p:sp>
      <p:sp>
        <p:nvSpPr>
          <p:cNvPr id="29" name="Google Shape;29;p8"/>
          <p:cNvSpPr txBox="1"/>
          <p:nvPr/>
        </p:nvSpPr>
        <p:spPr>
          <a:xfrm>
            <a:off x="6398700" y="6441974"/>
            <a:ext cx="4751387" cy="3107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Insert name of conference, if desired</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34" name="Google Shape;34;p9"/>
          <p:cNvSpPr/>
          <p:nvPr/>
        </p:nvSpPr>
        <p:spPr>
          <a:xfrm>
            <a:off x="419406" y="6525344"/>
            <a:ext cx="10755223" cy="144015"/>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 name="Google Shape;35;p9"/>
          <p:cNvPicPr preferRelativeResize="0"/>
          <p:nvPr/>
        </p:nvPicPr>
        <p:blipFill rotWithShape="1">
          <a:blip r:embed="rId2">
            <a:alphaModFix/>
          </a:blip>
          <a:srcRect b="0" l="0" r="0" t="0"/>
          <a:stretch/>
        </p:blipFill>
        <p:spPr>
          <a:xfrm>
            <a:off x="11174629" y="5906218"/>
            <a:ext cx="815542" cy="815542"/>
          </a:xfrm>
          <a:prstGeom prst="rect">
            <a:avLst/>
          </a:prstGeom>
          <a:noFill/>
          <a:ln>
            <a:noFill/>
          </a:ln>
        </p:spPr>
      </p:pic>
      <p:sp>
        <p:nvSpPr>
          <p:cNvPr id="36" name="Google Shape;36;p9"/>
          <p:cNvSpPr txBox="1"/>
          <p:nvPr/>
        </p:nvSpPr>
        <p:spPr>
          <a:xfrm>
            <a:off x="381000" y="6228019"/>
            <a:ext cx="212821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39406E"/>
                </a:solidFill>
                <a:latin typeface="Calibri"/>
                <a:ea typeface="Calibri"/>
                <a:cs typeface="Calibri"/>
                <a:sym typeface="Calibri"/>
              </a:rPr>
              <a:t>Ocean Best Practices</a:t>
            </a:r>
            <a:endParaRPr b="0" i="0" sz="1800" u="none" cap="none" strike="noStrike">
              <a:solidFill>
                <a:srgbClr val="39406E"/>
              </a:solidFill>
              <a:latin typeface="Calibri"/>
              <a:ea typeface="Calibri"/>
              <a:cs typeface="Calibri"/>
              <a:sym typeface="Calibri"/>
            </a:endParaRPr>
          </a:p>
        </p:txBody>
      </p:sp>
      <p:sp>
        <p:nvSpPr>
          <p:cNvPr id="37" name="Google Shape;37;p9"/>
          <p:cNvSpPr txBox="1"/>
          <p:nvPr/>
        </p:nvSpPr>
        <p:spPr>
          <a:xfrm>
            <a:off x="6398700" y="6441974"/>
            <a:ext cx="4751387" cy="3107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Insert name of conference, if desired</a:t>
            </a:r>
            <a:endParaRPr b="0" i="0" sz="12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9406E"/>
              </a:buClr>
              <a:buSzPts val="4400"/>
              <a:buFont typeface="Calibri"/>
              <a:buNone/>
              <a:defRPr b="0" i="0" sz="4400" u="none" cap="none" strike="noStrike">
                <a:solidFill>
                  <a:srgbClr val="39406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A3838"/>
              </a:buClr>
              <a:buSzPts val="2800"/>
              <a:buFont typeface="Arial"/>
              <a:buChar char="•"/>
              <a:defRPr b="0" i="0" sz="2800" u="none" cap="none" strike="noStrike">
                <a:solidFill>
                  <a:srgbClr val="3A3838"/>
                </a:solidFill>
                <a:latin typeface="Calibri"/>
                <a:ea typeface="Calibri"/>
                <a:cs typeface="Calibri"/>
                <a:sym typeface="Calibri"/>
              </a:defRPr>
            </a:lvl1pPr>
            <a:lvl2pPr indent="-381000" lvl="1" marL="914400" marR="0" rtl="0" algn="l">
              <a:lnSpc>
                <a:spcPct val="90000"/>
              </a:lnSpc>
              <a:spcBef>
                <a:spcPts val="500"/>
              </a:spcBef>
              <a:spcAft>
                <a:spcPts val="0"/>
              </a:spcAft>
              <a:buClr>
                <a:srgbClr val="3A3838"/>
              </a:buClr>
              <a:buSzPts val="2400"/>
              <a:buFont typeface="Arial"/>
              <a:buChar char="•"/>
              <a:defRPr b="0" i="0" sz="2400" u="none" cap="none" strike="noStrike">
                <a:solidFill>
                  <a:srgbClr val="3A3838"/>
                </a:solidFill>
                <a:latin typeface="Calibri"/>
                <a:ea typeface="Calibri"/>
                <a:cs typeface="Calibri"/>
                <a:sym typeface="Calibri"/>
              </a:defRPr>
            </a:lvl2pPr>
            <a:lvl3pPr indent="-355600" lvl="2" marL="1371600" marR="0" rtl="0" algn="l">
              <a:lnSpc>
                <a:spcPct val="90000"/>
              </a:lnSpc>
              <a:spcBef>
                <a:spcPts val="500"/>
              </a:spcBef>
              <a:spcAft>
                <a:spcPts val="0"/>
              </a:spcAft>
              <a:buClr>
                <a:srgbClr val="3A3838"/>
              </a:buClr>
              <a:buSzPts val="2000"/>
              <a:buFont typeface="Arial"/>
              <a:buChar char="•"/>
              <a:defRPr b="0" i="0" sz="2000" u="none" cap="none" strike="noStrike">
                <a:solidFill>
                  <a:srgbClr val="3A3838"/>
                </a:solidFill>
                <a:latin typeface="Calibri"/>
                <a:ea typeface="Calibri"/>
                <a:cs typeface="Calibri"/>
                <a:sym typeface="Calibri"/>
              </a:defRPr>
            </a:lvl3pPr>
            <a:lvl4pPr indent="-342900" lvl="3" marL="18288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Calibri"/>
                <a:ea typeface="Calibri"/>
                <a:cs typeface="Calibri"/>
                <a:sym typeface="Calibri"/>
              </a:defRPr>
            </a:lvl4pPr>
            <a:lvl5pPr indent="-342900" lvl="4" marL="2286000" marR="0" rtl="0" algn="l">
              <a:lnSpc>
                <a:spcPct val="90000"/>
              </a:lnSpc>
              <a:spcBef>
                <a:spcPts val="500"/>
              </a:spcBef>
              <a:spcAft>
                <a:spcPts val="0"/>
              </a:spcAft>
              <a:buClr>
                <a:srgbClr val="3A3838"/>
              </a:buClr>
              <a:buSzPts val="1800"/>
              <a:buFont typeface="Arial"/>
              <a:buChar char="•"/>
              <a:defRPr b="0" i="0" sz="1800" u="none" cap="none" strike="noStrike">
                <a:solidFill>
                  <a:srgbClr val="3A3838"/>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5" name="Google Shape;15;p5"/>
          <p:cNvSpPr txBox="1"/>
          <p:nvPr/>
        </p:nvSpPr>
        <p:spPr>
          <a:xfrm>
            <a:off x="6398700" y="6441974"/>
            <a:ext cx="4751387" cy="3107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chemeClr val="lt1"/>
                </a:solidFill>
                <a:latin typeface="Calibri"/>
                <a:ea typeface="Calibri"/>
                <a:cs typeface="Calibri"/>
                <a:sym typeface="Calibri"/>
              </a:rPr>
              <a:t>Insert name of conference, if desired</a:t>
            </a:r>
            <a:endParaRPr b="0" i="0" sz="12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hyperlink" Target="http://www.oceanbestpractices.org/" TargetMode="External"/><Relationship Id="rId5" Type="http://schemas.openxmlformats.org/officeDocument/2006/relationships/image" Target="../media/image3.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a:off x="3390898" y="5549771"/>
            <a:ext cx="5410200" cy="76940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1" lang="en-AU" sz="2200" u="none" cap="none" strike="noStrike">
                <a:solidFill>
                  <a:srgbClr val="595959"/>
                </a:solidFill>
                <a:latin typeface="Times New Roman"/>
                <a:ea typeface="Times New Roman"/>
                <a:cs typeface="Times New Roman"/>
                <a:sym typeface="Times New Roman"/>
              </a:rPr>
              <a:t>SG Meeting 12 – 14 December 2023</a:t>
            </a:r>
            <a:endParaRPr/>
          </a:p>
          <a:p>
            <a:pPr indent="0" lvl="0" marL="0" marR="0" rtl="0" algn="ctr">
              <a:lnSpc>
                <a:spcPct val="100000"/>
              </a:lnSpc>
              <a:spcBef>
                <a:spcPts val="0"/>
              </a:spcBef>
              <a:spcAft>
                <a:spcPts val="0"/>
              </a:spcAft>
              <a:buClr>
                <a:srgbClr val="000000"/>
              </a:buClr>
              <a:buSzPts val="2200"/>
              <a:buFont typeface="Arial"/>
              <a:buNone/>
            </a:pPr>
            <a:r>
              <a:rPr b="0" i="1" lang="en-AU" sz="2200" u="none" cap="none" strike="noStrike">
                <a:solidFill>
                  <a:srgbClr val="595959"/>
                </a:solidFill>
                <a:latin typeface="Times New Roman"/>
                <a:ea typeface="Times New Roman"/>
                <a:cs typeface="Times New Roman"/>
                <a:sym typeface="Times New Roman"/>
              </a:rPr>
              <a:t>UNESCO - Paris</a:t>
            </a:r>
            <a:endParaRPr/>
          </a:p>
        </p:txBody>
      </p:sp>
      <p:sp>
        <p:nvSpPr>
          <p:cNvPr id="43" name="Google Shape;43;p1"/>
          <p:cNvSpPr txBox="1"/>
          <p:nvPr/>
        </p:nvSpPr>
        <p:spPr>
          <a:xfrm>
            <a:off x="4505180" y="6273257"/>
            <a:ext cx="3181637" cy="31155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39406E"/>
                </a:solidFill>
                <a:latin typeface="Arial"/>
                <a:ea typeface="Arial"/>
                <a:cs typeface="Arial"/>
                <a:sym typeface="Arial"/>
              </a:rPr>
              <a:t>www.oceanbestpractices.org</a:t>
            </a:r>
            <a:endParaRPr b="0" i="0" sz="1400" u="none" cap="none" strike="noStrike">
              <a:solidFill>
                <a:srgbClr val="39406E"/>
              </a:solidFill>
              <a:latin typeface="Arial"/>
              <a:ea typeface="Arial"/>
              <a:cs typeface="Arial"/>
              <a:sym typeface="Arial"/>
            </a:endParaRPr>
          </a:p>
        </p:txBody>
      </p:sp>
      <p:sp>
        <p:nvSpPr>
          <p:cNvPr id="44" name="Google Shape;44;p1"/>
          <p:cNvSpPr/>
          <p:nvPr/>
        </p:nvSpPr>
        <p:spPr>
          <a:xfrm>
            <a:off x="1812000" y="6525345"/>
            <a:ext cx="8568000" cy="126149"/>
          </a:xfrm>
          <a:prstGeom prst="parallelogram">
            <a:avLst>
              <a:gd fmla="val 25000" name="adj"/>
            </a:avLst>
          </a:prstGeom>
          <a:solidFill>
            <a:srgbClr val="39406E"/>
          </a:solidFill>
          <a:ln cap="flat" cmpd="sng" w="9525">
            <a:solidFill>
              <a:srgbClr val="3940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9406E"/>
              </a:solidFill>
              <a:latin typeface="Calibri"/>
              <a:ea typeface="Calibri"/>
              <a:cs typeface="Calibri"/>
              <a:sym typeface="Calibri"/>
            </a:endParaRPr>
          </a:p>
        </p:txBody>
      </p:sp>
      <p:sp>
        <p:nvSpPr>
          <p:cNvPr id="45" name="Google Shape;45;p1"/>
          <p:cNvSpPr txBox="1"/>
          <p:nvPr>
            <p:ph type="ctrTitle"/>
          </p:nvPr>
        </p:nvSpPr>
        <p:spPr>
          <a:xfrm>
            <a:off x="1794343" y="4602806"/>
            <a:ext cx="8603312" cy="50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39406E"/>
              </a:buClr>
              <a:buSzPts val="6000"/>
              <a:buFont typeface="Calibri"/>
              <a:buNone/>
            </a:pPr>
            <a:r>
              <a:rPr lang="en-AU">
                <a:solidFill>
                  <a:srgbClr val="39406E"/>
                </a:solidFill>
              </a:rPr>
              <a:t>Strategic Plan 2021 - 2025</a:t>
            </a:r>
            <a:endParaRPr/>
          </a:p>
        </p:txBody>
      </p:sp>
      <p:sp>
        <p:nvSpPr>
          <p:cNvPr id="46" name="Google Shape;46;p1"/>
          <p:cNvSpPr txBox="1"/>
          <p:nvPr>
            <p:ph idx="1" type="subTitle"/>
          </p:nvPr>
        </p:nvSpPr>
        <p:spPr>
          <a:xfrm>
            <a:off x="2895599" y="5018995"/>
            <a:ext cx="6400800" cy="56357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9406E"/>
              </a:buClr>
              <a:buSzPts val="2400"/>
              <a:buNone/>
            </a:pPr>
            <a:r>
              <a:rPr lang="en-AU" sz="2400">
                <a:solidFill>
                  <a:srgbClr val="39406E"/>
                </a:solidFill>
              </a:rPr>
              <a:t>(Agenda Item 5a)</a:t>
            </a:r>
            <a:endParaRPr/>
          </a:p>
        </p:txBody>
      </p:sp>
      <p:pic>
        <p:nvPicPr>
          <p:cNvPr id="47" name="Google Shape;47;p1"/>
          <p:cNvPicPr preferRelativeResize="0"/>
          <p:nvPr/>
        </p:nvPicPr>
        <p:blipFill rotWithShape="1">
          <a:blip r:embed="rId3">
            <a:alphaModFix/>
          </a:blip>
          <a:srcRect b="0" l="0" r="0" t="0"/>
          <a:stretch/>
        </p:blipFill>
        <p:spPr>
          <a:xfrm>
            <a:off x="4471534" y="0"/>
            <a:ext cx="3248931" cy="1517294"/>
          </a:xfrm>
          <a:prstGeom prst="rect">
            <a:avLst/>
          </a:prstGeom>
          <a:noFill/>
          <a:ln>
            <a:noFill/>
          </a:ln>
        </p:spPr>
      </p:pic>
      <p:grpSp>
        <p:nvGrpSpPr>
          <p:cNvPr id="48" name="Google Shape;48;p1"/>
          <p:cNvGrpSpPr/>
          <p:nvPr/>
        </p:nvGrpSpPr>
        <p:grpSpPr>
          <a:xfrm>
            <a:off x="478479" y="1844824"/>
            <a:ext cx="10282677" cy="1965111"/>
            <a:chOff x="478479" y="1844824"/>
            <a:chExt cx="10282677" cy="1965111"/>
          </a:xfrm>
        </p:grpSpPr>
        <p:pic>
          <p:nvPicPr>
            <p:cNvPr id="49" name="Google Shape;49;p1"/>
            <p:cNvPicPr preferRelativeResize="0"/>
            <p:nvPr/>
          </p:nvPicPr>
          <p:blipFill rotWithShape="1">
            <a:blip r:embed="rId4">
              <a:alphaModFix/>
            </a:blip>
            <a:srcRect b="0" l="0" r="0" t="0"/>
            <a:stretch/>
          </p:blipFill>
          <p:spPr>
            <a:xfrm>
              <a:off x="478479" y="1844824"/>
              <a:ext cx="3045921" cy="1965111"/>
            </a:xfrm>
            <a:prstGeom prst="rect">
              <a:avLst/>
            </a:prstGeom>
            <a:noFill/>
            <a:ln cap="flat" cmpd="sng" w="12700">
              <a:solidFill>
                <a:srgbClr val="39406E"/>
              </a:solidFill>
              <a:prstDash val="solid"/>
              <a:round/>
              <a:headEnd len="sm" w="sm" type="none"/>
              <a:tailEnd len="sm" w="sm" type="none"/>
            </a:ln>
          </p:spPr>
        </p:pic>
        <p:pic>
          <p:nvPicPr>
            <p:cNvPr id="50" name="Google Shape;50;p1"/>
            <p:cNvPicPr preferRelativeResize="0"/>
            <p:nvPr/>
          </p:nvPicPr>
          <p:blipFill rotWithShape="1">
            <a:blip r:embed="rId5">
              <a:alphaModFix/>
            </a:blip>
            <a:srcRect b="0" l="0" r="0" t="0"/>
            <a:stretch/>
          </p:blipFill>
          <p:spPr>
            <a:xfrm>
              <a:off x="5691505" y="1844824"/>
              <a:ext cx="1954037" cy="1955992"/>
            </a:xfrm>
            <a:prstGeom prst="rect">
              <a:avLst/>
            </a:prstGeom>
            <a:noFill/>
            <a:ln cap="flat" cmpd="sng" w="12700">
              <a:solidFill>
                <a:srgbClr val="39406E"/>
              </a:solidFill>
              <a:prstDash val="solid"/>
              <a:round/>
              <a:headEnd len="sm" w="sm" type="none"/>
              <a:tailEnd len="sm" w="sm" type="none"/>
            </a:ln>
          </p:spPr>
        </p:pic>
        <p:pic>
          <p:nvPicPr>
            <p:cNvPr id="51" name="Google Shape;51;p1"/>
            <p:cNvPicPr preferRelativeResize="0"/>
            <p:nvPr/>
          </p:nvPicPr>
          <p:blipFill rotWithShape="1">
            <a:blip r:embed="rId6">
              <a:alphaModFix/>
            </a:blip>
            <a:srcRect b="0" l="0" r="0" t="0"/>
            <a:stretch/>
          </p:blipFill>
          <p:spPr>
            <a:xfrm>
              <a:off x="3627786" y="1849484"/>
              <a:ext cx="1960333" cy="1960333"/>
            </a:xfrm>
            <a:prstGeom prst="rect">
              <a:avLst/>
            </a:prstGeom>
            <a:noFill/>
            <a:ln cap="flat" cmpd="sng" w="12700">
              <a:solidFill>
                <a:srgbClr val="39406E"/>
              </a:solidFill>
              <a:prstDash val="solid"/>
              <a:round/>
              <a:headEnd len="sm" w="sm" type="none"/>
              <a:tailEnd len="sm" w="sm" type="none"/>
            </a:ln>
          </p:spPr>
        </p:pic>
        <p:pic>
          <p:nvPicPr>
            <p:cNvPr id="52" name="Google Shape;52;p1"/>
            <p:cNvPicPr preferRelativeResize="0"/>
            <p:nvPr/>
          </p:nvPicPr>
          <p:blipFill rotWithShape="1">
            <a:blip r:embed="rId7">
              <a:alphaModFix/>
            </a:blip>
            <a:srcRect b="0" l="0" r="0" t="0"/>
            <a:stretch/>
          </p:blipFill>
          <p:spPr>
            <a:xfrm>
              <a:off x="7748928" y="1853825"/>
              <a:ext cx="3012228" cy="1955992"/>
            </a:xfrm>
            <a:prstGeom prst="rect">
              <a:avLst/>
            </a:prstGeom>
            <a:noFill/>
            <a:ln cap="flat" cmpd="sng" w="12700">
              <a:solidFill>
                <a:srgbClr val="39406E"/>
              </a:solidFill>
              <a:prstDash val="solid"/>
              <a:round/>
              <a:headEnd len="sm" w="sm" type="none"/>
              <a:tailEnd len="sm" w="sm" type="none"/>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838200" y="13921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Key Strategic Service Areas </a:t>
            </a:r>
            <a:r>
              <a:rPr lang="en-AU" sz="2000"/>
              <a:t>(cont) </a:t>
            </a:r>
            <a:endParaRPr/>
          </a:p>
        </p:txBody>
      </p:sp>
      <p:sp>
        <p:nvSpPr>
          <p:cNvPr id="108" name="Google Shape;108;p17"/>
          <p:cNvSpPr txBox="1"/>
          <p:nvPr>
            <p:ph idx="1" type="body"/>
          </p:nvPr>
        </p:nvSpPr>
        <p:spPr>
          <a:xfrm>
            <a:off x="838200" y="1464777"/>
            <a:ext cx="10515600" cy="4712186"/>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000"/>
              <a:buChar char="•"/>
            </a:pPr>
            <a:r>
              <a:rPr b="1" lang="en-AU" sz="2000">
                <a:solidFill>
                  <a:schemeClr val="dk1"/>
                </a:solidFill>
                <a:latin typeface="Arial"/>
                <a:ea typeface="Arial"/>
                <a:cs typeface="Arial"/>
                <a:sym typeface="Arial"/>
              </a:rPr>
              <a:t>Community engagement</a:t>
            </a:r>
            <a:r>
              <a:rPr lang="en-AU" sz="2000">
                <a:solidFill>
                  <a:schemeClr val="dk1"/>
                </a:solidFill>
                <a:latin typeface="Arial"/>
                <a:ea typeface="Arial"/>
                <a:cs typeface="Arial"/>
                <a:sym typeface="Arial"/>
              </a:rPr>
              <a:t>: raising awareness, presentations on the OBPS, facilitating exchange between different groups, highlighting the importance of BP and providing information to stakeholders. The OBPS provides an open platform (called the OBPS Community Forum) that enables the ocean community to share their experience in creating best practices and using best practices.</a:t>
            </a:r>
            <a:endParaRPr/>
          </a:p>
          <a:p>
            <a:pPr indent="-330200" lvl="0" marL="457200" rtl="0" algn="l">
              <a:lnSpc>
                <a:spcPct val="120000"/>
              </a:lnSpc>
              <a:spcBef>
                <a:spcPts val="0"/>
              </a:spcBef>
              <a:spcAft>
                <a:spcPts val="0"/>
              </a:spcAft>
              <a:buClr>
                <a:schemeClr val="dk1"/>
              </a:buClr>
              <a:buSzPts val="2000"/>
              <a:buNone/>
            </a:pPr>
            <a:r>
              <a:t/>
            </a:r>
            <a:endParaRPr sz="2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838200" y="1176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latin typeface="Arial"/>
                <a:ea typeface="Arial"/>
                <a:cs typeface="Arial"/>
                <a:sym typeface="Arial"/>
              </a:rPr>
              <a:t>Challenges to be Addressed</a:t>
            </a:r>
            <a:r>
              <a:rPr lang="en-AU" sz="2000"/>
              <a:t> </a:t>
            </a:r>
            <a:endParaRPr sz="2000">
              <a:latin typeface="Arial"/>
              <a:ea typeface="Arial"/>
              <a:cs typeface="Arial"/>
              <a:sym typeface="Arial"/>
            </a:endParaRPr>
          </a:p>
        </p:txBody>
      </p:sp>
      <p:sp>
        <p:nvSpPr>
          <p:cNvPr id="114" name="Google Shape;114;p18"/>
          <p:cNvSpPr txBox="1"/>
          <p:nvPr>
            <p:ph idx="1" type="body"/>
          </p:nvPr>
        </p:nvSpPr>
        <p:spPr>
          <a:xfrm>
            <a:off x="838200" y="1420009"/>
            <a:ext cx="10515600" cy="4756954"/>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The concept of best practices is increasingly necessary but remains inconsistently understood;</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The importance of interoperability of observations as well as data systems needs to be more widely promoted and realized to study the ocean as a global system;</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Documenting ocean best practices is under-incentivized in academia and research;</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The interfaces and synergies between best practices and standards are insufficiently clear which limits interoperability of ocean methods and data;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838200" y="1176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latin typeface="Arial"/>
                <a:ea typeface="Arial"/>
                <a:cs typeface="Arial"/>
                <a:sym typeface="Arial"/>
              </a:rPr>
              <a:t>Challenges to be Addressed </a:t>
            </a:r>
            <a:r>
              <a:rPr lang="en-AU" sz="2000"/>
              <a:t>(cont) </a:t>
            </a:r>
            <a:endParaRPr sz="2000">
              <a:latin typeface="Arial"/>
              <a:ea typeface="Arial"/>
              <a:cs typeface="Arial"/>
              <a:sym typeface="Arial"/>
            </a:endParaRPr>
          </a:p>
        </p:txBody>
      </p:sp>
      <p:sp>
        <p:nvSpPr>
          <p:cNvPr id="120" name="Google Shape;120;p19"/>
          <p:cNvSpPr txBox="1"/>
          <p:nvPr>
            <p:ph idx="1" type="body"/>
          </p:nvPr>
        </p:nvSpPr>
        <p:spPr>
          <a:xfrm>
            <a:off x="838200" y="1420009"/>
            <a:ext cx="10515600" cy="4756954"/>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200"/>
              <a:buFont typeface="Arial"/>
              <a:buAutoNum type="arabicPeriod" startAt="5"/>
            </a:pPr>
            <a:r>
              <a:rPr lang="en-AU" sz="2200">
                <a:solidFill>
                  <a:schemeClr val="dk1"/>
                </a:solidFill>
                <a:latin typeface="Arial"/>
                <a:ea typeface="Arial"/>
                <a:cs typeface="Arial"/>
                <a:sym typeface="Arial"/>
              </a:rPr>
              <a:t>Tracing methods across the value chain of ocean-related data, information and knowledge is not transparent and may not currently exist;</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startAt="5"/>
            </a:pPr>
            <a:r>
              <a:rPr lang="en-AU" sz="2200">
                <a:solidFill>
                  <a:schemeClr val="dk1"/>
                </a:solidFill>
                <a:latin typeface="Arial"/>
                <a:ea typeface="Arial"/>
                <a:cs typeface="Arial"/>
                <a:sym typeface="Arial"/>
              </a:rPr>
              <a:t>There are limited processes to motivate and support the convergence of fragmented knowledge and documentation into coherent documentation;</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startAt="5"/>
            </a:pPr>
            <a:r>
              <a:rPr lang="en-AU" sz="2200">
                <a:solidFill>
                  <a:schemeClr val="dk1"/>
                </a:solidFill>
                <a:latin typeface="Arial"/>
                <a:ea typeface="Arial"/>
                <a:cs typeface="Arial"/>
                <a:sym typeface="Arial"/>
              </a:rPr>
              <a:t>Linguistic and cultural barriers to discovering, responsibly using, and co-developing methodologies are still high;</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startAt="5"/>
            </a:pPr>
            <a:r>
              <a:rPr lang="en-AU" sz="2200">
                <a:solidFill>
                  <a:schemeClr val="dk1"/>
                </a:solidFill>
                <a:latin typeface="Arial"/>
                <a:ea typeface="Arial"/>
                <a:cs typeface="Arial"/>
                <a:sym typeface="Arial"/>
              </a:rPr>
              <a:t>The endorsement of documentation by community groups needs to be formalized and facilitated for many areas of best practices;</a:t>
            </a:r>
            <a:endParaRPr/>
          </a:p>
          <a:p>
            <a:pPr indent="-317500" lvl="0" marL="457200" rtl="0" algn="l">
              <a:lnSpc>
                <a:spcPct val="120000"/>
              </a:lnSpc>
              <a:spcBef>
                <a:spcPts val="0"/>
              </a:spcBef>
              <a:spcAft>
                <a:spcPts val="0"/>
              </a:spcAft>
              <a:buClr>
                <a:schemeClr val="dk1"/>
              </a:buClr>
              <a:buSzPts val="2200"/>
              <a:buFont typeface="Arial"/>
              <a:buNone/>
            </a:pPr>
            <a:r>
              <a:t/>
            </a:r>
            <a:endParaRPr sz="2200">
              <a:latin typeface="Arial"/>
              <a:ea typeface="Arial"/>
              <a:cs typeface="Arial"/>
              <a:sym typeface="Arial"/>
            </a:endParaRPr>
          </a:p>
          <a:p>
            <a:pPr indent="-228600" lvl="0" marL="457200" rtl="0" algn="l">
              <a:lnSpc>
                <a:spcPct val="150000"/>
              </a:lnSpc>
              <a:spcBef>
                <a:spcPts val="1000"/>
              </a:spcBef>
              <a:spcAft>
                <a:spcPts val="0"/>
              </a:spcAft>
              <a:buSzPts val="2800"/>
              <a:buNone/>
            </a:pPr>
            <a:r>
              <a:t/>
            </a:r>
            <a:endParaRPr sz="22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1176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latin typeface="Arial"/>
                <a:ea typeface="Arial"/>
                <a:cs typeface="Arial"/>
                <a:sym typeface="Arial"/>
              </a:rPr>
              <a:t>Challenges to be Addressed </a:t>
            </a:r>
            <a:r>
              <a:rPr lang="en-AU" sz="2000"/>
              <a:t>(cont) </a:t>
            </a:r>
            <a:endParaRPr sz="2000">
              <a:latin typeface="Arial"/>
              <a:ea typeface="Arial"/>
              <a:cs typeface="Arial"/>
              <a:sym typeface="Arial"/>
            </a:endParaRPr>
          </a:p>
        </p:txBody>
      </p:sp>
      <p:sp>
        <p:nvSpPr>
          <p:cNvPr id="126" name="Google Shape;126;p20"/>
          <p:cNvSpPr txBox="1"/>
          <p:nvPr>
            <p:ph idx="1" type="body"/>
          </p:nvPr>
        </p:nvSpPr>
        <p:spPr>
          <a:xfrm>
            <a:off x="838200" y="1420009"/>
            <a:ext cx="10515600" cy="4756954"/>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200"/>
              <a:buFont typeface="Arial"/>
              <a:buAutoNum type="arabicPeriod" startAt="9"/>
            </a:pPr>
            <a:r>
              <a:rPr lang="en-AU" sz="2200">
                <a:solidFill>
                  <a:schemeClr val="dk1"/>
                </a:solidFill>
                <a:latin typeface="Arial"/>
                <a:ea typeface="Arial"/>
                <a:cs typeface="Arial"/>
                <a:sym typeface="Arial"/>
              </a:rPr>
              <a:t>Methodology archives and management systems in many individual institutions or enterprises are still strongly siloed and often inaccessible (except internally);</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startAt="9"/>
            </a:pPr>
            <a:r>
              <a:rPr lang="en-AU" sz="2200">
                <a:solidFill>
                  <a:schemeClr val="dk1"/>
                </a:solidFill>
                <a:latin typeface="Arial"/>
                <a:ea typeface="Arial"/>
                <a:cs typeface="Arial"/>
                <a:sym typeface="Arial"/>
              </a:rPr>
              <a:t>Getting access to training materials on applying best practices is often difficult and individual mentoring is not scalable;</a:t>
            </a:r>
            <a:endParaRPr/>
          </a:p>
          <a:p>
            <a:pPr indent="-393700" lvl="0" marL="457200" rtl="0" algn="l">
              <a:lnSpc>
                <a:spcPct val="120000"/>
              </a:lnSpc>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200"/>
              <a:buFont typeface="Arial"/>
              <a:buAutoNum type="arabicPeriod" startAt="9"/>
            </a:pPr>
            <a:r>
              <a:rPr lang="en-AU" sz="2200">
                <a:solidFill>
                  <a:schemeClr val="dk1"/>
                </a:solidFill>
                <a:latin typeface="Arial"/>
                <a:ea typeface="Arial"/>
                <a:cs typeface="Arial"/>
                <a:sym typeface="Arial"/>
              </a:rPr>
              <a:t>Policy makers and funders do not always understand or appreciate the need and importance of best practices.</a:t>
            </a:r>
            <a:endParaRPr/>
          </a:p>
          <a:p>
            <a:pPr indent="-317500" lvl="0" marL="457200" rtl="0" algn="l">
              <a:lnSpc>
                <a:spcPct val="120000"/>
              </a:lnSpc>
              <a:spcBef>
                <a:spcPts val="0"/>
              </a:spcBef>
              <a:spcAft>
                <a:spcPts val="0"/>
              </a:spcAft>
              <a:buClr>
                <a:schemeClr val="dk1"/>
              </a:buClr>
              <a:buSzPts val="2200"/>
              <a:buFont typeface="Arial"/>
              <a:buNone/>
            </a:pPr>
            <a:r>
              <a:t/>
            </a:r>
            <a:endParaRPr sz="2200">
              <a:latin typeface="Arial"/>
              <a:ea typeface="Arial"/>
              <a:cs typeface="Arial"/>
              <a:sym typeface="Arial"/>
            </a:endParaRPr>
          </a:p>
          <a:p>
            <a:pPr indent="-228600" lvl="0" marL="457200" rtl="0" algn="l">
              <a:lnSpc>
                <a:spcPct val="150000"/>
              </a:lnSpc>
              <a:spcBef>
                <a:spcPts val="1000"/>
              </a:spcBef>
              <a:spcAft>
                <a:spcPts val="0"/>
              </a:spcAft>
              <a:buSzPts val="2800"/>
              <a:buNone/>
            </a:pPr>
            <a:r>
              <a:t/>
            </a:r>
            <a:endParaRPr sz="22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latin typeface="Arial"/>
                <a:ea typeface="Arial"/>
                <a:cs typeface="Arial"/>
                <a:sym typeface="Arial"/>
              </a:rPr>
              <a:t>Key Strategic Objectives</a:t>
            </a:r>
            <a:endParaRPr/>
          </a:p>
        </p:txBody>
      </p:sp>
      <p:sp>
        <p:nvSpPr>
          <p:cNvPr id="132" name="Google Shape;132;p21"/>
          <p:cNvSpPr txBox="1"/>
          <p:nvPr>
            <p:ph idx="1" type="body"/>
          </p:nvPr>
        </p:nvSpPr>
        <p:spPr>
          <a:xfrm>
            <a:off x="838200" y="1565753"/>
            <a:ext cx="10515600" cy="4611210"/>
          </a:xfrm>
          <a:prstGeom prst="rect">
            <a:avLst/>
          </a:prstGeom>
          <a:noFill/>
          <a:ln>
            <a:noFill/>
          </a:ln>
        </p:spPr>
        <p:txBody>
          <a:bodyPr anchorCtr="0" anchor="t" bIns="45700" lIns="91425" spcFirstLastPara="1" rIns="91425" wrap="square" tIns="45700">
            <a:noAutofit/>
          </a:bodyPr>
          <a:lstStyle/>
          <a:p>
            <a:pPr indent="-514350" lvl="0" marL="51435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To secure the OBPS as a trusted system through which the ocean community persistently archives and converges their methods, standards, guides, and other methodological content into context-sensitive best practices</a:t>
            </a:r>
            <a:endParaRPr/>
          </a:p>
          <a:p>
            <a:pPr indent="-514350" lvl="0" marL="51435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To accelerate the interoperability of observations, convergence of methodologies, and conventions across ocean communities into trusted, transparently-developed, context-sensitive and interoperable best practices and standards</a:t>
            </a:r>
            <a:endParaRPr/>
          </a:p>
          <a:p>
            <a:pPr indent="-514350" lvl="0" marL="51435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To foster community - led and equitable capacity development in ocean best practices</a:t>
            </a:r>
            <a:endParaRPr/>
          </a:p>
          <a:p>
            <a:pPr indent="-514350" lvl="0" marL="514350" rtl="0" algn="l">
              <a:lnSpc>
                <a:spcPct val="120000"/>
              </a:lnSpc>
              <a:spcBef>
                <a:spcPts val="0"/>
              </a:spcBef>
              <a:spcAft>
                <a:spcPts val="0"/>
              </a:spcAft>
              <a:buClr>
                <a:schemeClr val="dk1"/>
              </a:buClr>
              <a:buSzPts val="2200"/>
              <a:buFont typeface="Arial"/>
              <a:buAutoNum type="arabicPeriod"/>
            </a:pPr>
            <a:r>
              <a:rPr lang="en-AU" sz="2200">
                <a:solidFill>
                  <a:schemeClr val="dk1"/>
                </a:solidFill>
                <a:latin typeface="Arial"/>
                <a:ea typeface="Arial"/>
                <a:cs typeface="Arial"/>
                <a:sym typeface="Arial"/>
              </a:rPr>
              <a:t>To facilitate the creation of a federated network of interoperating ocean practices systems across all rights-holders and stakeholders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idx="1" type="body"/>
          </p:nvPr>
        </p:nvSpPr>
        <p:spPr>
          <a:xfrm>
            <a:off x="453655" y="2267211"/>
            <a:ext cx="11284687" cy="393480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Clr>
                <a:schemeClr val="dk1"/>
              </a:buClr>
              <a:buSzPct val="100000"/>
              <a:buNone/>
            </a:pPr>
            <a:r>
              <a:rPr b="1" lang="en-AU" sz="3100">
                <a:solidFill>
                  <a:schemeClr val="dk1"/>
                </a:solidFill>
                <a:latin typeface="Arial"/>
                <a:ea typeface="Arial"/>
                <a:cs typeface="Arial"/>
                <a:sym typeface="Arial"/>
              </a:rPr>
              <a:t>SO-01 Outcomes</a:t>
            </a:r>
            <a:endParaRPr/>
          </a:p>
          <a:p>
            <a:pPr indent="-342900" lvl="0" marL="342900" rtl="0" algn="l">
              <a:lnSpc>
                <a:spcPct val="120000"/>
              </a:lnSpc>
              <a:spcBef>
                <a:spcPts val="0"/>
              </a:spcBef>
              <a:spcAft>
                <a:spcPts val="0"/>
              </a:spcAft>
              <a:buClr>
                <a:schemeClr val="dk1"/>
              </a:buClr>
              <a:buSzPct val="100000"/>
              <a:buChar char="•"/>
            </a:pPr>
            <a:r>
              <a:rPr lang="en-AU" sz="2400">
                <a:solidFill>
                  <a:schemeClr val="dk1"/>
                </a:solidFill>
                <a:latin typeface="Arial"/>
                <a:ea typeface="Arial"/>
                <a:cs typeface="Arial"/>
                <a:sym typeface="Arial"/>
              </a:rPr>
              <a:t>The OBPS is a trusted, certified, responsive and sustained community resource.</a:t>
            </a:r>
            <a:endParaRPr/>
          </a:p>
          <a:p>
            <a:pPr indent="-278320" lvl="0" marL="342900" rtl="0" algn="l">
              <a:lnSpc>
                <a:spcPct val="120000"/>
              </a:lnSpc>
              <a:spcBef>
                <a:spcPts val="0"/>
              </a:spcBef>
              <a:spcAft>
                <a:spcPts val="0"/>
              </a:spcAft>
              <a:buClr>
                <a:schemeClr val="dk1"/>
              </a:buClr>
              <a:buSzPct val="100000"/>
              <a:buNone/>
            </a:pPr>
            <a:r>
              <a:t/>
            </a:r>
            <a:endParaRPr sz="11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ct val="100000"/>
              <a:buChar char="•"/>
            </a:pPr>
            <a:r>
              <a:rPr lang="en-AU" sz="2400">
                <a:solidFill>
                  <a:schemeClr val="dk1"/>
                </a:solidFill>
                <a:latin typeface="Arial"/>
                <a:ea typeface="Arial"/>
                <a:cs typeface="Arial"/>
                <a:sym typeface="Arial"/>
              </a:rPr>
              <a:t>The OBPS hosts best practices that are tailored to a broad spectrum of resource / capability environments.</a:t>
            </a:r>
            <a:endParaRPr/>
          </a:p>
          <a:p>
            <a:pPr indent="-278320" lvl="0" marL="342900" rtl="0" algn="l">
              <a:lnSpc>
                <a:spcPct val="120000"/>
              </a:lnSpc>
              <a:spcBef>
                <a:spcPts val="0"/>
              </a:spcBef>
              <a:spcAft>
                <a:spcPts val="0"/>
              </a:spcAft>
              <a:buClr>
                <a:schemeClr val="dk1"/>
              </a:buClr>
              <a:buSzPct val="100000"/>
              <a:buNone/>
            </a:pPr>
            <a:r>
              <a:t/>
            </a:r>
            <a:endParaRPr sz="11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ct val="100000"/>
              <a:buChar char="•"/>
            </a:pPr>
            <a:r>
              <a:rPr lang="en-AU" sz="2400">
                <a:solidFill>
                  <a:schemeClr val="dk1"/>
                </a:solidFill>
                <a:latin typeface="Arial"/>
                <a:ea typeface="Arial"/>
                <a:cs typeface="Arial"/>
                <a:sym typeface="Arial"/>
              </a:rPr>
              <a:t>OBPS has broad community participation and ownership in the development and operations of the System.</a:t>
            </a:r>
            <a:endParaRPr/>
          </a:p>
          <a:p>
            <a:pPr indent="-278320" lvl="0" marL="342900" rtl="0" algn="l">
              <a:lnSpc>
                <a:spcPct val="120000"/>
              </a:lnSpc>
              <a:spcBef>
                <a:spcPts val="0"/>
              </a:spcBef>
              <a:spcAft>
                <a:spcPts val="0"/>
              </a:spcAft>
              <a:buClr>
                <a:schemeClr val="dk1"/>
              </a:buClr>
              <a:buSzPct val="100000"/>
              <a:buNone/>
            </a:pPr>
            <a:r>
              <a:t/>
            </a:r>
            <a:endParaRPr sz="11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ct val="100000"/>
              <a:buChar char="•"/>
            </a:pPr>
            <a:r>
              <a:rPr lang="en-AU" sz="2400">
                <a:solidFill>
                  <a:schemeClr val="dk1"/>
                </a:solidFill>
                <a:latin typeface="Arial"/>
                <a:ea typeface="Arial"/>
                <a:cs typeface="Arial"/>
                <a:sym typeface="Arial"/>
              </a:rPr>
              <a:t>The OBPS provides functionality which allows use by traditional knowledge holders and communities with multiple ways of storing and transmitting practical knowhow.</a:t>
            </a:r>
            <a:endParaRPr/>
          </a:p>
        </p:txBody>
      </p:sp>
      <p:sp>
        <p:nvSpPr>
          <p:cNvPr id="138" name="Google Shape;138;p22"/>
          <p:cNvSpPr txBox="1"/>
          <p:nvPr/>
        </p:nvSpPr>
        <p:spPr>
          <a:xfrm>
            <a:off x="453656" y="184776"/>
            <a:ext cx="11284688" cy="1852226"/>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rPr b="1" i="0" lang="en-AU" sz="2400" u="none" cap="none" strike="noStrike">
                <a:solidFill>
                  <a:srgbClr val="1F3864"/>
                </a:solidFill>
                <a:latin typeface="Arial"/>
                <a:ea typeface="Arial"/>
                <a:cs typeface="Arial"/>
                <a:sym typeface="Arial"/>
              </a:rPr>
              <a:t>Strategic Objective 01:</a:t>
            </a:r>
            <a:endParaRPr/>
          </a:p>
          <a:p>
            <a:pPr indent="0" lvl="0" marL="0" marR="0" rtl="0" algn="l">
              <a:lnSpc>
                <a:spcPct val="120000"/>
              </a:lnSpc>
              <a:spcBef>
                <a:spcPts val="0"/>
              </a:spcBef>
              <a:spcAft>
                <a:spcPts val="0"/>
              </a:spcAft>
              <a:buClr>
                <a:schemeClr val="dk1"/>
              </a:buClr>
              <a:buSzPts val="2400"/>
              <a:buFont typeface="Arial"/>
              <a:buNone/>
            </a:pPr>
            <a:r>
              <a:rPr b="0" i="0" lang="en-AU" sz="2400" u="none" cap="none" strike="noStrike">
                <a:solidFill>
                  <a:srgbClr val="1F3864"/>
                </a:solidFill>
                <a:latin typeface="Arial"/>
                <a:ea typeface="Arial"/>
                <a:cs typeface="Arial"/>
                <a:sym typeface="Arial"/>
              </a:rPr>
              <a:t>To secure the OBPS as a trusted system through which the ocean community persistently archives and converges their methods, standards, guides, and other methodological content into context-sensitive best practices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idx="1" type="body"/>
          </p:nvPr>
        </p:nvSpPr>
        <p:spPr>
          <a:xfrm>
            <a:off x="453655" y="2530257"/>
            <a:ext cx="11284687" cy="364670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600"/>
              <a:buNone/>
            </a:pPr>
            <a:r>
              <a:rPr b="1" lang="en-AU" sz="2600">
                <a:solidFill>
                  <a:schemeClr val="dk1"/>
                </a:solidFill>
                <a:latin typeface="Arial"/>
                <a:ea typeface="Arial"/>
                <a:cs typeface="Arial"/>
                <a:sym typeface="Arial"/>
              </a:rPr>
              <a:t>SO-02 Outcomes</a:t>
            </a:r>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Trusted protocols for creation, convergence and endorsement of best practices.</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Interoperability across all dimensions of ocean stakeholders’ needs through propagation and linking of best practices, data and standards.</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Broad community engagement in the creation and adoption of best practices.</a:t>
            </a:r>
            <a:endParaRPr/>
          </a:p>
        </p:txBody>
      </p:sp>
      <p:sp>
        <p:nvSpPr>
          <p:cNvPr id="144" name="Google Shape;144;p23"/>
          <p:cNvSpPr txBox="1"/>
          <p:nvPr/>
        </p:nvSpPr>
        <p:spPr>
          <a:xfrm>
            <a:off x="453656" y="184776"/>
            <a:ext cx="11284688" cy="1852226"/>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rPr b="1" i="0" lang="en-AU" sz="2400" u="none" cap="none" strike="noStrike">
                <a:solidFill>
                  <a:srgbClr val="1F3864"/>
                </a:solidFill>
                <a:latin typeface="Arial"/>
                <a:ea typeface="Arial"/>
                <a:cs typeface="Arial"/>
                <a:sym typeface="Arial"/>
              </a:rPr>
              <a:t>Strategic Objective 02:</a:t>
            </a:r>
            <a:endParaRPr/>
          </a:p>
          <a:p>
            <a:pPr indent="0" lvl="0" marL="0" marR="0" rtl="0" algn="l">
              <a:lnSpc>
                <a:spcPct val="120000"/>
              </a:lnSpc>
              <a:spcBef>
                <a:spcPts val="0"/>
              </a:spcBef>
              <a:spcAft>
                <a:spcPts val="0"/>
              </a:spcAft>
              <a:buClr>
                <a:schemeClr val="dk1"/>
              </a:buClr>
              <a:buSzPts val="2400"/>
              <a:buFont typeface="Arial"/>
              <a:buNone/>
            </a:pPr>
            <a:r>
              <a:rPr b="0" i="0" lang="en-AU" sz="2400" u="none" cap="none" strike="noStrike">
                <a:solidFill>
                  <a:srgbClr val="1F3864"/>
                </a:solidFill>
                <a:latin typeface="Arial"/>
                <a:ea typeface="Arial"/>
                <a:cs typeface="Arial"/>
                <a:sym typeface="Arial"/>
              </a:rPr>
              <a:t>To accelerate the interoperability of observations, convergence of methodologies, and conventions across ocean communities into trusted, transparently-developed, context-sensitive and interoperable best practices and standards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idx="1" type="body"/>
          </p:nvPr>
        </p:nvSpPr>
        <p:spPr>
          <a:xfrm>
            <a:off x="453655" y="2229633"/>
            <a:ext cx="11284687" cy="3947329"/>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2600"/>
              <a:buNone/>
            </a:pPr>
            <a:r>
              <a:rPr b="1" lang="en-AU" sz="2600">
                <a:solidFill>
                  <a:schemeClr val="dk1"/>
                </a:solidFill>
                <a:latin typeface="Arial"/>
                <a:ea typeface="Arial"/>
                <a:cs typeface="Arial"/>
                <a:sym typeface="Arial"/>
              </a:rPr>
              <a:t>SO-03 Outcomes</a:t>
            </a:r>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Training resources provided by OTGA and other training providers available through the OBPS repository.</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Provision of a portfolio of courses on best practice development, consensus building and submission created by the community for the community.</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OBPS courses embedded in relevant university curricula and ​Continuing Professional Development (CPD)​ opportunities.</a:t>
            </a:r>
            <a:endParaRPr/>
          </a:p>
        </p:txBody>
      </p:sp>
      <p:sp>
        <p:nvSpPr>
          <p:cNvPr id="150" name="Google Shape;150;p24"/>
          <p:cNvSpPr txBox="1"/>
          <p:nvPr/>
        </p:nvSpPr>
        <p:spPr>
          <a:xfrm>
            <a:off x="453656" y="184776"/>
            <a:ext cx="11284688" cy="1593920"/>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rPr b="1" i="0" lang="en-AU" sz="2400" u="none" cap="none" strike="noStrike">
                <a:solidFill>
                  <a:srgbClr val="1F3864"/>
                </a:solidFill>
                <a:latin typeface="Arial"/>
                <a:ea typeface="Arial"/>
                <a:cs typeface="Arial"/>
                <a:sym typeface="Arial"/>
              </a:rPr>
              <a:t>Strategic Objective 03:</a:t>
            </a:r>
            <a:endParaRPr/>
          </a:p>
          <a:p>
            <a:pPr indent="0" lvl="0" marL="0" marR="0" rtl="0" algn="l">
              <a:lnSpc>
                <a:spcPct val="120000"/>
              </a:lnSpc>
              <a:spcBef>
                <a:spcPts val="0"/>
              </a:spcBef>
              <a:spcAft>
                <a:spcPts val="0"/>
              </a:spcAft>
              <a:buClr>
                <a:schemeClr val="dk1"/>
              </a:buClr>
              <a:buSzPts val="2400"/>
              <a:buFont typeface="Arial"/>
              <a:buNone/>
            </a:pPr>
            <a:r>
              <a:rPr b="0" i="0" lang="en-AU" sz="2400" u="none" cap="none" strike="noStrike">
                <a:solidFill>
                  <a:srgbClr val="1F3864"/>
                </a:solidFill>
                <a:latin typeface="Arial"/>
                <a:ea typeface="Arial"/>
                <a:cs typeface="Arial"/>
                <a:sym typeface="Arial"/>
              </a:rPr>
              <a:t>To foster community - led and equitable capacity development in ocean best practices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idx="1" type="body"/>
          </p:nvPr>
        </p:nvSpPr>
        <p:spPr>
          <a:xfrm>
            <a:off x="453656" y="1778696"/>
            <a:ext cx="11284688" cy="423542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2600"/>
              <a:buNone/>
            </a:pPr>
            <a:r>
              <a:rPr b="1" lang="en-AU" sz="2600">
                <a:solidFill>
                  <a:schemeClr val="dk1"/>
                </a:solidFill>
                <a:latin typeface="Arial"/>
                <a:ea typeface="Arial"/>
                <a:cs typeface="Arial"/>
                <a:sym typeface="Arial"/>
              </a:rPr>
              <a:t>SO-04 Outcomes</a:t>
            </a:r>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A global collection of independent methodology management systems, seamlessly interoperating with the OBPS, that will provide the technology needed to support a cultural shift in how diverse ocean communities advance their practices.</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The OBPS continuously exchanges (meta)data with related methodology management systems through ODIS2​ ​ and other digital infrastructures, federating queries across partner systems, promoting access to best-practices methodology content hosted elsewhere.</a:t>
            </a:r>
            <a:endParaRPr/>
          </a:p>
          <a:p>
            <a:pPr indent="-279400" lvl="0" marL="342900" rtl="0" algn="l">
              <a:lnSpc>
                <a:spcPct val="120000"/>
              </a:lnSpc>
              <a:spcBef>
                <a:spcPts val="0"/>
              </a:spcBef>
              <a:spcAft>
                <a:spcPts val="0"/>
              </a:spcAft>
              <a:buClr>
                <a:schemeClr val="dk1"/>
              </a:buClr>
              <a:buSzPts val="1000"/>
              <a:buNone/>
            </a:pPr>
            <a:r>
              <a:t/>
            </a:r>
            <a:endParaRPr sz="1000">
              <a:solidFill>
                <a:schemeClr val="dk1"/>
              </a:solidFill>
              <a:latin typeface="Arial"/>
              <a:ea typeface="Arial"/>
              <a:cs typeface="Arial"/>
              <a:sym typeface="Arial"/>
            </a:endParaRPr>
          </a:p>
          <a:p>
            <a:pPr indent="-342900" lvl="0" marL="3429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A process to identify, harness, and co-design cross-system technologies to detect gaps and opportunities for convergence in distributed ocean methodology holdings.</a:t>
            </a:r>
            <a:endParaRPr/>
          </a:p>
        </p:txBody>
      </p:sp>
      <p:sp>
        <p:nvSpPr>
          <p:cNvPr id="156" name="Google Shape;156;p25"/>
          <p:cNvSpPr txBox="1"/>
          <p:nvPr/>
        </p:nvSpPr>
        <p:spPr>
          <a:xfrm>
            <a:off x="453656" y="184776"/>
            <a:ext cx="11284688" cy="1593920"/>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400"/>
              <a:buFont typeface="Arial"/>
              <a:buNone/>
            </a:pPr>
            <a:r>
              <a:rPr b="1" i="0" lang="en-AU" sz="2400" u="none" cap="none" strike="noStrike">
                <a:solidFill>
                  <a:srgbClr val="1F3864"/>
                </a:solidFill>
                <a:latin typeface="Arial"/>
                <a:ea typeface="Arial"/>
                <a:cs typeface="Arial"/>
                <a:sym typeface="Arial"/>
              </a:rPr>
              <a:t>Strategic Objective 04:</a:t>
            </a:r>
            <a:endParaRPr/>
          </a:p>
          <a:p>
            <a:pPr indent="0" lvl="0" marL="0" marR="0" rtl="0" algn="l">
              <a:lnSpc>
                <a:spcPct val="120000"/>
              </a:lnSpc>
              <a:spcBef>
                <a:spcPts val="0"/>
              </a:spcBef>
              <a:spcAft>
                <a:spcPts val="0"/>
              </a:spcAft>
              <a:buClr>
                <a:schemeClr val="dk1"/>
              </a:buClr>
              <a:buSzPts val="2400"/>
              <a:buFont typeface="Arial"/>
              <a:buNone/>
            </a:pPr>
            <a:r>
              <a:rPr b="0" i="0" lang="en-AU" sz="2400" u="none" cap="none" strike="noStrike">
                <a:solidFill>
                  <a:srgbClr val="1F3864"/>
                </a:solidFill>
                <a:latin typeface="Arial"/>
                <a:ea typeface="Arial"/>
                <a:cs typeface="Arial"/>
                <a:sym typeface="Arial"/>
              </a:rPr>
              <a:t>To facilitate the creation of a federated network of interoperating ocean practices systems across all rights-holders and stakeholders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4"/>
          <p:cNvPicPr preferRelativeResize="0"/>
          <p:nvPr/>
        </p:nvPicPr>
        <p:blipFill rotWithShape="1">
          <a:blip r:embed="rId3">
            <a:alphaModFix/>
          </a:blip>
          <a:srcRect b="0" l="0" r="0" t="0"/>
          <a:stretch/>
        </p:blipFill>
        <p:spPr>
          <a:xfrm>
            <a:off x="169209" y="207834"/>
            <a:ext cx="2896983" cy="1352929"/>
          </a:xfrm>
          <a:prstGeom prst="rect">
            <a:avLst/>
          </a:prstGeom>
          <a:noFill/>
          <a:ln>
            <a:noFill/>
          </a:ln>
        </p:spPr>
      </p:pic>
      <p:sp>
        <p:nvSpPr>
          <p:cNvPr id="162" name="Google Shape;162;p4"/>
          <p:cNvSpPr txBox="1"/>
          <p:nvPr/>
        </p:nvSpPr>
        <p:spPr>
          <a:xfrm>
            <a:off x="4367808" y="6309320"/>
            <a:ext cx="3181637" cy="18631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9406E"/>
              </a:solidFill>
              <a:latin typeface="Arial"/>
              <a:ea typeface="Arial"/>
              <a:cs typeface="Arial"/>
              <a:sym typeface="Arial"/>
            </a:endParaRPr>
          </a:p>
        </p:txBody>
      </p:sp>
      <p:sp>
        <p:nvSpPr>
          <p:cNvPr id="163" name="Google Shape;163;p4"/>
          <p:cNvSpPr txBox="1"/>
          <p:nvPr>
            <p:ph idx="11" type="ftr"/>
          </p:nvPr>
        </p:nvSpPr>
        <p:spPr>
          <a:xfrm>
            <a:off x="479376" y="4924222"/>
            <a:ext cx="11017224" cy="138499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SzPts val="1400"/>
              <a:buNone/>
            </a:pPr>
            <a:r>
              <a:rPr lang="en-AU" sz="2400">
                <a:solidFill>
                  <a:srgbClr val="39406E"/>
                </a:solidFill>
                <a:latin typeface="Arial"/>
                <a:ea typeface="Arial"/>
                <a:cs typeface="Arial"/>
                <a:sym typeface="Arial"/>
              </a:rPr>
              <a:t>To learn more or submit your own best practice,</a:t>
            </a:r>
            <a:endParaRPr/>
          </a:p>
          <a:p>
            <a:pPr indent="0" lvl="0" marL="0" marR="0" rtl="0" algn="ctr">
              <a:lnSpc>
                <a:spcPct val="100000"/>
              </a:lnSpc>
              <a:spcBef>
                <a:spcPts val="0"/>
              </a:spcBef>
              <a:spcAft>
                <a:spcPts val="0"/>
              </a:spcAft>
              <a:buSzPts val="1400"/>
              <a:buNone/>
            </a:pPr>
            <a:r>
              <a:rPr lang="en-AU" sz="2400">
                <a:solidFill>
                  <a:srgbClr val="39406E"/>
                </a:solidFill>
                <a:latin typeface="Arial"/>
                <a:ea typeface="Arial"/>
                <a:cs typeface="Arial"/>
                <a:sym typeface="Arial"/>
              </a:rPr>
              <a:t>please visit </a:t>
            </a:r>
            <a:r>
              <a:rPr lang="en-AU" sz="2400" u="sng">
                <a:solidFill>
                  <a:srgbClr val="39406E"/>
                </a:solidFill>
                <a:latin typeface="Arial"/>
                <a:ea typeface="Arial"/>
                <a:cs typeface="Arial"/>
                <a:sym typeface="Arial"/>
                <a:hlinkClick r:id="rId4">
                  <a:extLst>
                    <a:ext uri="{A12FA001-AC4F-418D-AE19-62706E023703}">
                      <ahyp:hlinkClr val="tx"/>
                    </a:ext>
                  </a:extLst>
                </a:hlinkClick>
              </a:rPr>
              <a:t>www.oceanbestpractices.org</a:t>
            </a:r>
            <a:endParaRPr sz="2400">
              <a:solidFill>
                <a:srgbClr val="39406E"/>
              </a:solidFill>
              <a:latin typeface="Arial"/>
              <a:ea typeface="Arial"/>
              <a:cs typeface="Arial"/>
              <a:sym typeface="Arial"/>
            </a:endParaRPr>
          </a:p>
        </p:txBody>
      </p:sp>
      <p:pic>
        <p:nvPicPr>
          <p:cNvPr id="164" name="Google Shape;164;p4"/>
          <p:cNvPicPr preferRelativeResize="0"/>
          <p:nvPr/>
        </p:nvPicPr>
        <p:blipFill rotWithShape="1">
          <a:blip r:embed="rId5">
            <a:alphaModFix/>
          </a:blip>
          <a:srcRect b="0" l="0" r="13978" t="0"/>
          <a:stretch/>
        </p:blipFill>
        <p:spPr>
          <a:xfrm>
            <a:off x="4079776" y="413450"/>
            <a:ext cx="7488500" cy="1352950"/>
          </a:xfrm>
          <a:prstGeom prst="rect">
            <a:avLst/>
          </a:prstGeom>
          <a:noFill/>
          <a:ln>
            <a:noFill/>
          </a:ln>
        </p:spPr>
      </p:pic>
      <p:pic>
        <p:nvPicPr>
          <p:cNvPr id="165" name="Google Shape;165;p4"/>
          <p:cNvPicPr preferRelativeResize="0"/>
          <p:nvPr/>
        </p:nvPicPr>
        <p:blipFill rotWithShape="1">
          <a:blip r:embed="rId6">
            <a:alphaModFix/>
          </a:blip>
          <a:srcRect b="0" l="0" r="0" t="0"/>
          <a:stretch/>
        </p:blipFill>
        <p:spPr>
          <a:xfrm>
            <a:off x="3934100" y="2207850"/>
            <a:ext cx="2307314" cy="2307314"/>
          </a:xfrm>
          <a:prstGeom prst="rect">
            <a:avLst/>
          </a:prstGeom>
          <a:noFill/>
          <a:ln cap="flat" cmpd="sng" w="9525">
            <a:solidFill>
              <a:srgbClr val="44546A"/>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type="title"/>
          </p:nvPr>
        </p:nvSpPr>
        <p:spPr>
          <a:xfrm>
            <a:off x="838200" y="9618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Introduction</a:t>
            </a:r>
            <a:endParaRPr/>
          </a:p>
        </p:txBody>
      </p:sp>
      <p:sp>
        <p:nvSpPr>
          <p:cNvPr id="58" name="Google Shape;58;p3"/>
          <p:cNvSpPr txBox="1"/>
          <p:nvPr>
            <p:ph idx="1" type="body"/>
          </p:nvPr>
        </p:nvSpPr>
        <p:spPr>
          <a:xfrm>
            <a:off x="311972" y="1194099"/>
            <a:ext cx="11564470" cy="4982864"/>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The Ocean Best Practices System (OBPS) has been created by members of the global ocean observing​ community, which includes observers, observing infrastructure engineers/designers/operators, data/information managers, modellers, and end users across applications – value chain. </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OBPS is recognized by the global ocean community as a sustained operational service, serving as a methodological management system and as a facilitator for capacity development/training activities associated with best practice methodologies​.</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The OBPS operations are supported by the Intergovernmental Oceanographic Commission (IOC) of UNESCO, while OBPS capabilities evolve through projects.</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The existing IODE ​Ocean Data Practices repository was identified as a baseline capability. </a:t>
            </a:r>
            <a:endParaRPr/>
          </a:p>
          <a:p>
            <a:pPr indent="-76200" lvl="0" marL="228600" rtl="0" algn="l">
              <a:lnSpc>
                <a:spcPct val="90000"/>
              </a:lnSpc>
              <a:spcBef>
                <a:spcPts val="0"/>
              </a:spcBef>
              <a:spcAft>
                <a:spcPts val="0"/>
              </a:spcAft>
              <a:buClr>
                <a:srgbClr val="262626"/>
              </a:buClr>
              <a:buSzPts val="2400"/>
              <a:buNone/>
            </a:pPr>
            <a:r>
              <a:t/>
            </a:r>
            <a:endParaRPr sz="22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0"/>
          <p:cNvSpPr txBox="1"/>
          <p:nvPr>
            <p:ph type="title"/>
          </p:nvPr>
        </p:nvSpPr>
        <p:spPr>
          <a:xfrm>
            <a:off x="838200" y="9618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Introduction </a:t>
            </a:r>
            <a:r>
              <a:rPr lang="en-AU" sz="2000"/>
              <a:t>(cont.)</a:t>
            </a:r>
            <a:endParaRPr sz="2000"/>
          </a:p>
        </p:txBody>
      </p:sp>
      <p:sp>
        <p:nvSpPr>
          <p:cNvPr id="64" name="Google Shape;64;p10"/>
          <p:cNvSpPr txBox="1"/>
          <p:nvPr>
            <p:ph idx="1" type="body"/>
          </p:nvPr>
        </p:nvSpPr>
        <p:spPr>
          <a:xfrm>
            <a:off x="311972" y="1215613"/>
            <a:ext cx="11564470" cy="4961349"/>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The Ocean Best Practices System includes the repository with advanced search technology, a peer review journal on ocean best practices matters in Frontiers in Marine Science, support for training and capacity development, and an outreach and engagement programme with user/creator communities.</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In June 2019, the ​IOC Ocean Best Practices System was approved as an Intergovernmental Oceanographic Commission (IOC) Project, jointly funded by the IODE and GOOS Programmes through Decision IOC-XXX/7.2.1</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This strategic plan and its implementation plan are built on community input and support the OBPS vision and mission. </a:t>
            </a:r>
            <a:endParaRPr/>
          </a:p>
          <a:p>
            <a:pPr indent="-457200" lvl="0" marL="457200" rtl="0" algn="l">
              <a:lnSpc>
                <a:spcPct val="120000"/>
              </a:lnSpc>
              <a:spcBef>
                <a:spcPts val="0"/>
              </a:spcBef>
              <a:spcAft>
                <a:spcPts val="0"/>
              </a:spcAft>
              <a:buClr>
                <a:schemeClr val="dk1"/>
              </a:buClr>
              <a:buSzPts val="2200"/>
              <a:buChar char="•"/>
            </a:pPr>
            <a:r>
              <a:rPr lang="en-AU" sz="2200">
                <a:solidFill>
                  <a:schemeClr val="dk1"/>
                </a:solidFill>
                <a:latin typeface="Arial"/>
                <a:ea typeface="Arial"/>
                <a:cs typeface="Arial"/>
                <a:sym typeface="Arial"/>
              </a:rPr>
              <a:t>This strategic plan is for a period of 5 years consistent with a decadal vision and includes priorities for the ​United Nations Decade of Ocean Science for Sustainable Development (2021-2030).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Vision</a:t>
            </a:r>
            <a:endParaRPr/>
          </a:p>
        </p:txBody>
      </p:sp>
      <p:sp>
        <p:nvSpPr>
          <p:cNvPr id="70" name="Google Shape;70;p11"/>
          <p:cNvSpPr txBox="1"/>
          <p:nvPr>
            <p:ph idx="1" type="body"/>
          </p:nvPr>
        </p:nvSpPr>
        <p:spPr>
          <a:xfrm>
            <a:off x="838200" y="3385639"/>
            <a:ext cx="10515600" cy="2099814"/>
          </a:xfrm>
          <a:prstGeom prst="rect">
            <a:avLst/>
          </a:prstGeom>
          <a:noFill/>
          <a:ln>
            <a:noFill/>
          </a:ln>
        </p:spPr>
        <p:txBody>
          <a:bodyPr anchorCtr="0" anchor="t" bIns="45700" lIns="91425" spcFirstLastPara="1" rIns="91425" wrap="square" tIns="45700">
            <a:normAutofit fontScale="92500" lnSpcReduction="10000"/>
          </a:bodyPr>
          <a:lstStyle/>
          <a:p>
            <a:pPr indent="0" lvl="0" marL="50800" rtl="0" algn="l">
              <a:lnSpc>
                <a:spcPct val="150000"/>
              </a:lnSpc>
              <a:spcBef>
                <a:spcPts val="1000"/>
              </a:spcBef>
              <a:spcAft>
                <a:spcPts val="0"/>
              </a:spcAft>
              <a:buSzPct val="126126"/>
              <a:buNone/>
            </a:pPr>
            <a:r>
              <a:rPr lang="en-AU" sz="2400">
                <a:solidFill>
                  <a:schemeClr val="dk1"/>
                </a:solidFill>
                <a:latin typeface="Arial"/>
                <a:ea typeface="Arial"/>
                <a:cs typeface="Arial"/>
                <a:sym typeface="Arial"/>
              </a:rPr>
              <a:t>This vision will be achieved through the development, adoption, and use of best practices to increase efficiency, reproducibility, and interoperability of all “ocean research, operations and applications”, including the full spectrum of observations, data management, modeling and end-user applications.</a:t>
            </a:r>
            <a:endParaRPr/>
          </a:p>
        </p:txBody>
      </p:sp>
      <p:sp>
        <p:nvSpPr>
          <p:cNvPr id="71" name="Google Shape;71;p11"/>
          <p:cNvSpPr txBox="1"/>
          <p:nvPr/>
        </p:nvSpPr>
        <p:spPr>
          <a:xfrm>
            <a:off x="838200" y="1701445"/>
            <a:ext cx="10515600" cy="1195586"/>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800"/>
              <a:buFont typeface="Arial"/>
              <a:buNone/>
            </a:pPr>
            <a:r>
              <a:rPr b="0" i="0" lang="en-AU" sz="2800" u="none" cap="none" strike="noStrike">
                <a:solidFill>
                  <a:srgbClr val="1F3864"/>
                </a:solidFill>
                <a:latin typeface="Arial"/>
                <a:ea typeface="Arial"/>
                <a:cs typeface="Arial"/>
                <a:sym typeface="Arial"/>
              </a:rPr>
              <a:t>To have agreed and broadly adopted methods across ocean research, operations and application​s</a:t>
            </a:r>
            <a:endParaRPr/>
          </a:p>
          <a:p>
            <a:pPr indent="-279400" lvl="0" marL="457200" marR="0" rtl="0" algn="l">
              <a:lnSpc>
                <a:spcPct val="120000"/>
              </a:lnSpc>
              <a:spcBef>
                <a:spcPts val="0"/>
              </a:spcBef>
              <a:spcAft>
                <a:spcPts val="0"/>
              </a:spcAft>
              <a:buClr>
                <a:schemeClr val="dk1"/>
              </a:buClr>
              <a:buSzPts val="2800"/>
              <a:buFont typeface="Arial"/>
              <a:buNone/>
            </a:pPr>
            <a:r>
              <a:t/>
            </a:r>
            <a:endParaRPr b="0" i="0" sz="2800" u="none" cap="none" strike="noStrike">
              <a:solidFill>
                <a:srgbClr val="1F386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Mission</a:t>
            </a:r>
            <a:endParaRPr/>
          </a:p>
        </p:txBody>
      </p:sp>
      <p:sp>
        <p:nvSpPr>
          <p:cNvPr id="77" name="Google Shape;77;p12"/>
          <p:cNvSpPr txBox="1"/>
          <p:nvPr>
            <p:ph idx="1" type="body"/>
          </p:nvPr>
        </p:nvSpPr>
        <p:spPr>
          <a:xfrm>
            <a:off x="838200" y="4093357"/>
            <a:ext cx="10515600" cy="1807286"/>
          </a:xfrm>
          <a:prstGeom prst="rect">
            <a:avLst/>
          </a:prstGeom>
          <a:noFill/>
          <a:ln>
            <a:noFill/>
          </a:ln>
        </p:spPr>
        <p:txBody>
          <a:bodyPr anchorCtr="0" anchor="t" bIns="45700" lIns="91425" spcFirstLastPara="1" rIns="91425" wrap="square" tIns="45700">
            <a:normAutofit/>
          </a:bodyPr>
          <a:lstStyle/>
          <a:p>
            <a:pPr indent="0" lvl="0" marL="50800" rtl="0" algn="l">
              <a:lnSpc>
                <a:spcPct val="150000"/>
              </a:lnSpc>
              <a:spcBef>
                <a:spcPts val="1000"/>
              </a:spcBef>
              <a:spcAft>
                <a:spcPts val="0"/>
              </a:spcAft>
              <a:buSzPts val="2800"/>
              <a:buNone/>
            </a:pPr>
            <a:r>
              <a:rPr lang="en-AU" sz="2200">
                <a:solidFill>
                  <a:schemeClr val="dk1"/>
                </a:solidFill>
                <a:latin typeface="Arial"/>
                <a:ea typeface="Arial"/>
                <a:cs typeface="Arial"/>
                <a:sym typeface="Arial"/>
              </a:rPr>
              <a:t>The OBPS will accomplish the mission by engaging ocean observing communities in a joint and coordinated effort in producing, reviewing and sustaining BP documents and related material.</a:t>
            </a:r>
            <a:endParaRPr/>
          </a:p>
          <a:p>
            <a:pPr indent="0" lvl="0" marL="50800" rtl="0" algn="l">
              <a:lnSpc>
                <a:spcPct val="150000"/>
              </a:lnSpc>
              <a:spcBef>
                <a:spcPts val="1000"/>
              </a:spcBef>
              <a:spcAft>
                <a:spcPts val="0"/>
              </a:spcAft>
              <a:buSzPts val="2800"/>
              <a:buNone/>
            </a:pPr>
            <a:r>
              <a:t/>
            </a:r>
            <a:endParaRPr sz="2400">
              <a:solidFill>
                <a:schemeClr val="dk1"/>
              </a:solidFill>
              <a:latin typeface="Arial"/>
              <a:ea typeface="Arial"/>
              <a:cs typeface="Arial"/>
              <a:sym typeface="Arial"/>
            </a:endParaRPr>
          </a:p>
        </p:txBody>
      </p:sp>
      <p:sp>
        <p:nvSpPr>
          <p:cNvPr id="78" name="Google Shape;78;p12"/>
          <p:cNvSpPr txBox="1"/>
          <p:nvPr/>
        </p:nvSpPr>
        <p:spPr>
          <a:xfrm>
            <a:off x="838200" y="1701445"/>
            <a:ext cx="10515600" cy="2182066"/>
          </a:xfrm>
          <a:prstGeom prst="rect">
            <a:avLst/>
          </a:prstGeom>
          <a:solidFill>
            <a:srgbClr val="C9C9C9"/>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dk1"/>
              </a:buClr>
              <a:buSzPts val="2800"/>
              <a:buFont typeface="Arial"/>
              <a:buNone/>
            </a:pPr>
            <a:r>
              <a:rPr b="0" i="0" lang="en-AU" sz="2800" u="none" cap="none" strike="noStrike">
                <a:solidFill>
                  <a:srgbClr val="1F3864"/>
                </a:solidFill>
                <a:latin typeface="Arial"/>
                <a:ea typeface="Arial"/>
                <a:cs typeface="Arial"/>
                <a:sym typeface="Arial"/>
              </a:rPr>
              <a:t>To develop and sustain an evolving system which fosters collaboration, consensus building, and innovation by providing coordinated and global access to best practices and standards across ocean sciences and applications</a:t>
            </a:r>
            <a:endParaRPr/>
          </a:p>
          <a:p>
            <a:pPr indent="0" lvl="0" marL="0" marR="0" rtl="0" algn="l">
              <a:lnSpc>
                <a:spcPct val="120000"/>
              </a:lnSpc>
              <a:spcBef>
                <a:spcPts val="0"/>
              </a:spcBef>
              <a:spcAft>
                <a:spcPts val="0"/>
              </a:spcAft>
              <a:buClr>
                <a:schemeClr val="dk1"/>
              </a:buClr>
              <a:buSzPts val="2800"/>
              <a:buFont typeface="Arial"/>
              <a:buNone/>
            </a:pPr>
            <a:r>
              <a:t/>
            </a:r>
            <a:endParaRPr b="0" i="0" sz="2800" u="none" cap="none" strike="noStrike">
              <a:solidFill>
                <a:srgbClr val="1F3864"/>
              </a:solidFill>
              <a:latin typeface="Arial"/>
              <a:ea typeface="Arial"/>
              <a:cs typeface="Arial"/>
              <a:sym typeface="Arial"/>
            </a:endParaRPr>
          </a:p>
          <a:p>
            <a:pPr indent="-279400" lvl="0" marL="457200" marR="0" rtl="0" algn="l">
              <a:lnSpc>
                <a:spcPct val="120000"/>
              </a:lnSpc>
              <a:spcBef>
                <a:spcPts val="0"/>
              </a:spcBef>
              <a:spcAft>
                <a:spcPts val="0"/>
              </a:spcAft>
              <a:buClr>
                <a:schemeClr val="dk1"/>
              </a:buClr>
              <a:buSzPts val="2800"/>
              <a:buFont typeface="Arial"/>
              <a:buNone/>
            </a:pPr>
            <a:r>
              <a:t/>
            </a:r>
            <a:endParaRPr b="0" i="0" sz="2800" u="none" cap="none" strike="noStrike">
              <a:solidFill>
                <a:srgbClr val="1F386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3"/>
          <p:cNvSpPr txBox="1"/>
          <p:nvPr>
            <p:ph type="title"/>
          </p:nvPr>
        </p:nvSpPr>
        <p:spPr>
          <a:xfrm>
            <a:off x="838200" y="1176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latin typeface="Arial"/>
                <a:ea typeface="Arial"/>
                <a:cs typeface="Arial"/>
                <a:sym typeface="Arial"/>
              </a:rPr>
              <a:t>Key Strategic Service Areas</a:t>
            </a:r>
            <a:endParaRPr/>
          </a:p>
        </p:txBody>
      </p:sp>
      <p:sp>
        <p:nvSpPr>
          <p:cNvPr id="84" name="Google Shape;84;p13"/>
          <p:cNvSpPr txBox="1"/>
          <p:nvPr>
            <p:ph idx="1" type="body"/>
          </p:nvPr>
        </p:nvSpPr>
        <p:spPr>
          <a:xfrm>
            <a:off x="838200" y="1219593"/>
            <a:ext cx="10515600" cy="4756954"/>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Convergence;</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Information content in the OBPS repository;</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OBPS repository;</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Training and Capacity Development;</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Endorsement;</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Promoting peer-reviewed publications;</a:t>
            </a:r>
            <a:endParaRPr/>
          </a:p>
          <a:p>
            <a:pPr indent="-406400" lvl="0" marL="457200" rtl="0" algn="l">
              <a:lnSpc>
                <a:spcPct val="150000"/>
              </a:lnSpc>
              <a:spcBef>
                <a:spcPts val="1000"/>
              </a:spcBef>
              <a:spcAft>
                <a:spcPts val="0"/>
              </a:spcAft>
              <a:buSzPts val="2800"/>
              <a:buChar char="•"/>
            </a:pPr>
            <a:r>
              <a:rPr lang="en-AU" sz="2400">
                <a:latin typeface="Arial"/>
                <a:ea typeface="Arial"/>
                <a:cs typeface="Arial"/>
                <a:sym typeface="Arial"/>
              </a:rPr>
              <a:t>Community engagement.</a:t>
            </a:r>
            <a:endParaRPr/>
          </a:p>
          <a:p>
            <a:pPr indent="-228600" lvl="0" marL="457200" rtl="0" algn="l">
              <a:lnSpc>
                <a:spcPct val="150000"/>
              </a:lnSpc>
              <a:spcBef>
                <a:spcPts val="1000"/>
              </a:spcBef>
              <a:spcAft>
                <a:spcPts val="0"/>
              </a:spcAft>
              <a:buSzPts val="2800"/>
              <a:buNone/>
            </a:pPr>
            <a:r>
              <a:t/>
            </a:r>
            <a:endParaRPr sz="2400">
              <a:latin typeface="Arial"/>
              <a:ea typeface="Arial"/>
              <a:cs typeface="Arial"/>
              <a:sym typeface="Arial"/>
            </a:endParaRPr>
          </a:p>
          <a:p>
            <a:pPr indent="-228600" lvl="0" marL="457200" rtl="0" algn="l">
              <a:lnSpc>
                <a:spcPct val="150000"/>
              </a:lnSpc>
              <a:spcBef>
                <a:spcPts val="1000"/>
              </a:spcBef>
              <a:spcAft>
                <a:spcPts val="0"/>
              </a:spcAft>
              <a:buSzPts val="2800"/>
              <a:buNone/>
            </a:pPr>
            <a:r>
              <a:t/>
            </a:r>
            <a:endParaRPr sz="2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type="title"/>
          </p:nvPr>
        </p:nvSpPr>
        <p:spPr>
          <a:xfrm>
            <a:off x="838200" y="13921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Key Strategic Service Areas</a:t>
            </a:r>
            <a:endParaRPr/>
          </a:p>
        </p:txBody>
      </p:sp>
      <p:sp>
        <p:nvSpPr>
          <p:cNvPr id="90" name="Google Shape;90;p14"/>
          <p:cNvSpPr txBox="1"/>
          <p:nvPr>
            <p:ph idx="1" type="body"/>
          </p:nvPr>
        </p:nvSpPr>
        <p:spPr>
          <a:xfrm>
            <a:off x="838200" y="1464777"/>
            <a:ext cx="10515600" cy="4712186"/>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rtl="0" algn="l">
              <a:lnSpc>
                <a:spcPct val="120000"/>
              </a:lnSpc>
              <a:spcBef>
                <a:spcPts val="0"/>
              </a:spcBef>
              <a:spcAft>
                <a:spcPts val="0"/>
              </a:spcAft>
              <a:buClr>
                <a:schemeClr val="dk1"/>
              </a:buClr>
              <a:buSzPct val="100000"/>
              <a:buChar char="•"/>
            </a:pPr>
            <a:r>
              <a:rPr b="1" lang="en-AU">
                <a:solidFill>
                  <a:schemeClr val="dk1"/>
                </a:solidFill>
                <a:latin typeface="Arial"/>
                <a:ea typeface="Arial"/>
                <a:cs typeface="Arial"/>
                <a:sym typeface="Arial"/>
              </a:rPr>
              <a:t>Convergence</a:t>
            </a:r>
            <a:r>
              <a:rPr lang="en-AU">
                <a:solidFill>
                  <a:schemeClr val="dk1"/>
                </a:solidFill>
                <a:latin typeface="Arial"/>
                <a:ea typeface="Arial"/>
                <a:cs typeface="Arial"/>
                <a:sym typeface="Arial"/>
              </a:rPr>
              <a:t>: The OBPS will assist the community to find broader, potentially global, agreement on documentation on the various operations and practices. While the convergence process itself is conducted by the respective expert communities, the OBPS is a facilitator providing searchable content and metadata from the repository and by providing training and documentation on potential steps to follow for a successful convergence process, and by providing templates for best practices documentation and media.</a:t>
            </a:r>
            <a:endParaRPr/>
          </a:p>
          <a:p>
            <a:pPr indent="-332740" lvl="0" marL="457200" rtl="0" algn="l">
              <a:lnSpc>
                <a:spcPct val="120000"/>
              </a:lnSpc>
              <a:spcBef>
                <a:spcPts val="0"/>
              </a:spcBef>
              <a:spcAft>
                <a:spcPts val="0"/>
              </a:spcAft>
              <a:buClr>
                <a:schemeClr val="dk1"/>
              </a:buClr>
              <a:buSzPct val="100000"/>
              <a:buNone/>
            </a:pPr>
            <a:r>
              <a:t/>
            </a:r>
            <a:endParaRPr>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ct val="100000"/>
              <a:buChar char="•"/>
            </a:pPr>
            <a:r>
              <a:rPr b="1" lang="en-AU">
                <a:solidFill>
                  <a:schemeClr val="dk1"/>
                </a:solidFill>
                <a:latin typeface="Arial"/>
                <a:ea typeface="Arial"/>
                <a:cs typeface="Arial"/>
                <a:sym typeface="Arial"/>
              </a:rPr>
              <a:t>Information content in the OBPS repository</a:t>
            </a:r>
            <a:r>
              <a:rPr lang="en-AU">
                <a:solidFill>
                  <a:schemeClr val="dk1"/>
                </a:solidFill>
                <a:latin typeface="Arial"/>
                <a:ea typeface="Arial"/>
                <a:cs typeface="Arial"/>
                <a:sym typeface="Arial"/>
              </a:rPr>
              <a:t>: ​The OBPS repository contains multiple types of methodological documentation and other media such as videos and mobile apps. In order to maintain the consistency of the inventory for very different users, submissions are reviewed for relevance, provenance, the capacity of individuals to provide input in the name of a community, file format and quality of metadata. In the next evolution of the repository, the submission process will enable an automated ingest of best practices documents and metadata.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838200" y="13921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Key Strategic Service Areas </a:t>
            </a:r>
            <a:r>
              <a:rPr lang="en-AU" sz="2000"/>
              <a:t>(cont) </a:t>
            </a:r>
            <a:endParaRPr/>
          </a:p>
        </p:txBody>
      </p:sp>
      <p:sp>
        <p:nvSpPr>
          <p:cNvPr id="96" name="Google Shape;96;p15"/>
          <p:cNvSpPr txBox="1"/>
          <p:nvPr>
            <p:ph idx="1" type="body"/>
          </p:nvPr>
        </p:nvSpPr>
        <p:spPr>
          <a:xfrm>
            <a:off x="838200" y="1464777"/>
            <a:ext cx="10515600" cy="4712186"/>
          </a:xfrm>
          <a:prstGeom prst="rect">
            <a:avLst/>
          </a:prstGeom>
          <a:noFill/>
          <a:ln>
            <a:noFill/>
          </a:ln>
        </p:spPr>
        <p:txBody>
          <a:bodyPr anchorCtr="0" anchor="t" bIns="45700" lIns="91425" spcFirstLastPara="1" rIns="91425" wrap="square" tIns="45700">
            <a:normAutofit/>
          </a:bodyPr>
          <a:lstStyle/>
          <a:p>
            <a:pPr indent="-457200" lvl="0" marL="457200" rtl="0" algn="l">
              <a:lnSpc>
                <a:spcPct val="120000"/>
              </a:lnSpc>
              <a:spcBef>
                <a:spcPts val="0"/>
              </a:spcBef>
              <a:spcAft>
                <a:spcPts val="0"/>
              </a:spcAft>
              <a:buClr>
                <a:schemeClr val="dk1"/>
              </a:buClr>
              <a:buSzPts val="2000"/>
              <a:buChar char="•"/>
            </a:pPr>
            <a:r>
              <a:rPr b="1" lang="en-AU" sz="2000">
                <a:solidFill>
                  <a:schemeClr val="dk1"/>
                </a:solidFill>
                <a:latin typeface="Arial"/>
                <a:ea typeface="Arial"/>
                <a:cs typeface="Arial"/>
                <a:sym typeface="Arial"/>
              </a:rPr>
              <a:t>OBPS repository</a:t>
            </a:r>
            <a:r>
              <a:rPr lang="en-AU" sz="2000">
                <a:solidFill>
                  <a:schemeClr val="dk1"/>
                </a:solidFill>
                <a:latin typeface="Arial"/>
                <a:ea typeface="Arial"/>
                <a:cs typeface="Arial"/>
                <a:sym typeface="Arial"/>
              </a:rPr>
              <a:t>: ​Users have identified easy discovery, access and feedback as areas of continuing development for the repository This includes support for convergence and rating of best practices.</a:t>
            </a:r>
            <a:endParaRPr/>
          </a:p>
          <a:p>
            <a:pPr indent="-330200" lvl="0" marL="457200" rtl="0" algn="l">
              <a:lnSpc>
                <a:spcPct val="120000"/>
              </a:lnSpc>
              <a:spcBef>
                <a:spcPts val="0"/>
              </a:spcBef>
              <a:spcAft>
                <a:spcPts val="0"/>
              </a:spcAft>
              <a:buClr>
                <a:schemeClr val="dk1"/>
              </a:buClr>
              <a:buSzPts val="2000"/>
              <a:buNone/>
            </a:pPr>
            <a:r>
              <a:t/>
            </a:r>
            <a:endParaRPr sz="2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000"/>
              <a:buChar char="•"/>
            </a:pPr>
            <a:r>
              <a:rPr b="1" lang="en-AU" sz="2000">
                <a:solidFill>
                  <a:schemeClr val="dk1"/>
                </a:solidFill>
                <a:latin typeface="Arial"/>
                <a:ea typeface="Arial"/>
                <a:cs typeface="Arial"/>
                <a:sym typeface="Arial"/>
              </a:rPr>
              <a:t>Training and Capacity Development</a:t>
            </a:r>
            <a:r>
              <a:rPr lang="en-AU" sz="2000">
                <a:solidFill>
                  <a:schemeClr val="dk1"/>
                </a:solidFill>
                <a:latin typeface="Arial"/>
                <a:ea typeface="Arial"/>
                <a:cs typeface="Arial"/>
                <a:sym typeface="Arial"/>
              </a:rPr>
              <a:t>: The OBPS enables the provision and access to training videos, documents and tools created by the community for the community. Capacity development in the OBPS repository will take different forms, from webinars and video tutorials through to establishing links with training providers such as IOC/IODE OceanTeacher Global Academy to access full courses.</a:t>
            </a:r>
            <a:endParaRPr/>
          </a:p>
          <a:p>
            <a:pPr indent="-330200" lvl="0" marL="457200" rtl="0" algn="l">
              <a:lnSpc>
                <a:spcPct val="120000"/>
              </a:lnSpc>
              <a:spcBef>
                <a:spcPts val="0"/>
              </a:spcBef>
              <a:spcAft>
                <a:spcPts val="0"/>
              </a:spcAft>
              <a:buClr>
                <a:schemeClr val="dk1"/>
              </a:buClr>
              <a:buSzPts val="2000"/>
              <a:buNone/>
            </a:pPr>
            <a:r>
              <a:t/>
            </a:r>
            <a:endParaRPr sz="2000">
              <a:solidFill>
                <a:schemeClr val="dk1"/>
              </a:solidFill>
              <a:latin typeface="Arial"/>
              <a:ea typeface="Arial"/>
              <a:cs typeface="Arial"/>
              <a:sym typeface="Arial"/>
            </a:endParaRPr>
          </a:p>
          <a:p>
            <a:pPr indent="-457200" lvl="0" marL="457200" rtl="0" algn="l">
              <a:lnSpc>
                <a:spcPct val="120000"/>
              </a:lnSpc>
              <a:spcBef>
                <a:spcPts val="0"/>
              </a:spcBef>
              <a:spcAft>
                <a:spcPts val="0"/>
              </a:spcAft>
              <a:buClr>
                <a:schemeClr val="dk1"/>
              </a:buClr>
              <a:buSzPts val="2000"/>
              <a:buChar char="•"/>
            </a:pPr>
            <a:r>
              <a:rPr b="1" lang="en-AU" sz="2000">
                <a:solidFill>
                  <a:schemeClr val="dk1"/>
                </a:solidFill>
                <a:latin typeface="Arial"/>
                <a:ea typeface="Arial"/>
                <a:cs typeface="Arial"/>
                <a:sym typeface="Arial"/>
              </a:rPr>
              <a:t>Promoting peer-reviewed publications​ </a:t>
            </a:r>
            <a:r>
              <a:rPr lang="en-AU" sz="2000">
                <a:solidFill>
                  <a:schemeClr val="dk1"/>
                </a:solidFill>
                <a:latin typeface="Arial"/>
                <a:ea typeface="Arial"/>
                <a:cs typeface="Arial"/>
                <a:sym typeface="Arial"/>
              </a:rPr>
              <a:t>on all aspects of best practices creation.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838200" y="13921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9406E"/>
              </a:buClr>
              <a:buSzPts val="4400"/>
              <a:buFont typeface="Calibri"/>
              <a:buNone/>
            </a:pPr>
            <a:r>
              <a:rPr lang="en-AU"/>
              <a:t>Key Strategic Service Areas </a:t>
            </a:r>
            <a:r>
              <a:rPr lang="en-AU" sz="2000"/>
              <a:t>(cont) </a:t>
            </a:r>
            <a:endParaRPr/>
          </a:p>
        </p:txBody>
      </p:sp>
      <p:sp>
        <p:nvSpPr>
          <p:cNvPr id="102" name="Google Shape;102;p16"/>
          <p:cNvSpPr txBox="1"/>
          <p:nvPr>
            <p:ph idx="1" type="body"/>
          </p:nvPr>
        </p:nvSpPr>
        <p:spPr>
          <a:xfrm>
            <a:off x="838200" y="1464777"/>
            <a:ext cx="10515600" cy="4712186"/>
          </a:xfrm>
          <a:prstGeom prst="rect">
            <a:avLst/>
          </a:prstGeom>
          <a:noFill/>
          <a:ln>
            <a:noFill/>
          </a:ln>
        </p:spPr>
        <p:txBody>
          <a:bodyPr anchorCtr="0" anchor="t" bIns="45700" lIns="91425" spcFirstLastPara="1" rIns="91425" wrap="square" tIns="45700">
            <a:noAutofit/>
          </a:bodyPr>
          <a:lstStyle/>
          <a:p>
            <a:pPr indent="-457200" lvl="0" marL="457200" rtl="0" algn="l">
              <a:lnSpc>
                <a:spcPct val="120000"/>
              </a:lnSpc>
              <a:spcBef>
                <a:spcPts val="0"/>
              </a:spcBef>
              <a:spcAft>
                <a:spcPts val="0"/>
              </a:spcAft>
              <a:buClr>
                <a:schemeClr val="dk1"/>
              </a:buClr>
              <a:buSzPts val="2000"/>
              <a:buChar char="•"/>
            </a:pPr>
            <a:r>
              <a:rPr b="1" lang="en-AU" sz="2000">
                <a:solidFill>
                  <a:schemeClr val="dk1"/>
                </a:solidFill>
                <a:latin typeface="Arial"/>
                <a:ea typeface="Arial"/>
                <a:cs typeface="Arial"/>
                <a:sym typeface="Arial"/>
              </a:rPr>
              <a:t>Endorsement</a:t>
            </a:r>
            <a:r>
              <a:rPr lang="en-AU" sz="2000">
                <a:solidFill>
                  <a:schemeClr val="dk1"/>
                </a:solidFill>
                <a:latin typeface="Arial"/>
                <a:ea typeface="Arial"/>
                <a:cs typeface="Arial"/>
                <a:sym typeface="Arial"/>
              </a:rPr>
              <a:t>: Identifying selected methods that have gone through a comprehensive community review process, supports users in selecting which methods to adopt. Endorsement is the process which elevates documentation and may be done with respect to a group’s internal quality standards or more universal standards. Different activities are required from the OBPS to support the endorsement process such as metadata enhancements, an adaptation of the search interface, formulating and reviewing the endorsement criteria against minimal standards and providing version control. Partnerships will be built with key global communities, such as GOOS, to create and maintain a rigorous process for endorsement.</a:t>
            </a:r>
            <a:endParaRPr/>
          </a:p>
          <a:p>
            <a:pPr indent="-330200" lvl="0" marL="457200" rtl="0" algn="l">
              <a:lnSpc>
                <a:spcPct val="120000"/>
              </a:lnSpc>
              <a:spcBef>
                <a:spcPts val="0"/>
              </a:spcBef>
              <a:spcAft>
                <a:spcPts val="0"/>
              </a:spcAft>
              <a:buClr>
                <a:schemeClr val="dk1"/>
              </a:buClr>
              <a:buSzPts val="2000"/>
              <a:buNone/>
            </a:pPr>
            <a:r>
              <a:t/>
            </a:r>
            <a:endParaRPr sz="20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2011-08-05T01:39:14Z</dcterms:created>
  <dc:creator>TiM BOHM</dc:creator>
</cp:coreProperties>
</file>