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8" r:id="rId3"/>
    <p:sldId id="260" r:id="rId4"/>
    <p:sldId id="263" r:id="rId5"/>
    <p:sldId id="272" r:id="rId6"/>
    <p:sldId id="276" r:id="rId7"/>
    <p:sldId id="273" r:id="rId8"/>
    <p:sldId id="277" r:id="rId9"/>
    <p:sldId id="274" r:id="rId10"/>
    <p:sldId id="278" r:id="rId11"/>
    <p:sldId id="275" r:id="rId12"/>
    <p:sldId id="279" r:id="rId13"/>
    <p:sldId id="280" r:id="rId14"/>
    <p:sldId id="281" r:id="rId15"/>
    <p:sldId id="282" r:id="rId16"/>
    <p:sldId id="283" r:id="rId17"/>
    <p:sldId id="284" r:id="rId18"/>
    <p:sldId id="285" r:id="rId19"/>
    <p:sldId id="259" r:id="rId20"/>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53">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vTBOksOkP5MNfYM6F6mWCo/Skm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p:cViewPr varScale="1">
        <p:scale>
          <a:sx n="102" d="100"/>
          <a:sy n="102" d="100"/>
        </p:scale>
        <p:origin x="192" y="552"/>
      </p:cViewPr>
      <p:guideLst>
        <p:guide orient="horz" pos="125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170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9406E"/>
              </a:buClr>
              <a:buSzPts val="6000"/>
              <a:buFont typeface="Calibri"/>
              <a:buNone/>
              <a:defRPr sz="6000">
                <a:solidFill>
                  <a:srgbClr val="39406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39406E"/>
              </a:buClr>
              <a:buSzPts val="2400"/>
              <a:buNone/>
              <a:defRPr sz="2400">
                <a:solidFill>
                  <a:srgbClr val="39406E"/>
                </a:solidFill>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9406E"/>
              </a:buClr>
              <a:buSzPts val="4400"/>
              <a:buFont typeface="Calibri"/>
              <a:buNone/>
              <a:defRPr>
                <a:solidFill>
                  <a:srgbClr val="39406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Char char="•"/>
              <a:defRPr>
                <a:solidFill>
                  <a:srgbClr val="262626"/>
                </a:solidFill>
              </a:defRPr>
            </a:lvl1pPr>
            <a:lvl2pPr marL="914400" lvl="1" indent="-381000" algn="l">
              <a:lnSpc>
                <a:spcPct val="90000"/>
              </a:lnSpc>
              <a:spcBef>
                <a:spcPts val="500"/>
              </a:spcBef>
              <a:spcAft>
                <a:spcPts val="0"/>
              </a:spcAft>
              <a:buClr>
                <a:srgbClr val="262626"/>
              </a:buClr>
              <a:buSzPts val="2400"/>
              <a:buChar char="•"/>
              <a:defRPr>
                <a:solidFill>
                  <a:srgbClr val="262626"/>
                </a:solidFill>
              </a:defRPr>
            </a:lvl2pPr>
            <a:lvl3pPr marL="1371600" lvl="2" indent="-355600" algn="l">
              <a:lnSpc>
                <a:spcPct val="90000"/>
              </a:lnSpc>
              <a:spcBef>
                <a:spcPts val="500"/>
              </a:spcBef>
              <a:spcAft>
                <a:spcPts val="0"/>
              </a:spcAft>
              <a:buClr>
                <a:srgbClr val="262626"/>
              </a:buClr>
              <a:buSzPts val="2000"/>
              <a:buChar char="•"/>
              <a:defRPr>
                <a:solidFill>
                  <a:srgbClr val="262626"/>
                </a:solidFill>
              </a:defRPr>
            </a:lvl3pPr>
            <a:lvl4pPr marL="1828800" lvl="3" indent="-342900" algn="l">
              <a:lnSpc>
                <a:spcPct val="90000"/>
              </a:lnSpc>
              <a:spcBef>
                <a:spcPts val="500"/>
              </a:spcBef>
              <a:spcAft>
                <a:spcPts val="0"/>
              </a:spcAft>
              <a:buClr>
                <a:srgbClr val="262626"/>
              </a:buClr>
              <a:buSzPts val="1800"/>
              <a:buChar char="•"/>
              <a:defRPr>
                <a:solidFill>
                  <a:srgbClr val="262626"/>
                </a:solidFill>
              </a:defRPr>
            </a:lvl4pPr>
            <a:lvl5pPr marL="2286000" lvl="4" indent="-342900" algn="l">
              <a:lnSpc>
                <a:spcPct val="90000"/>
              </a:lnSpc>
              <a:spcBef>
                <a:spcPts val="500"/>
              </a:spcBef>
              <a:spcAft>
                <a:spcPts val="0"/>
              </a:spcAft>
              <a:buClr>
                <a:srgbClr val="262626"/>
              </a:buClr>
              <a:buSzPts val="1800"/>
              <a:buChar char="•"/>
              <a:defRPr>
                <a:solidFill>
                  <a:srgbClr val="26262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p:nvPr/>
        </p:nvSpPr>
        <p:spPr>
          <a:xfrm>
            <a:off x="419406" y="6525344"/>
            <a:ext cx="10755223" cy="144015"/>
          </a:xfrm>
          <a:prstGeom prst="parallelogram">
            <a:avLst>
              <a:gd name="adj" fmla="val 25000"/>
            </a:avLst>
          </a:prstGeom>
          <a:solidFill>
            <a:srgbClr val="39406E"/>
          </a:solidFill>
          <a:ln w="9525" cap="flat" cmpd="sng">
            <a:solidFill>
              <a:srgbClr val="39406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 name="Google Shape;36;p8"/>
          <p:cNvPicPr preferRelativeResize="0"/>
          <p:nvPr/>
        </p:nvPicPr>
        <p:blipFill rotWithShape="1">
          <a:blip r:embed="rId2">
            <a:alphaModFix/>
          </a:blip>
          <a:srcRect/>
          <a:stretch/>
        </p:blipFill>
        <p:spPr>
          <a:xfrm>
            <a:off x="11174629" y="5906218"/>
            <a:ext cx="815542" cy="815542"/>
          </a:xfrm>
          <a:prstGeom prst="rect">
            <a:avLst/>
          </a:prstGeom>
          <a:noFill/>
          <a:ln>
            <a:noFill/>
          </a:ln>
        </p:spPr>
      </p:pic>
      <p:sp>
        <p:nvSpPr>
          <p:cNvPr id="37" name="Google Shape;37;p8"/>
          <p:cNvSpPr txBox="1"/>
          <p:nvPr/>
        </p:nvSpPr>
        <p:spPr>
          <a:xfrm>
            <a:off x="381000" y="6228019"/>
            <a:ext cx="21282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rgbClr val="39406E"/>
                </a:solidFill>
                <a:latin typeface="Calibri"/>
                <a:ea typeface="Calibri"/>
                <a:cs typeface="Calibri"/>
                <a:sym typeface="Calibri"/>
              </a:rPr>
              <a:t>Ocean Best Practices</a:t>
            </a:r>
            <a:endParaRPr sz="1800">
              <a:solidFill>
                <a:srgbClr val="39406E"/>
              </a:solidFill>
              <a:latin typeface="Calibri"/>
              <a:ea typeface="Calibri"/>
              <a:cs typeface="Calibri"/>
              <a:sym typeface="Calibri"/>
            </a:endParaRPr>
          </a:p>
        </p:txBody>
      </p:sp>
      <p:sp>
        <p:nvSpPr>
          <p:cNvPr id="38" name="Google Shape;38;p8"/>
          <p:cNvSpPr txBox="1"/>
          <p:nvPr/>
        </p:nvSpPr>
        <p:spPr>
          <a:xfrm>
            <a:off x="6398700" y="6441974"/>
            <a:ext cx="4751387" cy="31075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lt1"/>
                </a:solidFill>
                <a:latin typeface="Calibri"/>
                <a:ea typeface="Calibri"/>
                <a:cs typeface="Calibri"/>
                <a:sym typeface="Calibri"/>
              </a:rPr>
              <a:t>Insert name of conference, if desired</a:t>
            </a:r>
            <a:endParaRPr sz="12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
        <p:nvSpPr>
          <p:cNvPr id="43" name="Google Shape;43;p9"/>
          <p:cNvSpPr/>
          <p:nvPr/>
        </p:nvSpPr>
        <p:spPr>
          <a:xfrm>
            <a:off x="419406" y="6525344"/>
            <a:ext cx="10755223" cy="144015"/>
          </a:xfrm>
          <a:prstGeom prst="parallelogram">
            <a:avLst>
              <a:gd name="adj" fmla="val 25000"/>
            </a:avLst>
          </a:prstGeom>
          <a:solidFill>
            <a:srgbClr val="39406E"/>
          </a:solidFill>
          <a:ln w="9525" cap="flat" cmpd="sng">
            <a:solidFill>
              <a:srgbClr val="39406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 name="Google Shape;44;p9"/>
          <p:cNvPicPr preferRelativeResize="0"/>
          <p:nvPr/>
        </p:nvPicPr>
        <p:blipFill rotWithShape="1">
          <a:blip r:embed="rId2">
            <a:alphaModFix/>
          </a:blip>
          <a:srcRect/>
          <a:stretch/>
        </p:blipFill>
        <p:spPr>
          <a:xfrm>
            <a:off x="11174629" y="5906218"/>
            <a:ext cx="815542" cy="815542"/>
          </a:xfrm>
          <a:prstGeom prst="rect">
            <a:avLst/>
          </a:prstGeom>
          <a:noFill/>
          <a:ln>
            <a:noFill/>
          </a:ln>
        </p:spPr>
      </p:pic>
      <p:sp>
        <p:nvSpPr>
          <p:cNvPr id="45" name="Google Shape;45;p9"/>
          <p:cNvSpPr txBox="1"/>
          <p:nvPr/>
        </p:nvSpPr>
        <p:spPr>
          <a:xfrm>
            <a:off x="381000" y="6228019"/>
            <a:ext cx="21282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rgbClr val="39406E"/>
                </a:solidFill>
                <a:latin typeface="Calibri"/>
                <a:ea typeface="Calibri"/>
                <a:cs typeface="Calibri"/>
                <a:sym typeface="Calibri"/>
              </a:rPr>
              <a:t>Ocean Best Practices</a:t>
            </a:r>
            <a:endParaRPr sz="1800">
              <a:solidFill>
                <a:srgbClr val="39406E"/>
              </a:solidFill>
              <a:latin typeface="Calibri"/>
              <a:ea typeface="Calibri"/>
              <a:cs typeface="Calibri"/>
              <a:sym typeface="Calibri"/>
            </a:endParaRPr>
          </a:p>
        </p:txBody>
      </p:sp>
      <p:sp>
        <p:nvSpPr>
          <p:cNvPr id="46" name="Google Shape;46;p9"/>
          <p:cNvSpPr txBox="1"/>
          <p:nvPr/>
        </p:nvSpPr>
        <p:spPr>
          <a:xfrm>
            <a:off x="6398700" y="6441974"/>
            <a:ext cx="4751387" cy="31075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lt1"/>
                </a:solidFill>
                <a:latin typeface="Calibri"/>
                <a:ea typeface="Calibri"/>
                <a:cs typeface="Calibri"/>
                <a:sym typeface="Calibri"/>
              </a:rPr>
              <a:t>Insert name of conference, if desired</a:t>
            </a:r>
            <a:endParaRPr sz="12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9406E"/>
              </a:buClr>
              <a:buSzPts val="4400"/>
              <a:buFont typeface="Calibri"/>
              <a:buNone/>
              <a:defRPr sz="4400" b="0" i="0" u="none" strike="noStrike" cap="none">
                <a:solidFill>
                  <a:srgbClr val="39406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3A3838"/>
              </a:buClr>
              <a:buSzPts val="2800"/>
              <a:buFont typeface="Arial"/>
              <a:buChar char="•"/>
              <a:defRPr sz="2800" b="0" i="0" u="none" strike="noStrike" cap="none">
                <a:solidFill>
                  <a:srgbClr val="3A3838"/>
                </a:solidFill>
                <a:latin typeface="Calibri"/>
                <a:ea typeface="Calibri"/>
                <a:cs typeface="Calibri"/>
                <a:sym typeface="Calibri"/>
              </a:defRPr>
            </a:lvl1pPr>
            <a:lvl2pPr marL="914400" marR="0" lvl="1"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Calibri"/>
                <a:ea typeface="Calibri"/>
                <a:cs typeface="Calibri"/>
                <a:sym typeface="Calibri"/>
              </a:defRPr>
            </a:lvl2pPr>
            <a:lvl3pPr marL="1371600" marR="0" lvl="2"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Calibri"/>
                <a:ea typeface="Calibri"/>
                <a:cs typeface="Calibri"/>
                <a:sym typeface="Calibri"/>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Calibri"/>
                <a:ea typeface="Calibri"/>
                <a:cs typeface="Calibri"/>
                <a:sym typeface="Calibri"/>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
        <p:nvSpPr>
          <p:cNvPr id="15" name="Google Shape;15;p5"/>
          <p:cNvSpPr txBox="1"/>
          <p:nvPr/>
        </p:nvSpPr>
        <p:spPr>
          <a:xfrm>
            <a:off x="6398700" y="6441974"/>
            <a:ext cx="4751387" cy="31075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b="0" i="0" u="none" strike="noStrike" cap="none">
                <a:solidFill>
                  <a:schemeClr val="lt1"/>
                </a:solidFill>
                <a:latin typeface="Calibri"/>
                <a:ea typeface="Calibri"/>
                <a:cs typeface="Calibri"/>
                <a:sym typeface="Calibri"/>
              </a:rPr>
              <a:t>Insert name of conference, if desired</a:t>
            </a:r>
            <a:endParaRPr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oceanbestpractices.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
          <p:cNvSpPr txBox="1"/>
          <p:nvPr/>
        </p:nvSpPr>
        <p:spPr>
          <a:xfrm>
            <a:off x="3390898" y="5549771"/>
            <a:ext cx="54102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200" b="0" i="1" u="none" strike="noStrike" cap="none" dirty="0">
                <a:solidFill>
                  <a:srgbClr val="595959"/>
                </a:solidFill>
                <a:latin typeface="Times New Roman"/>
                <a:ea typeface="Times New Roman"/>
                <a:cs typeface="Times New Roman"/>
                <a:sym typeface="Times New Roman"/>
              </a:rPr>
              <a:t>SG Meeting 12 – 14 December 2023</a:t>
            </a:r>
          </a:p>
          <a:p>
            <a:pPr marL="0" marR="0" lvl="0" indent="0" algn="ctr" rtl="0">
              <a:spcBef>
                <a:spcPts val="0"/>
              </a:spcBef>
              <a:spcAft>
                <a:spcPts val="0"/>
              </a:spcAft>
              <a:buNone/>
            </a:pPr>
            <a:r>
              <a:rPr lang="en-AU" sz="2200" b="0" i="1" u="none" strike="noStrike" cap="none" dirty="0">
                <a:solidFill>
                  <a:srgbClr val="595959"/>
                </a:solidFill>
                <a:latin typeface="Times New Roman"/>
                <a:ea typeface="Times New Roman"/>
                <a:cs typeface="Times New Roman"/>
                <a:sym typeface="Times New Roman"/>
              </a:rPr>
              <a:t>UNESCO - Paris</a:t>
            </a:r>
          </a:p>
        </p:txBody>
      </p:sp>
      <p:sp>
        <p:nvSpPr>
          <p:cNvPr id="52" name="Google Shape;52;p1"/>
          <p:cNvSpPr txBox="1"/>
          <p:nvPr/>
        </p:nvSpPr>
        <p:spPr>
          <a:xfrm>
            <a:off x="4505180" y="6273257"/>
            <a:ext cx="3181637" cy="31155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400" b="0" i="0" u="none" strike="noStrike" cap="none">
                <a:solidFill>
                  <a:srgbClr val="39406E"/>
                </a:solidFill>
                <a:latin typeface="Arial"/>
                <a:ea typeface="Arial"/>
                <a:cs typeface="Arial"/>
                <a:sym typeface="Arial"/>
              </a:rPr>
              <a:t>www.oceanbestpractices.org</a:t>
            </a:r>
            <a:endParaRPr sz="1400" b="0" i="0" u="none" strike="noStrike" cap="none">
              <a:solidFill>
                <a:srgbClr val="39406E"/>
              </a:solidFill>
              <a:latin typeface="Arial"/>
              <a:ea typeface="Arial"/>
              <a:cs typeface="Arial"/>
              <a:sym typeface="Arial"/>
            </a:endParaRPr>
          </a:p>
        </p:txBody>
      </p:sp>
      <p:sp>
        <p:nvSpPr>
          <p:cNvPr id="53" name="Google Shape;53;p1"/>
          <p:cNvSpPr/>
          <p:nvPr/>
        </p:nvSpPr>
        <p:spPr>
          <a:xfrm>
            <a:off x="1812000" y="6525345"/>
            <a:ext cx="8568000" cy="126149"/>
          </a:xfrm>
          <a:prstGeom prst="parallelogram">
            <a:avLst>
              <a:gd name="adj" fmla="val 25000"/>
            </a:avLst>
          </a:prstGeom>
          <a:solidFill>
            <a:srgbClr val="39406E"/>
          </a:solidFill>
          <a:ln w="9525" cap="flat" cmpd="sng">
            <a:solidFill>
              <a:srgbClr val="39406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9406E"/>
              </a:solidFill>
              <a:latin typeface="Calibri"/>
              <a:ea typeface="Calibri"/>
              <a:cs typeface="Calibri"/>
              <a:sym typeface="Calibri"/>
            </a:endParaRPr>
          </a:p>
        </p:txBody>
      </p:sp>
      <p:sp>
        <p:nvSpPr>
          <p:cNvPr id="54" name="Google Shape;54;p1"/>
          <p:cNvSpPr txBox="1">
            <a:spLocks noGrp="1"/>
          </p:cNvSpPr>
          <p:nvPr>
            <p:ph type="ctrTitle"/>
          </p:nvPr>
        </p:nvSpPr>
        <p:spPr>
          <a:xfrm>
            <a:off x="688932" y="4076221"/>
            <a:ext cx="10935221" cy="103064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39406E"/>
              </a:buClr>
              <a:buSzPts val="6000"/>
              <a:buFont typeface="Calibri"/>
              <a:buNone/>
            </a:pPr>
            <a:r>
              <a:rPr lang="en-AU" dirty="0">
                <a:solidFill>
                  <a:srgbClr val="39406E"/>
                </a:solidFill>
              </a:rPr>
              <a:t>Implementation Plan 2021 - 2023</a:t>
            </a:r>
            <a:endParaRPr dirty="0"/>
          </a:p>
        </p:txBody>
      </p:sp>
      <p:sp>
        <p:nvSpPr>
          <p:cNvPr id="55" name="Google Shape;55;p1"/>
          <p:cNvSpPr txBox="1">
            <a:spLocks noGrp="1"/>
          </p:cNvSpPr>
          <p:nvPr>
            <p:ph type="subTitle" idx="1"/>
          </p:nvPr>
        </p:nvSpPr>
        <p:spPr>
          <a:xfrm>
            <a:off x="2895599" y="5018995"/>
            <a:ext cx="6400800" cy="56357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9406E"/>
              </a:buClr>
              <a:buSzPts val="2400"/>
              <a:buNone/>
            </a:pPr>
            <a:r>
              <a:rPr lang="en-AU" sz="2400" dirty="0">
                <a:solidFill>
                  <a:srgbClr val="39406E"/>
                </a:solidFill>
              </a:rPr>
              <a:t>(Agenda Item 5e)</a:t>
            </a:r>
            <a:endParaRPr dirty="0"/>
          </a:p>
        </p:txBody>
      </p:sp>
      <p:pic>
        <p:nvPicPr>
          <p:cNvPr id="56" name="Google Shape;56;p1"/>
          <p:cNvPicPr preferRelativeResize="0"/>
          <p:nvPr/>
        </p:nvPicPr>
        <p:blipFill rotWithShape="1">
          <a:blip r:embed="rId3">
            <a:alphaModFix/>
          </a:blip>
          <a:srcRect/>
          <a:stretch/>
        </p:blipFill>
        <p:spPr>
          <a:xfrm>
            <a:off x="4471534" y="0"/>
            <a:ext cx="3248931" cy="1517294"/>
          </a:xfrm>
          <a:prstGeom prst="rect">
            <a:avLst/>
          </a:prstGeom>
          <a:noFill/>
          <a:ln>
            <a:noFill/>
          </a:ln>
        </p:spPr>
      </p:pic>
      <p:grpSp>
        <p:nvGrpSpPr>
          <p:cNvPr id="58" name="Google Shape;58;p1"/>
          <p:cNvGrpSpPr/>
          <p:nvPr/>
        </p:nvGrpSpPr>
        <p:grpSpPr>
          <a:xfrm>
            <a:off x="478479" y="1844824"/>
            <a:ext cx="10282677" cy="1965111"/>
            <a:chOff x="478479" y="1844824"/>
            <a:chExt cx="10282677" cy="1965111"/>
          </a:xfrm>
        </p:grpSpPr>
        <p:pic>
          <p:nvPicPr>
            <p:cNvPr id="59" name="Google Shape;59;p1"/>
            <p:cNvPicPr preferRelativeResize="0"/>
            <p:nvPr/>
          </p:nvPicPr>
          <p:blipFill rotWithShape="1">
            <a:blip r:embed="rId4">
              <a:alphaModFix/>
            </a:blip>
            <a:srcRect/>
            <a:stretch/>
          </p:blipFill>
          <p:spPr>
            <a:xfrm>
              <a:off x="478479" y="1844824"/>
              <a:ext cx="3045921" cy="1965111"/>
            </a:xfrm>
            <a:prstGeom prst="rect">
              <a:avLst/>
            </a:prstGeom>
            <a:noFill/>
            <a:ln w="12700" cap="flat" cmpd="sng">
              <a:solidFill>
                <a:srgbClr val="39406E"/>
              </a:solidFill>
              <a:prstDash val="solid"/>
              <a:round/>
              <a:headEnd type="none" w="sm" len="sm"/>
              <a:tailEnd type="none" w="sm" len="sm"/>
            </a:ln>
          </p:spPr>
        </p:pic>
        <p:pic>
          <p:nvPicPr>
            <p:cNvPr id="60" name="Google Shape;60;p1"/>
            <p:cNvPicPr preferRelativeResize="0"/>
            <p:nvPr/>
          </p:nvPicPr>
          <p:blipFill rotWithShape="1">
            <a:blip r:embed="rId5">
              <a:alphaModFix/>
            </a:blip>
            <a:srcRect/>
            <a:stretch/>
          </p:blipFill>
          <p:spPr>
            <a:xfrm>
              <a:off x="5691505" y="1844824"/>
              <a:ext cx="1954037" cy="1955992"/>
            </a:xfrm>
            <a:prstGeom prst="rect">
              <a:avLst/>
            </a:prstGeom>
            <a:noFill/>
            <a:ln w="12700" cap="flat" cmpd="sng">
              <a:solidFill>
                <a:srgbClr val="39406E"/>
              </a:solidFill>
              <a:prstDash val="solid"/>
              <a:round/>
              <a:headEnd type="none" w="sm" len="sm"/>
              <a:tailEnd type="none" w="sm" len="sm"/>
            </a:ln>
          </p:spPr>
        </p:pic>
        <p:pic>
          <p:nvPicPr>
            <p:cNvPr id="61" name="Google Shape;61;p1"/>
            <p:cNvPicPr preferRelativeResize="0"/>
            <p:nvPr/>
          </p:nvPicPr>
          <p:blipFill rotWithShape="1">
            <a:blip r:embed="rId6">
              <a:alphaModFix/>
            </a:blip>
            <a:srcRect/>
            <a:stretch/>
          </p:blipFill>
          <p:spPr>
            <a:xfrm>
              <a:off x="3627786" y="1849484"/>
              <a:ext cx="1960333" cy="1960333"/>
            </a:xfrm>
            <a:prstGeom prst="rect">
              <a:avLst/>
            </a:prstGeom>
            <a:noFill/>
            <a:ln w="12700" cap="flat" cmpd="sng">
              <a:solidFill>
                <a:srgbClr val="39406E"/>
              </a:solidFill>
              <a:prstDash val="solid"/>
              <a:round/>
              <a:headEnd type="none" w="sm" len="sm"/>
              <a:tailEnd type="none" w="sm" len="sm"/>
            </a:ln>
          </p:spPr>
        </p:pic>
        <p:pic>
          <p:nvPicPr>
            <p:cNvPr id="62" name="Google Shape;62;p1"/>
            <p:cNvPicPr preferRelativeResize="0"/>
            <p:nvPr/>
          </p:nvPicPr>
          <p:blipFill rotWithShape="1">
            <a:blip r:embed="rId7">
              <a:alphaModFix/>
            </a:blip>
            <a:srcRect/>
            <a:stretch/>
          </p:blipFill>
          <p:spPr>
            <a:xfrm>
              <a:off x="7748928" y="1853825"/>
              <a:ext cx="3012228" cy="1955992"/>
            </a:xfrm>
            <a:prstGeom prst="rect">
              <a:avLst/>
            </a:prstGeom>
            <a:noFill/>
            <a:ln w="12700" cap="flat" cmpd="sng">
              <a:solidFill>
                <a:srgbClr val="39406E"/>
              </a:solidFill>
              <a:prstDash val="solid"/>
              <a:round/>
              <a:headEnd type="none" w="sm" len="sm"/>
              <a:tailEnd type="none" w="sm" len="sm"/>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0A4C224-EA3B-A0AB-F184-9A5571A8FE77}"/>
              </a:ext>
            </a:extLst>
          </p:cNvPr>
          <p:cNvGraphicFramePr>
            <a:graphicFrameLocks noGrp="1"/>
          </p:cNvGraphicFramePr>
          <p:nvPr>
            <p:extLst>
              <p:ext uri="{D42A27DB-BD31-4B8C-83A1-F6EECF244321}">
                <p14:modId xmlns:p14="http://schemas.microsoft.com/office/powerpoint/2010/main" val="3992497245"/>
              </p:ext>
            </p:extLst>
          </p:nvPr>
        </p:nvGraphicFramePr>
        <p:xfrm>
          <a:off x="448234" y="1114946"/>
          <a:ext cx="11295531" cy="4628107"/>
        </p:xfrm>
        <a:graphic>
          <a:graphicData uri="http://schemas.openxmlformats.org/drawingml/2006/table">
            <a:tbl>
              <a:tblPr>
                <a:tableStyleId>{69C7853C-536D-4A76-A0AE-DD22124D55A5}</a:tableStyleId>
              </a:tblPr>
              <a:tblGrid>
                <a:gridCol w="3456067">
                  <a:extLst>
                    <a:ext uri="{9D8B030D-6E8A-4147-A177-3AD203B41FA5}">
                      <a16:colId xmlns:a16="http://schemas.microsoft.com/office/drawing/2014/main" val="860135071"/>
                    </a:ext>
                  </a:extLst>
                </a:gridCol>
                <a:gridCol w="3963547">
                  <a:extLst>
                    <a:ext uri="{9D8B030D-6E8A-4147-A177-3AD203B41FA5}">
                      <a16:colId xmlns:a16="http://schemas.microsoft.com/office/drawing/2014/main" val="3478839519"/>
                    </a:ext>
                  </a:extLst>
                </a:gridCol>
                <a:gridCol w="2345772">
                  <a:extLst>
                    <a:ext uri="{9D8B030D-6E8A-4147-A177-3AD203B41FA5}">
                      <a16:colId xmlns:a16="http://schemas.microsoft.com/office/drawing/2014/main" val="1000716642"/>
                    </a:ext>
                  </a:extLst>
                </a:gridCol>
                <a:gridCol w="1530145">
                  <a:extLst>
                    <a:ext uri="{9D8B030D-6E8A-4147-A177-3AD203B41FA5}">
                      <a16:colId xmlns:a16="http://schemas.microsoft.com/office/drawing/2014/main" val="351772303"/>
                    </a:ext>
                  </a:extLst>
                </a:gridCol>
              </a:tblGrid>
              <a:tr h="745338">
                <a:tc>
                  <a:txBody>
                    <a:bodyPr/>
                    <a:lstStyle/>
                    <a:p>
                      <a:pPr algn="ctr"/>
                      <a:r>
                        <a:rPr lang="en-GB" sz="1600" b="1" dirty="0">
                          <a:effectLst/>
                        </a:rPr>
                        <a:t>Activity SO-03 </a:t>
                      </a:r>
                      <a:endParaRPr lang="en-GB" sz="1600" dirty="0">
                        <a:effectLst/>
                      </a:endParaRPr>
                    </a:p>
                  </a:txBody>
                  <a:tcPr anchor="ctr"/>
                </a:tc>
                <a:tc>
                  <a:txBody>
                    <a:bodyPr/>
                    <a:lstStyle/>
                    <a:p>
                      <a:pPr algn="ctr"/>
                      <a:r>
                        <a:rPr lang="en-GB" sz="1600" b="1" dirty="0">
                          <a:effectLst/>
                        </a:rPr>
                        <a:t>Deliverable SO-03 </a:t>
                      </a:r>
                      <a:endParaRPr lang="en-GB" sz="1600" dirty="0">
                        <a:effectLst/>
                      </a:endParaRPr>
                    </a:p>
                  </a:txBody>
                  <a:tcPr anchor="ctr"/>
                </a:tc>
                <a:tc>
                  <a:txBody>
                    <a:bodyPr/>
                    <a:lstStyle/>
                    <a:p>
                      <a:pPr algn="ctr"/>
                      <a:r>
                        <a:rPr lang="en-GB" sz="1600" b="1" dirty="0">
                          <a:effectLst/>
                        </a:rPr>
                        <a:t>Completion </a:t>
                      </a:r>
                      <a:endParaRPr lang="en-GB" sz="1600" dirty="0">
                        <a:effectLst/>
                      </a:endParaRPr>
                    </a:p>
                    <a:p>
                      <a:pPr algn="ctr"/>
                      <a:r>
                        <a:rPr lang="en-GB" sz="1600" dirty="0">
                          <a:effectLst/>
                        </a:rPr>
                        <a:t>Subject to Funding </a:t>
                      </a:r>
                    </a:p>
                  </a:txBody>
                  <a:tcPr anchor="ctr"/>
                </a:tc>
                <a:tc>
                  <a:txBody>
                    <a:bodyPr/>
                    <a:lstStyle/>
                    <a:p>
                      <a:pPr algn="ctr"/>
                      <a:r>
                        <a:rPr lang="en-GB" sz="1600" b="1" dirty="0">
                          <a:effectLst/>
                        </a:rPr>
                        <a:t>Status</a:t>
                      </a:r>
                      <a:endParaRPr lang="en-GB" sz="1600" dirty="0">
                        <a:effectLst/>
                      </a:endParaRPr>
                    </a:p>
                  </a:txBody>
                  <a:tcPr anchor="ctr"/>
                </a:tc>
                <a:extLst>
                  <a:ext uri="{0D108BD9-81ED-4DB2-BD59-A6C34878D82A}">
                    <a16:rowId xmlns:a16="http://schemas.microsoft.com/office/drawing/2014/main" val="3004674108"/>
                  </a:ext>
                </a:extLst>
              </a:tr>
              <a:tr h="1372991">
                <a:tc>
                  <a:txBody>
                    <a:bodyPr/>
                    <a:lstStyle/>
                    <a:p>
                      <a:r>
                        <a:rPr lang="en-GB" sz="1600" b="1">
                          <a:effectLst/>
                        </a:rPr>
                        <a:t>A3.1</a:t>
                      </a:r>
                      <a:r>
                        <a:rPr lang="en-GB" sz="1600">
                          <a:effectLst/>
                        </a:rPr>
                        <a:t>. Expand the OBPS portfolio of courses available from the Repository on best practice development and submission </a:t>
                      </a:r>
                    </a:p>
                  </a:txBody>
                  <a:tcPr anchor="ctr"/>
                </a:tc>
                <a:tc>
                  <a:txBody>
                    <a:bodyPr/>
                    <a:lstStyle/>
                    <a:p>
                      <a:r>
                        <a:rPr lang="en-GB" sz="1600" b="1">
                          <a:effectLst/>
                        </a:rPr>
                        <a:t>D3.1.1 Formal linkage with OTGA with </a:t>
                      </a:r>
                      <a:r>
                        <a:rPr lang="en-GB" sz="1600">
                          <a:effectLst/>
                        </a:rPr>
                        <a:t>training course/s available on the OBPS. Case study: “How to create a best practice” </a:t>
                      </a:r>
                    </a:p>
                  </a:txBody>
                  <a:tcPr anchor="ctr"/>
                </a:tc>
                <a:tc>
                  <a:txBody>
                    <a:bodyPr/>
                    <a:lstStyle/>
                    <a:p>
                      <a:pPr algn="ctr"/>
                      <a:r>
                        <a:rPr lang="en-GR" sz="1600">
                          <a:effectLst/>
                        </a:rPr>
                        <a:t>12/2021 </a:t>
                      </a:r>
                    </a:p>
                  </a:txBody>
                  <a:tcPr anchor="ctr"/>
                </a:tc>
                <a:tc>
                  <a:txBody>
                    <a:bodyPr/>
                    <a:lstStyle/>
                    <a:p>
                      <a:pPr algn="ctr"/>
                      <a:endParaRPr lang="en-GR" sz="1600">
                        <a:effectLst/>
                      </a:endParaRPr>
                    </a:p>
                  </a:txBody>
                  <a:tcPr anchor="ctr"/>
                </a:tc>
                <a:extLst>
                  <a:ext uri="{0D108BD9-81ED-4DB2-BD59-A6C34878D82A}">
                    <a16:rowId xmlns:a16="http://schemas.microsoft.com/office/drawing/2014/main" val="4115307110"/>
                  </a:ext>
                </a:extLst>
              </a:tr>
              <a:tr h="745338">
                <a:tc>
                  <a:txBody>
                    <a:bodyPr/>
                    <a:lstStyle/>
                    <a:p>
                      <a:r>
                        <a:rPr lang="en-GB" sz="1600" b="1" dirty="0">
                          <a:effectLst/>
                        </a:rPr>
                        <a:t>A3.2 </a:t>
                      </a:r>
                      <a:r>
                        <a:rPr lang="en-GB" sz="1600" dirty="0">
                          <a:effectLst/>
                        </a:rPr>
                        <a:t>Support external training and capacity development activities </a:t>
                      </a:r>
                    </a:p>
                  </a:txBody>
                  <a:tcPr anchor="ctr"/>
                </a:tc>
                <a:tc>
                  <a:txBody>
                    <a:bodyPr/>
                    <a:lstStyle/>
                    <a:p>
                      <a:r>
                        <a:rPr lang="en-GB" sz="1600" b="1">
                          <a:effectLst/>
                        </a:rPr>
                        <a:t>D3.2.1 </a:t>
                      </a:r>
                      <a:r>
                        <a:rPr lang="en-GB" sz="1600">
                          <a:effectLst/>
                        </a:rPr>
                        <a:t>Four video courses on specific best practice development and submission. </a:t>
                      </a:r>
                    </a:p>
                  </a:txBody>
                  <a:tcPr anchor="ctr"/>
                </a:tc>
                <a:tc>
                  <a:txBody>
                    <a:bodyPr/>
                    <a:lstStyle/>
                    <a:p>
                      <a:pPr algn="ctr"/>
                      <a:r>
                        <a:rPr lang="en-GR" sz="1600">
                          <a:effectLst/>
                        </a:rPr>
                        <a:t>12/2022 </a:t>
                      </a:r>
                    </a:p>
                  </a:txBody>
                  <a:tcPr anchor="ctr"/>
                </a:tc>
                <a:tc>
                  <a:txBody>
                    <a:bodyPr/>
                    <a:lstStyle/>
                    <a:p>
                      <a:pPr algn="ctr"/>
                      <a:endParaRPr lang="en-GR" sz="1600">
                        <a:effectLst/>
                      </a:endParaRPr>
                    </a:p>
                  </a:txBody>
                  <a:tcPr anchor="ctr"/>
                </a:tc>
                <a:extLst>
                  <a:ext uri="{0D108BD9-81ED-4DB2-BD59-A6C34878D82A}">
                    <a16:rowId xmlns:a16="http://schemas.microsoft.com/office/drawing/2014/main" val="2457246621"/>
                  </a:ext>
                </a:extLst>
              </a:tr>
              <a:tr h="1686818">
                <a:tc>
                  <a:txBody>
                    <a:bodyPr/>
                    <a:lstStyle/>
                    <a:p>
                      <a:r>
                        <a:rPr lang="en-GB" sz="1600" b="1">
                          <a:effectLst/>
                        </a:rPr>
                        <a:t>A3.3 </a:t>
                      </a:r>
                      <a:r>
                        <a:rPr lang="en-GB" sz="1600">
                          <a:effectLst/>
                        </a:rPr>
                        <a:t>Engage formal and informal education institutions and sponsors to advance incorporation of best practices for ocean observing into education curricula </a:t>
                      </a:r>
                    </a:p>
                  </a:txBody>
                  <a:tcPr anchor="ctr"/>
                </a:tc>
                <a:tc>
                  <a:txBody>
                    <a:bodyPr/>
                    <a:lstStyle/>
                    <a:p>
                      <a:r>
                        <a:rPr lang="en-GB" sz="1600" b="1">
                          <a:effectLst/>
                        </a:rPr>
                        <a:t>D3.2.1 </a:t>
                      </a:r>
                      <a:r>
                        <a:rPr lang="en-GB" sz="1600">
                          <a:effectLst/>
                        </a:rPr>
                        <a:t>An engaged educational institution pilot </a:t>
                      </a:r>
                    </a:p>
                  </a:txBody>
                  <a:tcPr anchor="ctr"/>
                </a:tc>
                <a:tc>
                  <a:txBody>
                    <a:bodyPr/>
                    <a:lstStyle/>
                    <a:p>
                      <a:pPr algn="ctr"/>
                      <a:r>
                        <a:rPr lang="en-GB" sz="1600" dirty="0">
                          <a:effectLst/>
                        </a:rPr>
                        <a:t>12/2021 and Ongoing </a:t>
                      </a:r>
                    </a:p>
                  </a:txBody>
                  <a:tcPr anchor="ctr"/>
                </a:tc>
                <a:tc>
                  <a:txBody>
                    <a:bodyPr/>
                    <a:lstStyle/>
                    <a:p>
                      <a:pPr algn="ctr"/>
                      <a:endParaRPr lang="en-GB" sz="1600" dirty="0">
                        <a:effectLst/>
                      </a:endParaRPr>
                    </a:p>
                  </a:txBody>
                  <a:tcPr anchor="ctr"/>
                </a:tc>
                <a:extLst>
                  <a:ext uri="{0D108BD9-81ED-4DB2-BD59-A6C34878D82A}">
                    <a16:rowId xmlns:a16="http://schemas.microsoft.com/office/drawing/2014/main" val="3389504609"/>
                  </a:ext>
                </a:extLst>
              </a:tr>
            </a:tbl>
          </a:graphicData>
        </a:graphic>
      </p:graphicFrame>
    </p:spTree>
    <p:extLst>
      <p:ext uri="{BB962C8B-B14F-4D97-AF65-F5344CB8AC3E}">
        <p14:creationId xmlns:p14="http://schemas.microsoft.com/office/powerpoint/2010/main" val="4244499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4D8E39-C6F4-D800-7959-9337941C813B}"/>
              </a:ext>
            </a:extLst>
          </p:cNvPr>
          <p:cNvSpPr>
            <a:spLocks noGrp="1"/>
          </p:cNvSpPr>
          <p:nvPr>
            <p:ph type="body" idx="1"/>
          </p:nvPr>
        </p:nvSpPr>
        <p:spPr>
          <a:xfrm>
            <a:off x="453656" y="1778696"/>
            <a:ext cx="11284688" cy="4235428"/>
          </a:xfrm>
        </p:spPr>
        <p:txBody>
          <a:bodyPr>
            <a:noAutofit/>
          </a:bodyPr>
          <a:lstStyle/>
          <a:p>
            <a:pPr marL="0" indent="0">
              <a:lnSpc>
                <a:spcPct val="120000"/>
              </a:lnSpc>
              <a:spcBef>
                <a:spcPts val="0"/>
              </a:spcBef>
              <a:buClr>
                <a:schemeClr val="tx1"/>
              </a:buClr>
              <a:buSzPct val="100000"/>
              <a:buNone/>
            </a:pPr>
            <a:r>
              <a:rPr lang="en-US" sz="2600" b="1" dirty="0">
                <a:solidFill>
                  <a:schemeClr val="tx1"/>
                </a:solidFill>
                <a:latin typeface="+mn-lt"/>
                <a:ea typeface="Arial"/>
                <a:cs typeface="Calibri" panose="020F0502020204030204" pitchFamily="34" charset="0"/>
                <a:sym typeface="Arial"/>
              </a:rPr>
              <a:t>SO-04 Outcomes</a:t>
            </a:r>
          </a:p>
          <a:p>
            <a:pPr marL="342900">
              <a:lnSpc>
                <a:spcPct val="120000"/>
              </a:lnSpc>
              <a:spcBef>
                <a:spcPts val="0"/>
              </a:spcBef>
              <a:buClr>
                <a:schemeClr val="tx1"/>
              </a:buClr>
              <a:buSzPct val="100000"/>
            </a:pPr>
            <a:r>
              <a:rPr lang="en-US" sz="2200" dirty="0">
                <a:solidFill>
                  <a:schemeClr val="tx1"/>
                </a:solidFill>
                <a:latin typeface="+mn-lt"/>
                <a:ea typeface="Arial"/>
                <a:cs typeface="Calibri" panose="020F0502020204030204" pitchFamily="34" charset="0"/>
                <a:sym typeface="Arial"/>
              </a:rPr>
              <a:t>A global collection of independent methodology management systems, seamlessly interoperating with the OBPS, that will provide the technology needed to support a cultural shift in how diverse ocean communities advance their practices.</a:t>
            </a:r>
          </a:p>
          <a:p>
            <a:pPr marL="342900">
              <a:lnSpc>
                <a:spcPct val="120000"/>
              </a:lnSpc>
              <a:spcBef>
                <a:spcPts val="0"/>
              </a:spcBef>
              <a:buClr>
                <a:schemeClr val="tx1"/>
              </a:buClr>
              <a:buSzPct val="100000"/>
            </a:pPr>
            <a:endParaRPr lang="en-US" sz="1000" dirty="0">
              <a:solidFill>
                <a:schemeClr val="tx1"/>
              </a:solidFill>
              <a:latin typeface="+mn-lt"/>
              <a:ea typeface="Arial"/>
              <a:cs typeface="Calibri" panose="020F0502020204030204" pitchFamily="34" charset="0"/>
              <a:sym typeface="Arial"/>
            </a:endParaRPr>
          </a:p>
          <a:p>
            <a:pPr marL="342900">
              <a:lnSpc>
                <a:spcPct val="120000"/>
              </a:lnSpc>
              <a:spcBef>
                <a:spcPts val="0"/>
              </a:spcBef>
              <a:buClr>
                <a:schemeClr val="tx1"/>
              </a:buClr>
              <a:buSzPct val="100000"/>
            </a:pPr>
            <a:r>
              <a:rPr lang="en-US" sz="2200" dirty="0">
                <a:solidFill>
                  <a:schemeClr val="tx1"/>
                </a:solidFill>
                <a:latin typeface="+mn-lt"/>
                <a:ea typeface="Arial"/>
                <a:cs typeface="Calibri" panose="020F0502020204030204" pitchFamily="34" charset="0"/>
                <a:sym typeface="Arial"/>
              </a:rPr>
              <a:t>The OBPS continuously exchanges (meta)data with related methodology management systems through ODIS2​ ​ and other digital infrastructures, federating queries across partner systems, promoting access to best-practices methodology content hosted elsewhere.</a:t>
            </a:r>
          </a:p>
          <a:p>
            <a:pPr marL="342900">
              <a:lnSpc>
                <a:spcPct val="120000"/>
              </a:lnSpc>
              <a:spcBef>
                <a:spcPts val="0"/>
              </a:spcBef>
              <a:buClr>
                <a:schemeClr val="tx1"/>
              </a:buClr>
              <a:buSzPct val="100000"/>
            </a:pPr>
            <a:endParaRPr lang="en-US" sz="1000" dirty="0">
              <a:solidFill>
                <a:schemeClr val="tx1"/>
              </a:solidFill>
              <a:latin typeface="+mn-lt"/>
              <a:ea typeface="Arial"/>
              <a:cs typeface="Calibri" panose="020F0502020204030204" pitchFamily="34" charset="0"/>
              <a:sym typeface="Arial"/>
            </a:endParaRPr>
          </a:p>
          <a:p>
            <a:pPr marL="342900">
              <a:lnSpc>
                <a:spcPct val="120000"/>
              </a:lnSpc>
              <a:spcBef>
                <a:spcPts val="0"/>
              </a:spcBef>
              <a:buClr>
                <a:schemeClr val="tx1"/>
              </a:buClr>
              <a:buSzPct val="100000"/>
            </a:pPr>
            <a:r>
              <a:rPr lang="en-US" sz="2200" dirty="0">
                <a:solidFill>
                  <a:schemeClr val="tx1"/>
                </a:solidFill>
                <a:latin typeface="+mn-lt"/>
                <a:ea typeface="Arial"/>
                <a:cs typeface="Calibri" panose="020F0502020204030204" pitchFamily="34" charset="0"/>
                <a:sym typeface="Arial"/>
              </a:rPr>
              <a:t>A process to identify, harness, and co-design cross-system technologies to detect gaps and opportunities for convergence in distributed ocean methodology holdings.</a:t>
            </a:r>
          </a:p>
        </p:txBody>
      </p:sp>
      <p:sp>
        <p:nvSpPr>
          <p:cNvPr id="4" name="Google Shape;93;p2">
            <a:extLst>
              <a:ext uri="{FF2B5EF4-FFF2-40B4-BE49-F238E27FC236}">
                <a16:creationId xmlns:a16="http://schemas.microsoft.com/office/drawing/2014/main" id="{1AEEDE4C-B584-5D53-B1EE-7F3459623221}"/>
              </a:ext>
            </a:extLst>
          </p:cNvPr>
          <p:cNvSpPr txBox="1">
            <a:spLocks/>
          </p:cNvSpPr>
          <p:nvPr/>
        </p:nvSpPr>
        <p:spPr>
          <a:xfrm>
            <a:off x="453656" y="184776"/>
            <a:ext cx="11284688" cy="1593920"/>
          </a:xfrm>
          <a:prstGeom prst="rect">
            <a:avLst/>
          </a:prstGeom>
          <a:solidFill>
            <a:schemeClr val="accent3">
              <a:lumMod val="60000"/>
              <a:lumOff val="40000"/>
            </a:schemeClr>
          </a:solidFill>
          <a:ln>
            <a:solidFill>
              <a:schemeClr val="tx1"/>
            </a:solid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20000"/>
              </a:lnSpc>
              <a:spcBef>
                <a:spcPts val="0"/>
              </a:spcBef>
              <a:buClr>
                <a:schemeClr val="tx1"/>
              </a:buClr>
              <a:buSzPct val="100000"/>
              <a:buFont typeface="Arial"/>
              <a:buNone/>
            </a:pPr>
            <a:r>
              <a:rPr lang="en-US" sz="2400" b="1" dirty="0">
                <a:solidFill>
                  <a:schemeClr val="accent5">
                    <a:lumMod val="50000"/>
                  </a:schemeClr>
                </a:solidFill>
                <a:latin typeface="+mn-lt"/>
                <a:ea typeface="Arial"/>
                <a:cs typeface="Calibri" panose="020F0502020204030204" pitchFamily="34" charset="0"/>
                <a:sym typeface="Arial"/>
              </a:rPr>
              <a:t>Strategic Objective 04:</a:t>
            </a:r>
          </a:p>
          <a:p>
            <a:pPr marL="0" indent="0">
              <a:lnSpc>
                <a:spcPct val="120000"/>
              </a:lnSpc>
              <a:spcBef>
                <a:spcPts val="0"/>
              </a:spcBef>
              <a:buClr>
                <a:schemeClr val="tx1"/>
              </a:buClr>
              <a:buSzPct val="100000"/>
              <a:buFont typeface="Arial"/>
              <a:buNone/>
            </a:pPr>
            <a:r>
              <a:rPr lang="en-US" sz="2400" dirty="0">
                <a:solidFill>
                  <a:schemeClr val="accent5">
                    <a:lumMod val="50000"/>
                  </a:schemeClr>
                </a:solidFill>
                <a:latin typeface="+mn-lt"/>
                <a:ea typeface="Arial"/>
                <a:cs typeface="Calibri" panose="020F0502020204030204" pitchFamily="34" charset="0"/>
                <a:sym typeface="Arial"/>
              </a:rPr>
              <a:t>To facilitate the creation of a federated network of interoperating ocean practices systems across all rights-holders and stakeholders</a:t>
            </a:r>
          </a:p>
        </p:txBody>
      </p:sp>
    </p:spTree>
    <p:extLst>
      <p:ext uri="{BB962C8B-B14F-4D97-AF65-F5344CB8AC3E}">
        <p14:creationId xmlns:p14="http://schemas.microsoft.com/office/powerpoint/2010/main" val="2561177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32242FA-06ED-0F68-397A-BDFE83FBD6F1}"/>
              </a:ext>
            </a:extLst>
          </p:cNvPr>
          <p:cNvGraphicFramePr>
            <a:graphicFrameLocks noGrp="1"/>
          </p:cNvGraphicFramePr>
          <p:nvPr>
            <p:extLst>
              <p:ext uri="{D42A27DB-BD31-4B8C-83A1-F6EECF244321}">
                <p14:modId xmlns:p14="http://schemas.microsoft.com/office/powerpoint/2010/main" val="3032563844"/>
              </p:ext>
            </p:extLst>
          </p:nvPr>
        </p:nvGraphicFramePr>
        <p:xfrm>
          <a:off x="507402" y="1034347"/>
          <a:ext cx="11177195" cy="4789305"/>
        </p:xfrm>
        <a:graphic>
          <a:graphicData uri="http://schemas.openxmlformats.org/drawingml/2006/table">
            <a:tbl>
              <a:tblPr>
                <a:tableStyleId>{69C7853C-536D-4A76-A0AE-DD22124D55A5}</a:tableStyleId>
              </a:tblPr>
              <a:tblGrid>
                <a:gridCol w="3469631">
                  <a:extLst>
                    <a:ext uri="{9D8B030D-6E8A-4147-A177-3AD203B41FA5}">
                      <a16:colId xmlns:a16="http://schemas.microsoft.com/office/drawing/2014/main" val="2888633427"/>
                    </a:ext>
                  </a:extLst>
                </a:gridCol>
                <a:gridCol w="4282941">
                  <a:extLst>
                    <a:ext uri="{9D8B030D-6E8A-4147-A177-3AD203B41FA5}">
                      <a16:colId xmlns:a16="http://schemas.microsoft.com/office/drawing/2014/main" val="3004599947"/>
                    </a:ext>
                  </a:extLst>
                </a:gridCol>
                <a:gridCol w="2023496">
                  <a:extLst>
                    <a:ext uri="{9D8B030D-6E8A-4147-A177-3AD203B41FA5}">
                      <a16:colId xmlns:a16="http://schemas.microsoft.com/office/drawing/2014/main" val="2636931052"/>
                    </a:ext>
                  </a:extLst>
                </a:gridCol>
                <a:gridCol w="1401127">
                  <a:extLst>
                    <a:ext uri="{9D8B030D-6E8A-4147-A177-3AD203B41FA5}">
                      <a16:colId xmlns:a16="http://schemas.microsoft.com/office/drawing/2014/main" val="1491244342"/>
                    </a:ext>
                  </a:extLst>
                </a:gridCol>
              </a:tblGrid>
              <a:tr h="633626">
                <a:tc>
                  <a:txBody>
                    <a:bodyPr/>
                    <a:lstStyle/>
                    <a:p>
                      <a:pPr algn="ctr"/>
                      <a:r>
                        <a:rPr lang="en-GB" sz="1600" b="1" dirty="0">
                          <a:effectLst/>
                        </a:rPr>
                        <a:t>Activity SO-04 </a:t>
                      </a:r>
                      <a:endParaRPr lang="en-GB" sz="1600" dirty="0">
                        <a:effectLst/>
                      </a:endParaRPr>
                    </a:p>
                  </a:txBody>
                  <a:tcPr anchor="ctr"/>
                </a:tc>
                <a:tc>
                  <a:txBody>
                    <a:bodyPr/>
                    <a:lstStyle/>
                    <a:p>
                      <a:pPr algn="ctr"/>
                      <a:r>
                        <a:rPr lang="en-GB" sz="1600" b="1" dirty="0">
                          <a:effectLst/>
                        </a:rPr>
                        <a:t>Deliverable SO-04 </a:t>
                      </a:r>
                      <a:endParaRPr lang="en-GB" sz="1600" dirty="0">
                        <a:effectLst/>
                      </a:endParaRPr>
                    </a:p>
                  </a:txBody>
                  <a:tcPr anchor="ctr"/>
                </a:tc>
                <a:tc>
                  <a:txBody>
                    <a:bodyPr/>
                    <a:lstStyle/>
                    <a:p>
                      <a:pPr algn="ctr"/>
                      <a:r>
                        <a:rPr lang="en-GB" sz="1600" b="1">
                          <a:effectLst/>
                        </a:rPr>
                        <a:t>Completion </a:t>
                      </a:r>
                      <a:endParaRPr lang="en-GB" sz="1600">
                        <a:effectLst/>
                      </a:endParaRPr>
                    </a:p>
                    <a:p>
                      <a:pPr algn="ctr"/>
                      <a:r>
                        <a:rPr lang="en-GB" sz="1600">
                          <a:effectLst/>
                        </a:rPr>
                        <a:t>Subject to Funding </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dirty="0">
                          <a:effectLst/>
                        </a:rPr>
                        <a:t>Status</a:t>
                      </a:r>
                      <a:endParaRPr lang="en-GB" sz="1600" dirty="0">
                        <a:effectLst/>
                      </a:endParaRPr>
                    </a:p>
                  </a:txBody>
                  <a:tcPr anchor="ctr"/>
                </a:tc>
                <a:extLst>
                  <a:ext uri="{0D108BD9-81ED-4DB2-BD59-A6C34878D82A}">
                    <a16:rowId xmlns:a16="http://schemas.microsoft.com/office/drawing/2014/main" val="1864611271"/>
                  </a:ext>
                </a:extLst>
              </a:tr>
              <a:tr h="900415">
                <a:tc>
                  <a:txBody>
                    <a:bodyPr/>
                    <a:lstStyle/>
                    <a:p>
                      <a:r>
                        <a:rPr lang="en-GB" sz="1600" b="1">
                          <a:effectLst/>
                        </a:rPr>
                        <a:t>A4.1</a:t>
                      </a:r>
                      <a:r>
                        <a:rPr lang="en-GB" sz="1600">
                          <a:effectLst/>
                        </a:rPr>
                        <a:t>. Design a federation approach, to a global collection of independent methodology management systems </a:t>
                      </a:r>
                    </a:p>
                  </a:txBody>
                  <a:tcPr anchor="ctr"/>
                </a:tc>
                <a:tc>
                  <a:txBody>
                    <a:bodyPr/>
                    <a:lstStyle/>
                    <a:p>
                      <a:r>
                        <a:rPr lang="en-GB" sz="1600" b="1">
                          <a:effectLst/>
                        </a:rPr>
                        <a:t>D4.1.1</a:t>
                      </a:r>
                      <a:r>
                        <a:rPr lang="en-GB" sz="1600">
                          <a:effectLst/>
                        </a:rPr>
                        <a:t>. Federated System Design </a:t>
                      </a:r>
                    </a:p>
                  </a:txBody>
                  <a:tcPr anchor="ctr"/>
                </a:tc>
                <a:tc>
                  <a:txBody>
                    <a:bodyPr/>
                    <a:lstStyle/>
                    <a:p>
                      <a:pPr algn="ctr"/>
                      <a:r>
                        <a:rPr lang="en-GR" sz="1600">
                          <a:effectLst/>
                        </a:rPr>
                        <a:t>12/2024 </a:t>
                      </a:r>
                    </a:p>
                  </a:txBody>
                  <a:tcPr anchor="ctr"/>
                </a:tc>
                <a:tc>
                  <a:txBody>
                    <a:bodyPr/>
                    <a:lstStyle/>
                    <a:p>
                      <a:pPr algn="ctr"/>
                      <a:endParaRPr lang="en-GR" sz="1600">
                        <a:effectLst/>
                      </a:endParaRPr>
                    </a:p>
                  </a:txBody>
                  <a:tcPr anchor="ctr"/>
                </a:tc>
                <a:extLst>
                  <a:ext uri="{0D108BD9-81ED-4DB2-BD59-A6C34878D82A}">
                    <a16:rowId xmlns:a16="http://schemas.microsoft.com/office/drawing/2014/main" val="2702124958"/>
                  </a:ext>
                </a:extLst>
              </a:tr>
              <a:tr h="1433995">
                <a:tc>
                  <a:txBody>
                    <a:bodyPr/>
                    <a:lstStyle/>
                    <a:p>
                      <a:r>
                        <a:rPr lang="en-GB" sz="1600" b="1" dirty="0">
                          <a:effectLst/>
                        </a:rPr>
                        <a:t>A4.2. </a:t>
                      </a:r>
                      <a:r>
                        <a:rPr lang="en-GB" sz="1600" dirty="0">
                          <a:effectLst/>
                        </a:rPr>
                        <a:t>Develop a pilot demonstration of a federated system so that queries across partner systems enable access to best-practices methodology content hosted elsewhere </a:t>
                      </a:r>
                    </a:p>
                  </a:txBody>
                  <a:tcPr anchor="ctr"/>
                </a:tc>
                <a:tc>
                  <a:txBody>
                    <a:bodyPr/>
                    <a:lstStyle/>
                    <a:p>
                      <a:r>
                        <a:rPr lang="en-GB" sz="1600" b="1">
                          <a:effectLst/>
                        </a:rPr>
                        <a:t>D4.2.1</a:t>
                      </a:r>
                      <a:r>
                        <a:rPr lang="en-GB" sz="1600">
                          <a:effectLst/>
                        </a:rPr>
                        <a:t>. A pilot demonstration of a federated system of Methodology</a:t>
                      </a:r>
                      <a:br>
                        <a:rPr lang="en-GB" sz="1600">
                          <a:effectLst/>
                        </a:rPr>
                      </a:br>
                      <a:r>
                        <a:rPr lang="en-GB" sz="1600">
                          <a:effectLst/>
                        </a:rPr>
                        <a:t>Management Systems </a:t>
                      </a:r>
                    </a:p>
                  </a:txBody>
                  <a:tcPr anchor="ctr"/>
                </a:tc>
                <a:tc>
                  <a:txBody>
                    <a:bodyPr/>
                    <a:lstStyle/>
                    <a:p>
                      <a:pPr algn="ctr"/>
                      <a:r>
                        <a:rPr lang="en-GR" sz="1600">
                          <a:effectLst/>
                        </a:rPr>
                        <a:t>12/2025 </a:t>
                      </a:r>
                    </a:p>
                  </a:txBody>
                  <a:tcPr anchor="ctr"/>
                </a:tc>
                <a:tc>
                  <a:txBody>
                    <a:bodyPr/>
                    <a:lstStyle/>
                    <a:p>
                      <a:pPr algn="ctr"/>
                      <a:endParaRPr lang="en-GR" sz="1600">
                        <a:effectLst/>
                      </a:endParaRPr>
                    </a:p>
                  </a:txBody>
                  <a:tcPr anchor="ctr"/>
                </a:tc>
                <a:extLst>
                  <a:ext uri="{0D108BD9-81ED-4DB2-BD59-A6C34878D82A}">
                    <a16:rowId xmlns:a16="http://schemas.microsoft.com/office/drawing/2014/main" val="3985080235"/>
                  </a:ext>
                </a:extLst>
              </a:tr>
              <a:tr h="1700784">
                <a:tc>
                  <a:txBody>
                    <a:bodyPr/>
                    <a:lstStyle/>
                    <a:p>
                      <a:r>
                        <a:rPr lang="en-GB" sz="1600" b="1">
                          <a:effectLst/>
                        </a:rPr>
                        <a:t>A4.3. </a:t>
                      </a:r>
                      <a:r>
                        <a:rPr lang="en-GB" sz="1600">
                          <a:effectLst/>
                        </a:rPr>
                        <a:t>A process to identify, harness, and co-design cross-system technologies to detect gaps and opportunities for convergence in distributed ocean methodology holdings </a:t>
                      </a:r>
                    </a:p>
                  </a:txBody>
                  <a:tcPr anchor="ctr"/>
                </a:tc>
                <a:tc>
                  <a:txBody>
                    <a:bodyPr/>
                    <a:lstStyle/>
                    <a:p>
                      <a:r>
                        <a:rPr lang="en-GB" sz="1600" b="1">
                          <a:effectLst/>
                        </a:rPr>
                        <a:t>D4.3.1. </a:t>
                      </a:r>
                      <a:r>
                        <a:rPr lang="en-GB" sz="1600">
                          <a:effectLst/>
                        </a:rPr>
                        <a:t>Paper describing approaches to gap analyses </a:t>
                      </a:r>
                    </a:p>
                  </a:txBody>
                  <a:tcPr anchor="ctr"/>
                </a:tc>
                <a:tc>
                  <a:txBody>
                    <a:bodyPr/>
                    <a:lstStyle/>
                    <a:p>
                      <a:pPr algn="ctr"/>
                      <a:r>
                        <a:rPr lang="en-GR" sz="1600" dirty="0">
                          <a:effectLst/>
                        </a:rPr>
                        <a:t>12/2025 </a:t>
                      </a:r>
                    </a:p>
                  </a:txBody>
                  <a:tcPr anchor="ctr"/>
                </a:tc>
                <a:tc>
                  <a:txBody>
                    <a:bodyPr/>
                    <a:lstStyle/>
                    <a:p>
                      <a:pPr algn="ctr"/>
                      <a:endParaRPr lang="en-GR" sz="1600" dirty="0">
                        <a:effectLst/>
                      </a:endParaRPr>
                    </a:p>
                  </a:txBody>
                  <a:tcPr anchor="ctr"/>
                </a:tc>
                <a:extLst>
                  <a:ext uri="{0D108BD9-81ED-4DB2-BD59-A6C34878D82A}">
                    <a16:rowId xmlns:a16="http://schemas.microsoft.com/office/drawing/2014/main" val="2564310067"/>
                  </a:ext>
                </a:extLst>
              </a:tr>
            </a:tbl>
          </a:graphicData>
        </a:graphic>
      </p:graphicFrame>
    </p:spTree>
    <p:extLst>
      <p:ext uri="{BB962C8B-B14F-4D97-AF65-F5344CB8AC3E}">
        <p14:creationId xmlns:p14="http://schemas.microsoft.com/office/powerpoint/2010/main" val="585201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2773-E4C4-1549-FD4B-F23BBD34D441}"/>
              </a:ext>
            </a:extLst>
          </p:cNvPr>
          <p:cNvSpPr>
            <a:spLocks noGrp="1"/>
          </p:cNvSpPr>
          <p:nvPr>
            <p:ph type="title"/>
          </p:nvPr>
        </p:nvSpPr>
        <p:spPr>
          <a:xfrm>
            <a:off x="162838" y="77028"/>
            <a:ext cx="11874674" cy="1100420"/>
          </a:xfrm>
        </p:spPr>
        <p:txBody>
          <a:bodyPr/>
          <a:lstStyle/>
          <a:p>
            <a:r>
              <a:rPr lang="en-US" sz="4400" dirty="0">
                <a:solidFill>
                  <a:schemeClr val="tx1"/>
                </a:solidFill>
                <a:latin typeface="+mn-lt"/>
                <a:cs typeface="Calibri" panose="020F0502020204030204" pitchFamily="34" charset="0"/>
              </a:rPr>
              <a:t>Work Packages support to Strategic Objectives</a:t>
            </a:r>
            <a:endParaRPr lang="en-GB" dirty="0">
              <a:latin typeface="+mn-lt"/>
            </a:endParaRPr>
          </a:p>
        </p:txBody>
      </p:sp>
      <p:graphicFrame>
        <p:nvGraphicFramePr>
          <p:cNvPr id="4" name="Table 3">
            <a:extLst>
              <a:ext uri="{FF2B5EF4-FFF2-40B4-BE49-F238E27FC236}">
                <a16:creationId xmlns:a16="http://schemas.microsoft.com/office/drawing/2014/main" id="{B9EA4C8E-C114-E5AD-4498-9436BA074CC6}"/>
              </a:ext>
            </a:extLst>
          </p:cNvPr>
          <p:cNvGraphicFramePr>
            <a:graphicFrameLocks noGrp="1"/>
          </p:cNvGraphicFramePr>
          <p:nvPr>
            <p:extLst>
              <p:ext uri="{D42A27DB-BD31-4B8C-83A1-F6EECF244321}">
                <p14:modId xmlns:p14="http://schemas.microsoft.com/office/powerpoint/2010/main" val="2485961178"/>
              </p:ext>
            </p:extLst>
          </p:nvPr>
        </p:nvGraphicFramePr>
        <p:xfrm>
          <a:off x="578395" y="1347305"/>
          <a:ext cx="10515600" cy="4754880"/>
        </p:xfrm>
        <a:graphic>
          <a:graphicData uri="http://schemas.openxmlformats.org/drawingml/2006/table">
            <a:tbl>
              <a:tblPr/>
              <a:tblGrid>
                <a:gridCol w="2103120">
                  <a:extLst>
                    <a:ext uri="{9D8B030D-6E8A-4147-A177-3AD203B41FA5}">
                      <a16:colId xmlns:a16="http://schemas.microsoft.com/office/drawing/2014/main" val="3885735484"/>
                    </a:ext>
                  </a:extLst>
                </a:gridCol>
                <a:gridCol w="2103120">
                  <a:extLst>
                    <a:ext uri="{9D8B030D-6E8A-4147-A177-3AD203B41FA5}">
                      <a16:colId xmlns:a16="http://schemas.microsoft.com/office/drawing/2014/main" val="367849262"/>
                    </a:ext>
                  </a:extLst>
                </a:gridCol>
                <a:gridCol w="2103120">
                  <a:extLst>
                    <a:ext uri="{9D8B030D-6E8A-4147-A177-3AD203B41FA5}">
                      <a16:colId xmlns:a16="http://schemas.microsoft.com/office/drawing/2014/main" val="3973536899"/>
                    </a:ext>
                  </a:extLst>
                </a:gridCol>
                <a:gridCol w="2103120">
                  <a:extLst>
                    <a:ext uri="{9D8B030D-6E8A-4147-A177-3AD203B41FA5}">
                      <a16:colId xmlns:a16="http://schemas.microsoft.com/office/drawing/2014/main" val="4026658368"/>
                    </a:ext>
                  </a:extLst>
                </a:gridCol>
                <a:gridCol w="2103120">
                  <a:extLst>
                    <a:ext uri="{9D8B030D-6E8A-4147-A177-3AD203B41FA5}">
                      <a16:colId xmlns:a16="http://schemas.microsoft.com/office/drawing/2014/main" val="2096959121"/>
                    </a:ext>
                  </a:extLst>
                </a:gridCol>
              </a:tblGrid>
              <a:tr h="0">
                <a:tc>
                  <a:txBody>
                    <a:bodyPr/>
                    <a:lstStyle/>
                    <a:p>
                      <a:r>
                        <a:rPr lang="en-GB" sz="1600" b="1" dirty="0">
                          <a:solidFill>
                            <a:schemeClr val="accent5">
                              <a:lumMod val="50000"/>
                            </a:schemeClr>
                          </a:solidFill>
                          <a:effectLst/>
                          <a:latin typeface="Arial" panose="020B0604020202020204" pitchFamily="34" charset="0"/>
                        </a:rPr>
                        <a:t>Work Package </a:t>
                      </a:r>
                      <a:endParaRPr lang="en-GB" sz="16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GB" sz="1200" b="1" dirty="0">
                          <a:solidFill>
                            <a:schemeClr val="accent5">
                              <a:lumMod val="50000"/>
                            </a:schemeClr>
                          </a:solidFill>
                          <a:effectLst/>
                          <a:latin typeface="Arial" panose="020B0604020202020204" pitchFamily="34" charset="0"/>
                        </a:rPr>
                        <a:t>SO1 </a:t>
                      </a:r>
                      <a:endParaRPr lang="en-GB" sz="1200" dirty="0">
                        <a:solidFill>
                          <a:schemeClr val="accent5">
                            <a:lumMod val="50000"/>
                          </a:schemeClr>
                        </a:solidFill>
                        <a:effectLst/>
                      </a:endParaRPr>
                    </a:p>
                    <a:p>
                      <a:r>
                        <a:rPr lang="en-GB" sz="1200" dirty="0">
                          <a:solidFill>
                            <a:schemeClr val="accent5">
                              <a:lumMod val="50000"/>
                            </a:schemeClr>
                          </a:solidFill>
                          <a:effectLst/>
                          <a:latin typeface="ArialMT"/>
                        </a:rPr>
                        <a:t>Trusted system through which the ocean community persistently archives </a:t>
                      </a:r>
                      <a:endParaRPr lang="en-GB" sz="1200" dirty="0">
                        <a:solidFill>
                          <a:schemeClr val="accent5">
                            <a:lumMod val="50000"/>
                          </a:schemeClr>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GB" sz="1200" b="1" dirty="0">
                          <a:solidFill>
                            <a:schemeClr val="accent5">
                              <a:lumMod val="50000"/>
                            </a:schemeClr>
                          </a:solidFill>
                          <a:effectLst/>
                          <a:latin typeface="Arial" panose="020B0604020202020204" pitchFamily="34" charset="0"/>
                        </a:rPr>
                        <a:t>SO2 </a:t>
                      </a:r>
                      <a:endParaRPr lang="en-GB" sz="1200" dirty="0">
                        <a:solidFill>
                          <a:schemeClr val="accent5">
                            <a:lumMod val="50000"/>
                          </a:schemeClr>
                        </a:solidFill>
                        <a:effectLst/>
                      </a:endParaRPr>
                    </a:p>
                    <a:p>
                      <a:r>
                        <a:rPr lang="en-GB" sz="1200" dirty="0">
                          <a:solidFill>
                            <a:schemeClr val="accent5">
                              <a:lumMod val="50000"/>
                            </a:schemeClr>
                          </a:solidFill>
                          <a:effectLst/>
                          <a:latin typeface="ArialMT"/>
                        </a:rPr>
                        <a:t>To accelerate the interoperability of observations, convergence of methods </a:t>
                      </a:r>
                      <a:endParaRPr lang="en-GB" sz="1200" dirty="0">
                        <a:solidFill>
                          <a:schemeClr val="accent5">
                            <a:lumMod val="50000"/>
                          </a:schemeClr>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GB" sz="1200" b="1" dirty="0">
                          <a:solidFill>
                            <a:schemeClr val="accent5">
                              <a:lumMod val="50000"/>
                            </a:schemeClr>
                          </a:solidFill>
                          <a:effectLst/>
                          <a:latin typeface="Arial" panose="020B0604020202020204" pitchFamily="34" charset="0"/>
                        </a:rPr>
                        <a:t>SO3 </a:t>
                      </a:r>
                      <a:endParaRPr lang="en-GB" sz="1200" dirty="0">
                        <a:solidFill>
                          <a:schemeClr val="accent5">
                            <a:lumMod val="50000"/>
                          </a:schemeClr>
                        </a:solidFill>
                        <a:effectLst/>
                      </a:endParaRPr>
                    </a:p>
                    <a:p>
                      <a:r>
                        <a:rPr lang="en-GB" sz="1200" dirty="0">
                          <a:solidFill>
                            <a:schemeClr val="accent5">
                              <a:lumMod val="50000"/>
                            </a:schemeClr>
                          </a:solidFill>
                          <a:effectLst/>
                          <a:latin typeface="ArialMT"/>
                        </a:rPr>
                        <a:t>Foster community-led and equitable capacity development </a:t>
                      </a:r>
                      <a:endParaRPr lang="en-GB" sz="1200" dirty="0">
                        <a:solidFill>
                          <a:schemeClr val="accent5">
                            <a:lumMod val="50000"/>
                          </a:schemeClr>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GB" sz="1200" b="1" dirty="0">
                          <a:solidFill>
                            <a:schemeClr val="accent5">
                              <a:lumMod val="50000"/>
                            </a:schemeClr>
                          </a:solidFill>
                          <a:effectLst/>
                          <a:latin typeface="Arial" panose="020B0604020202020204" pitchFamily="34" charset="0"/>
                        </a:rPr>
                        <a:t>SO4 </a:t>
                      </a:r>
                      <a:endParaRPr lang="en-GB" sz="1200" dirty="0">
                        <a:solidFill>
                          <a:schemeClr val="accent5">
                            <a:lumMod val="50000"/>
                          </a:schemeClr>
                        </a:solidFill>
                        <a:effectLst/>
                      </a:endParaRPr>
                    </a:p>
                    <a:p>
                      <a:r>
                        <a:rPr lang="en-GB" sz="1200" dirty="0">
                          <a:solidFill>
                            <a:schemeClr val="accent5">
                              <a:lumMod val="50000"/>
                            </a:schemeClr>
                          </a:solidFill>
                          <a:effectLst/>
                          <a:latin typeface="ArialMT"/>
                        </a:rPr>
                        <a:t>To facilitate the creation of a federated network </a:t>
                      </a:r>
                      <a:endParaRPr lang="en-GB" sz="1200" dirty="0">
                        <a:solidFill>
                          <a:schemeClr val="accent5">
                            <a:lumMod val="50000"/>
                          </a:schemeClr>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0557975"/>
                  </a:ext>
                </a:extLst>
              </a:tr>
              <a:tr h="0">
                <a:tc>
                  <a:txBody>
                    <a:bodyPr/>
                    <a:lstStyle/>
                    <a:p>
                      <a:r>
                        <a:rPr lang="en-GB" sz="1200" b="1" dirty="0">
                          <a:solidFill>
                            <a:schemeClr val="accent5">
                              <a:lumMod val="50000"/>
                            </a:schemeClr>
                          </a:solidFill>
                          <a:effectLst/>
                          <a:latin typeface="ArialMT"/>
                        </a:rPr>
                        <a:t>WP1</a:t>
                      </a:r>
                      <a:br>
                        <a:rPr lang="en-GB" sz="1200" dirty="0">
                          <a:solidFill>
                            <a:schemeClr val="accent5">
                              <a:lumMod val="50000"/>
                            </a:schemeClr>
                          </a:solidFill>
                          <a:effectLst/>
                          <a:latin typeface="ArialMT"/>
                        </a:rPr>
                      </a:br>
                      <a:r>
                        <a:rPr lang="en-GB" sz="1200" dirty="0">
                          <a:solidFill>
                            <a:schemeClr val="accent5">
                              <a:lumMod val="50000"/>
                            </a:schemeClr>
                          </a:solidFill>
                          <a:effectLst/>
                          <a:latin typeface="ArialMT"/>
                        </a:rPr>
                        <a:t>Project Management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GB" sz="1200" dirty="0">
                          <a:solidFill>
                            <a:schemeClr val="accent5">
                              <a:lumMod val="50000"/>
                            </a:schemeClr>
                          </a:solidFill>
                          <a:effectLst/>
                          <a:latin typeface="ArialMT"/>
                        </a:rPr>
                        <a:t>Support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GB" sz="1200" dirty="0">
                          <a:solidFill>
                            <a:schemeClr val="accent5">
                              <a:lumMod val="50000"/>
                            </a:schemeClr>
                          </a:solidFill>
                          <a:effectLst/>
                          <a:latin typeface="ArialMT"/>
                        </a:rPr>
                        <a:t>Support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GB" sz="1200" dirty="0">
                          <a:solidFill>
                            <a:schemeClr val="accent5">
                              <a:lumMod val="50000"/>
                            </a:schemeClr>
                          </a:solidFill>
                          <a:effectLst/>
                          <a:latin typeface="ArialMT"/>
                        </a:rPr>
                        <a:t>Support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GB" sz="1200" dirty="0">
                          <a:solidFill>
                            <a:schemeClr val="accent5">
                              <a:lumMod val="50000"/>
                            </a:schemeClr>
                          </a:solidFill>
                          <a:effectLst/>
                          <a:latin typeface="ArialMT"/>
                        </a:rPr>
                        <a:t>Support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731346076"/>
                  </a:ext>
                </a:extLst>
              </a:tr>
              <a:tr h="0">
                <a:tc>
                  <a:txBody>
                    <a:bodyPr/>
                    <a:lstStyle/>
                    <a:p>
                      <a:r>
                        <a:rPr lang="en-GB" sz="1200" b="1" dirty="0">
                          <a:solidFill>
                            <a:schemeClr val="accent5">
                              <a:lumMod val="50000"/>
                            </a:schemeClr>
                          </a:solidFill>
                          <a:effectLst/>
                          <a:latin typeface="ArialMT"/>
                        </a:rPr>
                        <a:t>WP2</a:t>
                      </a:r>
                      <a:br>
                        <a:rPr lang="en-GB" sz="1200" dirty="0">
                          <a:solidFill>
                            <a:schemeClr val="accent5">
                              <a:lumMod val="50000"/>
                            </a:schemeClr>
                          </a:solidFill>
                          <a:effectLst/>
                          <a:latin typeface="ArialMT"/>
                        </a:rPr>
                      </a:br>
                      <a:r>
                        <a:rPr lang="en-GB" sz="1200" dirty="0">
                          <a:solidFill>
                            <a:schemeClr val="accent5">
                              <a:lumMod val="50000"/>
                            </a:schemeClr>
                          </a:solidFill>
                          <a:effectLst/>
                          <a:latin typeface="ArialMT"/>
                        </a:rPr>
                        <a:t>Operations (Repository)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GB" sz="1200">
                          <a:solidFill>
                            <a:schemeClr val="accent5">
                              <a:lumMod val="50000"/>
                            </a:schemeClr>
                          </a:solidFill>
                          <a:effectLst/>
                          <a:latin typeface="ArialMT"/>
                        </a:rPr>
                        <a:t>Primary </a:t>
                      </a:r>
                      <a:endParaRPr lang="en-GB" sz="120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1900"/>
                    </a:solidFill>
                  </a:tcPr>
                </a:tc>
                <a:tc>
                  <a:txBody>
                    <a:bodyPr/>
                    <a:lstStyle/>
                    <a:p>
                      <a:r>
                        <a:rPr lang="en-GB" sz="1200" dirty="0">
                          <a:solidFill>
                            <a:schemeClr val="accent5">
                              <a:lumMod val="50000"/>
                            </a:schemeClr>
                          </a:solidFill>
                          <a:effectLst/>
                          <a:latin typeface="ArialMT"/>
                        </a:rPr>
                        <a:t>Support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GB" sz="1200" dirty="0">
                          <a:solidFill>
                            <a:schemeClr val="accent5">
                              <a:lumMod val="50000"/>
                            </a:schemeClr>
                          </a:solidFill>
                          <a:effectLst/>
                          <a:latin typeface="ArialMT"/>
                        </a:rPr>
                        <a:t>Support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GB" sz="1200" dirty="0">
                          <a:solidFill>
                            <a:schemeClr val="accent5">
                              <a:lumMod val="50000"/>
                            </a:schemeClr>
                          </a:solidFill>
                          <a:effectLst/>
                          <a:latin typeface="ArialMT"/>
                        </a:rPr>
                        <a:t>Support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78758530"/>
                  </a:ext>
                </a:extLst>
              </a:tr>
              <a:tr h="0">
                <a:tc>
                  <a:txBody>
                    <a:bodyPr/>
                    <a:lstStyle/>
                    <a:p>
                      <a:r>
                        <a:rPr lang="en-GB" sz="1200" b="1" dirty="0">
                          <a:solidFill>
                            <a:schemeClr val="accent5">
                              <a:lumMod val="50000"/>
                            </a:schemeClr>
                          </a:solidFill>
                          <a:effectLst/>
                          <a:latin typeface="ArialMT"/>
                        </a:rPr>
                        <a:t>WP3</a:t>
                      </a:r>
                      <a:br>
                        <a:rPr lang="en-GB" sz="1200" dirty="0">
                          <a:solidFill>
                            <a:schemeClr val="accent5">
                              <a:lumMod val="50000"/>
                            </a:schemeClr>
                          </a:solidFill>
                          <a:effectLst/>
                          <a:latin typeface="ArialMT"/>
                        </a:rPr>
                      </a:br>
                      <a:r>
                        <a:rPr lang="en-GB" sz="1200" dirty="0">
                          <a:solidFill>
                            <a:schemeClr val="accent5">
                              <a:lumMod val="50000"/>
                            </a:schemeClr>
                          </a:solidFill>
                          <a:effectLst/>
                          <a:latin typeface="ArialMT"/>
                        </a:rPr>
                        <a:t>Advanced Technologies and Interoperability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GB" sz="1200" dirty="0">
                          <a:solidFill>
                            <a:schemeClr val="accent5">
                              <a:lumMod val="50000"/>
                            </a:schemeClr>
                          </a:solidFill>
                          <a:effectLst/>
                          <a:latin typeface="ArialMT"/>
                        </a:rPr>
                        <a:t>Support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GB" sz="1200" dirty="0">
                          <a:solidFill>
                            <a:schemeClr val="accent5">
                              <a:lumMod val="50000"/>
                            </a:schemeClr>
                          </a:solidFill>
                          <a:effectLst/>
                          <a:latin typeface="ArialMT"/>
                        </a:rPr>
                        <a:t>Support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GB" sz="1200" dirty="0">
                          <a:solidFill>
                            <a:schemeClr val="accent5">
                              <a:lumMod val="50000"/>
                            </a:schemeClr>
                          </a:solidFill>
                          <a:effectLst/>
                          <a:latin typeface="ArialMT"/>
                        </a:rPr>
                        <a:t>Support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GB" sz="1200">
                          <a:solidFill>
                            <a:schemeClr val="accent5">
                              <a:lumMod val="50000"/>
                            </a:schemeClr>
                          </a:solidFill>
                          <a:effectLst/>
                          <a:latin typeface="ArialMT"/>
                        </a:rPr>
                        <a:t>Primary </a:t>
                      </a:r>
                      <a:endParaRPr lang="en-GB" sz="120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1900"/>
                    </a:solidFill>
                  </a:tcPr>
                </a:tc>
                <a:extLst>
                  <a:ext uri="{0D108BD9-81ED-4DB2-BD59-A6C34878D82A}">
                    <a16:rowId xmlns:a16="http://schemas.microsoft.com/office/drawing/2014/main" val="804308281"/>
                  </a:ext>
                </a:extLst>
              </a:tr>
              <a:tr h="0">
                <a:tc>
                  <a:txBody>
                    <a:bodyPr/>
                    <a:lstStyle/>
                    <a:p>
                      <a:r>
                        <a:rPr lang="en-GB" sz="1200" b="1" dirty="0">
                          <a:solidFill>
                            <a:schemeClr val="accent5">
                              <a:lumMod val="50000"/>
                            </a:schemeClr>
                          </a:solidFill>
                          <a:effectLst/>
                          <a:latin typeface="ArialMT"/>
                        </a:rPr>
                        <a:t>WP4</a:t>
                      </a:r>
                      <a:br>
                        <a:rPr lang="en-GB" sz="1200" dirty="0">
                          <a:solidFill>
                            <a:schemeClr val="accent5">
                              <a:lumMod val="50000"/>
                            </a:schemeClr>
                          </a:solidFill>
                          <a:effectLst/>
                          <a:latin typeface="ArialMT"/>
                        </a:rPr>
                      </a:br>
                      <a:r>
                        <a:rPr lang="en-GB" sz="1200" dirty="0">
                          <a:solidFill>
                            <a:schemeClr val="accent5">
                              <a:lumMod val="50000"/>
                            </a:schemeClr>
                          </a:solidFill>
                          <a:effectLst/>
                          <a:latin typeface="ArialMT"/>
                        </a:rPr>
                        <a:t>Publications, Convergence, Endorsement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5875" cap="flat" cmpd="sng" algn="ctr">
                      <a:solidFill>
                        <a:srgbClr val="000000"/>
                      </a:solidFill>
                      <a:prstDash val="solid"/>
                      <a:round/>
                      <a:headEnd type="none" w="med" len="med"/>
                      <a:tailEnd type="none" w="med" len="med"/>
                    </a:lnB>
                    <a:solidFill>
                      <a:srgbClr val="FFFFFF"/>
                    </a:solidFill>
                  </a:tcPr>
                </a:tc>
                <a:tc>
                  <a:txBody>
                    <a:bodyPr/>
                    <a:lstStyle/>
                    <a:p>
                      <a:r>
                        <a:rPr lang="en-GB" sz="1200" dirty="0">
                          <a:solidFill>
                            <a:schemeClr val="accent5">
                              <a:lumMod val="50000"/>
                            </a:schemeClr>
                          </a:solidFill>
                          <a:effectLst/>
                          <a:latin typeface="ArialMT"/>
                        </a:rPr>
                        <a:t>Support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5875"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GB" sz="1200">
                          <a:solidFill>
                            <a:schemeClr val="accent5">
                              <a:lumMod val="50000"/>
                            </a:schemeClr>
                          </a:solidFill>
                          <a:effectLst/>
                          <a:latin typeface="ArialMT"/>
                        </a:rPr>
                        <a:t>Primary </a:t>
                      </a:r>
                      <a:endParaRPr lang="en-GB" sz="120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5875" cap="flat" cmpd="sng" algn="ctr">
                      <a:solidFill>
                        <a:srgbClr val="000000"/>
                      </a:solidFill>
                      <a:prstDash val="solid"/>
                      <a:round/>
                      <a:headEnd type="none" w="med" len="med"/>
                      <a:tailEnd type="none" w="med" len="med"/>
                    </a:lnB>
                    <a:solidFill>
                      <a:srgbClr val="A51900"/>
                    </a:solidFill>
                  </a:tcPr>
                </a:tc>
                <a:tc>
                  <a:txBody>
                    <a:bodyPr/>
                    <a:lstStyle/>
                    <a:p>
                      <a:r>
                        <a:rPr lang="en-GB" sz="1200" dirty="0">
                          <a:solidFill>
                            <a:schemeClr val="accent5">
                              <a:lumMod val="50000"/>
                            </a:schemeClr>
                          </a:solidFill>
                          <a:effectLst/>
                          <a:latin typeface="ArialMT"/>
                        </a:rPr>
                        <a:t>Support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5875"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GB" sz="1200">
                          <a:solidFill>
                            <a:schemeClr val="accent5">
                              <a:lumMod val="50000"/>
                            </a:schemeClr>
                          </a:solidFill>
                          <a:effectLst/>
                          <a:latin typeface="ArialMT"/>
                        </a:rPr>
                        <a:t>Support </a:t>
                      </a:r>
                      <a:endParaRPr lang="en-GB" sz="120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5875"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657673802"/>
                  </a:ext>
                </a:extLst>
              </a:tr>
              <a:tr h="0">
                <a:tc>
                  <a:txBody>
                    <a:bodyPr/>
                    <a:lstStyle/>
                    <a:p>
                      <a:r>
                        <a:rPr lang="en-GB" sz="1200" b="1" dirty="0">
                          <a:solidFill>
                            <a:schemeClr val="accent5">
                              <a:lumMod val="50000"/>
                            </a:schemeClr>
                          </a:solidFill>
                          <a:effectLst/>
                          <a:latin typeface="ArialMT"/>
                        </a:rPr>
                        <a:t>WP5</a:t>
                      </a:r>
                      <a:br>
                        <a:rPr lang="en-GB" sz="1200" dirty="0">
                          <a:solidFill>
                            <a:schemeClr val="accent5">
                              <a:lumMod val="50000"/>
                            </a:schemeClr>
                          </a:solidFill>
                          <a:effectLst/>
                          <a:latin typeface="ArialMT"/>
                        </a:rPr>
                      </a:br>
                      <a:r>
                        <a:rPr lang="en-GB" sz="1200" dirty="0">
                          <a:solidFill>
                            <a:schemeClr val="accent5">
                              <a:lumMod val="50000"/>
                            </a:schemeClr>
                          </a:solidFill>
                          <a:effectLst/>
                          <a:latin typeface="ArialMT"/>
                        </a:rPr>
                        <a:t>Communication &amp; Outreach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58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GB" sz="1200" dirty="0">
                          <a:solidFill>
                            <a:schemeClr val="accent5">
                              <a:lumMod val="50000"/>
                            </a:schemeClr>
                          </a:solidFill>
                          <a:effectLst/>
                          <a:latin typeface="ArialMT"/>
                        </a:rPr>
                        <a:t>Support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58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GB" sz="1200" dirty="0">
                          <a:solidFill>
                            <a:schemeClr val="accent5">
                              <a:lumMod val="50000"/>
                            </a:schemeClr>
                          </a:solidFill>
                          <a:effectLst/>
                          <a:latin typeface="ArialMT"/>
                        </a:rPr>
                        <a:t>Support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58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GB" sz="1200" dirty="0">
                          <a:solidFill>
                            <a:schemeClr val="accent5">
                              <a:lumMod val="50000"/>
                            </a:schemeClr>
                          </a:solidFill>
                          <a:effectLst/>
                          <a:latin typeface="ArialMT"/>
                        </a:rPr>
                        <a:t>Support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58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GB" sz="1200" dirty="0">
                          <a:solidFill>
                            <a:schemeClr val="accent5">
                              <a:lumMod val="50000"/>
                            </a:schemeClr>
                          </a:solidFill>
                          <a:effectLst/>
                          <a:latin typeface="ArialMT"/>
                        </a:rPr>
                        <a:t>Support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58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782321033"/>
                  </a:ext>
                </a:extLst>
              </a:tr>
              <a:tr h="0">
                <a:tc>
                  <a:txBody>
                    <a:bodyPr/>
                    <a:lstStyle/>
                    <a:p>
                      <a:r>
                        <a:rPr lang="en-GB" sz="1200" b="1" dirty="0">
                          <a:solidFill>
                            <a:schemeClr val="accent5">
                              <a:lumMod val="50000"/>
                            </a:schemeClr>
                          </a:solidFill>
                          <a:effectLst/>
                          <a:latin typeface="ArialMT"/>
                        </a:rPr>
                        <a:t>WP6</a:t>
                      </a:r>
                      <a:br>
                        <a:rPr lang="en-GB" sz="1200" dirty="0">
                          <a:solidFill>
                            <a:schemeClr val="accent5">
                              <a:lumMod val="50000"/>
                            </a:schemeClr>
                          </a:solidFill>
                          <a:effectLst/>
                          <a:latin typeface="ArialMT"/>
                        </a:rPr>
                      </a:br>
                      <a:r>
                        <a:rPr lang="en-GB" sz="1200" dirty="0">
                          <a:solidFill>
                            <a:schemeClr val="accent5">
                              <a:lumMod val="50000"/>
                            </a:schemeClr>
                          </a:solidFill>
                          <a:effectLst/>
                          <a:latin typeface="ArialMT"/>
                        </a:rPr>
                        <a:t>User Communities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GB" sz="1200" dirty="0">
                          <a:solidFill>
                            <a:schemeClr val="accent5">
                              <a:lumMod val="50000"/>
                            </a:schemeClr>
                          </a:solidFill>
                          <a:effectLst/>
                          <a:latin typeface="ArialMT"/>
                        </a:rPr>
                        <a:t>Support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GB" sz="1200">
                          <a:solidFill>
                            <a:schemeClr val="accent5">
                              <a:lumMod val="50000"/>
                            </a:schemeClr>
                          </a:solidFill>
                          <a:effectLst/>
                          <a:latin typeface="ArialMT"/>
                        </a:rPr>
                        <a:t>Primary </a:t>
                      </a:r>
                      <a:endParaRPr lang="en-GB" sz="120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1900"/>
                    </a:solidFill>
                  </a:tcPr>
                </a:tc>
                <a:tc>
                  <a:txBody>
                    <a:bodyPr/>
                    <a:lstStyle/>
                    <a:p>
                      <a:r>
                        <a:rPr lang="en-GB" sz="1200" dirty="0">
                          <a:solidFill>
                            <a:schemeClr val="accent5">
                              <a:lumMod val="50000"/>
                            </a:schemeClr>
                          </a:solidFill>
                          <a:effectLst/>
                          <a:latin typeface="ArialMT"/>
                        </a:rPr>
                        <a:t>Support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GB" sz="1200" dirty="0">
                          <a:solidFill>
                            <a:schemeClr val="accent5">
                              <a:lumMod val="50000"/>
                            </a:schemeClr>
                          </a:solidFill>
                          <a:effectLst/>
                          <a:latin typeface="ArialMT"/>
                        </a:rPr>
                        <a:t>Support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557679849"/>
                  </a:ext>
                </a:extLst>
              </a:tr>
              <a:tr h="0">
                <a:tc>
                  <a:txBody>
                    <a:bodyPr/>
                    <a:lstStyle/>
                    <a:p>
                      <a:r>
                        <a:rPr lang="en-GB" sz="1200" b="1" dirty="0">
                          <a:solidFill>
                            <a:schemeClr val="accent5">
                              <a:lumMod val="50000"/>
                            </a:schemeClr>
                          </a:solidFill>
                          <a:effectLst/>
                          <a:latin typeface="ArialMT"/>
                        </a:rPr>
                        <a:t>WP7</a:t>
                      </a:r>
                      <a:br>
                        <a:rPr lang="en-GB" sz="1200" dirty="0">
                          <a:solidFill>
                            <a:schemeClr val="accent5">
                              <a:lumMod val="50000"/>
                            </a:schemeClr>
                          </a:solidFill>
                          <a:effectLst/>
                          <a:latin typeface="ArialMT"/>
                        </a:rPr>
                      </a:br>
                      <a:r>
                        <a:rPr lang="en-GB" sz="1200" dirty="0">
                          <a:solidFill>
                            <a:schemeClr val="accent5">
                              <a:lumMod val="50000"/>
                            </a:schemeClr>
                          </a:solidFill>
                          <a:effectLst/>
                          <a:latin typeface="ArialMT"/>
                        </a:rPr>
                        <a:t>Capacity Development &amp; Training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GB" sz="1200" dirty="0">
                          <a:solidFill>
                            <a:schemeClr val="accent5">
                              <a:lumMod val="50000"/>
                            </a:schemeClr>
                          </a:solidFill>
                          <a:effectLst/>
                          <a:latin typeface="ArialMT"/>
                        </a:rPr>
                        <a:t>Support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GB" sz="1200" dirty="0">
                          <a:solidFill>
                            <a:schemeClr val="accent5">
                              <a:lumMod val="50000"/>
                            </a:schemeClr>
                          </a:solidFill>
                          <a:effectLst/>
                          <a:latin typeface="ArialMT"/>
                        </a:rPr>
                        <a:t>Support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GB" sz="1200">
                          <a:solidFill>
                            <a:schemeClr val="accent5">
                              <a:lumMod val="50000"/>
                            </a:schemeClr>
                          </a:solidFill>
                          <a:effectLst/>
                          <a:latin typeface="ArialMT"/>
                        </a:rPr>
                        <a:t>Primary </a:t>
                      </a:r>
                      <a:endParaRPr lang="en-GB" sz="120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1900"/>
                    </a:solidFill>
                  </a:tcPr>
                </a:tc>
                <a:tc>
                  <a:txBody>
                    <a:bodyPr/>
                    <a:lstStyle/>
                    <a:p>
                      <a:r>
                        <a:rPr lang="en-GB" sz="1200" dirty="0">
                          <a:solidFill>
                            <a:schemeClr val="accent5">
                              <a:lumMod val="50000"/>
                            </a:schemeClr>
                          </a:solidFill>
                          <a:effectLst/>
                          <a:latin typeface="ArialMT"/>
                        </a:rPr>
                        <a:t>Support </a:t>
                      </a:r>
                      <a:endParaRPr lang="en-GB" sz="1200" dirty="0">
                        <a:solidFill>
                          <a:schemeClr val="accent5">
                            <a:lumMod val="50000"/>
                          </a:schemeClr>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30327629"/>
                  </a:ext>
                </a:extLst>
              </a:tr>
            </a:tbl>
          </a:graphicData>
        </a:graphic>
      </p:graphicFrame>
    </p:spTree>
    <p:extLst>
      <p:ext uri="{BB962C8B-B14F-4D97-AF65-F5344CB8AC3E}">
        <p14:creationId xmlns:p14="http://schemas.microsoft.com/office/powerpoint/2010/main" val="4142457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2773-E4C4-1549-FD4B-F23BBD34D441}"/>
              </a:ext>
            </a:extLst>
          </p:cNvPr>
          <p:cNvSpPr>
            <a:spLocks noGrp="1"/>
          </p:cNvSpPr>
          <p:nvPr>
            <p:ph type="title"/>
          </p:nvPr>
        </p:nvSpPr>
        <p:spPr>
          <a:xfrm>
            <a:off x="989556" y="77028"/>
            <a:ext cx="10070926" cy="1100420"/>
          </a:xfrm>
        </p:spPr>
        <p:txBody>
          <a:bodyPr/>
          <a:lstStyle/>
          <a:p>
            <a:r>
              <a:rPr lang="en-US" sz="4400" dirty="0">
                <a:solidFill>
                  <a:schemeClr val="tx1"/>
                </a:solidFill>
                <a:latin typeface="+mn-lt"/>
                <a:cs typeface="Calibri" panose="020F0502020204030204" pitchFamily="34" charset="0"/>
              </a:rPr>
              <a:t>Indicators of impact</a:t>
            </a:r>
            <a:endParaRPr lang="en-GB" dirty="0">
              <a:latin typeface="+mn-lt"/>
            </a:endParaRPr>
          </a:p>
        </p:txBody>
      </p:sp>
      <p:graphicFrame>
        <p:nvGraphicFramePr>
          <p:cNvPr id="3" name="Table 2">
            <a:extLst>
              <a:ext uri="{FF2B5EF4-FFF2-40B4-BE49-F238E27FC236}">
                <a16:creationId xmlns:a16="http://schemas.microsoft.com/office/drawing/2014/main" id="{6559C8A9-A3C6-9486-5D25-B20043EFCBF1}"/>
              </a:ext>
            </a:extLst>
          </p:cNvPr>
          <p:cNvGraphicFramePr>
            <a:graphicFrameLocks noGrp="1"/>
          </p:cNvGraphicFramePr>
          <p:nvPr>
            <p:extLst>
              <p:ext uri="{D42A27DB-BD31-4B8C-83A1-F6EECF244321}">
                <p14:modId xmlns:p14="http://schemas.microsoft.com/office/powerpoint/2010/main" val="3753383810"/>
              </p:ext>
            </p:extLst>
          </p:nvPr>
        </p:nvGraphicFramePr>
        <p:xfrm>
          <a:off x="884592" y="1177448"/>
          <a:ext cx="10422815" cy="4904754"/>
        </p:xfrm>
        <a:graphic>
          <a:graphicData uri="http://schemas.openxmlformats.org/drawingml/2006/table">
            <a:tbl>
              <a:tblPr>
                <a:tableStyleId>{69C7853C-536D-4A76-A0AE-DD22124D55A5}</a:tableStyleId>
              </a:tblPr>
              <a:tblGrid>
                <a:gridCol w="786205">
                  <a:extLst>
                    <a:ext uri="{9D8B030D-6E8A-4147-A177-3AD203B41FA5}">
                      <a16:colId xmlns:a16="http://schemas.microsoft.com/office/drawing/2014/main" val="528958220"/>
                    </a:ext>
                  </a:extLst>
                </a:gridCol>
                <a:gridCol w="9636610">
                  <a:extLst>
                    <a:ext uri="{9D8B030D-6E8A-4147-A177-3AD203B41FA5}">
                      <a16:colId xmlns:a16="http://schemas.microsoft.com/office/drawing/2014/main" val="1877228467"/>
                    </a:ext>
                  </a:extLst>
                </a:gridCol>
              </a:tblGrid>
              <a:tr h="604099">
                <a:tc>
                  <a:txBody>
                    <a:bodyPr/>
                    <a:lstStyle/>
                    <a:p>
                      <a:pPr algn="ctr"/>
                      <a:r>
                        <a:rPr lang="en-GR" sz="1800">
                          <a:effectLst/>
                        </a:rPr>
                        <a:t>01 </a:t>
                      </a:r>
                    </a:p>
                  </a:txBody>
                  <a:tcPr anchor="ctr"/>
                </a:tc>
                <a:tc>
                  <a:txBody>
                    <a:bodyPr/>
                    <a:lstStyle/>
                    <a:p>
                      <a:r>
                        <a:rPr lang="en-GB" sz="1800">
                          <a:effectLst/>
                        </a:rPr>
                        <a:t>Number of content items contributed to the Repository </a:t>
                      </a:r>
                    </a:p>
                  </a:txBody>
                  <a:tcPr anchor="ctr"/>
                </a:tc>
                <a:extLst>
                  <a:ext uri="{0D108BD9-81ED-4DB2-BD59-A6C34878D82A}">
                    <a16:rowId xmlns:a16="http://schemas.microsoft.com/office/drawing/2014/main" val="3444497464"/>
                  </a:ext>
                </a:extLst>
              </a:tr>
              <a:tr h="604099">
                <a:tc>
                  <a:txBody>
                    <a:bodyPr/>
                    <a:lstStyle/>
                    <a:p>
                      <a:pPr algn="ctr"/>
                      <a:r>
                        <a:rPr lang="en-GR" sz="1800">
                          <a:effectLst/>
                        </a:rPr>
                        <a:t>02 </a:t>
                      </a:r>
                    </a:p>
                  </a:txBody>
                  <a:tcPr anchor="ctr"/>
                </a:tc>
                <a:tc>
                  <a:txBody>
                    <a:bodyPr/>
                    <a:lstStyle/>
                    <a:p>
                      <a:r>
                        <a:rPr lang="en-GB" sz="1800">
                          <a:effectLst/>
                        </a:rPr>
                        <a:t>Usage of the OBPS (e.g. volume of downloads, searches, users, contributors etc ) </a:t>
                      </a:r>
                    </a:p>
                  </a:txBody>
                  <a:tcPr anchor="ctr"/>
                </a:tc>
                <a:extLst>
                  <a:ext uri="{0D108BD9-81ED-4DB2-BD59-A6C34878D82A}">
                    <a16:rowId xmlns:a16="http://schemas.microsoft.com/office/drawing/2014/main" val="27275059"/>
                  </a:ext>
                </a:extLst>
              </a:tr>
              <a:tr h="604099">
                <a:tc>
                  <a:txBody>
                    <a:bodyPr/>
                    <a:lstStyle/>
                    <a:p>
                      <a:pPr algn="ctr"/>
                      <a:r>
                        <a:rPr lang="en-GR" sz="1800">
                          <a:effectLst/>
                        </a:rPr>
                        <a:t>03 </a:t>
                      </a:r>
                    </a:p>
                  </a:txBody>
                  <a:tcPr anchor="ctr"/>
                </a:tc>
                <a:tc>
                  <a:txBody>
                    <a:bodyPr/>
                    <a:lstStyle/>
                    <a:p>
                      <a:r>
                        <a:rPr lang="en-GB" sz="1800">
                          <a:effectLst/>
                        </a:rPr>
                        <a:t>Number of endorsed BPs </a:t>
                      </a:r>
                    </a:p>
                  </a:txBody>
                  <a:tcPr anchor="ctr"/>
                </a:tc>
                <a:extLst>
                  <a:ext uri="{0D108BD9-81ED-4DB2-BD59-A6C34878D82A}">
                    <a16:rowId xmlns:a16="http://schemas.microsoft.com/office/drawing/2014/main" val="3655825125"/>
                  </a:ext>
                </a:extLst>
              </a:tr>
              <a:tr h="604099">
                <a:tc>
                  <a:txBody>
                    <a:bodyPr/>
                    <a:lstStyle/>
                    <a:p>
                      <a:pPr algn="ctr"/>
                      <a:r>
                        <a:rPr lang="en-GR" sz="1800">
                          <a:effectLst/>
                        </a:rPr>
                        <a:t>04 </a:t>
                      </a:r>
                    </a:p>
                  </a:txBody>
                  <a:tcPr anchor="ctr"/>
                </a:tc>
                <a:tc>
                  <a:txBody>
                    <a:bodyPr/>
                    <a:lstStyle/>
                    <a:p>
                      <a:r>
                        <a:rPr lang="en-GB" sz="1800" dirty="0">
                          <a:effectLst/>
                        </a:rPr>
                        <a:t>Number of papers published in Frontiers in Marine Science, RT Best Practices in Ocean Observation </a:t>
                      </a:r>
                    </a:p>
                  </a:txBody>
                  <a:tcPr anchor="ctr"/>
                </a:tc>
                <a:extLst>
                  <a:ext uri="{0D108BD9-81ED-4DB2-BD59-A6C34878D82A}">
                    <a16:rowId xmlns:a16="http://schemas.microsoft.com/office/drawing/2014/main" val="1297949268"/>
                  </a:ext>
                </a:extLst>
              </a:tr>
              <a:tr h="604099">
                <a:tc>
                  <a:txBody>
                    <a:bodyPr/>
                    <a:lstStyle/>
                    <a:p>
                      <a:pPr algn="ctr"/>
                      <a:r>
                        <a:rPr lang="en-GR" sz="1800">
                          <a:effectLst/>
                        </a:rPr>
                        <a:t>05 </a:t>
                      </a:r>
                    </a:p>
                  </a:txBody>
                  <a:tcPr anchor="ctr"/>
                </a:tc>
                <a:tc>
                  <a:txBody>
                    <a:bodyPr/>
                    <a:lstStyle/>
                    <a:p>
                      <a:r>
                        <a:rPr lang="en-GB" sz="1800">
                          <a:effectLst/>
                        </a:rPr>
                        <a:t>Number of citations to the OBPS in authored peer reviewed articles </a:t>
                      </a:r>
                    </a:p>
                  </a:txBody>
                  <a:tcPr anchor="ctr"/>
                </a:tc>
                <a:extLst>
                  <a:ext uri="{0D108BD9-81ED-4DB2-BD59-A6C34878D82A}">
                    <a16:rowId xmlns:a16="http://schemas.microsoft.com/office/drawing/2014/main" val="4041988899"/>
                  </a:ext>
                </a:extLst>
              </a:tr>
              <a:tr h="604099">
                <a:tc>
                  <a:txBody>
                    <a:bodyPr/>
                    <a:lstStyle/>
                    <a:p>
                      <a:pPr algn="ctr"/>
                      <a:r>
                        <a:rPr lang="en-GR" sz="1800">
                          <a:effectLst/>
                        </a:rPr>
                        <a:t>06 </a:t>
                      </a:r>
                    </a:p>
                  </a:txBody>
                  <a:tcPr anchor="ctr"/>
                </a:tc>
                <a:tc>
                  <a:txBody>
                    <a:bodyPr/>
                    <a:lstStyle/>
                    <a:p>
                      <a:r>
                        <a:rPr lang="en-GB" sz="1800">
                          <a:effectLst/>
                        </a:rPr>
                        <a:t>Number of participants to best practices webinars/workshops </a:t>
                      </a:r>
                    </a:p>
                  </a:txBody>
                  <a:tcPr anchor="ctr"/>
                </a:tc>
                <a:extLst>
                  <a:ext uri="{0D108BD9-81ED-4DB2-BD59-A6C34878D82A}">
                    <a16:rowId xmlns:a16="http://schemas.microsoft.com/office/drawing/2014/main" val="67001191"/>
                  </a:ext>
                </a:extLst>
              </a:tr>
              <a:tr h="604099">
                <a:tc>
                  <a:txBody>
                    <a:bodyPr/>
                    <a:lstStyle/>
                    <a:p>
                      <a:pPr algn="ctr"/>
                      <a:r>
                        <a:rPr lang="en-GR" sz="1800">
                          <a:effectLst/>
                        </a:rPr>
                        <a:t>07 </a:t>
                      </a:r>
                    </a:p>
                  </a:txBody>
                  <a:tcPr anchor="ctr"/>
                </a:tc>
                <a:tc>
                  <a:txBody>
                    <a:bodyPr/>
                    <a:lstStyle/>
                    <a:p>
                      <a:r>
                        <a:rPr lang="en-GB" sz="1800">
                          <a:effectLst/>
                        </a:rPr>
                        <a:t>Number of subscribers to the OBPS Monthly Newsletter </a:t>
                      </a:r>
                    </a:p>
                  </a:txBody>
                  <a:tcPr anchor="ctr"/>
                </a:tc>
                <a:extLst>
                  <a:ext uri="{0D108BD9-81ED-4DB2-BD59-A6C34878D82A}">
                    <a16:rowId xmlns:a16="http://schemas.microsoft.com/office/drawing/2014/main" val="3210200899"/>
                  </a:ext>
                </a:extLst>
              </a:tr>
              <a:tr h="604099">
                <a:tc>
                  <a:txBody>
                    <a:bodyPr/>
                    <a:lstStyle/>
                    <a:p>
                      <a:pPr algn="ctr"/>
                      <a:r>
                        <a:rPr lang="en-GR" sz="1800" dirty="0">
                          <a:effectLst/>
                        </a:rPr>
                        <a:t>08 </a:t>
                      </a:r>
                    </a:p>
                  </a:txBody>
                  <a:tcPr anchor="ctr"/>
                </a:tc>
                <a:tc>
                  <a:txBody>
                    <a:bodyPr/>
                    <a:lstStyle/>
                    <a:p>
                      <a:r>
                        <a:rPr lang="en-GB" sz="1800" dirty="0">
                          <a:effectLst/>
                        </a:rPr>
                        <a:t>Number of available training courses through OTGA promoting the use of ocean best practices </a:t>
                      </a:r>
                    </a:p>
                  </a:txBody>
                  <a:tcPr anchor="ctr"/>
                </a:tc>
                <a:extLst>
                  <a:ext uri="{0D108BD9-81ED-4DB2-BD59-A6C34878D82A}">
                    <a16:rowId xmlns:a16="http://schemas.microsoft.com/office/drawing/2014/main" val="583176580"/>
                  </a:ext>
                </a:extLst>
              </a:tr>
            </a:tbl>
          </a:graphicData>
        </a:graphic>
      </p:graphicFrame>
    </p:spTree>
    <p:extLst>
      <p:ext uri="{BB962C8B-B14F-4D97-AF65-F5344CB8AC3E}">
        <p14:creationId xmlns:p14="http://schemas.microsoft.com/office/powerpoint/2010/main" val="1508657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2773-E4C4-1549-FD4B-F23BBD34D441}"/>
              </a:ext>
            </a:extLst>
          </p:cNvPr>
          <p:cNvSpPr>
            <a:spLocks noGrp="1"/>
          </p:cNvSpPr>
          <p:nvPr>
            <p:ph type="title"/>
          </p:nvPr>
        </p:nvSpPr>
        <p:spPr>
          <a:xfrm>
            <a:off x="989556" y="77028"/>
            <a:ext cx="10070926" cy="1100420"/>
          </a:xfrm>
        </p:spPr>
        <p:txBody>
          <a:bodyPr/>
          <a:lstStyle/>
          <a:p>
            <a:r>
              <a:rPr lang="en-US" sz="4400" dirty="0">
                <a:solidFill>
                  <a:schemeClr val="tx1"/>
                </a:solidFill>
                <a:latin typeface="+mn-lt"/>
                <a:cs typeface="Calibri" panose="020F0502020204030204" pitchFamily="34" charset="0"/>
              </a:rPr>
              <a:t>Budget</a:t>
            </a:r>
            <a:endParaRPr lang="en-GB" dirty="0">
              <a:latin typeface="+mn-lt"/>
            </a:endParaRPr>
          </a:p>
        </p:txBody>
      </p:sp>
      <p:graphicFrame>
        <p:nvGraphicFramePr>
          <p:cNvPr id="4" name="Table 3">
            <a:extLst>
              <a:ext uri="{FF2B5EF4-FFF2-40B4-BE49-F238E27FC236}">
                <a16:creationId xmlns:a16="http://schemas.microsoft.com/office/drawing/2014/main" id="{B9E2C21A-4C11-62F0-C2B1-7DA7CA0D4A61}"/>
              </a:ext>
            </a:extLst>
          </p:cNvPr>
          <p:cNvGraphicFramePr>
            <a:graphicFrameLocks noGrp="1"/>
          </p:cNvGraphicFramePr>
          <p:nvPr>
            <p:extLst>
              <p:ext uri="{D42A27DB-BD31-4B8C-83A1-F6EECF244321}">
                <p14:modId xmlns:p14="http://schemas.microsoft.com/office/powerpoint/2010/main" val="4064428654"/>
              </p:ext>
            </p:extLst>
          </p:nvPr>
        </p:nvGraphicFramePr>
        <p:xfrm>
          <a:off x="313766" y="1084029"/>
          <a:ext cx="11564467" cy="4944090"/>
        </p:xfrm>
        <a:graphic>
          <a:graphicData uri="http://schemas.openxmlformats.org/drawingml/2006/table">
            <a:tbl>
              <a:tblPr>
                <a:tableStyleId>{69C7853C-536D-4A76-A0AE-DD22124D55A5}</a:tableStyleId>
              </a:tblPr>
              <a:tblGrid>
                <a:gridCol w="3287327">
                  <a:extLst>
                    <a:ext uri="{9D8B030D-6E8A-4147-A177-3AD203B41FA5}">
                      <a16:colId xmlns:a16="http://schemas.microsoft.com/office/drawing/2014/main" val="548732996"/>
                    </a:ext>
                  </a:extLst>
                </a:gridCol>
                <a:gridCol w="827714">
                  <a:extLst>
                    <a:ext uri="{9D8B030D-6E8A-4147-A177-3AD203B41FA5}">
                      <a16:colId xmlns:a16="http://schemas.microsoft.com/office/drawing/2014/main" val="1632137336"/>
                    </a:ext>
                  </a:extLst>
                </a:gridCol>
                <a:gridCol w="827714">
                  <a:extLst>
                    <a:ext uri="{9D8B030D-6E8A-4147-A177-3AD203B41FA5}">
                      <a16:colId xmlns:a16="http://schemas.microsoft.com/office/drawing/2014/main" val="2691163558"/>
                    </a:ext>
                  </a:extLst>
                </a:gridCol>
                <a:gridCol w="827714">
                  <a:extLst>
                    <a:ext uri="{9D8B030D-6E8A-4147-A177-3AD203B41FA5}">
                      <a16:colId xmlns:a16="http://schemas.microsoft.com/office/drawing/2014/main" val="769897417"/>
                    </a:ext>
                  </a:extLst>
                </a:gridCol>
                <a:gridCol w="827714">
                  <a:extLst>
                    <a:ext uri="{9D8B030D-6E8A-4147-A177-3AD203B41FA5}">
                      <a16:colId xmlns:a16="http://schemas.microsoft.com/office/drawing/2014/main" val="2950190567"/>
                    </a:ext>
                  </a:extLst>
                </a:gridCol>
                <a:gridCol w="827714">
                  <a:extLst>
                    <a:ext uri="{9D8B030D-6E8A-4147-A177-3AD203B41FA5}">
                      <a16:colId xmlns:a16="http://schemas.microsoft.com/office/drawing/2014/main" val="2498471444"/>
                    </a:ext>
                  </a:extLst>
                </a:gridCol>
                <a:gridCol w="827714">
                  <a:extLst>
                    <a:ext uri="{9D8B030D-6E8A-4147-A177-3AD203B41FA5}">
                      <a16:colId xmlns:a16="http://schemas.microsoft.com/office/drawing/2014/main" val="1675189410"/>
                    </a:ext>
                  </a:extLst>
                </a:gridCol>
                <a:gridCol w="827714">
                  <a:extLst>
                    <a:ext uri="{9D8B030D-6E8A-4147-A177-3AD203B41FA5}">
                      <a16:colId xmlns:a16="http://schemas.microsoft.com/office/drawing/2014/main" val="3980062870"/>
                    </a:ext>
                  </a:extLst>
                </a:gridCol>
                <a:gridCol w="827714">
                  <a:extLst>
                    <a:ext uri="{9D8B030D-6E8A-4147-A177-3AD203B41FA5}">
                      <a16:colId xmlns:a16="http://schemas.microsoft.com/office/drawing/2014/main" val="889247947"/>
                    </a:ext>
                  </a:extLst>
                </a:gridCol>
                <a:gridCol w="827714">
                  <a:extLst>
                    <a:ext uri="{9D8B030D-6E8A-4147-A177-3AD203B41FA5}">
                      <a16:colId xmlns:a16="http://schemas.microsoft.com/office/drawing/2014/main" val="2514635187"/>
                    </a:ext>
                  </a:extLst>
                </a:gridCol>
                <a:gridCol w="827714">
                  <a:extLst>
                    <a:ext uri="{9D8B030D-6E8A-4147-A177-3AD203B41FA5}">
                      <a16:colId xmlns:a16="http://schemas.microsoft.com/office/drawing/2014/main" val="829928802"/>
                    </a:ext>
                  </a:extLst>
                </a:gridCol>
              </a:tblGrid>
              <a:tr h="807106">
                <a:tc>
                  <a:txBody>
                    <a:bodyPr/>
                    <a:lstStyle/>
                    <a:p>
                      <a:r>
                        <a:rPr lang="en-GB" sz="1000" b="1" dirty="0">
                          <a:effectLst/>
                        </a:rPr>
                        <a:t>RP (</a:t>
                      </a:r>
                      <a:r>
                        <a:rPr lang="en-GB" sz="1000" dirty="0">
                          <a:effectLst/>
                        </a:rPr>
                        <a:t>UNESCOI/OC regular programme funding </a:t>
                      </a:r>
                      <a:r>
                        <a:rPr lang="en-GB" sz="1000" b="1" dirty="0">
                          <a:effectLst/>
                        </a:rPr>
                        <a:t>External Funding (EXB) (</a:t>
                      </a:r>
                      <a:r>
                        <a:rPr lang="en-GB" sz="1000" dirty="0">
                          <a:effectLst/>
                        </a:rPr>
                        <a:t>other than IOC funds) </a:t>
                      </a:r>
                      <a:r>
                        <a:rPr lang="en-GB" sz="1000" b="1" dirty="0">
                          <a:effectLst/>
                        </a:rPr>
                        <a:t>NDC = No Direct Cost for RP Budget (</a:t>
                      </a:r>
                      <a:r>
                        <a:rPr lang="en-GB" sz="1000" dirty="0">
                          <a:effectLst/>
                        </a:rPr>
                        <a:t>in-kind </a:t>
                      </a:r>
                    </a:p>
                    <a:p>
                      <a:r>
                        <a:rPr lang="en-GB" sz="1000" dirty="0">
                          <a:effectLst/>
                        </a:rPr>
                        <a:t>contribution or implemented by project staff) </a:t>
                      </a:r>
                    </a:p>
                  </a:txBody>
                  <a:tcPr marL="33472" marR="33472" marT="16736" marB="16736" anchor="ctr"/>
                </a:tc>
                <a:tc>
                  <a:txBody>
                    <a:bodyPr/>
                    <a:lstStyle/>
                    <a:p>
                      <a:pPr algn="ctr"/>
                      <a:r>
                        <a:rPr lang="en-GB" sz="1000" b="1">
                          <a:effectLst/>
                        </a:rPr>
                        <a:t>2021 RP </a:t>
                      </a:r>
                      <a:endParaRPr lang="en-GB" sz="1000">
                        <a:effectLst/>
                      </a:endParaRPr>
                    </a:p>
                    <a:p>
                      <a:pPr algn="ctr"/>
                      <a:r>
                        <a:rPr lang="en-GB" sz="1000" b="1">
                          <a:effectLst/>
                        </a:rPr>
                        <a:t>IODE </a:t>
                      </a:r>
                      <a:endParaRPr lang="en-GB" sz="1000">
                        <a:effectLst/>
                      </a:endParaRPr>
                    </a:p>
                  </a:txBody>
                  <a:tcPr marL="33472" marR="33472" marT="16736" marB="16736" anchor="ctr"/>
                </a:tc>
                <a:tc>
                  <a:txBody>
                    <a:bodyPr/>
                    <a:lstStyle/>
                    <a:p>
                      <a:pPr algn="ctr"/>
                      <a:r>
                        <a:rPr lang="en-GB" sz="1000" b="1">
                          <a:effectLst/>
                        </a:rPr>
                        <a:t>2021 </a:t>
                      </a:r>
                      <a:endParaRPr lang="en-GB" sz="1000">
                        <a:effectLst/>
                      </a:endParaRPr>
                    </a:p>
                    <a:p>
                      <a:pPr algn="ctr"/>
                      <a:r>
                        <a:rPr lang="en-GB" sz="1000" b="1">
                          <a:effectLst/>
                        </a:rPr>
                        <a:t>IODE Project Office budget contribution </a:t>
                      </a:r>
                      <a:endParaRPr lang="en-GB" sz="1000">
                        <a:effectLst/>
                      </a:endParaRPr>
                    </a:p>
                  </a:txBody>
                  <a:tcPr marL="33472" marR="33472" marT="16736" marB="16736" anchor="ctr"/>
                </a:tc>
                <a:tc>
                  <a:txBody>
                    <a:bodyPr/>
                    <a:lstStyle/>
                    <a:p>
                      <a:pPr algn="ctr"/>
                      <a:r>
                        <a:rPr lang="en-GB" sz="1000" b="1">
                          <a:effectLst/>
                        </a:rPr>
                        <a:t>2021 RP GOOS </a:t>
                      </a:r>
                      <a:endParaRPr lang="en-GB" sz="1000">
                        <a:effectLst/>
                      </a:endParaRPr>
                    </a:p>
                  </a:txBody>
                  <a:tcPr marL="33472" marR="33472" marT="16736" marB="16736" anchor="ctr"/>
                </a:tc>
                <a:tc>
                  <a:txBody>
                    <a:bodyPr/>
                    <a:lstStyle/>
                    <a:p>
                      <a:pPr algn="ctr"/>
                      <a:r>
                        <a:rPr lang="en-GB" sz="1000" b="1">
                          <a:effectLst/>
                        </a:rPr>
                        <a:t>2021 EXB REC’D </a:t>
                      </a:r>
                      <a:endParaRPr lang="en-GB" sz="1000">
                        <a:effectLst/>
                      </a:endParaRPr>
                    </a:p>
                  </a:txBody>
                  <a:tcPr marL="33472" marR="33472" marT="16736" marB="16736" anchor="ctr"/>
                </a:tc>
                <a:tc>
                  <a:txBody>
                    <a:bodyPr/>
                    <a:lstStyle/>
                    <a:p>
                      <a:pPr algn="ctr"/>
                      <a:r>
                        <a:rPr lang="en-GB" sz="1000" b="1">
                          <a:effectLst/>
                        </a:rPr>
                        <a:t>2021 EXB TO FIND </a:t>
                      </a:r>
                      <a:endParaRPr lang="en-GB" sz="1000">
                        <a:effectLst/>
                      </a:endParaRPr>
                    </a:p>
                  </a:txBody>
                  <a:tcPr marL="33472" marR="33472" marT="16736" marB="16736" anchor="ctr"/>
                </a:tc>
                <a:tc>
                  <a:txBody>
                    <a:bodyPr/>
                    <a:lstStyle/>
                    <a:p>
                      <a:pPr algn="ctr"/>
                      <a:r>
                        <a:rPr lang="en-GB" sz="1000" b="1">
                          <a:effectLst/>
                        </a:rPr>
                        <a:t>2022 RP IODE </a:t>
                      </a:r>
                      <a:endParaRPr lang="en-GB" sz="1000">
                        <a:effectLst/>
                      </a:endParaRPr>
                    </a:p>
                  </a:txBody>
                  <a:tcPr marL="33472" marR="33472" marT="16736" marB="16736" anchor="ctr"/>
                </a:tc>
                <a:tc>
                  <a:txBody>
                    <a:bodyPr/>
                    <a:lstStyle/>
                    <a:p>
                      <a:pPr algn="ctr"/>
                      <a:r>
                        <a:rPr lang="en-GB" sz="1000" b="1">
                          <a:effectLst/>
                        </a:rPr>
                        <a:t>2022 </a:t>
                      </a:r>
                      <a:endParaRPr lang="en-GB" sz="1000">
                        <a:effectLst/>
                      </a:endParaRPr>
                    </a:p>
                    <a:p>
                      <a:pPr algn="ctr"/>
                      <a:r>
                        <a:rPr lang="en-GB" sz="1000" b="1">
                          <a:effectLst/>
                        </a:rPr>
                        <a:t>IODE Project Office budget contributio n </a:t>
                      </a:r>
                      <a:endParaRPr lang="en-GB" sz="1000">
                        <a:effectLst/>
                      </a:endParaRPr>
                    </a:p>
                  </a:txBody>
                  <a:tcPr marL="33472" marR="33472" marT="16736" marB="16736" anchor="ctr"/>
                </a:tc>
                <a:tc>
                  <a:txBody>
                    <a:bodyPr/>
                    <a:lstStyle/>
                    <a:p>
                      <a:pPr algn="ctr"/>
                      <a:r>
                        <a:rPr lang="en-GB" sz="1000" b="1">
                          <a:effectLst/>
                        </a:rPr>
                        <a:t>2022 RP GOOS </a:t>
                      </a:r>
                      <a:endParaRPr lang="en-GB" sz="1000">
                        <a:effectLst/>
                      </a:endParaRPr>
                    </a:p>
                  </a:txBody>
                  <a:tcPr marL="33472" marR="33472" marT="16736" marB="16736" anchor="ctr"/>
                </a:tc>
                <a:tc>
                  <a:txBody>
                    <a:bodyPr/>
                    <a:lstStyle/>
                    <a:p>
                      <a:pPr algn="ctr"/>
                      <a:r>
                        <a:rPr lang="en-GB" sz="1000" b="1">
                          <a:effectLst/>
                        </a:rPr>
                        <a:t>2022 </a:t>
                      </a:r>
                      <a:endParaRPr lang="en-GB" sz="1000">
                        <a:effectLst/>
                      </a:endParaRPr>
                    </a:p>
                    <a:p>
                      <a:pPr algn="ctr"/>
                      <a:r>
                        <a:rPr lang="en-GB" sz="1000" b="1">
                          <a:effectLst/>
                        </a:rPr>
                        <a:t>EXB REC’D </a:t>
                      </a:r>
                      <a:endParaRPr lang="en-GB" sz="1000">
                        <a:effectLst/>
                      </a:endParaRPr>
                    </a:p>
                  </a:txBody>
                  <a:tcPr marL="33472" marR="33472" marT="16736" marB="16736" anchor="ctr"/>
                </a:tc>
                <a:tc>
                  <a:txBody>
                    <a:bodyPr/>
                    <a:lstStyle/>
                    <a:p>
                      <a:pPr algn="ctr"/>
                      <a:r>
                        <a:rPr lang="en-GB" sz="1000" b="1">
                          <a:effectLst/>
                        </a:rPr>
                        <a:t>2022 </a:t>
                      </a:r>
                      <a:endParaRPr lang="en-GB" sz="1000">
                        <a:effectLst/>
                      </a:endParaRPr>
                    </a:p>
                    <a:p>
                      <a:pPr algn="ctr"/>
                      <a:r>
                        <a:rPr lang="en-GB" sz="1000" b="1">
                          <a:effectLst/>
                        </a:rPr>
                        <a:t>EXB TO FIND </a:t>
                      </a:r>
                      <a:endParaRPr lang="en-GB" sz="1000">
                        <a:effectLst/>
                      </a:endParaRPr>
                    </a:p>
                  </a:txBody>
                  <a:tcPr marL="33472" marR="33472" marT="16736" marB="16736" anchor="ctr"/>
                </a:tc>
                <a:extLst>
                  <a:ext uri="{0D108BD9-81ED-4DB2-BD59-A6C34878D82A}">
                    <a16:rowId xmlns:a16="http://schemas.microsoft.com/office/drawing/2014/main" val="3950862380"/>
                  </a:ext>
                </a:extLst>
              </a:tr>
              <a:tr h="149006">
                <a:tc>
                  <a:txBody>
                    <a:bodyPr/>
                    <a:lstStyle/>
                    <a:p>
                      <a:r>
                        <a:rPr lang="en-GB" sz="1000" b="1">
                          <a:effectLst/>
                        </a:rPr>
                        <a:t>WP1: Project Management </a:t>
                      </a:r>
                      <a:endParaRPr lang="en-GB"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extLst>
                  <a:ext uri="{0D108BD9-81ED-4DB2-BD59-A6C34878D82A}">
                    <a16:rowId xmlns:a16="http://schemas.microsoft.com/office/drawing/2014/main" val="2767522349"/>
                  </a:ext>
                </a:extLst>
              </a:tr>
              <a:tr h="260762">
                <a:tc>
                  <a:txBody>
                    <a:bodyPr/>
                    <a:lstStyle/>
                    <a:p>
                      <a:pPr marL="171450" indent="-171450">
                        <a:buFont typeface="Arial" panose="020B0604020202020204" pitchFamily="34" charset="0"/>
                        <a:buChar char="•"/>
                      </a:pPr>
                      <a:r>
                        <a:rPr lang="en-GB" sz="1000" dirty="0">
                          <a:effectLst/>
                        </a:rPr>
                        <a:t>SG Meeting (assuming </a:t>
                      </a:r>
                      <a:r>
                        <a:rPr lang="en-GB" sz="1000" dirty="0" err="1">
                          <a:effectLst/>
                        </a:rPr>
                        <a:t>FtF</a:t>
                      </a:r>
                      <a:r>
                        <a:rPr lang="en-GB" sz="1000" dirty="0">
                          <a:effectLst/>
                        </a:rPr>
                        <a:t> in 2022 in Oostende) </a:t>
                      </a: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r>
                        <a:rPr lang="en-GR" sz="1000" b="1">
                          <a:effectLst/>
                        </a:rPr>
                        <a:t>6,000 </a:t>
                      </a: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extLst>
                  <a:ext uri="{0D108BD9-81ED-4DB2-BD59-A6C34878D82A}">
                    <a16:rowId xmlns:a16="http://schemas.microsoft.com/office/drawing/2014/main" val="843380849"/>
                  </a:ext>
                </a:extLst>
              </a:tr>
              <a:tr h="342549">
                <a:tc>
                  <a:txBody>
                    <a:bodyPr/>
                    <a:lstStyle/>
                    <a:p>
                      <a:pPr marL="171450" indent="-171450">
                        <a:buFont typeface="Arial" panose="020B0604020202020204" pitchFamily="34" charset="0"/>
                        <a:buChar char="•"/>
                      </a:pPr>
                      <a:r>
                        <a:rPr lang="en-GB" sz="1000" dirty="0">
                          <a:effectLst/>
                        </a:rPr>
                        <a:t>Project Manager/Repository Manager (EXB EuroSea and JERICO S3) and GOOS </a:t>
                      </a: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r>
                        <a:rPr lang="en-GR" sz="1000" b="1">
                          <a:effectLst/>
                        </a:rPr>
                        <a:t>11,000 </a:t>
                      </a:r>
                      <a:endParaRPr lang="en-GR" sz="1000">
                        <a:effectLst/>
                      </a:endParaRPr>
                    </a:p>
                  </a:txBody>
                  <a:tcPr marL="33472" marR="33472" marT="16736" marB="16736" anchor="ctr"/>
                </a:tc>
                <a:tc>
                  <a:txBody>
                    <a:bodyPr/>
                    <a:lstStyle/>
                    <a:p>
                      <a:pPr algn="ctr"/>
                      <a:r>
                        <a:rPr lang="en-GR" sz="1000" b="1">
                          <a:effectLst/>
                        </a:rPr>
                        <a:t>44,000 </a:t>
                      </a: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r>
                        <a:rPr lang="en-GR" sz="1000" b="1">
                          <a:effectLst/>
                        </a:rPr>
                        <a:t>15,500 </a:t>
                      </a:r>
                      <a:endParaRPr lang="en-GR" sz="1000">
                        <a:effectLst/>
                      </a:endParaRPr>
                    </a:p>
                  </a:txBody>
                  <a:tcPr marL="33472" marR="33472" marT="16736" marB="16736" anchor="ctr"/>
                </a:tc>
                <a:tc>
                  <a:txBody>
                    <a:bodyPr/>
                    <a:lstStyle/>
                    <a:p>
                      <a:pPr algn="ctr"/>
                      <a:r>
                        <a:rPr lang="en-GR" sz="1000" b="1">
                          <a:effectLst/>
                        </a:rPr>
                        <a:t>39,500 </a:t>
                      </a: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extLst>
                  <a:ext uri="{0D108BD9-81ED-4DB2-BD59-A6C34878D82A}">
                    <a16:rowId xmlns:a16="http://schemas.microsoft.com/office/drawing/2014/main" val="648743657"/>
                  </a:ext>
                </a:extLst>
              </a:tr>
              <a:tr h="316639">
                <a:tc>
                  <a:txBody>
                    <a:bodyPr/>
                    <a:lstStyle/>
                    <a:p>
                      <a:pPr marL="171450" indent="-171450">
                        <a:buFont typeface="Arial" panose="020B0604020202020204" pitchFamily="34" charset="0"/>
                        <a:buChar char="•"/>
                      </a:pPr>
                      <a:r>
                        <a:rPr lang="en-GB" sz="1000" dirty="0">
                          <a:effectLst/>
                        </a:rPr>
                        <a:t>Workshop/Meeting travel (PM) (EXB rec’d EuroSea) </a:t>
                      </a: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r>
                        <a:rPr lang="en-GR" sz="1000" b="1">
                          <a:effectLst/>
                        </a:rPr>
                        <a:t>3,500 </a:t>
                      </a: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extLst>
                  <a:ext uri="{0D108BD9-81ED-4DB2-BD59-A6C34878D82A}">
                    <a16:rowId xmlns:a16="http://schemas.microsoft.com/office/drawing/2014/main" val="1126871343"/>
                  </a:ext>
                </a:extLst>
              </a:tr>
              <a:tr h="707781">
                <a:tc>
                  <a:txBody>
                    <a:bodyPr/>
                    <a:lstStyle/>
                    <a:p>
                      <a:r>
                        <a:rPr lang="en-GB" sz="1000" b="1" dirty="0">
                          <a:effectLst/>
                        </a:rPr>
                        <a:t>WP2 (contributing to : </a:t>
                      </a:r>
                      <a:endParaRPr lang="en-GB" sz="1000" dirty="0">
                        <a:effectLst/>
                      </a:endParaRPr>
                    </a:p>
                    <a:p>
                      <a:pPr marL="171450" indent="-171450">
                        <a:buFont typeface="Arial" panose="020B0604020202020204" pitchFamily="34" charset="0"/>
                        <a:buChar char="•"/>
                      </a:pPr>
                      <a:r>
                        <a:rPr lang="en-GB" sz="1000" b="1" dirty="0">
                          <a:effectLst/>
                        </a:rPr>
                        <a:t>SO-01: Trusted system through which the ocean community persistently archives </a:t>
                      </a:r>
                      <a:endParaRPr lang="en-GB" sz="1000" dirty="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extLst>
                  <a:ext uri="{0D108BD9-81ED-4DB2-BD59-A6C34878D82A}">
                    <a16:rowId xmlns:a16="http://schemas.microsoft.com/office/drawing/2014/main" val="3825443006"/>
                  </a:ext>
                </a:extLst>
              </a:tr>
              <a:tr h="316639">
                <a:tc>
                  <a:txBody>
                    <a:bodyPr/>
                    <a:lstStyle/>
                    <a:p>
                      <a:pPr marL="171450" indent="-171450">
                        <a:buFont typeface="Arial" panose="020B0604020202020204" pitchFamily="34" charset="0"/>
                        <a:buChar char="•"/>
                      </a:pPr>
                      <a:r>
                        <a:rPr lang="en-GB" sz="1000" b="1" dirty="0">
                          <a:effectLst/>
                        </a:rPr>
                        <a:t>A1.1. </a:t>
                      </a:r>
                      <a:r>
                        <a:rPr lang="en-GB" sz="1000" dirty="0">
                          <a:effectLst/>
                        </a:rPr>
                        <a:t>Secure an ISO or other Repository Certification </a:t>
                      </a: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r>
                        <a:rPr lang="en-GR" sz="1000" b="1">
                          <a:effectLst/>
                        </a:rPr>
                        <a:t>1,500 </a:t>
                      </a: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r>
                        <a:rPr lang="en-GR" sz="1000" b="1">
                          <a:effectLst/>
                        </a:rPr>
                        <a:t>1,000 </a:t>
                      </a: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extLst>
                  <a:ext uri="{0D108BD9-81ED-4DB2-BD59-A6C34878D82A}">
                    <a16:rowId xmlns:a16="http://schemas.microsoft.com/office/drawing/2014/main" val="2530229978"/>
                  </a:ext>
                </a:extLst>
              </a:tr>
              <a:tr h="596026">
                <a:tc>
                  <a:txBody>
                    <a:bodyPr/>
                    <a:lstStyle/>
                    <a:p>
                      <a:pPr marL="171450" indent="-171450">
                        <a:buFont typeface="Arial" panose="020B0604020202020204" pitchFamily="34" charset="0"/>
                        <a:buChar char="•"/>
                      </a:pPr>
                      <a:r>
                        <a:rPr lang="en-GB" sz="1000" b="1" dirty="0">
                          <a:effectLst/>
                        </a:rPr>
                        <a:t>A1.2. </a:t>
                      </a:r>
                      <a:r>
                        <a:rPr lang="en-GB" sz="1000" dirty="0">
                          <a:effectLst/>
                        </a:rPr>
                        <a:t>Continue fit-for-purpose operations of the OBPS repository including user-defined technology enhancements </a:t>
                      </a:r>
                    </a:p>
                  </a:txBody>
                  <a:tcPr marL="33472" marR="33472" marT="16736" marB="16736" anchor="ctr"/>
                </a:tc>
                <a:tc>
                  <a:txBody>
                    <a:bodyPr/>
                    <a:lstStyle/>
                    <a:p>
                      <a:pPr algn="ctr"/>
                      <a:r>
                        <a:rPr lang="en-GR" sz="1000" b="1">
                          <a:effectLst/>
                        </a:rPr>
                        <a:t>20,000 </a:t>
                      </a: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r>
                        <a:rPr lang="en-GR" sz="1000" b="1">
                          <a:effectLst/>
                        </a:rPr>
                        <a:t>7,000 </a:t>
                      </a:r>
                      <a:endParaRPr lang="en-GR" sz="1000">
                        <a:effectLst/>
                      </a:endParaRPr>
                    </a:p>
                  </a:txBody>
                  <a:tcPr marL="33472" marR="33472" marT="16736" marB="16736" anchor="ctr"/>
                </a:tc>
                <a:tc>
                  <a:txBody>
                    <a:bodyPr/>
                    <a:lstStyle/>
                    <a:p>
                      <a:pPr algn="ctr"/>
                      <a:r>
                        <a:rPr lang="en-GR" sz="1000" b="1">
                          <a:effectLst/>
                        </a:rPr>
                        <a:t>4,500* </a:t>
                      </a: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r>
                        <a:rPr lang="en-GR" sz="1000" b="1">
                          <a:effectLst/>
                        </a:rPr>
                        <a:t>14,000 </a:t>
                      </a: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r>
                        <a:rPr lang="en-GR" sz="1000" b="1">
                          <a:effectLst/>
                        </a:rPr>
                        <a:t>2,500 </a:t>
                      </a:r>
                      <a:endParaRPr lang="en-GR" sz="1000">
                        <a:effectLst/>
                      </a:endParaRPr>
                    </a:p>
                  </a:txBody>
                  <a:tcPr marL="33472" marR="33472" marT="16736" marB="16736" anchor="ctr"/>
                </a:tc>
                <a:tc>
                  <a:txBody>
                    <a:bodyPr/>
                    <a:lstStyle/>
                    <a:p>
                      <a:pPr algn="ctr"/>
                      <a:r>
                        <a:rPr lang="en-GR" sz="1000" b="1">
                          <a:effectLst/>
                        </a:rPr>
                        <a:t>4,000 </a:t>
                      </a: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extLst>
                  <a:ext uri="{0D108BD9-81ED-4DB2-BD59-A6C34878D82A}">
                    <a16:rowId xmlns:a16="http://schemas.microsoft.com/office/drawing/2014/main" val="2857108504"/>
                  </a:ext>
                </a:extLst>
              </a:tr>
              <a:tr h="204884">
                <a:tc>
                  <a:txBody>
                    <a:bodyPr/>
                    <a:lstStyle/>
                    <a:p>
                      <a:pPr marL="171450" indent="-171450">
                        <a:buFont typeface="Arial" panose="020B0604020202020204" pitchFamily="34" charset="0"/>
                        <a:buChar char="•"/>
                      </a:pPr>
                      <a:r>
                        <a:rPr lang="en-GB" sz="1000" b="1" dirty="0">
                          <a:effectLst/>
                        </a:rPr>
                        <a:t>A1.2</a:t>
                      </a:r>
                      <a:r>
                        <a:rPr lang="en-GB" sz="1000" dirty="0">
                          <a:effectLst/>
                        </a:rPr>
                        <a:t>. AWS Recurring Expenses </a:t>
                      </a: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r>
                        <a:rPr lang="en-GR" sz="1000" b="1">
                          <a:effectLst/>
                        </a:rPr>
                        <a:t>2,200 </a:t>
                      </a: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r>
                        <a:rPr lang="en-GR" sz="1000" b="1">
                          <a:effectLst/>
                        </a:rPr>
                        <a:t>2,300 </a:t>
                      </a: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extLst>
                  <a:ext uri="{0D108BD9-81ED-4DB2-BD59-A6C34878D82A}">
                    <a16:rowId xmlns:a16="http://schemas.microsoft.com/office/drawing/2014/main" val="546208596"/>
                  </a:ext>
                </a:extLst>
              </a:tr>
              <a:tr h="651904">
                <a:tc>
                  <a:txBody>
                    <a:bodyPr/>
                    <a:lstStyle/>
                    <a:p>
                      <a:pPr marL="171450" indent="-171450">
                        <a:buFont typeface="Arial" panose="020B0604020202020204" pitchFamily="34" charset="0"/>
                        <a:buChar char="•"/>
                      </a:pPr>
                      <a:r>
                        <a:rPr lang="en-GB" sz="1000" b="1" dirty="0">
                          <a:effectLst/>
                        </a:rPr>
                        <a:t>A1.5. </a:t>
                      </a:r>
                      <a:r>
                        <a:rPr lang="en-GB" sz="1000" dirty="0">
                          <a:effectLst/>
                        </a:rPr>
                        <a:t>Enhance and expand machine-readable templates offered by the OBPS to cover methodology types submitted </a:t>
                      </a:r>
                    </a:p>
                  </a:txBody>
                  <a:tcPr marL="33472" marR="33472" marT="16736" marB="16736" anchor="ctr"/>
                </a:tc>
                <a:tc>
                  <a:txBody>
                    <a:bodyPr/>
                    <a:lstStyle/>
                    <a:p>
                      <a:pPr algn="ctr"/>
                      <a:r>
                        <a:rPr lang="en-GB" sz="1000" b="1">
                          <a:effectLst/>
                        </a:rPr>
                        <a:t>NDC </a:t>
                      </a:r>
                      <a:endParaRPr lang="en-GB"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r>
                        <a:rPr lang="en-GB" sz="1000" b="1">
                          <a:effectLst/>
                        </a:rPr>
                        <a:t>NDC </a:t>
                      </a:r>
                      <a:endParaRPr lang="en-GB"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r>
                        <a:rPr lang="en-GB" sz="1000" b="1">
                          <a:effectLst/>
                        </a:rPr>
                        <a:t>NDC </a:t>
                      </a:r>
                      <a:endParaRPr lang="en-GB"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r>
                        <a:rPr lang="en-GB" sz="1000" b="1">
                          <a:effectLst/>
                        </a:rPr>
                        <a:t>NDC </a:t>
                      </a:r>
                      <a:endParaRPr lang="en-GB" sz="1000">
                        <a:effectLst/>
                      </a:endParaRPr>
                    </a:p>
                  </a:txBody>
                  <a:tcPr marL="33472" marR="33472" marT="16736" marB="16736" anchor="ctr"/>
                </a:tc>
                <a:tc>
                  <a:txBody>
                    <a:bodyPr/>
                    <a:lstStyle/>
                    <a:p>
                      <a:pPr algn="ctr"/>
                      <a:endParaRPr lang="en-GR" sz="1000">
                        <a:effectLst/>
                      </a:endParaRPr>
                    </a:p>
                  </a:txBody>
                  <a:tcPr marL="33472" marR="33472" marT="16736" marB="16736" anchor="ctr"/>
                </a:tc>
                <a:tc>
                  <a:txBody>
                    <a:bodyPr/>
                    <a:lstStyle/>
                    <a:p>
                      <a:pPr algn="ctr"/>
                      <a:endParaRPr lang="en-GR" sz="1000">
                        <a:effectLst/>
                      </a:endParaRPr>
                    </a:p>
                  </a:txBody>
                  <a:tcPr marL="33472" marR="33472" marT="16736" marB="16736" anchor="ctr"/>
                </a:tc>
                <a:extLst>
                  <a:ext uri="{0D108BD9-81ED-4DB2-BD59-A6C34878D82A}">
                    <a16:rowId xmlns:a16="http://schemas.microsoft.com/office/drawing/2014/main" val="754092822"/>
                  </a:ext>
                </a:extLst>
              </a:tr>
              <a:tr h="260762">
                <a:tc>
                  <a:txBody>
                    <a:bodyPr/>
                    <a:lstStyle/>
                    <a:p>
                      <a:pPr marL="171450" indent="-171450">
                        <a:buFont typeface="Arial" panose="020B0604020202020204" pitchFamily="34" charset="0"/>
                        <a:buChar char="•"/>
                      </a:pPr>
                      <a:r>
                        <a:rPr lang="en-GB" sz="1000" dirty="0">
                          <a:effectLst/>
                        </a:rPr>
                        <a:t>One time investment AWS EDS 2021 Contract </a:t>
                      </a:r>
                    </a:p>
                  </a:txBody>
                  <a:tcPr marL="33472" marR="33472" marT="16736" marB="16736" anchor="ctr"/>
                </a:tc>
                <a:tc>
                  <a:txBody>
                    <a:bodyPr/>
                    <a:lstStyle/>
                    <a:p>
                      <a:pPr algn="ctr"/>
                      <a:r>
                        <a:rPr lang="en-GR" sz="1000" b="1" dirty="0">
                          <a:effectLst/>
                        </a:rPr>
                        <a:t>12,750 </a:t>
                      </a:r>
                      <a:endParaRPr lang="en-GR" sz="1000" dirty="0">
                        <a:effectLst/>
                      </a:endParaRPr>
                    </a:p>
                  </a:txBody>
                  <a:tcPr marL="33472" marR="33472" marT="16736" marB="16736" anchor="ctr"/>
                </a:tc>
                <a:tc>
                  <a:txBody>
                    <a:bodyPr/>
                    <a:lstStyle/>
                    <a:p>
                      <a:pPr algn="ctr"/>
                      <a:endParaRPr lang="en-GR" sz="1000" dirty="0">
                        <a:effectLst/>
                      </a:endParaRPr>
                    </a:p>
                  </a:txBody>
                  <a:tcPr marL="33472" marR="33472" marT="16736" marB="16736" anchor="ctr"/>
                </a:tc>
                <a:tc>
                  <a:txBody>
                    <a:bodyPr/>
                    <a:lstStyle/>
                    <a:p>
                      <a:pPr algn="ctr"/>
                      <a:r>
                        <a:rPr lang="en-GR" sz="1000" b="1" dirty="0">
                          <a:effectLst/>
                        </a:rPr>
                        <a:t>12,750 </a:t>
                      </a:r>
                      <a:endParaRPr lang="en-GR" sz="1000" dirty="0">
                        <a:effectLst/>
                      </a:endParaRPr>
                    </a:p>
                  </a:txBody>
                  <a:tcPr marL="33472" marR="33472" marT="16736" marB="16736" anchor="ctr"/>
                </a:tc>
                <a:tc>
                  <a:txBody>
                    <a:bodyPr/>
                    <a:lstStyle/>
                    <a:p>
                      <a:pPr algn="ctr"/>
                      <a:endParaRPr lang="en-GR" sz="1000" dirty="0">
                        <a:effectLst/>
                      </a:endParaRPr>
                    </a:p>
                  </a:txBody>
                  <a:tcPr marL="33472" marR="33472" marT="16736" marB="16736" anchor="ctr"/>
                </a:tc>
                <a:tc>
                  <a:txBody>
                    <a:bodyPr/>
                    <a:lstStyle/>
                    <a:p>
                      <a:pPr algn="ctr"/>
                      <a:endParaRPr lang="en-GR" sz="1000" dirty="0">
                        <a:effectLst/>
                      </a:endParaRPr>
                    </a:p>
                  </a:txBody>
                  <a:tcPr marL="33472" marR="33472" marT="16736" marB="16736" anchor="ctr"/>
                </a:tc>
                <a:tc>
                  <a:txBody>
                    <a:bodyPr/>
                    <a:lstStyle/>
                    <a:p>
                      <a:pPr algn="ctr"/>
                      <a:endParaRPr lang="en-GR" sz="1000" dirty="0">
                        <a:effectLst/>
                      </a:endParaRPr>
                    </a:p>
                  </a:txBody>
                  <a:tcPr marL="33472" marR="33472" marT="16736" marB="16736" anchor="ctr"/>
                </a:tc>
                <a:tc>
                  <a:txBody>
                    <a:bodyPr/>
                    <a:lstStyle/>
                    <a:p>
                      <a:pPr algn="ctr"/>
                      <a:endParaRPr lang="en-GR" sz="1000" dirty="0">
                        <a:effectLst/>
                      </a:endParaRPr>
                    </a:p>
                  </a:txBody>
                  <a:tcPr marL="33472" marR="33472" marT="16736" marB="16736" anchor="ctr"/>
                </a:tc>
                <a:tc>
                  <a:txBody>
                    <a:bodyPr/>
                    <a:lstStyle/>
                    <a:p>
                      <a:pPr algn="ctr"/>
                      <a:endParaRPr lang="en-GR" sz="1000" dirty="0">
                        <a:effectLst/>
                      </a:endParaRPr>
                    </a:p>
                  </a:txBody>
                  <a:tcPr marL="33472" marR="33472" marT="16736" marB="16736" anchor="ctr"/>
                </a:tc>
                <a:tc>
                  <a:txBody>
                    <a:bodyPr/>
                    <a:lstStyle/>
                    <a:p>
                      <a:pPr algn="ctr"/>
                      <a:endParaRPr lang="en-GR" sz="1000" dirty="0">
                        <a:effectLst/>
                      </a:endParaRPr>
                    </a:p>
                  </a:txBody>
                  <a:tcPr marL="33472" marR="33472" marT="16736" marB="16736" anchor="ctr"/>
                </a:tc>
                <a:tc>
                  <a:txBody>
                    <a:bodyPr/>
                    <a:lstStyle/>
                    <a:p>
                      <a:pPr algn="ctr"/>
                      <a:endParaRPr lang="en-GR" sz="1000" dirty="0">
                        <a:effectLst/>
                      </a:endParaRPr>
                    </a:p>
                  </a:txBody>
                  <a:tcPr marL="33472" marR="33472" marT="16736" marB="16736" anchor="ctr"/>
                </a:tc>
                <a:extLst>
                  <a:ext uri="{0D108BD9-81ED-4DB2-BD59-A6C34878D82A}">
                    <a16:rowId xmlns:a16="http://schemas.microsoft.com/office/drawing/2014/main" val="1631862713"/>
                  </a:ext>
                </a:extLst>
              </a:tr>
            </a:tbl>
          </a:graphicData>
        </a:graphic>
      </p:graphicFrame>
    </p:spTree>
    <p:extLst>
      <p:ext uri="{BB962C8B-B14F-4D97-AF65-F5344CB8AC3E}">
        <p14:creationId xmlns:p14="http://schemas.microsoft.com/office/powerpoint/2010/main" val="954376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2773-E4C4-1549-FD4B-F23BBD34D441}"/>
              </a:ext>
            </a:extLst>
          </p:cNvPr>
          <p:cNvSpPr>
            <a:spLocks noGrp="1"/>
          </p:cNvSpPr>
          <p:nvPr>
            <p:ph type="title"/>
          </p:nvPr>
        </p:nvSpPr>
        <p:spPr>
          <a:xfrm>
            <a:off x="989556" y="77028"/>
            <a:ext cx="10070926" cy="1100420"/>
          </a:xfrm>
        </p:spPr>
        <p:txBody>
          <a:bodyPr/>
          <a:lstStyle/>
          <a:p>
            <a:r>
              <a:rPr lang="en-US" sz="4400" dirty="0">
                <a:solidFill>
                  <a:schemeClr val="tx1"/>
                </a:solidFill>
                <a:latin typeface="+mn-lt"/>
                <a:cs typeface="Calibri" panose="020F0502020204030204" pitchFamily="34" charset="0"/>
              </a:rPr>
              <a:t>Budget</a:t>
            </a:r>
            <a:endParaRPr lang="en-GB" dirty="0">
              <a:latin typeface="+mn-lt"/>
            </a:endParaRPr>
          </a:p>
        </p:txBody>
      </p:sp>
      <p:graphicFrame>
        <p:nvGraphicFramePr>
          <p:cNvPr id="3" name="Table 2">
            <a:extLst>
              <a:ext uri="{FF2B5EF4-FFF2-40B4-BE49-F238E27FC236}">
                <a16:creationId xmlns:a16="http://schemas.microsoft.com/office/drawing/2014/main" id="{55513B8A-5C1D-65D5-9656-0E2991945F00}"/>
              </a:ext>
            </a:extLst>
          </p:cNvPr>
          <p:cNvGraphicFramePr>
            <a:graphicFrameLocks noGrp="1"/>
          </p:cNvGraphicFramePr>
          <p:nvPr>
            <p:extLst>
              <p:ext uri="{D42A27DB-BD31-4B8C-83A1-F6EECF244321}">
                <p14:modId xmlns:p14="http://schemas.microsoft.com/office/powerpoint/2010/main" val="2877146356"/>
              </p:ext>
            </p:extLst>
          </p:nvPr>
        </p:nvGraphicFramePr>
        <p:xfrm>
          <a:off x="348047" y="1310668"/>
          <a:ext cx="11495906" cy="4530529"/>
        </p:xfrm>
        <a:graphic>
          <a:graphicData uri="http://schemas.openxmlformats.org/drawingml/2006/table">
            <a:tbl>
              <a:tblPr>
                <a:tableStyleId>{69C7853C-536D-4A76-A0AE-DD22124D55A5}</a:tableStyleId>
              </a:tblPr>
              <a:tblGrid>
                <a:gridCol w="3771906">
                  <a:extLst>
                    <a:ext uri="{9D8B030D-6E8A-4147-A177-3AD203B41FA5}">
                      <a16:colId xmlns:a16="http://schemas.microsoft.com/office/drawing/2014/main" val="729666071"/>
                    </a:ext>
                  </a:extLst>
                </a:gridCol>
                <a:gridCol w="772400">
                  <a:extLst>
                    <a:ext uri="{9D8B030D-6E8A-4147-A177-3AD203B41FA5}">
                      <a16:colId xmlns:a16="http://schemas.microsoft.com/office/drawing/2014/main" val="2585459895"/>
                    </a:ext>
                  </a:extLst>
                </a:gridCol>
                <a:gridCol w="772400">
                  <a:extLst>
                    <a:ext uri="{9D8B030D-6E8A-4147-A177-3AD203B41FA5}">
                      <a16:colId xmlns:a16="http://schemas.microsoft.com/office/drawing/2014/main" val="3654984546"/>
                    </a:ext>
                  </a:extLst>
                </a:gridCol>
                <a:gridCol w="772400">
                  <a:extLst>
                    <a:ext uri="{9D8B030D-6E8A-4147-A177-3AD203B41FA5}">
                      <a16:colId xmlns:a16="http://schemas.microsoft.com/office/drawing/2014/main" val="497160777"/>
                    </a:ext>
                  </a:extLst>
                </a:gridCol>
                <a:gridCol w="772400">
                  <a:extLst>
                    <a:ext uri="{9D8B030D-6E8A-4147-A177-3AD203B41FA5}">
                      <a16:colId xmlns:a16="http://schemas.microsoft.com/office/drawing/2014/main" val="428742198"/>
                    </a:ext>
                  </a:extLst>
                </a:gridCol>
                <a:gridCol w="772400">
                  <a:extLst>
                    <a:ext uri="{9D8B030D-6E8A-4147-A177-3AD203B41FA5}">
                      <a16:colId xmlns:a16="http://schemas.microsoft.com/office/drawing/2014/main" val="2673545141"/>
                    </a:ext>
                  </a:extLst>
                </a:gridCol>
                <a:gridCol w="772400">
                  <a:extLst>
                    <a:ext uri="{9D8B030D-6E8A-4147-A177-3AD203B41FA5}">
                      <a16:colId xmlns:a16="http://schemas.microsoft.com/office/drawing/2014/main" val="3546675030"/>
                    </a:ext>
                  </a:extLst>
                </a:gridCol>
                <a:gridCol w="772400">
                  <a:extLst>
                    <a:ext uri="{9D8B030D-6E8A-4147-A177-3AD203B41FA5}">
                      <a16:colId xmlns:a16="http://schemas.microsoft.com/office/drawing/2014/main" val="862913861"/>
                    </a:ext>
                  </a:extLst>
                </a:gridCol>
                <a:gridCol w="772400">
                  <a:extLst>
                    <a:ext uri="{9D8B030D-6E8A-4147-A177-3AD203B41FA5}">
                      <a16:colId xmlns:a16="http://schemas.microsoft.com/office/drawing/2014/main" val="3981051050"/>
                    </a:ext>
                  </a:extLst>
                </a:gridCol>
                <a:gridCol w="772400">
                  <a:extLst>
                    <a:ext uri="{9D8B030D-6E8A-4147-A177-3AD203B41FA5}">
                      <a16:colId xmlns:a16="http://schemas.microsoft.com/office/drawing/2014/main" val="2830405965"/>
                    </a:ext>
                  </a:extLst>
                </a:gridCol>
                <a:gridCol w="772400">
                  <a:extLst>
                    <a:ext uri="{9D8B030D-6E8A-4147-A177-3AD203B41FA5}">
                      <a16:colId xmlns:a16="http://schemas.microsoft.com/office/drawing/2014/main" val="2116955720"/>
                    </a:ext>
                  </a:extLst>
                </a:gridCol>
              </a:tblGrid>
              <a:tr h="586580">
                <a:tc>
                  <a:txBody>
                    <a:bodyPr/>
                    <a:lstStyle/>
                    <a:p>
                      <a:r>
                        <a:rPr lang="en-GB" sz="1000" b="1" dirty="0">
                          <a:effectLst/>
                        </a:rPr>
                        <a:t>RP (</a:t>
                      </a:r>
                      <a:r>
                        <a:rPr lang="en-GB" sz="1000" dirty="0">
                          <a:effectLst/>
                        </a:rPr>
                        <a:t>UNESCOI/OC regular programme funding </a:t>
                      </a:r>
                      <a:r>
                        <a:rPr lang="en-GB" sz="1000" b="1" dirty="0">
                          <a:effectLst/>
                        </a:rPr>
                        <a:t>External Funding (EXB) (</a:t>
                      </a:r>
                      <a:r>
                        <a:rPr lang="en-GB" sz="1000" dirty="0">
                          <a:effectLst/>
                        </a:rPr>
                        <a:t>other than IOC funds) </a:t>
                      </a:r>
                      <a:r>
                        <a:rPr lang="en-GB" sz="1000" b="1" dirty="0">
                          <a:effectLst/>
                        </a:rPr>
                        <a:t>NDC = No Direct Cost for RP Budget (</a:t>
                      </a:r>
                      <a:r>
                        <a:rPr lang="en-GB" sz="1000" dirty="0">
                          <a:effectLst/>
                        </a:rPr>
                        <a:t>in-kind </a:t>
                      </a:r>
                    </a:p>
                    <a:p>
                      <a:r>
                        <a:rPr lang="en-GB" sz="1000" dirty="0">
                          <a:effectLst/>
                        </a:rPr>
                        <a:t>contribution or implemented by project staff) </a:t>
                      </a:r>
                    </a:p>
                  </a:txBody>
                  <a:tcPr marL="26533" marR="26533" marT="13266" marB="13266" anchor="ctr"/>
                </a:tc>
                <a:tc>
                  <a:txBody>
                    <a:bodyPr/>
                    <a:lstStyle/>
                    <a:p>
                      <a:pPr algn="ctr"/>
                      <a:r>
                        <a:rPr lang="en-GB" sz="1000" b="1">
                          <a:effectLst/>
                        </a:rPr>
                        <a:t>2021 RP </a:t>
                      </a:r>
                      <a:endParaRPr lang="en-GB" sz="1000">
                        <a:effectLst/>
                      </a:endParaRPr>
                    </a:p>
                    <a:p>
                      <a:pPr algn="ctr"/>
                      <a:r>
                        <a:rPr lang="en-GB" sz="1000" b="1">
                          <a:effectLst/>
                        </a:rPr>
                        <a:t>IODE </a:t>
                      </a:r>
                      <a:endParaRPr lang="en-GB" sz="1000">
                        <a:effectLst/>
                      </a:endParaRPr>
                    </a:p>
                  </a:txBody>
                  <a:tcPr marL="26533" marR="26533" marT="13266" marB="13266" anchor="ctr"/>
                </a:tc>
                <a:tc>
                  <a:txBody>
                    <a:bodyPr/>
                    <a:lstStyle/>
                    <a:p>
                      <a:pPr algn="ctr"/>
                      <a:r>
                        <a:rPr lang="en-GB" sz="1000" b="1" dirty="0">
                          <a:effectLst/>
                        </a:rPr>
                        <a:t>2021 </a:t>
                      </a:r>
                      <a:endParaRPr lang="en-GB" sz="1000" dirty="0">
                        <a:effectLst/>
                      </a:endParaRPr>
                    </a:p>
                    <a:p>
                      <a:pPr algn="ctr"/>
                      <a:r>
                        <a:rPr lang="en-GB" sz="1000" b="1" dirty="0">
                          <a:effectLst/>
                        </a:rPr>
                        <a:t>IODE Project Office budget contribution </a:t>
                      </a:r>
                      <a:endParaRPr lang="en-GB" sz="1000" dirty="0">
                        <a:effectLst/>
                      </a:endParaRPr>
                    </a:p>
                  </a:txBody>
                  <a:tcPr marL="26533" marR="26533" marT="13266" marB="13266" anchor="ctr"/>
                </a:tc>
                <a:tc>
                  <a:txBody>
                    <a:bodyPr/>
                    <a:lstStyle/>
                    <a:p>
                      <a:pPr algn="ctr"/>
                      <a:r>
                        <a:rPr lang="en-GB" sz="1000" b="1">
                          <a:effectLst/>
                        </a:rPr>
                        <a:t>2021 RP GOOS </a:t>
                      </a:r>
                      <a:endParaRPr lang="en-GB" sz="1000">
                        <a:effectLst/>
                      </a:endParaRPr>
                    </a:p>
                  </a:txBody>
                  <a:tcPr marL="26533" marR="26533" marT="13266" marB="13266" anchor="ctr"/>
                </a:tc>
                <a:tc>
                  <a:txBody>
                    <a:bodyPr/>
                    <a:lstStyle/>
                    <a:p>
                      <a:pPr algn="ctr"/>
                      <a:r>
                        <a:rPr lang="en-GB" sz="1000" b="1">
                          <a:effectLst/>
                        </a:rPr>
                        <a:t>2021 EXB REC’D </a:t>
                      </a:r>
                      <a:endParaRPr lang="en-GB" sz="1000">
                        <a:effectLst/>
                      </a:endParaRPr>
                    </a:p>
                  </a:txBody>
                  <a:tcPr marL="26533" marR="26533" marT="13266" marB="13266" anchor="ctr"/>
                </a:tc>
                <a:tc>
                  <a:txBody>
                    <a:bodyPr/>
                    <a:lstStyle/>
                    <a:p>
                      <a:pPr algn="ctr"/>
                      <a:r>
                        <a:rPr lang="en-GB" sz="1000" b="1">
                          <a:effectLst/>
                        </a:rPr>
                        <a:t>2021 EXB TO FIND </a:t>
                      </a:r>
                      <a:endParaRPr lang="en-GB" sz="1000">
                        <a:effectLst/>
                      </a:endParaRPr>
                    </a:p>
                  </a:txBody>
                  <a:tcPr marL="26533" marR="26533" marT="13266" marB="13266" anchor="ctr"/>
                </a:tc>
                <a:tc>
                  <a:txBody>
                    <a:bodyPr/>
                    <a:lstStyle/>
                    <a:p>
                      <a:pPr algn="ctr"/>
                      <a:r>
                        <a:rPr lang="en-GB" sz="1000" b="1">
                          <a:effectLst/>
                        </a:rPr>
                        <a:t>2022 RP IODE </a:t>
                      </a:r>
                      <a:endParaRPr lang="en-GB" sz="1000">
                        <a:effectLst/>
                      </a:endParaRPr>
                    </a:p>
                  </a:txBody>
                  <a:tcPr marL="26533" marR="26533" marT="13266" marB="13266" anchor="ctr"/>
                </a:tc>
                <a:tc>
                  <a:txBody>
                    <a:bodyPr/>
                    <a:lstStyle/>
                    <a:p>
                      <a:pPr algn="ctr"/>
                      <a:r>
                        <a:rPr lang="en-GB" sz="1000" b="1">
                          <a:effectLst/>
                        </a:rPr>
                        <a:t>2022 </a:t>
                      </a:r>
                      <a:endParaRPr lang="en-GB" sz="1000">
                        <a:effectLst/>
                      </a:endParaRPr>
                    </a:p>
                    <a:p>
                      <a:pPr algn="ctr"/>
                      <a:r>
                        <a:rPr lang="en-GB" sz="1000" b="1">
                          <a:effectLst/>
                        </a:rPr>
                        <a:t>IODE Project Office budget contributio n </a:t>
                      </a:r>
                      <a:endParaRPr lang="en-GB" sz="1000">
                        <a:effectLst/>
                      </a:endParaRPr>
                    </a:p>
                  </a:txBody>
                  <a:tcPr marL="26533" marR="26533" marT="13266" marB="13266" anchor="ctr"/>
                </a:tc>
                <a:tc>
                  <a:txBody>
                    <a:bodyPr/>
                    <a:lstStyle/>
                    <a:p>
                      <a:pPr algn="ctr"/>
                      <a:r>
                        <a:rPr lang="en-GB" sz="1000" b="1">
                          <a:effectLst/>
                        </a:rPr>
                        <a:t>2022 RP GOOS </a:t>
                      </a:r>
                      <a:endParaRPr lang="en-GB" sz="1000">
                        <a:effectLst/>
                      </a:endParaRPr>
                    </a:p>
                  </a:txBody>
                  <a:tcPr marL="26533" marR="26533" marT="13266" marB="13266" anchor="ctr"/>
                </a:tc>
                <a:tc>
                  <a:txBody>
                    <a:bodyPr/>
                    <a:lstStyle/>
                    <a:p>
                      <a:pPr algn="ctr"/>
                      <a:r>
                        <a:rPr lang="en-GB" sz="1000" b="1">
                          <a:effectLst/>
                        </a:rPr>
                        <a:t>2022 </a:t>
                      </a:r>
                      <a:endParaRPr lang="en-GB" sz="1000">
                        <a:effectLst/>
                      </a:endParaRPr>
                    </a:p>
                    <a:p>
                      <a:pPr algn="ctr"/>
                      <a:r>
                        <a:rPr lang="en-GB" sz="1000" b="1">
                          <a:effectLst/>
                        </a:rPr>
                        <a:t>EXB REC’D </a:t>
                      </a:r>
                      <a:endParaRPr lang="en-GB" sz="1000">
                        <a:effectLst/>
                      </a:endParaRPr>
                    </a:p>
                  </a:txBody>
                  <a:tcPr marL="26533" marR="26533" marT="13266" marB="13266" anchor="ctr"/>
                </a:tc>
                <a:tc>
                  <a:txBody>
                    <a:bodyPr/>
                    <a:lstStyle/>
                    <a:p>
                      <a:pPr algn="ctr"/>
                      <a:r>
                        <a:rPr lang="en-GB" sz="1000" b="1">
                          <a:effectLst/>
                        </a:rPr>
                        <a:t>2022 </a:t>
                      </a:r>
                      <a:endParaRPr lang="en-GB" sz="1000">
                        <a:effectLst/>
                      </a:endParaRPr>
                    </a:p>
                    <a:p>
                      <a:pPr algn="ctr"/>
                      <a:r>
                        <a:rPr lang="en-GB" sz="1000" b="1">
                          <a:effectLst/>
                        </a:rPr>
                        <a:t>EXB TO FIND </a:t>
                      </a:r>
                      <a:endParaRPr lang="en-GB" sz="1000">
                        <a:effectLst/>
                      </a:endParaRPr>
                    </a:p>
                  </a:txBody>
                  <a:tcPr marL="26533" marR="26533" marT="13266" marB="13266" anchor="ctr"/>
                </a:tc>
                <a:extLst>
                  <a:ext uri="{0D108BD9-81ED-4DB2-BD59-A6C34878D82A}">
                    <a16:rowId xmlns:a16="http://schemas.microsoft.com/office/drawing/2014/main" val="2560719780"/>
                  </a:ext>
                </a:extLst>
              </a:tr>
              <a:tr h="586580">
                <a:tc>
                  <a:txBody>
                    <a:bodyPr/>
                    <a:lstStyle/>
                    <a:p>
                      <a:r>
                        <a:rPr lang="en-GB" sz="1000" b="1" dirty="0">
                          <a:effectLst/>
                        </a:rPr>
                        <a:t>WP3 (contributing to: </a:t>
                      </a:r>
                      <a:endParaRPr lang="en-GB" sz="1000" dirty="0">
                        <a:effectLst/>
                      </a:endParaRPr>
                    </a:p>
                    <a:p>
                      <a:pPr marL="171450" indent="-171450">
                        <a:buFont typeface="Arial" panose="020B0604020202020204" pitchFamily="34" charset="0"/>
                        <a:buChar char="•"/>
                      </a:pPr>
                      <a:r>
                        <a:rPr lang="en-GB" sz="1000" b="1" dirty="0">
                          <a:effectLst/>
                        </a:rPr>
                        <a:t>SO-02: To accelerate the interoperability of observations, convergence of methods. </a:t>
                      </a:r>
                      <a:endParaRPr lang="en-GB" sz="1000" dirty="0">
                        <a:effectLst/>
                      </a:endParaRPr>
                    </a:p>
                    <a:p>
                      <a:pPr marL="171450" indent="-171450">
                        <a:buFont typeface="Arial" panose="020B0604020202020204" pitchFamily="34" charset="0"/>
                        <a:buChar char="•"/>
                      </a:pPr>
                      <a:r>
                        <a:rPr lang="en-GB" sz="1000" b="1" dirty="0">
                          <a:effectLst/>
                        </a:rPr>
                        <a:t>SO-04 To facilitate the creation of a federated network) </a:t>
                      </a:r>
                      <a:endParaRPr lang="en-GB" sz="1000" dirty="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extLst>
                  <a:ext uri="{0D108BD9-81ED-4DB2-BD59-A6C34878D82A}">
                    <a16:rowId xmlns:a16="http://schemas.microsoft.com/office/drawing/2014/main" val="3342425183"/>
                  </a:ext>
                </a:extLst>
              </a:tr>
              <a:tr h="305523">
                <a:tc>
                  <a:txBody>
                    <a:bodyPr/>
                    <a:lstStyle/>
                    <a:p>
                      <a:pPr marL="171450" indent="-171450">
                        <a:buFont typeface="Arial" panose="020B0604020202020204" pitchFamily="34" charset="0"/>
                        <a:buChar char="•"/>
                      </a:pPr>
                      <a:r>
                        <a:rPr lang="en-GB" sz="1000" b="1" dirty="0">
                          <a:effectLst/>
                        </a:rPr>
                        <a:t>A1.3</a:t>
                      </a:r>
                      <a:r>
                        <a:rPr lang="en-GB" sz="1000" dirty="0">
                          <a:effectLst/>
                        </a:rPr>
                        <a:t>. Create improved content browsing and discovery functions decision tree, apps </a:t>
                      </a:r>
                    </a:p>
                  </a:txBody>
                  <a:tcPr marL="26533" marR="26533" marT="13266" marB="13266" anchor="ctr"/>
                </a:tc>
                <a:tc>
                  <a:txBody>
                    <a:bodyPr/>
                    <a:lstStyle/>
                    <a:p>
                      <a:pPr algn="ctr"/>
                      <a:endParaRPr lang="en-GR" sz="1000" dirty="0">
                        <a:effectLst/>
                      </a:endParaRPr>
                    </a:p>
                  </a:txBody>
                  <a:tcPr marL="26533" marR="26533" marT="13266" marB="13266" anchor="ctr"/>
                </a:tc>
                <a:tc>
                  <a:txBody>
                    <a:bodyPr/>
                    <a:lstStyle/>
                    <a:p>
                      <a:pPr algn="ctr"/>
                      <a:endParaRPr lang="en-GR" sz="1000" dirty="0">
                        <a:effectLst/>
                      </a:endParaRPr>
                    </a:p>
                  </a:txBody>
                  <a:tcPr marL="26533" marR="26533" marT="13266" marB="13266" anchor="ctr"/>
                </a:tc>
                <a:tc>
                  <a:txBody>
                    <a:bodyPr/>
                    <a:lstStyle/>
                    <a:p>
                      <a:pPr algn="ctr"/>
                      <a:endParaRPr lang="en-GR" sz="1000" dirty="0">
                        <a:effectLst/>
                      </a:endParaRPr>
                    </a:p>
                  </a:txBody>
                  <a:tcPr marL="26533" marR="26533" marT="13266" marB="13266" anchor="ctr"/>
                </a:tc>
                <a:tc>
                  <a:txBody>
                    <a:bodyPr/>
                    <a:lstStyle/>
                    <a:p>
                      <a:pPr algn="ctr"/>
                      <a:endParaRPr lang="en-GR" sz="1000" dirty="0">
                        <a:effectLst/>
                      </a:endParaRPr>
                    </a:p>
                  </a:txBody>
                  <a:tcPr marL="26533" marR="26533" marT="13266" marB="13266" anchor="ctr"/>
                </a:tc>
                <a:tc>
                  <a:txBody>
                    <a:bodyPr/>
                    <a:lstStyle/>
                    <a:p>
                      <a:pPr algn="ctr"/>
                      <a:endParaRPr lang="en-GR" sz="1000" dirty="0">
                        <a:effectLst/>
                      </a:endParaRPr>
                    </a:p>
                  </a:txBody>
                  <a:tcPr marL="26533" marR="26533" marT="13266" marB="13266" anchor="ctr"/>
                </a:tc>
                <a:tc>
                  <a:txBody>
                    <a:bodyPr/>
                    <a:lstStyle/>
                    <a:p>
                      <a:pPr algn="ctr"/>
                      <a:endParaRPr lang="en-GR" sz="1000" dirty="0">
                        <a:effectLst/>
                      </a:endParaRPr>
                    </a:p>
                  </a:txBody>
                  <a:tcPr marL="26533" marR="26533" marT="13266" marB="13266" anchor="ctr"/>
                </a:tc>
                <a:tc>
                  <a:txBody>
                    <a:bodyPr/>
                    <a:lstStyle/>
                    <a:p>
                      <a:pPr algn="ctr"/>
                      <a:endParaRPr lang="en-GR" sz="1000" dirty="0">
                        <a:effectLst/>
                      </a:endParaRPr>
                    </a:p>
                  </a:txBody>
                  <a:tcPr marL="26533" marR="26533" marT="13266" marB="13266" anchor="ctr"/>
                </a:tc>
                <a:tc>
                  <a:txBody>
                    <a:bodyPr/>
                    <a:lstStyle/>
                    <a:p>
                      <a:pPr algn="ctr"/>
                      <a:endParaRPr lang="en-GR" sz="1000" dirty="0">
                        <a:effectLst/>
                      </a:endParaRPr>
                    </a:p>
                  </a:txBody>
                  <a:tcPr marL="26533" marR="26533" marT="13266" marB="13266" anchor="ctr"/>
                </a:tc>
                <a:tc>
                  <a:txBody>
                    <a:bodyPr/>
                    <a:lstStyle/>
                    <a:p>
                      <a:pPr algn="ctr"/>
                      <a:endParaRPr lang="en-GR" sz="1000" dirty="0">
                        <a:effectLst/>
                      </a:endParaRPr>
                    </a:p>
                  </a:txBody>
                  <a:tcPr marL="26533" marR="26533" marT="13266" marB="13266" anchor="ctr"/>
                </a:tc>
                <a:tc>
                  <a:txBody>
                    <a:bodyPr/>
                    <a:lstStyle/>
                    <a:p>
                      <a:pPr algn="ctr"/>
                      <a:r>
                        <a:rPr lang="en-GB" sz="1000" b="1" dirty="0">
                          <a:effectLst/>
                        </a:rPr>
                        <a:t>EXB </a:t>
                      </a:r>
                      <a:endParaRPr lang="en-GB" sz="1000" dirty="0">
                        <a:effectLst/>
                      </a:endParaRPr>
                    </a:p>
                    <a:p>
                      <a:pPr algn="ctr"/>
                      <a:r>
                        <a:rPr lang="en-GB" sz="1000" dirty="0">
                          <a:effectLst/>
                        </a:rPr>
                        <a:t>(2023) </a:t>
                      </a:r>
                    </a:p>
                  </a:txBody>
                  <a:tcPr marL="26533" marR="26533" marT="13266" marB="13266" anchor="ctr"/>
                </a:tc>
                <a:extLst>
                  <a:ext uri="{0D108BD9-81ED-4DB2-BD59-A6C34878D82A}">
                    <a16:rowId xmlns:a16="http://schemas.microsoft.com/office/drawing/2014/main" val="1816556457"/>
                  </a:ext>
                </a:extLst>
              </a:tr>
              <a:tr h="305523">
                <a:tc>
                  <a:txBody>
                    <a:bodyPr/>
                    <a:lstStyle/>
                    <a:p>
                      <a:pPr marL="171450" indent="-171450">
                        <a:buFont typeface="Arial" panose="020B0604020202020204" pitchFamily="34" charset="0"/>
                        <a:buChar char="•"/>
                      </a:pPr>
                      <a:r>
                        <a:rPr lang="en-GB" sz="1000" b="1" dirty="0">
                          <a:effectLst/>
                        </a:rPr>
                        <a:t>A1.4</a:t>
                      </a:r>
                      <a:r>
                        <a:rPr lang="en-GB" sz="1000" dirty="0">
                          <a:effectLst/>
                        </a:rPr>
                        <a:t>. Expand BP submission processes to include automated submission including review of document style and completeness </a:t>
                      </a: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r>
                        <a:rPr lang="en-GB" sz="1000" b="1">
                          <a:effectLst/>
                        </a:rPr>
                        <a:t>EXB </a:t>
                      </a:r>
                      <a:endParaRPr lang="en-GB" sz="1000">
                        <a:effectLst/>
                      </a:endParaRPr>
                    </a:p>
                    <a:p>
                      <a:pPr algn="ctr"/>
                      <a:r>
                        <a:rPr lang="en-GB" sz="1000">
                          <a:effectLst/>
                        </a:rPr>
                        <a:t>(2023) </a:t>
                      </a:r>
                    </a:p>
                  </a:txBody>
                  <a:tcPr marL="26533" marR="26533" marT="13266" marB="13266" anchor="ctr"/>
                </a:tc>
                <a:extLst>
                  <a:ext uri="{0D108BD9-81ED-4DB2-BD59-A6C34878D82A}">
                    <a16:rowId xmlns:a16="http://schemas.microsoft.com/office/drawing/2014/main" val="2425847595"/>
                  </a:ext>
                </a:extLst>
              </a:tr>
              <a:tr h="305523">
                <a:tc>
                  <a:txBody>
                    <a:bodyPr/>
                    <a:lstStyle/>
                    <a:p>
                      <a:pPr marL="171450" indent="-171450">
                        <a:buFont typeface="Arial" panose="020B0604020202020204" pitchFamily="34" charset="0"/>
                        <a:buChar char="•"/>
                      </a:pPr>
                      <a:r>
                        <a:rPr lang="en-GB" sz="1000" b="1" dirty="0">
                          <a:effectLst/>
                        </a:rPr>
                        <a:t>A2.3</a:t>
                      </a:r>
                      <a:r>
                        <a:rPr lang="en-GB" sz="1000" dirty="0">
                          <a:effectLst/>
                        </a:rPr>
                        <a:t>. Expand enhanced search including semantic capabilities to accommodate broader range of disciplines, languages and cultures </a:t>
                      </a: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r>
                        <a:rPr lang="en-GB" sz="1000" b="1">
                          <a:effectLst/>
                        </a:rPr>
                        <a:t>EXB </a:t>
                      </a:r>
                      <a:endParaRPr lang="en-GB" sz="1000">
                        <a:effectLst/>
                      </a:endParaRPr>
                    </a:p>
                  </a:txBody>
                  <a:tcPr marL="26533" marR="26533" marT="13266" marB="13266" anchor="ctr"/>
                </a:tc>
                <a:extLst>
                  <a:ext uri="{0D108BD9-81ED-4DB2-BD59-A6C34878D82A}">
                    <a16:rowId xmlns:a16="http://schemas.microsoft.com/office/drawing/2014/main" val="3629295546"/>
                  </a:ext>
                </a:extLst>
              </a:tr>
              <a:tr h="305523">
                <a:tc>
                  <a:txBody>
                    <a:bodyPr/>
                    <a:lstStyle/>
                    <a:p>
                      <a:pPr marL="171450" indent="-171450">
                        <a:buFont typeface="Arial" panose="020B0604020202020204" pitchFamily="34" charset="0"/>
                        <a:buChar char="•"/>
                      </a:pPr>
                      <a:r>
                        <a:rPr lang="en-GB" sz="1000" b="1" dirty="0">
                          <a:effectLst/>
                        </a:rPr>
                        <a:t>A4.1</a:t>
                      </a:r>
                      <a:r>
                        <a:rPr lang="en-GB" sz="1000" dirty="0">
                          <a:effectLst/>
                        </a:rPr>
                        <a:t>. Design a federation approach, to a global collection of independent methodology management systems </a:t>
                      </a: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r>
                        <a:rPr lang="en-GB" sz="1000" b="1">
                          <a:effectLst/>
                        </a:rPr>
                        <a:t>EXB </a:t>
                      </a:r>
                      <a:endParaRPr lang="en-GB" sz="1000">
                        <a:effectLst/>
                      </a:endParaRPr>
                    </a:p>
                    <a:p>
                      <a:pPr algn="ctr"/>
                      <a:r>
                        <a:rPr lang="en-GB" sz="1000">
                          <a:effectLst/>
                        </a:rPr>
                        <a:t>(2024) </a:t>
                      </a:r>
                    </a:p>
                  </a:txBody>
                  <a:tcPr marL="26533" marR="26533" marT="13266" marB="13266" anchor="ctr"/>
                </a:tc>
                <a:extLst>
                  <a:ext uri="{0D108BD9-81ED-4DB2-BD59-A6C34878D82A}">
                    <a16:rowId xmlns:a16="http://schemas.microsoft.com/office/drawing/2014/main" val="253490608"/>
                  </a:ext>
                </a:extLst>
              </a:tr>
              <a:tr h="446051">
                <a:tc>
                  <a:txBody>
                    <a:bodyPr/>
                    <a:lstStyle/>
                    <a:p>
                      <a:pPr marL="171450" indent="-171450">
                        <a:buFont typeface="Arial" panose="020B0604020202020204" pitchFamily="34" charset="0"/>
                        <a:buChar char="•"/>
                      </a:pPr>
                      <a:r>
                        <a:rPr lang="en-GB" sz="1000" b="1" dirty="0">
                          <a:effectLst/>
                        </a:rPr>
                        <a:t>A4.2. </a:t>
                      </a:r>
                      <a:r>
                        <a:rPr lang="en-GB" sz="1000" dirty="0">
                          <a:effectLst/>
                        </a:rPr>
                        <a:t>Develop a pilot demonstration of a federated system so that queries across partner systems enable access to best-practices methodology content hosted elsewhere </a:t>
                      </a: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endParaRPr lang="en-GR" sz="1000">
                        <a:effectLst/>
                      </a:endParaRPr>
                    </a:p>
                  </a:txBody>
                  <a:tcPr marL="26533" marR="26533" marT="13266" marB="13266" anchor="ctr"/>
                </a:tc>
                <a:tc>
                  <a:txBody>
                    <a:bodyPr/>
                    <a:lstStyle/>
                    <a:p>
                      <a:pPr algn="ctr"/>
                      <a:r>
                        <a:rPr lang="en-GB" sz="1000" b="1">
                          <a:effectLst/>
                        </a:rPr>
                        <a:t>EXB </a:t>
                      </a:r>
                      <a:endParaRPr lang="en-GB" sz="1000">
                        <a:effectLst/>
                      </a:endParaRPr>
                    </a:p>
                    <a:p>
                      <a:pPr algn="ctr"/>
                      <a:r>
                        <a:rPr lang="en-GB" sz="1000">
                          <a:effectLst/>
                        </a:rPr>
                        <a:t>(2025) </a:t>
                      </a:r>
                    </a:p>
                  </a:txBody>
                  <a:tcPr marL="26533" marR="26533" marT="13266" marB="13266" anchor="ctr"/>
                </a:tc>
                <a:extLst>
                  <a:ext uri="{0D108BD9-81ED-4DB2-BD59-A6C34878D82A}">
                    <a16:rowId xmlns:a16="http://schemas.microsoft.com/office/drawing/2014/main" val="4270836213"/>
                  </a:ext>
                </a:extLst>
              </a:tr>
              <a:tr h="687205">
                <a:tc>
                  <a:txBody>
                    <a:bodyPr/>
                    <a:lstStyle/>
                    <a:p>
                      <a:pPr marL="171450" indent="-171450">
                        <a:buFont typeface="Arial" panose="020B0604020202020204" pitchFamily="34" charset="0"/>
                        <a:buChar char="•"/>
                      </a:pPr>
                      <a:r>
                        <a:rPr lang="en-GB" sz="1000" b="1" dirty="0">
                          <a:effectLst/>
                        </a:rPr>
                        <a:t>A4.3. </a:t>
                      </a:r>
                      <a:r>
                        <a:rPr lang="en-GB" sz="1000" dirty="0">
                          <a:effectLst/>
                        </a:rPr>
                        <a:t>A process to identify, harness, and co-design cross-system technologies to detect gaps and opportunities for convergence in distributed ocean methodology holding </a:t>
                      </a:r>
                    </a:p>
                  </a:txBody>
                  <a:tcPr marL="26533" marR="26533" marT="13266" marB="13266" anchor="ctr"/>
                </a:tc>
                <a:tc>
                  <a:txBody>
                    <a:bodyPr/>
                    <a:lstStyle/>
                    <a:p>
                      <a:pPr algn="ctr"/>
                      <a:endParaRPr lang="en-GR" sz="1000" dirty="0">
                        <a:effectLst/>
                      </a:endParaRPr>
                    </a:p>
                  </a:txBody>
                  <a:tcPr marL="26533" marR="26533" marT="13266" marB="13266" anchor="ctr"/>
                </a:tc>
                <a:tc>
                  <a:txBody>
                    <a:bodyPr/>
                    <a:lstStyle/>
                    <a:p>
                      <a:pPr algn="ctr"/>
                      <a:endParaRPr lang="en-GR" sz="1000" dirty="0">
                        <a:effectLst/>
                      </a:endParaRPr>
                    </a:p>
                  </a:txBody>
                  <a:tcPr marL="26533" marR="26533" marT="13266" marB="13266" anchor="ctr"/>
                </a:tc>
                <a:tc>
                  <a:txBody>
                    <a:bodyPr/>
                    <a:lstStyle/>
                    <a:p>
                      <a:pPr algn="ctr"/>
                      <a:endParaRPr lang="en-GR" sz="1000" dirty="0">
                        <a:effectLst/>
                      </a:endParaRPr>
                    </a:p>
                  </a:txBody>
                  <a:tcPr marL="26533" marR="26533" marT="13266" marB="13266" anchor="ctr"/>
                </a:tc>
                <a:tc>
                  <a:txBody>
                    <a:bodyPr/>
                    <a:lstStyle/>
                    <a:p>
                      <a:pPr algn="ctr"/>
                      <a:endParaRPr lang="en-GR" sz="1000" dirty="0">
                        <a:effectLst/>
                      </a:endParaRPr>
                    </a:p>
                  </a:txBody>
                  <a:tcPr marL="26533" marR="26533" marT="13266" marB="13266" anchor="ctr"/>
                </a:tc>
                <a:tc>
                  <a:txBody>
                    <a:bodyPr/>
                    <a:lstStyle/>
                    <a:p>
                      <a:pPr algn="ctr"/>
                      <a:endParaRPr lang="en-GR" sz="1000" dirty="0">
                        <a:effectLst/>
                      </a:endParaRPr>
                    </a:p>
                  </a:txBody>
                  <a:tcPr marL="26533" marR="26533" marT="13266" marB="13266" anchor="ctr"/>
                </a:tc>
                <a:tc>
                  <a:txBody>
                    <a:bodyPr/>
                    <a:lstStyle/>
                    <a:p>
                      <a:pPr algn="ctr"/>
                      <a:endParaRPr lang="en-GR" sz="1000" dirty="0">
                        <a:effectLst/>
                      </a:endParaRPr>
                    </a:p>
                  </a:txBody>
                  <a:tcPr marL="26533" marR="26533" marT="13266" marB="13266" anchor="ctr"/>
                </a:tc>
                <a:tc>
                  <a:txBody>
                    <a:bodyPr/>
                    <a:lstStyle/>
                    <a:p>
                      <a:pPr algn="ctr"/>
                      <a:endParaRPr lang="en-GR" sz="1000" dirty="0">
                        <a:effectLst/>
                      </a:endParaRPr>
                    </a:p>
                  </a:txBody>
                  <a:tcPr marL="26533" marR="26533" marT="13266" marB="13266" anchor="ctr"/>
                </a:tc>
                <a:tc>
                  <a:txBody>
                    <a:bodyPr/>
                    <a:lstStyle/>
                    <a:p>
                      <a:pPr algn="ctr"/>
                      <a:endParaRPr lang="en-GR" sz="1000" dirty="0">
                        <a:effectLst/>
                      </a:endParaRPr>
                    </a:p>
                  </a:txBody>
                  <a:tcPr marL="26533" marR="26533" marT="13266" marB="13266" anchor="ctr"/>
                </a:tc>
                <a:tc>
                  <a:txBody>
                    <a:bodyPr/>
                    <a:lstStyle/>
                    <a:p>
                      <a:pPr algn="ctr"/>
                      <a:endParaRPr lang="en-GR" sz="1000" dirty="0">
                        <a:effectLst/>
                      </a:endParaRPr>
                    </a:p>
                  </a:txBody>
                  <a:tcPr marL="26533" marR="26533" marT="13266" marB="13266" anchor="ctr"/>
                </a:tc>
                <a:tc>
                  <a:txBody>
                    <a:bodyPr/>
                    <a:lstStyle/>
                    <a:p>
                      <a:pPr algn="ctr"/>
                      <a:r>
                        <a:rPr lang="en-GB" sz="1000" b="1" dirty="0">
                          <a:effectLst/>
                        </a:rPr>
                        <a:t>EXB </a:t>
                      </a:r>
                      <a:endParaRPr lang="en-GB" sz="1000" dirty="0">
                        <a:effectLst/>
                      </a:endParaRPr>
                    </a:p>
                    <a:p>
                      <a:pPr algn="ctr"/>
                      <a:r>
                        <a:rPr lang="en-GB" sz="1000" dirty="0">
                          <a:effectLst/>
                        </a:rPr>
                        <a:t>(2025) </a:t>
                      </a:r>
                    </a:p>
                  </a:txBody>
                  <a:tcPr marL="26533" marR="26533" marT="13266" marB="13266" anchor="ctr"/>
                </a:tc>
                <a:extLst>
                  <a:ext uri="{0D108BD9-81ED-4DB2-BD59-A6C34878D82A}">
                    <a16:rowId xmlns:a16="http://schemas.microsoft.com/office/drawing/2014/main" val="2388972778"/>
                  </a:ext>
                </a:extLst>
              </a:tr>
            </a:tbl>
          </a:graphicData>
        </a:graphic>
      </p:graphicFrame>
    </p:spTree>
    <p:extLst>
      <p:ext uri="{BB962C8B-B14F-4D97-AF65-F5344CB8AC3E}">
        <p14:creationId xmlns:p14="http://schemas.microsoft.com/office/powerpoint/2010/main" val="2543633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2773-E4C4-1549-FD4B-F23BBD34D441}"/>
              </a:ext>
            </a:extLst>
          </p:cNvPr>
          <p:cNvSpPr>
            <a:spLocks noGrp="1"/>
          </p:cNvSpPr>
          <p:nvPr>
            <p:ph type="title"/>
          </p:nvPr>
        </p:nvSpPr>
        <p:spPr>
          <a:xfrm>
            <a:off x="989556" y="77028"/>
            <a:ext cx="10070926" cy="1100420"/>
          </a:xfrm>
        </p:spPr>
        <p:txBody>
          <a:bodyPr/>
          <a:lstStyle/>
          <a:p>
            <a:r>
              <a:rPr lang="en-US" sz="4400" dirty="0">
                <a:solidFill>
                  <a:schemeClr val="tx1"/>
                </a:solidFill>
                <a:latin typeface="+mn-lt"/>
                <a:cs typeface="Calibri" panose="020F0502020204030204" pitchFamily="34" charset="0"/>
              </a:rPr>
              <a:t>Budget</a:t>
            </a:r>
            <a:endParaRPr lang="en-GB" dirty="0">
              <a:latin typeface="+mn-lt"/>
            </a:endParaRPr>
          </a:p>
        </p:txBody>
      </p:sp>
      <p:graphicFrame>
        <p:nvGraphicFramePr>
          <p:cNvPr id="4" name="Table 3">
            <a:extLst>
              <a:ext uri="{FF2B5EF4-FFF2-40B4-BE49-F238E27FC236}">
                <a16:creationId xmlns:a16="http://schemas.microsoft.com/office/drawing/2014/main" id="{FDC67415-EDB6-F66B-B965-58F7EA8DA3FA}"/>
              </a:ext>
            </a:extLst>
          </p:cNvPr>
          <p:cNvGraphicFramePr>
            <a:graphicFrameLocks noGrp="1"/>
          </p:cNvGraphicFramePr>
          <p:nvPr>
            <p:extLst>
              <p:ext uri="{D42A27DB-BD31-4B8C-83A1-F6EECF244321}">
                <p14:modId xmlns:p14="http://schemas.microsoft.com/office/powerpoint/2010/main" val="3481431104"/>
              </p:ext>
            </p:extLst>
          </p:nvPr>
        </p:nvGraphicFramePr>
        <p:xfrm>
          <a:off x="767217" y="1177448"/>
          <a:ext cx="10515604" cy="4855047"/>
        </p:xfrm>
        <a:graphic>
          <a:graphicData uri="http://schemas.openxmlformats.org/drawingml/2006/table">
            <a:tbl>
              <a:tblPr>
                <a:tableStyleId>{69C7853C-536D-4A76-A0AE-DD22124D55A5}</a:tableStyleId>
              </a:tblPr>
              <a:tblGrid>
                <a:gridCol w="3669254">
                  <a:extLst>
                    <a:ext uri="{9D8B030D-6E8A-4147-A177-3AD203B41FA5}">
                      <a16:colId xmlns:a16="http://schemas.microsoft.com/office/drawing/2014/main" val="1299794397"/>
                    </a:ext>
                  </a:extLst>
                </a:gridCol>
                <a:gridCol w="684635">
                  <a:extLst>
                    <a:ext uri="{9D8B030D-6E8A-4147-A177-3AD203B41FA5}">
                      <a16:colId xmlns:a16="http://schemas.microsoft.com/office/drawing/2014/main" val="1627183227"/>
                    </a:ext>
                  </a:extLst>
                </a:gridCol>
                <a:gridCol w="767647">
                  <a:extLst>
                    <a:ext uri="{9D8B030D-6E8A-4147-A177-3AD203B41FA5}">
                      <a16:colId xmlns:a16="http://schemas.microsoft.com/office/drawing/2014/main" val="613624843"/>
                    </a:ext>
                  </a:extLst>
                </a:gridCol>
                <a:gridCol w="601623">
                  <a:extLst>
                    <a:ext uri="{9D8B030D-6E8A-4147-A177-3AD203B41FA5}">
                      <a16:colId xmlns:a16="http://schemas.microsoft.com/office/drawing/2014/main" val="410524660"/>
                    </a:ext>
                  </a:extLst>
                </a:gridCol>
                <a:gridCol w="684635">
                  <a:extLst>
                    <a:ext uri="{9D8B030D-6E8A-4147-A177-3AD203B41FA5}">
                      <a16:colId xmlns:a16="http://schemas.microsoft.com/office/drawing/2014/main" val="2819020824"/>
                    </a:ext>
                  </a:extLst>
                </a:gridCol>
                <a:gridCol w="684635">
                  <a:extLst>
                    <a:ext uri="{9D8B030D-6E8A-4147-A177-3AD203B41FA5}">
                      <a16:colId xmlns:a16="http://schemas.microsoft.com/office/drawing/2014/main" val="2585742742"/>
                    </a:ext>
                  </a:extLst>
                </a:gridCol>
                <a:gridCol w="684635">
                  <a:extLst>
                    <a:ext uri="{9D8B030D-6E8A-4147-A177-3AD203B41FA5}">
                      <a16:colId xmlns:a16="http://schemas.microsoft.com/office/drawing/2014/main" val="1387201986"/>
                    </a:ext>
                  </a:extLst>
                </a:gridCol>
                <a:gridCol w="797677">
                  <a:extLst>
                    <a:ext uri="{9D8B030D-6E8A-4147-A177-3AD203B41FA5}">
                      <a16:colId xmlns:a16="http://schemas.microsoft.com/office/drawing/2014/main" val="119077596"/>
                    </a:ext>
                  </a:extLst>
                </a:gridCol>
                <a:gridCol w="571593">
                  <a:extLst>
                    <a:ext uri="{9D8B030D-6E8A-4147-A177-3AD203B41FA5}">
                      <a16:colId xmlns:a16="http://schemas.microsoft.com/office/drawing/2014/main" val="3084859783"/>
                    </a:ext>
                  </a:extLst>
                </a:gridCol>
                <a:gridCol w="684635">
                  <a:extLst>
                    <a:ext uri="{9D8B030D-6E8A-4147-A177-3AD203B41FA5}">
                      <a16:colId xmlns:a16="http://schemas.microsoft.com/office/drawing/2014/main" val="1277534505"/>
                    </a:ext>
                  </a:extLst>
                </a:gridCol>
                <a:gridCol w="684635">
                  <a:extLst>
                    <a:ext uri="{9D8B030D-6E8A-4147-A177-3AD203B41FA5}">
                      <a16:colId xmlns:a16="http://schemas.microsoft.com/office/drawing/2014/main" val="2654451941"/>
                    </a:ext>
                  </a:extLst>
                </a:gridCol>
              </a:tblGrid>
              <a:tr h="756754">
                <a:tc>
                  <a:txBody>
                    <a:bodyPr/>
                    <a:lstStyle/>
                    <a:p>
                      <a:r>
                        <a:rPr lang="en-GB" sz="1000" b="1">
                          <a:effectLst/>
                        </a:rPr>
                        <a:t>RP (</a:t>
                      </a:r>
                      <a:r>
                        <a:rPr lang="en-GB" sz="1000">
                          <a:effectLst/>
                        </a:rPr>
                        <a:t>UNESCOI/OC regular programme funding </a:t>
                      </a:r>
                      <a:r>
                        <a:rPr lang="en-GB" sz="1000" b="1">
                          <a:effectLst/>
                        </a:rPr>
                        <a:t>External Funding (EXB) (</a:t>
                      </a:r>
                      <a:r>
                        <a:rPr lang="en-GB" sz="1000">
                          <a:effectLst/>
                        </a:rPr>
                        <a:t>other than IOC funds) </a:t>
                      </a:r>
                      <a:r>
                        <a:rPr lang="en-GB" sz="1000" b="1">
                          <a:effectLst/>
                        </a:rPr>
                        <a:t>NDC = No Direct Cost for RP Budget (</a:t>
                      </a:r>
                      <a:r>
                        <a:rPr lang="en-GB" sz="1000">
                          <a:effectLst/>
                        </a:rPr>
                        <a:t>in-kind </a:t>
                      </a:r>
                    </a:p>
                    <a:p>
                      <a:r>
                        <a:rPr lang="en-GB" sz="1000">
                          <a:effectLst/>
                        </a:rPr>
                        <a:t>contribution or implemented by project staff) </a:t>
                      </a:r>
                    </a:p>
                  </a:txBody>
                  <a:tcPr marL="27027" marR="27027" marT="13513" marB="13513" anchor="ctr"/>
                </a:tc>
                <a:tc>
                  <a:txBody>
                    <a:bodyPr/>
                    <a:lstStyle/>
                    <a:p>
                      <a:pPr algn="ctr"/>
                      <a:r>
                        <a:rPr lang="en-GB" sz="1000" b="1">
                          <a:effectLst/>
                        </a:rPr>
                        <a:t>2021 RP </a:t>
                      </a:r>
                      <a:endParaRPr lang="en-GB" sz="1000">
                        <a:effectLst/>
                      </a:endParaRPr>
                    </a:p>
                    <a:p>
                      <a:pPr algn="ctr"/>
                      <a:r>
                        <a:rPr lang="en-GB" sz="1000" b="1">
                          <a:effectLst/>
                        </a:rPr>
                        <a:t>IODE </a:t>
                      </a:r>
                      <a:endParaRPr lang="en-GB" sz="1000">
                        <a:effectLst/>
                      </a:endParaRPr>
                    </a:p>
                  </a:txBody>
                  <a:tcPr marL="27027" marR="27027" marT="13513" marB="13513" anchor="ctr"/>
                </a:tc>
                <a:tc>
                  <a:txBody>
                    <a:bodyPr/>
                    <a:lstStyle/>
                    <a:p>
                      <a:pPr algn="ctr"/>
                      <a:r>
                        <a:rPr lang="en-GB" sz="1000" b="1">
                          <a:effectLst/>
                        </a:rPr>
                        <a:t>2021 </a:t>
                      </a:r>
                      <a:endParaRPr lang="en-GB" sz="1000">
                        <a:effectLst/>
                      </a:endParaRPr>
                    </a:p>
                    <a:p>
                      <a:pPr algn="ctr"/>
                      <a:r>
                        <a:rPr lang="en-GB" sz="1000" b="1">
                          <a:effectLst/>
                        </a:rPr>
                        <a:t>IODE Project Office budget contribution </a:t>
                      </a:r>
                      <a:endParaRPr lang="en-GB" sz="1000">
                        <a:effectLst/>
                      </a:endParaRPr>
                    </a:p>
                  </a:txBody>
                  <a:tcPr marL="27027" marR="27027" marT="13513" marB="13513" anchor="ctr"/>
                </a:tc>
                <a:tc>
                  <a:txBody>
                    <a:bodyPr/>
                    <a:lstStyle/>
                    <a:p>
                      <a:pPr algn="ctr"/>
                      <a:r>
                        <a:rPr lang="en-GB" sz="1000" b="1">
                          <a:effectLst/>
                        </a:rPr>
                        <a:t>2021 RP GOOS </a:t>
                      </a:r>
                      <a:endParaRPr lang="en-GB" sz="1000">
                        <a:effectLst/>
                      </a:endParaRPr>
                    </a:p>
                  </a:txBody>
                  <a:tcPr marL="27027" marR="27027" marT="13513" marB="13513" anchor="ctr"/>
                </a:tc>
                <a:tc>
                  <a:txBody>
                    <a:bodyPr/>
                    <a:lstStyle/>
                    <a:p>
                      <a:pPr algn="ctr"/>
                      <a:r>
                        <a:rPr lang="en-GB" sz="1000" b="1">
                          <a:effectLst/>
                        </a:rPr>
                        <a:t>2021 EXB REC’D </a:t>
                      </a:r>
                      <a:endParaRPr lang="en-GB" sz="1000">
                        <a:effectLst/>
                      </a:endParaRPr>
                    </a:p>
                  </a:txBody>
                  <a:tcPr marL="27027" marR="27027" marT="13513" marB="13513" anchor="ctr"/>
                </a:tc>
                <a:tc>
                  <a:txBody>
                    <a:bodyPr/>
                    <a:lstStyle/>
                    <a:p>
                      <a:pPr algn="ctr"/>
                      <a:r>
                        <a:rPr lang="en-GB" sz="1000" b="1">
                          <a:effectLst/>
                        </a:rPr>
                        <a:t>2021 EXB TO FIND </a:t>
                      </a:r>
                      <a:endParaRPr lang="en-GB" sz="1000">
                        <a:effectLst/>
                      </a:endParaRPr>
                    </a:p>
                  </a:txBody>
                  <a:tcPr marL="27027" marR="27027" marT="13513" marB="13513" anchor="ctr"/>
                </a:tc>
                <a:tc>
                  <a:txBody>
                    <a:bodyPr/>
                    <a:lstStyle/>
                    <a:p>
                      <a:pPr algn="ctr"/>
                      <a:r>
                        <a:rPr lang="en-GB" sz="1000" b="1">
                          <a:effectLst/>
                        </a:rPr>
                        <a:t>2022 RP IODE </a:t>
                      </a:r>
                      <a:endParaRPr lang="en-GB" sz="1000">
                        <a:effectLst/>
                      </a:endParaRPr>
                    </a:p>
                  </a:txBody>
                  <a:tcPr marL="27027" marR="27027" marT="13513" marB="13513" anchor="ctr"/>
                </a:tc>
                <a:tc>
                  <a:txBody>
                    <a:bodyPr/>
                    <a:lstStyle/>
                    <a:p>
                      <a:pPr algn="ctr"/>
                      <a:r>
                        <a:rPr lang="en-GB" sz="1000" b="1">
                          <a:effectLst/>
                        </a:rPr>
                        <a:t>2022 </a:t>
                      </a:r>
                      <a:endParaRPr lang="en-GB" sz="1000">
                        <a:effectLst/>
                      </a:endParaRPr>
                    </a:p>
                    <a:p>
                      <a:pPr algn="ctr"/>
                      <a:r>
                        <a:rPr lang="en-GB" sz="1000" b="1">
                          <a:effectLst/>
                        </a:rPr>
                        <a:t>IODE Project Office budget contributio n </a:t>
                      </a:r>
                      <a:endParaRPr lang="en-GB" sz="1000">
                        <a:effectLst/>
                      </a:endParaRPr>
                    </a:p>
                  </a:txBody>
                  <a:tcPr marL="27027" marR="27027" marT="13513" marB="13513" anchor="ctr"/>
                </a:tc>
                <a:tc>
                  <a:txBody>
                    <a:bodyPr/>
                    <a:lstStyle/>
                    <a:p>
                      <a:pPr algn="ctr"/>
                      <a:r>
                        <a:rPr lang="en-GB" sz="1000" b="1">
                          <a:effectLst/>
                        </a:rPr>
                        <a:t>2022 RP GOOS </a:t>
                      </a:r>
                      <a:endParaRPr lang="en-GB" sz="1000">
                        <a:effectLst/>
                      </a:endParaRPr>
                    </a:p>
                  </a:txBody>
                  <a:tcPr marL="27027" marR="27027" marT="13513" marB="13513" anchor="ctr"/>
                </a:tc>
                <a:tc>
                  <a:txBody>
                    <a:bodyPr/>
                    <a:lstStyle/>
                    <a:p>
                      <a:pPr algn="ctr"/>
                      <a:r>
                        <a:rPr lang="en-GB" sz="1000" b="1">
                          <a:effectLst/>
                        </a:rPr>
                        <a:t>2022 </a:t>
                      </a:r>
                      <a:endParaRPr lang="en-GB" sz="1000">
                        <a:effectLst/>
                      </a:endParaRPr>
                    </a:p>
                    <a:p>
                      <a:pPr algn="ctr"/>
                      <a:r>
                        <a:rPr lang="en-GB" sz="1000" b="1">
                          <a:effectLst/>
                        </a:rPr>
                        <a:t>EXB REC’D </a:t>
                      </a:r>
                      <a:endParaRPr lang="en-GB" sz="1000">
                        <a:effectLst/>
                      </a:endParaRPr>
                    </a:p>
                  </a:txBody>
                  <a:tcPr marL="27027" marR="27027" marT="13513" marB="13513" anchor="ctr"/>
                </a:tc>
                <a:tc>
                  <a:txBody>
                    <a:bodyPr/>
                    <a:lstStyle/>
                    <a:p>
                      <a:pPr algn="ctr"/>
                      <a:r>
                        <a:rPr lang="en-GB" sz="1000" b="1">
                          <a:effectLst/>
                        </a:rPr>
                        <a:t>2022 </a:t>
                      </a:r>
                      <a:endParaRPr lang="en-GB" sz="1000">
                        <a:effectLst/>
                      </a:endParaRPr>
                    </a:p>
                    <a:p>
                      <a:pPr algn="ctr"/>
                      <a:r>
                        <a:rPr lang="en-GB" sz="1000" b="1">
                          <a:effectLst/>
                        </a:rPr>
                        <a:t>EXB TO FIND </a:t>
                      </a:r>
                      <a:endParaRPr lang="en-GB" sz="1000">
                        <a:effectLst/>
                      </a:endParaRPr>
                    </a:p>
                  </a:txBody>
                  <a:tcPr marL="27027" marR="27027" marT="13513" marB="13513" anchor="ctr"/>
                </a:tc>
                <a:extLst>
                  <a:ext uri="{0D108BD9-81ED-4DB2-BD59-A6C34878D82A}">
                    <a16:rowId xmlns:a16="http://schemas.microsoft.com/office/drawing/2014/main" val="277398262"/>
                  </a:ext>
                </a:extLst>
              </a:tr>
              <a:tr h="270269">
                <a:tc>
                  <a:txBody>
                    <a:bodyPr/>
                    <a:lstStyle/>
                    <a:p>
                      <a:r>
                        <a:rPr lang="en-GB" sz="1000" b="1">
                          <a:effectLst/>
                        </a:rPr>
                        <a:t>WP4 (contributing to: SO-02 Convergence and Endorsement) </a:t>
                      </a:r>
                      <a:endParaRPr lang="en-GB"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extLst>
                  <a:ext uri="{0D108BD9-81ED-4DB2-BD59-A6C34878D82A}">
                    <a16:rowId xmlns:a16="http://schemas.microsoft.com/office/drawing/2014/main" val="4022874217"/>
                  </a:ext>
                </a:extLst>
              </a:tr>
              <a:tr h="432431">
                <a:tc>
                  <a:txBody>
                    <a:bodyPr/>
                    <a:lstStyle/>
                    <a:p>
                      <a:pPr marL="171450" indent="-171450">
                        <a:buFont typeface="Arial" panose="020B0604020202020204" pitchFamily="34" charset="0"/>
                        <a:buChar char="•"/>
                      </a:pPr>
                      <a:r>
                        <a:rPr lang="en-GB" sz="1000" b="1" dirty="0">
                          <a:effectLst/>
                        </a:rPr>
                        <a:t>A2.1</a:t>
                      </a:r>
                      <a:r>
                        <a:rPr lang="en-GB" sz="1000" dirty="0">
                          <a:effectLst/>
                        </a:rPr>
                        <a:t>. Provide guidance to communities on process for endorsing BP / develop rigorous OBPS criteria for acceptance </a:t>
                      </a:r>
                    </a:p>
                  </a:txBody>
                  <a:tcPr marL="27027" marR="27027" marT="13513" marB="13513" anchor="ctr"/>
                </a:tc>
                <a:tc>
                  <a:txBody>
                    <a:bodyPr/>
                    <a:lstStyle/>
                    <a:p>
                      <a:pPr algn="ctr"/>
                      <a:r>
                        <a:rPr lang="en-GB" sz="1000" b="1">
                          <a:effectLst/>
                        </a:rPr>
                        <a:t>NDC </a:t>
                      </a:r>
                      <a:endParaRPr lang="en-GB"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r>
                        <a:rPr lang="en-GB" sz="1000" b="1">
                          <a:effectLst/>
                        </a:rPr>
                        <a:t>NDC </a:t>
                      </a:r>
                      <a:endParaRPr lang="en-GB"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r>
                        <a:rPr lang="en-GB" sz="1000" b="1">
                          <a:effectLst/>
                        </a:rPr>
                        <a:t>NDC </a:t>
                      </a:r>
                      <a:endParaRPr lang="en-GB"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r>
                        <a:rPr lang="en-GB" sz="1000" b="1">
                          <a:effectLst/>
                        </a:rPr>
                        <a:t>NDC </a:t>
                      </a:r>
                      <a:endParaRPr lang="en-GB"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extLst>
                  <a:ext uri="{0D108BD9-81ED-4DB2-BD59-A6C34878D82A}">
                    <a16:rowId xmlns:a16="http://schemas.microsoft.com/office/drawing/2014/main" val="1325891300"/>
                  </a:ext>
                </a:extLst>
              </a:tr>
              <a:tr h="472971">
                <a:tc>
                  <a:txBody>
                    <a:bodyPr/>
                    <a:lstStyle/>
                    <a:p>
                      <a:pPr marL="171450" indent="-171450">
                        <a:buFont typeface="Arial" panose="020B0604020202020204" pitchFamily="34" charset="0"/>
                        <a:buChar char="•"/>
                      </a:pPr>
                      <a:r>
                        <a:rPr lang="en-GB" sz="1000" b="1" dirty="0">
                          <a:effectLst/>
                        </a:rPr>
                        <a:t>A2.2</a:t>
                      </a:r>
                      <a:r>
                        <a:rPr lang="en-GB" sz="1000" dirty="0">
                          <a:effectLst/>
                        </a:rPr>
                        <a:t>. Work with the community to identify areas of convergence and support champions in creating converged BPs </a:t>
                      </a:r>
                    </a:p>
                  </a:txBody>
                  <a:tcPr marL="27027" marR="27027" marT="13513" marB="13513" anchor="ctr"/>
                </a:tc>
                <a:tc>
                  <a:txBody>
                    <a:bodyPr/>
                    <a:lstStyle/>
                    <a:p>
                      <a:pPr algn="ctr"/>
                      <a:r>
                        <a:rPr lang="en-GB" sz="1000" b="1">
                          <a:effectLst/>
                        </a:rPr>
                        <a:t>NDC </a:t>
                      </a:r>
                      <a:endParaRPr lang="en-GB"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r>
                        <a:rPr lang="en-GB" sz="1000" b="1">
                          <a:effectLst/>
                        </a:rPr>
                        <a:t>NDC </a:t>
                      </a:r>
                      <a:endParaRPr lang="en-GB"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r>
                        <a:rPr lang="en-GB" sz="1000" b="1">
                          <a:effectLst/>
                        </a:rPr>
                        <a:t>NDC </a:t>
                      </a:r>
                      <a:endParaRPr lang="en-GB"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r>
                        <a:rPr lang="en-GB" sz="1000" b="1">
                          <a:effectLst/>
                        </a:rPr>
                        <a:t>NDC </a:t>
                      </a:r>
                      <a:endParaRPr lang="en-GB"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extLst>
                  <a:ext uri="{0D108BD9-81ED-4DB2-BD59-A6C34878D82A}">
                    <a16:rowId xmlns:a16="http://schemas.microsoft.com/office/drawing/2014/main" val="3585677483"/>
                  </a:ext>
                </a:extLst>
              </a:tr>
              <a:tr h="472971">
                <a:tc>
                  <a:txBody>
                    <a:bodyPr/>
                    <a:lstStyle/>
                    <a:p>
                      <a:pPr marL="171450" indent="-171450">
                        <a:buFont typeface="Arial" panose="020B0604020202020204" pitchFamily="34" charset="0"/>
                        <a:buChar char="•"/>
                      </a:pPr>
                      <a:r>
                        <a:rPr lang="en-GB" sz="1000" b="1" dirty="0">
                          <a:effectLst/>
                        </a:rPr>
                        <a:t>A2.5. </a:t>
                      </a:r>
                      <a:r>
                        <a:rPr lang="en-GB" sz="1000" dirty="0">
                          <a:effectLst/>
                        </a:rPr>
                        <a:t>Increase contributions to the Frontiers in Marine Science: Research Topic Best Practices in Ocean Observation </a:t>
                      </a:r>
                    </a:p>
                  </a:txBody>
                  <a:tcPr marL="27027" marR="27027" marT="13513" marB="13513" anchor="ctr"/>
                </a:tc>
                <a:tc>
                  <a:txBody>
                    <a:bodyPr/>
                    <a:lstStyle/>
                    <a:p>
                      <a:pPr algn="ctr"/>
                      <a:r>
                        <a:rPr lang="en-GB" sz="1000" b="1">
                          <a:effectLst/>
                        </a:rPr>
                        <a:t>NDC </a:t>
                      </a:r>
                      <a:endParaRPr lang="en-GB"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r>
                        <a:rPr lang="en-GB" sz="1000" b="1">
                          <a:effectLst/>
                        </a:rPr>
                        <a:t>NDC </a:t>
                      </a:r>
                      <a:endParaRPr lang="en-GB"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r>
                        <a:rPr lang="en-GB" sz="1000" b="1">
                          <a:effectLst/>
                        </a:rPr>
                        <a:t>NDC </a:t>
                      </a:r>
                      <a:endParaRPr lang="en-GB"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r>
                        <a:rPr lang="en-GB" sz="1000" b="1">
                          <a:effectLst/>
                        </a:rPr>
                        <a:t>NDC </a:t>
                      </a:r>
                      <a:endParaRPr lang="en-GB"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extLst>
                  <a:ext uri="{0D108BD9-81ED-4DB2-BD59-A6C34878D82A}">
                    <a16:rowId xmlns:a16="http://schemas.microsoft.com/office/drawing/2014/main" val="2102501535"/>
                  </a:ext>
                </a:extLst>
              </a:tr>
              <a:tr h="148648">
                <a:tc>
                  <a:txBody>
                    <a:bodyPr/>
                    <a:lstStyle/>
                    <a:p>
                      <a:r>
                        <a:rPr lang="en-GB" sz="1000" b="1">
                          <a:effectLst/>
                        </a:rPr>
                        <a:t>WP5 (contributing to: all ) </a:t>
                      </a:r>
                      <a:endParaRPr lang="en-GB"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extLst>
                  <a:ext uri="{0D108BD9-81ED-4DB2-BD59-A6C34878D82A}">
                    <a16:rowId xmlns:a16="http://schemas.microsoft.com/office/drawing/2014/main" val="2544565991"/>
                  </a:ext>
                </a:extLst>
              </a:tr>
              <a:tr h="229729">
                <a:tc>
                  <a:txBody>
                    <a:bodyPr/>
                    <a:lstStyle/>
                    <a:p>
                      <a:pPr marL="171450" indent="-171450">
                        <a:buFont typeface="Arial" panose="020B0604020202020204" pitchFamily="34" charset="0"/>
                        <a:buChar char="•"/>
                      </a:pPr>
                      <a:r>
                        <a:rPr lang="en-GB" sz="1000" b="1" dirty="0">
                          <a:effectLst/>
                        </a:rPr>
                        <a:t>A2.4. </a:t>
                      </a:r>
                      <a:r>
                        <a:rPr lang="en-GB" sz="1000" dirty="0">
                          <a:effectLst/>
                        </a:rPr>
                        <a:t>Host annual workshops (EXB rec’d EuroSea) </a:t>
                      </a: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r>
                        <a:rPr lang="en-GR" sz="1000" b="1">
                          <a:effectLst/>
                        </a:rPr>
                        <a:t>6,000 </a:t>
                      </a:r>
                      <a:endParaRPr lang="en-GR" sz="1000">
                        <a:effectLst/>
                      </a:endParaRPr>
                    </a:p>
                  </a:txBody>
                  <a:tcPr marL="27027" marR="27027" marT="13513" marB="13513" anchor="ctr"/>
                </a:tc>
                <a:tc>
                  <a:txBody>
                    <a:bodyPr/>
                    <a:lstStyle/>
                    <a:p>
                      <a:pPr algn="ctr"/>
                      <a:r>
                        <a:rPr lang="en-GB" sz="1000" b="1">
                          <a:effectLst/>
                        </a:rPr>
                        <a:t>EXB </a:t>
                      </a:r>
                      <a:endParaRPr lang="en-GB"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r>
                        <a:rPr lang="en-GR" sz="1000" b="1">
                          <a:effectLst/>
                        </a:rPr>
                        <a:t>2,000 </a:t>
                      </a:r>
                      <a:endParaRPr lang="en-GR" sz="1000">
                        <a:effectLst/>
                      </a:endParaRPr>
                    </a:p>
                  </a:txBody>
                  <a:tcPr marL="27027" marR="27027" marT="13513" marB="13513" anchor="ctr"/>
                </a:tc>
                <a:tc>
                  <a:txBody>
                    <a:bodyPr/>
                    <a:lstStyle/>
                    <a:p>
                      <a:pPr algn="ctr"/>
                      <a:r>
                        <a:rPr lang="en-GB" sz="1000" b="1">
                          <a:effectLst/>
                        </a:rPr>
                        <a:t>EXB </a:t>
                      </a:r>
                      <a:endParaRPr lang="en-GB" sz="1000">
                        <a:effectLst/>
                      </a:endParaRPr>
                    </a:p>
                  </a:txBody>
                  <a:tcPr marL="27027" marR="27027" marT="13513" marB="13513" anchor="ctr"/>
                </a:tc>
                <a:extLst>
                  <a:ext uri="{0D108BD9-81ED-4DB2-BD59-A6C34878D82A}">
                    <a16:rowId xmlns:a16="http://schemas.microsoft.com/office/drawing/2014/main" val="2542662833"/>
                  </a:ext>
                </a:extLst>
              </a:tr>
              <a:tr h="270269">
                <a:tc>
                  <a:txBody>
                    <a:bodyPr/>
                    <a:lstStyle/>
                    <a:p>
                      <a:r>
                        <a:rPr lang="en-GB" sz="1000" b="1">
                          <a:effectLst/>
                        </a:rPr>
                        <a:t>WP6 (contributing to: SO2 Community Engagement +) </a:t>
                      </a:r>
                      <a:endParaRPr lang="en-GB"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extLst>
                  <a:ext uri="{0D108BD9-81ED-4DB2-BD59-A6C34878D82A}">
                    <a16:rowId xmlns:a16="http://schemas.microsoft.com/office/drawing/2014/main" val="3962982958"/>
                  </a:ext>
                </a:extLst>
              </a:tr>
              <a:tr h="432431">
                <a:tc>
                  <a:txBody>
                    <a:bodyPr/>
                    <a:lstStyle/>
                    <a:p>
                      <a:pPr marL="171450" indent="-171450">
                        <a:buFont typeface="Arial" panose="020B0604020202020204" pitchFamily="34" charset="0"/>
                        <a:buChar char="•"/>
                      </a:pPr>
                      <a:r>
                        <a:rPr lang="en-GB" sz="1000" b="1" dirty="0">
                          <a:effectLst/>
                        </a:rPr>
                        <a:t>A2.4. </a:t>
                      </a:r>
                      <a:r>
                        <a:rPr lang="en-GB" sz="1000" dirty="0">
                          <a:effectLst/>
                        </a:rPr>
                        <a:t>Expanded communication plans to broaden engagement of ocean communities in creation and use of BP </a:t>
                      </a: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r>
                        <a:rPr lang="en-GR" sz="1000" b="1">
                          <a:effectLst/>
                        </a:rPr>
                        <a:t>3,000 </a:t>
                      </a: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r>
                        <a:rPr lang="en-GR" sz="1000" b="1">
                          <a:effectLst/>
                        </a:rPr>
                        <a:t>3,000 </a:t>
                      </a: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extLst>
                  <a:ext uri="{0D108BD9-81ED-4DB2-BD59-A6C34878D82A}">
                    <a16:rowId xmlns:a16="http://schemas.microsoft.com/office/drawing/2014/main" val="1232132980"/>
                  </a:ext>
                </a:extLst>
              </a:tr>
              <a:tr h="391891">
                <a:tc>
                  <a:txBody>
                    <a:bodyPr/>
                    <a:lstStyle/>
                    <a:p>
                      <a:r>
                        <a:rPr lang="en-GB" sz="1000" b="1">
                          <a:effectLst/>
                        </a:rPr>
                        <a:t>WP7 (contributing to: SO-03 Foster community-led and equitable capacity development) </a:t>
                      </a:r>
                      <a:endParaRPr lang="en-GB"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tc>
                  <a:txBody>
                    <a:bodyPr/>
                    <a:lstStyle/>
                    <a:p>
                      <a:pPr algn="ctr"/>
                      <a:endParaRPr lang="en-GR" sz="1000">
                        <a:effectLst/>
                      </a:endParaRPr>
                    </a:p>
                  </a:txBody>
                  <a:tcPr marL="27027" marR="27027" marT="13513" marB="13513" anchor="ctr"/>
                </a:tc>
                <a:extLst>
                  <a:ext uri="{0D108BD9-81ED-4DB2-BD59-A6C34878D82A}">
                    <a16:rowId xmlns:a16="http://schemas.microsoft.com/office/drawing/2014/main" val="2189130210"/>
                  </a:ext>
                </a:extLst>
              </a:tr>
              <a:tr h="472971">
                <a:tc>
                  <a:txBody>
                    <a:bodyPr/>
                    <a:lstStyle/>
                    <a:p>
                      <a:pPr marL="171450" indent="-171450">
                        <a:buFont typeface="Arial" panose="020B0604020202020204" pitchFamily="34" charset="0"/>
                        <a:buChar char="•"/>
                      </a:pPr>
                      <a:r>
                        <a:rPr lang="en-GB" sz="1000" b="1" dirty="0">
                          <a:effectLst/>
                        </a:rPr>
                        <a:t>A3.1. </a:t>
                      </a:r>
                      <a:r>
                        <a:rPr lang="en-GB" sz="1000" dirty="0">
                          <a:effectLst/>
                        </a:rPr>
                        <a:t>Expand the OBPS portfolio of courses available from the Repository on best practice development and submission </a:t>
                      </a:r>
                    </a:p>
                  </a:txBody>
                  <a:tcPr marL="27027" marR="27027" marT="13513" marB="13513" anchor="ctr"/>
                </a:tc>
                <a:tc>
                  <a:txBody>
                    <a:bodyPr/>
                    <a:lstStyle/>
                    <a:p>
                      <a:pPr algn="ctr"/>
                      <a:r>
                        <a:rPr lang="en-GB" sz="1000" b="1" dirty="0">
                          <a:effectLst/>
                        </a:rPr>
                        <a:t>NDC </a:t>
                      </a:r>
                      <a:endParaRPr lang="en-GB" sz="1000" dirty="0">
                        <a:effectLst/>
                      </a:endParaRPr>
                    </a:p>
                  </a:txBody>
                  <a:tcPr marL="27027" marR="27027" marT="13513" marB="13513" anchor="ctr"/>
                </a:tc>
                <a:tc>
                  <a:txBody>
                    <a:bodyPr/>
                    <a:lstStyle/>
                    <a:p>
                      <a:pPr algn="ctr"/>
                      <a:endParaRPr lang="en-GR" sz="1000" dirty="0">
                        <a:effectLst/>
                      </a:endParaRPr>
                    </a:p>
                  </a:txBody>
                  <a:tcPr marL="27027" marR="27027" marT="13513" marB="13513" anchor="ctr"/>
                </a:tc>
                <a:tc>
                  <a:txBody>
                    <a:bodyPr/>
                    <a:lstStyle/>
                    <a:p>
                      <a:pPr algn="ctr"/>
                      <a:r>
                        <a:rPr lang="en-GB" sz="1000" b="1" dirty="0">
                          <a:effectLst/>
                        </a:rPr>
                        <a:t>NDC </a:t>
                      </a:r>
                      <a:endParaRPr lang="en-GB" sz="1000" dirty="0">
                        <a:effectLst/>
                      </a:endParaRPr>
                    </a:p>
                  </a:txBody>
                  <a:tcPr marL="27027" marR="27027" marT="13513" marB="13513" anchor="ctr"/>
                </a:tc>
                <a:tc>
                  <a:txBody>
                    <a:bodyPr/>
                    <a:lstStyle/>
                    <a:p>
                      <a:pPr algn="ctr"/>
                      <a:endParaRPr lang="en-GR" sz="1000" dirty="0">
                        <a:effectLst/>
                      </a:endParaRPr>
                    </a:p>
                  </a:txBody>
                  <a:tcPr marL="27027" marR="27027" marT="13513" marB="13513" anchor="ctr"/>
                </a:tc>
                <a:tc>
                  <a:txBody>
                    <a:bodyPr/>
                    <a:lstStyle/>
                    <a:p>
                      <a:pPr algn="ctr"/>
                      <a:endParaRPr lang="en-GR" sz="1000" dirty="0">
                        <a:effectLst/>
                      </a:endParaRPr>
                    </a:p>
                  </a:txBody>
                  <a:tcPr marL="27027" marR="27027" marT="13513" marB="13513" anchor="ctr"/>
                </a:tc>
                <a:tc>
                  <a:txBody>
                    <a:bodyPr/>
                    <a:lstStyle/>
                    <a:p>
                      <a:pPr algn="ctr"/>
                      <a:r>
                        <a:rPr lang="en-GB" sz="1000" b="1" dirty="0">
                          <a:effectLst/>
                        </a:rPr>
                        <a:t>NDC </a:t>
                      </a:r>
                      <a:endParaRPr lang="en-GB" sz="1000" dirty="0">
                        <a:effectLst/>
                      </a:endParaRPr>
                    </a:p>
                  </a:txBody>
                  <a:tcPr marL="27027" marR="27027" marT="13513" marB="13513" anchor="ctr"/>
                </a:tc>
                <a:tc>
                  <a:txBody>
                    <a:bodyPr/>
                    <a:lstStyle/>
                    <a:p>
                      <a:pPr algn="ctr"/>
                      <a:endParaRPr lang="en-GR" sz="1000" dirty="0">
                        <a:effectLst/>
                      </a:endParaRPr>
                    </a:p>
                  </a:txBody>
                  <a:tcPr marL="27027" marR="27027" marT="13513" marB="13513" anchor="ctr"/>
                </a:tc>
                <a:tc>
                  <a:txBody>
                    <a:bodyPr/>
                    <a:lstStyle/>
                    <a:p>
                      <a:pPr algn="ctr"/>
                      <a:r>
                        <a:rPr lang="en-GB" sz="1000" b="1" dirty="0">
                          <a:effectLst/>
                        </a:rPr>
                        <a:t>NDC </a:t>
                      </a:r>
                      <a:endParaRPr lang="en-GB" sz="1000" dirty="0">
                        <a:effectLst/>
                      </a:endParaRPr>
                    </a:p>
                  </a:txBody>
                  <a:tcPr marL="27027" marR="27027" marT="13513" marB="13513" anchor="ctr"/>
                </a:tc>
                <a:tc>
                  <a:txBody>
                    <a:bodyPr/>
                    <a:lstStyle/>
                    <a:p>
                      <a:pPr algn="ctr"/>
                      <a:endParaRPr lang="en-GR" sz="1000" dirty="0">
                        <a:effectLst/>
                      </a:endParaRPr>
                    </a:p>
                  </a:txBody>
                  <a:tcPr marL="27027" marR="27027" marT="13513" marB="13513" anchor="ctr"/>
                </a:tc>
                <a:tc>
                  <a:txBody>
                    <a:bodyPr/>
                    <a:lstStyle/>
                    <a:p>
                      <a:pPr algn="ctr"/>
                      <a:endParaRPr lang="en-GR" sz="1000" dirty="0">
                        <a:effectLst/>
                      </a:endParaRPr>
                    </a:p>
                  </a:txBody>
                  <a:tcPr marL="27027" marR="27027" marT="13513" marB="13513" anchor="ctr"/>
                </a:tc>
                <a:extLst>
                  <a:ext uri="{0D108BD9-81ED-4DB2-BD59-A6C34878D82A}">
                    <a16:rowId xmlns:a16="http://schemas.microsoft.com/office/drawing/2014/main" val="601358595"/>
                  </a:ext>
                </a:extLst>
              </a:tr>
            </a:tbl>
          </a:graphicData>
        </a:graphic>
      </p:graphicFrame>
    </p:spTree>
    <p:extLst>
      <p:ext uri="{BB962C8B-B14F-4D97-AF65-F5344CB8AC3E}">
        <p14:creationId xmlns:p14="http://schemas.microsoft.com/office/powerpoint/2010/main" val="221426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2773-E4C4-1549-FD4B-F23BBD34D441}"/>
              </a:ext>
            </a:extLst>
          </p:cNvPr>
          <p:cNvSpPr>
            <a:spLocks noGrp="1"/>
          </p:cNvSpPr>
          <p:nvPr>
            <p:ph type="title"/>
          </p:nvPr>
        </p:nvSpPr>
        <p:spPr>
          <a:xfrm>
            <a:off x="989556" y="77028"/>
            <a:ext cx="10070926" cy="1100420"/>
          </a:xfrm>
        </p:spPr>
        <p:txBody>
          <a:bodyPr/>
          <a:lstStyle/>
          <a:p>
            <a:r>
              <a:rPr lang="en-US" sz="4400" dirty="0">
                <a:solidFill>
                  <a:schemeClr val="tx1"/>
                </a:solidFill>
                <a:latin typeface="+mn-lt"/>
                <a:cs typeface="Calibri" panose="020F0502020204030204" pitchFamily="34" charset="0"/>
              </a:rPr>
              <a:t>Budget</a:t>
            </a:r>
            <a:endParaRPr lang="en-GB" dirty="0">
              <a:latin typeface="+mn-lt"/>
            </a:endParaRPr>
          </a:p>
        </p:txBody>
      </p:sp>
      <p:graphicFrame>
        <p:nvGraphicFramePr>
          <p:cNvPr id="3" name="Table 2">
            <a:extLst>
              <a:ext uri="{FF2B5EF4-FFF2-40B4-BE49-F238E27FC236}">
                <a16:creationId xmlns:a16="http://schemas.microsoft.com/office/drawing/2014/main" id="{853C397A-C80B-A964-A6C7-F07F36E9095F}"/>
              </a:ext>
            </a:extLst>
          </p:cNvPr>
          <p:cNvGraphicFramePr>
            <a:graphicFrameLocks noGrp="1"/>
          </p:cNvGraphicFramePr>
          <p:nvPr>
            <p:extLst>
              <p:ext uri="{D42A27DB-BD31-4B8C-83A1-F6EECF244321}">
                <p14:modId xmlns:p14="http://schemas.microsoft.com/office/powerpoint/2010/main" val="118867933"/>
              </p:ext>
            </p:extLst>
          </p:nvPr>
        </p:nvGraphicFramePr>
        <p:xfrm>
          <a:off x="424805" y="1177448"/>
          <a:ext cx="11467649" cy="4978142"/>
        </p:xfrm>
        <a:graphic>
          <a:graphicData uri="http://schemas.openxmlformats.org/drawingml/2006/table">
            <a:tbl>
              <a:tblPr>
                <a:tableStyleId>{69C7853C-536D-4A76-A0AE-DD22124D55A5}</a:tableStyleId>
              </a:tblPr>
              <a:tblGrid>
                <a:gridCol w="3971149">
                  <a:extLst>
                    <a:ext uri="{9D8B030D-6E8A-4147-A177-3AD203B41FA5}">
                      <a16:colId xmlns:a16="http://schemas.microsoft.com/office/drawing/2014/main" val="530323650"/>
                    </a:ext>
                  </a:extLst>
                </a:gridCol>
                <a:gridCol w="749650">
                  <a:extLst>
                    <a:ext uri="{9D8B030D-6E8A-4147-A177-3AD203B41FA5}">
                      <a16:colId xmlns:a16="http://schemas.microsoft.com/office/drawing/2014/main" val="3532714001"/>
                    </a:ext>
                  </a:extLst>
                </a:gridCol>
                <a:gridCol w="916993">
                  <a:extLst>
                    <a:ext uri="{9D8B030D-6E8A-4147-A177-3AD203B41FA5}">
                      <a16:colId xmlns:a16="http://schemas.microsoft.com/office/drawing/2014/main" val="744300313"/>
                    </a:ext>
                  </a:extLst>
                </a:gridCol>
                <a:gridCol w="582307">
                  <a:extLst>
                    <a:ext uri="{9D8B030D-6E8A-4147-A177-3AD203B41FA5}">
                      <a16:colId xmlns:a16="http://schemas.microsoft.com/office/drawing/2014/main" val="1070739106"/>
                    </a:ext>
                  </a:extLst>
                </a:gridCol>
                <a:gridCol w="749650">
                  <a:extLst>
                    <a:ext uri="{9D8B030D-6E8A-4147-A177-3AD203B41FA5}">
                      <a16:colId xmlns:a16="http://schemas.microsoft.com/office/drawing/2014/main" val="2812603529"/>
                    </a:ext>
                  </a:extLst>
                </a:gridCol>
                <a:gridCol w="749650">
                  <a:extLst>
                    <a:ext uri="{9D8B030D-6E8A-4147-A177-3AD203B41FA5}">
                      <a16:colId xmlns:a16="http://schemas.microsoft.com/office/drawing/2014/main" val="1007988647"/>
                    </a:ext>
                  </a:extLst>
                </a:gridCol>
                <a:gridCol w="749650">
                  <a:extLst>
                    <a:ext uri="{9D8B030D-6E8A-4147-A177-3AD203B41FA5}">
                      <a16:colId xmlns:a16="http://schemas.microsoft.com/office/drawing/2014/main" val="3040288791"/>
                    </a:ext>
                  </a:extLst>
                </a:gridCol>
                <a:gridCol w="989182">
                  <a:extLst>
                    <a:ext uri="{9D8B030D-6E8A-4147-A177-3AD203B41FA5}">
                      <a16:colId xmlns:a16="http://schemas.microsoft.com/office/drawing/2014/main" val="4039903037"/>
                    </a:ext>
                  </a:extLst>
                </a:gridCol>
                <a:gridCol w="628414">
                  <a:extLst>
                    <a:ext uri="{9D8B030D-6E8A-4147-A177-3AD203B41FA5}">
                      <a16:colId xmlns:a16="http://schemas.microsoft.com/office/drawing/2014/main" val="910338850"/>
                    </a:ext>
                  </a:extLst>
                </a:gridCol>
                <a:gridCol w="631354">
                  <a:extLst>
                    <a:ext uri="{9D8B030D-6E8A-4147-A177-3AD203B41FA5}">
                      <a16:colId xmlns:a16="http://schemas.microsoft.com/office/drawing/2014/main" val="3375008965"/>
                    </a:ext>
                  </a:extLst>
                </a:gridCol>
                <a:gridCol w="749650">
                  <a:extLst>
                    <a:ext uri="{9D8B030D-6E8A-4147-A177-3AD203B41FA5}">
                      <a16:colId xmlns:a16="http://schemas.microsoft.com/office/drawing/2014/main" val="2452065123"/>
                    </a:ext>
                  </a:extLst>
                </a:gridCol>
              </a:tblGrid>
              <a:tr h="1516558">
                <a:tc>
                  <a:txBody>
                    <a:bodyPr/>
                    <a:lstStyle/>
                    <a:p>
                      <a:r>
                        <a:rPr lang="en-GB" sz="1000" b="1">
                          <a:effectLst/>
                        </a:rPr>
                        <a:t>RP (</a:t>
                      </a:r>
                      <a:r>
                        <a:rPr lang="en-GB" sz="1000">
                          <a:effectLst/>
                        </a:rPr>
                        <a:t>UNESCOI/OC regular programme funding </a:t>
                      </a:r>
                      <a:r>
                        <a:rPr lang="en-GB" sz="1000" b="1">
                          <a:effectLst/>
                        </a:rPr>
                        <a:t>External Funding (EXB) (</a:t>
                      </a:r>
                      <a:r>
                        <a:rPr lang="en-GB" sz="1000">
                          <a:effectLst/>
                        </a:rPr>
                        <a:t>other than IOC funds) </a:t>
                      </a:r>
                      <a:r>
                        <a:rPr lang="en-GB" sz="1000" b="1">
                          <a:effectLst/>
                        </a:rPr>
                        <a:t>NDC = No Direct Cost for RP Budget (</a:t>
                      </a:r>
                      <a:r>
                        <a:rPr lang="en-GB" sz="1000">
                          <a:effectLst/>
                        </a:rPr>
                        <a:t>in-kind </a:t>
                      </a:r>
                    </a:p>
                    <a:p>
                      <a:r>
                        <a:rPr lang="en-GB" sz="1000">
                          <a:effectLst/>
                        </a:rPr>
                        <a:t>contribution or implemented by project staff) </a:t>
                      </a:r>
                    </a:p>
                  </a:txBody>
                  <a:tcPr marL="61286" marR="61286" marT="30643" marB="30643" anchor="ctr"/>
                </a:tc>
                <a:tc>
                  <a:txBody>
                    <a:bodyPr/>
                    <a:lstStyle/>
                    <a:p>
                      <a:pPr algn="ctr"/>
                      <a:r>
                        <a:rPr lang="en-GB" sz="1000" b="1">
                          <a:effectLst/>
                        </a:rPr>
                        <a:t>2021 RP </a:t>
                      </a:r>
                      <a:endParaRPr lang="en-GB" sz="1000">
                        <a:effectLst/>
                      </a:endParaRPr>
                    </a:p>
                    <a:p>
                      <a:pPr algn="ctr"/>
                      <a:r>
                        <a:rPr lang="en-GB" sz="1000" b="1">
                          <a:effectLst/>
                        </a:rPr>
                        <a:t>IODE </a:t>
                      </a:r>
                      <a:endParaRPr lang="en-GB" sz="1000">
                        <a:effectLst/>
                      </a:endParaRPr>
                    </a:p>
                  </a:txBody>
                  <a:tcPr marL="61286" marR="61286" marT="30643" marB="30643" anchor="ctr"/>
                </a:tc>
                <a:tc>
                  <a:txBody>
                    <a:bodyPr/>
                    <a:lstStyle/>
                    <a:p>
                      <a:pPr algn="ctr"/>
                      <a:r>
                        <a:rPr lang="en-GB" sz="1000" b="1">
                          <a:effectLst/>
                        </a:rPr>
                        <a:t>2021 </a:t>
                      </a:r>
                      <a:endParaRPr lang="en-GB" sz="1000">
                        <a:effectLst/>
                      </a:endParaRPr>
                    </a:p>
                    <a:p>
                      <a:pPr algn="ctr"/>
                      <a:r>
                        <a:rPr lang="en-GB" sz="1000" b="1">
                          <a:effectLst/>
                        </a:rPr>
                        <a:t>IODE Project Office budget contribution </a:t>
                      </a:r>
                      <a:endParaRPr lang="en-GB" sz="1000">
                        <a:effectLst/>
                      </a:endParaRPr>
                    </a:p>
                  </a:txBody>
                  <a:tcPr marL="61286" marR="61286" marT="30643" marB="30643" anchor="ctr"/>
                </a:tc>
                <a:tc>
                  <a:txBody>
                    <a:bodyPr/>
                    <a:lstStyle/>
                    <a:p>
                      <a:pPr algn="ctr"/>
                      <a:r>
                        <a:rPr lang="en-GB" sz="1000" b="1">
                          <a:effectLst/>
                        </a:rPr>
                        <a:t>2021 RP GOOS </a:t>
                      </a:r>
                      <a:endParaRPr lang="en-GB" sz="1000">
                        <a:effectLst/>
                      </a:endParaRPr>
                    </a:p>
                  </a:txBody>
                  <a:tcPr marL="61286" marR="61286" marT="30643" marB="30643" anchor="ctr"/>
                </a:tc>
                <a:tc>
                  <a:txBody>
                    <a:bodyPr/>
                    <a:lstStyle/>
                    <a:p>
                      <a:pPr algn="ctr"/>
                      <a:r>
                        <a:rPr lang="en-GB" sz="1000" b="1">
                          <a:effectLst/>
                        </a:rPr>
                        <a:t>2021 EXB REC’D </a:t>
                      </a:r>
                      <a:endParaRPr lang="en-GB" sz="1000">
                        <a:effectLst/>
                      </a:endParaRPr>
                    </a:p>
                  </a:txBody>
                  <a:tcPr marL="61286" marR="61286" marT="30643" marB="30643" anchor="ctr"/>
                </a:tc>
                <a:tc>
                  <a:txBody>
                    <a:bodyPr/>
                    <a:lstStyle/>
                    <a:p>
                      <a:pPr algn="ctr"/>
                      <a:r>
                        <a:rPr lang="en-GB" sz="1000" b="1">
                          <a:effectLst/>
                        </a:rPr>
                        <a:t>2021 EXB TO FIND </a:t>
                      </a:r>
                      <a:endParaRPr lang="en-GB" sz="1000">
                        <a:effectLst/>
                      </a:endParaRPr>
                    </a:p>
                  </a:txBody>
                  <a:tcPr marL="61286" marR="61286" marT="30643" marB="30643" anchor="ctr"/>
                </a:tc>
                <a:tc>
                  <a:txBody>
                    <a:bodyPr/>
                    <a:lstStyle/>
                    <a:p>
                      <a:pPr algn="ctr"/>
                      <a:r>
                        <a:rPr lang="en-GB" sz="1000" b="1">
                          <a:effectLst/>
                        </a:rPr>
                        <a:t>2022 RP IODE </a:t>
                      </a:r>
                      <a:endParaRPr lang="en-GB" sz="1000">
                        <a:effectLst/>
                      </a:endParaRPr>
                    </a:p>
                  </a:txBody>
                  <a:tcPr marL="61286" marR="61286" marT="30643" marB="30643" anchor="ctr"/>
                </a:tc>
                <a:tc>
                  <a:txBody>
                    <a:bodyPr/>
                    <a:lstStyle/>
                    <a:p>
                      <a:pPr algn="ctr"/>
                      <a:r>
                        <a:rPr lang="en-GB" sz="1000" b="1">
                          <a:effectLst/>
                        </a:rPr>
                        <a:t>2022 </a:t>
                      </a:r>
                      <a:endParaRPr lang="en-GB" sz="1000">
                        <a:effectLst/>
                      </a:endParaRPr>
                    </a:p>
                    <a:p>
                      <a:pPr algn="ctr"/>
                      <a:r>
                        <a:rPr lang="en-GB" sz="1000" b="1">
                          <a:effectLst/>
                        </a:rPr>
                        <a:t>IODE Project Office budget contributio n </a:t>
                      </a:r>
                      <a:endParaRPr lang="en-GB" sz="1000">
                        <a:effectLst/>
                      </a:endParaRPr>
                    </a:p>
                  </a:txBody>
                  <a:tcPr marL="61286" marR="61286" marT="30643" marB="30643" anchor="ctr"/>
                </a:tc>
                <a:tc>
                  <a:txBody>
                    <a:bodyPr/>
                    <a:lstStyle/>
                    <a:p>
                      <a:pPr algn="ctr"/>
                      <a:r>
                        <a:rPr lang="en-GB" sz="1000" b="1">
                          <a:effectLst/>
                        </a:rPr>
                        <a:t>2022 RP GOOS </a:t>
                      </a:r>
                      <a:endParaRPr lang="en-GB" sz="1000">
                        <a:effectLst/>
                      </a:endParaRPr>
                    </a:p>
                  </a:txBody>
                  <a:tcPr marL="61286" marR="61286" marT="30643" marB="30643" anchor="ctr"/>
                </a:tc>
                <a:tc>
                  <a:txBody>
                    <a:bodyPr/>
                    <a:lstStyle/>
                    <a:p>
                      <a:pPr algn="ctr"/>
                      <a:r>
                        <a:rPr lang="en-GB" sz="1000" b="1">
                          <a:effectLst/>
                        </a:rPr>
                        <a:t>2022 </a:t>
                      </a:r>
                      <a:endParaRPr lang="en-GB" sz="1000">
                        <a:effectLst/>
                      </a:endParaRPr>
                    </a:p>
                    <a:p>
                      <a:pPr algn="ctr"/>
                      <a:r>
                        <a:rPr lang="en-GB" sz="1000" b="1">
                          <a:effectLst/>
                        </a:rPr>
                        <a:t>EXB REC’D </a:t>
                      </a:r>
                      <a:endParaRPr lang="en-GB" sz="1000">
                        <a:effectLst/>
                      </a:endParaRPr>
                    </a:p>
                  </a:txBody>
                  <a:tcPr marL="61286" marR="61286" marT="30643" marB="30643" anchor="ctr"/>
                </a:tc>
                <a:tc>
                  <a:txBody>
                    <a:bodyPr/>
                    <a:lstStyle/>
                    <a:p>
                      <a:pPr algn="ctr"/>
                      <a:r>
                        <a:rPr lang="en-GB" sz="1000" b="1">
                          <a:effectLst/>
                        </a:rPr>
                        <a:t>2022 </a:t>
                      </a:r>
                      <a:endParaRPr lang="en-GB" sz="1000">
                        <a:effectLst/>
                      </a:endParaRPr>
                    </a:p>
                    <a:p>
                      <a:pPr algn="ctr"/>
                      <a:r>
                        <a:rPr lang="en-GB" sz="1000" b="1">
                          <a:effectLst/>
                        </a:rPr>
                        <a:t>EXB TO FIND </a:t>
                      </a:r>
                      <a:endParaRPr lang="en-GB" sz="1000">
                        <a:effectLst/>
                      </a:endParaRPr>
                    </a:p>
                  </a:txBody>
                  <a:tcPr marL="61286" marR="61286" marT="30643" marB="30643" anchor="ctr"/>
                </a:tc>
                <a:extLst>
                  <a:ext uri="{0D108BD9-81ED-4DB2-BD59-A6C34878D82A}">
                    <a16:rowId xmlns:a16="http://schemas.microsoft.com/office/drawing/2014/main" val="3803327319"/>
                  </a:ext>
                </a:extLst>
              </a:tr>
              <a:tr h="631900">
                <a:tc>
                  <a:txBody>
                    <a:bodyPr/>
                    <a:lstStyle/>
                    <a:p>
                      <a:r>
                        <a:rPr lang="en-GB" sz="1000">
                          <a:effectLst/>
                        </a:rPr>
                        <a:t>● </a:t>
                      </a:r>
                      <a:r>
                        <a:rPr lang="en-GB" sz="1000" b="1">
                          <a:effectLst/>
                        </a:rPr>
                        <a:t>A3.2 </a:t>
                      </a:r>
                      <a:r>
                        <a:rPr lang="en-GB" sz="1000">
                          <a:effectLst/>
                        </a:rPr>
                        <a:t>Support external training and capacity development activities </a:t>
                      </a:r>
                    </a:p>
                  </a:txBody>
                  <a:tcPr marL="61286" marR="61286" marT="30643" marB="30643" anchor="ctr"/>
                </a:tc>
                <a:tc>
                  <a:txBody>
                    <a:bodyPr/>
                    <a:lstStyle/>
                    <a:p>
                      <a:pPr algn="ctr"/>
                      <a:endParaRPr lang="en-GR" sz="1000">
                        <a:effectLst/>
                      </a:endParaRPr>
                    </a:p>
                  </a:txBody>
                  <a:tcPr marL="61286" marR="61286" marT="30643" marB="30643" anchor="ctr"/>
                </a:tc>
                <a:tc>
                  <a:txBody>
                    <a:bodyPr/>
                    <a:lstStyle/>
                    <a:p>
                      <a:pPr algn="ctr"/>
                      <a:endParaRPr lang="en-GR" sz="1000">
                        <a:effectLst/>
                      </a:endParaRPr>
                    </a:p>
                  </a:txBody>
                  <a:tcPr marL="61286" marR="61286" marT="30643" marB="30643" anchor="ctr"/>
                </a:tc>
                <a:tc>
                  <a:txBody>
                    <a:bodyPr/>
                    <a:lstStyle/>
                    <a:p>
                      <a:pPr algn="ctr"/>
                      <a:endParaRPr lang="en-GR" sz="1000">
                        <a:effectLst/>
                      </a:endParaRPr>
                    </a:p>
                  </a:txBody>
                  <a:tcPr marL="61286" marR="61286" marT="30643" marB="30643" anchor="ctr"/>
                </a:tc>
                <a:tc>
                  <a:txBody>
                    <a:bodyPr/>
                    <a:lstStyle/>
                    <a:p>
                      <a:pPr algn="ctr"/>
                      <a:endParaRPr lang="en-GR" sz="1000">
                        <a:effectLst/>
                      </a:endParaRPr>
                    </a:p>
                  </a:txBody>
                  <a:tcPr marL="61286" marR="61286" marT="30643" marB="30643" anchor="ctr"/>
                </a:tc>
                <a:tc>
                  <a:txBody>
                    <a:bodyPr/>
                    <a:lstStyle/>
                    <a:p>
                      <a:pPr algn="ctr"/>
                      <a:endParaRPr lang="en-GR" sz="1000">
                        <a:effectLst/>
                      </a:endParaRPr>
                    </a:p>
                  </a:txBody>
                  <a:tcPr marL="61286" marR="61286" marT="30643" marB="30643" anchor="ctr"/>
                </a:tc>
                <a:tc>
                  <a:txBody>
                    <a:bodyPr/>
                    <a:lstStyle/>
                    <a:p>
                      <a:pPr algn="ctr"/>
                      <a:endParaRPr lang="en-GR" sz="1000">
                        <a:effectLst/>
                      </a:endParaRPr>
                    </a:p>
                  </a:txBody>
                  <a:tcPr marL="61286" marR="61286" marT="30643" marB="30643" anchor="ctr"/>
                </a:tc>
                <a:tc>
                  <a:txBody>
                    <a:bodyPr/>
                    <a:lstStyle/>
                    <a:p>
                      <a:pPr algn="ctr"/>
                      <a:endParaRPr lang="en-GR" sz="1000">
                        <a:effectLst/>
                      </a:endParaRPr>
                    </a:p>
                  </a:txBody>
                  <a:tcPr marL="61286" marR="61286" marT="30643" marB="30643" anchor="ctr"/>
                </a:tc>
                <a:tc>
                  <a:txBody>
                    <a:bodyPr/>
                    <a:lstStyle/>
                    <a:p>
                      <a:pPr algn="ctr"/>
                      <a:endParaRPr lang="en-GR" sz="1000">
                        <a:effectLst/>
                      </a:endParaRPr>
                    </a:p>
                  </a:txBody>
                  <a:tcPr marL="61286" marR="61286" marT="30643" marB="30643" anchor="ctr"/>
                </a:tc>
                <a:tc>
                  <a:txBody>
                    <a:bodyPr/>
                    <a:lstStyle/>
                    <a:p>
                      <a:pPr algn="ctr"/>
                      <a:endParaRPr lang="en-GR" sz="1000">
                        <a:effectLst/>
                      </a:endParaRPr>
                    </a:p>
                  </a:txBody>
                  <a:tcPr marL="61286" marR="61286" marT="30643" marB="30643" anchor="ctr"/>
                </a:tc>
                <a:tc>
                  <a:txBody>
                    <a:bodyPr/>
                    <a:lstStyle/>
                    <a:p>
                      <a:pPr algn="ctr"/>
                      <a:r>
                        <a:rPr lang="en-GB" sz="1000" b="1">
                          <a:effectLst/>
                        </a:rPr>
                        <a:t>EXB </a:t>
                      </a:r>
                      <a:endParaRPr lang="en-GB" sz="1000">
                        <a:effectLst/>
                      </a:endParaRPr>
                    </a:p>
                  </a:txBody>
                  <a:tcPr marL="61286" marR="61286" marT="30643" marB="30643" anchor="ctr"/>
                </a:tc>
                <a:extLst>
                  <a:ext uri="{0D108BD9-81ED-4DB2-BD59-A6C34878D82A}">
                    <a16:rowId xmlns:a16="http://schemas.microsoft.com/office/drawing/2014/main" val="3222285691"/>
                  </a:ext>
                </a:extLst>
              </a:tr>
              <a:tr h="1191582">
                <a:tc>
                  <a:txBody>
                    <a:bodyPr/>
                    <a:lstStyle/>
                    <a:p>
                      <a:r>
                        <a:rPr lang="en-GB" sz="1000">
                          <a:effectLst/>
                        </a:rPr>
                        <a:t>● </a:t>
                      </a:r>
                      <a:r>
                        <a:rPr lang="en-GB" sz="1000" b="1">
                          <a:effectLst/>
                        </a:rPr>
                        <a:t>A3.3 </a:t>
                      </a:r>
                      <a:r>
                        <a:rPr lang="en-GB" sz="1000">
                          <a:effectLst/>
                        </a:rPr>
                        <a:t>Engage formal and informal education institutions and sponsors to advance incorporation of best practices for ocean observing into education curricula </a:t>
                      </a:r>
                    </a:p>
                  </a:txBody>
                  <a:tcPr marL="61286" marR="61286" marT="30643" marB="30643" anchor="ctr"/>
                </a:tc>
                <a:tc>
                  <a:txBody>
                    <a:bodyPr/>
                    <a:lstStyle/>
                    <a:p>
                      <a:pPr algn="ctr"/>
                      <a:r>
                        <a:rPr lang="en-GB" sz="1000" b="1">
                          <a:effectLst/>
                        </a:rPr>
                        <a:t>NDC </a:t>
                      </a:r>
                      <a:endParaRPr lang="en-GB" sz="1000">
                        <a:effectLst/>
                      </a:endParaRPr>
                    </a:p>
                  </a:txBody>
                  <a:tcPr marL="61286" marR="61286" marT="30643" marB="30643" anchor="ctr"/>
                </a:tc>
                <a:tc>
                  <a:txBody>
                    <a:bodyPr/>
                    <a:lstStyle/>
                    <a:p>
                      <a:pPr algn="ctr"/>
                      <a:endParaRPr lang="en-GR" sz="1000">
                        <a:effectLst/>
                      </a:endParaRPr>
                    </a:p>
                  </a:txBody>
                  <a:tcPr marL="61286" marR="61286" marT="30643" marB="30643" anchor="ctr"/>
                </a:tc>
                <a:tc>
                  <a:txBody>
                    <a:bodyPr/>
                    <a:lstStyle/>
                    <a:p>
                      <a:pPr algn="ctr"/>
                      <a:r>
                        <a:rPr lang="en-GB" sz="1000" b="1">
                          <a:effectLst/>
                        </a:rPr>
                        <a:t>NDC </a:t>
                      </a:r>
                      <a:endParaRPr lang="en-GB" sz="1000">
                        <a:effectLst/>
                      </a:endParaRPr>
                    </a:p>
                  </a:txBody>
                  <a:tcPr marL="61286" marR="61286" marT="30643" marB="30643" anchor="ctr"/>
                </a:tc>
                <a:tc>
                  <a:txBody>
                    <a:bodyPr/>
                    <a:lstStyle/>
                    <a:p>
                      <a:pPr algn="ctr"/>
                      <a:endParaRPr lang="en-GR" sz="1000">
                        <a:effectLst/>
                      </a:endParaRPr>
                    </a:p>
                  </a:txBody>
                  <a:tcPr marL="61286" marR="61286" marT="30643" marB="30643" anchor="ctr"/>
                </a:tc>
                <a:tc>
                  <a:txBody>
                    <a:bodyPr/>
                    <a:lstStyle/>
                    <a:p>
                      <a:pPr algn="ctr"/>
                      <a:endParaRPr lang="en-GR" sz="1000">
                        <a:effectLst/>
                      </a:endParaRPr>
                    </a:p>
                  </a:txBody>
                  <a:tcPr marL="61286" marR="61286" marT="30643" marB="30643" anchor="ctr"/>
                </a:tc>
                <a:tc>
                  <a:txBody>
                    <a:bodyPr/>
                    <a:lstStyle/>
                    <a:p>
                      <a:pPr algn="ctr"/>
                      <a:r>
                        <a:rPr lang="en-GB" sz="1000" b="1">
                          <a:effectLst/>
                        </a:rPr>
                        <a:t>NDC </a:t>
                      </a:r>
                      <a:endParaRPr lang="en-GB" sz="1000">
                        <a:effectLst/>
                      </a:endParaRPr>
                    </a:p>
                  </a:txBody>
                  <a:tcPr marL="61286" marR="61286" marT="30643" marB="30643" anchor="ctr"/>
                </a:tc>
                <a:tc>
                  <a:txBody>
                    <a:bodyPr/>
                    <a:lstStyle/>
                    <a:p>
                      <a:pPr algn="ctr"/>
                      <a:endParaRPr lang="en-GR" sz="1000">
                        <a:effectLst/>
                      </a:endParaRPr>
                    </a:p>
                  </a:txBody>
                  <a:tcPr marL="61286" marR="61286" marT="30643" marB="30643" anchor="ctr"/>
                </a:tc>
                <a:tc>
                  <a:txBody>
                    <a:bodyPr/>
                    <a:lstStyle/>
                    <a:p>
                      <a:pPr algn="ctr"/>
                      <a:r>
                        <a:rPr lang="en-GB" sz="1000" b="1">
                          <a:effectLst/>
                        </a:rPr>
                        <a:t>NDC </a:t>
                      </a:r>
                      <a:endParaRPr lang="en-GB" sz="1000">
                        <a:effectLst/>
                      </a:endParaRPr>
                    </a:p>
                  </a:txBody>
                  <a:tcPr marL="61286" marR="61286" marT="30643" marB="30643" anchor="ctr"/>
                </a:tc>
                <a:tc>
                  <a:txBody>
                    <a:bodyPr/>
                    <a:lstStyle/>
                    <a:p>
                      <a:pPr algn="ctr"/>
                      <a:endParaRPr lang="en-GR" sz="1000">
                        <a:effectLst/>
                      </a:endParaRPr>
                    </a:p>
                  </a:txBody>
                  <a:tcPr marL="61286" marR="61286" marT="30643" marB="30643" anchor="ctr"/>
                </a:tc>
                <a:tc>
                  <a:txBody>
                    <a:bodyPr/>
                    <a:lstStyle/>
                    <a:p>
                      <a:pPr algn="ctr"/>
                      <a:endParaRPr lang="en-GR" sz="1000">
                        <a:effectLst/>
                      </a:endParaRPr>
                    </a:p>
                  </a:txBody>
                  <a:tcPr marL="61286" marR="61286" marT="30643" marB="30643" anchor="ctr"/>
                </a:tc>
                <a:extLst>
                  <a:ext uri="{0D108BD9-81ED-4DB2-BD59-A6C34878D82A}">
                    <a16:rowId xmlns:a16="http://schemas.microsoft.com/office/drawing/2014/main" val="3377366544"/>
                  </a:ext>
                </a:extLst>
              </a:tr>
              <a:tr h="1150096">
                <a:tc>
                  <a:txBody>
                    <a:bodyPr/>
                    <a:lstStyle/>
                    <a:p>
                      <a:endParaRPr lang="en-GR" sz="1000" dirty="0">
                        <a:effectLst/>
                      </a:endParaRPr>
                    </a:p>
                  </a:txBody>
                  <a:tcPr marL="61286" marR="61286" marT="30643" marB="30643" anchor="ctr"/>
                </a:tc>
                <a:tc>
                  <a:txBody>
                    <a:bodyPr/>
                    <a:lstStyle/>
                    <a:p>
                      <a:pPr algn="ctr"/>
                      <a:r>
                        <a:rPr lang="en-GB" sz="1000" b="1">
                          <a:effectLst/>
                        </a:rPr>
                        <a:t>2021 RP </a:t>
                      </a:r>
                      <a:endParaRPr lang="en-GB" sz="1000">
                        <a:effectLst/>
                      </a:endParaRPr>
                    </a:p>
                    <a:p>
                      <a:pPr algn="ctr"/>
                      <a:r>
                        <a:rPr lang="en-GB" sz="1000" b="1">
                          <a:effectLst/>
                        </a:rPr>
                        <a:t>IODE </a:t>
                      </a:r>
                      <a:endParaRPr lang="en-GB" sz="1000">
                        <a:effectLst/>
                      </a:endParaRPr>
                    </a:p>
                  </a:txBody>
                  <a:tcPr marL="61286" marR="61286" marT="30643" marB="30643" anchor="ctr"/>
                </a:tc>
                <a:tc>
                  <a:txBody>
                    <a:bodyPr/>
                    <a:lstStyle/>
                    <a:p>
                      <a:pPr algn="ctr"/>
                      <a:r>
                        <a:rPr lang="en-GB" sz="1000" b="1">
                          <a:effectLst/>
                        </a:rPr>
                        <a:t>2021 </a:t>
                      </a:r>
                      <a:endParaRPr lang="en-GB" sz="1000">
                        <a:effectLst/>
                      </a:endParaRPr>
                    </a:p>
                    <a:p>
                      <a:pPr algn="ctr"/>
                      <a:r>
                        <a:rPr lang="en-GB" sz="1000" b="1">
                          <a:effectLst/>
                        </a:rPr>
                        <a:t>IODE Project Office budget contribution </a:t>
                      </a:r>
                      <a:endParaRPr lang="en-GB" sz="1000">
                        <a:effectLst/>
                      </a:endParaRPr>
                    </a:p>
                  </a:txBody>
                  <a:tcPr marL="61286" marR="61286" marT="30643" marB="30643" anchor="ctr"/>
                </a:tc>
                <a:tc>
                  <a:txBody>
                    <a:bodyPr/>
                    <a:lstStyle/>
                    <a:p>
                      <a:pPr algn="ctr"/>
                      <a:r>
                        <a:rPr lang="en-GB" sz="1000" b="1">
                          <a:effectLst/>
                        </a:rPr>
                        <a:t>2021 RP GOOS </a:t>
                      </a:r>
                      <a:endParaRPr lang="en-GB" sz="1000">
                        <a:effectLst/>
                      </a:endParaRPr>
                    </a:p>
                  </a:txBody>
                  <a:tcPr marL="61286" marR="61286" marT="30643" marB="30643" anchor="ctr"/>
                </a:tc>
                <a:tc>
                  <a:txBody>
                    <a:bodyPr/>
                    <a:lstStyle/>
                    <a:p>
                      <a:pPr algn="ctr"/>
                      <a:r>
                        <a:rPr lang="en-GB" sz="1000" b="1">
                          <a:effectLst/>
                        </a:rPr>
                        <a:t>2021 EXB REC’D </a:t>
                      </a:r>
                      <a:endParaRPr lang="en-GB" sz="1000">
                        <a:effectLst/>
                      </a:endParaRPr>
                    </a:p>
                  </a:txBody>
                  <a:tcPr marL="61286" marR="61286" marT="30643" marB="30643" anchor="ctr"/>
                </a:tc>
                <a:tc>
                  <a:txBody>
                    <a:bodyPr/>
                    <a:lstStyle/>
                    <a:p>
                      <a:pPr algn="ctr"/>
                      <a:r>
                        <a:rPr lang="en-GB" sz="1000" b="1">
                          <a:effectLst/>
                        </a:rPr>
                        <a:t>2021 EXB TO FIND </a:t>
                      </a:r>
                      <a:endParaRPr lang="en-GB" sz="1000">
                        <a:effectLst/>
                      </a:endParaRPr>
                    </a:p>
                  </a:txBody>
                  <a:tcPr marL="61286" marR="61286" marT="30643" marB="30643" anchor="ctr"/>
                </a:tc>
                <a:tc>
                  <a:txBody>
                    <a:bodyPr/>
                    <a:lstStyle/>
                    <a:p>
                      <a:pPr algn="ctr"/>
                      <a:r>
                        <a:rPr lang="en-GB" sz="1000" b="1">
                          <a:effectLst/>
                        </a:rPr>
                        <a:t>2022 RP IODE </a:t>
                      </a:r>
                      <a:endParaRPr lang="en-GB" sz="1000">
                        <a:effectLst/>
                      </a:endParaRPr>
                    </a:p>
                  </a:txBody>
                  <a:tcPr marL="61286" marR="61286" marT="30643" marB="30643" anchor="ctr"/>
                </a:tc>
                <a:tc>
                  <a:txBody>
                    <a:bodyPr/>
                    <a:lstStyle/>
                    <a:p>
                      <a:pPr algn="ctr"/>
                      <a:r>
                        <a:rPr lang="en-GB" sz="1000" b="1">
                          <a:effectLst/>
                        </a:rPr>
                        <a:t>2022 </a:t>
                      </a:r>
                      <a:endParaRPr lang="en-GB" sz="1000">
                        <a:effectLst/>
                      </a:endParaRPr>
                    </a:p>
                    <a:p>
                      <a:pPr algn="ctr"/>
                      <a:r>
                        <a:rPr lang="en-GB" sz="1000" b="1">
                          <a:effectLst/>
                        </a:rPr>
                        <a:t>IODE Project Office budget contributio n </a:t>
                      </a:r>
                      <a:endParaRPr lang="en-GB" sz="1000">
                        <a:effectLst/>
                      </a:endParaRPr>
                    </a:p>
                  </a:txBody>
                  <a:tcPr marL="61286" marR="61286" marT="30643" marB="30643" anchor="ctr"/>
                </a:tc>
                <a:tc>
                  <a:txBody>
                    <a:bodyPr/>
                    <a:lstStyle/>
                    <a:p>
                      <a:pPr algn="ctr"/>
                      <a:r>
                        <a:rPr lang="en-GB" sz="1000" b="1">
                          <a:effectLst/>
                        </a:rPr>
                        <a:t>2022 RP GOOS </a:t>
                      </a:r>
                      <a:endParaRPr lang="en-GB" sz="1000">
                        <a:effectLst/>
                      </a:endParaRPr>
                    </a:p>
                  </a:txBody>
                  <a:tcPr marL="61286" marR="61286" marT="30643" marB="30643" anchor="ctr"/>
                </a:tc>
                <a:tc>
                  <a:txBody>
                    <a:bodyPr/>
                    <a:lstStyle/>
                    <a:p>
                      <a:pPr algn="ctr"/>
                      <a:r>
                        <a:rPr lang="en-GB" sz="1000" b="1">
                          <a:effectLst/>
                        </a:rPr>
                        <a:t>2022 </a:t>
                      </a:r>
                      <a:endParaRPr lang="en-GB" sz="1000">
                        <a:effectLst/>
                      </a:endParaRPr>
                    </a:p>
                    <a:p>
                      <a:pPr algn="ctr"/>
                      <a:r>
                        <a:rPr lang="en-GB" sz="1000" b="1">
                          <a:effectLst/>
                        </a:rPr>
                        <a:t>EXB REC’D </a:t>
                      </a:r>
                      <a:endParaRPr lang="en-GB" sz="1000">
                        <a:effectLst/>
                      </a:endParaRPr>
                    </a:p>
                  </a:txBody>
                  <a:tcPr marL="61286" marR="61286" marT="30643" marB="30643" anchor="ctr"/>
                </a:tc>
                <a:tc>
                  <a:txBody>
                    <a:bodyPr/>
                    <a:lstStyle/>
                    <a:p>
                      <a:pPr algn="ctr"/>
                      <a:r>
                        <a:rPr lang="en-GB" sz="1000" b="1">
                          <a:effectLst/>
                        </a:rPr>
                        <a:t>2022 EXB TO FIND </a:t>
                      </a:r>
                      <a:endParaRPr lang="en-GB" sz="1000">
                        <a:effectLst/>
                      </a:endParaRPr>
                    </a:p>
                  </a:txBody>
                  <a:tcPr marL="61286" marR="61286" marT="30643" marB="30643" anchor="ctr"/>
                </a:tc>
                <a:extLst>
                  <a:ext uri="{0D108BD9-81ED-4DB2-BD59-A6C34878D82A}">
                    <a16:rowId xmlns:a16="http://schemas.microsoft.com/office/drawing/2014/main" val="3990815485"/>
                  </a:ext>
                </a:extLst>
              </a:tr>
              <a:tr h="225687">
                <a:tc>
                  <a:txBody>
                    <a:bodyPr/>
                    <a:lstStyle/>
                    <a:p>
                      <a:r>
                        <a:rPr lang="en-GB" sz="1400" b="1" dirty="0">
                          <a:solidFill>
                            <a:srgbClr val="0000FF"/>
                          </a:solidFill>
                          <a:effectLst/>
                        </a:rPr>
                        <a:t>TOTALS </a:t>
                      </a:r>
                      <a:endParaRPr lang="en-GB" sz="1400" dirty="0">
                        <a:effectLst/>
                      </a:endParaRPr>
                    </a:p>
                  </a:txBody>
                  <a:tcPr marL="61286" marR="61286" marT="30643" marB="30643" anchor="ctr"/>
                </a:tc>
                <a:tc>
                  <a:txBody>
                    <a:bodyPr/>
                    <a:lstStyle/>
                    <a:p>
                      <a:pPr algn="ctr"/>
                      <a:r>
                        <a:rPr lang="en-GR" sz="1400" b="1" dirty="0">
                          <a:effectLst/>
                        </a:rPr>
                        <a:t>32,750 </a:t>
                      </a:r>
                      <a:endParaRPr lang="en-GR" sz="1400" dirty="0">
                        <a:effectLst/>
                      </a:endParaRPr>
                    </a:p>
                  </a:txBody>
                  <a:tcPr marL="61286" marR="61286" marT="30643" marB="30643" anchor="ctr"/>
                </a:tc>
                <a:tc>
                  <a:txBody>
                    <a:bodyPr/>
                    <a:lstStyle/>
                    <a:p>
                      <a:pPr algn="ctr"/>
                      <a:r>
                        <a:rPr lang="en-GR" sz="1400" b="1" dirty="0">
                          <a:effectLst/>
                        </a:rPr>
                        <a:t>6,700 </a:t>
                      </a:r>
                      <a:endParaRPr lang="en-GR" sz="1400" dirty="0">
                        <a:effectLst/>
                      </a:endParaRPr>
                    </a:p>
                  </a:txBody>
                  <a:tcPr marL="61286" marR="61286" marT="30643" marB="30643" anchor="ctr"/>
                </a:tc>
                <a:tc>
                  <a:txBody>
                    <a:bodyPr/>
                    <a:lstStyle/>
                    <a:p>
                      <a:pPr algn="ctr"/>
                      <a:r>
                        <a:rPr lang="en-GR" sz="1400" b="1" dirty="0">
                          <a:effectLst/>
                        </a:rPr>
                        <a:t>30,750 </a:t>
                      </a:r>
                      <a:endParaRPr lang="en-GR" sz="1400" dirty="0">
                        <a:effectLst/>
                      </a:endParaRPr>
                    </a:p>
                  </a:txBody>
                  <a:tcPr marL="61286" marR="61286" marT="30643" marB="30643" anchor="ctr"/>
                </a:tc>
                <a:tc>
                  <a:txBody>
                    <a:bodyPr/>
                    <a:lstStyle/>
                    <a:p>
                      <a:pPr algn="ctr"/>
                      <a:r>
                        <a:rPr lang="en-GR" sz="1400" b="1" dirty="0">
                          <a:effectLst/>
                        </a:rPr>
                        <a:t>54,500 </a:t>
                      </a:r>
                      <a:endParaRPr lang="en-GR" sz="1400" dirty="0">
                        <a:effectLst/>
                      </a:endParaRPr>
                    </a:p>
                  </a:txBody>
                  <a:tcPr marL="61286" marR="61286" marT="30643" marB="30643" anchor="ctr"/>
                </a:tc>
                <a:tc>
                  <a:txBody>
                    <a:bodyPr/>
                    <a:lstStyle/>
                    <a:p>
                      <a:pPr algn="ctr"/>
                      <a:r>
                        <a:rPr lang="en-GB" sz="1400" b="1" dirty="0">
                          <a:effectLst/>
                        </a:rPr>
                        <a:t>EXB </a:t>
                      </a:r>
                      <a:endParaRPr lang="en-GB" sz="1400" dirty="0">
                        <a:effectLst/>
                      </a:endParaRPr>
                    </a:p>
                  </a:txBody>
                  <a:tcPr marL="61286" marR="61286" marT="30643" marB="30643" anchor="ctr"/>
                </a:tc>
                <a:tc>
                  <a:txBody>
                    <a:bodyPr/>
                    <a:lstStyle/>
                    <a:p>
                      <a:pPr algn="ctr"/>
                      <a:r>
                        <a:rPr lang="en-GR" sz="1400" b="1" dirty="0">
                          <a:effectLst/>
                        </a:rPr>
                        <a:t>14,000 </a:t>
                      </a:r>
                      <a:endParaRPr lang="en-GR" sz="1400" dirty="0">
                        <a:effectLst/>
                      </a:endParaRPr>
                    </a:p>
                  </a:txBody>
                  <a:tcPr marL="61286" marR="61286" marT="30643" marB="30643" anchor="ctr"/>
                </a:tc>
                <a:tc>
                  <a:txBody>
                    <a:bodyPr/>
                    <a:lstStyle/>
                    <a:p>
                      <a:pPr algn="ctr"/>
                      <a:r>
                        <a:rPr lang="en-GR" sz="1400" b="1" dirty="0">
                          <a:effectLst/>
                        </a:rPr>
                        <a:t>12,300 </a:t>
                      </a:r>
                      <a:endParaRPr lang="en-GR" sz="1400" dirty="0">
                        <a:effectLst/>
                      </a:endParaRPr>
                    </a:p>
                  </a:txBody>
                  <a:tcPr marL="61286" marR="61286" marT="30643" marB="30643" anchor="ctr"/>
                </a:tc>
                <a:tc>
                  <a:txBody>
                    <a:bodyPr/>
                    <a:lstStyle/>
                    <a:p>
                      <a:pPr algn="ctr"/>
                      <a:r>
                        <a:rPr lang="en-GR" sz="1400" b="1" dirty="0">
                          <a:effectLst/>
                        </a:rPr>
                        <a:t>18,000 </a:t>
                      </a:r>
                      <a:endParaRPr lang="en-GR" sz="1400" dirty="0">
                        <a:effectLst/>
                      </a:endParaRPr>
                    </a:p>
                  </a:txBody>
                  <a:tcPr marL="61286" marR="61286" marT="30643" marB="30643" anchor="ctr"/>
                </a:tc>
                <a:tc>
                  <a:txBody>
                    <a:bodyPr/>
                    <a:lstStyle/>
                    <a:p>
                      <a:pPr algn="ctr"/>
                      <a:r>
                        <a:rPr lang="en-GR" sz="1400" b="1" dirty="0">
                          <a:effectLst/>
                        </a:rPr>
                        <a:t>49,000 </a:t>
                      </a:r>
                      <a:endParaRPr lang="en-GR" sz="1400" dirty="0">
                        <a:effectLst/>
                      </a:endParaRPr>
                    </a:p>
                  </a:txBody>
                  <a:tcPr marL="61286" marR="61286" marT="30643" marB="30643" anchor="ctr"/>
                </a:tc>
                <a:tc>
                  <a:txBody>
                    <a:bodyPr/>
                    <a:lstStyle/>
                    <a:p>
                      <a:pPr algn="ctr"/>
                      <a:r>
                        <a:rPr lang="en-GB" sz="1400" b="1" dirty="0">
                          <a:effectLst/>
                        </a:rPr>
                        <a:t>EXB </a:t>
                      </a:r>
                      <a:endParaRPr lang="en-GB" sz="1400" dirty="0">
                        <a:effectLst/>
                      </a:endParaRPr>
                    </a:p>
                  </a:txBody>
                  <a:tcPr marL="61286" marR="61286" marT="30643" marB="30643" anchor="ctr"/>
                </a:tc>
                <a:extLst>
                  <a:ext uri="{0D108BD9-81ED-4DB2-BD59-A6C34878D82A}">
                    <a16:rowId xmlns:a16="http://schemas.microsoft.com/office/drawing/2014/main" val="2141910858"/>
                  </a:ext>
                </a:extLst>
              </a:tr>
            </a:tbl>
          </a:graphicData>
        </a:graphic>
      </p:graphicFrame>
    </p:spTree>
    <p:extLst>
      <p:ext uri="{BB962C8B-B14F-4D97-AF65-F5344CB8AC3E}">
        <p14:creationId xmlns:p14="http://schemas.microsoft.com/office/powerpoint/2010/main" val="2715640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4"/>
          <p:cNvPicPr preferRelativeResize="0"/>
          <p:nvPr/>
        </p:nvPicPr>
        <p:blipFill rotWithShape="1">
          <a:blip r:embed="rId3">
            <a:alphaModFix/>
          </a:blip>
          <a:srcRect/>
          <a:stretch/>
        </p:blipFill>
        <p:spPr>
          <a:xfrm>
            <a:off x="169209" y="207834"/>
            <a:ext cx="2896983" cy="1352929"/>
          </a:xfrm>
          <a:prstGeom prst="rect">
            <a:avLst/>
          </a:prstGeom>
          <a:noFill/>
          <a:ln>
            <a:noFill/>
          </a:ln>
        </p:spPr>
      </p:pic>
      <p:sp>
        <p:nvSpPr>
          <p:cNvPr id="80" name="Google Shape;80;p4"/>
          <p:cNvSpPr txBox="1"/>
          <p:nvPr/>
        </p:nvSpPr>
        <p:spPr>
          <a:xfrm>
            <a:off x="4367808" y="6309320"/>
            <a:ext cx="3181637" cy="1863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39406E"/>
              </a:solidFill>
              <a:latin typeface="Arial"/>
              <a:ea typeface="Arial"/>
              <a:cs typeface="Arial"/>
              <a:sym typeface="Arial"/>
            </a:endParaRPr>
          </a:p>
        </p:txBody>
      </p:sp>
      <p:sp>
        <p:nvSpPr>
          <p:cNvPr id="81" name="Google Shape;81;p4"/>
          <p:cNvSpPr txBox="1">
            <a:spLocks noGrp="1"/>
          </p:cNvSpPr>
          <p:nvPr>
            <p:ph type="ftr" idx="11"/>
          </p:nvPr>
        </p:nvSpPr>
        <p:spPr>
          <a:xfrm>
            <a:off x="479376" y="4924222"/>
            <a:ext cx="11017224" cy="138499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400">
                <a:solidFill>
                  <a:srgbClr val="39406E"/>
                </a:solidFill>
                <a:latin typeface="Arial"/>
                <a:ea typeface="Arial"/>
                <a:cs typeface="Arial"/>
                <a:sym typeface="Arial"/>
              </a:rPr>
              <a:t>To learn more or submit your own best practice,</a:t>
            </a:r>
            <a:endParaRPr/>
          </a:p>
          <a:p>
            <a:pPr marL="0" marR="0" lvl="0" indent="0" algn="ctr" rtl="0">
              <a:spcBef>
                <a:spcPts val="0"/>
              </a:spcBef>
              <a:spcAft>
                <a:spcPts val="0"/>
              </a:spcAft>
              <a:buNone/>
            </a:pPr>
            <a:r>
              <a:rPr lang="en-AU" sz="2400">
                <a:solidFill>
                  <a:srgbClr val="39406E"/>
                </a:solidFill>
                <a:latin typeface="Arial"/>
                <a:ea typeface="Arial"/>
                <a:cs typeface="Arial"/>
                <a:sym typeface="Arial"/>
              </a:rPr>
              <a:t>please visit </a:t>
            </a:r>
            <a:r>
              <a:rPr lang="en-AU" sz="2400" u="sng">
                <a:solidFill>
                  <a:srgbClr val="39406E"/>
                </a:solidFill>
                <a:latin typeface="Arial"/>
                <a:ea typeface="Arial"/>
                <a:cs typeface="Arial"/>
                <a:sym typeface="Arial"/>
                <a:hlinkClick r:id="rId4">
                  <a:extLst>
                    <a:ext uri="{A12FA001-AC4F-418D-AE19-62706E023703}">
                      <ahyp:hlinkClr xmlns:ahyp="http://schemas.microsoft.com/office/drawing/2018/hyperlinkcolor" val="tx"/>
                    </a:ext>
                  </a:extLst>
                </a:hlinkClick>
              </a:rPr>
              <a:t>www.oceanbestpractices.org</a:t>
            </a:r>
            <a:endParaRPr sz="2400">
              <a:solidFill>
                <a:srgbClr val="39406E"/>
              </a:solidFill>
              <a:latin typeface="Arial"/>
              <a:ea typeface="Arial"/>
              <a:cs typeface="Arial"/>
              <a:sym typeface="Arial"/>
            </a:endParaRPr>
          </a:p>
        </p:txBody>
      </p:sp>
      <p:pic>
        <p:nvPicPr>
          <p:cNvPr id="83" name="Google Shape;83;p4"/>
          <p:cNvPicPr preferRelativeResize="0"/>
          <p:nvPr/>
        </p:nvPicPr>
        <p:blipFill rotWithShape="1">
          <a:blip r:embed="rId5">
            <a:alphaModFix/>
          </a:blip>
          <a:srcRect r="13978"/>
          <a:stretch/>
        </p:blipFill>
        <p:spPr>
          <a:xfrm>
            <a:off x="4079776" y="413450"/>
            <a:ext cx="7488500" cy="1352950"/>
          </a:xfrm>
          <a:prstGeom prst="rect">
            <a:avLst/>
          </a:prstGeom>
          <a:noFill/>
          <a:ln>
            <a:noFill/>
          </a:ln>
        </p:spPr>
      </p:pic>
      <p:pic>
        <p:nvPicPr>
          <p:cNvPr id="84" name="Google Shape;84;p4"/>
          <p:cNvPicPr preferRelativeResize="0"/>
          <p:nvPr/>
        </p:nvPicPr>
        <p:blipFill>
          <a:blip r:embed="rId6">
            <a:alphaModFix/>
          </a:blip>
          <a:stretch>
            <a:fillRect/>
          </a:stretch>
        </p:blipFill>
        <p:spPr>
          <a:xfrm>
            <a:off x="3934100" y="2207850"/>
            <a:ext cx="2307314" cy="2307314"/>
          </a:xfrm>
          <a:prstGeom prst="rect">
            <a:avLst/>
          </a:prstGeom>
          <a:noFill/>
          <a:ln w="9525" cap="flat" cmpd="sng">
            <a:solidFill>
              <a:srgbClr val="44546A"/>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a:spLocks noGrp="1"/>
          </p:cNvSpPr>
          <p:nvPr>
            <p:ph type="title"/>
          </p:nvPr>
        </p:nvSpPr>
        <p:spPr>
          <a:xfrm>
            <a:off x="838200" y="9618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9406E"/>
              </a:buClr>
              <a:buSzPts val="4400"/>
              <a:buFont typeface="Calibri"/>
              <a:buNone/>
            </a:pPr>
            <a:r>
              <a:rPr lang="en-GB" dirty="0">
                <a:latin typeface="+mn-lt"/>
              </a:rPr>
              <a:t>Introduction</a:t>
            </a:r>
            <a:endParaRPr dirty="0">
              <a:latin typeface="+mn-lt"/>
            </a:endParaRPr>
          </a:p>
        </p:txBody>
      </p:sp>
      <p:sp>
        <p:nvSpPr>
          <p:cNvPr id="74" name="Google Shape;74;p3"/>
          <p:cNvSpPr txBox="1">
            <a:spLocks noGrp="1"/>
          </p:cNvSpPr>
          <p:nvPr>
            <p:ph type="body" idx="1"/>
          </p:nvPr>
        </p:nvSpPr>
        <p:spPr>
          <a:xfrm>
            <a:off x="311972" y="1194099"/>
            <a:ext cx="11564470" cy="4982864"/>
          </a:xfrm>
          <a:prstGeom prst="rect">
            <a:avLst/>
          </a:prstGeom>
          <a:noFill/>
          <a:ln>
            <a:noFill/>
          </a:ln>
        </p:spPr>
        <p:txBody>
          <a:bodyPr spcFirstLastPara="1" wrap="square" lIns="91425" tIns="45700" rIns="91425" bIns="45700" anchor="t" anchorCtr="0">
            <a:noAutofit/>
          </a:bodyPr>
          <a:lstStyle/>
          <a:p>
            <a:pPr indent="-457200">
              <a:lnSpc>
                <a:spcPct val="120000"/>
              </a:lnSpc>
              <a:spcBef>
                <a:spcPts val="0"/>
              </a:spcBef>
              <a:buClr>
                <a:schemeClr val="tx1"/>
              </a:buClr>
              <a:buSzPct val="100000"/>
            </a:pPr>
            <a:r>
              <a:rPr lang="en-US" sz="2200" dirty="0">
                <a:solidFill>
                  <a:schemeClr val="tx1"/>
                </a:solidFill>
                <a:latin typeface="+mn-lt"/>
                <a:ea typeface="Arial"/>
                <a:cs typeface="Calibri" panose="020F0502020204030204" pitchFamily="34" charset="0"/>
                <a:sym typeface="Arial"/>
              </a:rPr>
              <a:t>The implementation plan addresses priority actions for the next three years (2021-2023) (UNESCO biennium 2020-2021 and 2022-2023) for advancing toward the objectives of the OBPS Strategic Plan1 (also provided below) and responding to Ocean Decade needs related to best practices as resources allow.</a:t>
            </a:r>
          </a:p>
          <a:p>
            <a:pPr indent="-457200">
              <a:lnSpc>
                <a:spcPct val="120000"/>
              </a:lnSpc>
              <a:spcBef>
                <a:spcPts val="0"/>
              </a:spcBef>
              <a:buClr>
                <a:schemeClr val="tx1"/>
              </a:buClr>
              <a:buSzPct val="100000"/>
            </a:pPr>
            <a:endParaRPr lang="en-US" sz="1000" dirty="0">
              <a:solidFill>
                <a:schemeClr val="tx1"/>
              </a:solidFill>
              <a:latin typeface="+mn-lt"/>
              <a:ea typeface="Arial"/>
              <a:cs typeface="Calibri" panose="020F0502020204030204" pitchFamily="34" charset="0"/>
              <a:sym typeface="Arial"/>
            </a:endParaRPr>
          </a:p>
          <a:p>
            <a:pPr indent="-457200">
              <a:lnSpc>
                <a:spcPct val="120000"/>
              </a:lnSpc>
              <a:spcBef>
                <a:spcPts val="0"/>
              </a:spcBef>
              <a:buClr>
                <a:schemeClr val="tx1"/>
              </a:buClr>
              <a:buSzPct val="100000"/>
            </a:pPr>
            <a:r>
              <a:rPr lang="en-US" sz="2200" dirty="0">
                <a:solidFill>
                  <a:schemeClr val="tx1"/>
                </a:solidFill>
                <a:latin typeface="+mn-lt"/>
                <a:ea typeface="Arial"/>
                <a:cs typeface="Calibri" panose="020F0502020204030204" pitchFamily="34" charset="0"/>
                <a:sym typeface="Arial"/>
              </a:rPr>
              <a:t>In the 2021-2025 Strategy, the four Strategic Objectives and associated outcomes provide guidance on priorities for the development of a more user-focused, inclusive and technology-sophisticated Ocean Best Practices System.</a:t>
            </a:r>
          </a:p>
          <a:p>
            <a:pPr indent="-457200">
              <a:lnSpc>
                <a:spcPct val="120000"/>
              </a:lnSpc>
              <a:spcBef>
                <a:spcPts val="0"/>
              </a:spcBef>
              <a:buClr>
                <a:schemeClr val="tx1"/>
              </a:buClr>
              <a:buSzPct val="100000"/>
            </a:pPr>
            <a:endParaRPr lang="en-US" sz="1000" dirty="0">
              <a:solidFill>
                <a:schemeClr val="tx1"/>
              </a:solidFill>
              <a:latin typeface="+mn-lt"/>
              <a:ea typeface="Arial"/>
              <a:cs typeface="Calibri" panose="020F0502020204030204" pitchFamily="34" charset="0"/>
              <a:sym typeface="Arial"/>
            </a:endParaRPr>
          </a:p>
          <a:p>
            <a:pPr indent="-457200">
              <a:lnSpc>
                <a:spcPct val="120000"/>
              </a:lnSpc>
              <a:spcBef>
                <a:spcPts val="0"/>
              </a:spcBef>
              <a:buClr>
                <a:schemeClr val="tx1"/>
              </a:buClr>
              <a:buSzPct val="100000"/>
            </a:pPr>
            <a:r>
              <a:rPr lang="en-GB" sz="2200" dirty="0">
                <a:solidFill>
                  <a:schemeClr val="tx1"/>
                </a:solidFill>
                <a:latin typeface="+mn-lt"/>
                <a:ea typeface="Arial"/>
                <a:cs typeface="Calibri" panose="020F0502020204030204" pitchFamily="34" charset="0"/>
                <a:sym typeface="Arial"/>
              </a:rPr>
              <a:t>The Decade Implementation Plan Guidance Note for Applicants No. 1/2020: “</a:t>
            </a:r>
            <a:r>
              <a:rPr lang="en-GB" sz="2200" i="1" dirty="0">
                <a:solidFill>
                  <a:schemeClr val="tx1"/>
                </a:solidFill>
                <a:latin typeface="+mn-lt"/>
                <a:ea typeface="Arial"/>
                <a:cs typeface="Calibri" panose="020F0502020204030204" pitchFamily="34" charset="0"/>
                <a:sym typeface="Arial"/>
              </a:rPr>
              <a:t>programmes responding to this call are encouraged to address interoperability and to develop and use best practices in their work. Further resources can be found at </a:t>
            </a:r>
            <a:r>
              <a:rPr lang="en-GB" sz="2200" i="1" dirty="0" err="1">
                <a:solidFill>
                  <a:schemeClr val="tx1"/>
                </a:solidFill>
                <a:latin typeface="+mn-lt"/>
                <a:ea typeface="Arial"/>
                <a:cs typeface="Calibri" panose="020F0502020204030204" pitchFamily="34" charset="0"/>
                <a:sym typeface="Arial"/>
              </a:rPr>
              <a:t>oceanbestpractices.org</a:t>
            </a:r>
            <a:r>
              <a:rPr lang="en-GB" sz="2200" dirty="0">
                <a:solidFill>
                  <a:schemeClr val="tx1"/>
                </a:solidFill>
                <a:latin typeface="+mn-lt"/>
                <a:ea typeface="Arial"/>
                <a:cs typeface="Calibri" panose="020F0502020204030204" pitchFamily="34" charset="0"/>
                <a:sym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a:spLocks noGrp="1"/>
          </p:cNvSpPr>
          <p:nvPr>
            <p:ph type="title"/>
          </p:nvPr>
        </p:nvSpPr>
        <p:spPr>
          <a:xfrm>
            <a:off x="838200" y="9618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9406E"/>
              </a:buClr>
              <a:buSzPts val="4400"/>
              <a:buFont typeface="Calibri"/>
              <a:buNone/>
            </a:pPr>
            <a:r>
              <a:rPr lang="en-GB" dirty="0">
                <a:latin typeface="+mn-lt"/>
              </a:rPr>
              <a:t>Introduction </a:t>
            </a:r>
            <a:r>
              <a:rPr lang="en-GB" sz="2000" dirty="0">
                <a:latin typeface="+mn-lt"/>
              </a:rPr>
              <a:t>(cont.)</a:t>
            </a:r>
            <a:endParaRPr sz="2000" dirty="0">
              <a:latin typeface="+mn-lt"/>
            </a:endParaRPr>
          </a:p>
        </p:txBody>
      </p:sp>
      <p:sp>
        <p:nvSpPr>
          <p:cNvPr id="74" name="Google Shape;74;p3"/>
          <p:cNvSpPr txBox="1">
            <a:spLocks noGrp="1"/>
          </p:cNvSpPr>
          <p:nvPr>
            <p:ph type="body" idx="1"/>
          </p:nvPr>
        </p:nvSpPr>
        <p:spPr>
          <a:xfrm>
            <a:off x="311972" y="1215613"/>
            <a:ext cx="11564470" cy="4961349"/>
          </a:xfrm>
          <a:prstGeom prst="rect">
            <a:avLst/>
          </a:prstGeom>
          <a:noFill/>
          <a:ln>
            <a:noFill/>
          </a:ln>
        </p:spPr>
        <p:txBody>
          <a:bodyPr spcFirstLastPara="1" wrap="square" lIns="91425" tIns="45700" rIns="91425" bIns="45700" anchor="t" anchorCtr="0">
            <a:noAutofit/>
          </a:bodyPr>
          <a:lstStyle/>
          <a:p>
            <a:pPr indent="-457200">
              <a:lnSpc>
                <a:spcPct val="120000"/>
              </a:lnSpc>
              <a:spcBef>
                <a:spcPts val="0"/>
              </a:spcBef>
              <a:buClr>
                <a:schemeClr val="tx1"/>
              </a:buClr>
              <a:buSzPct val="100000"/>
            </a:pPr>
            <a:r>
              <a:rPr lang="en-GB" sz="2200" dirty="0">
                <a:solidFill>
                  <a:schemeClr val="tx1"/>
                </a:solidFill>
                <a:latin typeface="+mn-lt"/>
                <a:ea typeface="Arial"/>
                <a:cs typeface="Calibri" panose="020F0502020204030204" pitchFamily="34" charset="0"/>
                <a:sym typeface="Arial"/>
              </a:rPr>
              <a:t>OBPS anticipates that there will also be an evolution in the creation of best practices through the introduction of practices for co-design and co-development. </a:t>
            </a:r>
          </a:p>
          <a:p>
            <a:pPr indent="-457200">
              <a:lnSpc>
                <a:spcPct val="120000"/>
              </a:lnSpc>
              <a:spcBef>
                <a:spcPts val="0"/>
              </a:spcBef>
              <a:buClr>
                <a:schemeClr val="tx1"/>
              </a:buClr>
              <a:buSzPct val="100000"/>
            </a:pPr>
            <a:endParaRPr lang="en-GB" sz="1000" dirty="0">
              <a:solidFill>
                <a:schemeClr val="tx1"/>
              </a:solidFill>
              <a:latin typeface="+mn-lt"/>
              <a:ea typeface="Arial"/>
              <a:cs typeface="Calibri" panose="020F0502020204030204" pitchFamily="34" charset="0"/>
              <a:sym typeface="Arial"/>
            </a:endParaRPr>
          </a:p>
          <a:p>
            <a:pPr indent="-457200">
              <a:lnSpc>
                <a:spcPct val="120000"/>
              </a:lnSpc>
              <a:spcBef>
                <a:spcPts val="0"/>
              </a:spcBef>
              <a:buClr>
                <a:schemeClr val="tx1"/>
              </a:buClr>
              <a:buSzPct val="100000"/>
            </a:pPr>
            <a:r>
              <a:rPr lang="en-US" sz="2200" dirty="0">
                <a:solidFill>
                  <a:schemeClr val="tx1"/>
                </a:solidFill>
                <a:latin typeface="+mn-lt"/>
                <a:ea typeface="Arial"/>
                <a:cs typeface="Calibri" panose="020F0502020204030204" pitchFamily="34" charset="0"/>
                <a:sym typeface="Arial"/>
              </a:rPr>
              <a:t>There will also be important changes in training and use of best practices beyond the traditional mentoring modalities, incorporating web services and adaptive training supporting local and regional capabilities.</a:t>
            </a:r>
          </a:p>
          <a:p>
            <a:pPr indent="-457200">
              <a:lnSpc>
                <a:spcPct val="120000"/>
              </a:lnSpc>
              <a:spcBef>
                <a:spcPts val="0"/>
              </a:spcBef>
              <a:buClr>
                <a:schemeClr val="tx1"/>
              </a:buClr>
              <a:buSzPct val="100000"/>
            </a:pPr>
            <a:endParaRPr lang="en-US" sz="1000" dirty="0">
              <a:solidFill>
                <a:schemeClr val="tx1"/>
              </a:solidFill>
              <a:latin typeface="+mn-lt"/>
              <a:ea typeface="Arial"/>
              <a:cs typeface="Calibri" panose="020F0502020204030204" pitchFamily="34" charset="0"/>
              <a:sym typeface="Arial"/>
            </a:endParaRPr>
          </a:p>
          <a:p>
            <a:pPr indent="-457200">
              <a:lnSpc>
                <a:spcPct val="120000"/>
              </a:lnSpc>
              <a:spcBef>
                <a:spcPts val="0"/>
              </a:spcBef>
              <a:buClr>
                <a:schemeClr val="tx1"/>
              </a:buClr>
              <a:buSzPct val="100000"/>
            </a:pPr>
            <a:r>
              <a:rPr lang="en-US" sz="2200" dirty="0">
                <a:solidFill>
                  <a:schemeClr val="tx1"/>
                </a:solidFill>
                <a:latin typeface="+mn-lt"/>
                <a:ea typeface="Arial"/>
                <a:cs typeface="Calibri" panose="020F0502020204030204" pitchFamily="34" charset="0"/>
                <a:sym typeface="Arial"/>
              </a:rPr>
              <a:t>The core operational areas of OBPS include </a:t>
            </a:r>
          </a:p>
          <a:p>
            <a:pPr lvl="1" indent="-457200">
              <a:lnSpc>
                <a:spcPct val="120000"/>
              </a:lnSpc>
              <a:spcBef>
                <a:spcPts val="0"/>
              </a:spcBef>
              <a:buClr>
                <a:schemeClr val="tx1"/>
              </a:buClr>
              <a:buSzPct val="100000"/>
            </a:pPr>
            <a:r>
              <a:rPr lang="en-US" sz="2200" dirty="0">
                <a:solidFill>
                  <a:schemeClr val="tx1"/>
                </a:solidFill>
                <a:latin typeface="+mn-lt"/>
                <a:ea typeface="Arial"/>
                <a:cs typeface="Calibri" panose="020F0502020204030204" pitchFamily="34" charset="0"/>
                <a:sym typeface="Arial"/>
              </a:rPr>
              <a:t>the repository with advanced search technology, </a:t>
            </a:r>
          </a:p>
          <a:p>
            <a:pPr lvl="1" indent="-457200">
              <a:lnSpc>
                <a:spcPct val="120000"/>
              </a:lnSpc>
              <a:spcBef>
                <a:spcPts val="0"/>
              </a:spcBef>
              <a:buClr>
                <a:schemeClr val="tx1"/>
              </a:buClr>
              <a:buSzPct val="100000"/>
            </a:pPr>
            <a:r>
              <a:rPr lang="en-US" sz="2200" dirty="0">
                <a:solidFill>
                  <a:schemeClr val="tx1"/>
                </a:solidFill>
                <a:latin typeface="+mn-lt"/>
                <a:ea typeface="Arial"/>
                <a:cs typeface="Calibri" panose="020F0502020204030204" pitchFamily="34" charset="0"/>
                <a:sym typeface="Arial"/>
              </a:rPr>
              <a:t>a peer review publication of Best Practices in Frontiers in Marine Science, </a:t>
            </a:r>
          </a:p>
          <a:p>
            <a:pPr lvl="1" indent="-457200">
              <a:lnSpc>
                <a:spcPct val="120000"/>
              </a:lnSpc>
              <a:spcBef>
                <a:spcPts val="0"/>
              </a:spcBef>
              <a:buClr>
                <a:schemeClr val="tx1"/>
              </a:buClr>
              <a:buSzPct val="100000"/>
            </a:pPr>
            <a:r>
              <a:rPr lang="en-US" sz="2200" dirty="0">
                <a:solidFill>
                  <a:schemeClr val="tx1"/>
                </a:solidFill>
                <a:latin typeface="+mn-lt"/>
                <a:ea typeface="Arial"/>
                <a:cs typeface="Calibri" panose="020F0502020204030204" pitchFamily="34" charset="0"/>
                <a:sym typeface="Arial"/>
              </a:rPr>
              <a:t>support for training and capacity development, </a:t>
            </a:r>
          </a:p>
          <a:p>
            <a:pPr lvl="1" indent="-457200">
              <a:lnSpc>
                <a:spcPct val="120000"/>
              </a:lnSpc>
              <a:spcBef>
                <a:spcPts val="0"/>
              </a:spcBef>
              <a:buClr>
                <a:schemeClr val="tx1"/>
              </a:buClr>
              <a:buSzPct val="100000"/>
            </a:pPr>
            <a:r>
              <a:rPr lang="en-US" sz="2200" dirty="0">
                <a:solidFill>
                  <a:schemeClr val="tx1"/>
                </a:solidFill>
                <a:latin typeface="+mn-lt"/>
                <a:ea typeface="Arial"/>
                <a:cs typeface="Calibri" panose="020F0502020204030204" pitchFamily="34" charset="0"/>
                <a:sym typeface="Arial"/>
              </a:rPr>
              <a:t>an outreach and engagement </a:t>
            </a:r>
            <a:r>
              <a:rPr lang="en-US" sz="2200" dirty="0" err="1">
                <a:solidFill>
                  <a:schemeClr val="tx1"/>
                </a:solidFill>
                <a:latin typeface="+mn-lt"/>
                <a:ea typeface="Arial"/>
                <a:cs typeface="Calibri" panose="020F0502020204030204" pitchFamily="34" charset="0"/>
                <a:sym typeface="Arial"/>
              </a:rPr>
              <a:t>programme</a:t>
            </a:r>
            <a:r>
              <a:rPr lang="en-US" sz="2200" dirty="0">
                <a:solidFill>
                  <a:schemeClr val="tx1"/>
                </a:solidFill>
                <a:latin typeface="+mn-lt"/>
                <a:ea typeface="Arial"/>
                <a:cs typeface="Calibri" panose="020F0502020204030204" pitchFamily="34" charset="0"/>
                <a:sym typeface="Arial"/>
              </a:rPr>
              <a:t> with user/creator communities.</a:t>
            </a:r>
          </a:p>
        </p:txBody>
      </p:sp>
    </p:spTree>
    <p:extLst>
      <p:ext uri="{BB962C8B-B14F-4D97-AF65-F5344CB8AC3E}">
        <p14:creationId xmlns:p14="http://schemas.microsoft.com/office/powerpoint/2010/main" val="292679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86AD7-893C-FFE9-7B56-730F1F3FEC1D}"/>
              </a:ext>
            </a:extLst>
          </p:cNvPr>
          <p:cNvSpPr>
            <a:spLocks noGrp="1"/>
          </p:cNvSpPr>
          <p:nvPr>
            <p:ph type="title"/>
          </p:nvPr>
        </p:nvSpPr>
        <p:spPr>
          <a:xfrm>
            <a:off x="175364" y="117698"/>
            <a:ext cx="11812044" cy="1325563"/>
          </a:xfrm>
        </p:spPr>
        <p:txBody>
          <a:bodyPr>
            <a:normAutofit/>
          </a:bodyPr>
          <a:lstStyle/>
          <a:p>
            <a:r>
              <a:rPr lang="en-GB" sz="4000" dirty="0">
                <a:latin typeface="+mn-lt"/>
              </a:rPr>
              <a:t>From Strategic Objectives to Activities to Outcomes</a:t>
            </a:r>
          </a:p>
        </p:txBody>
      </p:sp>
      <p:sp>
        <p:nvSpPr>
          <p:cNvPr id="3" name="Text Placeholder 2">
            <a:extLst>
              <a:ext uri="{FF2B5EF4-FFF2-40B4-BE49-F238E27FC236}">
                <a16:creationId xmlns:a16="http://schemas.microsoft.com/office/drawing/2014/main" id="{5DEC141D-1C49-3436-C326-01E31937AE98}"/>
              </a:ext>
            </a:extLst>
          </p:cNvPr>
          <p:cNvSpPr>
            <a:spLocks noGrp="1"/>
          </p:cNvSpPr>
          <p:nvPr>
            <p:ph type="body" idx="1"/>
          </p:nvPr>
        </p:nvSpPr>
        <p:spPr>
          <a:xfrm>
            <a:off x="375780" y="1219593"/>
            <a:ext cx="11398685" cy="4756954"/>
          </a:xfrm>
        </p:spPr>
        <p:txBody>
          <a:bodyPr>
            <a:noAutofit/>
          </a:bodyPr>
          <a:lstStyle/>
          <a:p>
            <a:pPr marL="3429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The strategic OBPS objectives (OBPS Strategic Plan) define the longer term needs for the development and operation of an evolving system which fosters collaboration, consensus building and innovation by providing practices and standards across ocean sciences, engineering and applications for society.</a:t>
            </a:r>
          </a:p>
          <a:p>
            <a:pPr marL="342900">
              <a:lnSpc>
                <a:spcPct val="120000"/>
              </a:lnSpc>
              <a:spcBef>
                <a:spcPts val="0"/>
              </a:spcBef>
              <a:buClr>
                <a:schemeClr val="tx1"/>
              </a:buClr>
              <a:buSzPct val="100000"/>
            </a:pPr>
            <a:endParaRPr lang="en-US" sz="1050" dirty="0">
              <a:solidFill>
                <a:schemeClr val="tx1"/>
              </a:solidFill>
              <a:latin typeface="+mn-lt"/>
              <a:ea typeface="Arial"/>
              <a:cs typeface="Calibri" panose="020F0502020204030204" pitchFamily="34" charset="0"/>
              <a:sym typeface="Arial"/>
            </a:endParaRPr>
          </a:p>
          <a:p>
            <a:pPr marL="3429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We link Objectives, Outcomes, Activities and Deliverables within the timeframe of this Implementation Plan, </a:t>
            </a:r>
          </a:p>
          <a:p>
            <a:pPr marL="342900">
              <a:lnSpc>
                <a:spcPct val="120000"/>
              </a:lnSpc>
              <a:spcBef>
                <a:spcPts val="0"/>
              </a:spcBef>
              <a:buClr>
                <a:schemeClr val="tx1"/>
              </a:buClr>
              <a:buSzPct val="100000"/>
            </a:pPr>
            <a:endParaRPr lang="en-US" sz="1050" dirty="0">
              <a:solidFill>
                <a:schemeClr val="tx1"/>
              </a:solidFill>
              <a:latin typeface="+mn-lt"/>
              <a:ea typeface="Arial"/>
              <a:cs typeface="Calibri" panose="020F0502020204030204" pitchFamily="34" charset="0"/>
              <a:sym typeface="Arial"/>
            </a:endParaRPr>
          </a:p>
          <a:p>
            <a:pPr marL="3429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The Activities are technical advancement of the OBPS infrastructure, capacity development, and broader community engagement.</a:t>
            </a:r>
          </a:p>
          <a:p>
            <a:pPr marL="342900">
              <a:lnSpc>
                <a:spcPct val="120000"/>
              </a:lnSpc>
              <a:spcBef>
                <a:spcPts val="0"/>
              </a:spcBef>
              <a:buClr>
                <a:schemeClr val="tx1"/>
              </a:buClr>
              <a:buSzPct val="100000"/>
            </a:pPr>
            <a:endParaRPr lang="en-US" sz="1050" dirty="0">
              <a:solidFill>
                <a:schemeClr val="tx1"/>
              </a:solidFill>
              <a:latin typeface="+mn-lt"/>
              <a:ea typeface="Arial"/>
              <a:cs typeface="Calibri" panose="020F0502020204030204" pitchFamily="34" charset="0"/>
              <a:sym typeface="Arial"/>
            </a:endParaRPr>
          </a:p>
          <a:p>
            <a:pPr marL="3429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These priorities have been defined through dialogue with the community of OBPS stakeholders in a series of annual workshops and other events.</a:t>
            </a:r>
            <a:endParaRPr lang="en-GB" sz="2400" dirty="0">
              <a:latin typeface="+mn-lt"/>
            </a:endParaRPr>
          </a:p>
          <a:p>
            <a:pPr>
              <a:lnSpc>
                <a:spcPct val="150000"/>
              </a:lnSpc>
            </a:pPr>
            <a:endParaRPr lang="en-GB" sz="2400" dirty="0">
              <a:latin typeface="+mn-lt"/>
            </a:endParaRPr>
          </a:p>
        </p:txBody>
      </p:sp>
    </p:spTree>
    <p:extLst>
      <p:ext uri="{BB962C8B-B14F-4D97-AF65-F5344CB8AC3E}">
        <p14:creationId xmlns:p14="http://schemas.microsoft.com/office/powerpoint/2010/main" val="147619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4D8E39-C6F4-D800-7959-9337941C813B}"/>
              </a:ext>
            </a:extLst>
          </p:cNvPr>
          <p:cNvSpPr>
            <a:spLocks noGrp="1"/>
          </p:cNvSpPr>
          <p:nvPr>
            <p:ph type="body" idx="1"/>
          </p:nvPr>
        </p:nvSpPr>
        <p:spPr>
          <a:xfrm>
            <a:off x="453655" y="2267211"/>
            <a:ext cx="11284687" cy="3934804"/>
          </a:xfrm>
        </p:spPr>
        <p:txBody>
          <a:bodyPr>
            <a:normAutofit fontScale="92500" lnSpcReduction="10000"/>
          </a:bodyPr>
          <a:lstStyle/>
          <a:p>
            <a:pPr marL="0" indent="0">
              <a:lnSpc>
                <a:spcPct val="120000"/>
              </a:lnSpc>
              <a:spcBef>
                <a:spcPts val="0"/>
              </a:spcBef>
              <a:buClr>
                <a:schemeClr val="tx1"/>
              </a:buClr>
              <a:buSzPct val="100000"/>
              <a:buNone/>
            </a:pPr>
            <a:r>
              <a:rPr lang="en-US" sz="3100" b="1" dirty="0">
                <a:solidFill>
                  <a:schemeClr val="tx1"/>
                </a:solidFill>
                <a:latin typeface="+mn-lt"/>
                <a:ea typeface="Arial"/>
                <a:cs typeface="Calibri" panose="020F0502020204030204" pitchFamily="34" charset="0"/>
                <a:sym typeface="Arial"/>
              </a:rPr>
              <a:t>SO-01 Outcomes</a:t>
            </a:r>
          </a:p>
          <a:p>
            <a:pPr marL="3429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The OBPS is a trusted, certified, responsive and sustained community resource.</a:t>
            </a:r>
          </a:p>
          <a:p>
            <a:pPr marL="342900">
              <a:lnSpc>
                <a:spcPct val="120000"/>
              </a:lnSpc>
              <a:spcBef>
                <a:spcPts val="0"/>
              </a:spcBef>
              <a:buClr>
                <a:schemeClr val="tx1"/>
              </a:buClr>
              <a:buSzPct val="100000"/>
            </a:pPr>
            <a:endParaRPr lang="en-US" sz="1100" dirty="0">
              <a:solidFill>
                <a:schemeClr val="tx1"/>
              </a:solidFill>
              <a:latin typeface="+mn-lt"/>
              <a:ea typeface="Arial"/>
              <a:cs typeface="Calibri" panose="020F0502020204030204" pitchFamily="34" charset="0"/>
              <a:sym typeface="Arial"/>
            </a:endParaRPr>
          </a:p>
          <a:p>
            <a:pPr marL="3429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The OBPS hosts best practices that are tailored to a broad spectrum of resource / capability environments.</a:t>
            </a:r>
          </a:p>
          <a:p>
            <a:pPr marL="342900">
              <a:lnSpc>
                <a:spcPct val="120000"/>
              </a:lnSpc>
              <a:spcBef>
                <a:spcPts val="0"/>
              </a:spcBef>
              <a:buClr>
                <a:schemeClr val="tx1"/>
              </a:buClr>
              <a:buSzPct val="100000"/>
            </a:pPr>
            <a:endParaRPr lang="en-US" sz="1100" dirty="0">
              <a:solidFill>
                <a:schemeClr val="tx1"/>
              </a:solidFill>
              <a:latin typeface="+mn-lt"/>
              <a:ea typeface="Arial"/>
              <a:cs typeface="Calibri" panose="020F0502020204030204" pitchFamily="34" charset="0"/>
              <a:sym typeface="Arial"/>
            </a:endParaRPr>
          </a:p>
          <a:p>
            <a:pPr marL="3429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OBPS has broad community participation and ownership in the development and operations of the System.</a:t>
            </a:r>
          </a:p>
          <a:p>
            <a:pPr marL="342900">
              <a:lnSpc>
                <a:spcPct val="120000"/>
              </a:lnSpc>
              <a:spcBef>
                <a:spcPts val="0"/>
              </a:spcBef>
              <a:buClr>
                <a:schemeClr val="tx1"/>
              </a:buClr>
              <a:buSzPct val="100000"/>
            </a:pPr>
            <a:endParaRPr lang="en-US" sz="1100" dirty="0">
              <a:solidFill>
                <a:schemeClr val="tx1"/>
              </a:solidFill>
              <a:latin typeface="+mn-lt"/>
              <a:ea typeface="Arial"/>
              <a:cs typeface="Calibri" panose="020F0502020204030204" pitchFamily="34" charset="0"/>
              <a:sym typeface="Arial"/>
            </a:endParaRPr>
          </a:p>
          <a:p>
            <a:pPr marL="3429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The OBPS provides functionality which allows use by traditional knowledge holders and communities with multiple ways of storing and transmitting practical knowhow.</a:t>
            </a:r>
          </a:p>
        </p:txBody>
      </p:sp>
      <p:sp>
        <p:nvSpPr>
          <p:cNvPr id="4" name="Google Shape;93;p2">
            <a:extLst>
              <a:ext uri="{FF2B5EF4-FFF2-40B4-BE49-F238E27FC236}">
                <a16:creationId xmlns:a16="http://schemas.microsoft.com/office/drawing/2014/main" id="{1AEEDE4C-B584-5D53-B1EE-7F3459623221}"/>
              </a:ext>
            </a:extLst>
          </p:cNvPr>
          <p:cNvSpPr txBox="1">
            <a:spLocks/>
          </p:cNvSpPr>
          <p:nvPr/>
        </p:nvSpPr>
        <p:spPr>
          <a:xfrm>
            <a:off x="453656" y="184776"/>
            <a:ext cx="11284688" cy="1852226"/>
          </a:xfrm>
          <a:prstGeom prst="rect">
            <a:avLst/>
          </a:prstGeom>
          <a:solidFill>
            <a:schemeClr val="accent3">
              <a:lumMod val="60000"/>
              <a:lumOff val="40000"/>
            </a:schemeClr>
          </a:solidFill>
          <a:ln>
            <a:solidFill>
              <a:schemeClr val="tx1"/>
            </a:solid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20000"/>
              </a:lnSpc>
              <a:spcBef>
                <a:spcPts val="0"/>
              </a:spcBef>
              <a:buClr>
                <a:schemeClr val="tx1"/>
              </a:buClr>
              <a:buSzPct val="100000"/>
              <a:buFont typeface="Arial"/>
              <a:buNone/>
            </a:pPr>
            <a:r>
              <a:rPr lang="en-US" sz="2400" b="1" dirty="0">
                <a:solidFill>
                  <a:schemeClr val="accent5">
                    <a:lumMod val="50000"/>
                  </a:schemeClr>
                </a:solidFill>
                <a:latin typeface="+mn-lt"/>
                <a:ea typeface="Arial"/>
                <a:cs typeface="Calibri" panose="020F0502020204030204" pitchFamily="34" charset="0"/>
                <a:sym typeface="Arial"/>
              </a:rPr>
              <a:t>Strategic Objective 01:</a:t>
            </a:r>
          </a:p>
          <a:p>
            <a:pPr marL="0" indent="0">
              <a:lnSpc>
                <a:spcPct val="120000"/>
              </a:lnSpc>
              <a:spcBef>
                <a:spcPts val="0"/>
              </a:spcBef>
              <a:buClr>
                <a:schemeClr val="tx1"/>
              </a:buClr>
              <a:buSzPct val="100000"/>
              <a:buFont typeface="Arial"/>
              <a:buNone/>
            </a:pPr>
            <a:r>
              <a:rPr lang="en-US" sz="2400" dirty="0">
                <a:solidFill>
                  <a:schemeClr val="accent5">
                    <a:lumMod val="50000"/>
                  </a:schemeClr>
                </a:solidFill>
                <a:latin typeface="+mn-lt"/>
                <a:ea typeface="Arial"/>
                <a:cs typeface="Calibri" panose="020F0502020204030204" pitchFamily="34" charset="0"/>
                <a:sym typeface="Arial"/>
              </a:rPr>
              <a:t>To secure the OBPS as a trusted system through which the ocean community persistently archives and converges their methods, standards, guides, and other methodological content into context-sensitive best practices</a:t>
            </a:r>
          </a:p>
        </p:txBody>
      </p:sp>
    </p:spTree>
    <p:extLst>
      <p:ext uri="{BB962C8B-B14F-4D97-AF65-F5344CB8AC3E}">
        <p14:creationId xmlns:p14="http://schemas.microsoft.com/office/powerpoint/2010/main" val="3193493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2AECECA-C637-FA6F-F039-BA2F5A97CD66}"/>
              </a:ext>
            </a:extLst>
          </p:cNvPr>
          <p:cNvGraphicFramePr>
            <a:graphicFrameLocks noGrp="1"/>
          </p:cNvGraphicFramePr>
          <p:nvPr>
            <p:extLst>
              <p:ext uri="{D42A27DB-BD31-4B8C-83A1-F6EECF244321}">
                <p14:modId xmlns:p14="http://schemas.microsoft.com/office/powerpoint/2010/main" val="3182906107"/>
              </p:ext>
            </p:extLst>
          </p:nvPr>
        </p:nvGraphicFramePr>
        <p:xfrm>
          <a:off x="369567" y="825340"/>
          <a:ext cx="11452866" cy="5029200"/>
        </p:xfrm>
        <a:graphic>
          <a:graphicData uri="http://schemas.openxmlformats.org/drawingml/2006/table">
            <a:tbl>
              <a:tblPr>
                <a:tableStyleId>{69C7853C-536D-4A76-A0AE-DD22124D55A5}</a:tableStyleId>
              </a:tblPr>
              <a:tblGrid>
                <a:gridCol w="4242345">
                  <a:extLst>
                    <a:ext uri="{9D8B030D-6E8A-4147-A177-3AD203B41FA5}">
                      <a16:colId xmlns:a16="http://schemas.microsoft.com/office/drawing/2014/main" val="3516266041"/>
                    </a:ext>
                  </a:extLst>
                </a:gridCol>
                <a:gridCol w="4276518">
                  <a:extLst>
                    <a:ext uri="{9D8B030D-6E8A-4147-A177-3AD203B41FA5}">
                      <a16:colId xmlns:a16="http://schemas.microsoft.com/office/drawing/2014/main" val="1184408269"/>
                    </a:ext>
                  </a:extLst>
                </a:gridCol>
                <a:gridCol w="1476276">
                  <a:extLst>
                    <a:ext uri="{9D8B030D-6E8A-4147-A177-3AD203B41FA5}">
                      <a16:colId xmlns:a16="http://schemas.microsoft.com/office/drawing/2014/main" val="2906545296"/>
                    </a:ext>
                  </a:extLst>
                </a:gridCol>
                <a:gridCol w="1457727">
                  <a:extLst>
                    <a:ext uri="{9D8B030D-6E8A-4147-A177-3AD203B41FA5}">
                      <a16:colId xmlns:a16="http://schemas.microsoft.com/office/drawing/2014/main" val="3156766388"/>
                    </a:ext>
                  </a:extLst>
                </a:gridCol>
              </a:tblGrid>
              <a:tr h="787048">
                <a:tc>
                  <a:txBody>
                    <a:bodyPr/>
                    <a:lstStyle/>
                    <a:p>
                      <a:pPr algn="ctr"/>
                      <a:r>
                        <a:rPr lang="en-GB" sz="1600" b="1" dirty="0">
                          <a:effectLst/>
                        </a:rPr>
                        <a:t>Activity SO-01 </a:t>
                      </a:r>
                      <a:endParaRPr lang="en-GB" sz="1600" dirty="0">
                        <a:effectLst/>
                      </a:endParaRPr>
                    </a:p>
                  </a:txBody>
                  <a:tcPr anchor="ctr"/>
                </a:tc>
                <a:tc>
                  <a:txBody>
                    <a:bodyPr/>
                    <a:lstStyle/>
                    <a:p>
                      <a:pPr algn="ctr"/>
                      <a:r>
                        <a:rPr lang="en-GB" sz="1600" b="1" dirty="0">
                          <a:effectLst/>
                        </a:rPr>
                        <a:t>Deliverable SO-01 </a:t>
                      </a:r>
                      <a:endParaRPr lang="en-GB" sz="1600" dirty="0">
                        <a:effectLst/>
                      </a:endParaRPr>
                    </a:p>
                  </a:txBody>
                  <a:tcPr anchor="ctr"/>
                </a:tc>
                <a:tc>
                  <a:txBody>
                    <a:bodyPr/>
                    <a:lstStyle/>
                    <a:p>
                      <a:pPr algn="ctr"/>
                      <a:r>
                        <a:rPr lang="en-GB" sz="1600" b="1" dirty="0">
                          <a:effectLst/>
                        </a:rPr>
                        <a:t>Completion </a:t>
                      </a:r>
                      <a:endParaRPr lang="en-GB" sz="1600" dirty="0">
                        <a:effectLst/>
                      </a:endParaRPr>
                    </a:p>
                    <a:p>
                      <a:pPr algn="ctr"/>
                      <a:r>
                        <a:rPr lang="en-GB" sz="1600" dirty="0">
                          <a:effectLst/>
                        </a:rPr>
                        <a:t>Subject to Funding </a:t>
                      </a:r>
                    </a:p>
                  </a:txBody>
                  <a:tcPr anchor="ctr"/>
                </a:tc>
                <a:tc>
                  <a:txBody>
                    <a:bodyPr/>
                    <a:lstStyle/>
                    <a:p>
                      <a:pPr algn="ctr"/>
                      <a:r>
                        <a:rPr lang="en-GB" sz="1600" b="1" dirty="0">
                          <a:effectLst/>
                        </a:rPr>
                        <a:t>Status</a:t>
                      </a:r>
                      <a:endParaRPr lang="en-GB" sz="1600" dirty="0">
                        <a:effectLst/>
                      </a:endParaRPr>
                    </a:p>
                  </a:txBody>
                  <a:tcPr anchor="ctr"/>
                </a:tc>
                <a:extLst>
                  <a:ext uri="{0D108BD9-81ED-4DB2-BD59-A6C34878D82A}">
                    <a16:rowId xmlns:a16="http://schemas.microsoft.com/office/drawing/2014/main" val="2548647838"/>
                  </a:ext>
                </a:extLst>
              </a:tr>
              <a:tr h="553849">
                <a:tc>
                  <a:txBody>
                    <a:bodyPr/>
                    <a:lstStyle/>
                    <a:p>
                      <a:r>
                        <a:rPr lang="en-GB" sz="1600" b="1" dirty="0">
                          <a:effectLst/>
                        </a:rPr>
                        <a:t>A1.1</a:t>
                      </a:r>
                      <a:r>
                        <a:rPr lang="en-GB" sz="1600" dirty="0">
                          <a:effectLst/>
                        </a:rPr>
                        <a:t>. Secure an ISO or other Repository Certification </a:t>
                      </a:r>
                    </a:p>
                  </a:txBody>
                  <a:tcPr anchor="ctr"/>
                </a:tc>
                <a:tc>
                  <a:txBody>
                    <a:bodyPr/>
                    <a:lstStyle/>
                    <a:p>
                      <a:r>
                        <a:rPr lang="en-GB" sz="1600" b="1">
                          <a:effectLst/>
                        </a:rPr>
                        <a:t>D1.1.1</a:t>
                      </a:r>
                      <a:r>
                        <a:rPr lang="en-GB" sz="1600">
                          <a:effectLst/>
                        </a:rPr>
                        <a:t>.OBPS Repository Certification </a:t>
                      </a:r>
                    </a:p>
                  </a:txBody>
                  <a:tcPr anchor="ctr"/>
                </a:tc>
                <a:tc>
                  <a:txBody>
                    <a:bodyPr/>
                    <a:lstStyle/>
                    <a:p>
                      <a:pPr algn="ctr"/>
                      <a:r>
                        <a:rPr lang="en-GR" sz="1600">
                          <a:effectLst/>
                        </a:rPr>
                        <a:t>12/2022 </a:t>
                      </a:r>
                    </a:p>
                  </a:txBody>
                  <a:tcPr anchor="ctr"/>
                </a:tc>
                <a:tc>
                  <a:txBody>
                    <a:bodyPr/>
                    <a:lstStyle/>
                    <a:p>
                      <a:pPr algn="ctr"/>
                      <a:endParaRPr lang="en-GR" sz="1600">
                        <a:effectLst/>
                      </a:endParaRPr>
                    </a:p>
                  </a:txBody>
                  <a:tcPr anchor="ctr"/>
                </a:tc>
                <a:extLst>
                  <a:ext uri="{0D108BD9-81ED-4DB2-BD59-A6C34878D82A}">
                    <a16:rowId xmlns:a16="http://schemas.microsoft.com/office/drawing/2014/main" val="2914044082"/>
                  </a:ext>
                </a:extLst>
              </a:tr>
              <a:tr h="787048">
                <a:tc>
                  <a:txBody>
                    <a:bodyPr/>
                    <a:lstStyle/>
                    <a:p>
                      <a:r>
                        <a:rPr lang="en-GB" sz="1600" b="1" dirty="0">
                          <a:effectLst/>
                        </a:rPr>
                        <a:t>A1.2.</a:t>
                      </a:r>
                      <a:r>
                        <a:rPr lang="en-GB" sz="1600" dirty="0">
                          <a:effectLst/>
                        </a:rPr>
                        <a:t>- Continue efficient fit-for-purpose operations of the OBPS repository including user-required technology enhancements </a:t>
                      </a:r>
                    </a:p>
                  </a:txBody>
                  <a:tcPr anchor="ctr"/>
                </a:tc>
                <a:tc>
                  <a:txBody>
                    <a:bodyPr/>
                    <a:lstStyle/>
                    <a:p>
                      <a:r>
                        <a:rPr lang="en-GB" sz="1600" b="1">
                          <a:effectLst/>
                        </a:rPr>
                        <a:t>D.1.2.1 </a:t>
                      </a:r>
                      <a:r>
                        <a:rPr lang="en-GB" sz="1600">
                          <a:effectLst/>
                        </a:rPr>
                        <a:t>Operational online repository of ocean best practices available 24/7 </a:t>
                      </a:r>
                    </a:p>
                  </a:txBody>
                  <a:tcPr anchor="ctr"/>
                </a:tc>
                <a:tc>
                  <a:txBody>
                    <a:bodyPr/>
                    <a:lstStyle/>
                    <a:p>
                      <a:pPr algn="ctr"/>
                      <a:r>
                        <a:rPr lang="en-GB" sz="1600">
                          <a:effectLst/>
                        </a:rPr>
                        <a:t>Ongoing </a:t>
                      </a:r>
                    </a:p>
                  </a:txBody>
                  <a:tcPr anchor="ctr"/>
                </a:tc>
                <a:tc>
                  <a:txBody>
                    <a:bodyPr/>
                    <a:lstStyle/>
                    <a:p>
                      <a:pPr algn="ctr"/>
                      <a:endParaRPr lang="en-GB" sz="1600">
                        <a:effectLst/>
                      </a:endParaRPr>
                    </a:p>
                  </a:txBody>
                  <a:tcPr anchor="ctr"/>
                </a:tc>
                <a:extLst>
                  <a:ext uri="{0D108BD9-81ED-4DB2-BD59-A6C34878D82A}">
                    <a16:rowId xmlns:a16="http://schemas.microsoft.com/office/drawing/2014/main" val="1771800206"/>
                  </a:ext>
                </a:extLst>
              </a:tr>
              <a:tr h="553849">
                <a:tc rowSpan="2">
                  <a:txBody>
                    <a:bodyPr/>
                    <a:lstStyle/>
                    <a:p>
                      <a:r>
                        <a:rPr lang="en-GB" sz="1600" b="1">
                          <a:effectLst/>
                        </a:rPr>
                        <a:t>A1.3</a:t>
                      </a:r>
                      <a:r>
                        <a:rPr lang="en-GB" sz="1600">
                          <a:effectLst/>
                        </a:rPr>
                        <a:t>. Create improved content browsing and discovery functions, decision tree, apps </a:t>
                      </a:r>
                    </a:p>
                  </a:txBody>
                  <a:tcPr anchor="ctr"/>
                </a:tc>
                <a:tc>
                  <a:txBody>
                    <a:bodyPr/>
                    <a:lstStyle/>
                    <a:p>
                      <a:r>
                        <a:rPr lang="en-GB" sz="1600" b="1">
                          <a:effectLst/>
                        </a:rPr>
                        <a:t>D1.3.1</a:t>
                      </a:r>
                      <a:r>
                        <a:rPr lang="en-GB" sz="1600">
                          <a:effectLst/>
                        </a:rPr>
                        <a:t>. Implement a decision tree for improved browsing and BP selection </a:t>
                      </a:r>
                    </a:p>
                  </a:txBody>
                  <a:tcPr anchor="ctr"/>
                </a:tc>
                <a:tc>
                  <a:txBody>
                    <a:bodyPr/>
                    <a:lstStyle/>
                    <a:p>
                      <a:pPr algn="ctr"/>
                      <a:r>
                        <a:rPr lang="en-GR" sz="1600">
                          <a:effectLst/>
                        </a:rPr>
                        <a:t>12/2022 </a:t>
                      </a:r>
                    </a:p>
                  </a:txBody>
                  <a:tcPr anchor="ctr"/>
                </a:tc>
                <a:tc>
                  <a:txBody>
                    <a:bodyPr/>
                    <a:lstStyle/>
                    <a:p>
                      <a:pPr algn="ctr"/>
                      <a:endParaRPr lang="en-GR" sz="1600">
                        <a:effectLst/>
                      </a:endParaRPr>
                    </a:p>
                  </a:txBody>
                  <a:tcPr anchor="ctr"/>
                </a:tc>
                <a:extLst>
                  <a:ext uri="{0D108BD9-81ED-4DB2-BD59-A6C34878D82A}">
                    <a16:rowId xmlns:a16="http://schemas.microsoft.com/office/drawing/2014/main" val="2836574478"/>
                  </a:ext>
                </a:extLst>
              </a:tr>
              <a:tr h="553849">
                <a:tc vMerge="1">
                  <a:txBody>
                    <a:bodyPr/>
                    <a:lstStyle/>
                    <a:p>
                      <a:endParaRPr lang="en-GB"/>
                    </a:p>
                  </a:txBody>
                  <a:tcPr/>
                </a:tc>
                <a:tc>
                  <a:txBody>
                    <a:bodyPr/>
                    <a:lstStyle/>
                    <a:p>
                      <a:r>
                        <a:rPr lang="en-GB" sz="1600" b="1">
                          <a:effectLst/>
                        </a:rPr>
                        <a:t>D1.3.2</a:t>
                      </a:r>
                      <a:r>
                        <a:rPr lang="en-GB" sz="1600">
                          <a:effectLst/>
                        </a:rPr>
                        <a:t>. Assess the need, the market and cost for developing a mobile phone app. </a:t>
                      </a:r>
                    </a:p>
                  </a:txBody>
                  <a:tcPr anchor="ctr"/>
                </a:tc>
                <a:tc>
                  <a:txBody>
                    <a:bodyPr/>
                    <a:lstStyle/>
                    <a:p>
                      <a:pPr algn="ctr"/>
                      <a:r>
                        <a:rPr lang="en-GR" sz="1600">
                          <a:effectLst/>
                        </a:rPr>
                        <a:t>12/2023 </a:t>
                      </a:r>
                    </a:p>
                  </a:txBody>
                  <a:tcPr anchor="ctr"/>
                </a:tc>
                <a:tc>
                  <a:txBody>
                    <a:bodyPr/>
                    <a:lstStyle/>
                    <a:p>
                      <a:pPr algn="ctr"/>
                      <a:endParaRPr lang="en-GR" sz="1600">
                        <a:effectLst/>
                      </a:endParaRPr>
                    </a:p>
                  </a:txBody>
                  <a:tcPr anchor="ctr"/>
                </a:tc>
                <a:extLst>
                  <a:ext uri="{0D108BD9-81ED-4DB2-BD59-A6C34878D82A}">
                    <a16:rowId xmlns:a16="http://schemas.microsoft.com/office/drawing/2014/main" val="1650261823"/>
                  </a:ext>
                </a:extLst>
              </a:tr>
              <a:tr h="787048">
                <a:tc>
                  <a:txBody>
                    <a:bodyPr/>
                    <a:lstStyle/>
                    <a:p>
                      <a:r>
                        <a:rPr lang="en-GB" sz="1600" b="1">
                          <a:effectLst/>
                        </a:rPr>
                        <a:t>A1.4</a:t>
                      </a:r>
                      <a:r>
                        <a:rPr lang="en-GB" sz="1600">
                          <a:effectLst/>
                        </a:rPr>
                        <a:t>. Expand BP submission processes to include automated submission including review of document style and completeness. </a:t>
                      </a:r>
                    </a:p>
                  </a:txBody>
                  <a:tcPr anchor="ctr"/>
                </a:tc>
                <a:tc>
                  <a:txBody>
                    <a:bodyPr/>
                    <a:lstStyle/>
                    <a:p>
                      <a:r>
                        <a:rPr lang="en-GB" sz="1600" b="1">
                          <a:effectLst/>
                        </a:rPr>
                        <a:t>D1.4.1</a:t>
                      </a:r>
                      <a:r>
                        <a:rPr lang="en-GB" sz="1600">
                          <a:effectLst/>
                        </a:rPr>
                        <a:t>. Implement a user-tested automated submission system </a:t>
                      </a:r>
                    </a:p>
                  </a:txBody>
                  <a:tcPr anchor="ctr"/>
                </a:tc>
                <a:tc>
                  <a:txBody>
                    <a:bodyPr/>
                    <a:lstStyle/>
                    <a:p>
                      <a:pPr algn="ctr"/>
                      <a:r>
                        <a:rPr lang="en-GR" sz="1600">
                          <a:effectLst/>
                        </a:rPr>
                        <a:t>12/2023 </a:t>
                      </a:r>
                    </a:p>
                  </a:txBody>
                  <a:tcPr anchor="ctr"/>
                </a:tc>
                <a:tc>
                  <a:txBody>
                    <a:bodyPr/>
                    <a:lstStyle/>
                    <a:p>
                      <a:pPr algn="ctr"/>
                      <a:endParaRPr lang="en-GR" sz="1600">
                        <a:effectLst/>
                      </a:endParaRPr>
                    </a:p>
                  </a:txBody>
                  <a:tcPr anchor="ctr"/>
                </a:tc>
                <a:extLst>
                  <a:ext uri="{0D108BD9-81ED-4DB2-BD59-A6C34878D82A}">
                    <a16:rowId xmlns:a16="http://schemas.microsoft.com/office/drawing/2014/main" val="414171765"/>
                  </a:ext>
                </a:extLst>
              </a:tr>
              <a:tr h="787048">
                <a:tc>
                  <a:txBody>
                    <a:bodyPr/>
                    <a:lstStyle/>
                    <a:p>
                      <a:r>
                        <a:rPr lang="en-GB" sz="1600" b="1" dirty="0">
                          <a:effectLst/>
                        </a:rPr>
                        <a:t>A1.5</a:t>
                      </a:r>
                      <a:r>
                        <a:rPr lang="en-GB" sz="1600" dirty="0">
                          <a:effectLst/>
                        </a:rPr>
                        <a:t>. Enhance and expand machine-readable templates offered by the OBPS to cover methodology types submitted </a:t>
                      </a:r>
                    </a:p>
                  </a:txBody>
                  <a:tcPr anchor="ctr"/>
                </a:tc>
                <a:tc>
                  <a:txBody>
                    <a:bodyPr/>
                    <a:lstStyle/>
                    <a:p>
                      <a:r>
                        <a:rPr lang="en-GB" sz="1600" b="1">
                          <a:effectLst/>
                        </a:rPr>
                        <a:t>D1.5.1. </a:t>
                      </a:r>
                      <a:r>
                        <a:rPr lang="en-GB" sz="1600">
                          <a:effectLst/>
                        </a:rPr>
                        <a:t>Update existing BP document templates and generate new topics with community advice </a:t>
                      </a:r>
                    </a:p>
                  </a:txBody>
                  <a:tcPr anchor="ctr"/>
                </a:tc>
                <a:tc>
                  <a:txBody>
                    <a:bodyPr/>
                    <a:lstStyle/>
                    <a:p>
                      <a:pPr algn="ctr"/>
                      <a:r>
                        <a:rPr lang="en-GB" sz="1600" dirty="0">
                          <a:effectLst/>
                        </a:rPr>
                        <a:t>Ongoing </a:t>
                      </a:r>
                    </a:p>
                  </a:txBody>
                  <a:tcPr anchor="ctr"/>
                </a:tc>
                <a:tc>
                  <a:txBody>
                    <a:bodyPr/>
                    <a:lstStyle/>
                    <a:p>
                      <a:pPr algn="ctr"/>
                      <a:endParaRPr lang="en-GB" sz="1600" dirty="0">
                        <a:effectLst/>
                      </a:endParaRPr>
                    </a:p>
                  </a:txBody>
                  <a:tcPr anchor="ctr"/>
                </a:tc>
                <a:extLst>
                  <a:ext uri="{0D108BD9-81ED-4DB2-BD59-A6C34878D82A}">
                    <a16:rowId xmlns:a16="http://schemas.microsoft.com/office/drawing/2014/main" val="1737393037"/>
                  </a:ext>
                </a:extLst>
              </a:tr>
            </a:tbl>
          </a:graphicData>
        </a:graphic>
      </p:graphicFrame>
    </p:spTree>
    <p:extLst>
      <p:ext uri="{BB962C8B-B14F-4D97-AF65-F5344CB8AC3E}">
        <p14:creationId xmlns:p14="http://schemas.microsoft.com/office/powerpoint/2010/main" val="2868186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4D8E39-C6F4-D800-7959-9337941C813B}"/>
              </a:ext>
            </a:extLst>
          </p:cNvPr>
          <p:cNvSpPr>
            <a:spLocks noGrp="1"/>
          </p:cNvSpPr>
          <p:nvPr>
            <p:ph type="body" idx="1"/>
          </p:nvPr>
        </p:nvSpPr>
        <p:spPr>
          <a:xfrm>
            <a:off x="453655" y="2530257"/>
            <a:ext cx="11284687" cy="3646705"/>
          </a:xfrm>
        </p:spPr>
        <p:txBody>
          <a:bodyPr>
            <a:normAutofit/>
          </a:bodyPr>
          <a:lstStyle/>
          <a:p>
            <a:pPr marL="0" indent="0">
              <a:lnSpc>
                <a:spcPct val="120000"/>
              </a:lnSpc>
              <a:spcBef>
                <a:spcPts val="0"/>
              </a:spcBef>
              <a:buClr>
                <a:schemeClr val="tx1"/>
              </a:buClr>
              <a:buSzPct val="100000"/>
              <a:buNone/>
            </a:pPr>
            <a:r>
              <a:rPr lang="en-US" sz="2600" b="1" dirty="0">
                <a:solidFill>
                  <a:schemeClr val="tx1"/>
                </a:solidFill>
                <a:latin typeface="+mn-lt"/>
                <a:ea typeface="Arial"/>
                <a:cs typeface="Calibri" panose="020F0502020204030204" pitchFamily="34" charset="0"/>
                <a:sym typeface="Arial"/>
              </a:rPr>
              <a:t>SO-02 Outcomes</a:t>
            </a:r>
          </a:p>
          <a:p>
            <a:pPr marL="342900">
              <a:lnSpc>
                <a:spcPct val="120000"/>
              </a:lnSpc>
              <a:spcBef>
                <a:spcPts val="0"/>
              </a:spcBef>
              <a:buClr>
                <a:schemeClr val="tx1"/>
              </a:buClr>
              <a:buSzPct val="100000"/>
            </a:pPr>
            <a:r>
              <a:rPr lang="en-US" sz="2200" dirty="0">
                <a:solidFill>
                  <a:schemeClr val="tx1"/>
                </a:solidFill>
                <a:latin typeface="+mn-lt"/>
                <a:ea typeface="Arial"/>
                <a:cs typeface="Calibri" panose="020F0502020204030204" pitchFamily="34" charset="0"/>
                <a:sym typeface="Arial"/>
              </a:rPr>
              <a:t>Trusted protocols for creation, convergence and endorsement of best practices.</a:t>
            </a:r>
          </a:p>
          <a:p>
            <a:pPr marL="342900">
              <a:lnSpc>
                <a:spcPct val="120000"/>
              </a:lnSpc>
              <a:spcBef>
                <a:spcPts val="0"/>
              </a:spcBef>
              <a:buClr>
                <a:schemeClr val="tx1"/>
              </a:buClr>
              <a:buSzPct val="100000"/>
            </a:pPr>
            <a:endParaRPr lang="en-US" sz="1000" dirty="0">
              <a:solidFill>
                <a:schemeClr val="tx1"/>
              </a:solidFill>
              <a:latin typeface="+mn-lt"/>
              <a:ea typeface="Arial"/>
              <a:cs typeface="Calibri" panose="020F0502020204030204" pitchFamily="34" charset="0"/>
              <a:sym typeface="Arial"/>
            </a:endParaRPr>
          </a:p>
          <a:p>
            <a:pPr marL="342900">
              <a:lnSpc>
                <a:spcPct val="120000"/>
              </a:lnSpc>
              <a:spcBef>
                <a:spcPts val="0"/>
              </a:spcBef>
              <a:buClr>
                <a:schemeClr val="tx1"/>
              </a:buClr>
              <a:buSzPct val="100000"/>
            </a:pPr>
            <a:r>
              <a:rPr lang="en-US" sz="2200" dirty="0">
                <a:solidFill>
                  <a:schemeClr val="tx1"/>
                </a:solidFill>
                <a:latin typeface="+mn-lt"/>
                <a:ea typeface="Arial"/>
                <a:cs typeface="Calibri" panose="020F0502020204030204" pitchFamily="34" charset="0"/>
                <a:sym typeface="Arial"/>
              </a:rPr>
              <a:t>Interoperability across all dimensions of ocean stakeholders’ needs through propagation and linking of best practices, data and standards.</a:t>
            </a:r>
          </a:p>
          <a:p>
            <a:pPr marL="342900">
              <a:lnSpc>
                <a:spcPct val="120000"/>
              </a:lnSpc>
              <a:spcBef>
                <a:spcPts val="0"/>
              </a:spcBef>
              <a:buClr>
                <a:schemeClr val="tx1"/>
              </a:buClr>
              <a:buSzPct val="100000"/>
            </a:pPr>
            <a:endParaRPr lang="en-US" sz="1000" dirty="0">
              <a:solidFill>
                <a:schemeClr val="tx1"/>
              </a:solidFill>
              <a:latin typeface="+mn-lt"/>
              <a:ea typeface="Arial"/>
              <a:cs typeface="Calibri" panose="020F0502020204030204" pitchFamily="34" charset="0"/>
              <a:sym typeface="Arial"/>
            </a:endParaRPr>
          </a:p>
          <a:p>
            <a:pPr marL="342900">
              <a:lnSpc>
                <a:spcPct val="120000"/>
              </a:lnSpc>
              <a:spcBef>
                <a:spcPts val="0"/>
              </a:spcBef>
              <a:buClr>
                <a:schemeClr val="tx1"/>
              </a:buClr>
              <a:buSzPct val="100000"/>
            </a:pPr>
            <a:r>
              <a:rPr lang="en-US" sz="2200" dirty="0">
                <a:solidFill>
                  <a:schemeClr val="tx1"/>
                </a:solidFill>
                <a:latin typeface="+mn-lt"/>
                <a:ea typeface="Arial"/>
                <a:cs typeface="Calibri" panose="020F0502020204030204" pitchFamily="34" charset="0"/>
                <a:sym typeface="Arial"/>
              </a:rPr>
              <a:t>Broad community engagement in the creation and adoption of best practices.</a:t>
            </a:r>
          </a:p>
        </p:txBody>
      </p:sp>
      <p:sp>
        <p:nvSpPr>
          <p:cNvPr id="4" name="Google Shape;93;p2">
            <a:extLst>
              <a:ext uri="{FF2B5EF4-FFF2-40B4-BE49-F238E27FC236}">
                <a16:creationId xmlns:a16="http://schemas.microsoft.com/office/drawing/2014/main" id="{1AEEDE4C-B584-5D53-B1EE-7F3459623221}"/>
              </a:ext>
            </a:extLst>
          </p:cNvPr>
          <p:cNvSpPr txBox="1">
            <a:spLocks/>
          </p:cNvSpPr>
          <p:nvPr/>
        </p:nvSpPr>
        <p:spPr>
          <a:xfrm>
            <a:off x="453656" y="184776"/>
            <a:ext cx="11284688" cy="1852226"/>
          </a:xfrm>
          <a:prstGeom prst="rect">
            <a:avLst/>
          </a:prstGeom>
          <a:solidFill>
            <a:schemeClr val="accent3">
              <a:lumMod val="60000"/>
              <a:lumOff val="40000"/>
            </a:schemeClr>
          </a:solidFill>
          <a:ln>
            <a:solidFill>
              <a:schemeClr val="tx1"/>
            </a:solid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20000"/>
              </a:lnSpc>
              <a:spcBef>
                <a:spcPts val="0"/>
              </a:spcBef>
              <a:buClr>
                <a:schemeClr val="tx1"/>
              </a:buClr>
              <a:buSzPct val="100000"/>
              <a:buFont typeface="Arial"/>
              <a:buNone/>
            </a:pPr>
            <a:r>
              <a:rPr lang="en-US" sz="2400" b="1" dirty="0">
                <a:solidFill>
                  <a:schemeClr val="accent5">
                    <a:lumMod val="50000"/>
                  </a:schemeClr>
                </a:solidFill>
                <a:latin typeface="+mn-lt"/>
                <a:ea typeface="Arial"/>
                <a:cs typeface="Calibri" panose="020F0502020204030204" pitchFamily="34" charset="0"/>
                <a:sym typeface="Arial"/>
              </a:rPr>
              <a:t>Strategic Objective 02:</a:t>
            </a:r>
          </a:p>
          <a:p>
            <a:pPr marL="0" indent="0">
              <a:lnSpc>
                <a:spcPct val="120000"/>
              </a:lnSpc>
              <a:spcBef>
                <a:spcPts val="0"/>
              </a:spcBef>
              <a:buClr>
                <a:schemeClr val="tx1"/>
              </a:buClr>
              <a:buSzPct val="100000"/>
              <a:buFont typeface="Arial"/>
              <a:buNone/>
            </a:pPr>
            <a:r>
              <a:rPr lang="en-US" sz="2400" dirty="0">
                <a:solidFill>
                  <a:schemeClr val="accent5">
                    <a:lumMod val="50000"/>
                  </a:schemeClr>
                </a:solidFill>
                <a:latin typeface="+mn-lt"/>
                <a:ea typeface="Arial"/>
                <a:cs typeface="Calibri" panose="020F0502020204030204" pitchFamily="34" charset="0"/>
                <a:sym typeface="Arial"/>
              </a:rPr>
              <a:t>To accelerate the interoperability of observations, convergence of methodologies, and conventions across ocean communities into trusted, transparently-developed, context-sensitive and interoperable best practices and standards</a:t>
            </a:r>
          </a:p>
        </p:txBody>
      </p:sp>
    </p:spTree>
    <p:extLst>
      <p:ext uri="{BB962C8B-B14F-4D97-AF65-F5344CB8AC3E}">
        <p14:creationId xmlns:p14="http://schemas.microsoft.com/office/powerpoint/2010/main" val="1006606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1124549-4358-2BA8-688E-B7261898D473}"/>
              </a:ext>
            </a:extLst>
          </p:cNvPr>
          <p:cNvGraphicFramePr>
            <a:graphicFrameLocks noGrp="1"/>
          </p:cNvGraphicFramePr>
          <p:nvPr>
            <p:extLst>
              <p:ext uri="{D42A27DB-BD31-4B8C-83A1-F6EECF244321}">
                <p14:modId xmlns:p14="http://schemas.microsoft.com/office/powerpoint/2010/main" val="234144412"/>
              </p:ext>
            </p:extLst>
          </p:nvPr>
        </p:nvGraphicFramePr>
        <p:xfrm>
          <a:off x="128085" y="389985"/>
          <a:ext cx="11935829" cy="5516880"/>
        </p:xfrm>
        <a:graphic>
          <a:graphicData uri="http://schemas.openxmlformats.org/drawingml/2006/table">
            <a:tbl>
              <a:tblPr>
                <a:tableStyleId>{69C7853C-536D-4A76-A0AE-DD22124D55A5}</a:tableStyleId>
              </a:tblPr>
              <a:tblGrid>
                <a:gridCol w="3847210">
                  <a:extLst>
                    <a:ext uri="{9D8B030D-6E8A-4147-A177-3AD203B41FA5}">
                      <a16:colId xmlns:a16="http://schemas.microsoft.com/office/drawing/2014/main" val="3435480337"/>
                    </a:ext>
                  </a:extLst>
                </a:gridCol>
                <a:gridCol w="5217459">
                  <a:extLst>
                    <a:ext uri="{9D8B030D-6E8A-4147-A177-3AD203B41FA5}">
                      <a16:colId xmlns:a16="http://schemas.microsoft.com/office/drawing/2014/main" val="3895272120"/>
                    </a:ext>
                  </a:extLst>
                </a:gridCol>
                <a:gridCol w="1641085">
                  <a:extLst>
                    <a:ext uri="{9D8B030D-6E8A-4147-A177-3AD203B41FA5}">
                      <a16:colId xmlns:a16="http://schemas.microsoft.com/office/drawing/2014/main" val="1896066530"/>
                    </a:ext>
                  </a:extLst>
                </a:gridCol>
                <a:gridCol w="1230075">
                  <a:extLst>
                    <a:ext uri="{9D8B030D-6E8A-4147-A177-3AD203B41FA5}">
                      <a16:colId xmlns:a16="http://schemas.microsoft.com/office/drawing/2014/main" val="3616200872"/>
                    </a:ext>
                  </a:extLst>
                </a:gridCol>
              </a:tblGrid>
              <a:tr h="485861">
                <a:tc>
                  <a:txBody>
                    <a:bodyPr/>
                    <a:lstStyle/>
                    <a:p>
                      <a:pPr algn="ctr"/>
                      <a:r>
                        <a:rPr lang="en-GB" sz="1400" b="1" dirty="0">
                          <a:effectLst/>
                        </a:rPr>
                        <a:t>Activity SO-02 </a:t>
                      </a:r>
                      <a:endParaRPr lang="en-GB" sz="1400" dirty="0">
                        <a:effectLst/>
                      </a:endParaRPr>
                    </a:p>
                  </a:txBody>
                  <a:tcPr anchor="ctr"/>
                </a:tc>
                <a:tc>
                  <a:txBody>
                    <a:bodyPr/>
                    <a:lstStyle/>
                    <a:p>
                      <a:pPr algn="ctr"/>
                      <a:r>
                        <a:rPr lang="en-GB" sz="1400" b="1" dirty="0">
                          <a:effectLst/>
                        </a:rPr>
                        <a:t>Deliverable SO-02 </a:t>
                      </a:r>
                      <a:endParaRPr lang="en-GB" sz="1400" dirty="0">
                        <a:effectLst/>
                      </a:endParaRPr>
                    </a:p>
                  </a:txBody>
                  <a:tcPr anchor="ctr"/>
                </a:tc>
                <a:tc>
                  <a:txBody>
                    <a:bodyPr/>
                    <a:lstStyle/>
                    <a:p>
                      <a:pPr algn="ctr"/>
                      <a:r>
                        <a:rPr lang="en-GB" sz="1400" b="1">
                          <a:effectLst/>
                        </a:rPr>
                        <a:t>Completion </a:t>
                      </a:r>
                      <a:endParaRPr lang="en-GB" sz="1400">
                        <a:effectLst/>
                      </a:endParaRPr>
                    </a:p>
                    <a:p>
                      <a:pPr algn="ctr"/>
                      <a:r>
                        <a:rPr lang="en-GB" sz="1400">
                          <a:effectLst/>
                        </a:rPr>
                        <a:t>Subject to Funding </a:t>
                      </a:r>
                    </a:p>
                  </a:txBody>
                  <a:tcPr anchor="ctr"/>
                </a:tc>
                <a:tc>
                  <a:txBody>
                    <a:bodyPr/>
                    <a:lstStyle/>
                    <a:p>
                      <a:pPr algn="ctr"/>
                      <a:r>
                        <a:rPr lang="en-GB" sz="1400" b="1" dirty="0">
                          <a:effectLst/>
                        </a:rPr>
                        <a:t>Status</a:t>
                      </a:r>
                      <a:endParaRPr lang="en-GB" sz="1400" dirty="0">
                        <a:effectLst/>
                      </a:endParaRPr>
                    </a:p>
                  </a:txBody>
                  <a:tcPr anchor="ctr"/>
                </a:tc>
                <a:extLst>
                  <a:ext uri="{0D108BD9-81ED-4DB2-BD59-A6C34878D82A}">
                    <a16:rowId xmlns:a16="http://schemas.microsoft.com/office/drawing/2014/main" val="312366649"/>
                  </a:ext>
                </a:extLst>
              </a:tr>
              <a:tr h="285801">
                <a:tc rowSpan="3">
                  <a:txBody>
                    <a:bodyPr/>
                    <a:lstStyle/>
                    <a:p>
                      <a:r>
                        <a:rPr lang="en-GB" sz="1400" b="1" dirty="0">
                          <a:effectLst/>
                        </a:rPr>
                        <a:t>A2.1</a:t>
                      </a:r>
                      <a:r>
                        <a:rPr lang="en-GB" sz="1400" dirty="0">
                          <a:effectLst/>
                        </a:rPr>
                        <a:t>. Provide guidance to communities on process for endorsing BP / develop rigorous OBPS criteria for acceptance </a:t>
                      </a:r>
                    </a:p>
                  </a:txBody>
                  <a:tcPr anchor="ctr"/>
                </a:tc>
                <a:tc>
                  <a:txBody>
                    <a:bodyPr/>
                    <a:lstStyle/>
                    <a:p>
                      <a:r>
                        <a:rPr lang="en-GB" sz="1400" b="1">
                          <a:effectLst/>
                        </a:rPr>
                        <a:t>D2.1.1. </a:t>
                      </a:r>
                      <a:r>
                        <a:rPr lang="en-GB" sz="1400">
                          <a:effectLst/>
                        </a:rPr>
                        <a:t>Finalise endorsement first test case - GOOS </a:t>
                      </a:r>
                    </a:p>
                  </a:txBody>
                  <a:tcPr anchor="ctr"/>
                </a:tc>
                <a:tc>
                  <a:txBody>
                    <a:bodyPr/>
                    <a:lstStyle/>
                    <a:p>
                      <a:pPr algn="ctr"/>
                      <a:r>
                        <a:rPr lang="en-GR" sz="1400">
                          <a:effectLst/>
                        </a:rPr>
                        <a:t>06/2021 </a:t>
                      </a:r>
                    </a:p>
                  </a:txBody>
                  <a:tcPr anchor="ctr"/>
                </a:tc>
                <a:tc>
                  <a:txBody>
                    <a:bodyPr/>
                    <a:lstStyle/>
                    <a:p>
                      <a:pPr algn="ctr"/>
                      <a:endParaRPr lang="en-GR" sz="1400">
                        <a:effectLst/>
                      </a:endParaRPr>
                    </a:p>
                  </a:txBody>
                  <a:tcPr anchor="ctr"/>
                </a:tc>
                <a:extLst>
                  <a:ext uri="{0D108BD9-81ED-4DB2-BD59-A6C34878D82A}">
                    <a16:rowId xmlns:a16="http://schemas.microsoft.com/office/drawing/2014/main" val="1068616461"/>
                  </a:ext>
                </a:extLst>
              </a:tr>
              <a:tr h="285801">
                <a:tc vMerge="1">
                  <a:txBody>
                    <a:bodyPr/>
                    <a:lstStyle/>
                    <a:p>
                      <a:endParaRPr lang="en-GB"/>
                    </a:p>
                  </a:txBody>
                  <a:tcPr/>
                </a:tc>
                <a:tc>
                  <a:txBody>
                    <a:bodyPr/>
                    <a:lstStyle/>
                    <a:p>
                      <a:r>
                        <a:rPr lang="en-GB" sz="1400" b="1" dirty="0">
                          <a:effectLst/>
                        </a:rPr>
                        <a:t>D2.1.2 </a:t>
                      </a:r>
                      <a:r>
                        <a:rPr lang="en-GB" sz="1400" dirty="0">
                          <a:effectLst/>
                        </a:rPr>
                        <a:t>Gain feedback on utility of approach and process </a:t>
                      </a:r>
                    </a:p>
                  </a:txBody>
                  <a:tcPr anchor="ctr"/>
                </a:tc>
                <a:tc>
                  <a:txBody>
                    <a:bodyPr/>
                    <a:lstStyle/>
                    <a:p>
                      <a:pPr algn="ctr"/>
                      <a:r>
                        <a:rPr lang="en-GR" sz="1400">
                          <a:effectLst/>
                        </a:rPr>
                        <a:t>11/2021 </a:t>
                      </a:r>
                    </a:p>
                  </a:txBody>
                  <a:tcPr anchor="ctr"/>
                </a:tc>
                <a:tc>
                  <a:txBody>
                    <a:bodyPr/>
                    <a:lstStyle/>
                    <a:p>
                      <a:pPr algn="ctr"/>
                      <a:endParaRPr lang="en-GR" sz="1400">
                        <a:effectLst/>
                      </a:endParaRPr>
                    </a:p>
                  </a:txBody>
                  <a:tcPr anchor="ctr"/>
                </a:tc>
                <a:extLst>
                  <a:ext uri="{0D108BD9-81ED-4DB2-BD59-A6C34878D82A}">
                    <a16:rowId xmlns:a16="http://schemas.microsoft.com/office/drawing/2014/main" val="2602801757"/>
                  </a:ext>
                </a:extLst>
              </a:tr>
              <a:tr h="485861">
                <a:tc vMerge="1">
                  <a:txBody>
                    <a:bodyPr/>
                    <a:lstStyle/>
                    <a:p>
                      <a:endParaRPr lang="en-GB"/>
                    </a:p>
                  </a:txBody>
                  <a:tcPr/>
                </a:tc>
                <a:tc>
                  <a:txBody>
                    <a:bodyPr/>
                    <a:lstStyle/>
                    <a:p>
                      <a:r>
                        <a:rPr lang="en-GB" sz="1400" b="1">
                          <a:effectLst/>
                        </a:rPr>
                        <a:t>D2.1.3 </a:t>
                      </a:r>
                      <a:r>
                        <a:rPr lang="en-GB" sz="1400">
                          <a:effectLst/>
                        </a:rPr>
                        <a:t>Develop guidance document for endorsement process (first draft) and OBPS applications acceptance process </a:t>
                      </a:r>
                    </a:p>
                  </a:txBody>
                  <a:tcPr anchor="ctr"/>
                </a:tc>
                <a:tc>
                  <a:txBody>
                    <a:bodyPr/>
                    <a:lstStyle/>
                    <a:p>
                      <a:pPr algn="ctr"/>
                      <a:r>
                        <a:rPr lang="en-GR" sz="1400">
                          <a:effectLst/>
                        </a:rPr>
                        <a:t>09/2022 </a:t>
                      </a:r>
                    </a:p>
                  </a:txBody>
                  <a:tcPr anchor="ctr"/>
                </a:tc>
                <a:tc>
                  <a:txBody>
                    <a:bodyPr/>
                    <a:lstStyle/>
                    <a:p>
                      <a:pPr algn="ctr"/>
                      <a:endParaRPr lang="en-GR" sz="1400">
                        <a:effectLst/>
                      </a:endParaRPr>
                    </a:p>
                  </a:txBody>
                  <a:tcPr anchor="ctr"/>
                </a:tc>
                <a:extLst>
                  <a:ext uri="{0D108BD9-81ED-4DB2-BD59-A6C34878D82A}">
                    <a16:rowId xmlns:a16="http://schemas.microsoft.com/office/drawing/2014/main" val="2224847960"/>
                  </a:ext>
                </a:extLst>
              </a:tr>
              <a:tr h="685921">
                <a:tc>
                  <a:txBody>
                    <a:bodyPr/>
                    <a:lstStyle/>
                    <a:p>
                      <a:r>
                        <a:rPr lang="en-GB" sz="1400" b="1" dirty="0">
                          <a:effectLst/>
                        </a:rPr>
                        <a:t>A2.2</a:t>
                      </a:r>
                      <a:r>
                        <a:rPr lang="en-GB" sz="1400" dirty="0">
                          <a:effectLst/>
                        </a:rPr>
                        <a:t>. Work with the community to identify areas of convergence and support champions in creating converged BPs </a:t>
                      </a:r>
                    </a:p>
                  </a:txBody>
                  <a:tcPr anchor="ctr"/>
                </a:tc>
                <a:tc>
                  <a:txBody>
                    <a:bodyPr/>
                    <a:lstStyle/>
                    <a:p>
                      <a:r>
                        <a:rPr lang="en-GB" sz="1400" b="1">
                          <a:effectLst/>
                        </a:rPr>
                        <a:t>D2.2.1. </a:t>
                      </a:r>
                      <a:r>
                        <a:rPr lang="en-GB" sz="1400">
                          <a:effectLst/>
                        </a:rPr>
                        <a:t>Document areas of convergence </a:t>
                      </a:r>
                    </a:p>
                  </a:txBody>
                  <a:tcPr anchor="ctr"/>
                </a:tc>
                <a:tc>
                  <a:txBody>
                    <a:bodyPr/>
                    <a:lstStyle/>
                    <a:p>
                      <a:pPr algn="ctr"/>
                      <a:r>
                        <a:rPr lang="en-GB" sz="1400">
                          <a:effectLst/>
                        </a:rPr>
                        <a:t>Ongoing </a:t>
                      </a:r>
                    </a:p>
                  </a:txBody>
                  <a:tcPr anchor="ctr"/>
                </a:tc>
                <a:tc>
                  <a:txBody>
                    <a:bodyPr/>
                    <a:lstStyle/>
                    <a:p>
                      <a:pPr algn="ctr"/>
                      <a:endParaRPr lang="en-GB" sz="1400">
                        <a:effectLst/>
                      </a:endParaRPr>
                    </a:p>
                  </a:txBody>
                  <a:tcPr anchor="ctr"/>
                </a:tc>
                <a:extLst>
                  <a:ext uri="{0D108BD9-81ED-4DB2-BD59-A6C34878D82A}">
                    <a16:rowId xmlns:a16="http://schemas.microsoft.com/office/drawing/2014/main" val="3094038087"/>
                  </a:ext>
                </a:extLst>
              </a:tr>
              <a:tr h="685921">
                <a:tc>
                  <a:txBody>
                    <a:bodyPr/>
                    <a:lstStyle/>
                    <a:p>
                      <a:r>
                        <a:rPr lang="en-GB" sz="1400" b="1">
                          <a:effectLst/>
                        </a:rPr>
                        <a:t>A2.3</a:t>
                      </a:r>
                      <a:r>
                        <a:rPr lang="en-GB" sz="1400">
                          <a:effectLst/>
                        </a:rPr>
                        <a:t>. Expand enhanced search including semantic capabilities to accommodate broader range of disciplines, languages and cultures </a:t>
                      </a:r>
                    </a:p>
                  </a:txBody>
                  <a:tcPr anchor="ctr"/>
                </a:tc>
                <a:tc>
                  <a:txBody>
                    <a:bodyPr/>
                    <a:lstStyle/>
                    <a:p>
                      <a:r>
                        <a:rPr lang="en-GB" sz="1400" b="1">
                          <a:effectLst/>
                        </a:rPr>
                        <a:t>D2.3.1</a:t>
                      </a:r>
                      <a:r>
                        <a:rPr lang="en-GB" sz="1400">
                          <a:effectLst/>
                        </a:rPr>
                        <a:t>. Semantic capabilities to accommodate broader range of disciplines </a:t>
                      </a:r>
                    </a:p>
                  </a:txBody>
                  <a:tcPr anchor="ctr"/>
                </a:tc>
                <a:tc>
                  <a:txBody>
                    <a:bodyPr/>
                    <a:lstStyle/>
                    <a:p>
                      <a:pPr algn="ctr"/>
                      <a:r>
                        <a:rPr lang="en-GR" sz="1400">
                          <a:effectLst/>
                        </a:rPr>
                        <a:t>6/2022 </a:t>
                      </a:r>
                    </a:p>
                  </a:txBody>
                  <a:tcPr anchor="ctr"/>
                </a:tc>
                <a:tc>
                  <a:txBody>
                    <a:bodyPr/>
                    <a:lstStyle/>
                    <a:p>
                      <a:pPr algn="ctr"/>
                      <a:endParaRPr lang="en-GR" sz="1400">
                        <a:effectLst/>
                      </a:endParaRPr>
                    </a:p>
                  </a:txBody>
                  <a:tcPr anchor="ctr"/>
                </a:tc>
                <a:extLst>
                  <a:ext uri="{0D108BD9-81ED-4DB2-BD59-A6C34878D82A}">
                    <a16:rowId xmlns:a16="http://schemas.microsoft.com/office/drawing/2014/main" val="3656015342"/>
                  </a:ext>
                </a:extLst>
              </a:tr>
              <a:tr h="685921">
                <a:tc>
                  <a:txBody>
                    <a:bodyPr/>
                    <a:lstStyle/>
                    <a:p>
                      <a:r>
                        <a:rPr lang="en-GB" sz="1400" b="1">
                          <a:effectLst/>
                        </a:rPr>
                        <a:t>A2.4. </a:t>
                      </a:r>
                      <a:r>
                        <a:rPr lang="en-GB" sz="1400">
                          <a:effectLst/>
                        </a:rPr>
                        <a:t>Expanded communication plans to broaden engagement of ocean communities in creation and use of BP </a:t>
                      </a:r>
                    </a:p>
                  </a:txBody>
                  <a:tcPr anchor="ctr"/>
                </a:tc>
                <a:tc>
                  <a:txBody>
                    <a:bodyPr/>
                    <a:lstStyle/>
                    <a:p>
                      <a:r>
                        <a:rPr lang="en-GB" sz="1400" b="1">
                          <a:effectLst/>
                        </a:rPr>
                        <a:t>D2.4.1.</a:t>
                      </a:r>
                      <a:r>
                        <a:rPr lang="en-GB" sz="1400">
                          <a:effectLst/>
                        </a:rPr>
                        <a:t>Advocacy products for community outreach and report on status of engagement (e.g. BP submitted from new communities) </a:t>
                      </a:r>
                    </a:p>
                  </a:txBody>
                  <a:tcPr anchor="ctr"/>
                </a:tc>
                <a:tc>
                  <a:txBody>
                    <a:bodyPr/>
                    <a:lstStyle/>
                    <a:p>
                      <a:pPr algn="ctr"/>
                      <a:r>
                        <a:rPr lang="en-GB" sz="1400">
                          <a:effectLst/>
                        </a:rPr>
                        <a:t>Ongoing </a:t>
                      </a:r>
                    </a:p>
                  </a:txBody>
                  <a:tcPr anchor="ctr"/>
                </a:tc>
                <a:tc>
                  <a:txBody>
                    <a:bodyPr/>
                    <a:lstStyle/>
                    <a:p>
                      <a:pPr algn="ctr"/>
                      <a:endParaRPr lang="en-GB" sz="1400">
                        <a:effectLst/>
                      </a:endParaRPr>
                    </a:p>
                  </a:txBody>
                  <a:tcPr anchor="ctr"/>
                </a:tc>
                <a:extLst>
                  <a:ext uri="{0D108BD9-81ED-4DB2-BD59-A6C34878D82A}">
                    <a16:rowId xmlns:a16="http://schemas.microsoft.com/office/drawing/2014/main" val="1290269221"/>
                  </a:ext>
                </a:extLst>
              </a:tr>
              <a:tr h="485861">
                <a:tc>
                  <a:txBody>
                    <a:bodyPr/>
                    <a:lstStyle/>
                    <a:p>
                      <a:r>
                        <a:rPr lang="en-GB" sz="1400" b="1">
                          <a:effectLst/>
                        </a:rPr>
                        <a:t>A2.5. </a:t>
                      </a:r>
                      <a:r>
                        <a:rPr lang="en-GB" sz="1400">
                          <a:effectLst/>
                        </a:rPr>
                        <a:t>Host annual workshops </a:t>
                      </a:r>
                    </a:p>
                  </a:txBody>
                  <a:tcPr anchor="ctr"/>
                </a:tc>
                <a:tc>
                  <a:txBody>
                    <a:bodyPr/>
                    <a:lstStyle/>
                    <a:p>
                      <a:r>
                        <a:rPr lang="en-GB" sz="1400" b="1">
                          <a:effectLst/>
                        </a:rPr>
                        <a:t>D2.5.1</a:t>
                      </a:r>
                      <a:r>
                        <a:rPr lang="en-GB" sz="1400">
                          <a:effectLst/>
                        </a:rPr>
                        <a:t>. Proceedings of OBPS Workshops, with recommendations </a:t>
                      </a:r>
                    </a:p>
                    <a:p>
                      <a:r>
                        <a:rPr lang="en-GB" sz="1400">
                          <a:effectLst/>
                        </a:rPr>
                        <a:t>to feed into future iterations of the IP </a:t>
                      </a:r>
                    </a:p>
                  </a:txBody>
                  <a:tcPr anchor="ctr"/>
                </a:tc>
                <a:tc>
                  <a:txBody>
                    <a:bodyPr/>
                    <a:lstStyle/>
                    <a:p>
                      <a:pPr algn="ctr"/>
                      <a:r>
                        <a:rPr lang="en-GR" sz="1400">
                          <a:effectLst/>
                        </a:rPr>
                        <a:t>2022, 2023, 2024 </a:t>
                      </a:r>
                    </a:p>
                  </a:txBody>
                  <a:tcPr anchor="ctr"/>
                </a:tc>
                <a:tc>
                  <a:txBody>
                    <a:bodyPr/>
                    <a:lstStyle/>
                    <a:p>
                      <a:pPr algn="ctr"/>
                      <a:endParaRPr lang="en-GR" sz="1400">
                        <a:effectLst/>
                      </a:endParaRPr>
                    </a:p>
                  </a:txBody>
                  <a:tcPr anchor="ctr"/>
                </a:tc>
                <a:extLst>
                  <a:ext uri="{0D108BD9-81ED-4DB2-BD59-A6C34878D82A}">
                    <a16:rowId xmlns:a16="http://schemas.microsoft.com/office/drawing/2014/main" val="673016742"/>
                  </a:ext>
                </a:extLst>
              </a:tr>
              <a:tr h="685921">
                <a:tc>
                  <a:txBody>
                    <a:bodyPr/>
                    <a:lstStyle/>
                    <a:p>
                      <a:r>
                        <a:rPr lang="en-GB" sz="1400" b="1">
                          <a:effectLst/>
                        </a:rPr>
                        <a:t>A2.6</a:t>
                      </a:r>
                      <a:r>
                        <a:rPr lang="en-GB" sz="1400">
                          <a:effectLst/>
                        </a:rPr>
                        <a:t>. Increase contributions to the Frontiers in Marine Science: Research Topic Best Practices in Ocean Observation </a:t>
                      </a:r>
                    </a:p>
                  </a:txBody>
                  <a:tcPr anchor="ctr"/>
                </a:tc>
                <a:tc>
                  <a:txBody>
                    <a:bodyPr/>
                    <a:lstStyle/>
                    <a:p>
                      <a:r>
                        <a:rPr lang="en-GB" sz="1400" b="1">
                          <a:effectLst/>
                        </a:rPr>
                        <a:t>D2.6.1. </a:t>
                      </a:r>
                      <a:r>
                        <a:rPr lang="en-GB" sz="1400">
                          <a:effectLst/>
                        </a:rPr>
                        <a:t>Report on the number of papers published. Highlight new additions in contributions? </a:t>
                      </a:r>
                    </a:p>
                  </a:txBody>
                  <a:tcPr anchor="ctr"/>
                </a:tc>
                <a:tc>
                  <a:txBody>
                    <a:bodyPr/>
                    <a:lstStyle/>
                    <a:p>
                      <a:pPr algn="ctr"/>
                      <a:r>
                        <a:rPr lang="en-GB" sz="1400" dirty="0">
                          <a:effectLst/>
                        </a:rPr>
                        <a:t>Ongoing </a:t>
                      </a:r>
                    </a:p>
                  </a:txBody>
                  <a:tcPr anchor="ctr"/>
                </a:tc>
                <a:tc>
                  <a:txBody>
                    <a:bodyPr/>
                    <a:lstStyle/>
                    <a:p>
                      <a:pPr algn="ctr"/>
                      <a:endParaRPr lang="en-GB" sz="1400" dirty="0">
                        <a:effectLst/>
                      </a:endParaRPr>
                    </a:p>
                  </a:txBody>
                  <a:tcPr anchor="ctr"/>
                </a:tc>
                <a:extLst>
                  <a:ext uri="{0D108BD9-81ED-4DB2-BD59-A6C34878D82A}">
                    <a16:rowId xmlns:a16="http://schemas.microsoft.com/office/drawing/2014/main" val="3677329206"/>
                  </a:ext>
                </a:extLst>
              </a:tr>
            </a:tbl>
          </a:graphicData>
        </a:graphic>
      </p:graphicFrame>
    </p:spTree>
    <p:extLst>
      <p:ext uri="{BB962C8B-B14F-4D97-AF65-F5344CB8AC3E}">
        <p14:creationId xmlns:p14="http://schemas.microsoft.com/office/powerpoint/2010/main" val="3912696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4D8E39-C6F4-D800-7959-9337941C813B}"/>
              </a:ext>
            </a:extLst>
          </p:cNvPr>
          <p:cNvSpPr>
            <a:spLocks noGrp="1"/>
          </p:cNvSpPr>
          <p:nvPr>
            <p:ph type="body" idx="1"/>
          </p:nvPr>
        </p:nvSpPr>
        <p:spPr>
          <a:xfrm>
            <a:off x="453655" y="2229633"/>
            <a:ext cx="11284687" cy="3947329"/>
          </a:xfrm>
        </p:spPr>
        <p:txBody>
          <a:bodyPr>
            <a:normAutofit/>
          </a:bodyPr>
          <a:lstStyle/>
          <a:p>
            <a:pPr marL="0" indent="0">
              <a:lnSpc>
                <a:spcPct val="120000"/>
              </a:lnSpc>
              <a:spcBef>
                <a:spcPts val="0"/>
              </a:spcBef>
              <a:buClr>
                <a:schemeClr val="tx1"/>
              </a:buClr>
              <a:buSzPct val="100000"/>
              <a:buNone/>
            </a:pPr>
            <a:r>
              <a:rPr lang="en-US" sz="2600" b="1" dirty="0">
                <a:solidFill>
                  <a:schemeClr val="tx1"/>
                </a:solidFill>
                <a:latin typeface="+mn-lt"/>
                <a:ea typeface="Arial"/>
                <a:cs typeface="Calibri" panose="020F0502020204030204" pitchFamily="34" charset="0"/>
                <a:sym typeface="Arial"/>
              </a:rPr>
              <a:t>SO-03 Outcomes</a:t>
            </a:r>
          </a:p>
          <a:p>
            <a:pPr marL="342900">
              <a:lnSpc>
                <a:spcPct val="120000"/>
              </a:lnSpc>
              <a:spcBef>
                <a:spcPts val="0"/>
              </a:spcBef>
              <a:buClr>
                <a:schemeClr val="tx1"/>
              </a:buClr>
              <a:buSzPct val="100000"/>
            </a:pPr>
            <a:r>
              <a:rPr lang="en-US" sz="2200" dirty="0">
                <a:solidFill>
                  <a:schemeClr val="tx1"/>
                </a:solidFill>
                <a:latin typeface="+mn-lt"/>
                <a:ea typeface="Arial"/>
                <a:cs typeface="Calibri" panose="020F0502020204030204" pitchFamily="34" charset="0"/>
                <a:sym typeface="Arial"/>
              </a:rPr>
              <a:t>Training resources provided by OTGA and other training providers available through the OBPS repository.</a:t>
            </a:r>
          </a:p>
          <a:p>
            <a:pPr marL="342900">
              <a:lnSpc>
                <a:spcPct val="120000"/>
              </a:lnSpc>
              <a:spcBef>
                <a:spcPts val="0"/>
              </a:spcBef>
              <a:buClr>
                <a:schemeClr val="tx1"/>
              </a:buClr>
              <a:buSzPct val="100000"/>
            </a:pPr>
            <a:endParaRPr lang="en-US" sz="1000" dirty="0">
              <a:solidFill>
                <a:schemeClr val="tx1"/>
              </a:solidFill>
              <a:latin typeface="+mn-lt"/>
              <a:ea typeface="Arial"/>
              <a:cs typeface="Calibri" panose="020F0502020204030204" pitchFamily="34" charset="0"/>
              <a:sym typeface="Arial"/>
            </a:endParaRPr>
          </a:p>
          <a:p>
            <a:pPr marL="342900">
              <a:lnSpc>
                <a:spcPct val="120000"/>
              </a:lnSpc>
              <a:spcBef>
                <a:spcPts val="0"/>
              </a:spcBef>
              <a:buClr>
                <a:schemeClr val="tx1"/>
              </a:buClr>
              <a:buSzPct val="100000"/>
            </a:pPr>
            <a:r>
              <a:rPr lang="en-US" sz="2200" dirty="0">
                <a:solidFill>
                  <a:schemeClr val="tx1"/>
                </a:solidFill>
                <a:latin typeface="+mn-lt"/>
                <a:ea typeface="Arial"/>
                <a:cs typeface="Calibri" panose="020F0502020204030204" pitchFamily="34" charset="0"/>
                <a:sym typeface="Arial"/>
              </a:rPr>
              <a:t>Provision of a portfolio of courses on best practice development, consensus building and submission created by the community for the community.</a:t>
            </a:r>
          </a:p>
          <a:p>
            <a:pPr marL="342900">
              <a:lnSpc>
                <a:spcPct val="120000"/>
              </a:lnSpc>
              <a:spcBef>
                <a:spcPts val="0"/>
              </a:spcBef>
              <a:buClr>
                <a:schemeClr val="tx1"/>
              </a:buClr>
              <a:buSzPct val="100000"/>
            </a:pPr>
            <a:endParaRPr lang="en-US" sz="1000" dirty="0">
              <a:solidFill>
                <a:schemeClr val="tx1"/>
              </a:solidFill>
              <a:latin typeface="+mn-lt"/>
              <a:ea typeface="Arial"/>
              <a:cs typeface="Calibri" panose="020F0502020204030204" pitchFamily="34" charset="0"/>
              <a:sym typeface="Arial"/>
            </a:endParaRPr>
          </a:p>
          <a:p>
            <a:pPr marL="342900">
              <a:lnSpc>
                <a:spcPct val="120000"/>
              </a:lnSpc>
              <a:spcBef>
                <a:spcPts val="0"/>
              </a:spcBef>
              <a:buClr>
                <a:schemeClr val="tx1"/>
              </a:buClr>
              <a:buSzPct val="100000"/>
            </a:pPr>
            <a:r>
              <a:rPr lang="en-US" sz="2200" dirty="0">
                <a:solidFill>
                  <a:schemeClr val="tx1"/>
                </a:solidFill>
                <a:latin typeface="+mn-lt"/>
                <a:ea typeface="Arial"/>
                <a:cs typeface="Calibri" panose="020F0502020204030204" pitchFamily="34" charset="0"/>
                <a:sym typeface="Arial"/>
              </a:rPr>
              <a:t>OBPS courses embedded in relevant university curricula and ​Continuing Professional Development (CPD)​ opportunities.</a:t>
            </a:r>
          </a:p>
        </p:txBody>
      </p:sp>
      <p:sp>
        <p:nvSpPr>
          <p:cNvPr id="4" name="Google Shape;93;p2">
            <a:extLst>
              <a:ext uri="{FF2B5EF4-FFF2-40B4-BE49-F238E27FC236}">
                <a16:creationId xmlns:a16="http://schemas.microsoft.com/office/drawing/2014/main" id="{1AEEDE4C-B584-5D53-B1EE-7F3459623221}"/>
              </a:ext>
            </a:extLst>
          </p:cNvPr>
          <p:cNvSpPr txBox="1">
            <a:spLocks/>
          </p:cNvSpPr>
          <p:nvPr/>
        </p:nvSpPr>
        <p:spPr>
          <a:xfrm>
            <a:off x="453656" y="184776"/>
            <a:ext cx="11284688" cy="1593920"/>
          </a:xfrm>
          <a:prstGeom prst="rect">
            <a:avLst/>
          </a:prstGeom>
          <a:solidFill>
            <a:schemeClr val="accent3">
              <a:lumMod val="60000"/>
              <a:lumOff val="40000"/>
            </a:schemeClr>
          </a:solidFill>
          <a:ln>
            <a:solidFill>
              <a:schemeClr val="tx1"/>
            </a:solid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20000"/>
              </a:lnSpc>
              <a:spcBef>
                <a:spcPts val="0"/>
              </a:spcBef>
              <a:buClr>
                <a:schemeClr val="tx1"/>
              </a:buClr>
              <a:buSzPct val="100000"/>
              <a:buFont typeface="Arial"/>
              <a:buNone/>
            </a:pPr>
            <a:r>
              <a:rPr lang="en-US" sz="2400" b="1" dirty="0">
                <a:solidFill>
                  <a:schemeClr val="accent5">
                    <a:lumMod val="50000"/>
                  </a:schemeClr>
                </a:solidFill>
                <a:latin typeface="+mn-lt"/>
                <a:ea typeface="Arial"/>
                <a:cs typeface="Calibri" panose="020F0502020204030204" pitchFamily="34" charset="0"/>
                <a:sym typeface="Arial"/>
              </a:rPr>
              <a:t>Strategic Objective 03:</a:t>
            </a:r>
          </a:p>
          <a:p>
            <a:pPr marL="0" indent="0">
              <a:lnSpc>
                <a:spcPct val="120000"/>
              </a:lnSpc>
              <a:spcBef>
                <a:spcPts val="0"/>
              </a:spcBef>
              <a:buClr>
                <a:schemeClr val="tx1"/>
              </a:buClr>
              <a:buSzPct val="100000"/>
              <a:buFont typeface="Arial"/>
              <a:buNone/>
            </a:pPr>
            <a:r>
              <a:rPr lang="en-US" sz="2400" dirty="0">
                <a:solidFill>
                  <a:schemeClr val="accent5">
                    <a:lumMod val="50000"/>
                  </a:schemeClr>
                </a:solidFill>
                <a:latin typeface="+mn-lt"/>
                <a:ea typeface="Arial"/>
                <a:cs typeface="Calibri" panose="020F0502020204030204" pitchFamily="34" charset="0"/>
                <a:sym typeface="Arial"/>
              </a:rPr>
              <a:t>To foster community - led and equitable capacity development in ocean best practices</a:t>
            </a:r>
          </a:p>
        </p:txBody>
      </p:sp>
    </p:spTree>
    <p:extLst>
      <p:ext uri="{BB962C8B-B14F-4D97-AF65-F5344CB8AC3E}">
        <p14:creationId xmlns:p14="http://schemas.microsoft.com/office/powerpoint/2010/main" val="266509373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2402</Words>
  <Application>Microsoft Macintosh PowerPoint</Application>
  <PresentationFormat>Widescreen</PresentationFormat>
  <Paragraphs>394</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ArialMT</vt:lpstr>
      <vt:lpstr>Calibri</vt:lpstr>
      <vt:lpstr>Times New Roman</vt:lpstr>
      <vt:lpstr>Office Theme</vt:lpstr>
      <vt:lpstr>Implementation Plan 2021 - 2023</vt:lpstr>
      <vt:lpstr>Introduction</vt:lpstr>
      <vt:lpstr>Introduction (cont.)</vt:lpstr>
      <vt:lpstr>From Strategic Objectives to Activities to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Packages support to Strategic Objectives</vt:lpstr>
      <vt:lpstr>Indicators of impact</vt:lpstr>
      <vt:lpstr>Budget</vt:lpstr>
      <vt:lpstr>Budget</vt:lpstr>
      <vt:lpstr>Budget</vt:lpstr>
      <vt:lpstr>Budget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TiM BOHM</dc:creator>
  <cp:lastModifiedBy>George Petihakis</cp:lastModifiedBy>
  <cp:revision>5</cp:revision>
  <dcterms:created xsi:type="dcterms:W3CDTF">2011-08-05T01:39:14Z</dcterms:created>
  <dcterms:modified xsi:type="dcterms:W3CDTF">2023-12-06T17:15:13Z</dcterms:modified>
</cp:coreProperties>
</file>