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8"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7" r:id="rId30"/>
    <p:sldId id="286" r:id="rId31"/>
    <p:sldId id="259" r:id="rId3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53">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vTBOksOkP5MNfYM6F6mWCo/Sk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6"/>
    <p:restoredTop sz="94658"/>
  </p:normalViewPr>
  <p:slideViewPr>
    <p:cSldViewPr snapToGrid="0">
      <p:cViewPr>
        <p:scale>
          <a:sx n="151" d="100"/>
          <a:sy n="151" d="100"/>
        </p:scale>
        <p:origin x="200" y="704"/>
      </p:cViewPr>
      <p:guideLst>
        <p:guide orient="horz" pos="12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9406E"/>
              </a:buClr>
              <a:buSzPts val="6000"/>
              <a:buFont typeface="Calibri"/>
              <a:buNone/>
              <a:defRPr sz="6000">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9406E"/>
              </a:buClr>
              <a:buSzPts val="2400"/>
              <a:buNone/>
              <a:defRPr sz="2400">
                <a:solidFill>
                  <a:srgbClr val="39406E"/>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9406E"/>
              </a:buClr>
              <a:buSzPts val="4400"/>
              <a:buFont typeface="Calibri"/>
              <a:buNone/>
              <a:defRPr>
                <a:solidFill>
                  <a:srgbClr val="39406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defRPr>
            </a:lvl1pPr>
            <a:lvl2pPr marL="914400" lvl="1" indent="-381000" algn="l">
              <a:lnSpc>
                <a:spcPct val="90000"/>
              </a:lnSpc>
              <a:spcBef>
                <a:spcPts val="500"/>
              </a:spcBef>
              <a:spcAft>
                <a:spcPts val="0"/>
              </a:spcAft>
              <a:buClr>
                <a:srgbClr val="262626"/>
              </a:buClr>
              <a:buSzPts val="2400"/>
              <a:buChar char="•"/>
              <a:defRPr>
                <a:solidFill>
                  <a:srgbClr val="262626"/>
                </a:solidFill>
              </a:defRPr>
            </a:lvl2pPr>
            <a:lvl3pPr marL="1371600" lvl="2" indent="-355600" algn="l">
              <a:lnSpc>
                <a:spcPct val="90000"/>
              </a:lnSpc>
              <a:spcBef>
                <a:spcPts val="500"/>
              </a:spcBef>
              <a:spcAft>
                <a:spcPts val="0"/>
              </a:spcAft>
              <a:buClr>
                <a:srgbClr val="262626"/>
              </a:buClr>
              <a:buSzPts val="2000"/>
              <a:buChar char="•"/>
              <a:defRPr>
                <a:solidFill>
                  <a:srgbClr val="262626"/>
                </a:solidFill>
              </a:defRPr>
            </a:lvl3pPr>
            <a:lvl4pPr marL="1828800" lvl="3" indent="-342900" algn="l">
              <a:lnSpc>
                <a:spcPct val="90000"/>
              </a:lnSpc>
              <a:spcBef>
                <a:spcPts val="500"/>
              </a:spcBef>
              <a:spcAft>
                <a:spcPts val="0"/>
              </a:spcAft>
              <a:buClr>
                <a:srgbClr val="262626"/>
              </a:buClr>
              <a:buSzPts val="1800"/>
              <a:buChar char="•"/>
              <a:defRPr>
                <a:solidFill>
                  <a:srgbClr val="262626"/>
                </a:solidFill>
              </a:defRPr>
            </a:lvl4pPr>
            <a:lvl5pPr marL="2286000" lvl="4" indent="-342900" algn="l">
              <a:lnSpc>
                <a:spcPct val="90000"/>
              </a:lnSpc>
              <a:spcBef>
                <a:spcPts val="500"/>
              </a:spcBef>
              <a:spcAft>
                <a:spcPts val="0"/>
              </a:spcAft>
              <a:buClr>
                <a:srgbClr val="262626"/>
              </a:buClr>
              <a:buSzPts val="18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p:nvPr/>
        </p:nvSpPr>
        <p:spPr>
          <a:xfrm>
            <a:off x="419406" y="6525344"/>
            <a:ext cx="10755223" cy="144015"/>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8"/>
          <p:cNvPicPr preferRelativeResize="0"/>
          <p:nvPr/>
        </p:nvPicPr>
        <p:blipFill rotWithShape="1">
          <a:blip r:embed="rId2">
            <a:alphaModFix/>
          </a:blip>
          <a:srcRect/>
          <a:stretch/>
        </p:blipFill>
        <p:spPr>
          <a:xfrm>
            <a:off x="11174629" y="5906218"/>
            <a:ext cx="815542" cy="815542"/>
          </a:xfrm>
          <a:prstGeom prst="rect">
            <a:avLst/>
          </a:prstGeom>
          <a:noFill/>
          <a:ln>
            <a:noFill/>
          </a:ln>
        </p:spPr>
      </p:pic>
      <p:sp>
        <p:nvSpPr>
          <p:cNvPr id="37" name="Google Shape;37;p8"/>
          <p:cNvSpPr txBox="1"/>
          <p:nvPr/>
        </p:nvSpPr>
        <p:spPr>
          <a:xfrm>
            <a:off x="381000" y="6228019"/>
            <a:ext cx="21282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39406E"/>
                </a:solidFill>
                <a:latin typeface="Calibri"/>
                <a:ea typeface="Calibri"/>
                <a:cs typeface="Calibri"/>
                <a:sym typeface="Calibri"/>
              </a:rPr>
              <a:t>Ocean Best Practices</a:t>
            </a:r>
            <a:endParaRPr sz="1800">
              <a:solidFill>
                <a:srgbClr val="39406E"/>
              </a:solidFill>
              <a:latin typeface="Calibri"/>
              <a:ea typeface="Calibri"/>
              <a:cs typeface="Calibri"/>
              <a:sym typeface="Calibri"/>
            </a:endParaRPr>
          </a:p>
        </p:txBody>
      </p:sp>
      <p:sp>
        <p:nvSpPr>
          <p:cNvPr id="38" name="Google Shape;38;p8"/>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Calibri"/>
                <a:ea typeface="Calibri"/>
                <a:cs typeface="Calibri"/>
                <a:sym typeface="Calibri"/>
              </a:rPr>
              <a:t>Insert name of conference, if desired</a:t>
            </a:r>
            <a:endParaRPr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43" name="Google Shape;43;p9"/>
          <p:cNvSpPr/>
          <p:nvPr/>
        </p:nvSpPr>
        <p:spPr>
          <a:xfrm>
            <a:off x="419406" y="6525344"/>
            <a:ext cx="10755223" cy="144015"/>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 name="Google Shape;44;p9"/>
          <p:cNvPicPr preferRelativeResize="0"/>
          <p:nvPr/>
        </p:nvPicPr>
        <p:blipFill rotWithShape="1">
          <a:blip r:embed="rId2">
            <a:alphaModFix/>
          </a:blip>
          <a:srcRect/>
          <a:stretch/>
        </p:blipFill>
        <p:spPr>
          <a:xfrm>
            <a:off x="11174629" y="5906218"/>
            <a:ext cx="815542" cy="815542"/>
          </a:xfrm>
          <a:prstGeom prst="rect">
            <a:avLst/>
          </a:prstGeom>
          <a:noFill/>
          <a:ln>
            <a:noFill/>
          </a:ln>
        </p:spPr>
      </p:pic>
      <p:sp>
        <p:nvSpPr>
          <p:cNvPr id="45" name="Google Shape;45;p9"/>
          <p:cNvSpPr txBox="1"/>
          <p:nvPr/>
        </p:nvSpPr>
        <p:spPr>
          <a:xfrm>
            <a:off x="381000" y="6228019"/>
            <a:ext cx="21282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rgbClr val="39406E"/>
                </a:solidFill>
                <a:latin typeface="Calibri"/>
                <a:ea typeface="Calibri"/>
                <a:cs typeface="Calibri"/>
                <a:sym typeface="Calibri"/>
              </a:rPr>
              <a:t>Ocean Best Practices</a:t>
            </a:r>
            <a:endParaRPr sz="1800">
              <a:solidFill>
                <a:srgbClr val="39406E"/>
              </a:solidFill>
              <a:latin typeface="Calibri"/>
              <a:ea typeface="Calibri"/>
              <a:cs typeface="Calibri"/>
              <a:sym typeface="Calibri"/>
            </a:endParaRPr>
          </a:p>
        </p:txBody>
      </p:sp>
      <p:sp>
        <p:nvSpPr>
          <p:cNvPr id="46" name="Google Shape;46;p9"/>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lt1"/>
                </a:solidFill>
                <a:latin typeface="Calibri"/>
                <a:ea typeface="Calibri"/>
                <a:cs typeface="Calibri"/>
                <a:sym typeface="Calibri"/>
              </a:rPr>
              <a:t>Insert name of conference, if desired</a:t>
            </a:r>
            <a:endParaRPr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9406E"/>
              </a:buClr>
              <a:buSzPts val="4400"/>
              <a:buFont typeface="Calibri"/>
              <a:buNone/>
              <a:defRPr sz="4400" b="0" i="0" u="none" strike="noStrike" cap="none">
                <a:solidFill>
                  <a:srgbClr val="39406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A3838"/>
              </a:buClr>
              <a:buSzPts val="2800"/>
              <a:buFont typeface="Arial"/>
              <a:buChar char="•"/>
              <a:defRPr sz="2800" b="0" i="0" u="none" strike="noStrike" cap="none">
                <a:solidFill>
                  <a:srgbClr val="3A3838"/>
                </a:solidFill>
                <a:latin typeface="Calibri"/>
                <a:ea typeface="Calibri"/>
                <a:cs typeface="Calibri"/>
                <a:sym typeface="Calibri"/>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
        <p:nvSpPr>
          <p:cNvPr id="15" name="Google Shape;15;p5"/>
          <p:cNvSpPr txBox="1"/>
          <p:nvPr/>
        </p:nvSpPr>
        <p:spPr>
          <a:xfrm>
            <a:off x="6398700" y="6441974"/>
            <a:ext cx="4751387" cy="3107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b="0" i="0" u="none" strike="noStrike" cap="none">
                <a:solidFill>
                  <a:schemeClr val="lt1"/>
                </a:solidFill>
                <a:latin typeface="Calibri"/>
                <a:ea typeface="Calibri"/>
                <a:cs typeface="Calibri"/>
                <a:sym typeface="Calibri"/>
              </a:rPr>
              <a:t>Insert name of conference, if desired</a:t>
            </a:r>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oceanbestpractice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p:nvPr/>
        </p:nvSpPr>
        <p:spPr>
          <a:xfrm>
            <a:off x="3390898" y="5549771"/>
            <a:ext cx="5410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200" b="0" i="1" u="none" strike="noStrike" cap="none" dirty="0">
                <a:solidFill>
                  <a:srgbClr val="595959"/>
                </a:solidFill>
                <a:latin typeface="Times New Roman"/>
                <a:ea typeface="Times New Roman"/>
                <a:cs typeface="Times New Roman"/>
                <a:sym typeface="Times New Roman"/>
              </a:rPr>
              <a:t>SG Meeting 12 – 14 December 2023</a:t>
            </a:r>
          </a:p>
          <a:p>
            <a:pPr marL="0" marR="0" lvl="0" indent="0" algn="ctr" rtl="0">
              <a:spcBef>
                <a:spcPts val="0"/>
              </a:spcBef>
              <a:spcAft>
                <a:spcPts val="0"/>
              </a:spcAft>
              <a:buNone/>
            </a:pPr>
            <a:r>
              <a:rPr lang="en-AU" sz="2200" b="0" i="1" u="none" strike="noStrike" cap="none" dirty="0">
                <a:solidFill>
                  <a:srgbClr val="595959"/>
                </a:solidFill>
                <a:latin typeface="Times New Roman"/>
                <a:ea typeface="Times New Roman"/>
                <a:cs typeface="Times New Roman"/>
                <a:sym typeface="Times New Roman"/>
              </a:rPr>
              <a:t>UNESCO - Paris</a:t>
            </a:r>
          </a:p>
        </p:txBody>
      </p:sp>
      <p:sp>
        <p:nvSpPr>
          <p:cNvPr id="52" name="Google Shape;52;p1"/>
          <p:cNvSpPr txBox="1"/>
          <p:nvPr/>
        </p:nvSpPr>
        <p:spPr>
          <a:xfrm>
            <a:off x="4505180" y="6273257"/>
            <a:ext cx="3181637" cy="3115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400" b="0" i="0" u="none" strike="noStrike" cap="none">
                <a:solidFill>
                  <a:srgbClr val="39406E"/>
                </a:solidFill>
                <a:latin typeface="Arial"/>
                <a:ea typeface="Arial"/>
                <a:cs typeface="Arial"/>
                <a:sym typeface="Arial"/>
              </a:rPr>
              <a:t>www.oceanbestpractices.org</a:t>
            </a:r>
            <a:endParaRPr sz="1400" b="0" i="0" u="none" strike="noStrike" cap="none">
              <a:solidFill>
                <a:srgbClr val="39406E"/>
              </a:solidFill>
              <a:latin typeface="Arial"/>
              <a:ea typeface="Arial"/>
              <a:cs typeface="Arial"/>
              <a:sym typeface="Arial"/>
            </a:endParaRPr>
          </a:p>
        </p:txBody>
      </p:sp>
      <p:sp>
        <p:nvSpPr>
          <p:cNvPr id="53" name="Google Shape;53;p1"/>
          <p:cNvSpPr/>
          <p:nvPr/>
        </p:nvSpPr>
        <p:spPr>
          <a:xfrm>
            <a:off x="1812000" y="6525345"/>
            <a:ext cx="8568000" cy="126149"/>
          </a:xfrm>
          <a:prstGeom prst="parallelogram">
            <a:avLst>
              <a:gd name="adj" fmla="val 25000"/>
            </a:avLst>
          </a:prstGeom>
          <a:solidFill>
            <a:srgbClr val="39406E"/>
          </a:solidFill>
          <a:ln w="9525" cap="flat" cmpd="sng">
            <a:solidFill>
              <a:srgbClr val="3940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9406E"/>
              </a:solidFill>
              <a:latin typeface="Calibri"/>
              <a:ea typeface="Calibri"/>
              <a:cs typeface="Calibri"/>
              <a:sym typeface="Calibri"/>
            </a:endParaRPr>
          </a:p>
        </p:txBody>
      </p:sp>
      <p:sp>
        <p:nvSpPr>
          <p:cNvPr id="54" name="Google Shape;54;p1"/>
          <p:cNvSpPr txBox="1">
            <a:spLocks noGrp="1"/>
          </p:cNvSpPr>
          <p:nvPr>
            <p:ph type="ctrTitle"/>
          </p:nvPr>
        </p:nvSpPr>
        <p:spPr>
          <a:xfrm>
            <a:off x="1794343" y="4602806"/>
            <a:ext cx="8603312" cy="5040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9406E"/>
              </a:buClr>
              <a:buSzPts val="6000"/>
              <a:buFont typeface="Calibri"/>
              <a:buNone/>
            </a:pPr>
            <a:r>
              <a:rPr lang="en-AU" dirty="0">
                <a:solidFill>
                  <a:srgbClr val="39406E"/>
                </a:solidFill>
              </a:rPr>
              <a:t>Ocean Practices (OP) AISBL</a:t>
            </a:r>
            <a:endParaRPr dirty="0"/>
          </a:p>
        </p:txBody>
      </p:sp>
      <p:sp>
        <p:nvSpPr>
          <p:cNvPr id="55" name="Google Shape;55;p1"/>
          <p:cNvSpPr txBox="1">
            <a:spLocks noGrp="1"/>
          </p:cNvSpPr>
          <p:nvPr>
            <p:ph type="subTitle" idx="1"/>
          </p:nvPr>
        </p:nvSpPr>
        <p:spPr>
          <a:xfrm>
            <a:off x="2895599" y="5018995"/>
            <a:ext cx="6400800" cy="5635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9406E"/>
              </a:buClr>
              <a:buSzPts val="2400"/>
              <a:buNone/>
            </a:pPr>
            <a:r>
              <a:rPr lang="en-AU" sz="2400" dirty="0">
                <a:solidFill>
                  <a:srgbClr val="39406E"/>
                </a:solidFill>
              </a:rPr>
              <a:t>(Agenda Item 10)</a:t>
            </a:r>
            <a:endParaRPr dirty="0"/>
          </a:p>
        </p:txBody>
      </p:sp>
      <p:pic>
        <p:nvPicPr>
          <p:cNvPr id="56" name="Google Shape;56;p1"/>
          <p:cNvPicPr preferRelativeResize="0"/>
          <p:nvPr/>
        </p:nvPicPr>
        <p:blipFill rotWithShape="1">
          <a:blip r:embed="rId3">
            <a:alphaModFix/>
          </a:blip>
          <a:srcRect/>
          <a:stretch/>
        </p:blipFill>
        <p:spPr>
          <a:xfrm>
            <a:off x="4471534" y="0"/>
            <a:ext cx="3248931" cy="1517294"/>
          </a:xfrm>
          <a:prstGeom prst="rect">
            <a:avLst/>
          </a:prstGeom>
          <a:noFill/>
          <a:ln>
            <a:noFill/>
          </a:ln>
        </p:spPr>
      </p:pic>
      <p:grpSp>
        <p:nvGrpSpPr>
          <p:cNvPr id="58" name="Google Shape;58;p1"/>
          <p:cNvGrpSpPr/>
          <p:nvPr/>
        </p:nvGrpSpPr>
        <p:grpSpPr>
          <a:xfrm>
            <a:off x="478479" y="1844824"/>
            <a:ext cx="10282677" cy="1965111"/>
            <a:chOff x="478479" y="1844824"/>
            <a:chExt cx="10282677" cy="1965111"/>
          </a:xfrm>
        </p:grpSpPr>
        <p:pic>
          <p:nvPicPr>
            <p:cNvPr id="59" name="Google Shape;59;p1"/>
            <p:cNvPicPr preferRelativeResize="0"/>
            <p:nvPr/>
          </p:nvPicPr>
          <p:blipFill rotWithShape="1">
            <a:blip r:embed="rId4">
              <a:alphaModFix/>
            </a:blip>
            <a:srcRect/>
            <a:stretch/>
          </p:blipFill>
          <p:spPr>
            <a:xfrm>
              <a:off x="478479" y="1844824"/>
              <a:ext cx="3045921" cy="1965111"/>
            </a:xfrm>
            <a:prstGeom prst="rect">
              <a:avLst/>
            </a:prstGeom>
            <a:noFill/>
            <a:ln w="12700" cap="flat" cmpd="sng">
              <a:solidFill>
                <a:srgbClr val="39406E"/>
              </a:solidFill>
              <a:prstDash val="solid"/>
              <a:round/>
              <a:headEnd type="none" w="sm" len="sm"/>
              <a:tailEnd type="none" w="sm" len="sm"/>
            </a:ln>
          </p:spPr>
        </p:pic>
        <p:pic>
          <p:nvPicPr>
            <p:cNvPr id="60" name="Google Shape;60;p1"/>
            <p:cNvPicPr preferRelativeResize="0"/>
            <p:nvPr/>
          </p:nvPicPr>
          <p:blipFill rotWithShape="1">
            <a:blip r:embed="rId5">
              <a:alphaModFix/>
            </a:blip>
            <a:srcRect/>
            <a:stretch/>
          </p:blipFill>
          <p:spPr>
            <a:xfrm>
              <a:off x="5691505" y="1844824"/>
              <a:ext cx="1954037" cy="1955992"/>
            </a:xfrm>
            <a:prstGeom prst="rect">
              <a:avLst/>
            </a:prstGeom>
            <a:noFill/>
            <a:ln w="12700" cap="flat" cmpd="sng">
              <a:solidFill>
                <a:srgbClr val="39406E"/>
              </a:solidFill>
              <a:prstDash val="solid"/>
              <a:round/>
              <a:headEnd type="none" w="sm" len="sm"/>
              <a:tailEnd type="none" w="sm" len="sm"/>
            </a:ln>
          </p:spPr>
        </p:pic>
        <p:pic>
          <p:nvPicPr>
            <p:cNvPr id="61" name="Google Shape;61;p1"/>
            <p:cNvPicPr preferRelativeResize="0"/>
            <p:nvPr/>
          </p:nvPicPr>
          <p:blipFill rotWithShape="1">
            <a:blip r:embed="rId6">
              <a:alphaModFix/>
            </a:blip>
            <a:srcRect/>
            <a:stretch/>
          </p:blipFill>
          <p:spPr>
            <a:xfrm>
              <a:off x="3627786" y="1849484"/>
              <a:ext cx="1960333" cy="1960333"/>
            </a:xfrm>
            <a:prstGeom prst="rect">
              <a:avLst/>
            </a:prstGeom>
            <a:noFill/>
            <a:ln w="12700" cap="flat" cmpd="sng">
              <a:solidFill>
                <a:srgbClr val="39406E"/>
              </a:solidFill>
              <a:prstDash val="solid"/>
              <a:round/>
              <a:headEnd type="none" w="sm" len="sm"/>
              <a:tailEnd type="none" w="sm" len="sm"/>
            </a:ln>
          </p:spPr>
        </p:pic>
        <p:pic>
          <p:nvPicPr>
            <p:cNvPr id="62" name="Google Shape;62;p1"/>
            <p:cNvPicPr preferRelativeResize="0"/>
            <p:nvPr/>
          </p:nvPicPr>
          <p:blipFill rotWithShape="1">
            <a:blip r:embed="rId7">
              <a:alphaModFix/>
            </a:blip>
            <a:srcRect/>
            <a:stretch/>
          </p:blipFill>
          <p:spPr>
            <a:xfrm>
              <a:off x="7748928" y="1853825"/>
              <a:ext cx="3012228" cy="1955992"/>
            </a:xfrm>
            <a:prstGeom prst="rect">
              <a:avLst/>
            </a:prstGeom>
            <a:noFill/>
            <a:ln w="12700" cap="flat" cmpd="sng">
              <a:solidFill>
                <a:srgbClr val="39406E"/>
              </a:solidFill>
              <a:prstDash val="solid"/>
              <a:round/>
              <a:headEnd type="none" w="sm" len="sm"/>
              <a:tailEnd type="none" w="sm" len="sm"/>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2">
            <a:extLst>
              <a:ext uri="{FF2B5EF4-FFF2-40B4-BE49-F238E27FC236}">
                <a16:creationId xmlns:a16="http://schemas.microsoft.com/office/drawing/2014/main" id="{6FE0DED0-7DB4-F012-7085-ADCB6A958FE2}"/>
              </a:ext>
            </a:extLst>
          </p:cNvPr>
          <p:cNvSpPr txBox="1">
            <a:spLocks noGrp="1"/>
          </p:cNvSpPr>
          <p:nvPr>
            <p:ph type="body" idx="1"/>
          </p:nvPr>
        </p:nvSpPr>
        <p:spPr>
          <a:xfrm>
            <a:off x="213460" y="1292555"/>
            <a:ext cx="5542882" cy="2817432"/>
          </a:xfrm>
          <a:prstGeom prst="rect">
            <a:avLst/>
          </a:prstGeom>
          <a:noFill/>
          <a:ln>
            <a:noFill/>
          </a:ln>
        </p:spPr>
        <p:txBody>
          <a:bodyPr spcFirstLastPara="1" wrap="square" lIns="91425" tIns="45700" rIns="91425" bIns="45700" anchor="t" anchorCtr="0">
            <a:normAutofit/>
          </a:bodyPr>
          <a:lstStyle/>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Institute of Natural Sciences (ex. RBINS) contacted </a:t>
            </a:r>
          </a:p>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Funding partner</a:t>
            </a:r>
          </a:p>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Registered Office</a:t>
            </a:r>
          </a:p>
          <a:p>
            <a:pPr indent="-457200">
              <a:lnSpc>
                <a:spcPct val="150000"/>
              </a:lnSpc>
              <a:spcBef>
                <a:spcPts val="0"/>
              </a:spcBef>
              <a:buClr>
                <a:schemeClr val="tx1"/>
              </a:buClr>
              <a:buSzPct val="100000"/>
            </a:pPr>
            <a:endParaRPr lang="en-US" dirty="0">
              <a:solidFill>
                <a:schemeClr val="tx1"/>
              </a:solidFill>
              <a:latin typeface="+mn-lt"/>
              <a:ea typeface="Arial"/>
              <a:cs typeface="Calibri" panose="020F0502020204030204" pitchFamily="34" charset="0"/>
              <a:sym typeface="Arial"/>
            </a:endParaRPr>
          </a:p>
        </p:txBody>
      </p:sp>
      <p:pic>
        <p:nvPicPr>
          <p:cNvPr id="5" name="Picture 4">
            <a:extLst>
              <a:ext uri="{FF2B5EF4-FFF2-40B4-BE49-F238E27FC236}">
                <a16:creationId xmlns:a16="http://schemas.microsoft.com/office/drawing/2014/main" id="{0EE15D49-0801-48E6-AE73-3431AD4B6103}"/>
              </a:ext>
            </a:extLst>
          </p:cNvPr>
          <p:cNvPicPr>
            <a:picLocks noChangeAspect="1"/>
          </p:cNvPicPr>
          <p:nvPr/>
        </p:nvPicPr>
        <p:blipFill>
          <a:blip r:embed="rId2"/>
          <a:stretch>
            <a:fillRect/>
          </a:stretch>
        </p:blipFill>
        <p:spPr>
          <a:xfrm>
            <a:off x="6579941" y="724791"/>
            <a:ext cx="5398599" cy="4961689"/>
          </a:xfrm>
          <a:prstGeom prst="rect">
            <a:avLst/>
          </a:prstGeom>
        </p:spPr>
      </p:pic>
      <p:pic>
        <p:nvPicPr>
          <p:cNvPr id="6" name="Picture 2">
            <a:extLst>
              <a:ext uri="{FF2B5EF4-FFF2-40B4-BE49-F238E27FC236}">
                <a16:creationId xmlns:a16="http://schemas.microsoft.com/office/drawing/2014/main" id="{A928F6BA-94AD-5E18-FEEB-E8A425690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137" y="2661386"/>
            <a:ext cx="1728985" cy="93365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3;p2">
            <a:extLst>
              <a:ext uri="{FF2B5EF4-FFF2-40B4-BE49-F238E27FC236}">
                <a16:creationId xmlns:a16="http://schemas.microsoft.com/office/drawing/2014/main" id="{CFD50ADE-6858-5A7B-C3E4-EBAE02587542}"/>
              </a:ext>
            </a:extLst>
          </p:cNvPr>
          <p:cNvSpPr txBox="1">
            <a:spLocks/>
          </p:cNvSpPr>
          <p:nvPr/>
        </p:nvSpPr>
        <p:spPr>
          <a:xfrm>
            <a:off x="1081483" y="4631794"/>
            <a:ext cx="4724017" cy="933651"/>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spcBef>
                <a:spcPts val="0"/>
              </a:spcBef>
              <a:buClr>
                <a:schemeClr val="tx1"/>
              </a:buClr>
              <a:buSzPct val="100000"/>
              <a:buNone/>
            </a:pPr>
            <a:r>
              <a:rPr lang="en-US" dirty="0">
                <a:solidFill>
                  <a:srgbClr val="FF0000"/>
                </a:solidFill>
                <a:latin typeface="+mn-lt"/>
                <a:ea typeface="Arial"/>
                <a:cs typeface="Calibri" panose="020F0502020204030204" pitchFamily="34" charset="0"/>
                <a:sym typeface="Arial"/>
              </a:rPr>
              <a:t>Approved 19 November 2023</a:t>
            </a:r>
          </a:p>
          <a:p>
            <a:pPr indent="-457200">
              <a:lnSpc>
                <a:spcPct val="150000"/>
              </a:lnSpc>
              <a:spcBef>
                <a:spcPts val="0"/>
              </a:spcBef>
              <a:buClr>
                <a:schemeClr val="tx1"/>
              </a:buClr>
              <a:buSzPct val="100000"/>
            </a:pPr>
            <a:endParaRPr lang="en-US" dirty="0">
              <a:solidFill>
                <a:srgbClr val="FF0000"/>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262107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3645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2">
            <a:extLst>
              <a:ext uri="{FF2B5EF4-FFF2-40B4-BE49-F238E27FC236}">
                <a16:creationId xmlns:a16="http://schemas.microsoft.com/office/drawing/2014/main" id="{8296FE83-C3F6-F25C-6B54-3A0F8651EF73}"/>
              </a:ext>
            </a:extLst>
          </p:cNvPr>
          <p:cNvSpPr txBox="1">
            <a:spLocks noGrp="1"/>
          </p:cNvSpPr>
          <p:nvPr>
            <p:ph type="body" idx="1"/>
          </p:nvPr>
        </p:nvSpPr>
        <p:spPr>
          <a:xfrm>
            <a:off x="238860" y="615221"/>
            <a:ext cx="4936056" cy="2817432"/>
          </a:xfrm>
          <a:prstGeom prst="rect">
            <a:avLst/>
          </a:prstGeom>
          <a:noFill/>
          <a:ln>
            <a:noFill/>
          </a:ln>
        </p:spPr>
        <p:txBody>
          <a:bodyPr spcFirstLastPara="1" wrap="square" lIns="91425" tIns="45700" rIns="91425" bIns="45700" anchor="t" anchorCtr="0">
            <a:normAutofit/>
          </a:bodyPr>
          <a:lstStyle/>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Institute of Marine Research (IMR) contacted; </a:t>
            </a:r>
          </a:p>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Funding partner;</a:t>
            </a:r>
          </a:p>
          <a:p>
            <a:pPr indent="-457200">
              <a:lnSpc>
                <a:spcPct val="150000"/>
              </a:lnSpc>
              <a:spcBef>
                <a:spcPts val="0"/>
              </a:spcBef>
              <a:buClr>
                <a:schemeClr val="tx1"/>
              </a:buClr>
              <a:buSzPct val="100000"/>
            </a:pPr>
            <a:endParaRPr lang="en-US" dirty="0">
              <a:solidFill>
                <a:schemeClr val="tx1"/>
              </a:solidFill>
              <a:latin typeface="+mn-lt"/>
              <a:ea typeface="Arial"/>
              <a:cs typeface="Calibri" panose="020F0502020204030204" pitchFamily="34" charset="0"/>
              <a:sym typeface="Arial"/>
            </a:endParaRPr>
          </a:p>
        </p:txBody>
      </p:sp>
      <p:pic>
        <p:nvPicPr>
          <p:cNvPr id="5" name="Picture 4">
            <a:extLst>
              <a:ext uri="{FF2B5EF4-FFF2-40B4-BE49-F238E27FC236}">
                <a16:creationId xmlns:a16="http://schemas.microsoft.com/office/drawing/2014/main" id="{5A59DDB9-F16D-9697-827F-7DF4DA5472D5}"/>
              </a:ext>
            </a:extLst>
          </p:cNvPr>
          <p:cNvPicPr>
            <a:picLocks noChangeAspect="1"/>
          </p:cNvPicPr>
          <p:nvPr/>
        </p:nvPicPr>
        <p:blipFill>
          <a:blip r:embed="rId2"/>
          <a:stretch>
            <a:fillRect/>
          </a:stretch>
        </p:blipFill>
        <p:spPr>
          <a:xfrm>
            <a:off x="5174916" y="805558"/>
            <a:ext cx="1946108" cy="1946108"/>
          </a:xfrm>
          <a:prstGeom prst="rect">
            <a:avLst/>
          </a:prstGeom>
        </p:spPr>
      </p:pic>
      <p:pic>
        <p:nvPicPr>
          <p:cNvPr id="6" name="Picture 5">
            <a:extLst>
              <a:ext uri="{FF2B5EF4-FFF2-40B4-BE49-F238E27FC236}">
                <a16:creationId xmlns:a16="http://schemas.microsoft.com/office/drawing/2014/main" id="{70B5B0D1-A512-1179-FA2A-BD522C7179D9}"/>
              </a:ext>
            </a:extLst>
          </p:cNvPr>
          <p:cNvPicPr>
            <a:picLocks noChangeAspect="1"/>
          </p:cNvPicPr>
          <p:nvPr/>
        </p:nvPicPr>
        <p:blipFill>
          <a:blip r:embed="rId3"/>
          <a:stretch>
            <a:fillRect/>
          </a:stretch>
        </p:blipFill>
        <p:spPr>
          <a:xfrm>
            <a:off x="7789779" y="454825"/>
            <a:ext cx="4160557" cy="5384249"/>
          </a:xfrm>
          <a:prstGeom prst="rect">
            <a:avLst/>
          </a:prstGeom>
          <a:solidFill>
            <a:schemeClr val="bg1"/>
          </a:solidFill>
          <a:ln>
            <a:solidFill>
              <a:schemeClr val="tx1"/>
            </a:solidFill>
          </a:ln>
        </p:spPr>
      </p:pic>
      <p:sp>
        <p:nvSpPr>
          <p:cNvPr id="7" name="Google Shape;93;p2">
            <a:extLst>
              <a:ext uri="{FF2B5EF4-FFF2-40B4-BE49-F238E27FC236}">
                <a16:creationId xmlns:a16="http://schemas.microsoft.com/office/drawing/2014/main" id="{81C87568-E9BA-B3FA-E4ED-9340B4CF8855}"/>
              </a:ext>
            </a:extLst>
          </p:cNvPr>
          <p:cNvSpPr txBox="1">
            <a:spLocks/>
          </p:cNvSpPr>
          <p:nvPr/>
        </p:nvSpPr>
        <p:spPr>
          <a:xfrm>
            <a:off x="238860" y="3989327"/>
            <a:ext cx="4936056" cy="18207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IEEE France </a:t>
            </a:r>
          </a:p>
          <a:p>
            <a:pPr indent="-457200">
              <a:lnSpc>
                <a:spcPct val="150000"/>
              </a:lnSpc>
              <a:spcBef>
                <a:spcPts val="0"/>
              </a:spcBef>
              <a:buClr>
                <a:schemeClr val="tx1"/>
              </a:buClr>
              <a:buSzPct val="100000"/>
            </a:pPr>
            <a:r>
              <a:rPr lang="en-US" dirty="0">
                <a:solidFill>
                  <a:schemeClr val="tx1"/>
                </a:solidFill>
                <a:latin typeface="+mn-lt"/>
                <a:ea typeface="Arial"/>
                <a:cs typeface="Calibri" panose="020F0502020204030204" pitchFamily="34" charset="0"/>
                <a:sym typeface="Arial"/>
              </a:rPr>
              <a:t>Funding partner;</a:t>
            </a:r>
          </a:p>
        </p:txBody>
      </p:sp>
      <p:pic>
        <p:nvPicPr>
          <p:cNvPr id="8" name="Picture 7">
            <a:extLst>
              <a:ext uri="{FF2B5EF4-FFF2-40B4-BE49-F238E27FC236}">
                <a16:creationId xmlns:a16="http://schemas.microsoft.com/office/drawing/2014/main" id="{CAD88ECA-C845-8F48-2FFA-7EA24C9401A6}"/>
              </a:ext>
            </a:extLst>
          </p:cNvPr>
          <p:cNvPicPr>
            <a:picLocks noChangeAspect="1"/>
          </p:cNvPicPr>
          <p:nvPr/>
        </p:nvPicPr>
        <p:blipFill>
          <a:blip r:embed="rId4"/>
          <a:stretch>
            <a:fillRect/>
          </a:stretch>
        </p:blipFill>
        <p:spPr>
          <a:xfrm>
            <a:off x="4206151" y="4130120"/>
            <a:ext cx="3355773" cy="1416020"/>
          </a:xfrm>
          <a:prstGeom prst="rect">
            <a:avLst/>
          </a:prstGeom>
        </p:spPr>
      </p:pic>
    </p:spTree>
    <p:extLst>
      <p:ext uri="{BB962C8B-B14F-4D97-AF65-F5344CB8AC3E}">
        <p14:creationId xmlns:p14="http://schemas.microsoft.com/office/powerpoint/2010/main" val="386907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168018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2">
            <a:extLst>
              <a:ext uri="{FF2B5EF4-FFF2-40B4-BE49-F238E27FC236}">
                <a16:creationId xmlns:a16="http://schemas.microsoft.com/office/drawing/2014/main" id="{32E8A5D3-ED5E-AFA6-E92E-AED09F6119C4}"/>
              </a:ext>
            </a:extLst>
          </p:cNvPr>
          <p:cNvSpPr txBox="1">
            <a:spLocks noGrp="1"/>
          </p:cNvSpPr>
          <p:nvPr>
            <p:ph type="body" idx="1"/>
          </p:nvPr>
        </p:nvSpPr>
        <p:spPr>
          <a:xfrm>
            <a:off x="226917" y="278151"/>
            <a:ext cx="1593416" cy="728750"/>
          </a:xfrm>
          <a:prstGeom prst="rect">
            <a:avLst/>
          </a:prstGeom>
          <a:solidFill>
            <a:schemeClr val="bg1"/>
          </a:solidFill>
          <a:ln>
            <a:noFill/>
          </a:ln>
        </p:spPr>
        <p:txBody>
          <a:bodyPr spcFirstLastPara="1" wrap="square" lIns="91425" tIns="45700" rIns="91425" bIns="45700" anchor="t" anchorCtr="0">
            <a:noAutofit/>
          </a:bodyPr>
          <a:lstStyle/>
          <a:p>
            <a:pPr marL="0" indent="0">
              <a:lnSpc>
                <a:spcPct val="150000"/>
              </a:lnSpc>
              <a:spcBef>
                <a:spcPts val="0"/>
              </a:spcBef>
              <a:buClr>
                <a:schemeClr val="tx1"/>
              </a:buClr>
              <a:buSzPct val="100000"/>
              <a:buNone/>
            </a:pPr>
            <a:r>
              <a:rPr lang="en-US" u="sng" dirty="0">
                <a:solidFill>
                  <a:schemeClr val="accent5">
                    <a:lumMod val="50000"/>
                  </a:schemeClr>
                </a:solidFill>
                <a:latin typeface="+mn-lt"/>
                <a:ea typeface="Arial"/>
                <a:cs typeface="Calibri" panose="020F0502020204030204" pitchFamily="34" charset="0"/>
                <a:sym typeface="Arial"/>
              </a:rPr>
              <a:t>Statutes</a:t>
            </a:r>
          </a:p>
        </p:txBody>
      </p:sp>
      <p:pic>
        <p:nvPicPr>
          <p:cNvPr id="5" name="Picture 4">
            <a:extLst>
              <a:ext uri="{FF2B5EF4-FFF2-40B4-BE49-F238E27FC236}">
                <a16:creationId xmlns:a16="http://schemas.microsoft.com/office/drawing/2014/main" id="{8C335C1A-B909-E3E4-8EDA-D6D54762845D}"/>
              </a:ext>
            </a:extLst>
          </p:cNvPr>
          <p:cNvPicPr>
            <a:picLocks noChangeAspect="1"/>
          </p:cNvPicPr>
          <p:nvPr/>
        </p:nvPicPr>
        <p:blipFill>
          <a:blip r:embed="rId2"/>
          <a:stretch>
            <a:fillRect/>
          </a:stretch>
        </p:blipFill>
        <p:spPr>
          <a:xfrm>
            <a:off x="1694887" y="382700"/>
            <a:ext cx="3954795" cy="5596534"/>
          </a:xfrm>
          <a:prstGeom prst="rect">
            <a:avLst/>
          </a:prstGeom>
          <a:solidFill>
            <a:schemeClr val="bg1"/>
          </a:solidFill>
          <a:ln>
            <a:solidFill>
              <a:schemeClr val="tx1"/>
            </a:solidFill>
          </a:ln>
        </p:spPr>
      </p:pic>
      <p:sp>
        <p:nvSpPr>
          <p:cNvPr id="6" name="Google Shape;93;p2">
            <a:extLst>
              <a:ext uri="{FF2B5EF4-FFF2-40B4-BE49-F238E27FC236}">
                <a16:creationId xmlns:a16="http://schemas.microsoft.com/office/drawing/2014/main" id="{EFAE5170-18AF-0651-0E35-FB2A0F696A28}"/>
              </a:ext>
            </a:extLst>
          </p:cNvPr>
          <p:cNvSpPr txBox="1">
            <a:spLocks/>
          </p:cNvSpPr>
          <p:nvPr/>
        </p:nvSpPr>
        <p:spPr>
          <a:xfrm>
            <a:off x="5764460" y="278151"/>
            <a:ext cx="1470961" cy="728750"/>
          </a:xfrm>
          <a:prstGeom prst="rect">
            <a:avLst/>
          </a:prstGeom>
          <a:solidFill>
            <a:schemeClr val="bg1"/>
          </a:solid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spcBef>
                <a:spcPts val="0"/>
              </a:spcBef>
              <a:buClr>
                <a:schemeClr val="tx1"/>
              </a:buClr>
              <a:buSzPct val="100000"/>
              <a:buFont typeface="Arial"/>
              <a:buNone/>
            </a:pPr>
            <a:r>
              <a:rPr lang="en-US" u="sng" dirty="0">
                <a:solidFill>
                  <a:schemeClr val="accent5">
                    <a:lumMod val="50000"/>
                  </a:schemeClr>
                </a:solidFill>
                <a:latin typeface="+mn-lt"/>
                <a:ea typeface="Arial"/>
                <a:cs typeface="Calibri" panose="020F0502020204030204" pitchFamily="34" charset="0"/>
                <a:sym typeface="Arial"/>
              </a:rPr>
              <a:t>Bylaws</a:t>
            </a:r>
          </a:p>
        </p:txBody>
      </p:sp>
      <p:pic>
        <p:nvPicPr>
          <p:cNvPr id="7" name="Picture 6">
            <a:extLst>
              <a:ext uri="{FF2B5EF4-FFF2-40B4-BE49-F238E27FC236}">
                <a16:creationId xmlns:a16="http://schemas.microsoft.com/office/drawing/2014/main" id="{1C598DD9-C439-AA0F-33A6-5B92D239068F}"/>
              </a:ext>
            </a:extLst>
          </p:cNvPr>
          <p:cNvPicPr>
            <a:picLocks noChangeAspect="1"/>
          </p:cNvPicPr>
          <p:nvPr/>
        </p:nvPicPr>
        <p:blipFill>
          <a:blip r:embed="rId3"/>
          <a:stretch>
            <a:fillRect/>
          </a:stretch>
        </p:blipFill>
        <p:spPr>
          <a:xfrm>
            <a:off x="7036425" y="382700"/>
            <a:ext cx="3954795" cy="5596534"/>
          </a:xfrm>
          <a:prstGeom prst="rect">
            <a:avLst/>
          </a:prstGeom>
          <a:solidFill>
            <a:schemeClr val="bg1"/>
          </a:solidFill>
          <a:ln>
            <a:solidFill>
              <a:schemeClr val="tx1"/>
            </a:solidFill>
          </a:ln>
        </p:spPr>
      </p:pic>
    </p:spTree>
    <p:extLst>
      <p:ext uri="{BB962C8B-B14F-4D97-AF65-F5344CB8AC3E}">
        <p14:creationId xmlns:p14="http://schemas.microsoft.com/office/powerpoint/2010/main" val="236338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B1CA-396C-F0C4-E6A0-CA992311594A}"/>
              </a:ext>
            </a:extLst>
          </p:cNvPr>
          <p:cNvSpPr>
            <a:spLocks noGrp="1"/>
          </p:cNvSpPr>
          <p:nvPr>
            <p:ph type="title"/>
          </p:nvPr>
        </p:nvSpPr>
        <p:spPr>
          <a:xfrm>
            <a:off x="838200" y="2659592"/>
            <a:ext cx="10515600" cy="1325563"/>
          </a:xfrm>
        </p:spPr>
        <p:txBody>
          <a:bodyPr>
            <a:normAutofit/>
          </a:bodyPr>
          <a:lstStyle/>
          <a:p>
            <a:pPr algn="ctr"/>
            <a:r>
              <a:rPr lang="en-GB" dirty="0"/>
              <a:t>Ocean Practices (OP) AISBL</a:t>
            </a:r>
            <a:br>
              <a:rPr lang="en-US" dirty="0"/>
            </a:br>
            <a:r>
              <a:rPr lang="en-US" dirty="0"/>
              <a:t>Statutes</a:t>
            </a:r>
            <a:endParaRPr lang="en-GB" dirty="0"/>
          </a:p>
        </p:txBody>
      </p:sp>
    </p:spTree>
    <p:extLst>
      <p:ext uri="{BB962C8B-B14F-4D97-AF65-F5344CB8AC3E}">
        <p14:creationId xmlns:p14="http://schemas.microsoft.com/office/powerpoint/2010/main" val="156592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53457"/>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60097"/>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a:pPr>
            <a:r>
              <a:rPr lang="en-US" sz="2400" b="1" dirty="0">
                <a:solidFill>
                  <a:schemeClr val="tx1"/>
                </a:solidFill>
                <a:latin typeface="+mj-lt"/>
                <a:ea typeface="Arial"/>
                <a:cs typeface="Calibri" panose="020F0502020204030204" pitchFamily="34" charset="0"/>
                <a:sym typeface="Arial"/>
              </a:rPr>
              <a:t>Name</a:t>
            </a:r>
            <a:r>
              <a:rPr lang="en-US" sz="2400" dirty="0">
                <a:solidFill>
                  <a:schemeClr val="tx1"/>
                </a:solidFill>
                <a:latin typeface="+mj-lt"/>
                <a:ea typeface="Arial"/>
                <a:cs typeface="Calibri" panose="020F0502020204030204" pitchFamily="34" charset="0"/>
                <a:sym typeface="Arial"/>
              </a:rPr>
              <a:t>: Ocean Practices (OP)</a:t>
            </a:r>
          </a:p>
          <a:p>
            <a:pPr indent="-457200">
              <a:lnSpc>
                <a:spcPct val="120000"/>
              </a:lnSpc>
              <a:spcBef>
                <a:spcPts val="0"/>
              </a:spcBef>
              <a:buClr>
                <a:schemeClr val="tx1"/>
              </a:buClr>
              <a:buSzPct val="100000"/>
              <a:buFont typeface="+mj-lt"/>
              <a:buAutoNum type="arabicPeriod"/>
            </a:pPr>
            <a:r>
              <a:rPr lang="en-US" sz="2400" b="1" dirty="0">
                <a:solidFill>
                  <a:schemeClr val="tx1"/>
                </a:solidFill>
                <a:latin typeface="+mj-lt"/>
                <a:ea typeface="Arial"/>
                <a:cs typeface="Calibri" panose="020F0502020204030204" pitchFamily="34" charset="0"/>
                <a:sym typeface="Arial"/>
              </a:rPr>
              <a:t>Registered office</a:t>
            </a:r>
            <a:r>
              <a:rPr lang="en-US" sz="2400" dirty="0">
                <a:solidFill>
                  <a:schemeClr val="tx1"/>
                </a:solidFill>
                <a:latin typeface="+mj-lt"/>
                <a:ea typeface="Arial"/>
                <a:cs typeface="Calibri" panose="020F0502020204030204" pitchFamily="34" charset="0"/>
                <a:sym typeface="Arial"/>
              </a:rPr>
              <a:t>: Brussels-Capital Region at rue </a:t>
            </a:r>
            <a:r>
              <a:rPr lang="en-US" sz="2400" dirty="0" err="1">
                <a:solidFill>
                  <a:schemeClr val="tx1"/>
                </a:solidFill>
                <a:latin typeface="+mj-lt"/>
                <a:ea typeface="Arial"/>
                <a:cs typeface="Calibri" panose="020F0502020204030204" pitchFamily="34" charset="0"/>
                <a:sym typeface="Arial"/>
              </a:rPr>
              <a:t>Vautier</a:t>
            </a:r>
            <a:r>
              <a:rPr lang="en-US" sz="2400" dirty="0">
                <a:solidFill>
                  <a:schemeClr val="tx1"/>
                </a:solidFill>
                <a:latin typeface="+mj-lt"/>
                <a:ea typeface="Arial"/>
                <a:cs typeface="Calibri" panose="020F0502020204030204" pitchFamily="34" charset="0"/>
                <a:sym typeface="Arial"/>
              </a:rPr>
              <a:t> 29, 1000 Brussels</a:t>
            </a:r>
          </a:p>
          <a:p>
            <a:pPr indent="-457200">
              <a:lnSpc>
                <a:spcPct val="120000"/>
              </a:lnSpc>
              <a:spcBef>
                <a:spcPts val="0"/>
              </a:spcBef>
              <a:buClr>
                <a:schemeClr val="tx1"/>
              </a:buClr>
              <a:buSzPct val="100000"/>
              <a:buFont typeface="+mj-lt"/>
              <a:buAutoNum type="arabicPeriod"/>
            </a:pPr>
            <a:r>
              <a:rPr lang="en-US" sz="2400" b="1" dirty="0">
                <a:solidFill>
                  <a:schemeClr val="tx1"/>
                </a:solidFill>
                <a:latin typeface="+mj-lt"/>
                <a:ea typeface="Arial"/>
                <a:cs typeface="Calibri" panose="020F0502020204030204" pitchFamily="34" charset="0"/>
                <a:sym typeface="Arial"/>
              </a:rPr>
              <a:t>Purpose</a:t>
            </a:r>
            <a:r>
              <a:rPr lang="en-US" sz="2400" dirty="0">
                <a:solidFill>
                  <a:schemeClr val="tx1"/>
                </a:solidFill>
                <a:latin typeface="+mj-lt"/>
                <a:ea typeface="Arial"/>
                <a:cs typeface="Calibri" panose="020F0502020204030204" pitchFamily="34" charset="0"/>
                <a:sym typeface="Arial"/>
              </a:rPr>
              <a:t>: </a:t>
            </a:r>
          </a:p>
          <a:p>
            <a:pPr lvl="1" indent="-457200">
              <a:lnSpc>
                <a:spcPct val="120000"/>
              </a:lnSpc>
              <a:spcBef>
                <a:spcPts val="0"/>
              </a:spcBef>
              <a:buClr>
                <a:schemeClr val="tx1"/>
              </a:buClr>
              <a:buSzPct val="100000"/>
            </a:pPr>
            <a:r>
              <a:rPr lang="en-US" sz="2000" dirty="0">
                <a:solidFill>
                  <a:schemeClr val="tx1"/>
                </a:solidFill>
                <a:latin typeface="+mj-lt"/>
                <a:ea typeface="Arial"/>
                <a:cs typeface="Calibri" panose="020F0502020204030204" pitchFamily="34" charset="0"/>
                <a:sym typeface="Arial"/>
              </a:rPr>
              <a:t>To promote the association’s infrastructure, tools and services and the scientific and technological developments on which they are based;</a:t>
            </a:r>
          </a:p>
          <a:p>
            <a:pPr lvl="1" indent="-457200">
              <a:lnSpc>
                <a:spcPct val="120000"/>
              </a:lnSpc>
              <a:spcBef>
                <a:spcPts val="0"/>
              </a:spcBef>
              <a:buClr>
                <a:schemeClr val="tx1"/>
              </a:buClr>
              <a:buSzPct val="100000"/>
            </a:pPr>
            <a:r>
              <a:rPr lang="en-US" sz="2000" dirty="0">
                <a:solidFill>
                  <a:schemeClr val="tx1"/>
                </a:solidFill>
                <a:latin typeface="+mj-lt"/>
                <a:ea typeface="Arial"/>
                <a:cs typeface="Calibri" panose="020F0502020204030204" pitchFamily="34" charset="0"/>
                <a:sym typeface="Arial"/>
              </a:rPr>
              <a:t>To encourage cooperation and coordination between its Members in the field of sharing, promoting, and creating best practice for the ocean research, monitoring and operations;</a:t>
            </a:r>
          </a:p>
          <a:p>
            <a:pPr lvl="1" indent="-457200">
              <a:lnSpc>
                <a:spcPct val="120000"/>
              </a:lnSpc>
              <a:spcBef>
                <a:spcPts val="0"/>
              </a:spcBef>
              <a:buClr>
                <a:schemeClr val="tx1"/>
              </a:buClr>
              <a:buSzPct val="100000"/>
            </a:pPr>
            <a:r>
              <a:rPr lang="en-US" sz="2000" dirty="0">
                <a:solidFill>
                  <a:schemeClr val="tx1"/>
                </a:solidFill>
                <a:latin typeface="+mj-lt"/>
                <a:ea typeface="Arial"/>
                <a:cs typeface="Calibri" panose="020F0502020204030204" pitchFamily="34" charset="0"/>
                <a:sym typeface="Arial"/>
              </a:rPr>
              <a:t>Make resources available to its members for ongoing, targeted actions in the field of good practice for the ocean;</a:t>
            </a:r>
          </a:p>
          <a:p>
            <a:pPr lvl="1" indent="-457200">
              <a:lnSpc>
                <a:spcPct val="120000"/>
              </a:lnSpc>
              <a:spcBef>
                <a:spcPts val="0"/>
              </a:spcBef>
              <a:buClr>
                <a:schemeClr val="tx1"/>
              </a:buClr>
              <a:buSzPct val="100000"/>
            </a:pPr>
            <a:r>
              <a:rPr lang="en-US" sz="2000" dirty="0">
                <a:solidFill>
                  <a:schemeClr val="tx1"/>
                </a:solidFill>
                <a:latin typeface="+mj-lt"/>
                <a:ea typeface="Arial"/>
                <a:cs typeface="Calibri" panose="020F0502020204030204" pitchFamily="34" charset="0"/>
                <a:sym typeface="Arial"/>
              </a:rPr>
              <a:t>Submit proposals driven by the association and its Members;</a:t>
            </a:r>
          </a:p>
          <a:p>
            <a:pPr lvl="1" indent="-457200">
              <a:lnSpc>
                <a:spcPct val="120000"/>
              </a:lnSpc>
              <a:spcBef>
                <a:spcPts val="0"/>
              </a:spcBef>
              <a:buClr>
                <a:schemeClr val="tx1"/>
              </a:buClr>
              <a:buSzPct val="100000"/>
            </a:pPr>
            <a:r>
              <a:rPr lang="en-US" sz="2000" dirty="0">
                <a:solidFill>
                  <a:schemeClr val="tx1"/>
                </a:solidFill>
                <a:latin typeface="+mj-lt"/>
                <a:ea typeface="Arial"/>
                <a:cs typeface="Calibri" panose="020F0502020204030204" pitchFamily="34" charset="0"/>
                <a:sym typeface="Arial"/>
              </a:rPr>
              <a:t>To be a global forum that will strengthen community participation in the evolution of good practice for the ocean and its effective implementation;</a:t>
            </a: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j-lt"/>
              <a:ea typeface="Arial"/>
              <a:cs typeface="Calibri" panose="020F0502020204030204" pitchFamily="34" charset="0"/>
              <a:sym typeface="Arial"/>
            </a:endParaRP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j-lt"/>
              <a:ea typeface="Arial"/>
              <a:cs typeface="Calibri" panose="020F0502020204030204" pitchFamily="34" charset="0"/>
              <a:sym typeface="Arial"/>
            </a:endParaRPr>
          </a:p>
        </p:txBody>
      </p:sp>
    </p:spTree>
    <p:extLst>
      <p:ext uri="{BB962C8B-B14F-4D97-AF65-F5344CB8AC3E}">
        <p14:creationId xmlns:p14="http://schemas.microsoft.com/office/powerpoint/2010/main" val="258604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36524"/>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43164"/>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3"/>
            </a:pPr>
            <a:r>
              <a:rPr lang="en-US" sz="2400" b="1" dirty="0">
                <a:solidFill>
                  <a:schemeClr val="tx1"/>
                </a:solidFill>
                <a:latin typeface="+mn-lt"/>
                <a:ea typeface="Arial"/>
                <a:cs typeface="Calibri" panose="020F0502020204030204" pitchFamily="34" charset="0"/>
                <a:sym typeface="Arial"/>
              </a:rPr>
              <a:t>Purpose</a:t>
            </a:r>
            <a:r>
              <a:rPr lang="en-US" sz="2400" dirty="0">
                <a:solidFill>
                  <a:schemeClr val="tx1"/>
                </a:solidFill>
                <a:latin typeface="+mn-lt"/>
                <a:ea typeface="Arial"/>
                <a:cs typeface="Calibri" panose="020F0502020204030204" pitchFamily="34" charset="0"/>
                <a:sym typeface="Arial"/>
              </a:rPr>
              <a:t> (cont.): </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To be a resource that facilitates training and encourages interaction between scientists and technologists in order to create and use best practices for the ocean;</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Offer recognition to technologists by increasing the visibility of their good practices for the ocean;</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To maintain the link with IODE (the International Oceanographic Data and Information Exchange) and GOOS (the Global Ocean Observing System) , through the "Ocean Practices for the Decade" </a:t>
            </a:r>
            <a:r>
              <a:rPr lang="en-US" sz="2000" dirty="0" err="1">
                <a:solidFill>
                  <a:schemeClr val="tx1"/>
                </a:solidFill>
                <a:latin typeface="+mn-lt"/>
                <a:ea typeface="Arial"/>
                <a:cs typeface="Calibri" panose="020F0502020204030204" pitchFamily="34" charset="0"/>
                <a:sym typeface="Arial"/>
              </a:rPr>
              <a:t>programme</a:t>
            </a:r>
            <a:r>
              <a:rPr lang="en-US" sz="2000" dirty="0">
                <a:solidFill>
                  <a:schemeClr val="tx1"/>
                </a:solidFill>
                <a:latin typeface="+mn-lt"/>
                <a:ea typeface="Arial"/>
                <a:cs typeface="Calibri" panose="020F0502020204030204" pitchFamily="34" charset="0"/>
                <a:sym typeface="Arial"/>
              </a:rPr>
              <a:t>;</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To carry out all acts relating directly or indirectly to its objects. In particular, it may provide assistance and take an interest in any activity similar to its own.</a:t>
            </a:r>
          </a:p>
          <a:p>
            <a:pPr indent="-457200">
              <a:lnSpc>
                <a:spcPct val="120000"/>
              </a:lnSpc>
              <a:spcBef>
                <a:spcPts val="0"/>
              </a:spcBef>
              <a:buClr>
                <a:schemeClr val="tx1"/>
              </a:buClr>
              <a:buSzPct val="100000"/>
              <a:buFont typeface="+mj-lt"/>
              <a:buAutoNum type="arabicPeriod" startAt="4"/>
            </a:pPr>
            <a:r>
              <a:rPr lang="en-US" sz="2400" b="1" dirty="0">
                <a:solidFill>
                  <a:schemeClr val="tx1"/>
                </a:solidFill>
                <a:latin typeface="+mn-lt"/>
                <a:ea typeface="Arial"/>
                <a:cs typeface="Calibri" panose="020F0502020204030204" pitchFamily="34" charset="0"/>
                <a:sym typeface="Arial"/>
              </a:rPr>
              <a:t>Duration</a:t>
            </a:r>
            <a:r>
              <a:rPr lang="en-US" sz="2400" dirty="0">
                <a:solidFill>
                  <a:schemeClr val="tx1"/>
                </a:solidFill>
                <a:latin typeface="+mn-lt"/>
                <a:ea typeface="Arial"/>
                <a:cs typeface="Calibri" panose="020F0502020204030204" pitchFamily="34" charset="0"/>
                <a:sym typeface="Arial"/>
              </a:rPr>
              <a:t>: The Association is established for an indefinite period</a:t>
            </a:r>
            <a:endParaRPr lang="en-US" sz="2000" dirty="0">
              <a:solidFill>
                <a:schemeClr val="tx1"/>
              </a:solidFill>
              <a:latin typeface="+mn-lt"/>
              <a:ea typeface="Arial"/>
              <a:cs typeface="Calibri" panose="020F0502020204030204" pitchFamily="34" charset="0"/>
              <a:sym typeface="Arial"/>
            </a:endParaRP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341185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44990"/>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51630"/>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Members</a:t>
            </a:r>
            <a:r>
              <a:rPr lang="en-US" sz="2400" dirty="0">
                <a:solidFill>
                  <a:schemeClr val="tx1"/>
                </a:solidFill>
                <a:latin typeface="+mn-lt"/>
                <a:ea typeface="Arial"/>
                <a:cs typeface="Calibri" panose="020F0502020204030204" pitchFamily="34" charset="0"/>
                <a:sym typeface="Arial"/>
              </a:rPr>
              <a:t>: The association is made up of the founding members and the members subsequently admitted. All Members of the association belong to the same single category of members and have the same rights and obligations.</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Admission</a:t>
            </a:r>
            <a:r>
              <a:rPr lang="en-US" sz="2400" dirty="0">
                <a:solidFill>
                  <a:schemeClr val="tx1"/>
                </a:solidFill>
                <a:latin typeface="+mn-lt"/>
                <a:ea typeface="Arial"/>
                <a:cs typeface="Calibri" panose="020F0502020204030204" pitchFamily="34" charset="0"/>
                <a:sym typeface="Arial"/>
              </a:rPr>
              <a:t>: Applications to the Chairman of the Board </a:t>
            </a:r>
            <a:r>
              <a:rPr lang="en-US" sz="2400" dirty="0">
                <a:solidFill>
                  <a:schemeClr val="tx1"/>
                </a:solidFill>
                <a:latin typeface="+mn-lt"/>
                <a:ea typeface="Arial"/>
                <a:cs typeface="Calibri" panose="020F0502020204030204" pitchFamily="34" charset="0"/>
                <a:sym typeface="Wingdings" pitchFamily="2" charset="2"/>
              </a:rPr>
              <a:t> General Assembly which will vote by a simple majority.</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Wingdings" pitchFamily="2" charset="2"/>
              </a:rPr>
              <a:t>Resignation – exclusion</a:t>
            </a:r>
            <a:r>
              <a:rPr lang="en-US" sz="2400" dirty="0">
                <a:solidFill>
                  <a:schemeClr val="tx1"/>
                </a:solidFill>
                <a:latin typeface="+mn-lt"/>
                <a:ea typeface="Arial"/>
                <a:cs typeface="Calibri" panose="020F0502020204030204" pitchFamily="34" charset="0"/>
                <a:sym typeface="Wingdings" pitchFamily="2" charset="2"/>
              </a:rPr>
              <a:t>: by death, voluntary or involuntary dissolution, insolvency, bankruptcy or any other similar event, by notice of resignation by the member, by exclusion from the association, by court order.</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Wingdings" pitchFamily="2" charset="2"/>
              </a:rPr>
              <a:t>Membership fees</a:t>
            </a:r>
            <a:r>
              <a:rPr lang="en-US" sz="2400" dirty="0">
                <a:solidFill>
                  <a:schemeClr val="tx1"/>
                </a:solidFill>
                <a:latin typeface="+mn-lt"/>
                <a:ea typeface="Arial"/>
                <a:cs typeface="Calibri" panose="020F0502020204030204" pitchFamily="34" charset="0"/>
                <a:sym typeface="Wingdings" pitchFamily="2" charset="2"/>
              </a:rPr>
              <a:t>: set by the General Assembly on the recommendation of the Board of Directors. </a:t>
            </a: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246518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34921"/>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141561"/>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Arial"/>
              </a:rPr>
              <a:t>Composition - Powers</a:t>
            </a:r>
            <a:r>
              <a:rPr lang="en-US" sz="2400" dirty="0">
                <a:solidFill>
                  <a:schemeClr val="tx1"/>
                </a:solidFill>
                <a:latin typeface="+mn-lt"/>
                <a:ea typeface="Arial"/>
                <a:cs typeface="Calibri" panose="020F0502020204030204" pitchFamily="34" charset="0"/>
                <a:sym typeface="Arial"/>
              </a:rPr>
              <a:t>: General Assembly made up of all members</a:t>
            </a:r>
          </a:p>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Wingdings" pitchFamily="2" charset="2"/>
              </a:rPr>
              <a:t>Meetings and convening</a:t>
            </a:r>
            <a:r>
              <a:rPr lang="en-US" sz="2400" dirty="0">
                <a:solidFill>
                  <a:schemeClr val="tx1"/>
                </a:solidFill>
                <a:latin typeface="+mn-lt"/>
                <a:ea typeface="Arial"/>
                <a:cs typeface="Calibri" panose="020F0502020204030204" pitchFamily="34" charset="0"/>
                <a:sym typeface="Arial"/>
              </a:rPr>
              <a:t>: Once a year at the registered office or at any other place indicated in the notice of meeting, including virtually by teleconference or videoconference plus any Extraordinary GA</a:t>
            </a:r>
          </a:p>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Wingdings" pitchFamily="2" charset="2"/>
              </a:rPr>
              <a:t>Voting rights – Representation</a:t>
            </a:r>
            <a:r>
              <a:rPr lang="en-US" sz="2400" dirty="0">
                <a:solidFill>
                  <a:schemeClr val="tx1"/>
                </a:solidFill>
                <a:latin typeface="+mn-lt"/>
                <a:ea typeface="Arial"/>
                <a:cs typeface="Calibri" panose="020F0502020204030204" pitchFamily="34" charset="0"/>
                <a:sym typeface="Arial"/>
              </a:rPr>
              <a:t>: 1 vote / member</a:t>
            </a:r>
          </a:p>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Wingdings" pitchFamily="2" charset="2"/>
              </a:rPr>
              <a:t>Deliberations</a:t>
            </a:r>
            <a:r>
              <a:rPr lang="en-US" sz="2400" dirty="0">
                <a:solidFill>
                  <a:schemeClr val="tx1"/>
                </a:solidFill>
                <a:latin typeface="+mn-lt"/>
                <a:ea typeface="Arial"/>
                <a:cs typeface="Calibri" panose="020F0502020204030204" pitchFamily="34" charset="0"/>
                <a:sym typeface="Arial"/>
              </a:rPr>
              <a:t>: Half of the members need to be present or represented. If quorum not reached, the GS shall be reconvened with the same agenda within a minimum period of 15 days</a:t>
            </a:r>
          </a:p>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Wingdings" pitchFamily="2" charset="2"/>
              </a:rPr>
              <a:t>Minutes</a:t>
            </a:r>
            <a:r>
              <a:rPr lang="en-US" sz="2400" dirty="0">
                <a:solidFill>
                  <a:schemeClr val="tx1"/>
                </a:solidFill>
                <a:latin typeface="+mn-lt"/>
                <a:ea typeface="Arial"/>
                <a:cs typeface="Calibri" panose="020F0502020204030204" pitchFamily="34" charset="0"/>
                <a:sym typeface="Arial"/>
              </a:rPr>
              <a:t>: Taken and signed</a:t>
            </a:r>
          </a:p>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Wingdings" pitchFamily="2" charset="2"/>
              </a:rPr>
              <a:t>Board of Directors (BD) </a:t>
            </a:r>
            <a:r>
              <a:rPr lang="en-US" sz="2400" b="1" dirty="0">
                <a:solidFill>
                  <a:schemeClr val="tx1"/>
                </a:solidFill>
                <a:latin typeface="+mn-lt"/>
                <a:ea typeface="Arial"/>
                <a:cs typeface="Calibri" panose="020F0502020204030204" pitchFamily="34" charset="0"/>
                <a:sym typeface="Arial"/>
              </a:rPr>
              <a:t>– Composition</a:t>
            </a:r>
            <a:r>
              <a:rPr lang="en-US" sz="2400" dirty="0">
                <a:solidFill>
                  <a:schemeClr val="tx1"/>
                </a:solidFill>
                <a:latin typeface="+mn-lt"/>
                <a:ea typeface="Arial"/>
                <a:cs typeface="Calibri" panose="020F0502020204030204" pitchFamily="34" charset="0"/>
                <a:sym typeface="Arial"/>
              </a:rPr>
              <a:t>: 3 – 7 people, elected for 3 </a:t>
            </a:r>
            <a:r>
              <a:rPr lang="en-US" sz="2400" dirty="0" err="1">
                <a:solidFill>
                  <a:schemeClr val="tx1"/>
                </a:solidFill>
                <a:latin typeface="+mn-lt"/>
                <a:ea typeface="Arial"/>
                <a:cs typeface="Calibri" panose="020F0502020204030204" pitchFamily="34" charset="0"/>
                <a:sym typeface="Arial"/>
              </a:rPr>
              <a:t>yrs</a:t>
            </a:r>
            <a:r>
              <a:rPr lang="en-US" sz="2400" dirty="0">
                <a:solidFill>
                  <a:schemeClr val="tx1"/>
                </a:solidFill>
                <a:latin typeface="+mn-lt"/>
                <a:ea typeface="Arial"/>
                <a:cs typeface="Calibri" panose="020F0502020204030204" pitchFamily="34" charset="0"/>
                <a:sym typeface="Arial"/>
              </a:rPr>
              <a:t>, can be re-elected, Chairman and, if necessary, a Vice-Chairman, a Secretary and a Treasurer</a:t>
            </a:r>
            <a:endParaRPr lang="en-US" sz="2400" dirty="0">
              <a:solidFill>
                <a:schemeClr val="tx1"/>
              </a:solidFill>
              <a:latin typeface="+mn-lt"/>
              <a:ea typeface="Arial"/>
              <a:cs typeface="Calibri" panose="020F0502020204030204" pitchFamily="34" charset="0"/>
              <a:sym typeface="Wingdings" pitchFamily="2" charset="2"/>
            </a:endParaRP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355013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9406E"/>
              </a:buClr>
              <a:buSzPts val="4400"/>
              <a:buFont typeface="Calibri"/>
              <a:buNone/>
            </a:pPr>
            <a:r>
              <a:rPr lang="en-GB" dirty="0"/>
              <a:t>Rationale </a:t>
            </a:r>
            <a:endParaRPr dirty="0"/>
          </a:p>
        </p:txBody>
      </p:sp>
      <p:sp>
        <p:nvSpPr>
          <p:cNvPr id="74" name="Google Shape;7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95300" indent="-342900">
              <a:spcBef>
                <a:spcPts val="0"/>
              </a:spcBef>
              <a:buSzPts val="2400"/>
            </a:pPr>
            <a:r>
              <a:rPr lang="en-GB" sz="2400" dirty="0">
                <a:latin typeface="Arial"/>
                <a:ea typeface="Arial"/>
                <a:cs typeface="Arial"/>
                <a:sym typeface="Arial"/>
              </a:rPr>
              <a:t>Funding is key to ensure long term &amp; stable operations and further development of OBPS</a:t>
            </a:r>
          </a:p>
          <a:p>
            <a:pPr marL="495300" indent="-342900">
              <a:spcBef>
                <a:spcPts val="0"/>
              </a:spcBef>
              <a:buSzPts val="2400"/>
            </a:pPr>
            <a:endParaRPr lang="en-GB" sz="2400" dirty="0">
              <a:latin typeface="Arial"/>
              <a:ea typeface="Arial"/>
              <a:cs typeface="Arial"/>
              <a:sym typeface="Arial"/>
            </a:endParaRPr>
          </a:p>
          <a:p>
            <a:pPr marL="495300" indent="-342900">
              <a:spcBef>
                <a:spcPts val="0"/>
              </a:spcBef>
              <a:buSzPts val="2400"/>
            </a:pPr>
            <a:r>
              <a:rPr lang="en-GB" sz="2400" dirty="0">
                <a:latin typeface="Arial"/>
                <a:ea typeface="Arial"/>
                <a:cs typeface="Arial"/>
                <a:sym typeface="Arial"/>
              </a:rPr>
              <a:t>Core operations (repository, manager) as well as certain developments have been funded by IODE &amp; GOOS but limitations exist:</a:t>
            </a:r>
          </a:p>
          <a:p>
            <a:pPr marL="495300" indent="-342900">
              <a:spcBef>
                <a:spcPts val="0"/>
              </a:spcBef>
              <a:buSzPts val="2400"/>
            </a:pPr>
            <a:endParaRPr lang="en-GB" sz="2400" dirty="0">
              <a:latin typeface="Arial"/>
              <a:ea typeface="Arial"/>
              <a:cs typeface="Arial"/>
              <a:sym typeface="Arial"/>
            </a:endParaRPr>
          </a:p>
          <a:p>
            <a:pPr marL="952500" lvl="1" indent="-342900">
              <a:spcBef>
                <a:spcPts val="0"/>
              </a:spcBef>
            </a:pPr>
            <a:r>
              <a:rPr lang="en-GB" dirty="0">
                <a:latin typeface="Arial"/>
                <a:ea typeface="Arial"/>
                <a:cs typeface="Arial"/>
                <a:sym typeface="Arial"/>
              </a:rPr>
              <a:t>IOC minimum grant: $100K/year (often not the case)</a:t>
            </a:r>
          </a:p>
          <a:p>
            <a:pPr marL="495300" indent="-342900">
              <a:spcBef>
                <a:spcPts val="0"/>
              </a:spcBef>
              <a:buSzPts val="2400"/>
            </a:pPr>
            <a:endParaRPr lang="en-GB" sz="2400" dirty="0">
              <a:latin typeface="Arial"/>
              <a:ea typeface="Arial"/>
              <a:cs typeface="Arial"/>
              <a:sym typeface="Arial"/>
            </a:endParaRPr>
          </a:p>
          <a:p>
            <a:pPr marL="952500" lvl="1" indent="-342900">
              <a:spcBef>
                <a:spcPts val="0"/>
              </a:spcBef>
            </a:pPr>
            <a:r>
              <a:rPr lang="en-GB" dirty="0">
                <a:latin typeface="Arial"/>
                <a:ea typeface="Arial"/>
                <a:cs typeface="Arial"/>
                <a:sym typeface="Arial"/>
              </a:rPr>
              <a:t>Participation to projects is through 3rd parties </a:t>
            </a:r>
          </a:p>
          <a:p>
            <a:pPr marL="228600" lvl="0" indent="-76200" algn="l" rtl="0">
              <a:lnSpc>
                <a:spcPct val="90000"/>
              </a:lnSpc>
              <a:spcBef>
                <a:spcPts val="0"/>
              </a:spcBef>
              <a:spcAft>
                <a:spcPts val="0"/>
              </a:spcAft>
              <a:buClr>
                <a:srgbClr val="262626"/>
              </a:buClr>
              <a:buSzPts val="2400"/>
              <a:buNone/>
            </a:pPr>
            <a:endParaRPr lang="en-GB" sz="2400" dirty="0">
              <a:latin typeface="Arial"/>
              <a:ea typeface="Arial"/>
              <a:cs typeface="Arial"/>
              <a:sym typeface="Arial"/>
            </a:endParaRPr>
          </a:p>
          <a:p>
            <a:pPr marL="228600" lvl="0" indent="-76200" algn="l" rtl="0">
              <a:lnSpc>
                <a:spcPct val="90000"/>
              </a:lnSpc>
              <a:spcBef>
                <a:spcPts val="0"/>
              </a:spcBef>
              <a:spcAft>
                <a:spcPts val="0"/>
              </a:spcAft>
              <a:buClr>
                <a:srgbClr val="262626"/>
              </a:buClr>
              <a:buSzPts val="2400"/>
              <a:buNone/>
            </a:pPr>
            <a:endParaRPr lang="en-GR" sz="240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34921"/>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141561"/>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15"/>
            </a:pPr>
            <a:r>
              <a:rPr lang="en-US" sz="2400" b="1" dirty="0">
                <a:solidFill>
                  <a:schemeClr val="tx1"/>
                </a:solidFill>
                <a:latin typeface="+mn-lt"/>
                <a:ea typeface="Arial"/>
                <a:cs typeface="Calibri" panose="020F0502020204030204" pitchFamily="34" charset="0"/>
                <a:sym typeface="Wingdings" pitchFamily="2" charset="2"/>
              </a:rPr>
              <a:t>BD </a:t>
            </a:r>
            <a:r>
              <a:rPr lang="en-US" sz="2400" b="1" dirty="0">
                <a:solidFill>
                  <a:schemeClr val="tx1"/>
                </a:solidFill>
                <a:latin typeface="+mn-lt"/>
                <a:ea typeface="Arial"/>
                <a:cs typeface="Calibri" panose="020F0502020204030204" pitchFamily="34" charset="0"/>
                <a:sym typeface="Arial"/>
              </a:rPr>
              <a:t>– D2D management</a:t>
            </a:r>
            <a:r>
              <a:rPr lang="en-US" sz="2400" dirty="0">
                <a:solidFill>
                  <a:schemeClr val="tx1"/>
                </a:solidFill>
                <a:latin typeface="+mn-lt"/>
                <a:ea typeface="Arial"/>
                <a:cs typeface="Calibri" panose="020F0502020204030204" pitchFamily="34" charset="0"/>
                <a:sym typeface="Arial"/>
              </a:rPr>
              <a:t>: broadest powers to manage and administer the Association, may entrust one or more persons, who may or may not be members of the Board of Directors, with the d2d management and representation of the Association</a:t>
            </a:r>
          </a:p>
          <a:p>
            <a:pPr indent="-457200">
              <a:lnSpc>
                <a:spcPct val="120000"/>
              </a:lnSpc>
              <a:spcBef>
                <a:spcPts val="0"/>
              </a:spcBef>
              <a:buClr>
                <a:schemeClr val="tx1"/>
              </a:buClr>
              <a:buSzPct val="100000"/>
              <a:buFont typeface="+mj-lt"/>
              <a:buAutoNum type="arabicPeriod" startAt="15"/>
            </a:pPr>
            <a:r>
              <a:rPr lang="en-US" sz="2400" b="1" dirty="0">
                <a:solidFill>
                  <a:schemeClr val="tx1"/>
                </a:solidFill>
                <a:latin typeface="+mn-lt"/>
                <a:ea typeface="Arial"/>
                <a:cs typeface="Calibri" panose="020F0502020204030204" pitchFamily="34" charset="0"/>
                <a:sym typeface="Wingdings" pitchFamily="2" charset="2"/>
              </a:rPr>
              <a:t>Meetings of BD – Representation</a:t>
            </a:r>
            <a:r>
              <a:rPr lang="en-US" sz="2400" dirty="0">
                <a:solidFill>
                  <a:schemeClr val="tx1"/>
                </a:solidFill>
                <a:latin typeface="+mn-lt"/>
                <a:ea typeface="Arial"/>
                <a:cs typeface="Calibri" panose="020F0502020204030204" pitchFamily="34" charset="0"/>
                <a:sym typeface="Wingdings" pitchFamily="2" charset="2"/>
              </a:rPr>
              <a:t>: at least once (1) a year</a:t>
            </a:r>
          </a:p>
          <a:p>
            <a:pPr indent="-457200">
              <a:lnSpc>
                <a:spcPct val="120000"/>
              </a:lnSpc>
              <a:spcBef>
                <a:spcPts val="0"/>
              </a:spcBef>
              <a:buClr>
                <a:schemeClr val="tx1"/>
              </a:buClr>
              <a:buSzPct val="100000"/>
              <a:buFont typeface="+mj-lt"/>
              <a:buAutoNum type="arabicPeriod" startAt="15"/>
            </a:pPr>
            <a:r>
              <a:rPr lang="en-US" sz="2400" b="1" dirty="0">
                <a:solidFill>
                  <a:schemeClr val="tx1"/>
                </a:solidFill>
                <a:latin typeface="+mn-lt"/>
                <a:ea typeface="Arial"/>
                <a:cs typeface="Calibri" panose="020F0502020204030204" pitchFamily="34" charset="0"/>
                <a:sym typeface="Wingdings" pitchFamily="2" charset="2"/>
              </a:rPr>
              <a:t>Deliberations of the BD</a:t>
            </a:r>
            <a:r>
              <a:rPr lang="en-US" sz="2400" dirty="0">
                <a:solidFill>
                  <a:schemeClr val="tx1"/>
                </a:solidFill>
                <a:latin typeface="+mn-lt"/>
                <a:ea typeface="Arial"/>
                <a:cs typeface="Calibri" panose="020F0502020204030204" pitchFamily="34" charset="0"/>
                <a:sym typeface="Wingdings" pitchFamily="2" charset="2"/>
              </a:rPr>
              <a:t>: Majority present or represented - in the event of a tie, the Chairman has the casting vote</a:t>
            </a:r>
          </a:p>
          <a:p>
            <a:pPr indent="-457200">
              <a:lnSpc>
                <a:spcPct val="120000"/>
              </a:lnSpc>
              <a:spcBef>
                <a:spcPts val="0"/>
              </a:spcBef>
              <a:buClr>
                <a:schemeClr val="tx1"/>
              </a:buClr>
              <a:buSzPct val="100000"/>
              <a:buFont typeface="+mj-lt"/>
              <a:buAutoNum type="arabicPeriod" startAt="15"/>
            </a:pPr>
            <a:r>
              <a:rPr lang="en-US" sz="2400" b="1" dirty="0">
                <a:solidFill>
                  <a:schemeClr val="tx1"/>
                </a:solidFill>
                <a:latin typeface="+mn-lt"/>
                <a:ea typeface="Arial"/>
                <a:cs typeface="Calibri" panose="020F0502020204030204" pitchFamily="34" charset="0"/>
                <a:sym typeface="Wingdings" pitchFamily="2" charset="2"/>
              </a:rPr>
              <a:t>Minutes</a:t>
            </a:r>
            <a:r>
              <a:rPr lang="en-US" sz="2400" dirty="0">
                <a:solidFill>
                  <a:schemeClr val="tx1"/>
                </a:solidFill>
                <a:latin typeface="+mn-lt"/>
                <a:ea typeface="Arial"/>
                <a:cs typeface="Calibri" panose="020F0502020204030204" pitchFamily="34" charset="0"/>
                <a:sym typeface="Wingdings" pitchFamily="2" charset="2"/>
              </a:rPr>
              <a:t>: Taken and signed</a:t>
            </a:r>
          </a:p>
          <a:p>
            <a:pPr indent="-457200">
              <a:lnSpc>
                <a:spcPct val="120000"/>
              </a:lnSpc>
              <a:spcBef>
                <a:spcPts val="0"/>
              </a:spcBef>
              <a:buClr>
                <a:schemeClr val="tx1"/>
              </a:buClr>
              <a:buSzPct val="100000"/>
              <a:buFont typeface="+mj-lt"/>
              <a:buAutoNum type="arabicPeriod" startAt="15"/>
            </a:pPr>
            <a:r>
              <a:rPr lang="en-US" sz="2400" b="1" dirty="0">
                <a:solidFill>
                  <a:schemeClr val="tx1"/>
                </a:solidFill>
                <a:latin typeface="+mn-lt"/>
                <a:ea typeface="Arial"/>
                <a:cs typeface="Calibri" panose="020F0502020204030204" pitchFamily="34" charset="0"/>
                <a:sym typeface="Wingdings" pitchFamily="2" charset="2"/>
              </a:rPr>
              <a:t>Representation of the Association</a:t>
            </a:r>
            <a:r>
              <a:rPr lang="en-US" sz="2400" dirty="0">
                <a:solidFill>
                  <a:schemeClr val="tx1"/>
                </a:solidFill>
                <a:latin typeface="+mn-lt"/>
                <a:ea typeface="Arial"/>
                <a:cs typeface="Calibri" panose="020F0502020204030204" pitchFamily="34" charset="0"/>
                <a:sym typeface="Wingdings" pitchFamily="2" charset="2"/>
              </a:rPr>
              <a:t>: Chairman, 2 directors, an ad hoc representative appointed by the Board of Directors or within the limits of daily management, by the person or persons to whom this management has been delegated</a:t>
            </a: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245175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34921"/>
            <a:ext cx="10515600" cy="1325563"/>
          </a:xfrm>
        </p:spPr>
        <p:txBody>
          <a:bodyPr/>
          <a:lstStyle/>
          <a:p>
            <a:r>
              <a:rPr lang="en-GB" dirty="0"/>
              <a:t>Statutes – 2</a:t>
            </a:r>
            <a:r>
              <a:rPr lang="el-GR" dirty="0"/>
              <a:t>5</a:t>
            </a:r>
            <a:r>
              <a:rPr lang="en-GB" dirty="0"/>
              <a:t>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141561"/>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Wingdings" pitchFamily="2" charset="2"/>
              </a:rPr>
              <a:t>Internal regulations</a:t>
            </a:r>
            <a:r>
              <a:rPr lang="en-US" sz="2400" dirty="0">
                <a:solidFill>
                  <a:schemeClr val="tx1"/>
                </a:solidFill>
                <a:latin typeface="+mn-lt"/>
                <a:ea typeface="Arial"/>
                <a:cs typeface="Calibri" panose="020F0502020204030204" pitchFamily="34" charset="0"/>
                <a:sym typeface="Wingdings" pitchFamily="2" charset="2"/>
              </a:rPr>
              <a:t>: Internal rules specify the provisions of these Articles of Association and set out the practical procedures for the operation of the Association</a:t>
            </a:r>
          </a:p>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Wingdings" pitchFamily="2" charset="2"/>
              </a:rPr>
              <a:t>Financial year - Annual accounts</a:t>
            </a:r>
            <a:r>
              <a:rPr lang="en-US" sz="2400" dirty="0">
                <a:solidFill>
                  <a:schemeClr val="tx1"/>
                </a:solidFill>
                <a:latin typeface="+mn-lt"/>
                <a:ea typeface="Arial"/>
                <a:cs typeface="Calibri" panose="020F0502020204030204" pitchFamily="34" charset="0"/>
                <a:sym typeface="Wingdings" pitchFamily="2" charset="2"/>
              </a:rPr>
              <a:t>: Begins on 1 January and ends on 31 December </a:t>
            </a:r>
          </a:p>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Wingdings" pitchFamily="2" charset="2"/>
              </a:rPr>
              <a:t>Control – Commissioner</a:t>
            </a:r>
            <a:r>
              <a:rPr lang="en-US" sz="2400" dirty="0">
                <a:solidFill>
                  <a:schemeClr val="tx1"/>
                </a:solidFill>
                <a:latin typeface="+mn-lt"/>
                <a:ea typeface="Arial"/>
                <a:cs typeface="Calibri" panose="020F0502020204030204" pitchFamily="34" charset="0"/>
                <a:sym typeface="Wingdings" pitchFamily="2" charset="2"/>
              </a:rPr>
              <a:t>: Auditing system</a:t>
            </a:r>
          </a:p>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Arial"/>
              </a:rPr>
              <a:t>Amendments</a:t>
            </a:r>
            <a:r>
              <a:rPr lang="en-US" sz="2400" dirty="0">
                <a:solidFill>
                  <a:schemeClr val="tx1"/>
                </a:solidFill>
                <a:latin typeface="+mn-lt"/>
                <a:ea typeface="Arial"/>
                <a:cs typeface="Calibri" panose="020F0502020204030204" pitchFamily="34" charset="0"/>
                <a:sym typeface="Wingdings" pitchFamily="2" charset="2"/>
              </a:rPr>
              <a:t>: The GA can make amendments (2/3) of the members must be present and (2/3) of those present must vote in favor. </a:t>
            </a:r>
          </a:p>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Wingdings" pitchFamily="2" charset="2"/>
              </a:rPr>
              <a:t>Liquidation</a:t>
            </a:r>
            <a:r>
              <a:rPr lang="en-US" sz="2400" dirty="0">
                <a:solidFill>
                  <a:schemeClr val="tx1"/>
                </a:solidFill>
                <a:latin typeface="+mn-lt"/>
                <a:ea typeface="Arial"/>
                <a:cs typeface="Calibri" panose="020F0502020204030204" pitchFamily="34" charset="0"/>
                <a:sym typeface="Wingdings" pitchFamily="2" charset="2"/>
              </a:rPr>
              <a:t>: (2/3) of the members must be present and (2/3) of those present must vote in favor.</a:t>
            </a:r>
          </a:p>
          <a:p>
            <a:pPr indent="-457200">
              <a:lnSpc>
                <a:spcPct val="120000"/>
              </a:lnSpc>
              <a:spcBef>
                <a:spcPts val="0"/>
              </a:spcBef>
              <a:buClr>
                <a:schemeClr val="tx1"/>
              </a:buClr>
              <a:buSzPct val="100000"/>
              <a:buFont typeface="+mj-lt"/>
              <a:buAutoNum type="arabicPeriod" startAt="20"/>
            </a:pPr>
            <a:r>
              <a:rPr lang="en-US" sz="2400" b="1" dirty="0">
                <a:solidFill>
                  <a:schemeClr val="tx1"/>
                </a:solidFill>
                <a:latin typeface="+mn-lt"/>
                <a:ea typeface="Arial"/>
                <a:cs typeface="Calibri" panose="020F0502020204030204" pitchFamily="34" charset="0"/>
                <a:sym typeface="Wingdings" pitchFamily="2" charset="2"/>
              </a:rPr>
              <a:t>Applicable law</a:t>
            </a:r>
            <a:r>
              <a:rPr lang="en-US" sz="2400" dirty="0">
                <a:solidFill>
                  <a:schemeClr val="tx1"/>
                </a:solidFill>
                <a:latin typeface="+mn-lt"/>
                <a:ea typeface="Arial"/>
                <a:cs typeface="Calibri" panose="020F0502020204030204" pitchFamily="34" charset="0"/>
                <a:sym typeface="Wingdings" pitchFamily="2" charset="2"/>
              </a:rPr>
              <a:t>: Code of Companies and Associations</a:t>
            </a:r>
            <a:endParaRPr lang="en-US" sz="24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298309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B1CA-396C-F0C4-E6A0-CA992311594A}"/>
              </a:ext>
            </a:extLst>
          </p:cNvPr>
          <p:cNvSpPr>
            <a:spLocks noGrp="1"/>
          </p:cNvSpPr>
          <p:nvPr>
            <p:ph type="title"/>
          </p:nvPr>
        </p:nvSpPr>
        <p:spPr>
          <a:xfrm>
            <a:off x="838200" y="2659592"/>
            <a:ext cx="10515600" cy="1325563"/>
          </a:xfrm>
        </p:spPr>
        <p:txBody>
          <a:bodyPr>
            <a:normAutofit/>
          </a:bodyPr>
          <a:lstStyle/>
          <a:p>
            <a:pPr algn="ctr"/>
            <a:r>
              <a:rPr lang="en-GB" dirty="0"/>
              <a:t>Ocean Practices (OP) AISBL</a:t>
            </a:r>
            <a:br>
              <a:rPr lang="en-US" dirty="0"/>
            </a:br>
            <a:r>
              <a:rPr lang="en-US" dirty="0"/>
              <a:t>Bylaws</a:t>
            </a:r>
            <a:endParaRPr lang="en-GB" dirty="0"/>
          </a:p>
        </p:txBody>
      </p:sp>
    </p:spTree>
    <p:extLst>
      <p:ext uri="{BB962C8B-B14F-4D97-AF65-F5344CB8AC3E}">
        <p14:creationId xmlns:p14="http://schemas.microsoft.com/office/powerpoint/2010/main" val="191799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53457"/>
            <a:ext cx="10515600" cy="1325563"/>
          </a:xfrm>
        </p:spPr>
        <p:txBody>
          <a:bodyPr/>
          <a:lstStyle/>
          <a:p>
            <a:r>
              <a:rPr lang="en-GB" dirty="0"/>
              <a:t>Bylaws – 9 main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60097"/>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a:pPr>
            <a:r>
              <a:rPr lang="en-US" sz="2400" b="1" dirty="0">
                <a:solidFill>
                  <a:schemeClr val="tx1"/>
                </a:solidFill>
                <a:latin typeface="+mn-lt"/>
                <a:ea typeface="Arial"/>
                <a:cs typeface="Calibri" panose="020F0502020204030204" pitchFamily="34" charset="0"/>
                <a:sym typeface="Arial"/>
              </a:rPr>
              <a:t>Status</a:t>
            </a:r>
            <a:r>
              <a:rPr lang="en-US" sz="2400" dirty="0">
                <a:solidFill>
                  <a:schemeClr val="tx1"/>
                </a:solidFill>
                <a:latin typeface="+mn-lt"/>
                <a:ea typeface="Arial"/>
                <a:cs typeface="Calibri" panose="020F0502020204030204" pitchFamily="34" charset="0"/>
                <a:sym typeface="Arial"/>
              </a:rPr>
              <a:t>: supplementary and subordinate to the Articles of Association </a:t>
            </a:r>
          </a:p>
          <a:p>
            <a:pPr indent="-457200">
              <a:lnSpc>
                <a:spcPct val="120000"/>
              </a:lnSpc>
              <a:spcBef>
                <a:spcPts val="0"/>
              </a:spcBef>
              <a:buClr>
                <a:schemeClr val="tx1"/>
              </a:buClr>
              <a:buSzPct val="100000"/>
              <a:buFont typeface="+mj-lt"/>
              <a:buAutoNum type="arabicPeriod"/>
            </a:pPr>
            <a:r>
              <a:rPr lang="en-US" sz="2400" b="1" dirty="0">
                <a:solidFill>
                  <a:schemeClr val="tx1"/>
                </a:solidFill>
                <a:latin typeface="+mn-lt"/>
                <a:ea typeface="Arial"/>
                <a:cs typeface="Calibri" panose="020F0502020204030204" pitchFamily="34" charset="0"/>
                <a:sym typeface="Arial"/>
              </a:rPr>
              <a:t>Purpose</a:t>
            </a:r>
            <a:r>
              <a:rPr lang="en-US" sz="2400" dirty="0">
                <a:solidFill>
                  <a:schemeClr val="tx1"/>
                </a:solidFill>
                <a:latin typeface="+mn-lt"/>
                <a:ea typeface="Arial"/>
                <a:cs typeface="Calibri" panose="020F0502020204030204" pitchFamily="34" charset="0"/>
                <a:sym typeface="Arial"/>
              </a:rPr>
              <a:t>: BPs etc.</a:t>
            </a:r>
          </a:p>
          <a:p>
            <a:pPr indent="-457200">
              <a:lnSpc>
                <a:spcPct val="120000"/>
              </a:lnSpc>
              <a:spcBef>
                <a:spcPts val="0"/>
              </a:spcBef>
              <a:buClr>
                <a:schemeClr val="tx1"/>
              </a:buClr>
              <a:buSzPct val="100000"/>
              <a:buFont typeface="+mj-lt"/>
              <a:buAutoNum type="arabicPeriod"/>
            </a:pPr>
            <a:r>
              <a:rPr lang="en-US" sz="2400" b="1" dirty="0">
                <a:solidFill>
                  <a:schemeClr val="tx1"/>
                </a:solidFill>
                <a:latin typeface="+mn-lt"/>
                <a:ea typeface="Arial"/>
                <a:cs typeface="Calibri" panose="020F0502020204030204" pitchFamily="34" charset="0"/>
                <a:sym typeface="Arial"/>
              </a:rPr>
              <a:t>Membership</a:t>
            </a:r>
            <a:r>
              <a:rPr lang="en-US" sz="2400" dirty="0">
                <a:solidFill>
                  <a:schemeClr val="tx1"/>
                </a:solidFill>
                <a:latin typeface="+mn-lt"/>
                <a:ea typeface="Arial"/>
                <a:cs typeface="Calibri" panose="020F0502020204030204" pitchFamily="34" charset="0"/>
                <a:sym typeface="Arial"/>
              </a:rPr>
              <a:t>: </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Admission</a:t>
            </a:r>
            <a:r>
              <a:rPr lang="en-US" sz="2000" dirty="0">
                <a:solidFill>
                  <a:schemeClr val="tx1"/>
                </a:solidFill>
                <a:latin typeface="+mn-lt"/>
                <a:ea typeface="Arial"/>
                <a:cs typeface="Calibri" panose="020F0502020204030204" pitchFamily="34" charset="0"/>
                <a:sym typeface="Arial"/>
              </a:rPr>
              <a:t>: Agencies, institutes, SMEs and other </a:t>
            </a:r>
            <a:r>
              <a:rPr lang="en-US" sz="2000" dirty="0" err="1">
                <a:solidFill>
                  <a:schemeClr val="tx1"/>
                </a:solidFill>
                <a:latin typeface="+mn-lt"/>
                <a:ea typeface="Arial"/>
                <a:cs typeface="Calibri" panose="020F0502020204030204" pitchFamily="34" charset="0"/>
                <a:sym typeface="Arial"/>
              </a:rPr>
              <a:t>organisations</a:t>
            </a:r>
            <a:r>
              <a:rPr lang="en-US" sz="2000" dirty="0">
                <a:solidFill>
                  <a:schemeClr val="tx1"/>
                </a:solidFill>
                <a:latin typeface="+mn-lt"/>
                <a:ea typeface="Arial"/>
                <a:cs typeface="Calibri" panose="020F0502020204030204" pitchFamily="34" charset="0"/>
                <a:sym typeface="Arial"/>
              </a:rPr>
              <a:t> fulfilling tasks in the field of oceanographic observations, data management, processing, dissemination, models or applications  for this purpose (hereafter “Institutions”), with a strong current or planned involvement in the </a:t>
            </a:r>
            <a:r>
              <a:rPr lang="en-US" sz="2000" dirty="0" err="1">
                <a:solidFill>
                  <a:schemeClr val="tx1"/>
                </a:solidFill>
                <a:latin typeface="+mn-lt"/>
                <a:ea typeface="Arial"/>
                <a:cs typeface="Calibri" panose="020F0502020204030204" pitchFamily="34" charset="0"/>
                <a:sym typeface="Arial"/>
              </a:rPr>
              <a:t>OceanPractices</a:t>
            </a:r>
            <a:r>
              <a:rPr lang="en-US" sz="2000" dirty="0">
                <a:solidFill>
                  <a:schemeClr val="tx1"/>
                </a:solidFill>
                <a:latin typeface="+mn-lt"/>
                <a:ea typeface="Arial"/>
                <a:cs typeface="Calibri" panose="020F0502020204030204" pitchFamily="34" charset="0"/>
                <a:sym typeface="Arial"/>
              </a:rPr>
              <a:t> infrastructure, tools and/or services, may apply to become a member of </a:t>
            </a:r>
            <a:r>
              <a:rPr lang="en-US" sz="2000" dirty="0" err="1">
                <a:solidFill>
                  <a:schemeClr val="tx1"/>
                </a:solidFill>
                <a:latin typeface="+mn-lt"/>
                <a:ea typeface="Arial"/>
                <a:cs typeface="Calibri" panose="020F0502020204030204" pitchFamily="34" charset="0"/>
                <a:sym typeface="Arial"/>
              </a:rPr>
              <a:t>OceanPractices</a:t>
            </a:r>
            <a:r>
              <a:rPr lang="en-US" sz="2000" dirty="0">
                <a:solidFill>
                  <a:schemeClr val="tx1"/>
                </a:solidFill>
                <a:latin typeface="+mn-lt"/>
                <a:ea typeface="Arial"/>
                <a:cs typeface="Calibri" panose="020F0502020204030204" pitchFamily="34" charset="0"/>
                <a:sym typeface="Arial"/>
              </a:rPr>
              <a:t> AISBL.</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Rights of members</a:t>
            </a:r>
            <a:r>
              <a:rPr lang="en-US" sz="2000" dirty="0">
                <a:solidFill>
                  <a:schemeClr val="tx1"/>
                </a:solidFill>
                <a:latin typeface="+mn-lt"/>
                <a:ea typeface="Arial"/>
                <a:cs typeface="Calibri" panose="020F0502020204030204" pitchFamily="34" charset="0"/>
                <a:sym typeface="Arial"/>
              </a:rPr>
              <a:t>: Eligibility to the BD, participation in all activities</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Obligations of members</a:t>
            </a:r>
            <a:r>
              <a:rPr lang="en-US" sz="2000" dirty="0">
                <a:solidFill>
                  <a:schemeClr val="tx1"/>
                </a:solidFill>
                <a:latin typeface="+mn-lt"/>
                <a:ea typeface="Arial"/>
                <a:cs typeface="Calibri" panose="020F0502020204030204" pitchFamily="34" charset="0"/>
                <a:sym typeface="Arial"/>
              </a:rPr>
              <a:t>: engage with  and promote the </a:t>
            </a:r>
            <a:r>
              <a:rPr lang="en-US" sz="2000" dirty="0" err="1">
                <a:solidFill>
                  <a:schemeClr val="tx1"/>
                </a:solidFill>
                <a:latin typeface="+mn-lt"/>
                <a:ea typeface="Arial"/>
                <a:cs typeface="Calibri" panose="020F0502020204030204" pitchFamily="34" charset="0"/>
                <a:sym typeface="Arial"/>
              </a:rPr>
              <a:t>OceanPractices</a:t>
            </a:r>
            <a:r>
              <a:rPr lang="en-US" sz="2000" dirty="0">
                <a:solidFill>
                  <a:schemeClr val="tx1"/>
                </a:solidFill>
                <a:latin typeface="+mn-lt"/>
                <a:ea typeface="Arial"/>
                <a:cs typeface="Calibri" panose="020F0502020204030204" pitchFamily="34" charset="0"/>
                <a:sym typeface="Arial"/>
              </a:rPr>
              <a:t> infrastructure, tools and/or services, regularly populate the </a:t>
            </a:r>
            <a:r>
              <a:rPr lang="en-US" sz="2000" dirty="0" err="1">
                <a:solidFill>
                  <a:schemeClr val="tx1"/>
                </a:solidFill>
                <a:latin typeface="+mn-lt"/>
                <a:ea typeface="Arial"/>
                <a:cs typeface="Calibri" panose="020F0502020204030204" pitchFamily="34" charset="0"/>
                <a:sym typeface="Arial"/>
              </a:rPr>
              <a:t>OceanPractices</a:t>
            </a:r>
            <a:r>
              <a:rPr lang="en-US" sz="2000" dirty="0">
                <a:solidFill>
                  <a:schemeClr val="tx1"/>
                </a:solidFill>
                <a:latin typeface="+mn-lt"/>
                <a:ea typeface="Arial"/>
                <a:cs typeface="Calibri" panose="020F0502020204030204" pitchFamily="34" charset="0"/>
                <a:sym typeface="Arial"/>
              </a:rPr>
              <a:t> repository, create and participate in the assessment of methods for ocean science and applications. Contribute to working groups and other subsidiary bodies. Contribute an annual membership fee.</a:t>
            </a:r>
          </a:p>
          <a:p>
            <a:pPr lvl="1" indent="-457200">
              <a:lnSpc>
                <a:spcPct val="120000"/>
              </a:lnSpc>
              <a:spcBef>
                <a:spcPts val="0"/>
              </a:spcBef>
              <a:buClr>
                <a:schemeClr val="tx1"/>
              </a:buClr>
              <a:buSzPct val="100000"/>
              <a:buFont typeface="+mj-lt"/>
              <a:buAutoNum type="arabicPeriod"/>
            </a:pP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426978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53457"/>
            <a:ext cx="10515600" cy="1325563"/>
          </a:xfrm>
        </p:spPr>
        <p:txBody>
          <a:bodyPr/>
          <a:lstStyle/>
          <a:p>
            <a:r>
              <a:rPr lang="en-GB" dirty="0"/>
              <a:t>Bylaws – 9 main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60097"/>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3"/>
            </a:pPr>
            <a:r>
              <a:rPr lang="en-US" sz="2400" b="1" dirty="0">
                <a:solidFill>
                  <a:schemeClr val="tx1"/>
                </a:solidFill>
                <a:latin typeface="+mn-lt"/>
                <a:ea typeface="Arial"/>
                <a:cs typeface="Calibri" panose="020F0502020204030204" pitchFamily="34" charset="0"/>
                <a:sym typeface="Arial"/>
              </a:rPr>
              <a:t>Membership</a:t>
            </a:r>
            <a:r>
              <a:rPr lang="en-US" sz="2400" dirty="0">
                <a:solidFill>
                  <a:schemeClr val="tx1"/>
                </a:solidFill>
                <a:latin typeface="+mn-lt"/>
                <a:ea typeface="Arial"/>
                <a:cs typeface="Calibri" panose="020F0502020204030204" pitchFamily="34" charset="0"/>
                <a:sym typeface="Arial"/>
              </a:rPr>
              <a:t>: </a:t>
            </a:r>
          </a:p>
          <a:p>
            <a:pPr lvl="1" indent="-457200">
              <a:lnSpc>
                <a:spcPct val="120000"/>
              </a:lnSpc>
              <a:spcBef>
                <a:spcPts val="0"/>
              </a:spcBef>
              <a:buClr>
                <a:schemeClr val="tx1"/>
              </a:buClr>
              <a:buSzPct val="100000"/>
              <a:buFont typeface="+mj-lt"/>
              <a:buAutoNum type="arabicPeriod" startAt="4"/>
            </a:pPr>
            <a:r>
              <a:rPr lang="en-US" sz="2000" b="1" dirty="0">
                <a:solidFill>
                  <a:schemeClr val="tx1"/>
                </a:solidFill>
                <a:latin typeface="+mn-lt"/>
                <a:ea typeface="Arial"/>
                <a:cs typeface="Calibri" panose="020F0502020204030204" pitchFamily="34" charset="0"/>
                <a:sym typeface="Arial"/>
              </a:rPr>
              <a:t>Resignation of a member</a:t>
            </a:r>
            <a:r>
              <a:rPr lang="en-US" sz="2000" dirty="0">
                <a:solidFill>
                  <a:schemeClr val="tx1"/>
                </a:solidFill>
                <a:latin typeface="+mn-lt"/>
                <a:ea typeface="Arial"/>
                <a:cs typeface="Calibri" panose="020F0502020204030204" pitchFamily="34" charset="0"/>
                <a:sym typeface="Arial"/>
              </a:rPr>
              <a:t>: notification in writing</a:t>
            </a:r>
          </a:p>
          <a:p>
            <a:pPr lvl="1" indent="-457200">
              <a:lnSpc>
                <a:spcPct val="120000"/>
              </a:lnSpc>
              <a:spcBef>
                <a:spcPts val="0"/>
              </a:spcBef>
              <a:buClr>
                <a:schemeClr val="tx1"/>
              </a:buClr>
              <a:buSzPct val="100000"/>
              <a:buFont typeface="+mj-lt"/>
              <a:buAutoNum type="arabicPeriod" startAt="4"/>
            </a:pPr>
            <a:r>
              <a:rPr lang="en-US" sz="2000" b="1" dirty="0">
                <a:solidFill>
                  <a:schemeClr val="tx1"/>
                </a:solidFill>
                <a:latin typeface="+mn-lt"/>
                <a:ea typeface="Arial"/>
                <a:cs typeface="Calibri" panose="020F0502020204030204" pitchFamily="34" charset="0"/>
                <a:sym typeface="Arial"/>
              </a:rPr>
              <a:t>Participation of non-members</a:t>
            </a:r>
            <a:r>
              <a:rPr lang="en-US" sz="2000" dirty="0">
                <a:solidFill>
                  <a:schemeClr val="tx1"/>
                </a:solidFill>
                <a:latin typeface="+mn-lt"/>
                <a:ea typeface="Arial"/>
                <a:cs typeface="Calibri" panose="020F0502020204030204" pitchFamily="34" charset="0"/>
                <a:sym typeface="Arial"/>
              </a:rPr>
              <a:t>: The Board of Directors, upon request by an entity can grant the status of Observer (Candidates, Institutions unable to join) – no voting. </a:t>
            </a:r>
          </a:p>
          <a:p>
            <a:pPr indent="-457200">
              <a:lnSpc>
                <a:spcPct val="120000"/>
              </a:lnSpc>
              <a:spcBef>
                <a:spcPts val="0"/>
              </a:spcBef>
              <a:buClr>
                <a:schemeClr val="tx1"/>
              </a:buClr>
              <a:buSzPct val="100000"/>
              <a:buFont typeface="+mj-lt"/>
              <a:buAutoNum type="arabicPeriod" startAt="3"/>
            </a:pPr>
            <a:r>
              <a:rPr lang="en-US" sz="2400" b="1" dirty="0">
                <a:solidFill>
                  <a:schemeClr val="tx1"/>
                </a:solidFill>
                <a:latin typeface="+mn-lt"/>
                <a:ea typeface="Arial"/>
                <a:cs typeface="Calibri" panose="020F0502020204030204" pitchFamily="34" charset="0"/>
                <a:sym typeface="Arial"/>
              </a:rPr>
              <a:t>General Assembly</a:t>
            </a:r>
            <a:r>
              <a:rPr lang="en-US" sz="2400" dirty="0">
                <a:solidFill>
                  <a:schemeClr val="tx1"/>
                </a:solidFill>
                <a:latin typeface="+mn-lt"/>
                <a:ea typeface="Arial"/>
                <a:cs typeface="Calibri" panose="020F0502020204030204" pitchFamily="34" charset="0"/>
                <a:sym typeface="Arial"/>
              </a:rPr>
              <a:t>: </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Representation</a:t>
            </a:r>
            <a:r>
              <a:rPr lang="en-US" sz="2000" dirty="0">
                <a:solidFill>
                  <a:schemeClr val="tx1"/>
                </a:solidFill>
                <a:latin typeface="+mn-lt"/>
                <a:ea typeface="Arial"/>
                <a:cs typeface="Calibri" panose="020F0502020204030204" pitchFamily="34" charset="0"/>
                <a:sym typeface="Arial"/>
              </a:rPr>
              <a:t>:  1 Delegate plus experts – 1 vote</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Preparation of GA</a:t>
            </a:r>
            <a:r>
              <a:rPr lang="en-US" sz="2000" dirty="0">
                <a:solidFill>
                  <a:schemeClr val="tx1"/>
                </a:solidFill>
                <a:latin typeface="+mn-lt"/>
                <a:ea typeface="Arial"/>
                <a:cs typeface="Calibri" panose="020F0502020204030204" pitchFamily="34" charset="0"/>
                <a:sym typeface="Arial"/>
              </a:rPr>
              <a:t>: notification 2 months in advance (agenda) – documentation 2 weeks in advance</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Meetings</a:t>
            </a:r>
            <a:r>
              <a:rPr lang="en-US" sz="2000" dirty="0">
                <a:solidFill>
                  <a:schemeClr val="tx1"/>
                </a:solidFill>
                <a:latin typeface="+mn-lt"/>
                <a:ea typeface="Arial"/>
                <a:cs typeface="Calibri" panose="020F0502020204030204" pitchFamily="34" charset="0"/>
                <a:sym typeface="Arial"/>
              </a:rPr>
              <a:t>: Can invite external experts</a:t>
            </a:r>
          </a:p>
          <a:p>
            <a:pPr indent="-457200">
              <a:lnSpc>
                <a:spcPct val="120000"/>
              </a:lnSpc>
              <a:spcBef>
                <a:spcPts val="0"/>
              </a:spcBef>
              <a:buClr>
                <a:schemeClr val="tx1"/>
              </a:buClr>
              <a:buSzPct val="100000"/>
              <a:buFont typeface="+mj-lt"/>
              <a:buAutoNum type="arabicPeriod" startAt="3"/>
            </a:pPr>
            <a:r>
              <a:rPr lang="en-US" sz="2400" b="1" dirty="0">
                <a:solidFill>
                  <a:schemeClr val="tx1"/>
                </a:solidFill>
                <a:latin typeface="+mn-lt"/>
                <a:ea typeface="Arial"/>
                <a:cs typeface="Calibri" panose="020F0502020204030204" pitchFamily="34" charset="0"/>
                <a:sym typeface="Arial"/>
              </a:rPr>
              <a:t>The Board of Directors</a:t>
            </a:r>
            <a:r>
              <a:rPr lang="en-US" sz="2400" dirty="0">
                <a:solidFill>
                  <a:schemeClr val="tx1"/>
                </a:solidFill>
                <a:latin typeface="+mn-lt"/>
                <a:ea typeface="Arial"/>
                <a:cs typeface="Calibri" panose="020F0502020204030204" pitchFamily="34" charset="0"/>
                <a:sym typeface="Arial"/>
              </a:rPr>
              <a:t>:</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Composition</a:t>
            </a:r>
            <a:r>
              <a:rPr lang="en-US" sz="2000" dirty="0">
                <a:solidFill>
                  <a:schemeClr val="tx1"/>
                </a:solidFill>
                <a:latin typeface="+mn-lt"/>
                <a:ea typeface="Arial"/>
                <a:cs typeface="Calibri" panose="020F0502020204030204" pitchFamily="34" charset="0"/>
                <a:sym typeface="Arial"/>
              </a:rPr>
              <a:t>: High ranking representatives from members – 3 </a:t>
            </a:r>
            <a:r>
              <a:rPr lang="en-US" sz="2000" dirty="0" err="1">
                <a:solidFill>
                  <a:schemeClr val="tx1"/>
                </a:solidFill>
                <a:latin typeface="+mn-lt"/>
                <a:ea typeface="Arial"/>
                <a:cs typeface="Calibri" panose="020F0502020204030204" pitchFamily="34" charset="0"/>
                <a:sym typeface="Arial"/>
              </a:rPr>
              <a:t>yrs</a:t>
            </a:r>
            <a:r>
              <a:rPr lang="en-US" sz="2000" dirty="0">
                <a:solidFill>
                  <a:schemeClr val="tx1"/>
                </a:solidFill>
                <a:latin typeface="+mn-lt"/>
                <a:ea typeface="Arial"/>
                <a:cs typeface="Calibri" panose="020F0502020204030204" pitchFamily="34" charset="0"/>
                <a:sym typeface="Arial"/>
              </a:rPr>
              <a:t> term (re-election)</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Obligations of members of the BD</a:t>
            </a:r>
            <a:r>
              <a:rPr lang="en-US" sz="2000" dirty="0">
                <a:solidFill>
                  <a:schemeClr val="tx1"/>
                </a:solidFill>
                <a:latin typeface="+mn-lt"/>
                <a:ea typeface="Arial"/>
                <a:cs typeface="Calibri" panose="020F0502020204030204" pitchFamily="34" charset="0"/>
                <a:sym typeface="Arial"/>
              </a:rPr>
              <a:t>: Pro-active manner, participation to meetings</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Meetings</a:t>
            </a:r>
            <a:r>
              <a:rPr lang="en-US" sz="2000" dirty="0">
                <a:solidFill>
                  <a:schemeClr val="tx1"/>
                </a:solidFill>
                <a:latin typeface="+mn-lt"/>
                <a:ea typeface="Arial"/>
                <a:cs typeface="Calibri" panose="020F0502020204030204" pitchFamily="34" charset="0"/>
                <a:sym typeface="Arial"/>
              </a:rPr>
              <a:t>: As needed, normally 4 times/year</a:t>
            </a:r>
          </a:p>
        </p:txBody>
      </p:sp>
    </p:spTree>
    <p:extLst>
      <p:ext uri="{BB962C8B-B14F-4D97-AF65-F5344CB8AC3E}">
        <p14:creationId xmlns:p14="http://schemas.microsoft.com/office/powerpoint/2010/main" val="1542087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53457"/>
            <a:ext cx="10515600" cy="1325563"/>
          </a:xfrm>
        </p:spPr>
        <p:txBody>
          <a:bodyPr/>
          <a:lstStyle/>
          <a:p>
            <a:r>
              <a:rPr lang="en-GB" dirty="0"/>
              <a:t>Bylaws – 9 main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60097"/>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The Board of Directors</a:t>
            </a:r>
            <a:r>
              <a:rPr lang="en-US" sz="2400" dirty="0">
                <a:solidFill>
                  <a:schemeClr val="tx1"/>
                </a:solidFill>
                <a:latin typeface="+mn-lt"/>
                <a:ea typeface="Arial"/>
                <a:cs typeface="Calibri" panose="020F0502020204030204" pitchFamily="34" charset="0"/>
                <a:sym typeface="Arial"/>
              </a:rPr>
              <a:t>:</a:t>
            </a:r>
          </a:p>
          <a:p>
            <a:pPr lvl="1" indent="-457200">
              <a:lnSpc>
                <a:spcPct val="120000"/>
              </a:lnSpc>
              <a:spcBef>
                <a:spcPts val="0"/>
              </a:spcBef>
              <a:buClr>
                <a:schemeClr val="tx1"/>
              </a:buClr>
              <a:buSzPct val="100000"/>
              <a:buFont typeface="+mj-lt"/>
              <a:buAutoNum type="arabicPeriod" startAt="4"/>
            </a:pPr>
            <a:r>
              <a:rPr lang="en-US" sz="2000" b="1" dirty="0">
                <a:solidFill>
                  <a:schemeClr val="tx1"/>
                </a:solidFill>
                <a:latin typeface="+mn-lt"/>
                <a:ea typeface="Arial"/>
                <a:cs typeface="Calibri" panose="020F0502020204030204" pitchFamily="34" charset="0"/>
                <a:sym typeface="Arial"/>
              </a:rPr>
              <a:t>Decisions in writing</a:t>
            </a:r>
            <a:r>
              <a:rPr lang="en-US" sz="2000" dirty="0">
                <a:solidFill>
                  <a:schemeClr val="tx1"/>
                </a:solidFill>
                <a:latin typeface="+mn-lt"/>
                <a:ea typeface="Arial"/>
                <a:cs typeface="Calibri" panose="020F0502020204030204" pitchFamily="34" charset="0"/>
                <a:sym typeface="Arial"/>
              </a:rPr>
              <a:t>: Written consultation</a:t>
            </a:r>
          </a:p>
          <a:p>
            <a:pPr lvl="1" indent="-457200">
              <a:lnSpc>
                <a:spcPct val="120000"/>
              </a:lnSpc>
              <a:spcBef>
                <a:spcPts val="0"/>
              </a:spcBef>
              <a:buClr>
                <a:schemeClr val="tx1"/>
              </a:buClr>
              <a:buSzPct val="100000"/>
              <a:buFont typeface="+mj-lt"/>
              <a:buAutoNum type="arabicPeriod" startAt="4"/>
            </a:pPr>
            <a:r>
              <a:rPr lang="en-US" sz="2000" b="1" dirty="0">
                <a:solidFill>
                  <a:schemeClr val="tx1"/>
                </a:solidFill>
                <a:latin typeface="+mn-lt"/>
                <a:ea typeface="Arial"/>
                <a:cs typeface="Calibri" panose="020F0502020204030204" pitchFamily="34" charset="0"/>
                <a:sym typeface="Arial"/>
              </a:rPr>
              <a:t>Tasks</a:t>
            </a:r>
            <a:r>
              <a:rPr lang="en-US" sz="2000" dirty="0">
                <a:solidFill>
                  <a:schemeClr val="tx1"/>
                </a:solidFill>
                <a:latin typeface="+mn-lt"/>
                <a:ea typeface="Arial"/>
                <a:cs typeface="Calibri" panose="020F0502020204030204" pitchFamily="34" charset="0"/>
                <a:sym typeface="Arial"/>
              </a:rPr>
              <a:t>: Represent the Association, policies and practices are followed, setting strategic priorities, support implementation, preparation of the GA, fulfill assignments by the GA. </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Chairs</a:t>
            </a:r>
            <a:r>
              <a:rPr lang="en-US" sz="2400" dirty="0">
                <a:solidFill>
                  <a:schemeClr val="tx1"/>
                </a:solidFill>
                <a:latin typeface="+mn-lt"/>
                <a:ea typeface="Arial"/>
                <a:cs typeface="Calibri" panose="020F0502020204030204" pitchFamily="34" charset="0"/>
                <a:sym typeface="Arial"/>
              </a:rPr>
              <a:t>: Chair and Vice-chair are proposed by the BD to the GA – 3 </a:t>
            </a:r>
            <a:r>
              <a:rPr lang="en-US" sz="2400" dirty="0" err="1">
                <a:solidFill>
                  <a:schemeClr val="tx1"/>
                </a:solidFill>
                <a:latin typeface="+mn-lt"/>
                <a:ea typeface="Arial"/>
                <a:cs typeface="Calibri" panose="020F0502020204030204" pitchFamily="34" charset="0"/>
                <a:sym typeface="Arial"/>
              </a:rPr>
              <a:t>yrs</a:t>
            </a:r>
            <a:r>
              <a:rPr lang="en-US" sz="2400" dirty="0">
                <a:solidFill>
                  <a:schemeClr val="tx1"/>
                </a:solidFill>
                <a:latin typeface="+mn-lt"/>
                <a:ea typeface="Arial"/>
                <a:cs typeface="Calibri" panose="020F0502020204030204" pitchFamily="34" charset="0"/>
                <a:sym typeface="Arial"/>
              </a:rPr>
              <a:t> term (re-election). </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Subsidiary bodies</a:t>
            </a:r>
            <a:r>
              <a:rPr lang="en-US" sz="2400" dirty="0">
                <a:solidFill>
                  <a:schemeClr val="tx1"/>
                </a:solidFill>
                <a:latin typeface="+mn-lt"/>
                <a:ea typeface="Arial"/>
                <a:cs typeface="Calibri" panose="020F0502020204030204" pitchFamily="34" charset="0"/>
                <a:sym typeface="Arial"/>
              </a:rPr>
              <a:t>: The General Assembly or the Board of Directors upon </a:t>
            </a:r>
            <a:r>
              <a:rPr lang="en-US" sz="2400" dirty="0" err="1">
                <a:solidFill>
                  <a:schemeClr val="tx1"/>
                </a:solidFill>
                <a:latin typeface="+mn-lt"/>
                <a:ea typeface="Arial"/>
                <a:cs typeface="Calibri" panose="020F0502020204030204" pitchFamily="34" charset="0"/>
                <a:sym typeface="Arial"/>
              </a:rPr>
              <a:t>authorisation</a:t>
            </a:r>
            <a:r>
              <a:rPr lang="en-US" sz="2400" dirty="0">
                <a:solidFill>
                  <a:schemeClr val="tx1"/>
                </a:solidFill>
                <a:latin typeface="+mn-lt"/>
                <a:ea typeface="Arial"/>
                <a:cs typeface="Calibri" panose="020F0502020204030204" pitchFamily="34" charset="0"/>
                <a:sym typeface="Arial"/>
              </a:rPr>
              <a:t> by the General Assembly may establish and dissolve subsidiary bodies as seems appropriate </a:t>
            </a:r>
          </a:p>
          <a:p>
            <a:pPr indent="-457200">
              <a:lnSpc>
                <a:spcPct val="120000"/>
              </a:lnSpc>
              <a:spcBef>
                <a:spcPts val="0"/>
              </a:spcBef>
              <a:buClr>
                <a:schemeClr val="tx1"/>
              </a:buClr>
              <a:buSzPct val="100000"/>
              <a:buFont typeface="+mj-lt"/>
              <a:buAutoNum type="arabicPeriod" startAt="5"/>
            </a:pPr>
            <a:r>
              <a:rPr lang="en-US" sz="2400" b="1" dirty="0">
                <a:solidFill>
                  <a:schemeClr val="tx1"/>
                </a:solidFill>
                <a:latin typeface="+mn-lt"/>
                <a:ea typeface="Arial"/>
                <a:cs typeface="Calibri" panose="020F0502020204030204" pitchFamily="34" charset="0"/>
                <a:sym typeface="Arial"/>
              </a:rPr>
              <a:t>Policy matters</a:t>
            </a:r>
            <a:r>
              <a:rPr lang="en-US" sz="2400" dirty="0">
                <a:solidFill>
                  <a:schemeClr val="tx1"/>
                </a:solidFill>
                <a:latin typeface="+mn-lt"/>
                <a:ea typeface="Arial"/>
                <a:cs typeface="Calibri" panose="020F0502020204030204" pitchFamily="34" charset="0"/>
                <a:sym typeface="Arial"/>
              </a:rPr>
              <a:t>: Equal opportunities, maximizing the benefit of the partners (especially when participating in the calls)</a:t>
            </a:r>
            <a:endParaRPr lang="en-US" sz="2000" dirty="0">
              <a:solidFill>
                <a:schemeClr val="tx1"/>
              </a:solidFill>
              <a:latin typeface="+mn-lt"/>
              <a:ea typeface="Arial"/>
              <a:cs typeface="Calibri" panose="020F0502020204030204" pitchFamily="34" charset="0"/>
              <a:sym typeface="Arial"/>
            </a:endParaRPr>
          </a:p>
        </p:txBody>
      </p:sp>
    </p:spTree>
    <p:extLst>
      <p:ext uri="{BB962C8B-B14F-4D97-AF65-F5344CB8AC3E}">
        <p14:creationId xmlns:p14="http://schemas.microsoft.com/office/powerpoint/2010/main" val="857751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679A-6D46-494A-03B8-60CE879E565A}"/>
              </a:ext>
            </a:extLst>
          </p:cNvPr>
          <p:cNvSpPr>
            <a:spLocks noGrp="1"/>
          </p:cNvSpPr>
          <p:nvPr>
            <p:ph type="title"/>
          </p:nvPr>
        </p:nvSpPr>
        <p:spPr>
          <a:xfrm>
            <a:off x="838200" y="153457"/>
            <a:ext cx="10515600" cy="1325563"/>
          </a:xfrm>
        </p:spPr>
        <p:txBody>
          <a:bodyPr/>
          <a:lstStyle/>
          <a:p>
            <a:r>
              <a:rPr lang="en-GB" dirty="0"/>
              <a:t>Bylaws – 9 main articles</a:t>
            </a:r>
          </a:p>
        </p:txBody>
      </p:sp>
      <p:sp>
        <p:nvSpPr>
          <p:cNvPr id="4" name="Google Shape;93;p2">
            <a:extLst>
              <a:ext uri="{FF2B5EF4-FFF2-40B4-BE49-F238E27FC236}">
                <a16:creationId xmlns:a16="http://schemas.microsoft.com/office/drawing/2014/main" id="{823CEC5F-69EB-5173-90D0-AAF104634CFC}"/>
              </a:ext>
            </a:extLst>
          </p:cNvPr>
          <p:cNvSpPr txBox="1">
            <a:spLocks noGrp="1"/>
          </p:cNvSpPr>
          <p:nvPr>
            <p:ph type="body" idx="1"/>
          </p:nvPr>
        </p:nvSpPr>
        <p:spPr>
          <a:xfrm>
            <a:off x="453656" y="1260097"/>
            <a:ext cx="11284688" cy="4692107"/>
          </a:xfrm>
          <a:prstGeom prst="rect">
            <a:avLst/>
          </a:prstGeom>
          <a:noFill/>
          <a:ln>
            <a:noFill/>
          </a:ln>
        </p:spPr>
        <p:txBody>
          <a:bodyPr spcFirstLastPara="1" wrap="square" lIns="91425" tIns="45700" rIns="91425" bIns="45700" anchor="t" anchorCtr="0">
            <a:noAutofit/>
          </a:bodyPr>
          <a:lstStyle/>
          <a:p>
            <a:pPr indent="-457200">
              <a:lnSpc>
                <a:spcPct val="120000"/>
              </a:lnSpc>
              <a:spcBef>
                <a:spcPts val="0"/>
              </a:spcBef>
              <a:buClr>
                <a:schemeClr val="tx1"/>
              </a:buClr>
              <a:buSzPct val="100000"/>
              <a:buFont typeface="+mj-lt"/>
              <a:buAutoNum type="arabicPeriod" startAt="9"/>
            </a:pPr>
            <a:r>
              <a:rPr lang="en-US" sz="2400" b="1" dirty="0">
                <a:solidFill>
                  <a:schemeClr val="tx1"/>
                </a:solidFill>
                <a:latin typeface="+mn-lt"/>
                <a:ea typeface="Arial"/>
                <a:cs typeface="Calibri" panose="020F0502020204030204" pitchFamily="34" charset="0"/>
                <a:sym typeface="Arial"/>
              </a:rPr>
              <a:t>Financial Regulations</a:t>
            </a:r>
            <a:r>
              <a:rPr lang="en-US" sz="2400" dirty="0">
                <a:solidFill>
                  <a:schemeClr val="tx1"/>
                </a:solidFill>
                <a:latin typeface="+mn-lt"/>
                <a:ea typeface="Arial"/>
                <a:cs typeface="Calibri" panose="020F0502020204030204" pitchFamily="34" charset="0"/>
                <a:sym typeface="Arial"/>
              </a:rPr>
              <a:t>:</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Budget</a:t>
            </a:r>
            <a:r>
              <a:rPr lang="en-US" sz="2000" dirty="0">
                <a:solidFill>
                  <a:schemeClr val="tx1"/>
                </a:solidFill>
                <a:latin typeface="+mn-lt"/>
                <a:ea typeface="Arial"/>
                <a:cs typeface="Calibri" panose="020F0502020204030204" pitchFamily="34" charset="0"/>
                <a:sym typeface="Arial"/>
              </a:rPr>
              <a:t>: Approved by the GA. The association can have a reserve fund income includes membership contributions, external funding from national, international or EU bodies, institutions or associations, private or non-governmental organizations and specific gifts or money, property or other assets (Art. 12) as well as income from secondary commercial and profitable activities (Art. 2 para 4). Members shall bear their own costs for attending meetings and participation in the activities of the Association.</a:t>
            </a:r>
          </a:p>
          <a:p>
            <a:pPr lvl="1" indent="-457200">
              <a:lnSpc>
                <a:spcPct val="120000"/>
              </a:lnSpc>
              <a:spcBef>
                <a:spcPts val="0"/>
              </a:spcBef>
              <a:buClr>
                <a:schemeClr val="tx1"/>
              </a:buClr>
              <a:buSzPct val="100000"/>
              <a:buFont typeface="+mj-lt"/>
              <a:buAutoNum type="arabicPeriod"/>
            </a:pPr>
            <a:r>
              <a:rPr lang="en-US" sz="2000" b="1" dirty="0">
                <a:solidFill>
                  <a:schemeClr val="tx1"/>
                </a:solidFill>
                <a:latin typeface="+mn-lt"/>
                <a:ea typeface="Arial"/>
                <a:cs typeface="Calibri" panose="020F0502020204030204" pitchFamily="34" charset="0"/>
                <a:sym typeface="Arial"/>
              </a:rPr>
              <a:t>Contributions</a:t>
            </a:r>
            <a:r>
              <a:rPr lang="en-US" sz="2000" dirty="0">
                <a:solidFill>
                  <a:schemeClr val="tx1"/>
                </a:solidFill>
                <a:latin typeface="+mn-lt"/>
                <a:ea typeface="Arial"/>
                <a:cs typeface="Calibri" panose="020F0502020204030204" pitchFamily="34" charset="0"/>
                <a:sym typeface="Arial"/>
              </a:rPr>
              <a:t>: Fees - first fee is set by the BD, then the GA decides. In – kind contributions </a:t>
            </a:r>
          </a:p>
        </p:txBody>
      </p:sp>
    </p:spTree>
    <p:extLst>
      <p:ext uri="{BB962C8B-B14F-4D97-AF65-F5344CB8AC3E}">
        <p14:creationId xmlns:p14="http://schemas.microsoft.com/office/powerpoint/2010/main" val="425382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334296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2">
            <a:extLst>
              <a:ext uri="{FF2B5EF4-FFF2-40B4-BE49-F238E27FC236}">
                <a16:creationId xmlns:a16="http://schemas.microsoft.com/office/drawing/2014/main" id="{8AB93915-8559-01FC-B356-00396C66C6C0}"/>
              </a:ext>
            </a:extLst>
          </p:cNvPr>
          <p:cNvSpPr txBox="1">
            <a:spLocks noGrp="1"/>
          </p:cNvSpPr>
          <p:nvPr>
            <p:ph type="body" idx="1"/>
          </p:nvPr>
        </p:nvSpPr>
        <p:spPr>
          <a:xfrm>
            <a:off x="196526" y="1092200"/>
            <a:ext cx="7246119" cy="4863433"/>
          </a:xfrm>
          <a:prstGeom prst="rect">
            <a:avLst/>
          </a:prstGeom>
          <a:noFill/>
          <a:ln>
            <a:noFill/>
          </a:ln>
        </p:spPr>
        <p:txBody>
          <a:bodyPr spcFirstLastPara="1" wrap="square" lIns="91425" tIns="45700" rIns="91425" bIns="45700" anchor="t" anchorCtr="0">
            <a:normAutofit/>
          </a:bodyPr>
          <a:lstStyle/>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Light governance – no office, no secretariat;</a:t>
            </a:r>
          </a:p>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First expenses covered by IEEE France</a:t>
            </a:r>
          </a:p>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Minimum fees ~ 1K/year </a:t>
            </a:r>
          </a:p>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Signing by funding members at the notary’s office ASAP</a:t>
            </a:r>
          </a:p>
          <a:p>
            <a:pPr indent="-457200">
              <a:lnSpc>
                <a:spcPct val="150000"/>
              </a:lnSpc>
              <a:spcBef>
                <a:spcPts val="0"/>
              </a:spcBef>
              <a:buClr>
                <a:schemeClr val="tx1"/>
              </a:buClr>
              <a:buSzPct val="100000"/>
            </a:pPr>
            <a:endParaRPr lang="en-US" sz="2400" dirty="0">
              <a:solidFill>
                <a:schemeClr val="tx1"/>
              </a:solidFill>
              <a:latin typeface="+mn-lt"/>
              <a:ea typeface="Arial"/>
              <a:cs typeface="Calibri" panose="020F0502020204030204" pitchFamily="34" charset="0"/>
              <a:sym typeface="Arial"/>
            </a:endParaRPr>
          </a:p>
          <a:p>
            <a:pPr indent="-457200">
              <a:lnSpc>
                <a:spcPct val="150000"/>
              </a:lnSpc>
              <a:spcBef>
                <a:spcPts val="0"/>
              </a:spcBef>
              <a:buClr>
                <a:schemeClr val="tx1"/>
              </a:buClr>
              <a:buSzPct val="100000"/>
            </a:pPr>
            <a:endParaRPr lang="en-US" sz="2400" dirty="0">
              <a:solidFill>
                <a:schemeClr val="tx1"/>
              </a:solidFill>
              <a:latin typeface="+mn-lt"/>
              <a:ea typeface="Arial"/>
              <a:cs typeface="Calibri" panose="020F0502020204030204" pitchFamily="34" charset="0"/>
              <a:sym typeface="Arial"/>
            </a:endParaRPr>
          </a:p>
        </p:txBody>
      </p:sp>
      <p:pic>
        <p:nvPicPr>
          <p:cNvPr id="5" name="Picture 4">
            <a:extLst>
              <a:ext uri="{FF2B5EF4-FFF2-40B4-BE49-F238E27FC236}">
                <a16:creationId xmlns:a16="http://schemas.microsoft.com/office/drawing/2014/main" id="{A1118631-DC84-C984-AA16-86139DFEAD39}"/>
              </a:ext>
            </a:extLst>
          </p:cNvPr>
          <p:cNvPicPr>
            <a:picLocks noChangeAspect="1"/>
          </p:cNvPicPr>
          <p:nvPr/>
        </p:nvPicPr>
        <p:blipFill>
          <a:blip r:embed="rId2"/>
          <a:stretch>
            <a:fillRect/>
          </a:stretch>
        </p:blipFill>
        <p:spPr>
          <a:xfrm>
            <a:off x="7638526" y="1224202"/>
            <a:ext cx="4158155" cy="2767063"/>
          </a:xfrm>
          <a:prstGeom prst="rect">
            <a:avLst/>
          </a:prstGeom>
        </p:spPr>
      </p:pic>
      <p:pic>
        <p:nvPicPr>
          <p:cNvPr id="6" name="Picture 5">
            <a:extLst>
              <a:ext uri="{FF2B5EF4-FFF2-40B4-BE49-F238E27FC236}">
                <a16:creationId xmlns:a16="http://schemas.microsoft.com/office/drawing/2014/main" id="{D27DEC64-135B-2777-B6C3-A6E8DBF2F9D0}"/>
              </a:ext>
            </a:extLst>
          </p:cNvPr>
          <p:cNvPicPr>
            <a:picLocks noChangeAspect="1"/>
          </p:cNvPicPr>
          <p:nvPr/>
        </p:nvPicPr>
        <p:blipFill>
          <a:blip r:embed="rId3"/>
          <a:stretch>
            <a:fillRect/>
          </a:stretch>
        </p:blipFill>
        <p:spPr>
          <a:xfrm>
            <a:off x="4621424" y="4006754"/>
            <a:ext cx="1946108" cy="1946108"/>
          </a:xfrm>
          <a:prstGeom prst="rect">
            <a:avLst/>
          </a:prstGeom>
        </p:spPr>
      </p:pic>
      <p:pic>
        <p:nvPicPr>
          <p:cNvPr id="7" name="Picture 6">
            <a:extLst>
              <a:ext uri="{FF2B5EF4-FFF2-40B4-BE49-F238E27FC236}">
                <a16:creationId xmlns:a16="http://schemas.microsoft.com/office/drawing/2014/main" id="{C998F438-3F29-A3C7-F9F2-3545E9F3D5EF}"/>
              </a:ext>
            </a:extLst>
          </p:cNvPr>
          <p:cNvPicPr>
            <a:picLocks noChangeAspect="1"/>
          </p:cNvPicPr>
          <p:nvPr/>
        </p:nvPicPr>
        <p:blipFill>
          <a:blip r:embed="rId4"/>
          <a:stretch>
            <a:fillRect/>
          </a:stretch>
        </p:blipFill>
        <p:spPr>
          <a:xfrm>
            <a:off x="7128398" y="4271798"/>
            <a:ext cx="3355773" cy="1416020"/>
          </a:xfrm>
          <a:prstGeom prst="rect">
            <a:avLst/>
          </a:prstGeom>
        </p:spPr>
      </p:pic>
      <p:pic>
        <p:nvPicPr>
          <p:cNvPr id="8" name="Picture 2">
            <a:extLst>
              <a:ext uri="{FF2B5EF4-FFF2-40B4-BE49-F238E27FC236}">
                <a16:creationId xmlns:a16="http://schemas.microsoft.com/office/drawing/2014/main" id="{0CB79B3C-AC96-0589-0980-919C95B0B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172" y="4622890"/>
            <a:ext cx="1728985" cy="93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41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AISBL established – apply for grants!</a:t>
            </a:r>
            <a:endParaRPr lang="en-GB" dirty="0">
              <a:latin typeface="+mn-lt"/>
            </a:endParaRPr>
          </a:p>
        </p:txBody>
      </p:sp>
    </p:spTree>
    <p:extLst>
      <p:ext uri="{BB962C8B-B14F-4D97-AF65-F5344CB8AC3E}">
        <p14:creationId xmlns:p14="http://schemas.microsoft.com/office/powerpoint/2010/main" val="21601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900C-9189-BF1E-B294-4C20663FED77}"/>
              </a:ext>
            </a:extLst>
          </p:cNvPr>
          <p:cNvSpPr>
            <a:spLocks noGrp="1"/>
          </p:cNvSpPr>
          <p:nvPr>
            <p:ph type="title"/>
          </p:nvPr>
        </p:nvSpPr>
        <p:spPr/>
        <p:txBody>
          <a:bodyPr/>
          <a:lstStyle/>
          <a:p>
            <a:r>
              <a:rPr lang="en-GB" dirty="0"/>
              <a:t>Vision</a:t>
            </a:r>
          </a:p>
        </p:txBody>
      </p:sp>
      <p:sp>
        <p:nvSpPr>
          <p:cNvPr id="3" name="Text Placeholder 2">
            <a:extLst>
              <a:ext uri="{FF2B5EF4-FFF2-40B4-BE49-F238E27FC236}">
                <a16:creationId xmlns:a16="http://schemas.microsoft.com/office/drawing/2014/main" id="{40D7E82E-1F68-F434-7C35-467AEA23FA01}"/>
              </a:ext>
            </a:extLst>
          </p:cNvPr>
          <p:cNvSpPr>
            <a:spLocks noGrp="1"/>
          </p:cNvSpPr>
          <p:nvPr>
            <p:ph type="body" idx="1"/>
          </p:nvPr>
        </p:nvSpPr>
        <p:spPr/>
        <p:txBody>
          <a:bodyPr/>
          <a:lstStyle/>
          <a:p>
            <a:r>
              <a:rPr lang="en-GB" dirty="0"/>
              <a:t>Add to OBPS a flexible legal entity which can act as a full partner in EU and other grants</a:t>
            </a:r>
          </a:p>
          <a:p>
            <a:endParaRPr lang="en-GB" dirty="0"/>
          </a:p>
          <a:p>
            <a:r>
              <a:rPr lang="en-GB" dirty="0"/>
              <a:t>Enable direct and committed funding via:</a:t>
            </a:r>
            <a:br>
              <a:rPr lang="en-GB" dirty="0"/>
            </a:br>
            <a:r>
              <a:rPr lang="en-GB" dirty="0"/>
              <a:t>research grants, donations, sponsorship, commercial/industrial operations (e.g. organizing paid lectures, seminars, selling products in order to gain publicity or to increase income), membership fees</a:t>
            </a:r>
          </a:p>
        </p:txBody>
      </p:sp>
    </p:spTree>
    <p:extLst>
      <p:ext uri="{BB962C8B-B14F-4D97-AF65-F5344CB8AC3E}">
        <p14:creationId xmlns:p14="http://schemas.microsoft.com/office/powerpoint/2010/main" val="3839645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versity of the Southern Caribbean | Forde Library - Coming Soon">
            <a:extLst>
              <a:ext uri="{FF2B5EF4-FFF2-40B4-BE49-F238E27FC236}">
                <a16:creationId xmlns:a16="http://schemas.microsoft.com/office/drawing/2014/main" id="{F3393ADB-4571-A684-1910-047B9B2FF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858" y="1817174"/>
            <a:ext cx="4844284" cy="322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50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4"/>
          <p:cNvPicPr preferRelativeResize="0"/>
          <p:nvPr/>
        </p:nvPicPr>
        <p:blipFill rotWithShape="1">
          <a:blip r:embed="rId3">
            <a:alphaModFix/>
          </a:blip>
          <a:srcRect/>
          <a:stretch/>
        </p:blipFill>
        <p:spPr>
          <a:xfrm>
            <a:off x="169209" y="207834"/>
            <a:ext cx="2896983" cy="1352929"/>
          </a:xfrm>
          <a:prstGeom prst="rect">
            <a:avLst/>
          </a:prstGeom>
          <a:noFill/>
          <a:ln>
            <a:noFill/>
          </a:ln>
        </p:spPr>
      </p:pic>
      <p:sp>
        <p:nvSpPr>
          <p:cNvPr id="80" name="Google Shape;80;p4"/>
          <p:cNvSpPr txBox="1"/>
          <p:nvPr/>
        </p:nvSpPr>
        <p:spPr>
          <a:xfrm>
            <a:off x="4367808" y="6309320"/>
            <a:ext cx="3181637" cy="1863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39406E"/>
              </a:solidFill>
              <a:latin typeface="Arial"/>
              <a:ea typeface="Arial"/>
              <a:cs typeface="Arial"/>
              <a:sym typeface="Arial"/>
            </a:endParaRPr>
          </a:p>
        </p:txBody>
      </p:sp>
      <p:sp>
        <p:nvSpPr>
          <p:cNvPr id="81" name="Google Shape;81;p4"/>
          <p:cNvSpPr txBox="1">
            <a:spLocks noGrp="1"/>
          </p:cNvSpPr>
          <p:nvPr>
            <p:ph type="ftr" idx="11"/>
          </p:nvPr>
        </p:nvSpPr>
        <p:spPr>
          <a:xfrm>
            <a:off x="479376" y="4924222"/>
            <a:ext cx="11017224" cy="13849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2400">
                <a:solidFill>
                  <a:srgbClr val="39406E"/>
                </a:solidFill>
                <a:latin typeface="Arial"/>
                <a:ea typeface="Arial"/>
                <a:cs typeface="Arial"/>
                <a:sym typeface="Arial"/>
              </a:rPr>
              <a:t>To learn more or submit your own best practice,</a:t>
            </a:r>
            <a:endParaRPr/>
          </a:p>
          <a:p>
            <a:pPr marL="0" marR="0" lvl="0" indent="0" algn="ctr" rtl="0">
              <a:spcBef>
                <a:spcPts val="0"/>
              </a:spcBef>
              <a:spcAft>
                <a:spcPts val="0"/>
              </a:spcAft>
              <a:buNone/>
            </a:pPr>
            <a:r>
              <a:rPr lang="en-AU" sz="2400">
                <a:solidFill>
                  <a:srgbClr val="39406E"/>
                </a:solidFill>
                <a:latin typeface="Arial"/>
                <a:ea typeface="Arial"/>
                <a:cs typeface="Arial"/>
                <a:sym typeface="Arial"/>
              </a:rPr>
              <a:t>please visit </a:t>
            </a:r>
            <a:r>
              <a:rPr lang="en-AU" sz="2400" u="sng">
                <a:solidFill>
                  <a:srgbClr val="39406E"/>
                </a:solidFill>
                <a:latin typeface="Arial"/>
                <a:ea typeface="Arial"/>
                <a:cs typeface="Arial"/>
                <a:sym typeface="Arial"/>
                <a:hlinkClick r:id="rId4">
                  <a:extLst>
                    <a:ext uri="{A12FA001-AC4F-418D-AE19-62706E023703}">
                      <ahyp:hlinkClr xmlns:ahyp="http://schemas.microsoft.com/office/drawing/2018/hyperlinkcolor" val="tx"/>
                    </a:ext>
                  </a:extLst>
                </a:hlinkClick>
              </a:rPr>
              <a:t>www.oceanbestpractices.org</a:t>
            </a:r>
            <a:endParaRPr sz="2400">
              <a:solidFill>
                <a:srgbClr val="39406E"/>
              </a:solidFill>
              <a:latin typeface="Arial"/>
              <a:ea typeface="Arial"/>
              <a:cs typeface="Arial"/>
              <a:sym typeface="Arial"/>
            </a:endParaRPr>
          </a:p>
        </p:txBody>
      </p:sp>
      <p:pic>
        <p:nvPicPr>
          <p:cNvPr id="83" name="Google Shape;83;p4"/>
          <p:cNvPicPr preferRelativeResize="0"/>
          <p:nvPr/>
        </p:nvPicPr>
        <p:blipFill rotWithShape="1">
          <a:blip r:embed="rId5">
            <a:alphaModFix/>
          </a:blip>
          <a:srcRect r="13978"/>
          <a:stretch/>
        </p:blipFill>
        <p:spPr>
          <a:xfrm>
            <a:off x="4079776" y="413450"/>
            <a:ext cx="7488500" cy="1352950"/>
          </a:xfrm>
          <a:prstGeom prst="rect">
            <a:avLst/>
          </a:prstGeom>
          <a:noFill/>
          <a:ln>
            <a:noFill/>
          </a:ln>
        </p:spPr>
      </p:pic>
      <p:pic>
        <p:nvPicPr>
          <p:cNvPr id="84" name="Google Shape;84;p4"/>
          <p:cNvPicPr preferRelativeResize="0"/>
          <p:nvPr/>
        </p:nvPicPr>
        <p:blipFill>
          <a:blip r:embed="rId6">
            <a:alphaModFix/>
          </a:blip>
          <a:stretch>
            <a:fillRect/>
          </a:stretch>
        </p:blipFill>
        <p:spPr>
          <a:xfrm>
            <a:off x="3934100" y="2207850"/>
            <a:ext cx="2307314" cy="2307314"/>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tx1"/>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AISBL established – apply for grants!</a:t>
            </a:r>
            <a:endParaRPr lang="en-GB" dirty="0">
              <a:latin typeface="+mn-lt"/>
            </a:endParaRPr>
          </a:p>
        </p:txBody>
      </p:sp>
    </p:spTree>
    <p:extLst>
      <p:ext uri="{BB962C8B-B14F-4D97-AF65-F5344CB8AC3E}">
        <p14:creationId xmlns:p14="http://schemas.microsoft.com/office/powerpoint/2010/main" val="155816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236082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3;p2">
            <a:extLst>
              <a:ext uri="{FF2B5EF4-FFF2-40B4-BE49-F238E27FC236}">
                <a16:creationId xmlns:a16="http://schemas.microsoft.com/office/drawing/2014/main" id="{1EEA2929-D406-DB6F-3CCD-EDF6C529D18D}"/>
              </a:ext>
            </a:extLst>
          </p:cNvPr>
          <p:cNvSpPr txBox="1">
            <a:spLocks noGrp="1"/>
          </p:cNvSpPr>
          <p:nvPr>
            <p:ph type="body" idx="1"/>
          </p:nvPr>
        </p:nvSpPr>
        <p:spPr>
          <a:xfrm>
            <a:off x="171126" y="958567"/>
            <a:ext cx="5542882" cy="4940866"/>
          </a:xfrm>
          <a:prstGeom prst="rect">
            <a:avLst/>
          </a:prstGeom>
          <a:noFill/>
          <a:ln>
            <a:noFill/>
          </a:ln>
        </p:spPr>
        <p:txBody>
          <a:bodyPr spcFirstLastPara="1" wrap="square" lIns="91425" tIns="45700" rIns="91425" bIns="45700" anchor="t" anchorCtr="0">
            <a:normAutofit/>
          </a:bodyPr>
          <a:lstStyle/>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Flyer produced and disseminated through presentations at events (EuroGOOS GA, may 2022);</a:t>
            </a:r>
          </a:p>
          <a:p>
            <a:pPr indent="-457200">
              <a:lnSpc>
                <a:spcPct val="15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Potential partners were identified;</a:t>
            </a:r>
          </a:p>
          <a:p>
            <a:pPr indent="-457200">
              <a:lnSpc>
                <a:spcPct val="150000"/>
              </a:lnSpc>
              <a:spcBef>
                <a:spcPts val="0"/>
              </a:spcBef>
              <a:buClr>
                <a:schemeClr val="tx1"/>
              </a:buClr>
              <a:buSzPct val="100000"/>
            </a:pPr>
            <a:endParaRPr lang="en-US" sz="1000" dirty="0">
              <a:solidFill>
                <a:schemeClr val="tx1"/>
              </a:solidFill>
              <a:latin typeface="+mn-lt"/>
              <a:ea typeface="Arial"/>
              <a:cs typeface="Calibri" panose="020F0502020204030204" pitchFamily="34" charset="0"/>
              <a:sym typeface="Arial"/>
            </a:endParaRPr>
          </a:p>
          <a:p>
            <a:pPr indent="-457200">
              <a:lnSpc>
                <a:spcPct val="15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Emails sent – very positive response.</a:t>
            </a:r>
          </a:p>
          <a:p>
            <a:pPr indent="-457200">
              <a:lnSpc>
                <a:spcPct val="150000"/>
              </a:lnSpc>
              <a:spcBef>
                <a:spcPts val="0"/>
              </a:spcBef>
              <a:buClr>
                <a:schemeClr val="tx1"/>
              </a:buClr>
              <a:buSzPct val="100000"/>
            </a:pPr>
            <a:endParaRPr lang="en-US" sz="2400" dirty="0">
              <a:solidFill>
                <a:schemeClr val="tx1"/>
              </a:solidFill>
              <a:latin typeface="+mn-lt"/>
              <a:ea typeface="Arial"/>
              <a:cs typeface="Calibri" panose="020F0502020204030204" pitchFamily="34" charset="0"/>
              <a:sym typeface="Arial"/>
            </a:endParaRPr>
          </a:p>
          <a:p>
            <a:pPr indent="-457200">
              <a:lnSpc>
                <a:spcPct val="150000"/>
              </a:lnSpc>
              <a:spcBef>
                <a:spcPts val="0"/>
              </a:spcBef>
              <a:buClr>
                <a:schemeClr val="tx1"/>
              </a:buClr>
              <a:buSzPct val="100000"/>
            </a:pPr>
            <a:endParaRPr lang="en-US" sz="2400" dirty="0">
              <a:solidFill>
                <a:schemeClr val="tx1"/>
              </a:solidFill>
              <a:latin typeface="+mn-lt"/>
              <a:ea typeface="Arial"/>
              <a:cs typeface="Calibri" panose="020F0502020204030204" pitchFamily="34" charset="0"/>
              <a:sym typeface="Arial"/>
            </a:endParaRPr>
          </a:p>
        </p:txBody>
      </p:sp>
      <p:pic>
        <p:nvPicPr>
          <p:cNvPr id="5" name="Picture 4">
            <a:extLst>
              <a:ext uri="{FF2B5EF4-FFF2-40B4-BE49-F238E27FC236}">
                <a16:creationId xmlns:a16="http://schemas.microsoft.com/office/drawing/2014/main" id="{C127F903-7B60-C2E6-2F43-7FFC8E7730C0}"/>
              </a:ext>
            </a:extLst>
          </p:cNvPr>
          <p:cNvPicPr>
            <a:picLocks noChangeAspect="1"/>
          </p:cNvPicPr>
          <p:nvPr/>
        </p:nvPicPr>
        <p:blipFill>
          <a:blip r:embed="rId2"/>
          <a:stretch>
            <a:fillRect/>
          </a:stretch>
        </p:blipFill>
        <p:spPr>
          <a:xfrm>
            <a:off x="8865207" y="179500"/>
            <a:ext cx="3254430" cy="4597702"/>
          </a:xfrm>
          <a:prstGeom prst="rect">
            <a:avLst/>
          </a:prstGeom>
          <a:ln>
            <a:solidFill>
              <a:schemeClr val="tx1"/>
            </a:solidFill>
          </a:ln>
        </p:spPr>
      </p:pic>
      <p:pic>
        <p:nvPicPr>
          <p:cNvPr id="6" name="Picture 5">
            <a:extLst>
              <a:ext uri="{FF2B5EF4-FFF2-40B4-BE49-F238E27FC236}">
                <a16:creationId xmlns:a16="http://schemas.microsoft.com/office/drawing/2014/main" id="{BF78F487-5319-2F84-5114-5208291232B0}"/>
              </a:ext>
            </a:extLst>
          </p:cNvPr>
          <p:cNvPicPr>
            <a:picLocks noChangeAspect="1"/>
          </p:cNvPicPr>
          <p:nvPr/>
        </p:nvPicPr>
        <p:blipFill>
          <a:blip r:embed="rId3"/>
          <a:stretch>
            <a:fillRect/>
          </a:stretch>
        </p:blipFill>
        <p:spPr>
          <a:xfrm>
            <a:off x="4868334" y="3604296"/>
            <a:ext cx="3903192" cy="2594651"/>
          </a:xfrm>
          <a:prstGeom prst="rect">
            <a:avLst/>
          </a:prstGeom>
          <a:ln>
            <a:solidFill>
              <a:schemeClr val="tx1"/>
            </a:solidFill>
          </a:ln>
        </p:spPr>
      </p:pic>
    </p:spTree>
    <p:extLst>
      <p:ext uri="{BB962C8B-B14F-4D97-AF65-F5344CB8AC3E}">
        <p14:creationId xmlns:p14="http://schemas.microsoft.com/office/powerpoint/2010/main" val="108316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97736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B1CA-396C-F0C4-E6A0-CA992311594A}"/>
              </a:ext>
            </a:extLst>
          </p:cNvPr>
          <p:cNvSpPr>
            <a:spLocks noGrp="1"/>
          </p:cNvSpPr>
          <p:nvPr>
            <p:ph type="title"/>
          </p:nvPr>
        </p:nvSpPr>
        <p:spPr>
          <a:xfrm>
            <a:off x="838200" y="2659592"/>
            <a:ext cx="10515600" cy="1325563"/>
          </a:xfrm>
        </p:spPr>
        <p:txBody>
          <a:bodyPr>
            <a:normAutofit/>
          </a:bodyPr>
          <a:lstStyle/>
          <a:p>
            <a:pPr algn="ctr"/>
            <a:r>
              <a:rPr lang="en-GB" dirty="0"/>
              <a:t>Ocean Practices (OP) AISBL</a:t>
            </a:r>
          </a:p>
        </p:txBody>
      </p:sp>
    </p:spTree>
    <p:extLst>
      <p:ext uri="{BB962C8B-B14F-4D97-AF65-F5344CB8AC3E}">
        <p14:creationId xmlns:p14="http://schemas.microsoft.com/office/powerpoint/2010/main" val="325357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4F-5DA0-2CCD-0373-AD691C63F3A6}"/>
              </a:ext>
            </a:extLst>
          </p:cNvPr>
          <p:cNvSpPr>
            <a:spLocks noGrp="1"/>
          </p:cNvSpPr>
          <p:nvPr>
            <p:ph type="title"/>
          </p:nvPr>
        </p:nvSpPr>
        <p:spPr/>
        <p:txBody>
          <a:bodyPr/>
          <a:lstStyle/>
          <a:p>
            <a:r>
              <a:rPr lang="en-GB" dirty="0"/>
              <a:t>Steps </a:t>
            </a:r>
            <a:r>
              <a:rPr lang="en-GB" sz="2000" dirty="0"/>
              <a:t>(identified in SG meting Dec. 2022)</a:t>
            </a:r>
          </a:p>
        </p:txBody>
      </p:sp>
      <p:sp>
        <p:nvSpPr>
          <p:cNvPr id="3" name="Text Placeholder 2">
            <a:extLst>
              <a:ext uri="{FF2B5EF4-FFF2-40B4-BE49-F238E27FC236}">
                <a16:creationId xmlns:a16="http://schemas.microsoft.com/office/drawing/2014/main" id="{AE8E4B05-010F-C2B4-7D29-1CFA87F0F0EC}"/>
              </a:ext>
            </a:extLst>
          </p:cNvPr>
          <p:cNvSpPr>
            <a:spLocks noGrp="1"/>
          </p:cNvSpPr>
          <p:nvPr>
            <p:ph type="body" idx="1"/>
          </p:nvPr>
        </p:nvSpPr>
        <p:spPr>
          <a:xfrm>
            <a:off x="838200" y="1464733"/>
            <a:ext cx="10515600" cy="5028142"/>
          </a:xfrm>
        </p:spPr>
        <p:txBody>
          <a:bodyPr>
            <a:normAutofit/>
          </a:bodyPr>
          <a:lstStyle/>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OBPS members with interest to get involved</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Name of AISBL? (OBPS-AISBL?)</a:t>
            </a:r>
          </a:p>
          <a:p>
            <a:pPr indent="-457200">
              <a:lnSpc>
                <a:spcPct val="120000"/>
              </a:lnSpc>
              <a:spcBef>
                <a:spcPts val="0"/>
              </a:spcBef>
              <a:buClr>
                <a:schemeClr val="tx1"/>
              </a:buClr>
              <a:buSzPct val="100000"/>
            </a:pPr>
            <a:r>
              <a:rPr lang="en-US" sz="2400" dirty="0">
                <a:solidFill>
                  <a:schemeClr val="tx1"/>
                </a:solidFill>
                <a:latin typeface="+mn-lt"/>
                <a:ea typeface="Arial"/>
                <a:cs typeface="Calibri" panose="020F0502020204030204" pitchFamily="34" charset="0"/>
                <a:sym typeface="Arial"/>
              </a:rPr>
              <a:t>Identify partner in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Identify funding members (minimum two; one from Belgium)</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Dialogue with lawyer</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Drafting two documents</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Articles of Association -&gt; mostly a lawyer/OBPS dialogue </a:t>
            </a:r>
          </a:p>
          <a:p>
            <a:pPr lvl="1" indent="-457200">
              <a:lnSpc>
                <a:spcPct val="120000"/>
              </a:lnSpc>
              <a:spcBef>
                <a:spcPts val="0"/>
              </a:spcBef>
              <a:buClr>
                <a:schemeClr val="tx1"/>
              </a:buClr>
              <a:buSzPct val="100000"/>
            </a:pPr>
            <a:r>
              <a:rPr lang="en-US" sz="2000" dirty="0">
                <a:solidFill>
                  <a:schemeClr val="bg1">
                    <a:lumMod val="85000"/>
                  </a:schemeClr>
                </a:solidFill>
                <a:latin typeface="+mn-lt"/>
                <a:ea typeface="Arial"/>
                <a:cs typeface="Calibri" panose="020F0502020204030204" pitchFamily="34" charset="0"/>
                <a:sym typeface="Arial"/>
              </a:rPr>
              <a:t>Internal Rules -&gt; OBPS internal modalities </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Develop governance model &amp; modalities for membership</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Publish documents</a:t>
            </a:r>
          </a:p>
          <a:p>
            <a:pPr indent="-457200">
              <a:lnSpc>
                <a:spcPct val="120000"/>
              </a:lnSpc>
              <a:spcBef>
                <a:spcPts val="0"/>
              </a:spcBef>
              <a:buClr>
                <a:schemeClr val="tx1"/>
              </a:buClr>
              <a:buSzPct val="100000"/>
            </a:pPr>
            <a:r>
              <a:rPr lang="en-US" sz="2400" dirty="0">
                <a:solidFill>
                  <a:schemeClr val="bg1">
                    <a:lumMod val="85000"/>
                  </a:schemeClr>
                </a:solidFill>
                <a:latin typeface="+mn-lt"/>
                <a:ea typeface="Arial"/>
                <a:cs typeface="Calibri" panose="020F0502020204030204" pitchFamily="34" charset="0"/>
                <a:sym typeface="Arial"/>
              </a:rPr>
              <a:t>AISBL established – apply for grants!</a:t>
            </a:r>
            <a:endParaRPr lang="en-GB" dirty="0">
              <a:solidFill>
                <a:schemeClr val="bg1">
                  <a:lumMod val="85000"/>
                </a:schemeClr>
              </a:solidFill>
              <a:latin typeface="+mn-lt"/>
            </a:endParaRPr>
          </a:p>
        </p:txBody>
      </p:sp>
    </p:spTree>
    <p:extLst>
      <p:ext uri="{BB962C8B-B14F-4D97-AF65-F5344CB8AC3E}">
        <p14:creationId xmlns:p14="http://schemas.microsoft.com/office/powerpoint/2010/main" val="41438142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2166</Words>
  <Application>Microsoft Macintosh PowerPoint</Application>
  <PresentationFormat>Widescreen</PresentationFormat>
  <Paragraphs>208</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Ocean Practices (OP) AISBL</vt:lpstr>
      <vt:lpstr>Rationale </vt:lpstr>
      <vt:lpstr>Vision</vt:lpstr>
      <vt:lpstr>Steps (identified in SG meting Dec. 2022)</vt:lpstr>
      <vt:lpstr>Steps (identified in SG meting Dec. 2022)</vt:lpstr>
      <vt:lpstr>PowerPoint Presentation</vt:lpstr>
      <vt:lpstr>Steps (identified in SG meting Dec. 2022)</vt:lpstr>
      <vt:lpstr>Ocean Practices (OP) AISBL</vt:lpstr>
      <vt:lpstr>Steps (identified in SG meting Dec. 2022)</vt:lpstr>
      <vt:lpstr>PowerPoint Presentation</vt:lpstr>
      <vt:lpstr>Steps (identified in SG meting Dec. 2022)</vt:lpstr>
      <vt:lpstr>PowerPoint Presentation</vt:lpstr>
      <vt:lpstr>Steps (identified in SG meting Dec. 2022)</vt:lpstr>
      <vt:lpstr>PowerPoint Presentation</vt:lpstr>
      <vt:lpstr>Ocean Practices (OP) AISBL Statutes</vt:lpstr>
      <vt:lpstr>Statutes – 25 articles</vt:lpstr>
      <vt:lpstr>Statutes – 25 articles</vt:lpstr>
      <vt:lpstr>Statutes – 25 articles</vt:lpstr>
      <vt:lpstr>Statutes – 25 articles</vt:lpstr>
      <vt:lpstr>Statutes – 25 articles</vt:lpstr>
      <vt:lpstr>Statutes – 25 articles</vt:lpstr>
      <vt:lpstr>Ocean Practices (OP) AISBL Bylaws</vt:lpstr>
      <vt:lpstr>Bylaws – 9 main articles</vt:lpstr>
      <vt:lpstr>Bylaws – 9 main articles</vt:lpstr>
      <vt:lpstr>Bylaws – 9 main articles</vt:lpstr>
      <vt:lpstr>Bylaws – 9 main articles</vt:lpstr>
      <vt:lpstr>Steps (identified in SG meting Dec. 2022)</vt:lpstr>
      <vt:lpstr>PowerPoint Presentation</vt:lpstr>
      <vt:lpstr>Steps (identified in SG meting Dec. 2022)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TiM BOHM</dc:creator>
  <cp:lastModifiedBy>George Petihakis</cp:lastModifiedBy>
  <cp:revision>6</cp:revision>
  <dcterms:created xsi:type="dcterms:W3CDTF">2011-08-05T01:39:14Z</dcterms:created>
  <dcterms:modified xsi:type="dcterms:W3CDTF">2023-12-06T14:38:48Z</dcterms:modified>
</cp:coreProperties>
</file>