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8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F0823-5FED-44EA-B484-0BD062412B5A}" type="datetimeFigureOut">
              <a:rPr lang="en-US" smtClean="0"/>
              <a:t>2023-12-09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632BC-F1DE-4F46-AFF6-62287E545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1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has been going through a long administration process which includes the consultancy contract for the project coordinator and a partnership agreement or consultancy contract for the trainers and other personnel with coordination functions. This has delayed the progress of some of the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4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has been going through a long administration process which includes the consultancy contract for the project coordinator and a partnership agreement or consultancy contract for the trainers and other personnel with coordination functions. This has delayed the progress of some of the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44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has been going through a long administration process which includes the consultancy contract for the project coordinator and a partnership agreement or consultancy contract for the trainers and other personnel with coordination functions. This has delayed the progress of some of the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59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6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96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09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632BC-F1DE-4F46-AFF6-62287E5453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53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FCC7-DE53-A185-CD36-D1AA347F3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F682C-3553-FAC3-E8CE-5E27364CA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EC979-3DC7-F18F-D71D-1FFE864A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96BF-C80B-4811-8626-DC1F01B2091F}" type="datetime1">
              <a:rPr lang="en-US" smtClean="0"/>
              <a:t>2023-12-09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42E8C-7B84-0191-00B2-0201BD9F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A57C7-C3CB-9B50-5D35-EEE3DEF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979BE-5545-A57F-2C2D-C0E90100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9DC71-3684-F35B-97BB-A4ADD64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2EB10-9854-1FFE-B155-AA1164FD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08C4-286D-41D4-9C20-DF862C05FEC0}" type="datetime1">
              <a:rPr lang="en-US" smtClean="0"/>
              <a:t>2023-12-09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07CF8-6864-D519-51C5-608854946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AEFBD-F592-5002-336B-FECFBFB2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2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FD91C-015E-8991-2E3A-2D8754583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361439-923D-152B-DCBE-6DF45DDDB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5FCF5-BA7B-C244-FDD7-3B08B7BFA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460C-8450-4A79-B078-571DA9594BB5}" type="datetime1">
              <a:rPr lang="en-US" smtClean="0"/>
              <a:t>2023-12-09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0BEED-6694-0B78-9748-0C3F0764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84AF2-FF10-C49C-F4B6-832A1806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0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41E5F-6BC4-A0B6-BE7E-625DCD97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5F1F1-A04E-92E1-789A-C0473D11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908AC-2F65-F4CA-EF6C-9DFBF22F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1561-671C-4FEA-8099-65B89CC52A6C}" type="datetime1">
              <a:rPr lang="en-US" smtClean="0"/>
              <a:t>2023-12-09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A8879-7804-FE1C-B71F-6B37A93B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38494-5C9E-B3A8-A2D5-FDAC47F1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8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A4C74-DFFB-BC6A-613C-CE76C8F0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BC1D7-E815-3148-818D-15667C419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E1C35-F884-B86B-DCD5-8D2697B0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F78-15ED-48F2-93B2-5DE9768F3513}" type="datetime1">
              <a:rPr lang="en-US" smtClean="0"/>
              <a:t>2023-12-09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6BB25-46E6-E16A-931B-416D7D87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82E70-7474-CD17-2E5E-D2E56FBD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3CB7-2CC2-A529-AEB4-D7B42431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ADEE4-7782-740A-1D59-30148D606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D3A0E-C392-2030-D04A-545BD87A0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4883B-A1C9-452C-A34D-9AFC5709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2138-75D9-4495-8997-0EE2DDF2F4B9}" type="datetime1">
              <a:rPr lang="en-US" smtClean="0"/>
              <a:t>2023-12-09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C76E4-039F-58DC-2208-B6C85B06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D5FDD-6931-968D-49F6-96DB7CAE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EB9FA-D900-2BC3-2BF0-AD8F64E7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D54B4-6174-01F2-25B7-EC898B279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BD3AC-98D5-F310-F334-8104869CD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586E8-71DE-94EF-5F3C-FF72671C1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EEBF48-CB49-B58A-9027-BEBD6B3CCC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41DDC-0E76-9A86-6D9A-8C110493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DCC2A-9D52-4F63-9449-3EE9A639CBDE}" type="datetime1">
              <a:rPr lang="en-US" smtClean="0"/>
              <a:t>2023-12-09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5CE99F-2CB7-E9DB-C9F1-E3966B8C6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1A5636-E3A3-3322-8FCC-A15203D5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1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CE464-5A50-5A29-E499-7E11C1040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783309-3746-57E8-0600-9B3C669C9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9A30-CA32-444F-B2E6-78F1CBC240C7}" type="datetime1">
              <a:rPr lang="en-US" smtClean="0"/>
              <a:t>2023-12-09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61FAB-B7E5-A59B-52AB-E32BDAFD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B3E5F5-1A85-2213-6A27-D56000C0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7904A-3929-7E45-8267-7D2A37E90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D17A-D7B3-4603-B86A-605C8F452E63}" type="datetime1">
              <a:rPr lang="en-US" smtClean="0"/>
              <a:t>2023-12-09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0D2A97-1858-1999-3702-B9DDEBEC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ECD33-ED7C-1821-3A71-212D5F6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FD02-A138-DA8B-3DDC-CA3C63E61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DAF2A-08BC-5E9A-932C-D998B8D6B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F98EE-C86F-C315-3349-E426201F8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DBD57-F363-1585-43A2-9E2C41FF0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7564-6B0F-4BA2-B28D-F3AABEE5CBF9}" type="datetime1">
              <a:rPr lang="en-US" smtClean="0"/>
              <a:t>2023-12-09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0D355-AF7E-CC95-6181-AA4127C1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666DA-E076-0048-AFEF-97E53245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2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24D7-122E-1D6A-FD06-2D8A86700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0B8E9F-BCCA-5242-2560-C91D582E7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C02E1-D938-EF9E-EE0A-0A965553B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24810-1580-5780-3A8F-349E29AE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9621-3E55-42C4-B681-9C75EC3CB1C5}" type="datetime1">
              <a:rPr lang="en-US" smtClean="0"/>
              <a:t>2023-12-09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550F7-B22B-F4E3-6AE7-B8D44217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D2D22-726E-441B-5DCE-78528221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6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720C9-0A99-23BB-0DD2-03C4F5FBF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7B310-8713-8953-6520-EE1F24C74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E7114-7BC6-9F9E-15C2-9D578DAE2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DE57-6AA9-4F14-8C92-63818918B3BD}" type="datetime1">
              <a:rPr lang="en-US" smtClean="0"/>
              <a:t>2023-12-09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7DBAE-CC70-822F-CD2A-09BAFE50E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E6979-CAE3-013F-2436-62B236182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7F517-5A32-423A-8F03-8B2F04B1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3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00" y="3898129"/>
            <a:ext cx="11360800" cy="215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2933" b="1" dirty="0"/>
              <a:t>ADAPT: Adapting Ocean Best Practices to the local context  </a:t>
            </a:r>
            <a:endParaRPr sz="2933" b="1" dirty="0"/>
          </a:p>
          <a:p>
            <a:pPr>
              <a:spcBef>
                <a:spcPts val="0"/>
              </a:spcBef>
            </a:pPr>
            <a:r>
              <a:rPr lang="en" sz="2933" b="1" dirty="0"/>
              <a:t>(Caribbean Pilot Project)</a:t>
            </a:r>
            <a:endParaRPr sz="2933" b="1" dirty="0"/>
          </a:p>
          <a:p>
            <a:pPr>
              <a:spcBef>
                <a:spcPts val="0"/>
              </a:spcBef>
            </a:pPr>
            <a:endParaRPr sz="3733" b="1" dirty="0">
              <a:solidFill>
                <a:srgbClr val="0B5394"/>
              </a:solidFill>
            </a:endParaRPr>
          </a:p>
          <a:p>
            <a:pPr>
              <a:spcBef>
                <a:spcPts val="0"/>
              </a:spcBef>
            </a:pPr>
            <a:r>
              <a:rPr lang="en" sz="3733" b="1" dirty="0">
                <a:solidFill>
                  <a:srgbClr val="0B5394"/>
                </a:solidFill>
              </a:rPr>
              <a:t>Status and next steps</a:t>
            </a:r>
            <a:br>
              <a:rPr lang="en" sz="3733" b="1" dirty="0">
                <a:solidFill>
                  <a:srgbClr val="0B5394"/>
                </a:solidFill>
              </a:rPr>
            </a:br>
            <a:endParaRPr sz="3733" b="1" dirty="0">
              <a:solidFill>
                <a:srgbClr val="0B5394"/>
              </a:solidFill>
            </a:endParaRPr>
          </a:p>
          <a:p>
            <a:pPr>
              <a:spcBef>
                <a:spcPts val="0"/>
              </a:spcBef>
            </a:pPr>
            <a:r>
              <a:rPr lang="en-US" sz="3200" b="1" dirty="0"/>
              <a:t>Ana Carolina Peralta</a:t>
            </a:r>
            <a:br>
              <a:rPr lang="en-US" sz="3200" b="1" dirty="0"/>
            </a:br>
            <a:r>
              <a:rPr lang="en-US" sz="3200" i="1" dirty="0"/>
              <a:t>ADAPT Project Coordinator</a:t>
            </a:r>
            <a:br>
              <a:rPr lang="en-US" sz="3200" i="1" dirty="0"/>
            </a:br>
            <a:endParaRPr sz="3200" dirty="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920950" y="5652780"/>
            <a:ext cx="8350101" cy="79389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70000" lnSpcReduction="20000"/>
          </a:bodyPr>
          <a:lstStyle/>
          <a:p>
            <a:pPr>
              <a:spcBef>
                <a:spcPts val="0"/>
              </a:spcBef>
            </a:pPr>
            <a:endParaRPr sz="2933" dirty="0"/>
          </a:p>
          <a:p>
            <a:pPr>
              <a:spcBef>
                <a:spcPts val="0"/>
              </a:spcBef>
            </a:pPr>
            <a:r>
              <a:rPr lang="en" sz="3733" b="1" i="1" dirty="0"/>
              <a:t>OBPS SG meeting, December 2023</a:t>
            </a:r>
            <a:endParaRPr dirty="0"/>
          </a:p>
          <a:p>
            <a:pPr>
              <a:spcBef>
                <a:spcPts val="0"/>
              </a:spcBef>
            </a:pPr>
            <a:endParaRPr sz="3467" i="1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5701" y="203217"/>
            <a:ext cx="1223009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76933" y="323867"/>
            <a:ext cx="3618967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41967" y="203200"/>
            <a:ext cx="1965960" cy="925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steps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A3C6DB7-80CC-52D6-8520-58E23A80B526}"/>
              </a:ext>
            </a:extLst>
          </p:cNvPr>
          <p:cNvSpPr txBox="1"/>
          <p:nvPr/>
        </p:nvSpPr>
        <p:spPr>
          <a:xfrm>
            <a:off x="3956180" y="1315703"/>
            <a:ext cx="7595740" cy="1367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 of the CD priorities: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team agrees on performing a second survey distribution, with the help of IOCARIBE secretariat who will spread it through their partners and participants of the past IOCARIBE CD webinar series.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C26661F-4446-F813-9CE4-EFC8C07D0F4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779"/>
          <a:stretch/>
        </p:blipFill>
        <p:spPr>
          <a:xfrm>
            <a:off x="4812372" y="2741218"/>
            <a:ext cx="5161219" cy="27609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BBAC6A7-C538-BAED-4CE4-F48DAA2BBC21}"/>
              </a:ext>
            </a:extLst>
          </p:cNvPr>
          <p:cNvSpPr txBox="1"/>
          <p:nvPr/>
        </p:nvSpPr>
        <p:spPr>
          <a:xfrm>
            <a:off x="3678150" y="5551365"/>
            <a:ext cx="6135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IOCARIBE CD Mapping exercise, session 22 Nov NGOs, Industry and other partners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89E4DAB-86C1-F7B4-6AC9-DF7980444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32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steps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A3C6DB7-80CC-52D6-8520-58E23A80B526}"/>
              </a:ext>
            </a:extLst>
          </p:cNvPr>
          <p:cNvSpPr txBox="1"/>
          <p:nvPr/>
        </p:nvSpPr>
        <p:spPr>
          <a:xfrm>
            <a:off x="4032514" y="1527116"/>
            <a:ext cx="7595740" cy="3353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 results: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Country, institution, or organization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Career level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 within any current or future participation in a regional monitoring program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EOVs awareness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Ranking of training topics of interest</a:t>
            </a:r>
          </a:p>
        </p:txBody>
      </p:sp>
      <p:pic>
        <p:nvPicPr>
          <p:cNvPr id="3" name="Picture 2" descr="A list of data on a computer&#10;&#10;Description automatically generated with medium confidence">
            <a:extLst>
              <a:ext uri="{FF2B5EF4-FFF2-40B4-BE49-F238E27FC236}">
                <a16:creationId xmlns:a16="http://schemas.microsoft.com/office/drawing/2014/main" id="{D143E8D5-3396-7E84-E826-406C00FC04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612" y="1289809"/>
            <a:ext cx="5350532" cy="411572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20889E9-BCF9-0F9A-B467-AF4173434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1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steps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7EB8C04-812B-5077-7886-F813E531CAD9}"/>
              </a:ext>
            </a:extLst>
          </p:cNvPr>
          <p:cNvSpPr txBox="1"/>
          <p:nvPr/>
        </p:nvSpPr>
        <p:spPr>
          <a:xfrm>
            <a:off x="3877888" y="1408126"/>
            <a:ext cx="7456318" cy="404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 we would like to get from the survey: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How well was the Caribbean Region represented?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i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are the official Caribbean countries? Different answers according to different sources.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Institutions/organizations: academic institutions, Government agencies, Intergovernmental Organization, NGOs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should be the topics for the training and why? According to ranking + regional needs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A11F6E7-9EAF-30C0-D657-C2D0FBD7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81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66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steps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7EB8C04-812B-5077-7886-F813E531CAD9}"/>
              </a:ext>
            </a:extLst>
          </p:cNvPr>
          <p:cNvSpPr txBox="1"/>
          <p:nvPr/>
        </p:nvSpPr>
        <p:spPr>
          <a:xfrm>
            <a:off x="3523163" y="1752002"/>
            <a:ext cx="8900782" cy="3353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 results: January 2024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 of the experts and training plan co-development: February 2024 to July 2024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On-site trainings: May (Grenada) – June/July (Colombia)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On-line training course – FINAL: September 2024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report: October 2024.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969E1A-C9E8-AD87-13BF-B6CED86AA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8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791F-4179-A7F2-68D6-F5A0FCF6F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AC651-0198-A641-ADFE-AAE32590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C53EE-7194-8802-D9E5-3E0E7D15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5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D7D8E-E766-FA05-CEAD-F16184FA82EF}"/>
              </a:ext>
            </a:extLst>
          </p:cNvPr>
          <p:cNvSpPr>
            <a:spLocks/>
          </p:cNvSpPr>
          <p:nvPr/>
        </p:nvSpPr>
        <p:spPr>
          <a:xfrm>
            <a:off x="3940473" y="1710389"/>
            <a:ext cx="7286326" cy="3516960"/>
          </a:xfrm>
          <a:prstGeom prst="rect">
            <a:avLst/>
          </a:prstGeom>
        </p:spPr>
        <p:txBody>
          <a:bodyPr/>
          <a:lstStyle/>
          <a:p>
            <a:pPr defTabSz="585216">
              <a:lnSpc>
                <a:spcPct val="107000"/>
              </a:lnSpc>
              <a:spcAft>
                <a:spcPts val="512"/>
              </a:spcAft>
            </a:pPr>
            <a:r>
              <a:rPr lang="en-US" sz="2800" kern="1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1) What is ADAPT?</a:t>
            </a:r>
          </a:p>
          <a:p>
            <a:pPr marL="628650" lvl="1" indent="-171450" defTabSz="585216">
              <a:lnSpc>
                <a:spcPct val="107000"/>
              </a:lnSpc>
              <a:spcAft>
                <a:spcPts val="512"/>
              </a:spcAft>
              <a:buFont typeface="Wingdings" panose="05000000000000000000" pitchFamily="2" charset="2"/>
              <a:buChar char="§"/>
            </a:pPr>
            <a:r>
              <a:rPr lang="en-US" sz="2800" kern="1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Definition</a:t>
            </a:r>
          </a:p>
          <a:p>
            <a:pPr marL="628650" lvl="1" indent="-171450" defTabSz="585216">
              <a:lnSpc>
                <a:spcPct val="107000"/>
              </a:lnSpc>
              <a:spcAft>
                <a:spcPts val="512"/>
              </a:spcAft>
              <a:buFont typeface="Wingdings" panose="05000000000000000000" pitchFamily="2" charset="2"/>
              <a:buChar char="§"/>
            </a:pPr>
            <a:r>
              <a:rPr lang="en-US" sz="2800" kern="1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Goals</a:t>
            </a: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r>
              <a:rPr lang="en-US" sz="2800" kern="1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2) Current status of the project</a:t>
            </a: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r>
              <a:rPr lang="en-US" sz="2800" kern="1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3) Next steps</a:t>
            </a:r>
          </a:p>
          <a:p>
            <a:endParaRPr lang="en-US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21F4D411-625F-0887-BAB8-7624B07A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ADAPT?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D7D8E-E766-FA05-CEAD-F16184FA82EF}"/>
              </a:ext>
            </a:extLst>
          </p:cNvPr>
          <p:cNvSpPr>
            <a:spLocks/>
          </p:cNvSpPr>
          <p:nvPr/>
        </p:nvSpPr>
        <p:spPr>
          <a:xfrm>
            <a:off x="3768170" y="1407854"/>
            <a:ext cx="7286326" cy="4354135"/>
          </a:xfrm>
          <a:prstGeom prst="rect">
            <a:avLst/>
          </a:prstGeom>
        </p:spPr>
        <p:txBody>
          <a:bodyPr/>
          <a:lstStyle/>
          <a:p>
            <a:pPr defTabSz="585216">
              <a:lnSpc>
                <a:spcPct val="107000"/>
              </a:lnSpc>
              <a:spcAft>
                <a:spcPts val="512"/>
              </a:spcAft>
            </a:pP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ADAPT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is a project designed to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support the fundamental 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need to enable </a:t>
            </a:r>
            <a:r>
              <a:rPr lang="en-US" sz="1800" i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adoption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i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adaptation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best practices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in marine observing strategies, managing data, and synthesizing outcomes. Its core goal is to provide training and support local monitoring programs, with two main activities planned for 2024: (1) promote in-person workshops covering important topics in ocean observation according to a regional network of member states interests; and (2) develop high-quality educational resources, for both in person and online training to be openly accessed and publicly available to a broader audience. </a:t>
            </a: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The project is a partnership agreement among the </a:t>
            </a:r>
            <a:r>
              <a:rPr lang="en-US" sz="1800" b="1" kern="0" dirty="0" err="1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Cooperation Agreement between NORAD and UNESCO 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and the collaboration of two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partner institutions from the Caribbean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, the INVEMAR (Colombia) and St George’s University (SGU), Department of Biology, Ecology and Conservation, Grenada, West Indies.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endParaRPr lang="en-US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77CE5EA-02C7-2A96-1F92-16A07DC2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8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ADAPT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Specific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D7D8E-E766-FA05-CEAD-F16184FA82EF}"/>
              </a:ext>
            </a:extLst>
          </p:cNvPr>
          <p:cNvSpPr>
            <a:spLocks/>
          </p:cNvSpPr>
          <p:nvPr/>
        </p:nvSpPr>
        <p:spPr>
          <a:xfrm>
            <a:off x="3880138" y="1609222"/>
            <a:ext cx="7286326" cy="3375784"/>
          </a:xfrm>
          <a:prstGeom prst="rect">
            <a:avLst/>
          </a:prstGeo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Support the greater adoption of ocean best practices and create a basis for ownership and leadership across the Caribbean through training and collaboration.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Enable the use of best practices for critical observations for monitoring essential ocean variables (EOVs).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Improve ocean science capacity in the region, including the training of individuals involved in training and capacity development in ocean observing in the region, following the “train the trainer” approach.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Adapt best practices used for data collection to improve support of science information for regional applications.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endParaRPr lang="en-US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EADF79-E56A-1EA8-5BA4-B0512F12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7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status of the Project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D7D8E-E766-FA05-CEAD-F16184FA82EF}"/>
              </a:ext>
            </a:extLst>
          </p:cNvPr>
          <p:cNvSpPr>
            <a:spLocks/>
          </p:cNvSpPr>
          <p:nvPr/>
        </p:nvSpPr>
        <p:spPr>
          <a:xfrm>
            <a:off x="3952224" y="914810"/>
            <a:ext cx="7286326" cy="3375784"/>
          </a:xfrm>
          <a:prstGeom prst="rect">
            <a:avLst/>
          </a:prstGeo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0" dirty="0">
              <a:solidFill>
                <a:srgbClr val="202124"/>
              </a:solidFill>
              <a:effectLst/>
              <a:latin typeface="docs-Roboto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has been going through a long administration process which includes the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consultancy contract for the project coordinator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Partnership </a:t>
            </a:r>
            <a:r>
              <a:rPr lang="en-US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greement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 or consultancy contract for the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trainers and other personnel with coordination functions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This has delayed the progress of some of the activities.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strategy: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kern="0" dirty="0" err="1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Establishment of a group of ocean best practice experts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from the IOC Ocean Best Practices System (OBPS) community:  support local training, adaptation of existing methods or best practices to regional context, capabilities, and needs.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(ii) The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co-development of tools and training materials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to support the implementation of best practices in ocean observation at the local level, adapted to ongoing capacity development in the region.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endParaRPr lang="en-US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CFC758-22B7-388F-B188-8C901CF7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4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status of the Project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D7D8E-E766-FA05-CEAD-F16184FA82EF}"/>
              </a:ext>
            </a:extLst>
          </p:cNvPr>
          <p:cNvSpPr>
            <a:spLocks/>
          </p:cNvSpPr>
          <p:nvPr/>
        </p:nvSpPr>
        <p:spPr>
          <a:xfrm>
            <a:off x="3952224" y="2127123"/>
            <a:ext cx="7286326" cy="2709275"/>
          </a:xfrm>
          <a:prstGeom prst="rect">
            <a:avLst/>
          </a:prstGeo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(iii) Promote two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in-person training workshops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in the Caribbean (Colombia and Grenada), covering core topics in ocean observation in ocean observation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US" sz="1800" b="1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Document and synthesize the learning process</a:t>
            </a:r>
            <a:r>
              <a:rPr lang="en-US" sz="1800" kern="0" dirty="0">
                <a:solidFill>
                  <a:srgbClr val="202124"/>
                </a:solidFill>
                <a:effectLst/>
                <a:latin typeface="docs-Roboto"/>
                <a:ea typeface="Times New Roman" panose="02020603050405020304" pitchFamily="18" charset="0"/>
                <a:cs typeface="Times New Roman" panose="02020603050405020304" pitchFamily="18" charset="0"/>
              </a:rPr>
              <a:t> in a Guide on “Developing Capacity in ocean best practice” and on “Adapting Best Practices to local context” to orient future replicate training and adaptation of best practices.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85216">
              <a:lnSpc>
                <a:spcPct val="107000"/>
              </a:lnSpc>
              <a:spcAft>
                <a:spcPts val="512"/>
              </a:spcAft>
            </a:pPr>
            <a:endParaRPr lang="en-US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D4F89A8-BC70-337E-DA82-DB93452A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status of the Project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project&#10;&#10;Description automatically generated">
            <a:extLst>
              <a:ext uri="{FF2B5EF4-FFF2-40B4-BE49-F238E27FC236}">
                <a16:creationId xmlns:a16="http://schemas.microsoft.com/office/drawing/2014/main" id="{3726469B-32D4-0113-9C98-26148F3BF3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5602" y="969659"/>
            <a:ext cx="6790166" cy="4697257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38FFFC-26A1-9601-280A-5BCE22207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41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status of the Project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9E41B7-F674-F59E-FE0C-2E443D469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63595"/>
              </p:ext>
            </p:extLst>
          </p:nvPr>
        </p:nvGraphicFramePr>
        <p:xfrm>
          <a:off x="4876801" y="1318728"/>
          <a:ext cx="4121103" cy="3767563"/>
        </p:xfrm>
        <a:graphic>
          <a:graphicData uri="http://schemas.openxmlformats.org/drawingml/2006/table">
            <a:tbl>
              <a:tblPr/>
              <a:tblGrid>
                <a:gridCol w="248413">
                  <a:extLst>
                    <a:ext uri="{9D8B030D-6E8A-4147-A177-3AD203B41FA5}">
                      <a16:colId xmlns:a16="http://schemas.microsoft.com/office/drawing/2014/main" val="814875596"/>
                    </a:ext>
                  </a:extLst>
                </a:gridCol>
                <a:gridCol w="2127432">
                  <a:extLst>
                    <a:ext uri="{9D8B030D-6E8A-4147-A177-3AD203B41FA5}">
                      <a16:colId xmlns:a16="http://schemas.microsoft.com/office/drawing/2014/main" val="1012175127"/>
                    </a:ext>
                  </a:extLst>
                </a:gridCol>
                <a:gridCol w="783455">
                  <a:extLst>
                    <a:ext uri="{9D8B030D-6E8A-4147-A177-3AD203B41FA5}">
                      <a16:colId xmlns:a16="http://schemas.microsoft.com/office/drawing/2014/main" val="3248507821"/>
                    </a:ext>
                  </a:extLst>
                </a:gridCol>
                <a:gridCol w="961803">
                  <a:extLst>
                    <a:ext uri="{9D8B030D-6E8A-4147-A177-3AD203B41FA5}">
                      <a16:colId xmlns:a16="http://schemas.microsoft.com/office/drawing/2014/main" val="4000945570"/>
                    </a:ext>
                  </a:extLst>
                </a:gridCol>
              </a:tblGrid>
              <a:tr h="460649">
                <a:tc>
                  <a:txBody>
                    <a:bodyPr/>
                    <a:lstStyle/>
                    <a:p>
                      <a:pPr fontAlgn="t"/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Item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 (USD)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00186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OBPS Project Coordination (20% staff time and travel)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 Carolina Peralta (OBPS – WP7)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06620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 Coordinators with administrative functions 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3750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INVEMAR &amp; SGU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405279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Consultant contracts for the Trainers (2 trainers per workshop site)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18000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INVEMAR &amp; SGU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846353"/>
                  </a:ext>
                </a:extLst>
              </a:tr>
              <a:tr h="188662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*IOCARIBE administration functions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IOCARIBE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678726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 course preparation (Organization, Course editing, Material translation)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5000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IODE (OTGA) - INVEMAR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91270"/>
                  </a:ext>
                </a:extLst>
              </a:tr>
              <a:tr h="19241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Catering during the workshops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4000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INVEMAR &amp; SGU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69414"/>
                  </a:ext>
                </a:extLst>
              </a:tr>
              <a:tr h="188662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Field Trips (boat/transportation, materials, etc)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INVEMAR &amp; SGU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186706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videographers for online training material including post-processing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2051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INVEMAR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851188"/>
                  </a:ext>
                </a:extLst>
              </a:tr>
              <a:tr h="272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*Flights (from the Caribbean/Latin America to the workshop and back)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25000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ADAPT training participants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506951"/>
                  </a:ext>
                </a:extLst>
              </a:tr>
              <a:tr h="3664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*DSA/Per Diem (Hotel Cost including breakfast, dinner, and incidentals)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9000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ADAPT training participants, project and local coordinators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1036"/>
                  </a:ext>
                </a:extLst>
              </a:tr>
              <a:tr h="3664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*Transportation (airport-hotel shuttle; hotel-venue shuttle) 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 covered by DSA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2538*move some money to item 10 and 11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ADAPT training participants, project and local coordinators</a:t>
                      </a: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8834"/>
                  </a:ext>
                </a:extLst>
              </a:tr>
              <a:tr h="460649"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0697" marR="40697" marT="40697" marB="4069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0" u="none" strike="noStrike" dirty="0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* US$ 91,339</a:t>
                      </a:r>
                      <a:endParaRPr lang="en-US" sz="1200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i="0" u="none" strike="noStrike" dirty="0">
                          <a:solidFill>
                            <a:srgbClr val="0A0A0A"/>
                          </a:solidFill>
                          <a:effectLst/>
                          <a:latin typeface="Arial" panose="020B0604020202020204" pitchFamily="34" charset="0"/>
                        </a:rPr>
                        <a:t>(Project Budget US$ 99,577)</a:t>
                      </a: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40697" marR="40697" marT="40697" marB="4069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5887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8430068-E5C6-ABBB-4A29-E356DB409BD8}"/>
              </a:ext>
            </a:extLst>
          </p:cNvPr>
          <p:cNvSpPr txBox="1"/>
          <p:nvPr/>
        </p:nvSpPr>
        <p:spPr>
          <a:xfrm>
            <a:off x="4297455" y="5298300"/>
            <a:ext cx="62974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*US$ 8,238 left to redistribute among items 5, 10, 11 and 12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EB15860-4F7C-A6E9-B6FD-AEAFD635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6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57BAD-4FBF-BF7E-3F38-5DC1CBE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status of the Project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56992C60-4E7B-132A-1F20-360806A54D9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982" y="309188"/>
            <a:ext cx="580572" cy="51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7;p13">
            <a:extLst>
              <a:ext uri="{FF2B5EF4-FFF2-40B4-BE49-F238E27FC236}">
                <a16:creationId xmlns:a16="http://schemas.microsoft.com/office/drawing/2014/main" id="{016E8222-2FCE-9214-DD82-A180437A132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26949" y="309188"/>
            <a:ext cx="1841717" cy="351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58;p13">
            <a:extLst>
              <a:ext uri="{FF2B5EF4-FFF2-40B4-BE49-F238E27FC236}">
                <a16:creationId xmlns:a16="http://schemas.microsoft.com/office/drawing/2014/main" id="{58D9D6BC-F632-6474-99BD-38D578E3E428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94885" y="248598"/>
            <a:ext cx="919222" cy="472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BD2D2F-1C52-7612-B5FC-A76F79CADAD7}"/>
              </a:ext>
            </a:extLst>
          </p:cNvPr>
          <p:cNvSpPr txBox="1"/>
          <p:nvPr/>
        </p:nvSpPr>
        <p:spPr>
          <a:xfrm>
            <a:off x="3065830" y="6270669"/>
            <a:ext cx="2059545" cy="237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5216">
              <a:spcAft>
                <a:spcPts val="600"/>
              </a:spcAft>
            </a:pPr>
            <a:r>
              <a:rPr lang="en-US" sz="1152" kern="1200" dirty="0">
                <a:solidFill>
                  <a:srgbClr val="595353"/>
                </a:solidFill>
                <a:latin typeface="+mn-lt"/>
                <a:ea typeface="+mn-ea"/>
                <a:cs typeface="+mn-cs"/>
              </a:rPr>
              <a:t>A. C. Peralta – OBPS – WP7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986E18-7286-AB53-DC3A-ECF36CDA5BC9}"/>
              </a:ext>
            </a:extLst>
          </p:cNvPr>
          <p:cNvCxnSpPr>
            <a:cxnSpLocks/>
          </p:cNvCxnSpPr>
          <p:nvPr/>
        </p:nvCxnSpPr>
        <p:spPr>
          <a:xfrm>
            <a:off x="3196563" y="6016329"/>
            <a:ext cx="8302510" cy="0"/>
          </a:xfrm>
          <a:prstGeom prst="lin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995ED4E-72C7-A04B-0411-90F1BE4A7A3B}"/>
              </a:ext>
            </a:extLst>
          </p:cNvPr>
          <p:cNvSpPr txBox="1"/>
          <p:nvPr/>
        </p:nvSpPr>
        <p:spPr>
          <a:xfrm>
            <a:off x="4299818" y="1474198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ADAPT project has been mentioned in a presentation during the GCFI annual conference in the past November: </a:t>
            </a:r>
          </a:p>
          <a:p>
            <a:r>
              <a:rPr lang="en-US" b="1" i="1" dirty="0"/>
              <a:t>“Best practices for measuring marine biodiversity for wise management of local and regional fisheries.”</a:t>
            </a:r>
          </a:p>
        </p:txBody>
      </p:sp>
      <p:pic>
        <p:nvPicPr>
          <p:cNvPr id="15" name="Picture 14" descr="A diagram of data management&#10;&#10;Description automatically generated">
            <a:extLst>
              <a:ext uri="{FF2B5EF4-FFF2-40B4-BE49-F238E27FC236}">
                <a16:creationId xmlns:a16="http://schemas.microsoft.com/office/drawing/2014/main" id="{92F73AC2-26B7-EEB5-A9BB-DB71C2F07A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8809" y="2873521"/>
            <a:ext cx="5239857" cy="2709273"/>
          </a:xfrm>
          <a:prstGeom prst="rect">
            <a:avLst/>
          </a:prstGeom>
        </p:spPr>
      </p:pic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C48FB8C9-EAD3-8A2D-2BD5-DB80CA6B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F517-5A32-423A-8F03-8B2F04B112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3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1263</Words>
  <Application>Microsoft Office PowerPoint</Application>
  <PresentationFormat>Widescreen</PresentationFormat>
  <Paragraphs>149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docs-Roboto</vt:lpstr>
      <vt:lpstr>Wingdings</vt:lpstr>
      <vt:lpstr>Office Theme</vt:lpstr>
      <vt:lpstr>ADAPT: Adapting Ocean Best Practices to the local context   (Caribbean Pilot Project)  Status and next steps  Ana Carolina Peralta ADAPT Project Coordinator </vt:lpstr>
      <vt:lpstr>Introduction</vt:lpstr>
      <vt:lpstr>What is ADAPT?</vt:lpstr>
      <vt:lpstr>ADAPT Specific Objectives</vt:lpstr>
      <vt:lpstr>Current status of the Project</vt:lpstr>
      <vt:lpstr>Current status of the Project</vt:lpstr>
      <vt:lpstr>Current status of the Project</vt:lpstr>
      <vt:lpstr>Current status of the Project</vt:lpstr>
      <vt:lpstr>Current status of the Project</vt:lpstr>
      <vt:lpstr>Next steps</vt:lpstr>
      <vt:lpstr>Next steps</vt:lpstr>
      <vt:lpstr>Next steps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ADAPT: Adapting Ocean Best Practices to the local context   (Caribbean Pilot Project)  Status and next steps  Ana Carolina Peralta ADAPT Project Coordinator </dc:title>
  <dc:creator>Ana Peraltova</dc:creator>
  <cp:lastModifiedBy>Ana Peraltova</cp:lastModifiedBy>
  <cp:revision>15</cp:revision>
  <dcterms:created xsi:type="dcterms:W3CDTF">2023-12-09T19:43:00Z</dcterms:created>
  <dcterms:modified xsi:type="dcterms:W3CDTF">2023-12-09T20:25:47Z</dcterms:modified>
</cp:coreProperties>
</file>