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12192000"/>
  <p:notesSz cx="6797675" cy="9926625"/>
  <p:embeddedFontLst>
    <p:embeddedFont>
      <p:font typeface="Robo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25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8" roundtripDataSignature="AMtx7mjhV0N8CiI/seiUbBWmmH0wsx4I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253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customschemas.google.com/relationships/presentationmetadata" Target="metadata"/><Relationship Id="rId27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A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" name="Google Shape;53;p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ed29a3d283_0_282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ed29a3d283_0_282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1ed29a3d283_0_282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ed29a3d283_0_512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AU"/>
              <a:t>In metadata submission the place of publication is a mix between city, city-country, country.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AU"/>
              <a:t>It is tricky to recover information by countries.</a:t>
            </a:r>
            <a:endParaRPr/>
          </a:p>
        </p:txBody>
      </p:sp>
      <p:sp>
        <p:nvSpPr>
          <p:cNvPr id="183" name="Google Shape;183;g1ed29a3d283_0_512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ed29a3d283_0_520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2" name="Google Shape;192;g1ed29a3d283_0_520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ed29a3d283_0_340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ed29a3d283_0_340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1ed29a3d283_0_340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ed29a3d283_0_397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ed29a3d283_0_397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1ed29a3d283_0_397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ed29a3d283_0_456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ed29a3d283_0_456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1ed29a3d283_0_456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ed29a3d283_0_462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ed29a3d283_0_462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1ed29a3d283_0_462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ed29a3d283_0_468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ed29a3d283_0_468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1ed29a3d283_0_468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ed29a3d283_0_0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3" name="Google Shape;263;g1ed29a3d283_0_0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ed29a3d283_0_53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ed29a3d283_0_53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g1ed29a3d283_0_53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ed29a3d283_0_106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ed29a3d283_0_106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g1ed29a3d283_0_106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d29a3d283_0_112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d29a3d283_0_112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The VCA allowed us to estimate the yearly costs of running OBPS. For every dollar invested from our funders, the system is providing 3 dollars more.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Our annual budget may not be growing at the same pace as the system contribution, so we are more and more relying on voluntary work to maintain the show.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This may become a problem when it comes to cover needs for system upgrades and improvements or increasing the volume of operations.</a:t>
            </a:r>
            <a:endParaRPr/>
          </a:p>
        </p:txBody>
      </p:sp>
      <p:sp>
        <p:nvSpPr>
          <p:cNvPr id="85" name="Google Shape;85;g1ed29a3d283_0_112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ed29a3d283_0_160:notes"/>
          <p:cNvSpPr/>
          <p:nvPr>
            <p:ph idx="2" type="sldImg"/>
          </p:nvPr>
        </p:nvSpPr>
        <p:spPr>
          <a:xfrm>
            <a:off x="377946" y="744497"/>
            <a:ext cx="60423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ed29a3d283_0_160:notes"/>
          <p:cNvSpPr txBox="1"/>
          <p:nvPr>
            <p:ph idx="1" type="body"/>
          </p:nvPr>
        </p:nvSpPr>
        <p:spPr>
          <a:xfrm>
            <a:off x="679768" y="4715147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ed29a3d283_0_232:notes"/>
          <p:cNvSpPr/>
          <p:nvPr>
            <p:ph idx="2" type="sldImg"/>
          </p:nvPr>
        </p:nvSpPr>
        <p:spPr>
          <a:xfrm>
            <a:off x="377946" y="744497"/>
            <a:ext cx="60423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ed29a3d283_0_232:notes"/>
          <p:cNvSpPr txBox="1"/>
          <p:nvPr>
            <p:ph idx="1" type="body"/>
          </p:nvPr>
        </p:nvSpPr>
        <p:spPr>
          <a:xfrm>
            <a:off x="679768" y="4715147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ed29a3d283_0_259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ed29a3d283_0_259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1ed29a3d283_0_259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ed29a3d283_0_265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ed29a3d283_0_265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1ed29a3d283_0_265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ed29a3d283_0_276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ed29a3d283_0_276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1ed29a3d283_0_276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406E"/>
              </a:buClr>
              <a:buSzPts val="6000"/>
              <a:buFont typeface="Calibri"/>
              <a:buNone/>
              <a:defRPr sz="6000">
                <a:solidFill>
                  <a:srgbClr val="39406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406E"/>
              </a:buClr>
              <a:buSzPts val="2400"/>
              <a:buNone/>
              <a:defRPr sz="2400">
                <a:solidFill>
                  <a:srgbClr val="39406E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406E"/>
              </a:buClr>
              <a:buSzPts val="4400"/>
              <a:buFont typeface="Calibri"/>
              <a:buNone/>
              <a:defRPr>
                <a:solidFill>
                  <a:srgbClr val="39406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800"/>
              <a:buChar char="•"/>
              <a:defRPr>
                <a:solidFill>
                  <a:srgbClr val="262626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>
                <a:solidFill>
                  <a:srgbClr val="262626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  <a:defRPr>
                <a:solidFill>
                  <a:srgbClr val="262626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>
                <a:solidFill>
                  <a:srgbClr val="262626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>
                <a:solidFill>
                  <a:srgbClr val="26262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8"/>
          <p:cNvSpPr/>
          <p:nvPr/>
        </p:nvSpPr>
        <p:spPr>
          <a:xfrm>
            <a:off x="419406" y="6525344"/>
            <a:ext cx="10755223" cy="144015"/>
          </a:xfrm>
          <a:prstGeom prst="parallelogram">
            <a:avLst>
              <a:gd fmla="val 25000" name="adj"/>
            </a:avLst>
          </a:prstGeom>
          <a:solidFill>
            <a:srgbClr val="39406E"/>
          </a:solidFill>
          <a:ln cap="flat" cmpd="sng" w="9525">
            <a:solidFill>
              <a:srgbClr val="39406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2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74629" y="5906218"/>
            <a:ext cx="815542" cy="81554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8"/>
          <p:cNvSpPr txBox="1"/>
          <p:nvPr/>
        </p:nvSpPr>
        <p:spPr>
          <a:xfrm>
            <a:off x="381000" y="6228019"/>
            <a:ext cx="212821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rgbClr val="39406E"/>
                </a:solidFill>
                <a:latin typeface="Calibri"/>
                <a:ea typeface="Calibri"/>
                <a:cs typeface="Calibri"/>
                <a:sym typeface="Calibri"/>
              </a:rPr>
              <a:t>Ocean Best Practices</a:t>
            </a:r>
            <a:endParaRPr b="0" i="0" sz="1800" u="none" cap="none" strike="noStrike">
              <a:solidFill>
                <a:srgbClr val="3940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8"/>
          <p:cNvSpPr txBox="1"/>
          <p:nvPr/>
        </p:nvSpPr>
        <p:spPr>
          <a:xfrm>
            <a:off x="6398700" y="6441974"/>
            <a:ext cx="4751387" cy="310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AU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Insert name of conference, if desired</a:t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34" name="Google Shape;34;p9"/>
          <p:cNvSpPr/>
          <p:nvPr/>
        </p:nvSpPr>
        <p:spPr>
          <a:xfrm>
            <a:off x="419406" y="6525344"/>
            <a:ext cx="10755223" cy="144015"/>
          </a:xfrm>
          <a:prstGeom prst="parallelogram">
            <a:avLst>
              <a:gd fmla="val 25000" name="adj"/>
            </a:avLst>
          </a:prstGeom>
          <a:solidFill>
            <a:srgbClr val="39406E"/>
          </a:solidFill>
          <a:ln cap="flat" cmpd="sng" w="9525">
            <a:solidFill>
              <a:srgbClr val="39406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Google Shape;35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74629" y="5906218"/>
            <a:ext cx="815542" cy="81554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9"/>
          <p:cNvSpPr txBox="1"/>
          <p:nvPr/>
        </p:nvSpPr>
        <p:spPr>
          <a:xfrm>
            <a:off x="381000" y="6228019"/>
            <a:ext cx="212821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rgbClr val="39406E"/>
                </a:solidFill>
                <a:latin typeface="Calibri"/>
                <a:ea typeface="Calibri"/>
                <a:cs typeface="Calibri"/>
                <a:sym typeface="Calibri"/>
              </a:rPr>
              <a:t>Ocean Best Practices</a:t>
            </a:r>
            <a:endParaRPr b="0" i="0" sz="1800" u="none" cap="none" strike="noStrike">
              <a:solidFill>
                <a:srgbClr val="3940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9"/>
          <p:cNvSpPr txBox="1"/>
          <p:nvPr/>
        </p:nvSpPr>
        <p:spPr>
          <a:xfrm>
            <a:off x="6398700" y="6441974"/>
            <a:ext cx="4751387" cy="310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AU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Insert name of conference, if desired</a:t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1ed29a3d283_0_9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406E"/>
              </a:buClr>
              <a:buSzPts val="4400"/>
              <a:buFont typeface="Calibri"/>
              <a:buNone/>
              <a:defRPr>
                <a:solidFill>
                  <a:srgbClr val="39406E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g1ed29a3d283_0_9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g1ed29a3d283_0_9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g1ed29a3d283_0_9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43" name="Google Shape;43;g1ed29a3d283_0_97"/>
          <p:cNvSpPr/>
          <p:nvPr/>
        </p:nvSpPr>
        <p:spPr>
          <a:xfrm>
            <a:off x="419406" y="6525344"/>
            <a:ext cx="10755300" cy="144000"/>
          </a:xfrm>
          <a:prstGeom prst="parallelogram">
            <a:avLst>
              <a:gd fmla="val 25000" name="adj"/>
            </a:avLst>
          </a:prstGeom>
          <a:solidFill>
            <a:srgbClr val="39406E"/>
          </a:solidFill>
          <a:ln cap="flat" cmpd="sng" w="9525">
            <a:solidFill>
              <a:srgbClr val="39406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" name="Google Shape;44;g1ed29a3d283_0_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74629" y="5906218"/>
            <a:ext cx="815542" cy="815542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g1ed29a3d283_0_97"/>
          <p:cNvSpPr txBox="1"/>
          <p:nvPr/>
        </p:nvSpPr>
        <p:spPr>
          <a:xfrm>
            <a:off x="381000" y="6228019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rgbClr val="39406E"/>
                </a:solidFill>
                <a:latin typeface="Calibri"/>
                <a:ea typeface="Calibri"/>
                <a:cs typeface="Calibri"/>
                <a:sym typeface="Calibri"/>
              </a:rPr>
              <a:t>Ocean Best Practices</a:t>
            </a:r>
            <a:endParaRPr b="0" i="0" sz="1800" u="none" cap="none" strike="noStrike">
              <a:solidFill>
                <a:srgbClr val="3940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g1ed29a3d283_0_97"/>
          <p:cNvSpPr txBox="1"/>
          <p:nvPr/>
        </p:nvSpPr>
        <p:spPr>
          <a:xfrm>
            <a:off x="6398700" y="6441974"/>
            <a:ext cx="47514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AU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Insert name of conference, if desired</a:t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1ed29a3d283_0_22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g1ed29a3d283_0_226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g1ed29a3d283_0_22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406E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39406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5" name="Google Shape;15;p5"/>
          <p:cNvSpPr txBox="1"/>
          <p:nvPr/>
        </p:nvSpPr>
        <p:spPr>
          <a:xfrm>
            <a:off x="6398700" y="6441974"/>
            <a:ext cx="4751387" cy="310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AU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Insert name of conference, if desired</a:t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6.jpg"/><Relationship Id="rId6" Type="http://schemas.openxmlformats.org/officeDocument/2006/relationships/image" Target="../media/image5.jpg"/><Relationship Id="rId7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25.png"/><Relationship Id="rId10" Type="http://schemas.openxmlformats.org/officeDocument/2006/relationships/image" Target="../media/image18.png"/><Relationship Id="rId9" Type="http://schemas.openxmlformats.org/officeDocument/2006/relationships/image" Target="../media/image24.png"/><Relationship Id="rId5" Type="http://schemas.openxmlformats.org/officeDocument/2006/relationships/image" Target="../media/image15.png"/><Relationship Id="rId6" Type="http://schemas.openxmlformats.org/officeDocument/2006/relationships/image" Target="../media/image9.png"/><Relationship Id="rId7" Type="http://schemas.openxmlformats.org/officeDocument/2006/relationships/image" Target="../media/image19.png"/><Relationship Id="rId8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image" Target="../media/image20.jpg"/><Relationship Id="rId5" Type="http://schemas.openxmlformats.org/officeDocument/2006/relationships/image" Target="../media/image22.png"/><Relationship Id="rId6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 txBox="1"/>
          <p:nvPr/>
        </p:nvSpPr>
        <p:spPr>
          <a:xfrm>
            <a:off x="3390898" y="5549771"/>
            <a:ext cx="5410200" cy="76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1" lang="en-AU" sz="2200" u="none" cap="none" strike="noStrike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SG Meeting 12 – 14 December 2023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1" lang="en-AU" sz="2200" u="none" cap="none" strike="noStrike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UNESCO - Paris</a:t>
            </a:r>
            <a:endParaRPr/>
          </a:p>
        </p:txBody>
      </p:sp>
      <p:sp>
        <p:nvSpPr>
          <p:cNvPr id="56" name="Google Shape;56;p1"/>
          <p:cNvSpPr txBox="1"/>
          <p:nvPr/>
        </p:nvSpPr>
        <p:spPr>
          <a:xfrm>
            <a:off x="4505180" y="6273257"/>
            <a:ext cx="3181637" cy="311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AU" sz="1400" u="none" cap="none" strike="noStrike">
                <a:solidFill>
                  <a:srgbClr val="39406E"/>
                </a:solidFill>
                <a:latin typeface="Arial"/>
                <a:ea typeface="Arial"/>
                <a:cs typeface="Arial"/>
                <a:sym typeface="Arial"/>
              </a:rPr>
              <a:t>www.oceanbestpractices.org</a:t>
            </a:r>
            <a:endParaRPr b="0" i="0" sz="1400" u="none" cap="none" strike="noStrike">
              <a:solidFill>
                <a:srgbClr val="3940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"/>
          <p:cNvSpPr/>
          <p:nvPr/>
        </p:nvSpPr>
        <p:spPr>
          <a:xfrm>
            <a:off x="1812000" y="6525345"/>
            <a:ext cx="8568000" cy="126149"/>
          </a:xfrm>
          <a:prstGeom prst="parallelogram">
            <a:avLst>
              <a:gd fmla="val 25000" name="adj"/>
            </a:avLst>
          </a:prstGeom>
          <a:solidFill>
            <a:srgbClr val="39406E"/>
          </a:solidFill>
          <a:ln cap="flat" cmpd="sng" w="9525">
            <a:solidFill>
              <a:srgbClr val="39406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940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"/>
          <p:cNvSpPr txBox="1"/>
          <p:nvPr>
            <p:ph type="ctrTitle"/>
          </p:nvPr>
        </p:nvSpPr>
        <p:spPr>
          <a:xfrm>
            <a:off x="1794343" y="4602806"/>
            <a:ext cx="8603312" cy="5040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406E"/>
              </a:buClr>
              <a:buSzPts val="6000"/>
              <a:buFont typeface="Calibri"/>
              <a:buNone/>
            </a:pPr>
            <a:r>
              <a:rPr lang="en-AU" sz="4000"/>
              <a:t>TT 21-02 </a:t>
            </a:r>
            <a:r>
              <a:rPr lang="en-AU" sz="4000"/>
              <a:t>Value chain analysis and KPIs status updates</a:t>
            </a:r>
            <a:endParaRPr sz="4000"/>
          </a:p>
        </p:txBody>
      </p:sp>
      <p:sp>
        <p:nvSpPr>
          <p:cNvPr id="59" name="Google Shape;59;p1"/>
          <p:cNvSpPr txBox="1"/>
          <p:nvPr>
            <p:ph idx="1" type="subTitle"/>
          </p:nvPr>
        </p:nvSpPr>
        <p:spPr>
          <a:xfrm>
            <a:off x="2895599" y="5018995"/>
            <a:ext cx="6400800" cy="563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406E"/>
              </a:buClr>
              <a:buSzPts val="2400"/>
              <a:buNone/>
            </a:pPr>
            <a:r>
              <a:rPr lang="en-AU" sz="2400">
                <a:solidFill>
                  <a:srgbClr val="39406E"/>
                </a:solidFill>
              </a:rPr>
              <a:t>(Agenda Item 1</a:t>
            </a:r>
            <a:r>
              <a:rPr lang="en-AU"/>
              <a:t>1</a:t>
            </a:r>
            <a:r>
              <a:rPr lang="en-AU" sz="2400">
                <a:solidFill>
                  <a:srgbClr val="39406E"/>
                </a:solidFill>
              </a:rPr>
              <a:t>)</a:t>
            </a:r>
            <a:endParaRPr/>
          </a:p>
        </p:txBody>
      </p:sp>
      <p:pic>
        <p:nvPicPr>
          <p:cNvPr id="60" name="Google Shape;6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1534" y="0"/>
            <a:ext cx="3248931" cy="15172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" name="Google Shape;61;p1"/>
          <p:cNvGrpSpPr/>
          <p:nvPr/>
        </p:nvGrpSpPr>
        <p:grpSpPr>
          <a:xfrm>
            <a:off x="478479" y="1844824"/>
            <a:ext cx="10282677" cy="1965111"/>
            <a:chOff x="478479" y="1844824"/>
            <a:chExt cx="10282677" cy="1965111"/>
          </a:xfrm>
        </p:grpSpPr>
        <p:pic>
          <p:nvPicPr>
            <p:cNvPr id="62" name="Google Shape;62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8479" y="1844824"/>
              <a:ext cx="3045921" cy="1965111"/>
            </a:xfrm>
            <a:prstGeom prst="rect">
              <a:avLst/>
            </a:prstGeom>
            <a:noFill/>
            <a:ln cap="flat" cmpd="sng" w="12700">
              <a:solidFill>
                <a:srgbClr val="39406E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63" name="Google Shape;63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691505" y="1844824"/>
              <a:ext cx="1954037" cy="1955992"/>
            </a:xfrm>
            <a:prstGeom prst="rect">
              <a:avLst/>
            </a:prstGeom>
            <a:noFill/>
            <a:ln cap="flat" cmpd="sng" w="12700">
              <a:solidFill>
                <a:srgbClr val="39406E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64" name="Google Shape;64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627786" y="1849484"/>
              <a:ext cx="1960333" cy="1960333"/>
            </a:xfrm>
            <a:prstGeom prst="rect">
              <a:avLst/>
            </a:prstGeom>
            <a:noFill/>
            <a:ln cap="flat" cmpd="sng" w="12700">
              <a:solidFill>
                <a:srgbClr val="39406E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65" name="Google Shape;65;p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748928" y="1853825"/>
              <a:ext cx="3012228" cy="1955992"/>
            </a:xfrm>
            <a:prstGeom prst="rect">
              <a:avLst/>
            </a:prstGeom>
            <a:noFill/>
            <a:ln cap="flat" cmpd="sng" w="12700">
              <a:solidFill>
                <a:srgbClr val="39406E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ed29a3d283_0_282"/>
          <p:cNvSpPr txBox="1"/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AU" sz="3600"/>
              <a:t>Measure performance against outcomes</a:t>
            </a:r>
            <a:endParaRPr b="1" sz="3600"/>
          </a:p>
        </p:txBody>
      </p:sp>
      <p:sp>
        <p:nvSpPr>
          <p:cNvPr id="169" name="Google Shape;169;g1ed29a3d283_0_282"/>
          <p:cNvSpPr/>
          <p:nvPr/>
        </p:nvSpPr>
        <p:spPr>
          <a:xfrm>
            <a:off x="651250" y="1325700"/>
            <a:ext cx="1834200" cy="957000"/>
          </a:xfrm>
          <a:prstGeom prst="ellipse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1700"/>
              <a:t>OUTCOME</a:t>
            </a:r>
            <a:endParaRPr b="1" sz="1700"/>
          </a:p>
        </p:txBody>
      </p:sp>
      <p:sp>
        <p:nvSpPr>
          <p:cNvPr id="170" name="Google Shape;170;g1ed29a3d283_0_282"/>
          <p:cNvSpPr/>
          <p:nvPr/>
        </p:nvSpPr>
        <p:spPr>
          <a:xfrm>
            <a:off x="651250" y="2537738"/>
            <a:ext cx="1834200" cy="957000"/>
          </a:xfrm>
          <a:prstGeom prst="ellipse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1700"/>
              <a:t>KPI</a:t>
            </a:r>
            <a:endParaRPr b="1" sz="1700"/>
          </a:p>
        </p:txBody>
      </p:sp>
      <p:sp>
        <p:nvSpPr>
          <p:cNvPr id="171" name="Google Shape;171;g1ed29a3d283_0_282"/>
          <p:cNvSpPr/>
          <p:nvPr/>
        </p:nvSpPr>
        <p:spPr>
          <a:xfrm>
            <a:off x="651250" y="3749800"/>
            <a:ext cx="1834200" cy="957000"/>
          </a:xfrm>
          <a:prstGeom prst="ellipse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1700"/>
              <a:t>TARGET</a:t>
            </a:r>
            <a:endParaRPr b="1" sz="1700"/>
          </a:p>
        </p:txBody>
      </p:sp>
      <p:sp>
        <p:nvSpPr>
          <p:cNvPr id="172" name="Google Shape;172;g1ed29a3d283_0_282"/>
          <p:cNvSpPr/>
          <p:nvPr/>
        </p:nvSpPr>
        <p:spPr>
          <a:xfrm>
            <a:off x="651250" y="5016700"/>
            <a:ext cx="1834200" cy="957000"/>
          </a:xfrm>
          <a:prstGeom prst="ellipse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1700"/>
              <a:t>METRICS</a:t>
            </a:r>
            <a:endParaRPr b="1" sz="1700"/>
          </a:p>
        </p:txBody>
      </p:sp>
      <p:cxnSp>
        <p:nvCxnSpPr>
          <p:cNvPr id="173" name="Google Shape;173;g1ed29a3d283_0_282"/>
          <p:cNvCxnSpPr>
            <a:stCxn id="169" idx="4"/>
            <a:endCxn id="170" idx="0"/>
          </p:cNvCxnSpPr>
          <p:nvPr/>
        </p:nvCxnSpPr>
        <p:spPr>
          <a:xfrm>
            <a:off x="1568350" y="2282700"/>
            <a:ext cx="0" cy="255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4" name="Google Shape;174;g1ed29a3d283_0_282"/>
          <p:cNvCxnSpPr>
            <a:stCxn id="170" idx="4"/>
            <a:endCxn id="171" idx="0"/>
          </p:cNvCxnSpPr>
          <p:nvPr/>
        </p:nvCxnSpPr>
        <p:spPr>
          <a:xfrm>
            <a:off x="1568350" y="3494738"/>
            <a:ext cx="0" cy="255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5" name="Google Shape;175;g1ed29a3d283_0_282"/>
          <p:cNvCxnSpPr>
            <a:stCxn id="171" idx="4"/>
            <a:endCxn id="172" idx="0"/>
          </p:cNvCxnSpPr>
          <p:nvPr/>
        </p:nvCxnSpPr>
        <p:spPr>
          <a:xfrm>
            <a:off x="1568350" y="4706800"/>
            <a:ext cx="0" cy="309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6" name="Google Shape;176;g1ed29a3d283_0_282"/>
          <p:cNvSpPr txBox="1"/>
          <p:nvPr/>
        </p:nvSpPr>
        <p:spPr>
          <a:xfrm>
            <a:off x="2793150" y="1469100"/>
            <a:ext cx="8560500" cy="8136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1900">
                <a:solidFill>
                  <a:schemeClr val="dk1"/>
                </a:solidFill>
              </a:rPr>
              <a:t>The OBPS is a trusted, certified, responsive and sustained  community resource</a:t>
            </a:r>
            <a:endParaRPr sz="2300"/>
          </a:p>
        </p:txBody>
      </p:sp>
      <p:sp>
        <p:nvSpPr>
          <p:cNvPr id="177" name="Google Shape;177;g1ed29a3d283_0_282"/>
          <p:cNvSpPr txBox="1"/>
          <p:nvPr/>
        </p:nvSpPr>
        <p:spPr>
          <a:xfrm>
            <a:off x="2793150" y="2777750"/>
            <a:ext cx="8560500" cy="4770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1900">
                <a:solidFill>
                  <a:schemeClr val="dk1"/>
                </a:solidFill>
              </a:rPr>
              <a:t>Increase number of users that access methods in OBPS Repository</a:t>
            </a:r>
            <a:endParaRPr b="1" sz="1900"/>
          </a:p>
        </p:txBody>
      </p:sp>
      <p:sp>
        <p:nvSpPr>
          <p:cNvPr id="178" name="Google Shape;178;g1ed29a3d283_0_282"/>
          <p:cNvSpPr txBox="1"/>
          <p:nvPr/>
        </p:nvSpPr>
        <p:spPr>
          <a:xfrm>
            <a:off x="2793150" y="3989800"/>
            <a:ext cx="8560500" cy="4770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1900">
                <a:solidFill>
                  <a:schemeClr val="dk1"/>
                </a:solidFill>
              </a:rPr>
              <a:t>80.000 new users per year</a:t>
            </a:r>
            <a:endParaRPr b="1" sz="1900"/>
          </a:p>
        </p:txBody>
      </p:sp>
      <p:sp>
        <p:nvSpPr>
          <p:cNvPr id="179" name="Google Shape;179;g1ed29a3d283_0_282"/>
          <p:cNvSpPr txBox="1"/>
          <p:nvPr/>
        </p:nvSpPr>
        <p:spPr>
          <a:xfrm>
            <a:off x="2793150" y="5256700"/>
            <a:ext cx="8560500" cy="4770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1900">
                <a:solidFill>
                  <a:schemeClr val="dk1"/>
                </a:solidFill>
              </a:rPr>
              <a:t>Number of OBPS Repository users provided from GoogleAnalytics</a:t>
            </a:r>
            <a:endParaRPr b="1" sz="1900"/>
          </a:p>
        </p:txBody>
      </p:sp>
      <p:sp>
        <p:nvSpPr>
          <p:cNvPr id="180" name="Google Shape;180;g1ed29a3d283_0_282"/>
          <p:cNvSpPr/>
          <p:nvPr/>
        </p:nvSpPr>
        <p:spPr>
          <a:xfrm>
            <a:off x="7521677" y="6538451"/>
            <a:ext cx="2595600" cy="122400"/>
          </a:xfrm>
          <a:prstGeom prst="rect">
            <a:avLst/>
          </a:prstGeom>
          <a:solidFill>
            <a:srgbClr val="39406E"/>
          </a:solidFill>
          <a:ln cap="flat" cmpd="sng" w="25400">
            <a:solidFill>
              <a:srgbClr val="3940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ed29a3d283_0_512"/>
          <p:cNvSpPr txBox="1"/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AU" sz="3600"/>
              <a:t>Lack of completeness &amp; consistency</a:t>
            </a:r>
            <a:endParaRPr b="1" sz="3600"/>
          </a:p>
        </p:txBody>
      </p:sp>
      <p:sp>
        <p:nvSpPr>
          <p:cNvPr id="186" name="Google Shape;186;g1ed29a3d283_0_512"/>
          <p:cNvSpPr/>
          <p:nvPr/>
        </p:nvSpPr>
        <p:spPr>
          <a:xfrm>
            <a:off x="7521677" y="6538451"/>
            <a:ext cx="2595600" cy="122400"/>
          </a:xfrm>
          <a:prstGeom prst="rect">
            <a:avLst/>
          </a:prstGeom>
          <a:solidFill>
            <a:srgbClr val="39406E"/>
          </a:solidFill>
          <a:ln cap="flat" cmpd="sng" w="25400">
            <a:solidFill>
              <a:srgbClr val="3940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g1ed29a3d283_0_5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7875" y="1159125"/>
            <a:ext cx="8376238" cy="490795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8" name="Google Shape;188;g1ed29a3d283_0_512"/>
          <p:cNvSpPr/>
          <p:nvPr/>
        </p:nvSpPr>
        <p:spPr>
          <a:xfrm>
            <a:off x="2060050" y="1913850"/>
            <a:ext cx="2578500" cy="664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1ed29a3d283_0_512"/>
          <p:cNvSpPr txBox="1"/>
          <p:nvPr/>
        </p:nvSpPr>
        <p:spPr>
          <a:xfrm>
            <a:off x="6027800" y="5568825"/>
            <a:ext cx="2963700" cy="738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latin typeface="Calibri"/>
                <a:ea typeface="Calibri"/>
                <a:cs typeface="Calibri"/>
                <a:sym typeface="Calibri"/>
              </a:rPr>
              <a:t>32% of the records have no specified country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ed29a3d283_0_520"/>
          <p:cNvSpPr txBox="1"/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AU" sz="3600"/>
              <a:t>Lack of completeness</a:t>
            </a:r>
            <a:endParaRPr b="1" sz="3600"/>
          </a:p>
        </p:txBody>
      </p:sp>
      <p:sp>
        <p:nvSpPr>
          <p:cNvPr id="195" name="Google Shape;195;g1ed29a3d283_0_520"/>
          <p:cNvSpPr/>
          <p:nvPr/>
        </p:nvSpPr>
        <p:spPr>
          <a:xfrm>
            <a:off x="7521677" y="6538451"/>
            <a:ext cx="2595600" cy="122400"/>
          </a:xfrm>
          <a:prstGeom prst="rect">
            <a:avLst/>
          </a:prstGeom>
          <a:solidFill>
            <a:srgbClr val="39406E"/>
          </a:solidFill>
          <a:ln cap="flat" cmpd="sng" w="25400">
            <a:solidFill>
              <a:srgbClr val="3940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g1ed29a3d283_0_52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825" y="1204025"/>
            <a:ext cx="11724902" cy="470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ed29a3d283_0_340"/>
          <p:cNvSpPr/>
          <p:nvPr/>
        </p:nvSpPr>
        <p:spPr>
          <a:xfrm>
            <a:off x="3795230" y="2949835"/>
            <a:ext cx="992700" cy="62100"/>
          </a:xfrm>
          <a:prstGeom prst="roundRect">
            <a:avLst>
              <a:gd fmla="val 50000" name="adj"/>
            </a:avLst>
          </a:prstGeom>
          <a:solidFill>
            <a:srgbClr val="0C58D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grpSp>
        <p:nvGrpSpPr>
          <p:cNvPr id="203" name="Google Shape;203;g1ed29a3d283_0_340"/>
          <p:cNvGrpSpPr/>
          <p:nvPr/>
        </p:nvGrpSpPr>
        <p:grpSpPr>
          <a:xfrm>
            <a:off x="1171938" y="2458818"/>
            <a:ext cx="2854710" cy="1940345"/>
            <a:chOff x="594488" y="1957150"/>
            <a:chExt cx="1709100" cy="1150175"/>
          </a:xfrm>
        </p:grpSpPr>
        <p:sp>
          <p:nvSpPr>
            <p:cNvPr id="204" name="Google Shape;204;g1ed29a3d283_0_340"/>
            <p:cNvSpPr/>
            <p:nvPr/>
          </p:nvSpPr>
          <p:spPr>
            <a:xfrm>
              <a:off x="1151886" y="1957150"/>
              <a:ext cx="594300" cy="594300"/>
            </a:xfrm>
            <a:prstGeom prst="ellipse">
              <a:avLst/>
            </a:prstGeom>
            <a:noFill/>
            <a:ln cap="flat" cmpd="sng" w="38100">
              <a:solidFill>
                <a:srgbClr val="0C58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</p:txBody>
        </p:sp>
        <p:sp>
          <p:nvSpPr>
            <p:cNvPr id="205" name="Google Shape;205;g1ed29a3d283_0_340"/>
            <p:cNvSpPr txBox="1"/>
            <p:nvPr/>
          </p:nvSpPr>
          <p:spPr>
            <a:xfrm>
              <a:off x="1230636" y="2061173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b="1" lang="en-AU" sz="16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Dec 2022</a:t>
              </a:r>
              <a:endParaRPr b="1" sz="16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6" name="Google Shape;206;g1ed29a3d283_0_340"/>
            <p:cNvSpPr txBox="1"/>
            <p:nvPr/>
          </p:nvSpPr>
          <p:spPr>
            <a:xfrm>
              <a:off x="594488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AU" sz="1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Agree KPI Strategy</a:t>
              </a:r>
              <a:endParaRPr b="1" sz="1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7" name="Google Shape;207;g1ed29a3d283_0_340"/>
          <p:cNvGrpSpPr/>
          <p:nvPr/>
        </p:nvGrpSpPr>
        <p:grpSpPr>
          <a:xfrm>
            <a:off x="4687815" y="2458818"/>
            <a:ext cx="2854710" cy="1940345"/>
            <a:chOff x="2699425" y="1957150"/>
            <a:chExt cx="1709100" cy="1150175"/>
          </a:xfrm>
        </p:grpSpPr>
        <p:sp>
          <p:nvSpPr>
            <p:cNvPr id="208" name="Google Shape;208;g1ed29a3d283_0_340"/>
            <p:cNvSpPr/>
            <p:nvPr/>
          </p:nvSpPr>
          <p:spPr>
            <a:xfrm>
              <a:off x="3256823" y="1957150"/>
              <a:ext cx="594300" cy="594300"/>
            </a:xfrm>
            <a:prstGeom prst="ellipse">
              <a:avLst/>
            </a:prstGeom>
            <a:noFill/>
            <a:ln cap="flat" cmpd="sng" w="38100">
              <a:solidFill>
                <a:srgbClr val="0C58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</p:txBody>
        </p:sp>
        <p:sp>
          <p:nvSpPr>
            <p:cNvPr id="209" name="Google Shape;209;g1ed29a3d283_0_340"/>
            <p:cNvSpPr txBox="1"/>
            <p:nvPr/>
          </p:nvSpPr>
          <p:spPr>
            <a:xfrm>
              <a:off x="2699425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AU" sz="1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KPI Program DRAFT</a:t>
              </a:r>
              <a:endParaRPr b="1" sz="1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0" name="Google Shape;210;g1ed29a3d283_0_340"/>
            <p:cNvSpPr txBox="1"/>
            <p:nvPr/>
          </p:nvSpPr>
          <p:spPr>
            <a:xfrm>
              <a:off x="3335573" y="2061173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b="1" lang="en-AU" sz="16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Feb 2023</a:t>
              </a:r>
              <a:endParaRPr b="1" sz="16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1" name="Google Shape;211;g1ed29a3d283_0_340"/>
          <p:cNvGrpSpPr/>
          <p:nvPr/>
        </p:nvGrpSpPr>
        <p:grpSpPr>
          <a:xfrm>
            <a:off x="8165360" y="2458818"/>
            <a:ext cx="2854710" cy="1940345"/>
            <a:chOff x="4781413" y="1957150"/>
            <a:chExt cx="1709100" cy="1150175"/>
          </a:xfrm>
        </p:grpSpPr>
        <p:sp>
          <p:nvSpPr>
            <p:cNvPr id="212" name="Google Shape;212;g1ed29a3d283_0_340"/>
            <p:cNvSpPr/>
            <p:nvPr/>
          </p:nvSpPr>
          <p:spPr>
            <a:xfrm>
              <a:off x="5338808" y="1957150"/>
              <a:ext cx="594300" cy="594300"/>
            </a:xfrm>
            <a:prstGeom prst="ellipse">
              <a:avLst/>
            </a:prstGeom>
            <a:noFill/>
            <a:ln cap="flat" cmpd="sng" w="38100">
              <a:solidFill>
                <a:srgbClr val="CC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</p:txBody>
        </p:sp>
        <p:sp>
          <p:nvSpPr>
            <p:cNvPr id="213" name="Google Shape;213;g1ed29a3d283_0_340"/>
            <p:cNvSpPr txBox="1"/>
            <p:nvPr/>
          </p:nvSpPr>
          <p:spPr>
            <a:xfrm>
              <a:off x="4781413" y="2660925"/>
              <a:ext cx="1709100" cy="446400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AU" sz="1800">
                  <a:solidFill>
                    <a:srgbClr val="CC0000"/>
                  </a:solidFill>
                  <a:latin typeface="Roboto"/>
                  <a:ea typeface="Roboto"/>
                  <a:cs typeface="Roboto"/>
                  <a:sym typeface="Roboto"/>
                </a:rPr>
                <a:t>KPI Program Final Version</a:t>
              </a:r>
              <a:endParaRPr b="1" sz="18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4" name="Google Shape;214;g1ed29a3d283_0_340"/>
            <p:cNvSpPr txBox="1"/>
            <p:nvPr/>
          </p:nvSpPr>
          <p:spPr>
            <a:xfrm>
              <a:off x="5417558" y="2061173"/>
              <a:ext cx="436800" cy="321000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b="1" lang="en-AU" sz="1600">
                  <a:solidFill>
                    <a:srgbClr val="CC0000"/>
                  </a:solidFill>
                  <a:latin typeface="Roboto"/>
                  <a:ea typeface="Roboto"/>
                  <a:cs typeface="Roboto"/>
                  <a:sym typeface="Roboto"/>
                </a:rPr>
                <a:t>Jul 2023</a:t>
              </a:r>
              <a:endParaRPr b="1" sz="16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15" name="Google Shape;215;g1ed29a3d283_0_340"/>
          <p:cNvSpPr/>
          <p:nvPr/>
        </p:nvSpPr>
        <p:spPr>
          <a:xfrm>
            <a:off x="7423605" y="2949835"/>
            <a:ext cx="992700" cy="62100"/>
          </a:xfrm>
          <a:prstGeom prst="roundRect">
            <a:avLst>
              <a:gd fmla="val 50000" name="adj"/>
            </a:avLst>
          </a:prstGeom>
          <a:solidFill>
            <a:srgbClr val="CC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16" name="Google Shape;216;g1ed29a3d283_0_340"/>
          <p:cNvSpPr txBox="1"/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AU" sz="3600"/>
              <a:t>KPI Program design and development</a:t>
            </a:r>
            <a:endParaRPr b="1" sz="3600"/>
          </a:p>
        </p:txBody>
      </p:sp>
      <p:sp>
        <p:nvSpPr>
          <p:cNvPr id="217" name="Google Shape;217;g1ed29a3d283_0_340"/>
          <p:cNvSpPr/>
          <p:nvPr/>
        </p:nvSpPr>
        <p:spPr>
          <a:xfrm>
            <a:off x="7521677" y="6538451"/>
            <a:ext cx="2595600" cy="122400"/>
          </a:xfrm>
          <a:prstGeom prst="rect">
            <a:avLst/>
          </a:prstGeom>
          <a:solidFill>
            <a:srgbClr val="39406E"/>
          </a:solidFill>
          <a:ln cap="flat" cmpd="sng" w="25400">
            <a:solidFill>
              <a:srgbClr val="3940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g1ed29a3d283_0_3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138" y="1809050"/>
            <a:ext cx="854400" cy="8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1ed29a3d283_0_3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6013" y="2927750"/>
            <a:ext cx="794525" cy="79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1ed29a3d283_0_3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638" y="3986575"/>
            <a:ext cx="1211399" cy="68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1ed29a3d283_0_39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7575" y="4935800"/>
            <a:ext cx="1211399" cy="743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1ed29a3d283_0_39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42314" y="3157800"/>
            <a:ext cx="1108675" cy="11086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1ed29a3d283_0_397"/>
          <p:cNvSpPr txBox="1"/>
          <p:nvPr/>
        </p:nvSpPr>
        <p:spPr>
          <a:xfrm>
            <a:off x="4278263" y="4266463"/>
            <a:ext cx="1036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/>
              <a:t>OBPS Metrics DB</a:t>
            </a:r>
            <a:endParaRPr b="1"/>
          </a:p>
        </p:txBody>
      </p:sp>
      <p:pic>
        <p:nvPicPr>
          <p:cNvPr id="229" name="Google Shape;229;g1ed29a3d283_0_39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388872" y="1933650"/>
            <a:ext cx="3538550" cy="3070274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30" name="Google Shape;230;g1ed29a3d283_0_39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99076" y="3310948"/>
            <a:ext cx="1036800" cy="1150515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1" name="Google Shape;231;g1ed29a3d283_0_397"/>
          <p:cNvSpPr/>
          <p:nvPr/>
        </p:nvSpPr>
        <p:spPr>
          <a:xfrm rot="-5400000">
            <a:off x="-866912" y="3096675"/>
            <a:ext cx="4140000" cy="1373100"/>
          </a:xfrm>
          <a:prstGeom prst="wedgeRectCallout">
            <a:avLst>
              <a:gd fmla="val 7144" name="adj1"/>
              <a:gd fmla="val 80802" name="adj2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1ed29a3d283_0_397"/>
          <p:cNvSpPr/>
          <p:nvPr/>
        </p:nvSpPr>
        <p:spPr>
          <a:xfrm rot="1847">
            <a:off x="3541871" y="3500492"/>
            <a:ext cx="558300" cy="423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1ed29a3d283_0_397"/>
          <p:cNvSpPr/>
          <p:nvPr/>
        </p:nvSpPr>
        <p:spPr>
          <a:xfrm rot="1847">
            <a:off x="7496221" y="3500492"/>
            <a:ext cx="558300" cy="423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1ed29a3d283_0_397"/>
          <p:cNvSpPr/>
          <p:nvPr/>
        </p:nvSpPr>
        <p:spPr>
          <a:xfrm>
            <a:off x="5346650" y="3522400"/>
            <a:ext cx="683400" cy="3795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5" name="Google Shape;235;g1ed29a3d283_0_397"/>
          <p:cNvPicPr preferRelativeResize="0"/>
          <p:nvPr/>
        </p:nvPicPr>
        <p:blipFill rotWithShape="1">
          <a:blip r:embed="rId10">
            <a:alphaModFix/>
          </a:blip>
          <a:srcRect b="0" l="22039" r="18539" t="0"/>
          <a:stretch/>
        </p:blipFill>
        <p:spPr>
          <a:xfrm>
            <a:off x="6157450" y="3211188"/>
            <a:ext cx="1211375" cy="1144073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6" name="Google Shape;236;g1ed29a3d283_0_397"/>
          <p:cNvSpPr/>
          <p:nvPr/>
        </p:nvSpPr>
        <p:spPr>
          <a:xfrm>
            <a:off x="7521677" y="6538451"/>
            <a:ext cx="2595600" cy="122400"/>
          </a:xfrm>
          <a:prstGeom prst="rect">
            <a:avLst/>
          </a:prstGeom>
          <a:solidFill>
            <a:srgbClr val="39406E"/>
          </a:solidFill>
          <a:ln cap="flat" cmpd="sng" w="25400">
            <a:solidFill>
              <a:srgbClr val="3940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g1ed29a3d283_0_397"/>
          <p:cNvSpPr txBox="1"/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AU" sz="3600"/>
              <a:t>OBPS by the numbers</a:t>
            </a:r>
            <a:endParaRPr b="1" sz="3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ed29a3d283_0_45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Recommendations (I)</a:t>
            </a:r>
            <a:endParaRPr/>
          </a:p>
        </p:txBody>
      </p:sp>
      <p:sp>
        <p:nvSpPr>
          <p:cNvPr id="244" name="Google Shape;244;g1ed29a3d283_0_456"/>
          <p:cNvSpPr txBox="1"/>
          <p:nvPr/>
        </p:nvSpPr>
        <p:spPr>
          <a:xfrm>
            <a:off x="1073850" y="1690825"/>
            <a:ext cx="10515600" cy="18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-AU" sz="2700">
                <a:latin typeface="Calibri"/>
                <a:ea typeface="Calibri"/>
                <a:cs typeface="Calibri"/>
                <a:sym typeface="Calibri"/>
              </a:rPr>
              <a:t>Identify limited core essential targets and metrics for the KPIs program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-AU" sz="2700">
                <a:latin typeface="Calibri"/>
                <a:ea typeface="Calibri"/>
                <a:cs typeface="Calibri"/>
                <a:sym typeface="Calibri"/>
              </a:rPr>
              <a:t>Metrics need to be cheap to compile and persistent.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-AU" sz="2700">
                <a:latin typeface="Calibri"/>
                <a:ea typeface="Calibri"/>
                <a:cs typeface="Calibri"/>
                <a:sym typeface="Calibri"/>
              </a:rPr>
              <a:t>We need to limit manual metrics collection to the essential cases. 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g1ed29a3d283_0_456"/>
          <p:cNvSpPr/>
          <p:nvPr/>
        </p:nvSpPr>
        <p:spPr>
          <a:xfrm>
            <a:off x="7521677" y="6538451"/>
            <a:ext cx="2595600" cy="122400"/>
          </a:xfrm>
          <a:prstGeom prst="rect">
            <a:avLst/>
          </a:prstGeom>
          <a:solidFill>
            <a:srgbClr val="39406E"/>
          </a:solidFill>
          <a:ln cap="flat" cmpd="sng" w="25400">
            <a:solidFill>
              <a:srgbClr val="3940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ed29a3d283_0_46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Recommendations (II)</a:t>
            </a:r>
            <a:endParaRPr/>
          </a:p>
        </p:txBody>
      </p:sp>
      <p:sp>
        <p:nvSpPr>
          <p:cNvPr id="252" name="Google Shape;252;g1ed29a3d283_0_462"/>
          <p:cNvSpPr txBox="1"/>
          <p:nvPr/>
        </p:nvSpPr>
        <p:spPr>
          <a:xfrm>
            <a:off x="1624050" y="1690825"/>
            <a:ext cx="9540000" cy="3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-AU" sz="2700">
                <a:latin typeface="Calibri"/>
                <a:ea typeface="Calibri"/>
                <a:cs typeface="Calibri"/>
                <a:sym typeface="Calibri"/>
              </a:rPr>
              <a:t>Metadata is an asset for OBPS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-AU" sz="2700">
                <a:latin typeface="Calibri"/>
                <a:ea typeface="Calibri"/>
                <a:cs typeface="Calibri"/>
                <a:sym typeface="Calibri"/>
              </a:rPr>
              <a:t>Metadata curation in Repository Database is needed for extracting relevant metrics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-AU" sz="2700">
                <a:latin typeface="Calibri"/>
                <a:ea typeface="Calibri"/>
                <a:cs typeface="Calibri"/>
                <a:sym typeface="Calibri"/>
              </a:rPr>
              <a:t>Ambassadors program could potentially contribute to “recruit specialists” for such curation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-AU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Possible OTGA dedicated training to be offered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-AU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is the change state of certain metadata fields updated in the system? Is it through new versions of the documents? Link to endorsement/convergence. Process needs to be defined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g1ed29a3d283_0_462"/>
          <p:cNvSpPr/>
          <p:nvPr/>
        </p:nvSpPr>
        <p:spPr>
          <a:xfrm>
            <a:off x="7521677" y="6538451"/>
            <a:ext cx="2595600" cy="122400"/>
          </a:xfrm>
          <a:prstGeom prst="rect">
            <a:avLst/>
          </a:prstGeom>
          <a:solidFill>
            <a:srgbClr val="39406E"/>
          </a:solidFill>
          <a:ln cap="flat" cmpd="sng" w="25400">
            <a:solidFill>
              <a:srgbClr val="3940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ed29a3d283_0_46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Recommendations (III)</a:t>
            </a:r>
            <a:endParaRPr/>
          </a:p>
        </p:txBody>
      </p:sp>
      <p:sp>
        <p:nvSpPr>
          <p:cNvPr id="260" name="Google Shape;260;g1ed29a3d283_0_468"/>
          <p:cNvSpPr txBox="1"/>
          <p:nvPr/>
        </p:nvSpPr>
        <p:spPr>
          <a:xfrm>
            <a:off x="943650" y="1989150"/>
            <a:ext cx="10410300" cy="18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-AU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 generated by OBPS VC not yet identified. </a:t>
            </a:r>
            <a:r>
              <a:rPr lang="en-AU" sz="2700">
                <a:latin typeface="Calibri"/>
                <a:ea typeface="Calibri"/>
                <a:cs typeface="Calibri"/>
                <a:sym typeface="Calibri"/>
              </a:rPr>
              <a:t>Direct link to 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4000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○"/>
            </a:pPr>
            <a:r>
              <a:rPr lang="en-AU" sz="2700">
                <a:latin typeface="Calibri"/>
                <a:ea typeface="Calibri"/>
                <a:cs typeface="Calibri"/>
                <a:sym typeface="Calibri"/>
              </a:rPr>
              <a:t>Value proposition and business case are to be  defined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4000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○"/>
            </a:pPr>
            <a:r>
              <a:rPr lang="en-AU" sz="2700">
                <a:latin typeface="Calibri"/>
                <a:ea typeface="Calibri"/>
                <a:cs typeface="Calibri"/>
                <a:sym typeface="Calibri"/>
              </a:rPr>
              <a:t>Impact definition for OBPS not yet done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g1ed29a3d283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76384" y="914409"/>
            <a:ext cx="2896981" cy="1352929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1ed29a3d283_0_0"/>
          <p:cNvSpPr txBox="1"/>
          <p:nvPr/>
        </p:nvSpPr>
        <p:spPr>
          <a:xfrm>
            <a:off x="4367808" y="6309320"/>
            <a:ext cx="3181500" cy="1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940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g1ed29a3d283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8825" y="2980199"/>
            <a:ext cx="1983076" cy="1206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1ed29a3d283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29775" y="3023813"/>
            <a:ext cx="2190190" cy="205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g1ed29a3d283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94375" y="3023825"/>
            <a:ext cx="4047199" cy="8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g1ed29a3d283_0_0"/>
          <p:cNvSpPr/>
          <p:nvPr/>
        </p:nvSpPr>
        <p:spPr>
          <a:xfrm>
            <a:off x="7521677" y="6538451"/>
            <a:ext cx="2595600" cy="122400"/>
          </a:xfrm>
          <a:prstGeom prst="rect">
            <a:avLst/>
          </a:prstGeom>
          <a:solidFill>
            <a:srgbClr val="39406E"/>
          </a:solidFill>
          <a:ln cap="flat" cmpd="sng" w="25400">
            <a:solidFill>
              <a:srgbClr val="3940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ed29a3d283_0_53"/>
          <p:cNvSpPr txBox="1"/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AU" sz="3600"/>
              <a:t>Task Team objective</a:t>
            </a:r>
            <a:endParaRPr b="1" sz="3600"/>
          </a:p>
        </p:txBody>
      </p:sp>
      <p:sp>
        <p:nvSpPr>
          <p:cNvPr id="72" name="Google Shape;72;g1ed29a3d283_0_53"/>
          <p:cNvSpPr txBox="1"/>
          <p:nvPr/>
        </p:nvSpPr>
        <p:spPr>
          <a:xfrm>
            <a:off x="2328450" y="2521050"/>
            <a:ext cx="7535100" cy="18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100">
                <a:solidFill>
                  <a:schemeClr val="dk1"/>
                </a:solidFill>
              </a:rPr>
              <a:t>Identify and characterize the KPIs to track OBPS success and provide guidance toward strategic objectives completion.</a:t>
            </a:r>
            <a:endParaRPr sz="3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g1ed29a3d283_0_53"/>
          <p:cNvSpPr/>
          <p:nvPr/>
        </p:nvSpPr>
        <p:spPr>
          <a:xfrm>
            <a:off x="7521677" y="6538451"/>
            <a:ext cx="2595600" cy="122400"/>
          </a:xfrm>
          <a:prstGeom prst="rect">
            <a:avLst/>
          </a:prstGeom>
          <a:solidFill>
            <a:srgbClr val="39406E"/>
          </a:solidFill>
          <a:ln cap="flat" cmpd="sng" w="25400">
            <a:solidFill>
              <a:srgbClr val="3940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g1ed29a3d283_0_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0438" y="218925"/>
            <a:ext cx="5551124" cy="60551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g1ed29a3d283_0_106"/>
          <p:cNvSpPr txBox="1"/>
          <p:nvPr>
            <p:ph type="title"/>
          </p:nvPr>
        </p:nvSpPr>
        <p:spPr>
          <a:xfrm>
            <a:off x="824925" y="1824363"/>
            <a:ext cx="1580700" cy="284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AU" sz="3600"/>
              <a:t>The </a:t>
            </a:r>
            <a:endParaRPr b="1" sz="3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AU" sz="3600"/>
              <a:t>OBPS </a:t>
            </a:r>
            <a:endParaRPr b="1" sz="3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AU" sz="3600"/>
              <a:t>Value </a:t>
            </a:r>
            <a:endParaRPr b="1" sz="3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AU" sz="3600"/>
              <a:t>Chain</a:t>
            </a:r>
            <a:endParaRPr b="1" sz="3600"/>
          </a:p>
        </p:txBody>
      </p:sp>
      <p:sp>
        <p:nvSpPr>
          <p:cNvPr id="81" name="Google Shape;81;g1ed29a3d283_0_106"/>
          <p:cNvSpPr/>
          <p:nvPr/>
        </p:nvSpPr>
        <p:spPr>
          <a:xfrm>
            <a:off x="7521677" y="6538451"/>
            <a:ext cx="2595600" cy="122400"/>
          </a:xfrm>
          <a:prstGeom prst="rect">
            <a:avLst/>
          </a:prstGeom>
          <a:solidFill>
            <a:srgbClr val="39406E"/>
          </a:solidFill>
          <a:ln cap="flat" cmpd="sng" w="25400">
            <a:solidFill>
              <a:srgbClr val="3940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g1ed29a3d283_0_11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0587" y="1325700"/>
            <a:ext cx="7770825" cy="480495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8" name="Google Shape;88;g1ed29a3d283_0_112"/>
          <p:cNvSpPr txBox="1"/>
          <p:nvPr/>
        </p:nvSpPr>
        <p:spPr>
          <a:xfrm>
            <a:off x="5369400" y="2823900"/>
            <a:ext cx="22992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900">
                <a:latin typeface="Calibri"/>
                <a:ea typeface="Calibri"/>
                <a:cs typeface="Calibri"/>
                <a:sym typeface="Calibri"/>
              </a:rPr>
              <a:t>Voluntary contribution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g1ed29a3d283_0_112"/>
          <p:cNvSpPr txBox="1"/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AU" sz="3600"/>
              <a:t>Value Chain Cost Analysis</a:t>
            </a:r>
            <a:endParaRPr b="1" sz="3600"/>
          </a:p>
        </p:txBody>
      </p:sp>
      <p:sp>
        <p:nvSpPr>
          <p:cNvPr id="90" name="Google Shape;90;g1ed29a3d283_0_112"/>
          <p:cNvSpPr/>
          <p:nvPr/>
        </p:nvSpPr>
        <p:spPr>
          <a:xfrm>
            <a:off x="7521677" y="6538451"/>
            <a:ext cx="2595600" cy="122400"/>
          </a:xfrm>
          <a:prstGeom prst="rect">
            <a:avLst/>
          </a:prstGeom>
          <a:solidFill>
            <a:srgbClr val="39406E"/>
          </a:solidFill>
          <a:ln cap="flat" cmpd="sng" w="25400">
            <a:solidFill>
              <a:srgbClr val="3940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ed29a3d283_0_160"/>
          <p:cNvSpPr/>
          <p:nvPr/>
        </p:nvSpPr>
        <p:spPr>
          <a:xfrm>
            <a:off x="462067" y="188300"/>
            <a:ext cx="9459900" cy="4450500"/>
          </a:xfrm>
          <a:prstGeom prst="roundRect">
            <a:avLst>
              <a:gd fmla="val 5191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1ed29a3d283_0_160"/>
          <p:cNvSpPr/>
          <p:nvPr/>
        </p:nvSpPr>
        <p:spPr>
          <a:xfrm>
            <a:off x="1082200" y="525567"/>
            <a:ext cx="1763100" cy="8025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900"/>
              <a:t>VCA</a:t>
            </a:r>
            <a:endParaRPr sz="1900"/>
          </a:p>
        </p:txBody>
      </p:sp>
      <p:sp>
        <p:nvSpPr>
          <p:cNvPr id="97" name="Google Shape;97;g1ed29a3d283_0_160"/>
          <p:cNvSpPr/>
          <p:nvPr/>
        </p:nvSpPr>
        <p:spPr>
          <a:xfrm>
            <a:off x="3924033" y="525567"/>
            <a:ext cx="1763100" cy="802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900"/>
              <a:t>Cost Value Analysis</a:t>
            </a:r>
            <a:endParaRPr sz="1900"/>
          </a:p>
        </p:txBody>
      </p:sp>
      <p:sp>
        <p:nvSpPr>
          <p:cNvPr id="98" name="Google Shape;98;g1ed29a3d283_0_160"/>
          <p:cNvSpPr/>
          <p:nvPr/>
        </p:nvSpPr>
        <p:spPr>
          <a:xfrm>
            <a:off x="1082200" y="2803367"/>
            <a:ext cx="1763100" cy="8025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900"/>
              <a:t>BPs uptake paper</a:t>
            </a:r>
            <a:endParaRPr sz="1900"/>
          </a:p>
        </p:txBody>
      </p:sp>
      <p:sp>
        <p:nvSpPr>
          <p:cNvPr id="99" name="Google Shape;99;g1ed29a3d283_0_160"/>
          <p:cNvSpPr/>
          <p:nvPr/>
        </p:nvSpPr>
        <p:spPr>
          <a:xfrm>
            <a:off x="2979100" y="829567"/>
            <a:ext cx="826800" cy="32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g1ed29a3d283_0_160"/>
          <p:cNvSpPr/>
          <p:nvPr/>
        </p:nvSpPr>
        <p:spPr>
          <a:xfrm>
            <a:off x="5805367" y="829567"/>
            <a:ext cx="826800" cy="32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1ed29a3d283_0_160"/>
          <p:cNvSpPr/>
          <p:nvPr/>
        </p:nvSpPr>
        <p:spPr>
          <a:xfrm>
            <a:off x="6765875" y="516377"/>
            <a:ext cx="2560500" cy="9582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900"/>
              <a:t>User Stories/</a:t>
            </a:r>
            <a:endParaRPr sz="1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900"/>
              <a:t>success cases/</a:t>
            </a:r>
            <a:endParaRPr sz="1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900"/>
              <a:t>Impacts</a:t>
            </a:r>
            <a:endParaRPr sz="1900"/>
          </a:p>
        </p:txBody>
      </p:sp>
      <p:sp>
        <p:nvSpPr>
          <p:cNvPr id="102" name="Google Shape;102;g1ed29a3d283_0_160"/>
          <p:cNvSpPr/>
          <p:nvPr/>
        </p:nvSpPr>
        <p:spPr>
          <a:xfrm>
            <a:off x="2979100" y="3040367"/>
            <a:ext cx="3653100" cy="32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1ed29a3d283_0_160"/>
          <p:cNvSpPr/>
          <p:nvPr/>
        </p:nvSpPr>
        <p:spPr>
          <a:xfrm>
            <a:off x="462067" y="4839500"/>
            <a:ext cx="9459900" cy="1850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1ed29a3d283_0_160"/>
          <p:cNvSpPr txBox="1"/>
          <p:nvPr/>
        </p:nvSpPr>
        <p:spPr>
          <a:xfrm>
            <a:off x="1082200" y="3935233"/>
            <a:ext cx="5013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800"/>
              </a:spcAft>
              <a:buNone/>
            </a:pPr>
            <a:r>
              <a:rPr b="1" lang="en-AU" sz="2100">
                <a:solidFill>
                  <a:schemeClr val="dk1"/>
                </a:solidFill>
              </a:rPr>
              <a:t>OBPS Value Documenting Analysis</a:t>
            </a:r>
            <a:endParaRPr b="1" sz="1900"/>
          </a:p>
        </p:txBody>
      </p:sp>
      <p:sp>
        <p:nvSpPr>
          <p:cNvPr id="105" name="Google Shape;105;g1ed29a3d283_0_160"/>
          <p:cNvSpPr txBox="1"/>
          <p:nvPr/>
        </p:nvSpPr>
        <p:spPr>
          <a:xfrm>
            <a:off x="1082200" y="4874067"/>
            <a:ext cx="4596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800"/>
              </a:spcAft>
              <a:buNone/>
            </a:pPr>
            <a:r>
              <a:rPr b="1" lang="en-AU" sz="2100">
                <a:solidFill>
                  <a:schemeClr val="dk1"/>
                </a:solidFill>
              </a:rPr>
              <a:t>OBPS KPIs Programme</a:t>
            </a:r>
            <a:endParaRPr b="1" sz="1900"/>
          </a:p>
        </p:txBody>
      </p:sp>
      <p:sp>
        <p:nvSpPr>
          <p:cNvPr id="106" name="Google Shape;106;g1ed29a3d283_0_160"/>
          <p:cNvSpPr/>
          <p:nvPr/>
        </p:nvSpPr>
        <p:spPr>
          <a:xfrm>
            <a:off x="7385867" y="5589167"/>
            <a:ext cx="1405500" cy="802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900"/>
              <a:t>KPIs </a:t>
            </a:r>
            <a:endParaRPr sz="1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900"/>
              <a:t>definition</a:t>
            </a:r>
            <a:endParaRPr sz="1900"/>
          </a:p>
        </p:txBody>
      </p:sp>
      <p:sp>
        <p:nvSpPr>
          <p:cNvPr id="107" name="Google Shape;107;g1ed29a3d283_0_160"/>
          <p:cNvSpPr/>
          <p:nvPr/>
        </p:nvSpPr>
        <p:spPr>
          <a:xfrm>
            <a:off x="5068583" y="5589167"/>
            <a:ext cx="1320300" cy="802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900"/>
              <a:t>Data sources</a:t>
            </a:r>
            <a:endParaRPr sz="1900"/>
          </a:p>
        </p:txBody>
      </p:sp>
      <p:sp>
        <p:nvSpPr>
          <p:cNvPr id="108" name="Google Shape;108;g1ed29a3d283_0_160"/>
          <p:cNvSpPr/>
          <p:nvPr/>
        </p:nvSpPr>
        <p:spPr>
          <a:xfrm>
            <a:off x="2426500" y="5589167"/>
            <a:ext cx="1594800" cy="802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900"/>
              <a:t>Results presentation</a:t>
            </a:r>
            <a:endParaRPr sz="1900"/>
          </a:p>
        </p:txBody>
      </p:sp>
      <p:sp>
        <p:nvSpPr>
          <p:cNvPr id="109" name="Google Shape;109;g1ed29a3d283_0_160"/>
          <p:cNvSpPr/>
          <p:nvPr/>
        </p:nvSpPr>
        <p:spPr>
          <a:xfrm rot="10800000">
            <a:off x="6474033" y="5826067"/>
            <a:ext cx="826800" cy="32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1ed29a3d283_0_160"/>
          <p:cNvSpPr/>
          <p:nvPr/>
        </p:nvSpPr>
        <p:spPr>
          <a:xfrm rot="10800000">
            <a:off x="4156767" y="5812800"/>
            <a:ext cx="826800" cy="32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1ed29a3d283_0_160"/>
          <p:cNvSpPr/>
          <p:nvPr/>
        </p:nvSpPr>
        <p:spPr>
          <a:xfrm rot="5400000">
            <a:off x="6060617" y="3327817"/>
            <a:ext cx="3970800" cy="32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1ed29a3d283_0_160"/>
          <p:cNvSpPr/>
          <p:nvPr/>
        </p:nvSpPr>
        <p:spPr>
          <a:xfrm>
            <a:off x="6844867" y="2346433"/>
            <a:ext cx="2402400" cy="15417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900"/>
              <a:t>Opportunities to optimize OBPS to align with BPs uptake</a:t>
            </a:r>
            <a:endParaRPr sz="1900"/>
          </a:p>
        </p:txBody>
      </p:sp>
      <p:sp>
        <p:nvSpPr>
          <p:cNvPr id="113" name="Google Shape;113;g1ed29a3d283_0_160"/>
          <p:cNvSpPr/>
          <p:nvPr/>
        </p:nvSpPr>
        <p:spPr>
          <a:xfrm>
            <a:off x="10298075" y="5523026"/>
            <a:ext cx="1405500" cy="9348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900"/>
              <a:t>OBPS Strategic Objectives</a:t>
            </a:r>
            <a:endParaRPr sz="1900"/>
          </a:p>
        </p:txBody>
      </p:sp>
      <p:sp>
        <p:nvSpPr>
          <p:cNvPr id="114" name="Google Shape;114;g1ed29a3d283_0_160"/>
          <p:cNvSpPr/>
          <p:nvPr/>
        </p:nvSpPr>
        <p:spPr>
          <a:xfrm rot="10800000">
            <a:off x="8989321" y="5826175"/>
            <a:ext cx="1182300" cy="32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ed29a3d283_0_232"/>
          <p:cNvSpPr/>
          <p:nvPr/>
        </p:nvSpPr>
        <p:spPr>
          <a:xfrm>
            <a:off x="462067" y="188300"/>
            <a:ext cx="9459900" cy="4450500"/>
          </a:xfrm>
          <a:prstGeom prst="roundRect">
            <a:avLst>
              <a:gd fmla="val 5191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1ed29a3d283_0_232"/>
          <p:cNvSpPr/>
          <p:nvPr/>
        </p:nvSpPr>
        <p:spPr>
          <a:xfrm>
            <a:off x="7028275" y="592567"/>
            <a:ext cx="1763100" cy="8025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900"/>
              <a:t>VCA</a:t>
            </a:r>
            <a:endParaRPr sz="1900"/>
          </a:p>
        </p:txBody>
      </p:sp>
      <p:sp>
        <p:nvSpPr>
          <p:cNvPr id="121" name="Google Shape;121;g1ed29a3d283_0_232"/>
          <p:cNvSpPr/>
          <p:nvPr/>
        </p:nvSpPr>
        <p:spPr>
          <a:xfrm>
            <a:off x="4021308" y="592567"/>
            <a:ext cx="1763100" cy="802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900"/>
              <a:t>Cost Value Analysis</a:t>
            </a:r>
            <a:endParaRPr sz="1900"/>
          </a:p>
        </p:txBody>
      </p:sp>
      <p:sp>
        <p:nvSpPr>
          <p:cNvPr id="122" name="Google Shape;122;g1ed29a3d283_0_232"/>
          <p:cNvSpPr/>
          <p:nvPr/>
        </p:nvSpPr>
        <p:spPr>
          <a:xfrm rot="10800000">
            <a:off x="6015825" y="829567"/>
            <a:ext cx="826800" cy="32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1ed29a3d283_0_232"/>
          <p:cNvSpPr/>
          <p:nvPr/>
        </p:nvSpPr>
        <p:spPr>
          <a:xfrm>
            <a:off x="462067" y="4839500"/>
            <a:ext cx="9459900" cy="1850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1ed29a3d283_0_232"/>
          <p:cNvSpPr txBox="1"/>
          <p:nvPr/>
        </p:nvSpPr>
        <p:spPr>
          <a:xfrm>
            <a:off x="1082200" y="3935233"/>
            <a:ext cx="5013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800"/>
              </a:spcAft>
              <a:buNone/>
            </a:pPr>
            <a:r>
              <a:rPr b="1" lang="en-AU" sz="2100">
                <a:solidFill>
                  <a:schemeClr val="dk1"/>
                </a:solidFill>
              </a:rPr>
              <a:t>OBPS Value Documenting Analysis</a:t>
            </a:r>
            <a:endParaRPr b="1" sz="1900"/>
          </a:p>
        </p:txBody>
      </p:sp>
      <p:sp>
        <p:nvSpPr>
          <p:cNvPr id="125" name="Google Shape;125;g1ed29a3d283_0_232"/>
          <p:cNvSpPr txBox="1"/>
          <p:nvPr/>
        </p:nvSpPr>
        <p:spPr>
          <a:xfrm>
            <a:off x="1082200" y="4874067"/>
            <a:ext cx="4596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800"/>
              </a:spcAft>
              <a:buNone/>
            </a:pPr>
            <a:r>
              <a:rPr b="1" lang="en-AU" sz="2100">
                <a:solidFill>
                  <a:schemeClr val="dk1"/>
                </a:solidFill>
              </a:rPr>
              <a:t>OBPS KPIs Programme</a:t>
            </a:r>
            <a:endParaRPr b="1" sz="1900"/>
          </a:p>
        </p:txBody>
      </p:sp>
      <p:sp>
        <p:nvSpPr>
          <p:cNvPr id="126" name="Google Shape;126;g1ed29a3d283_0_232"/>
          <p:cNvSpPr/>
          <p:nvPr/>
        </p:nvSpPr>
        <p:spPr>
          <a:xfrm>
            <a:off x="7385867" y="5589167"/>
            <a:ext cx="1405500" cy="802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900"/>
              <a:t>KPIs </a:t>
            </a:r>
            <a:endParaRPr sz="1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900"/>
              <a:t>definition</a:t>
            </a:r>
            <a:endParaRPr sz="1900"/>
          </a:p>
        </p:txBody>
      </p:sp>
      <p:sp>
        <p:nvSpPr>
          <p:cNvPr id="127" name="Google Shape;127;g1ed29a3d283_0_232"/>
          <p:cNvSpPr/>
          <p:nvPr/>
        </p:nvSpPr>
        <p:spPr>
          <a:xfrm>
            <a:off x="5068583" y="5589167"/>
            <a:ext cx="1320300" cy="802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900"/>
              <a:t>Data sources</a:t>
            </a:r>
            <a:endParaRPr sz="1900"/>
          </a:p>
        </p:txBody>
      </p:sp>
      <p:sp>
        <p:nvSpPr>
          <p:cNvPr id="128" name="Google Shape;128;g1ed29a3d283_0_232"/>
          <p:cNvSpPr/>
          <p:nvPr/>
        </p:nvSpPr>
        <p:spPr>
          <a:xfrm>
            <a:off x="2426500" y="5589167"/>
            <a:ext cx="1594800" cy="802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900"/>
              <a:t>Results presentation</a:t>
            </a:r>
            <a:endParaRPr sz="1900"/>
          </a:p>
        </p:txBody>
      </p:sp>
      <p:sp>
        <p:nvSpPr>
          <p:cNvPr id="129" name="Google Shape;129;g1ed29a3d283_0_232"/>
          <p:cNvSpPr/>
          <p:nvPr/>
        </p:nvSpPr>
        <p:spPr>
          <a:xfrm rot="10800000">
            <a:off x="6474033" y="5826067"/>
            <a:ext cx="826800" cy="32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1ed29a3d283_0_232"/>
          <p:cNvSpPr/>
          <p:nvPr/>
        </p:nvSpPr>
        <p:spPr>
          <a:xfrm rot="10800000">
            <a:off x="4156767" y="5812800"/>
            <a:ext cx="826800" cy="32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1ed29a3d283_0_232"/>
          <p:cNvSpPr/>
          <p:nvPr/>
        </p:nvSpPr>
        <p:spPr>
          <a:xfrm rot="5398951">
            <a:off x="5942883" y="3351626"/>
            <a:ext cx="3933900" cy="32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1ed29a3d283_0_232"/>
          <p:cNvSpPr/>
          <p:nvPr/>
        </p:nvSpPr>
        <p:spPr>
          <a:xfrm>
            <a:off x="10298075" y="5523026"/>
            <a:ext cx="1405500" cy="9348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900"/>
              <a:t>OBPS Strategic Objectives</a:t>
            </a:r>
            <a:endParaRPr sz="1900"/>
          </a:p>
        </p:txBody>
      </p:sp>
      <p:sp>
        <p:nvSpPr>
          <p:cNvPr id="133" name="Google Shape;133;g1ed29a3d283_0_232"/>
          <p:cNvSpPr/>
          <p:nvPr/>
        </p:nvSpPr>
        <p:spPr>
          <a:xfrm rot="10800000">
            <a:off x="8989321" y="5826175"/>
            <a:ext cx="1182300" cy="32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ed29a3d283_0_259"/>
          <p:cNvSpPr txBox="1"/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AU" sz="3600"/>
              <a:t>KPIs Aims</a:t>
            </a:r>
            <a:endParaRPr b="1" sz="3600"/>
          </a:p>
        </p:txBody>
      </p:sp>
      <p:sp>
        <p:nvSpPr>
          <p:cNvPr id="140" name="Google Shape;140;g1ed29a3d283_0_259"/>
          <p:cNvSpPr txBox="1"/>
          <p:nvPr/>
        </p:nvSpPr>
        <p:spPr>
          <a:xfrm>
            <a:off x="2328450" y="2521050"/>
            <a:ext cx="7535100" cy="18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AutoNum type="arabicPeriod"/>
            </a:pPr>
            <a:r>
              <a:rPr lang="en-AU" sz="2700">
                <a:latin typeface="Calibri"/>
                <a:ea typeface="Calibri"/>
                <a:cs typeface="Calibri"/>
                <a:sym typeface="Calibri"/>
              </a:rPr>
              <a:t>Attract and increase external funders/sponsors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AutoNum type="arabicPeriod"/>
            </a:pPr>
            <a:r>
              <a:rPr lang="en-AU" sz="2700">
                <a:latin typeface="Calibri"/>
                <a:ea typeface="Calibri"/>
                <a:cs typeface="Calibri"/>
                <a:sym typeface="Calibri"/>
              </a:rPr>
              <a:t>Monitoring achievement of Strategic Objectives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1ed29a3d283_0_259"/>
          <p:cNvSpPr/>
          <p:nvPr/>
        </p:nvSpPr>
        <p:spPr>
          <a:xfrm>
            <a:off x="7521677" y="6538451"/>
            <a:ext cx="2595600" cy="122400"/>
          </a:xfrm>
          <a:prstGeom prst="rect">
            <a:avLst/>
          </a:prstGeom>
          <a:solidFill>
            <a:srgbClr val="39406E"/>
          </a:solidFill>
          <a:ln cap="flat" cmpd="sng" w="25400">
            <a:solidFill>
              <a:srgbClr val="3940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ed29a3d283_0_265"/>
          <p:cNvSpPr txBox="1"/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AU" sz="3600"/>
              <a:t>KPIs for who?</a:t>
            </a:r>
            <a:endParaRPr b="1" sz="3600"/>
          </a:p>
        </p:txBody>
      </p:sp>
      <p:pic>
        <p:nvPicPr>
          <p:cNvPr id="148" name="Google Shape;148;g1ed29a3d283_0_2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6050" y="1989152"/>
            <a:ext cx="1780237" cy="166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1ed29a3d283_0_2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0554" y="1989152"/>
            <a:ext cx="1780237" cy="166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1ed29a3d283_0_2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9514" y="1989150"/>
            <a:ext cx="1780237" cy="1666148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1ed29a3d283_0_265"/>
          <p:cNvSpPr txBox="1"/>
          <p:nvPr/>
        </p:nvSpPr>
        <p:spPr>
          <a:xfrm>
            <a:off x="2357500" y="4099725"/>
            <a:ext cx="1568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2400">
                <a:latin typeface="Calibri"/>
                <a:ea typeface="Calibri"/>
                <a:cs typeface="Calibri"/>
                <a:sym typeface="Calibri"/>
              </a:rPr>
              <a:t>FUNDERS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1ed29a3d283_0_265"/>
          <p:cNvSpPr txBox="1"/>
          <p:nvPr/>
        </p:nvSpPr>
        <p:spPr>
          <a:xfrm>
            <a:off x="5226475" y="4099725"/>
            <a:ext cx="1568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2400">
                <a:latin typeface="Calibri"/>
                <a:ea typeface="Calibri"/>
                <a:cs typeface="Calibri"/>
                <a:sym typeface="Calibri"/>
              </a:rPr>
              <a:t>USERS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1ed29a3d283_0_265"/>
          <p:cNvSpPr txBox="1"/>
          <p:nvPr/>
        </p:nvSpPr>
        <p:spPr>
          <a:xfrm>
            <a:off x="8095438" y="4099725"/>
            <a:ext cx="1568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2400">
                <a:latin typeface="Calibri"/>
                <a:ea typeface="Calibri"/>
                <a:cs typeface="Calibri"/>
                <a:sym typeface="Calibri"/>
              </a:rPr>
              <a:t>INTERNAL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1ed29a3d283_0_265"/>
          <p:cNvSpPr/>
          <p:nvPr/>
        </p:nvSpPr>
        <p:spPr>
          <a:xfrm>
            <a:off x="7521677" y="6538451"/>
            <a:ext cx="2595600" cy="122400"/>
          </a:xfrm>
          <a:prstGeom prst="rect">
            <a:avLst/>
          </a:prstGeom>
          <a:solidFill>
            <a:srgbClr val="39406E"/>
          </a:solidFill>
          <a:ln cap="flat" cmpd="sng" w="25400">
            <a:solidFill>
              <a:srgbClr val="3940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ed29a3d283_0_276"/>
          <p:cNvSpPr txBox="1"/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AU" sz="3600"/>
              <a:t>Measure performance against outcomes</a:t>
            </a:r>
            <a:endParaRPr b="1" sz="3600"/>
          </a:p>
        </p:txBody>
      </p:sp>
      <p:sp>
        <p:nvSpPr>
          <p:cNvPr id="161" name="Google Shape;161;g1ed29a3d283_0_276"/>
          <p:cNvSpPr txBox="1"/>
          <p:nvPr/>
        </p:nvSpPr>
        <p:spPr>
          <a:xfrm>
            <a:off x="838200" y="1158750"/>
            <a:ext cx="10515600" cy="46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AU" sz="1200"/>
              <a:t>SO-01 Outcomes:</a:t>
            </a:r>
            <a:endParaRPr sz="12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AU" sz="1200">
                <a:solidFill>
                  <a:schemeClr val="dk1"/>
                </a:solidFill>
              </a:rPr>
              <a:t>The OBPS is a trusted, certified, responsive and sustained  community resource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AU" sz="1200">
                <a:solidFill>
                  <a:schemeClr val="dk1"/>
                </a:solidFill>
              </a:rPr>
              <a:t>The OBPS hosts best practices that are tailored to a broad spectrum of resource / capability environments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AU" sz="1200">
                <a:solidFill>
                  <a:schemeClr val="dk1"/>
                </a:solidFill>
              </a:rPr>
              <a:t>OBPS has broad community participation and ownership in the development and operations of the System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AU" sz="1200">
                <a:solidFill>
                  <a:schemeClr val="dk1"/>
                </a:solidFill>
              </a:rPr>
              <a:t>The OBPS provides functionality which allows use by traditional knowledge holders and  communities with multiple ways of storing and transmitting practical knowhow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AU" sz="1200">
                <a:solidFill>
                  <a:schemeClr val="dk1"/>
                </a:solidFill>
              </a:rPr>
              <a:t>SO-02 Outcomes: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AU" sz="1200">
                <a:solidFill>
                  <a:schemeClr val="dk1"/>
                </a:solidFill>
              </a:rPr>
              <a:t>Trusted protocols for creation, convergence and endorsement of best practices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AU" sz="1200">
                <a:solidFill>
                  <a:schemeClr val="dk1"/>
                </a:solidFill>
              </a:rPr>
              <a:t>Interoperability across all dimensions of ocean stakeholders’ needs through propagation and linking of best practices, data and standards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AU" sz="1200">
                <a:solidFill>
                  <a:schemeClr val="dk1"/>
                </a:solidFill>
              </a:rPr>
              <a:t>Broad community engagement in the creation and adoption of best practices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AU" sz="1200">
                <a:solidFill>
                  <a:schemeClr val="dk1"/>
                </a:solidFill>
              </a:rPr>
              <a:t>SO-03 Outcomes: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AU" sz="1200">
                <a:solidFill>
                  <a:schemeClr val="dk1"/>
                </a:solidFill>
              </a:rPr>
              <a:t>Training resources provided by OTGA and other training providers available through the OBPS repository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AU" sz="1200">
                <a:solidFill>
                  <a:schemeClr val="dk1"/>
                </a:solidFill>
              </a:rPr>
              <a:t>Provision of a portfolio of courses on best practice development, consensus building and submission created by the community for the community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AU" sz="1200">
                <a:solidFill>
                  <a:schemeClr val="dk1"/>
                </a:solidFill>
              </a:rPr>
              <a:t>OBPS courses embedded in relevant university curricula and </a:t>
            </a:r>
            <a:r>
              <a:rPr i="1" lang="en-AU" sz="1200">
                <a:solidFill>
                  <a:schemeClr val="dk1"/>
                </a:solidFill>
              </a:rPr>
              <a:t>Continuing Professional Development (CPD)</a:t>
            </a:r>
            <a:r>
              <a:rPr lang="en-AU" sz="1200">
                <a:solidFill>
                  <a:schemeClr val="dk1"/>
                </a:solidFill>
              </a:rPr>
              <a:t> opportunities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AU" sz="1200">
                <a:solidFill>
                  <a:schemeClr val="dk1"/>
                </a:solidFill>
              </a:rPr>
              <a:t>SO-04 Outcomes: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AU" sz="1200">
                <a:solidFill>
                  <a:schemeClr val="dk1"/>
                </a:solidFill>
              </a:rPr>
              <a:t>A global collection of independent methodology management systems, seamlessly interoperating with the OBPS, that will provide the technology needed to support a cultural shift in how diverse ocean communities advance their practices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AU" sz="1200">
                <a:solidFill>
                  <a:schemeClr val="dk1"/>
                </a:solidFill>
              </a:rPr>
              <a:t>The OBPS continuously exchanges (meta)data with related methodology management systems through ODIS and other digital infrastructures, federating queries across partner systems, promoting access to best-practices methodology content hosted elsewhere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AU" sz="1200">
                <a:solidFill>
                  <a:schemeClr val="dk1"/>
                </a:solidFill>
              </a:rPr>
              <a:t>A process to identify, harness, and co-design cross-system technologies to detect gaps and opportunities for convergence in distributed ocean methodology holdings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62" name="Google Shape;162;g1ed29a3d283_0_276"/>
          <p:cNvSpPr/>
          <p:nvPr/>
        </p:nvSpPr>
        <p:spPr>
          <a:xfrm>
            <a:off x="7521677" y="6538451"/>
            <a:ext cx="2595600" cy="122400"/>
          </a:xfrm>
          <a:prstGeom prst="rect">
            <a:avLst/>
          </a:prstGeom>
          <a:solidFill>
            <a:srgbClr val="39406E"/>
          </a:solidFill>
          <a:ln cap="flat" cmpd="sng" w="25400">
            <a:solidFill>
              <a:srgbClr val="3940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2011-08-05T01:39:14Z</dcterms:created>
  <dc:creator>TiM BOHM</dc:creator>
</cp:coreProperties>
</file>