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7" r:id="rId2"/>
    <p:sldId id="259" r:id="rId3"/>
    <p:sldId id="606" r:id="rId4"/>
    <p:sldId id="607" r:id="rId5"/>
    <p:sldId id="608" r:id="rId6"/>
    <p:sldId id="609" r:id="rId7"/>
    <p:sldId id="610" r:id="rId8"/>
    <p:sldId id="611" r:id="rId9"/>
    <p:sldId id="612" r:id="rId10"/>
    <p:sldId id="27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7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ine Simpson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1E7"/>
    <a:srgbClr val="0D2050"/>
    <a:srgbClr val="6075B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77" autoAdjust="0"/>
    <p:restoredTop sz="94611"/>
  </p:normalViewPr>
  <p:slideViewPr>
    <p:cSldViewPr snapToGrid="0">
      <p:cViewPr varScale="1">
        <p:scale>
          <a:sx n="70" d="100"/>
          <a:sy n="70" d="100"/>
        </p:scale>
        <p:origin x="192" y="936"/>
      </p:cViewPr>
      <p:guideLst>
        <p:guide orient="horz" pos="327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8E971-3CA9-4FC2-9E32-48828B8B9526}" type="datetimeFigureOut">
              <a:rPr lang="en-GB" smtClean="0"/>
              <a:t>09/12/2023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1CCF8-4B4F-4BC6-B314-FEEA6CF3B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577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9AF3D-CF10-437C-B048-4A128116058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27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4008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98228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293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5659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3043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3438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4764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075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50BF96-93B4-48F2-8F00-59720B906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3EF8024-A439-4F11-AC78-4AEBA1CB5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EC7C11-2358-42C6-891F-B342C27C5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09/12/2023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E13A31-371C-489B-A80E-F73DAE5F1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247F6-1AA8-4476-ABAD-3CE6A03F5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275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59820-8A8E-47B3-8D87-54DCFFA5A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C9C4A0-DE13-49B2-B831-D44A2BA8D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E20E6B-E3C3-4093-9221-56BD4E289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09/12/2023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574F92-BEF2-46C9-B544-FF1046149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9361E6-4CCC-41A1-815A-CBF9D47BA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73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84D3DD3-B8EB-4A75-89FE-6C05740C2F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64B4ECD-6320-4929-AA19-BBD875E27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654182-FDD4-4B0D-88BE-3CE7A3365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09/12/2023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0B10B5-2735-4DE5-9590-B2A788AB6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8A07EC-5BCA-4119-AB01-3E84BABF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340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A9E7168-8D9A-4416-A0C2-969D5DDDA1C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6"/>
            <a:ext cx="1169987" cy="133667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Insert </a:t>
            </a:r>
            <a:r>
              <a:rPr lang="fr-FR" dirty="0" err="1"/>
              <a:t>your</a:t>
            </a:r>
            <a:r>
              <a:rPr lang="fr-FR" dirty="0"/>
              <a:t> photo </a:t>
            </a:r>
            <a:r>
              <a:rPr lang="fr-FR" dirty="0" err="1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32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1219170" lvl="1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84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AB922E-EAFA-4E57-8667-55E604335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FE2BE0-FB1C-4A48-9476-5C7F9149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5B6CD3-6B0D-4641-B2B2-7D6767D5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09/12/2023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74C933-F161-48BE-8B99-BCA4A7BCD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5D92F5-E218-4FD6-8D7D-93469FEF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80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9E718D-E555-4FB3-87F8-A72880F9B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809B57-DF6C-43DE-B62E-56F8D29C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42A117-2C0E-4795-8115-3F0DA6E8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09/12/2023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3BBD07-600E-41A3-AAF4-CCDF5A049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B89244-F6AC-40A3-8F6B-EBB9401F0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725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970D5-E8D3-4DCC-8997-9E312141B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F230A2-09BF-4D38-B856-9C70B2E80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D0C6A8A-5509-411C-B4BD-A0D541CED5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AF9469-4197-47C4-AF42-910920486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09/12/2023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061306-AF70-4CF0-89E4-D47173DEB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B43093-1AB9-492F-B622-5678D8A77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3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1E7B0D-ED78-426C-85F6-4ED7A381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2B7157-0582-4C73-858C-96301868C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55CC052-A22D-4AC1-A26E-78C498A22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70B1AA-92D2-4983-9F0B-0B9BC65B3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D89D000-143A-45E5-9A00-CB5671B2A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512AD0C-DC77-43F8-B93D-1E88458CC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09/12/2023</a:t>
            </a:fld>
            <a:endParaRPr lang="en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C688223-C383-495B-9119-D1A8CB77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146C9FF-28EE-4A95-8669-96D12A66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935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99DA63-29D4-4498-B832-B8A9493E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6043BEF-6B8F-47F7-BB42-95EAEC1CA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09/12/2023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909DA2-916B-44AD-A8C1-13592B3C3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17D07C-F9C1-4A12-B304-D0598A131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57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950F5A0-2250-4C63-B06D-3CA97A57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09/12/2023</a:t>
            </a:fld>
            <a:endParaRPr lang="en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11C1379-7697-48FC-A4CC-4581CD16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2945A9-37D1-4136-B2A1-6776A2EB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0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57A5D-D618-421F-AACA-A96F6EBD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F5F775-E1F9-44D2-9BBA-C0D4069B2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5E96B9-9267-4F76-B6EA-14C0A6B952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017A14A-A2D0-4C63-816D-F13AC6023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09/12/2023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A286F55-C254-4C15-ACDA-F817C56E4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1748D46-A2B1-4A90-8AF8-F55FDE01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028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AD570-EBD7-4D24-8ECE-C6EF64DE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F749BD3-94AD-4DCF-B8DD-7E096B63BB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E231DF-93B1-4FA7-AB86-369D9AC5D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C94B99-F0FA-475E-B444-7E8F348E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217-0692-494F-8D53-B28C7A445549}" type="datetimeFigureOut">
              <a:rPr lang="en-GB" smtClean="0"/>
              <a:t>09/12/2023</a:t>
            </a:fld>
            <a:endParaRPr lang="en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EAE54A-8FA2-4FB9-A8D4-F32E50E6B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4AAF63-B3F7-410A-ADB3-4CBB07E6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78FAD-5615-4AAF-A872-B455812182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7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EBC8029-4F07-4DA7-9667-77167580F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40DB9A-CCBC-4806-B038-D8FBC24B7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0A7719-5157-474D-85F0-216999258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1E217-0692-494F-8D53-B28C7A445549}" type="datetimeFigureOut">
              <a:rPr lang="en-GB" smtClean="0"/>
              <a:t>09/12/2023</a:t>
            </a:fld>
            <a:endParaRPr lang="en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831254-2512-4777-B70B-27F9B589E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95933E-FE3B-4F30-8307-F74650219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78FAD-5615-4AAF-A872-B455812182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83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jpg"/><Relationship Id="rId9" Type="http://schemas.openxmlformats.org/officeDocument/2006/relationships/image" Target="../media/image9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86AC93F-A0D4-1144-9BC1-39C3AA4F9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>
          <a:xfrm>
            <a:off x="723888" y="3086100"/>
            <a:ext cx="2087562" cy="2087563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427D0EC-71A2-47C4-BDD0-C86519B36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59" y="3176593"/>
            <a:ext cx="470986" cy="379405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BD2C24D-2C1A-431C-AEB2-0C31529D75CC}"/>
              </a:ext>
            </a:extLst>
          </p:cNvPr>
          <p:cNvCxnSpPr>
            <a:cxnSpLocks/>
          </p:cNvCxnSpPr>
          <p:nvPr/>
        </p:nvCxnSpPr>
        <p:spPr>
          <a:xfrm>
            <a:off x="2681522" y="1934953"/>
            <a:ext cx="0" cy="650116"/>
          </a:xfrm>
          <a:prstGeom prst="line">
            <a:avLst/>
          </a:prstGeom>
          <a:ln w="38100">
            <a:solidFill>
              <a:srgbClr val="0CAE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946A0D3D-1A5F-4DBF-BD97-5D0F9E828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6408" y="3825150"/>
            <a:ext cx="2705100" cy="2197100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5B89777-8BD6-44F8-8FEB-F5223E6116A5}"/>
              </a:ext>
            </a:extLst>
          </p:cNvPr>
          <p:cNvSpPr/>
          <p:nvPr/>
        </p:nvSpPr>
        <p:spPr>
          <a:xfrm>
            <a:off x="2936307" y="3406020"/>
            <a:ext cx="2792981" cy="453517"/>
          </a:xfrm>
          <a:prstGeom prst="roundRect">
            <a:avLst>
              <a:gd name="adj" fmla="val 50000"/>
            </a:avLst>
          </a:prstGeom>
          <a:solidFill>
            <a:srgbClr val="F49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Rebecca </a:t>
            </a:r>
            <a:r>
              <a:rPr lang="fr-FR" sz="2400" dirty="0" err="1"/>
              <a:t>Zitoun</a:t>
            </a:r>
            <a:endParaRPr lang="fr-FR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C29825-2506-453E-A325-9C5E76FC0DB2}"/>
              </a:ext>
            </a:extLst>
          </p:cNvPr>
          <p:cNvSpPr/>
          <p:nvPr/>
        </p:nvSpPr>
        <p:spPr>
          <a:xfrm>
            <a:off x="0" y="5886953"/>
            <a:ext cx="12192000" cy="971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BFE9F2-A420-4196-A45C-7B750AC2E26A}"/>
              </a:ext>
            </a:extLst>
          </p:cNvPr>
          <p:cNvSpPr/>
          <p:nvPr/>
        </p:nvSpPr>
        <p:spPr>
          <a:xfrm>
            <a:off x="2917840" y="1921373"/>
            <a:ext cx="80103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Ocean</a:t>
            </a:r>
            <a:r>
              <a:rPr lang="fr-FR" sz="4400" b="1" dirty="0">
                <a:solidFill>
                  <a:schemeClr val="bg1"/>
                </a:solidFill>
                <a:latin typeface="Bierstadt" panose="020B0004020202020204" pitchFamily="34" charset="0"/>
              </a:rPr>
              <a:t> Practices for the </a:t>
            </a:r>
            <a:r>
              <a:rPr lang="fr-FR" sz="4400" b="1" dirty="0" err="1">
                <a:solidFill>
                  <a:schemeClr val="bg1"/>
                </a:solidFill>
                <a:latin typeface="Bierstadt" panose="020B0004020202020204" pitchFamily="34" charset="0"/>
              </a:rPr>
              <a:t>Decade</a:t>
            </a:r>
            <a:endParaRPr lang="fr-FR" sz="4400" b="1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976624-09E0-45CC-AA09-883419D8FFCB}"/>
              </a:ext>
            </a:extLst>
          </p:cNvPr>
          <p:cNvSpPr/>
          <p:nvPr/>
        </p:nvSpPr>
        <p:spPr>
          <a:xfrm>
            <a:off x="2376513" y="402085"/>
            <a:ext cx="669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Bierstadt Display" panose="020B0004020202020204" pitchFamily="34" charset="0"/>
              </a:rPr>
              <a:t>OBPS </a:t>
            </a:r>
            <a:r>
              <a:rPr lang="fr-FR" sz="3200" b="1" dirty="0" err="1">
                <a:solidFill>
                  <a:schemeClr val="bg1"/>
                </a:solidFill>
                <a:latin typeface="Bierstadt Display" panose="020B0004020202020204" pitchFamily="34" charset="0"/>
              </a:rPr>
              <a:t>annual</a:t>
            </a:r>
            <a:r>
              <a:rPr lang="fr-FR" sz="3200" b="1" dirty="0">
                <a:solidFill>
                  <a:schemeClr val="bg1"/>
                </a:solidFill>
                <a:latin typeface="Bierstadt Display" panose="020B0004020202020204" pitchFamily="34" charset="0"/>
              </a:rPr>
              <a:t> meeting</a:t>
            </a:r>
          </a:p>
          <a:p>
            <a:r>
              <a:rPr lang="fr-FR" sz="2400" spc="60" dirty="0">
                <a:solidFill>
                  <a:schemeClr val="bg1"/>
                </a:solidFill>
                <a:latin typeface="Bierstadt Display" panose="020B0004020202020204" pitchFamily="34" charset="0"/>
              </a:rPr>
              <a:t>DECEMBER 12</a:t>
            </a:r>
            <a:r>
              <a:rPr lang="fr-FR" sz="2400" spc="60" baseline="30000" dirty="0">
                <a:solidFill>
                  <a:schemeClr val="bg1"/>
                </a:solidFill>
                <a:latin typeface="Bierstadt Display" panose="020B0004020202020204" pitchFamily="34" charset="0"/>
              </a:rPr>
              <a:t>TH</a:t>
            </a:r>
            <a:r>
              <a:rPr lang="fr-FR" sz="2400" spc="60" dirty="0">
                <a:solidFill>
                  <a:schemeClr val="bg1"/>
                </a:solidFill>
                <a:latin typeface="Bierstadt Display" panose="020B0004020202020204" pitchFamily="34" charset="0"/>
              </a:rPr>
              <a:t> &amp; 14</a:t>
            </a:r>
            <a:r>
              <a:rPr lang="fr-FR" sz="2400" spc="60" baseline="30000" dirty="0">
                <a:solidFill>
                  <a:schemeClr val="bg1"/>
                </a:solidFill>
                <a:latin typeface="Bierstadt Display" panose="020B0004020202020204" pitchFamily="34" charset="0"/>
              </a:rPr>
              <a:t>TH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3603B70-F26E-456E-B1FF-8A0E34CE6AD6}"/>
              </a:ext>
            </a:extLst>
          </p:cNvPr>
          <p:cNvSpPr txBox="1"/>
          <p:nvPr/>
        </p:nvSpPr>
        <p:spPr>
          <a:xfrm>
            <a:off x="2973292" y="3851482"/>
            <a:ext cx="3167396" cy="10045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fr-FR" i="1" spc="60" dirty="0">
                <a:solidFill>
                  <a:schemeClr val="bg1"/>
                </a:solidFill>
                <a:latin typeface="Bierstadt"/>
              </a:rPr>
              <a:t>WP 8 - Lead</a:t>
            </a:r>
          </a:p>
          <a:p>
            <a:pPr>
              <a:lnSpc>
                <a:spcPct val="150000"/>
              </a:lnSpc>
            </a:pPr>
            <a:r>
              <a:rPr lang="fr-FR" sz="2400" spc="60" dirty="0">
                <a:solidFill>
                  <a:schemeClr val="bg1"/>
                </a:solidFill>
                <a:latin typeface="Bierstadt"/>
              </a:rPr>
              <a:t>IMOS/GEOMAR</a:t>
            </a:r>
            <a:endParaRPr lang="fr-FR" sz="2400" spc="6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  <p:pic>
        <p:nvPicPr>
          <p:cNvPr id="16" name="Google Shape;96;p1">
            <a:extLst>
              <a:ext uri="{FF2B5EF4-FFF2-40B4-BE49-F238E27FC236}">
                <a16:creationId xmlns:a16="http://schemas.microsoft.com/office/drawing/2014/main" id="{BA1EC467-3B18-C441-A151-3DE97D0CD18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44752" y="5963460"/>
            <a:ext cx="1766932" cy="8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3931FB-FE97-4F4A-B332-2BA8AC5329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088" y="147019"/>
            <a:ext cx="1231900" cy="1308100"/>
          </a:xfrm>
          <a:prstGeom prst="rect">
            <a:avLst/>
          </a:prstGeom>
        </p:spPr>
      </p:pic>
      <p:pic>
        <p:nvPicPr>
          <p:cNvPr id="22" name="Picture Placeholder 4">
            <a:extLst>
              <a:ext uri="{FF2B5EF4-FFF2-40B4-BE49-F238E27FC236}">
                <a16:creationId xmlns:a16="http://schemas.microsoft.com/office/drawing/2014/main" id="{400E85D3-A82B-1D49-9590-BD177D17822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7" t="6158" r="8854" b="10240"/>
          <a:stretch/>
        </p:blipFill>
        <p:spPr>
          <a:xfrm>
            <a:off x="9202337" y="3123405"/>
            <a:ext cx="2124000" cy="2087563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4" name="Image 11">
            <a:extLst>
              <a:ext uri="{FF2B5EF4-FFF2-40B4-BE49-F238E27FC236}">
                <a16:creationId xmlns:a16="http://schemas.microsoft.com/office/drawing/2014/main" id="{6693C078-48E7-B545-A6EE-F8C579504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5039" y="3204527"/>
            <a:ext cx="470986" cy="379405"/>
          </a:xfrm>
          <a:prstGeom prst="rect">
            <a:avLst/>
          </a:prstGeom>
        </p:spPr>
      </p:pic>
      <p:sp>
        <p:nvSpPr>
          <p:cNvPr id="26" name="Rectangle : coins arrondis 10">
            <a:extLst>
              <a:ext uri="{FF2B5EF4-FFF2-40B4-BE49-F238E27FC236}">
                <a16:creationId xmlns:a16="http://schemas.microsoft.com/office/drawing/2014/main" id="{445E827A-5F6B-1B46-8176-BEBD6D4ACF25}"/>
              </a:ext>
            </a:extLst>
          </p:cNvPr>
          <p:cNvSpPr/>
          <p:nvPr/>
        </p:nvSpPr>
        <p:spPr>
          <a:xfrm>
            <a:off x="6241570" y="3415684"/>
            <a:ext cx="2792981" cy="453517"/>
          </a:xfrm>
          <a:prstGeom prst="roundRect">
            <a:avLst>
              <a:gd name="adj" fmla="val 50000"/>
            </a:avLst>
          </a:prstGeom>
          <a:solidFill>
            <a:srgbClr val="F49B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Aileen </a:t>
            </a:r>
            <a:r>
              <a:rPr lang="fr-FR" sz="2400" dirty="0" err="1"/>
              <a:t>Hwai</a:t>
            </a:r>
            <a:r>
              <a:rPr lang="fr-FR" sz="2400" dirty="0"/>
              <a:t> Tan</a:t>
            </a:r>
          </a:p>
        </p:txBody>
      </p:sp>
      <p:sp>
        <p:nvSpPr>
          <p:cNvPr id="28" name="ZoneTexte 22">
            <a:extLst>
              <a:ext uri="{FF2B5EF4-FFF2-40B4-BE49-F238E27FC236}">
                <a16:creationId xmlns:a16="http://schemas.microsoft.com/office/drawing/2014/main" id="{A7F20A3A-9992-0C47-B7C0-5E7922FF8771}"/>
              </a:ext>
            </a:extLst>
          </p:cNvPr>
          <p:cNvSpPr txBox="1"/>
          <p:nvPr/>
        </p:nvSpPr>
        <p:spPr>
          <a:xfrm>
            <a:off x="6403332" y="3870895"/>
            <a:ext cx="2631219" cy="10045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i="1" spc="60" dirty="0">
                <a:solidFill>
                  <a:schemeClr val="bg1"/>
                </a:solidFill>
                <a:latin typeface="Bierstadt"/>
              </a:rPr>
              <a:t>WP 8 - Lead</a:t>
            </a:r>
          </a:p>
          <a:p>
            <a:pPr algn="r">
              <a:lnSpc>
                <a:spcPct val="150000"/>
              </a:lnSpc>
            </a:pPr>
            <a:r>
              <a:rPr lang="fr-FR" sz="2400" spc="60" dirty="0">
                <a:solidFill>
                  <a:schemeClr val="bg1"/>
                </a:solidFill>
                <a:latin typeface="Bierstadt"/>
              </a:rPr>
              <a:t>USM/CEMACS</a:t>
            </a:r>
            <a:endParaRPr lang="fr-FR" sz="2400" spc="60" dirty="0">
              <a:solidFill>
                <a:schemeClr val="bg1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075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7F598D4-AEDA-4BF7-BCE3-A3287148BF76}"/>
              </a:ext>
            </a:extLst>
          </p:cNvPr>
          <p:cNvSpPr/>
          <p:nvPr/>
        </p:nvSpPr>
        <p:spPr>
          <a:xfrm>
            <a:off x="4174830" y="353053"/>
            <a:ext cx="4365666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  <a:latin typeface="Bierstadt Display"/>
              </a:rPr>
              <a:t>JOIN US ON THE OCEAN DECADE FORUM!</a:t>
            </a:r>
            <a:endParaRPr lang="fr-FR" sz="2400" spc="60" baseline="30000" dirty="0">
              <a:solidFill>
                <a:schemeClr val="bg1"/>
              </a:solidFill>
              <a:latin typeface="Bierstadt Display" panose="020B0004020202020204" pitchFamily="34" charset="0"/>
            </a:endParaRPr>
          </a:p>
        </p:txBody>
      </p:sp>
      <p:pic>
        <p:nvPicPr>
          <p:cNvPr id="4" name="Google Shape;96;p1">
            <a:extLst>
              <a:ext uri="{FF2B5EF4-FFF2-40B4-BE49-F238E27FC236}">
                <a16:creationId xmlns:a16="http://schemas.microsoft.com/office/drawing/2014/main" id="{396C52DE-47B8-0C49-B1B7-CC58E804E09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4752" y="5963460"/>
            <a:ext cx="1766932" cy="8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F4A505-480F-A24F-B2DC-6FA37968A19D}"/>
              </a:ext>
            </a:extLst>
          </p:cNvPr>
          <p:cNvSpPr/>
          <p:nvPr/>
        </p:nvSpPr>
        <p:spPr>
          <a:xfrm>
            <a:off x="348343" y="120519"/>
            <a:ext cx="1415143" cy="1185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650A6A-F0AF-2E41-8D61-FAC50C5E1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98" y="106548"/>
            <a:ext cx="952316" cy="1011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9D6C43-1ADC-7143-BDFA-9783F444D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85" y="1957247"/>
            <a:ext cx="9888280" cy="37433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A36636-765C-9744-BFF2-48133D133342}"/>
              </a:ext>
            </a:extLst>
          </p:cNvPr>
          <p:cNvSpPr/>
          <p:nvPr/>
        </p:nvSpPr>
        <p:spPr>
          <a:xfrm>
            <a:off x="0" y="6022250"/>
            <a:ext cx="6096000" cy="83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9FCDA0-16FE-F843-BA46-D28DF8BE7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9616" y="0"/>
            <a:ext cx="3072384" cy="30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16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84DFF3-F3F8-F945-90C0-56AC6D281C2F}"/>
              </a:ext>
            </a:extLst>
          </p:cNvPr>
          <p:cNvSpPr/>
          <p:nvPr/>
        </p:nvSpPr>
        <p:spPr>
          <a:xfrm>
            <a:off x="3200400" y="310830"/>
            <a:ext cx="8827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UN DECADE CONFERENCE - BARCELONA 2024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306DF7-AE1A-BB40-91AE-A703B1F166D1}"/>
              </a:ext>
            </a:extLst>
          </p:cNvPr>
          <p:cNvSpPr/>
          <p:nvPr/>
        </p:nvSpPr>
        <p:spPr>
          <a:xfrm>
            <a:off x="636998" y="1630186"/>
            <a:ext cx="3331498" cy="574815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/>
              <a:t>Oral </a:t>
            </a:r>
            <a:r>
              <a:rPr lang="de-DE" sz="2800" b="1" dirty="0" err="1"/>
              <a:t>Presentation</a:t>
            </a:r>
            <a:endParaRPr lang="de-DE" sz="2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D34FE8-6AE9-AF40-90DC-F8972B91E245}"/>
              </a:ext>
            </a:extLst>
          </p:cNvPr>
          <p:cNvSpPr/>
          <p:nvPr/>
        </p:nvSpPr>
        <p:spPr>
          <a:xfrm>
            <a:off x="636998" y="120519"/>
            <a:ext cx="1231900" cy="836642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744841-CD3C-1144-8502-B7C90347D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8" y="106548"/>
            <a:ext cx="952316" cy="10112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FCC8640-750D-B444-884E-CED24D4F566C}"/>
              </a:ext>
            </a:extLst>
          </p:cNvPr>
          <p:cNvSpPr/>
          <p:nvPr/>
        </p:nvSpPr>
        <p:spPr>
          <a:xfrm>
            <a:off x="0" y="6163056"/>
            <a:ext cx="4169664" cy="69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D75C39-C02B-9D49-B9DE-4108587581C0}"/>
              </a:ext>
            </a:extLst>
          </p:cNvPr>
          <p:cNvSpPr/>
          <p:nvPr/>
        </p:nvSpPr>
        <p:spPr>
          <a:xfrm>
            <a:off x="4460713" y="1630186"/>
            <a:ext cx="3331498" cy="574815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/>
              <a:t>Booth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D30A62-41CE-B340-A5E2-4E364588C16B}"/>
              </a:ext>
            </a:extLst>
          </p:cNvPr>
          <p:cNvSpPr/>
          <p:nvPr/>
        </p:nvSpPr>
        <p:spPr>
          <a:xfrm>
            <a:off x="8247888" y="1630186"/>
            <a:ext cx="3331498" cy="574815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/>
              <a:t>Satellite</a:t>
            </a:r>
            <a:r>
              <a:rPr lang="de-DE" sz="2800" b="1" dirty="0"/>
              <a:t> Event</a:t>
            </a:r>
            <a:endParaRPr lang="de-DE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DB1E74-B0B5-644A-BD13-BB86874BE2EE}"/>
              </a:ext>
            </a:extLst>
          </p:cNvPr>
          <p:cNvSpPr/>
          <p:nvPr/>
        </p:nvSpPr>
        <p:spPr>
          <a:xfrm>
            <a:off x="636998" y="5712225"/>
            <a:ext cx="10942388" cy="889102"/>
          </a:xfrm>
          <a:prstGeom prst="rect">
            <a:avLst/>
          </a:prstGeom>
          <a:solidFill>
            <a:srgbClr val="86C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/>
              <a:t>WHO IS GOING TO BARCELONA?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D3F358-54AA-DA4E-A546-604E601A6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98" y="2205001"/>
            <a:ext cx="3331498" cy="33879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946D5A-18F1-1C43-AAF5-F0806E916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714" y="2205001"/>
            <a:ext cx="3333222" cy="163547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6FCC5A0-7111-A34F-A0A6-9C3BF5166AC0}"/>
              </a:ext>
            </a:extLst>
          </p:cNvPr>
          <p:cNvSpPr txBox="1"/>
          <p:nvPr/>
        </p:nvSpPr>
        <p:spPr>
          <a:xfrm>
            <a:off x="4458989" y="4151376"/>
            <a:ext cx="3333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Possibility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share</a:t>
            </a:r>
            <a:r>
              <a:rPr lang="de-DE" dirty="0"/>
              <a:t> a </a:t>
            </a:r>
            <a:r>
              <a:rPr lang="de-DE" dirty="0" err="1"/>
              <a:t>booth</a:t>
            </a:r>
            <a:r>
              <a:rPr lang="de-DE" dirty="0"/>
              <a:t>: </a:t>
            </a:r>
            <a:r>
              <a:rPr lang="de-DE" dirty="0" err="1"/>
              <a:t>Ocean</a:t>
            </a:r>
            <a:r>
              <a:rPr lang="de-DE" dirty="0"/>
              <a:t> </a:t>
            </a:r>
            <a:r>
              <a:rPr lang="de-DE" dirty="0" err="1"/>
              <a:t>Decade</a:t>
            </a:r>
            <a:r>
              <a:rPr lang="de-DE" dirty="0"/>
              <a:t> Data Booth (ODIS, </a:t>
            </a:r>
            <a:r>
              <a:rPr lang="de-DE" dirty="0" err="1"/>
              <a:t>OceanData</a:t>
            </a:r>
            <a:r>
              <a:rPr lang="de-DE" dirty="0"/>
              <a:t> 2030)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Develop</a:t>
            </a:r>
            <a:r>
              <a:rPr lang="de-DE" dirty="0"/>
              <a:t> Poster/Flyer?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3F20A20-F405-AA4A-A62F-81511F4CA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7888" y="2218982"/>
            <a:ext cx="3331498" cy="150687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7A2543-29FB-B846-8F03-3DDCCAFE5DE0}"/>
              </a:ext>
            </a:extLst>
          </p:cNvPr>
          <p:cNvSpPr txBox="1"/>
          <p:nvPr/>
        </p:nvSpPr>
        <p:spPr>
          <a:xfrm>
            <a:off x="8223506" y="3840480"/>
            <a:ext cx="33332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Who </a:t>
            </a:r>
            <a:r>
              <a:rPr lang="de-DE" dirty="0" err="1"/>
              <a:t>submitted</a:t>
            </a:r>
            <a:r>
              <a:rPr lang="de-DE" dirty="0"/>
              <a:t> a </a:t>
            </a:r>
            <a:r>
              <a:rPr lang="de-DE" dirty="0" err="1"/>
              <a:t>satelite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 ?</a:t>
            </a:r>
          </a:p>
          <a:p>
            <a:endParaRPr lang="de-DE" dirty="0">
              <a:sym typeface="Wingdings" pitchFamily="2" charset="2"/>
            </a:endParaRPr>
          </a:p>
          <a:p>
            <a:r>
              <a:rPr lang="de-DE" dirty="0">
                <a:sym typeface="Wingdings" pitchFamily="2" charset="2"/>
              </a:rPr>
              <a:t> ODIS/OceanData2030: Data </a:t>
            </a:r>
            <a:r>
              <a:rPr lang="de-DE" dirty="0" err="1">
                <a:sym typeface="Wingdings" pitchFamily="2" charset="2"/>
              </a:rPr>
              <a:t>sharing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4622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3F7D800-955B-894A-99E5-BCA27BA244BC}"/>
              </a:ext>
            </a:extLst>
          </p:cNvPr>
          <p:cNvSpPr/>
          <p:nvPr/>
        </p:nvSpPr>
        <p:spPr>
          <a:xfrm>
            <a:off x="0" y="1529306"/>
            <a:ext cx="12192000" cy="574815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/>
              <a:t>3 </a:t>
            </a:r>
            <a:r>
              <a:rPr lang="de-DE" sz="2800" b="1" dirty="0" err="1"/>
              <a:t>Decade</a:t>
            </a:r>
            <a:r>
              <a:rPr lang="de-DE" sz="2800" b="1" dirty="0"/>
              <a:t> Projects </a:t>
            </a:r>
            <a:r>
              <a:rPr lang="de-DE" sz="2800" b="1" dirty="0" err="1"/>
              <a:t>and</a:t>
            </a:r>
            <a:r>
              <a:rPr lang="de-DE" sz="2800" b="1" dirty="0"/>
              <a:t> Actions </a:t>
            </a:r>
            <a:r>
              <a:rPr lang="de-DE" sz="2800" b="1" dirty="0" err="1"/>
              <a:t>hosted</a:t>
            </a:r>
            <a:r>
              <a:rPr lang="de-DE" sz="2800" b="1" dirty="0"/>
              <a:t> </a:t>
            </a:r>
            <a:r>
              <a:rPr lang="de-DE" sz="2800" b="1" dirty="0" err="1"/>
              <a:t>by</a:t>
            </a:r>
            <a:r>
              <a:rPr lang="de-DE" sz="2800" b="1" dirty="0"/>
              <a:t> </a:t>
            </a:r>
            <a:r>
              <a:rPr lang="de-DE" sz="2800" b="1" dirty="0" err="1"/>
              <a:t>OceanPractices</a:t>
            </a:r>
            <a:endParaRPr lang="de-DE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93D587-1F31-4F49-B5F8-D86D2025A2EC}"/>
              </a:ext>
            </a:extLst>
          </p:cNvPr>
          <p:cNvSpPr/>
          <p:nvPr/>
        </p:nvSpPr>
        <p:spPr>
          <a:xfrm>
            <a:off x="636998" y="120519"/>
            <a:ext cx="1231900" cy="836642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7E3FAF-076A-774F-902E-ACF8D1943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8" y="106548"/>
            <a:ext cx="952316" cy="10112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A5EEC1-EAD4-4847-ADA5-676C4221AB32}"/>
              </a:ext>
            </a:extLst>
          </p:cNvPr>
          <p:cNvSpPr/>
          <p:nvPr/>
        </p:nvSpPr>
        <p:spPr>
          <a:xfrm>
            <a:off x="3200400" y="310830"/>
            <a:ext cx="8827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ENDORSED DECADE PROJECTS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A0BDF3-4E60-7B42-AEEC-09B5B8394AD9}"/>
              </a:ext>
            </a:extLst>
          </p:cNvPr>
          <p:cNvSpPr/>
          <p:nvPr/>
        </p:nvSpPr>
        <p:spPr>
          <a:xfrm>
            <a:off x="0" y="6163056"/>
            <a:ext cx="4169664" cy="69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CF7F99-5579-1C4F-9A05-4893023D29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99"/>
          <a:stretch/>
        </p:blipFill>
        <p:spPr>
          <a:xfrm>
            <a:off x="125563" y="2222288"/>
            <a:ext cx="11901845" cy="432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93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3F7D800-955B-894A-99E5-BCA27BA244BC}"/>
              </a:ext>
            </a:extLst>
          </p:cNvPr>
          <p:cNvSpPr/>
          <p:nvPr/>
        </p:nvSpPr>
        <p:spPr>
          <a:xfrm>
            <a:off x="0" y="1529306"/>
            <a:ext cx="12192000" cy="574815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/>
              <a:t>Call </a:t>
            </a:r>
            <a:r>
              <a:rPr lang="de-DE" sz="2800" b="1" dirty="0" err="1"/>
              <a:t>for</a:t>
            </a:r>
            <a:r>
              <a:rPr lang="de-DE" sz="2800" b="1" dirty="0"/>
              <a:t> </a:t>
            </a:r>
            <a:r>
              <a:rPr lang="de-DE" sz="2800" b="1" dirty="0" err="1"/>
              <a:t>Decade</a:t>
            </a:r>
            <a:r>
              <a:rPr lang="de-DE" sz="2800" b="1" dirty="0"/>
              <a:t> Actions </a:t>
            </a:r>
            <a:r>
              <a:rPr lang="de-DE" sz="2800" b="1" dirty="0" err="1"/>
              <a:t>No</a:t>
            </a:r>
            <a:r>
              <a:rPr lang="de-DE" sz="2800" b="1" dirty="0"/>
              <a:t>. 05/2023</a:t>
            </a:r>
            <a:endParaRPr lang="de-DE" sz="4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93D587-1F31-4F49-B5F8-D86D2025A2EC}"/>
              </a:ext>
            </a:extLst>
          </p:cNvPr>
          <p:cNvSpPr/>
          <p:nvPr/>
        </p:nvSpPr>
        <p:spPr>
          <a:xfrm>
            <a:off x="636998" y="120519"/>
            <a:ext cx="1231900" cy="836642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7E3FAF-076A-774F-902E-ACF8D1943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8" y="106548"/>
            <a:ext cx="952316" cy="10112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A5EEC1-EAD4-4847-ADA5-676C4221AB32}"/>
              </a:ext>
            </a:extLst>
          </p:cNvPr>
          <p:cNvSpPr/>
          <p:nvPr/>
        </p:nvSpPr>
        <p:spPr>
          <a:xfrm>
            <a:off x="3200400" y="310830"/>
            <a:ext cx="8827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ENDORSED DECADE PROJECTS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A0BDF3-4E60-7B42-AEEC-09B5B8394AD9}"/>
              </a:ext>
            </a:extLst>
          </p:cNvPr>
          <p:cNvSpPr/>
          <p:nvPr/>
        </p:nvSpPr>
        <p:spPr>
          <a:xfrm>
            <a:off x="0" y="6163056"/>
            <a:ext cx="4169664" cy="69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5C813B-A8D5-EE4C-9A0E-4F12D663079D}"/>
              </a:ext>
            </a:extLst>
          </p:cNvPr>
          <p:cNvSpPr txBox="1"/>
          <p:nvPr/>
        </p:nvSpPr>
        <p:spPr>
          <a:xfrm>
            <a:off x="1589314" y="2588809"/>
            <a:ext cx="927201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We</a:t>
            </a:r>
            <a:r>
              <a:rPr lang="de-DE" sz="2800" b="1" dirty="0"/>
              <a:t> </a:t>
            </a:r>
            <a:r>
              <a:rPr lang="de-DE" sz="2800" b="1" dirty="0" err="1"/>
              <a:t>received</a:t>
            </a:r>
            <a:r>
              <a:rPr lang="de-DE" sz="2800" b="1" dirty="0"/>
              <a:t> </a:t>
            </a:r>
            <a:r>
              <a:rPr lang="de-DE" sz="2800" b="1" dirty="0">
                <a:solidFill>
                  <a:srgbClr val="86C1E7"/>
                </a:solidFill>
              </a:rPr>
              <a:t>8 </a:t>
            </a:r>
            <a:r>
              <a:rPr lang="de-DE" sz="2800" b="1" dirty="0" err="1">
                <a:solidFill>
                  <a:srgbClr val="86C1E7"/>
                </a:solidFill>
              </a:rPr>
              <a:t>submissions</a:t>
            </a:r>
            <a:r>
              <a:rPr lang="de-DE" sz="2800" b="1" dirty="0">
                <a:solidFill>
                  <a:srgbClr val="86C1E7"/>
                </a:solidFill>
              </a:rPr>
              <a:t> </a:t>
            </a:r>
            <a:r>
              <a:rPr lang="de-DE" sz="2800" b="1" dirty="0" err="1"/>
              <a:t>and</a:t>
            </a:r>
            <a:r>
              <a:rPr lang="de-DE" sz="2800" b="1" dirty="0"/>
              <a:t> </a:t>
            </a:r>
            <a:r>
              <a:rPr lang="de-DE" sz="2800" b="1" dirty="0" err="1"/>
              <a:t>the</a:t>
            </a:r>
            <a:r>
              <a:rPr lang="de-DE" sz="2800" b="1" dirty="0"/>
              <a:t> DCU send </a:t>
            </a:r>
            <a:r>
              <a:rPr lang="de-DE" sz="2800" b="1" dirty="0" err="1"/>
              <a:t>us</a:t>
            </a:r>
            <a:r>
              <a:rPr lang="de-DE" sz="2800" b="1" dirty="0"/>
              <a:t> </a:t>
            </a:r>
            <a:r>
              <a:rPr lang="de-DE" sz="2800" b="1" dirty="0">
                <a:solidFill>
                  <a:srgbClr val="86C1E7"/>
                </a:solidFill>
              </a:rPr>
              <a:t>6 </a:t>
            </a:r>
            <a:r>
              <a:rPr lang="de-DE" sz="2800" b="1" dirty="0" err="1">
                <a:solidFill>
                  <a:srgbClr val="86C1E7"/>
                </a:solidFill>
              </a:rPr>
              <a:t>for</a:t>
            </a:r>
            <a:r>
              <a:rPr lang="de-DE" sz="2800" b="1" dirty="0">
                <a:solidFill>
                  <a:srgbClr val="86C1E7"/>
                </a:solidFill>
              </a:rPr>
              <a:t> </a:t>
            </a:r>
            <a:r>
              <a:rPr lang="de-DE" sz="2800" b="1" dirty="0" err="1">
                <a:solidFill>
                  <a:srgbClr val="86C1E7"/>
                </a:solidFill>
              </a:rPr>
              <a:t>review</a:t>
            </a:r>
            <a:r>
              <a:rPr lang="de-DE" sz="2800" b="1" dirty="0">
                <a:solidFill>
                  <a:srgbClr val="86C1E7"/>
                </a:solidFill>
              </a:rPr>
              <a:t>: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rgbClr val="C00000"/>
                </a:solidFill>
              </a:rPr>
              <a:t>Surfside</a:t>
            </a:r>
            <a:r>
              <a:rPr lang="de-DE" sz="2800" dirty="0">
                <a:solidFill>
                  <a:srgbClr val="C00000"/>
                </a:solidFill>
              </a:rPr>
              <a:t> Science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rgbClr val="C00000"/>
                </a:solidFill>
              </a:rPr>
              <a:t>Sathyabama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Ocean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Incubation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Program</a:t>
            </a:r>
            <a:endParaRPr lang="de-DE" sz="2800" dirty="0">
              <a:solidFill>
                <a:srgbClr val="C00000"/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accent6">
                    <a:lumMod val="50000"/>
                  </a:schemeClr>
                </a:solidFill>
              </a:rPr>
              <a:t>Innovative Solutions </a:t>
            </a:r>
            <a:r>
              <a:rPr lang="de-DE" sz="2800" dirty="0" err="1">
                <a:solidFill>
                  <a:schemeClr val="accent6">
                    <a:lumMod val="50000"/>
                  </a:schemeClr>
                </a:solidFill>
              </a:rPr>
              <a:t>for</a:t>
            </a:r>
            <a:r>
              <a:rPr lang="de-DE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accent6">
                    <a:lumMod val="50000"/>
                  </a:schemeClr>
                </a:solidFill>
              </a:rPr>
              <a:t>Plastic</a:t>
            </a:r>
            <a:r>
              <a:rPr lang="de-DE" sz="2800" dirty="0">
                <a:solidFill>
                  <a:schemeClr val="accent6">
                    <a:lumMod val="50000"/>
                  </a:schemeClr>
                </a:solidFill>
              </a:rPr>
              <a:t> Free EU Rivers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accent6">
                    <a:lumMod val="50000"/>
                  </a:schemeClr>
                </a:solidFill>
              </a:rPr>
              <a:t>‘</a:t>
            </a:r>
            <a:r>
              <a:rPr lang="de-DE" sz="2800" dirty="0" err="1">
                <a:solidFill>
                  <a:schemeClr val="accent6">
                    <a:lumMod val="50000"/>
                  </a:schemeClr>
                </a:solidFill>
              </a:rPr>
              <a:t>Healthcheck</a:t>
            </a:r>
            <a:r>
              <a:rPr lang="de-DE" sz="2800" dirty="0">
                <a:solidFill>
                  <a:schemeClr val="accent6">
                    <a:lumMod val="50000"/>
                  </a:schemeClr>
                </a:solidFill>
              </a:rPr>
              <a:t>’ </a:t>
            </a:r>
            <a:r>
              <a:rPr lang="de-DE" sz="2800" dirty="0" err="1">
                <a:solidFill>
                  <a:schemeClr val="accent6">
                    <a:lumMod val="50000"/>
                  </a:schemeClr>
                </a:solidFill>
              </a:rPr>
              <a:t>activates</a:t>
            </a:r>
            <a:r>
              <a:rPr lang="de-DE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accent6">
                    <a:lumMod val="50000"/>
                  </a:schemeClr>
                </a:solidFill>
              </a:rPr>
              <a:t>sustainability</a:t>
            </a:r>
            <a:r>
              <a:rPr lang="de-DE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accent6">
                    <a:lumMod val="50000"/>
                  </a:schemeClr>
                </a:solidFill>
              </a:rPr>
              <a:t>reporting</a:t>
            </a:r>
            <a:endParaRPr lang="de-DE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chemeClr val="accent6">
                    <a:lumMod val="50000"/>
                  </a:schemeClr>
                </a:solidFill>
              </a:rPr>
              <a:t>Cross </a:t>
            </a:r>
            <a:r>
              <a:rPr lang="de-DE" sz="2800" dirty="0" err="1">
                <a:solidFill>
                  <a:schemeClr val="accent6">
                    <a:lumMod val="50000"/>
                  </a:schemeClr>
                </a:solidFill>
              </a:rPr>
              <a:t>sector</a:t>
            </a:r>
            <a:r>
              <a:rPr lang="de-DE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accent6">
                    <a:lumMod val="50000"/>
                  </a:schemeClr>
                </a:solidFill>
              </a:rPr>
              <a:t>collaboration</a:t>
            </a:r>
            <a:r>
              <a:rPr lang="de-DE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accent6">
                    <a:lumMod val="50000"/>
                  </a:schemeClr>
                </a:solidFill>
              </a:rPr>
              <a:t>grows</a:t>
            </a:r>
            <a:r>
              <a:rPr lang="de-DE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accent6">
                    <a:lumMod val="50000"/>
                  </a:schemeClr>
                </a:solidFill>
              </a:rPr>
              <a:t>circular</a:t>
            </a:r>
            <a:r>
              <a:rPr lang="de-DE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accent6">
                    <a:lumMod val="50000"/>
                  </a:schemeClr>
                </a:solidFill>
              </a:rPr>
              <a:t>economy</a:t>
            </a:r>
            <a:endParaRPr lang="de-DE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chemeClr val="accent6">
                    <a:lumMod val="50000"/>
                  </a:schemeClr>
                </a:solidFill>
              </a:rPr>
              <a:t>Creating</a:t>
            </a:r>
            <a:r>
              <a:rPr lang="de-DE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sz="2800" dirty="0" err="1">
                <a:solidFill>
                  <a:schemeClr val="accent6">
                    <a:lumMod val="50000"/>
                  </a:schemeClr>
                </a:solidFill>
              </a:rPr>
              <a:t>Capability</a:t>
            </a:r>
            <a:r>
              <a:rPr lang="de-DE" sz="28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de-DE" sz="2800" dirty="0" err="1">
                <a:solidFill>
                  <a:schemeClr val="accent6">
                    <a:lumMod val="50000"/>
                  </a:schemeClr>
                </a:solidFill>
              </a:rPr>
              <a:t>Capacity</a:t>
            </a:r>
            <a:r>
              <a:rPr lang="de-DE" sz="2800" dirty="0">
                <a:solidFill>
                  <a:schemeClr val="accent6">
                    <a:lumMod val="50000"/>
                  </a:schemeClr>
                </a:solidFill>
              </a:rPr>
              <a:t> &amp; Culture Change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5617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3F7D800-955B-894A-99E5-BCA27BA244BC}"/>
              </a:ext>
            </a:extLst>
          </p:cNvPr>
          <p:cNvSpPr/>
          <p:nvPr/>
        </p:nvSpPr>
        <p:spPr>
          <a:xfrm>
            <a:off x="0" y="1529306"/>
            <a:ext cx="12192000" cy="574815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/>
              <a:t>What</a:t>
            </a:r>
            <a:r>
              <a:rPr lang="de-DE" sz="2800" b="1" dirty="0"/>
              <a:t> </a:t>
            </a:r>
            <a:r>
              <a:rPr lang="de-DE" sz="2800" b="1" dirty="0" err="1"/>
              <a:t>is</a:t>
            </a:r>
            <a:r>
              <a:rPr lang="de-DE" sz="2800" b="1" dirty="0"/>
              <a:t> </a:t>
            </a:r>
            <a:r>
              <a:rPr lang="de-DE" sz="2800" b="1" dirty="0" err="1"/>
              <a:t>our</a:t>
            </a:r>
            <a:r>
              <a:rPr lang="de-DE" sz="2800" b="1" dirty="0"/>
              <a:t> </a:t>
            </a:r>
            <a:r>
              <a:rPr lang="de-DE" sz="2800" b="1" dirty="0" err="1"/>
              <a:t>strategy</a:t>
            </a:r>
            <a:r>
              <a:rPr lang="de-DE" sz="2800" b="1" dirty="0"/>
              <a:t> </a:t>
            </a:r>
            <a:r>
              <a:rPr lang="de-DE" sz="2800" b="1" dirty="0" err="1"/>
              <a:t>to</a:t>
            </a:r>
            <a:r>
              <a:rPr lang="de-DE" sz="2800" b="1" dirty="0"/>
              <a:t> </a:t>
            </a:r>
            <a:r>
              <a:rPr lang="de-DE" sz="2800" b="1" dirty="0" err="1"/>
              <a:t>achieve</a:t>
            </a:r>
            <a:r>
              <a:rPr lang="de-DE" sz="2800" b="1" dirty="0"/>
              <a:t> </a:t>
            </a:r>
            <a:r>
              <a:rPr lang="de-DE" sz="2800" b="1" dirty="0" err="1"/>
              <a:t>the</a:t>
            </a:r>
            <a:r>
              <a:rPr lang="de-DE" sz="2800" b="1" dirty="0"/>
              <a:t> OP </a:t>
            </a:r>
            <a:r>
              <a:rPr lang="de-DE" sz="2800" b="1" dirty="0" err="1"/>
              <a:t>objectives</a:t>
            </a:r>
            <a:r>
              <a:rPr lang="de-DE" sz="2800" b="1" dirty="0"/>
              <a:t>?</a:t>
            </a:r>
            <a:endParaRPr lang="de-DE" sz="4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93D587-1F31-4F49-B5F8-D86D2025A2EC}"/>
              </a:ext>
            </a:extLst>
          </p:cNvPr>
          <p:cNvSpPr/>
          <p:nvPr/>
        </p:nvSpPr>
        <p:spPr>
          <a:xfrm>
            <a:off x="636998" y="120519"/>
            <a:ext cx="1231900" cy="836642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7E3FAF-076A-774F-902E-ACF8D1943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8" y="106548"/>
            <a:ext cx="952316" cy="10112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A5EEC1-EAD4-4847-ADA5-676C4221AB32}"/>
              </a:ext>
            </a:extLst>
          </p:cNvPr>
          <p:cNvSpPr/>
          <p:nvPr/>
        </p:nvSpPr>
        <p:spPr>
          <a:xfrm>
            <a:off x="3200400" y="310830"/>
            <a:ext cx="8827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DISCUSSION: DECADE STRATEGY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A0BDF3-4E60-7B42-AEEC-09B5B8394AD9}"/>
              </a:ext>
            </a:extLst>
          </p:cNvPr>
          <p:cNvSpPr/>
          <p:nvPr/>
        </p:nvSpPr>
        <p:spPr>
          <a:xfrm>
            <a:off x="0" y="6163056"/>
            <a:ext cx="4169664" cy="69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109DC8-C5D1-F94E-9A4D-38FC4186C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27" t="55466" b="20267"/>
          <a:stretch/>
        </p:blipFill>
        <p:spPr>
          <a:xfrm>
            <a:off x="5471323" y="2478002"/>
            <a:ext cx="6501221" cy="3566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35CDBB-81D0-D042-A39D-58BECAF4C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850" y="2161515"/>
            <a:ext cx="11864558" cy="458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76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3F7D800-955B-894A-99E5-BCA27BA244BC}"/>
              </a:ext>
            </a:extLst>
          </p:cNvPr>
          <p:cNvSpPr/>
          <p:nvPr/>
        </p:nvSpPr>
        <p:spPr>
          <a:xfrm>
            <a:off x="0" y="1529306"/>
            <a:ext cx="12192000" cy="574815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/>
              <a:t>What</a:t>
            </a:r>
            <a:r>
              <a:rPr lang="de-DE" sz="2800" b="1" dirty="0"/>
              <a:t> </a:t>
            </a:r>
            <a:r>
              <a:rPr lang="de-DE" sz="2800" b="1" dirty="0" err="1"/>
              <a:t>is</a:t>
            </a:r>
            <a:r>
              <a:rPr lang="de-DE" sz="2800" b="1" dirty="0"/>
              <a:t> </a:t>
            </a:r>
            <a:r>
              <a:rPr lang="de-DE" sz="2800" b="1" dirty="0" err="1"/>
              <a:t>our</a:t>
            </a:r>
            <a:r>
              <a:rPr lang="de-DE" sz="2800" b="1" dirty="0"/>
              <a:t> </a:t>
            </a:r>
            <a:r>
              <a:rPr lang="de-DE" sz="2800" b="1" dirty="0" err="1"/>
              <a:t>strategy</a:t>
            </a:r>
            <a:r>
              <a:rPr lang="de-DE" sz="2800" b="1" dirty="0"/>
              <a:t> </a:t>
            </a:r>
            <a:r>
              <a:rPr lang="de-DE" sz="2800" b="1" dirty="0" err="1"/>
              <a:t>to</a:t>
            </a:r>
            <a:r>
              <a:rPr lang="de-DE" sz="2800" b="1" dirty="0"/>
              <a:t> </a:t>
            </a:r>
            <a:r>
              <a:rPr lang="de-DE" sz="2800" b="1" dirty="0" err="1"/>
              <a:t>achieve</a:t>
            </a:r>
            <a:r>
              <a:rPr lang="de-DE" sz="2800" b="1" dirty="0"/>
              <a:t> </a:t>
            </a:r>
            <a:r>
              <a:rPr lang="de-DE" sz="2800" b="1" dirty="0" err="1"/>
              <a:t>the</a:t>
            </a:r>
            <a:r>
              <a:rPr lang="de-DE" sz="2800" b="1" dirty="0"/>
              <a:t> OP </a:t>
            </a:r>
            <a:r>
              <a:rPr lang="de-DE" sz="2800" b="1" dirty="0" err="1"/>
              <a:t>activities</a:t>
            </a:r>
            <a:r>
              <a:rPr lang="de-DE" sz="2800" b="1" dirty="0"/>
              <a:t>?</a:t>
            </a:r>
            <a:endParaRPr lang="de-DE" sz="4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93D587-1F31-4F49-B5F8-D86D2025A2EC}"/>
              </a:ext>
            </a:extLst>
          </p:cNvPr>
          <p:cNvSpPr/>
          <p:nvPr/>
        </p:nvSpPr>
        <p:spPr>
          <a:xfrm>
            <a:off x="636998" y="120519"/>
            <a:ext cx="1231900" cy="836642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7E3FAF-076A-774F-902E-ACF8D1943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8" y="106548"/>
            <a:ext cx="952316" cy="10112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A5EEC1-EAD4-4847-ADA5-676C4221AB32}"/>
              </a:ext>
            </a:extLst>
          </p:cNvPr>
          <p:cNvSpPr/>
          <p:nvPr/>
        </p:nvSpPr>
        <p:spPr>
          <a:xfrm>
            <a:off x="3200400" y="310830"/>
            <a:ext cx="8827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DISCUSSION: DECADE STRATEGY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A0BDF3-4E60-7B42-AEEC-09B5B8394AD9}"/>
              </a:ext>
            </a:extLst>
          </p:cNvPr>
          <p:cNvSpPr/>
          <p:nvPr/>
        </p:nvSpPr>
        <p:spPr>
          <a:xfrm>
            <a:off x="0" y="6163056"/>
            <a:ext cx="4169664" cy="69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109DC8-C5D1-F94E-9A4D-38FC4186C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27" t="55466" b="20267"/>
          <a:stretch/>
        </p:blipFill>
        <p:spPr>
          <a:xfrm>
            <a:off x="2084832" y="2104121"/>
            <a:ext cx="8497824" cy="466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02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3F7D800-955B-894A-99E5-BCA27BA244BC}"/>
              </a:ext>
            </a:extLst>
          </p:cNvPr>
          <p:cNvSpPr/>
          <p:nvPr/>
        </p:nvSpPr>
        <p:spPr>
          <a:xfrm>
            <a:off x="0" y="1529306"/>
            <a:ext cx="12192000" cy="574815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/>
              <a:t>Monitoring </a:t>
            </a:r>
            <a:r>
              <a:rPr lang="de-DE" sz="2800" b="1" dirty="0" err="1"/>
              <a:t>and</a:t>
            </a:r>
            <a:r>
              <a:rPr lang="de-DE" sz="2800" b="1" dirty="0"/>
              <a:t> </a:t>
            </a:r>
            <a:r>
              <a:rPr lang="de-DE" sz="2800" b="1" dirty="0" err="1"/>
              <a:t>evaluation</a:t>
            </a:r>
            <a:r>
              <a:rPr lang="de-DE" sz="2800" b="1" dirty="0"/>
              <a:t> </a:t>
            </a:r>
            <a:r>
              <a:rPr lang="de-DE" sz="2800" b="1" dirty="0" err="1"/>
              <a:t>reporting</a:t>
            </a:r>
            <a:endParaRPr lang="de-DE" sz="4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93D587-1F31-4F49-B5F8-D86D2025A2EC}"/>
              </a:ext>
            </a:extLst>
          </p:cNvPr>
          <p:cNvSpPr/>
          <p:nvPr/>
        </p:nvSpPr>
        <p:spPr>
          <a:xfrm>
            <a:off x="636998" y="120519"/>
            <a:ext cx="1231900" cy="836642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7E3FAF-076A-774F-902E-ACF8D1943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8" y="106548"/>
            <a:ext cx="952316" cy="10112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A5EEC1-EAD4-4847-ADA5-676C4221AB32}"/>
              </a:ext>
            </a:extLst>
          </p:cNvPr>
          <p:cNvSpPr/>
          <p:nvPr/>
        </p:nvSpPr>
        <p:spPr>
          <a:xfrm>
            <a:off x="3200400" y="310830"/>
            <a:ext cx="8827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DISCUSSION: DECADE STRATEGY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A0BDF3-4E60-7B42-AEEC-09B5B8394AD9}"/>
              </a:ext>
            </a:extLst>
          </p:cNvPr>
          <p:cNvSpPr/>
          <p:nvPr/>
        </p:nvSpPr>
        <p:spPr>
          <a:xfrm>
            <a:off x="0" y="6163056"/>
            <a:ext cx="4169664" cy="69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80A18-7889-4445-B0B7-16CC58513C72}"/>
              </a:ext>
            </a:extLst>
          </p:cNvPr>
          <p:cNvSpPr txBox="1"/>
          <p:nvPr/>
        </p:nvSpPr>
        <p:spPr>
          <a:xfrm>
            <a:off x="794657" y="2570095"/>
            <a:ext cx="1060268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err="1"/>
              <a:t>Knowlede</a:t>
            </a:r>
            <a:r>
              <a:rPr lang="de-DE" sz="2000" dirty="0"/>
              <a:t> </a:t>
            </a:r>
            <a:r>
              <a:rPr lang="de-DE" sz="2000" dirty="0" err="1"/>
              <a:t>products</a:t>
            </a:r>
            <a:r>
              <a:rPr lang="de-DE" sz="2000" dirty="0"/>
              <a:t> (type, </a:t>
            </a:r>
            <a:r>
              <a:rPr lang="de-DE" sz="2000" dirty="0" err="1"/>
              <a:t>number</a:t>
            </a:r>
            <a:r>
              <a:rPr lang="de-DE" sz="2000" dirty="0"/>
              <a:t>, </a:t>
            </a:r>
            <a:r>
              <a:rPr lang="de-DE" sz="2000" dirty="0" err="1"/>
              <a:t>citation</a:t>
            </a:r>
            <a:r>
              <a:rPr lang="de-DE" sz="2000" dirty="0"/>
              <a:t>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New </a:t>
            </a:r>
            <a:r>
              <a:rPr lang="de-DE" sz="2000" dirty="0" err="1"/>
              <a:t>infrastructure</a:t>
            </a:r>
            <a:r>
              <a:rPr lang="de-DE" sz="2000" dirty="0"/>
              <a:t> (type, </a:t>
            </a:r>
            <a:r>
              <a:rPr lang="de-DE" sz="2000" dirty="0" err="1"/>
              <a:t>number</a:t>
            </a:r>
            <a:r>
              <a:rPr lang="de-DE" sz="2000" dirty="0"/>
              <a:t>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Users (</a:t>
            </a:r>
            <a:r>
              <a:rPr lang="de-DE" sz="2000" dirty="0" err="1"/>
              <a:t>number</a:t>
            </a:r>
            <a:r>
              <a:rPr lang="de-DE" sz="2000" dirty="0"/>
              <a:t>, </a:t>
            </a:r>
            <a:r>
              <a:rPr lang="de-DE" sz="2000" dirty="0" err="1"/>
              <a:t>location</a:t>
            </a:r>
            <a:r>
              <a:rPr lang="de-DE" sz="2000" dirty="0"/>
              <a:t>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err="1"/>
              <a:t>Uptake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products</a:t>
            </a:r>
            <a:r>
              <a:rPr lang="de-DE" sz="2000" dirty="0"/>
              <a:t>/</a:t>
            </a:r>
            <a:r>
              <a:rPr lang="de-DE" sz="2000" dirty="0" err="1"/>
              <a:t>knowledge</a:t>
            </a:r>
            <a:endParaRPr lang="de-DE" sz="20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err="1"/>
              <a:t>Capacity</a:t>
            </a:r>
            <a:r>
              <a:rPr lang="de-DE" sz="2000" dirty="0"/>
              <a:t> </a:t>
            </a:r>
            <a:r>
              <a:rPr lang="de-DE" sz="2000" dirty="0" err="1"/>
              <a:t>development</a:t>
            </a:r>
            <a:r>
              <a:rPr lang="de-DE" sz="2000" dirty="0"/>
              <a:t> </a:t>
            </a:r>
            <a:r>
              <a:rPr lang="de-DE" sz="2000" dirty="0" err="1"/>
              <a:t>activities</a:t>
            </a:r>
            <a:r>
              <a:rPr lang="de-DE" sz="2000" dirty="0"/>
              <a:t> (</a:t>
            </a:r>
            <a:r>
              <a:rPr lang="de-DE" sz="2000" dirty="0" err="1"/>
              <a:t>number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activities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beneficiaries</a:t>
            </a:r>
            <a:r>
              <a:rPr lang="de-DE" sz="2000" dirty="0"/>
              <a:t>, </a:t>
            </a:r>
            <a:r>
              <a:rPr lang="de-DE" sz="2000" dirty="0" err="1"/>
              <a:t>country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origin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beneficiaries</a:t>
            </a:r>
            <a:r>
              <a:rPr lang="de-DE" sz="2000" dirty="0"/>
              <a:t>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err="1"/>
              <a:t>Inclusion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indigenous</a:t>
            </a:r>
            <a:r>
              <a:rPr lang="de-DE" sz="2000" dirty="0"/>
              <a:t> </a:t>
            </a:r>
            <a:r>
              <a:rPr lang="de-DE" sz="2000" dirty="0" err="1"/>
              <a:t>community</a:t>
            </a:r>
            <a:endParaRPr lang="de-DE" sz="2000" dirty="0"/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Partner </a:t>
            </a:r>
            <a:r>
              <a:rPr lang="de-DE" sz="2000" dirty="0" err="1"/>
              <a:t>institutions</a:t>
            </a:r>
            <a:r>
              <a:rPr lang="de-DE" sz="2000" dirty="0"/>
              <a:t> (</a:t>
            </a:r>
            <a:r>
              <a:rPr lang="de-DE" sz="2000" dirty="0" err="1"/>
              <a:t>number</a:t>
            </a:r>
            <a:r>
              <a:rPr lang="de-DE" sz="2000" dirty="0"/>
              <a:t>, </a:t>
            </a:r>
            <a:r>
              <a:rPr lang="de-DE" sz="2000" dirty="0" err="1"/>
              <a:t>location</a:t>
            </a:r>
            <a:r>
              <a:rPr lang="de-DE" sz="2000" dirty="0"/>
              <a:t>, </a:t>
            </a:r>
            <a:r>
              <a:rPr lang="de-DE" sz="2000" dirty="0" err="1"/>
              <a:t>sector</a:t>
            </a:r>
            <a:r>
              <a:rPr lang="de-DE" sz="2000" dirty="0"/>
              <a:t>, </a:t>
            </a:r>
            <a:r>
              <a:rPr lang="de-DE" sz="2000" dirty="0" err="1"/>
              <a:t>gender</a:t>
            </a:r>
            <a:r>
              <a:rPr lang="de-DE" sz="2000" dirty="0"/>
              <a:t>, professional </a:t>
            </a:r>
            <a:r>
              <a:rPr lang="de-DE" sz="2000" dirty="0" err="1"/>
              <a:t>age</a:t>
            </a:r>
            <a:r>
              <a:rPr lang="de-DE" sz="2000" dirty="0"/>
              <a:t>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/>
              <a:t>Qualitative </a:t>
            </a:r>
            <a:r>
              <a:rPr lang="de-DE" sz="2000" dirty="0" err="1"/>
              <a:t>assessment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behaviour</a:t>
            </a:r>
            <a:r>
              <a:rPr lang="de-DE" sz="2000" dirty="0"/>
              <a:t> </a:t>
            </a:r>
            <a:r>
              <a:rPr lang="de-DE" sz="2000" dirty="0" err="1"/>
              <a:t>change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a </a:t>
            </a:r>
            <a:r>
              <a:rPr lang="de-DE" sz="2000" dirty="0" err="1"/>
              <a:t>result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capacity</a:t>
            </a:r>
            <a:r>
              <a:rPr lang="de-DE" sz="2000" dirty="0"/>
              <a:t> </a:t>
            </a:r>
            <a:r>
              <a:rPr lang="de-DE" sz="2000" dirty="0" err="1"/>
              <a:t>development</a:t>
            </a:r>
            <a:r>
              <a:rPr lang="de-DE" sz="2000" dirty="0"/>
              <a:t> 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000" dirty="0" err="1"/>
              <a:t>Characterisation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change</a:t>
            </a:r>
            <a:r>
              <a:rPr lang="de-DE" sz="2000" dirty="0"/>
              <a:t> in </a:t>
            </a:r>
            <a:r>
              <a:rPr lang="de-DE" sz="2000" dirty="0" err="1"/>
              <a:t>perception</a:t>
            </a:r>
            <a:r>
              <a:rPr lang="de-DE" sz="2000" dirty="0"/>
              <a:t>, </a:t>
            </a:r>
            <a:r>
              <a:rPr lang="de-DE" sz="2000" dirty="0" err="1"/>
              <a:t>priorities</a:t>
            </a:r>
            <a:r>
              <a:rPr lang="de-DE" sz="2000" dirty="0"/>
              <a:t>,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investments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our</a:t>
            </a:r>
            <a:r>
              <a:rPr lang="de-DE" sz="2000" dirty="0"/>
              <a:t> </a:t>
            </a:r>
            <a:r>
              <a:rPr lang="de-DE" sz="2000" dirty="0" err="1"/>
              <a:t>partners</a:t>
            </a:r>
            <a:endParaRPr lang="de-DE" sz="2000" dirty="0"/>
          </a:p>
          <a:p>
            <a:pPr marL="285750" indent="-285750">
              <a:buFontTx/>
              <a:buChar char="-"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03322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93D587-1F31-4F49-B5F8-D86D2025A2EC}"/>
              </a:ext>
            </a:extLst>
          </p:cNvPr>
          <p:cNvSpPr/>
          <p:nvPr/>
        </p:nvSpPr>
        <p:spPr>
          <a:xfrm>
            <a:off x="636998" y="120519"/>
            <a:ext cx="1231900" cy="836642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7E3FAF-076A-774F-902E-ACF8D1943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8" y="106548"/>
            <a:ext cx="952316" cy="10112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A5EEC1-EAD4-4847-ADA5-676C4221AB32}"/>
              </a:ext>
            </a:extLst>
          </p:cNvPr>
          <p:cNvSpPr/>
          <p:nvPr/>
        </p:nvSpPr>
        <p:spPr>
          <a:xfrm>
            <a:off x="3200400" y="310830"/>
            <a:ext cx="8827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DCU VISION FOR BP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A0BDF3-4E60-7B42-AEEC-09B5B8394AD9}"/>
              </a:ext>
            </a:extLst>
          </p:cNvPr>
          <p:cNvSpPr/>
          <p:nvPr/>
        </p:nvSpPr>
        <p:spPr>
          <a:xfrm>
            <a:off x="0" y="6163056"/>
            <a:ext cx="4169664" cy="69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CAD238-5753-B144-9727-F23D77134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314" y="1451233"/>
            <a:ext cx="9768352" cy="5095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5255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93D587-1F31-4F49-B5F8-D86D2025A2EC}"/>
              </a:ext>
            </a:extLst>
          </p:cNvPr>
          <p:cNvSpPr/>
          <p:nvPr/>
        </p:nvSpPr>
        <p:spPr>
          <a:xfrm>
            <a:off x="636998" y="120519"/>
            <a:ext cx="1231900" cy="836642"/>
          </a:xfrm>
          <a:prstGeom prst="rect">
            <a:avLst/>
          </a:prstGeom>
          <a:solidFill>
            <a:srgbClr val="0D2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7E3FAF-076A-774F-902E-ACF8D1943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98" y="106548"/>
            <a:ext cx="952316" cy="10112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A5EEC1-EAD4-4847-ADA5-676C4221AB32}"/>
              </a:ext>
            </a:extLst>
          </p:cNvPr>
          <p:cNvSpPr/>
          <p:nvPr/>
        </p:nvSpPr>
        <p:spPr>
          <a:xfrm>
            <a:off x="3200400" y="310830"/>
            <a:ext cx="8827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rgbClr val="0A1F50"/>
                </a:solidFill>
                <a:latin typeface="Bierstadt Display" panose="020B0604020202020204" pitchFamily="34" charset="0"/>
              </a:rPr>
              <a:t>BUDGET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2643DF-A42D-9B4D-8D0B-5CB95560114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54568" y="1857185"/>
            <a:ext cx="3335528" cy="3335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3D5ED8-4E75-A84D-9D7D-D7DAB379E2C8}"/>
              </a:ext>
            </a:extLst>
          </p:cNvPr>
          <p:cNvSpPr txBox="1"/>
          <p:nvPr/>
        </p:nvSpPr>
        <p:spPr>
          <a:xfrm>
            <a:off x="794657" y="2391946"/>
            <a:ext cx="75599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Flyers, </a:t>
            </a:r>
            <a:r>
              <a:rPr lang="de-DE" sz="2800" dirty="0" err="1"/>
              <a:t>poster</a:t>
            </a:r>
            <a:r>
              <a:rPr lang="de-DE" sz="2800" dirty="0"/>
              <a:t> </a:t>
            </a:r>
            <a:r>
              <a:rPr lang="de-DE" sz="2800" dirty="0" err="1"/>
              <a:t>etc</a:t>
            </a:r>
            <a:r>
              <a:rPr lang="de-DE" sz="2800" dirty="0"/>
              <a:t> </a:t>
            </a:r>
            <a:r>
              <a:rPr lang="de-DE" sz="2800" b="1" dirty="0">
                <a:solidFill>
                  <a:srgbClr val="86C1E7"/>
                </a:solidFill>
              </a:rPr>
              <a:t>($2000)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Video  </a:t>
            </a:r>
            <a:r>
              <a:rPr lang="de-DE" sz="2800" b="1" dirty="0">
                <a:solidFill>
                  <a:srgbClr val="86C1E7"/>
                </a:solidFill>
              </a:rPr>
              <a:t>($3500)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Ocean</a:t>
            </a:r>
            <a:r>
              <a:rPr lang="de-DE" sz="2800" dirty="0"/>
              <a:t> </a:t>
            </a:r>
            <a:r>
              <a:rPr lang="de-DE" sz="2800" dirty="0" err="1"/>
              <a:t>Decade</a:t>
            </a:r>
            <a:r>
              <a:rPr lang="de-DE" sz="2800" dirty="0"/>
              <a:t> 2024 Conference (T &amp; S) </a:t>
            </a:r>
            <a:r>
              <a:rPr lang="de-DE" sz="2800" dirty="0" err="1"/>
              <a:t>for</a:t>
            </a:r>
            <a:r>
              <a:rPr lang="de-DE" sz="2800" dirty="0"/>
              <a:t> OP </a:t>
            </a:r>
            <a:r>
              <a:rPr lang="de-DE" sz="2800" dirty="0" err="1"/>
              <a:t>Coordinator</a:t>
            </a:r>
            <a:r>
              <a:rPr lang="de-DE" sz="2800" dirty="0"/>
              <a:t> </a:t>
            </a:r>
            <a:r>
              <a:rPr lang="de-DE" sz="2800" b="1" dirty="0">
                <a:solidFill>
                  <a:srgbClr val="86C1E7"/>
                </a:solidFill>
              </a:rPr>
              <a:t>($4000)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Ambassadors</a:t>
            </a:r>
            <a:r>
              <a:rPr lang="de-DE" sz="2800" dirty="0"/>
              <a:t> Programme </a:t>
            </a:r>
            <a:r>
              <a:rPr lang="de-DE" sz="2800" b="1" dirty="0">
                <a:solidFill>
                  <a:srgbClr val="86C1E7"/>
                </a:solidFill>
              </a:rPr>
              <a:t>($4000)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811BC6-25CE-6449-AFA7-3E86AA03AD82}"/>
              </a:ext>
            </a:extLst>
          </p:cNvPr>
          <p:cNvSpPr/>
          <p:nvPr/>
        </p:nvSpPr>
        <p:spPr>
          <a:xfrm>
            <a:off x="0" y="6163056"/>
            <a:ext cx="4169664" cy="69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3640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4653</TotalTime>
  <Words>316</Words>
  <Application>Microsoft Macintosh PowerPoint</Application>
  <PresentationFormat>Widescreen</PresentationFormat>
  <Paragraphs>53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Bierstadt</vt:lpstr>
      <vt:lpstr>Bierstadt Display</vt:lpstr>
      <vt:lpstr>Calibri</vt:lpstr>
      <vt:lpstr>Calibri Light</vt:lpstr>
      <vt:lpstr>Wingdings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Romane Zufic</dc:creator>
  <cp:lastModifiedBy>Microsoft Office User</cp:lastModifiedBy>
  <cp:revision>82</cp:revision>
  <dcterms:created xsi:type="dcterms:W3CDTF">2022-12-14T14:31:32Z</dcterms:created>
  <dcterms:modified xsi:type="dcterms:W3CDTF">2023-12-09T00:22:22Z</dcterms:modified>
</cp:coreProperties>
</file>