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797675" cy="9926625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5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nUk4PwPsD+2POXxtxO6q2AGng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53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d29a3d283_0_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1ed29a3d283_0_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a5afd66bd4_0_3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a5afd66bd4_0_3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5afd66bd4_0_8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5afd66bd4_0_8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5afd66bd4_0_161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5afd66bd4_0_161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5afd66bd4_0_14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5afd66bd4_0_14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5afd66bd4_0_19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a5afd66bd4_0_19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5afd66bd4_0_29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a5afd66bd4_0_29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5afd66bd4_0_39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a5afd66bd4_0_39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5afd66bd4_0_23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a5afd66bd4_0_23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a5afd66bd4_0_23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6000"/>
              <a:buFont typeface="Calibri"/>
              <a:buNone/>
              <a:defRPr sz="6000">
                <a:solidFill>
                  <a:srgbClr val="39406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406E"/>
              </a:buClr>
              <a:buSzPts val="2400"/>
              <a:buNone/>
              <a:defRPr sz="2400">
                <a:solidFill>
                  <a:srgbClr val="39406E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ed29a3d283_0_9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>
                <a:solidFill>
                  <a:srgbClr val="39406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1ed29a3d283_0_9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1ed29a3d283_0_9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1ed29a3d283_0_9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27" name="Google Shape;27;g1ed29a3d283_0_97"/>
          <p:cNvSpPr/>
          <p:nvPr/>
        </p:nvSpPr>
        <p:spPr>
          <a:xfrm>
            <a:off x="419406" y="6525344"/>
            <a:ext cx="10755300" cy="144000"/>
          </a:xfrm>
          <a:prstGeom prst="parallelogram">
            <a:avLst>
              <a:gd fmla="val 25000" name="adj"/>
            </a:avLst>
          </a:prstGeom>
          <a:solidFill>
            <a:srgbClr val="39406E"/>
          </a:solidFill>
          <a:ln cap="flat" cmpd="sng" w="9525">
            <a:solidFill>
              <a:srgbClr val="394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g1ed29a3d283_0_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4629" y="5906218"/>
            <a:ext cx="815542" cy="81554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1ed29a3d283_0_97"/>
          <p:cNvSpPr txBox="1"/>
          <p:nvPr/>
        </p:nvSpPr>
        <p:spPr>
          <a:xfrm>
            <a:off x="381000" y="6228019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b="0" i="0" sz="1800" u="none" cap="none" strike="noStrik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1ed29a3d283_0_97"/>
          <p:cNvSpPr txBox="1"/>
          <p:nvPr/>
        </p:nvSpPr>
        <p:spPr>
          <a:xfrm>
            <a:off x="6398700" y="6441974"/>
            <a:ext cx="47514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ed29a3d283_0_22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g1ed29a3d283_0_22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g1ed29a3d283_0_2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9" name="Google Shape;39;p9"/>
          <p:cNvSpPr/>
          <p:nvPr/>
        </p:nvSpPr>
        <p:spPr>
          <a:xfrm>
            <a:off x="419406" y="6525344"/>
            <a:ext cx="10755223" cy="144015"/>
          </a:xfrm>
          <a:prstGeom prst="parallelogram">
            <a:avLst>
              <a:gd fmla="val 25000" name="adj"/>
            </a:avLst>
          </a:prstGeom>
          <a:solidFill>
            <a:srgbClr val="39406E"/>
          </a:solidFill>
          <a:ln cap="flat" cmpd="sng" w="9525">
            <a:solidFill>
              <a:srgbClr val="394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4629" y="5906218"/>
            <a:ext cx="815542" cy="81554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/>
          <p:nvPr/>
        </p:nvSpPr>
        <p:spPr>
          <a:xfrm>
            <a:off x="381000" y="6228019"/>
            <a:ext cx="21282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b="0" i="0" sz="1800" u="none" cap="none" strike="noStrik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9"/>
          <p:cNvSpPr txBox="1"/>
          <p:nvPr/>
        </p:nvSpPr>
        <p:spPr>
          <a:xfrm>
            <a:off x="6398700" y="6441974"/>
            <a:ext cx="4751387" cy="310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>
                <a:solidFill>
                  <a:srgbClr val="39406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>
                <a:solidFill>
                  <a:srgbClr val="26262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>
                <a:solidFill>
                  <a:srgbClr val="262626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solidFill>
                  <a:srgbClr val="262626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solidFill>
                  <a:srgbClr val="26262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419406" y="6525344"/>
            <a:ext cx="10755223" cy="144015"/>
          </a:xfrm>
          <a:prstGeom prst="parallelogram">
            <a:avLst>
              <a:gd fmla="val 25000" name="adj"/>
            </a:avLst>
          </a:prstGeom>
          <a:solidFill>
            <a:srgbClr val="39406E"/>
          </a:solidFill>
          <a:ln cap="flat" cmpd="sng" w="9525">
            <a:solidFill>
              <a:srgbClr val="394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4629" y="5906218"/>
            <a:ext cx="815542" cy="81554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/>
        </p:nvSpPr>
        <p:spPr>
          <a:xfrm>
            <a:off x="381000" y="6228019"/>
            <a:ext cx="21282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rPr>
              <a:t>Ocean Best Practices</a:t>
            </a:r>
            <a:endParaRPr b="0" i="0" sz="1800" u="none" cap="none" strike="noStrik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6398700" y="6441974"/>
            <a:ext cx="4751387" cy="310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3940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5" name="Google Shape;15;p5"/>
          <p:cNvSpPr txBox="1"/>
          <p:nvPr/>
        </p:nvSpPr>
        <p:spPr>
          <a:xfrm>
            <a:off x="6398700" y="6441974"/>
            <a:ext cx="4751387" cy="310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Insert name of conference, if desired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4.jp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/>
        </p:nvSpPr>
        <p:spPr>
          <a:xfrm>
            <a:off x="3390898" y="5549771"/>
            <a:ext cx="5410200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en-AU" sz="2200" u="none" cap="none" strike="noStrik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 Meeting 12 – 14 December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1" lang="en-AU" sz="2200" u="none" cap="none" strike="noStrike">
                <a:solidFill>
                  <a:srgbClr val="59595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UNESCO - Paris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4505180" y="6273257"/>
            <a:ext cx="3181637" cy="31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AU" sz="1400" u="none" cap="none" strike="noStrike">
                <a:solidFill>
                  <a:srgbClr val="39406E"/>
                </a:solidFill>
                <a:latin typeface="Arial"/>
                <a:ea typeface="Arial"/>
                <a:cs typeface="Arial"/>
                <a:sym typeface="Arial"/>
              </a:rPr>
              <a:t>www.oceanbestpractices.org</a:t>
            </a:r>
            <a:endParaRPr b="0" i="0" sz="1400" u="none" cap="none" strike="noStrike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1812000" y="6525345"/>
            <a:ext cx="8568000" cy="126149"/>
          </a:xfrm>
          <a:prstGeom prst="parallelogram">
            <a:avLst>
              <a:gd fmla="val 25000" name="adj"/>
            </a:avLst>
          </a:prstGeom>
          <a:solidFill>
            <a:srgbClr val="39406E"/>
          </a:solidFill>
          <a:ln cap="flat" cmpd="sng" w="9525">
            <a:solidFill>
              <a:srgbClr val="394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940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 txBox="1"/>
          <p:nvPr>
            <p:ph type="ctrTitle"/>
          </p:nvPr>
        </p:nvSpPr>
        <p:spPr>
          <a:xfrm>
            <a:off x="1794343" y="4602806"/>
            <a:ext cx="8603312" cy="504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6000"/>
              <a:buFont typeface="Calibri"/>
              <a:buNone/>
            </a:pPr>
            <a:r>
              <a:rPr lang="en-AU" sz="4000"/>
              <a:t>The Ocean Practices Federated Network (OPFN)</a:t>
            </a:r>
            <a:endParaRPr sz="4000"/>
          </a:p>
        </p:txBody>
      </p:sp>
      <p:sp>
        <p:nvSpPr>
          <p:cNvPr id="59" name="Google Shape;59;p1"/>
          <p:cNvSpPr txBox="1"/>
          <p:nvPr>
            <p:ph idx="1" type="subTitle"/>
          </p:nvPr>
        </p:nvSpPr>
        <p:spPr>
          <a:xfrm>
            <a:off x="2895599" y="5018995"/>
            <a:ext cx="6400800" cy="56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2400"/>
              <a:buNone/>
            </a:pPr>
            <a:r>
              <a:rPr lang="en-AU" sz="2400">
                <a:solidFill>
                  <a:srgbClr val="39406E"/>
                </a:solidFill>
              </a:rPr>
              <a:t>(Agenda Item 1</a:t>
            </a:r>
            <a:r>
              <a:rPr lang="en-AU"/>
              <a:t>4</a:t>
            </a:r>
            <a:r>
              <a:rPr lang="en-AU" sz="2400">
                <a:solidFill>
                  <a:srgbClr val="39406E"/>
                </a:solidFill>
              </a:rPr>
              <a:t>)</a:t>
            </a:r>
            <a:endParaRPr/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1534" y="0"/>
            <a:ext cx="3248931" cy="15172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"/>
          <p:cNvGrpSpPr/>
          <p:nvPr/>
        </p:nvGrpSpPr>
        <p:grpSpPr>
          <a:xfrm>
            <a:off x="478479" y="1844824"/>
            <a:ext cx="10282677" cy="1965111"/>
            <a:chOff x="478479" y="1844824"/>
            <a:chExt cx="10282677" cy="1965111"/>
          </a:xfrm>
        </p:grpSpPr>
        <p:pic>
          <p:nvPicPr>
            <p:cNvPr id="62" name="Google Shape;6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8479" y="1844824"/>
              <a:ext cx="3045921" cy="1965111"/>
            </a:xfrm>
            <a:prstGeom prst="rect">
              <a:avLst/>
            </a:prstGeom>
            <a:noFill/>
            <a:ln cap="flat" cmpd="sng" w="12700">
              <a:solidFill>
                <a:srgbClr val="39406E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63" name="Google Shape;63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691505" y="1844824"/>
              <a:ext cx="1954037" cy="1955992"/>
            </a:xfrm>
            <a:prstGeom prst="rect">
              <a:avLst/>
            </a:prstGeom>
            <a:noFill/>
            <a:ln cap="flat" cmpd="sng" w="12700">
              <a:solidFill>
                <a:srgbClr val="39406E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64" name="Google Shape;64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627786" y="1849484"/>
              <a:ext cx="1960333" cy="1960333"/>
            </a:xfrm>
            <a:prstGeom prst="rect">
              <a:avLst/>
            </a:prstGeom>
            <a:noFill/>
            <a:ln cap="flat" cmpd="sng" w="12700">
              <a:solidFill>
                <a:srgbClr val="39406E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65" name="Google Shape;65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748928" y="1853825"/>
              <a:ext cx="3012228" cy="1955992"/>
            </a:xfrm>
            <a:prstGeom prst="rect">
              <a:avLst/>
            </a:prstGeom>
            <a:noFill/>
            <a:ln cap="flat" cmpd="sng" w="12700">
              <a:solidFill>
                <a:srgbClr val="39406E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1ed29a3d28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6384" y="914409"/>
            <a:ext cx="2896981" cy="135292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ed29a3d283_0_0"/>
          <p:cNvSpPr txBox="1"/>
          <p:nvPr/>
        </p:nvSpPr>
        <p:spPr>
          <a:xfrm>
            <a:off x="4367808" y="6309320"/>
            <a:ext cx="3181500" cy="1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9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1ed29a3d28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8825" y="2980199"/>
            <a:ext cx="1983076" cy="1206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ed29a3d283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9775" y="3023813"/>
            <a:ext cx="2190190" cy="205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ed29a3d283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94375" y="3023825"/>
            <a:ext cx="4047199" cy="8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ed29a3d283_0_0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5afd66bd4_0_3"/>
          <p:cNvSpPr txBox="1"/>
          <p:nvPr>
            <p:ph type="title"/>
          </p:nvPr>
        </p:nvSpPr>
        <p:spPr>
          <a:xfrm>
            <a:off x="1117600" y="486833"/>
            <a:ext cx="14020800" cy="1767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Change of paradigm</a:t>
            </a:r>
            <a:endParaRPr/>
          </a:p>
        </p:txBody>
      </p:sp>
      <p:pic>
        <p:nvPicPr>
          <p:cNvPr id="71" name="Google Shape;71;g2a5afd66bd4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2750" y="1631525"/>
            <a:ext cx="8746492" cy="47608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a5afd66bd4_0_3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5afd66bd4_0_8"/>
          <p:cNvSpPr txBox="1"/>
          <p:nvPr>
            <p:ph type="title"/>
          </p:nvPr>
        </p:nvSpPr>
        <p:spPr>
          <a:xfrm>
            <a:off x="-730750" y="8"/>
            <a:ext cx="14020800" cy="1767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Ocean Practices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Federated Network (OPFN)</a:t>
            </a:r>
            <a:endParaRPr/>
          </a:p>
        </p:txBody>
      </p:sp>
      <p:pic>
        <p:nvPicPr>
          <p:cNvPr id="78" name="Google Shape;78;g2a5afd66bd4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725" y="1989150"/>
            <a:ext cx="6211333" cy="243237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a5afd66bd4_0_8"/>
          <p:cNvSpPr txBox="1"/>
          <p:nvPr/>
        </p:nvSpPr>
        <p:spPr>
          <a:xfrm>
            <a:off x="1157000" y="4825838"/>
            <a:ext cx="102453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300">
                <a:latin typeface="Calibri"/>
                <a:ea typeface="Calibri"/>
                <a:cs typeface="Calibri"/>
                <a:sym typeface="Calibri"/>
              </a:rPr>
              <a:t>Support mechanism for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300">
                <a:latin typeface="Calibri"/>
                <a:ea typeface="Calibri"/>
                <a:cs typeface="Calibri"/>
                <a:sym typeface="Calibri"/>
              </a:rPr>
              <a:t>Engaging diverse communities of practice and 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AU" sz="2300">
                <a:latin typeface="Calibri"/>
                <a:ea typeface="Calibri"/>
                <a:cs typeface="Calibri"/>
                <a:sym typeface="Calibri"/>
              </a:rPr>
              <a:t>Interlinking their methodologies through FAIR digital technologies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2a5afd66bd4_0_8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g2a5afd66bd4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1250" y="1989149"/>
            <a:ext cx="5078750" cy="243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5afd66bd4_0_161"/>
          <p:cNvSpPr/>
          <p:nvPr/>
        </p:nvSpPr>
        <p:spPr>
          <a:xfrm>
            <a:off x="688167" y="485000"/>
            <a:ext cx="6723300" cy="3807900"/>
          </a:xfrm>
          <a:prstGeom prst="roundRect">
            <a:avLst>
              <a:gd fmla="val 16667" name="adj"/>
            </a:avLst>
          </a:prstGeom>
          <a:solidFill>
            <a:srgbClr val="FAF5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a5afd66bd4_0_161"/>
          <p:cNvSpPr/>
          <p:nvPr/>
        </p:nvSpPr>
        <p:spPr>
          <a:xfrm>
            <a:off x="3194450" y="3434600"/>
            <a:ext cx="1468200" cy="1257900"/>
          </a:xfrm>
          <a:prstGeom prst="can">
            <a:avLst>
              <a:gd fmla="val 25000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OBPS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Repository</a:t>
            </a:r>
            <a:endParaRPr sz="1900"/>
          </a:p>
        </p:txBody>
      </p:sp>
      <p:sp>
        <p:nvSpPr>
          <p:cNvPr id="88" name="Google Shape;88;g2a5afd66bd4_0_161"/>
          <p:cNvSpPr/>
          <p:nvPr/>
        </p:nvSpPr>
        <p:spPr>
          <a:xfrm>
            <a:off x="1080839" y="2088920"/>
            <a:ext cx="1379700" cy="1257900"/>
          </a:xfrm>
          <a:prstGeom prst="can">
            <a:avLst>
              <a:gd fmla="val 250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FAO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Repository</a:t>
            </a:r>
            <a:endParaRPr sz="1900"/>
          </a:p>
        </p:txBody>
      </p:sp>
      <p:sp>
        <p:nvSpPr>
          <p:cNvPr id="89" name="Google Shape;89;g2a5afd66bd4_0_161"/>
          <p:cNvSpPr/>
          <p:nvPr/>
        </p:nvSpPr>
        <p:spPr>
          <a:xfrm>
            <a:off x="3293542" y="743338"/>
            <a:ext cx="1379700" cy="1257900"/>
          </a:xfrm>
          <a:prstGeom prst="can">
            <a:avLst>
              <a:gd fmla="val 250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ICES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Repository</a:t>
            </a:r>
            <a:endParaRPr sz="1900"/>
          </a:p>
        </p:txBody>
      </p:sp>
      <p:sp>
        <p:nvSpPr>
          <p:cNvPr id="90" name="Google Shape;90;g2a5afd66bd4_0_161"/>
          <p:cNvSpPr/>
          <p:nvPr/>
        </p:nvSpPr>
        <p:spPr>
          <a:xfrm>
            <a:off x="5396751" y="2088920"/>
            <a:ext cx="1379700" cy="1257900"/>
          </a:xfrm>
          <a:prstGeom prst="can">
            <a:avLst>
              <a:gd fmla="val 250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EU AAM</a:t>
            </a:r>
            <a:endParaRPr sz="1900"/>
          </a:p>
        </p:txBody>
      </p:sp>
      <p:cxnSp>
        <p:nvCxnSpPr>
          <p:cNvPr id="91" name="Google Shape;91;g2a5afd66bd4_0_161"/>
          <p:cNvCxnSpPr>
            <a:stCxn id="88" idx="3"/>
            <a:endCxn id="87" idx="2"/>
          </p:cNvCxnSpPr>
          <p:nvPr/>
        </p:nvCxnSpPr>
        <p:spPr>
          <a:xfrm>
            <a:off x="1770689" y="3346820"/>
            <a:ext cx="1423800" cy="71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g2a5afd66bd4_0_161"/>
          <p:cNvCxnSpPr>
            <a:stCxn id="89" idx="3"/>
            <a:endCxn id="87" idx="1"/>
          </p:cNvCxnSpPr>
          <p:nvPr/>
        </p:nvCxnSpPr>
        <p:spPr>
          <a:xfrm flipH="1">
            <a:off x="3928492" y="2001238"/>
            <a:ext cx="54900" cy="1433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g2a5afd66bd4_0_161"/>
          <p:cNvCxnSpPr>
            <a:stCxn id="90" idx="3"/>
            <a:endCxn id="87" idx="4"/>
          </p:cNvCxnSpPr>
          <p:nvPr/>
        </p:nvCxnSpPr>
        <p:spPr>
          <a:xfrm flipH="1">
            <a:off x="4662501" y="3346820"/>
            <a:ext cx="1424100" cy="71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4" name="Google Shape;94;g2a5afd66bd4_0_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3500" y="2060828"/>
            <a:ext cx="1126500" cy="112646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a5afd66bd4_0_161"/>
          <p:cNvSpPr txBox="1"/>
          <p:nvPr/>
        </p:nvSpPr>
        <p:spPr>
          <a:xfrm>
            <a:off x="5422000" y="7306267"/>
            <a:ext cx="1347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900"/>
              <a:t>Users</a:t>
            </a:r>
            <a:endParaRPr sz="1900"/>
          </a:p>
        </p:txBody>
      </p:sp>
      <p:sp>
        <p:nvSpPr>
          <p:cNvPr id="96" name="Google Shape;96;g2a5afd66bd4_0_161"/>
          <p:cNvSpPr/>
          <p:nvPr/>
        </p:nvSpPr>
        <p:spPr>
          <a:xfrm rot="10800000">
            <a:off x="7564217" y="2263576"/>
            <a:ext cx="1046400" cy="72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AF5F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7" name="Google Shape;97;g2a5afd66bd4_0_161"/>
          <p:cNvCxnSpPr>
            <a:stCxn id="88" idx="1"/>
            <a:endCxn id="89" idx="2"/>
          </p:cNvCxnSpPr>
          <p:nvPr/>
        </p:nvCxnSpPr>
        <p:spPr>
          <a:xfrm flipH="1" rot="10800000">
            <a:off x="1770689" y="1372220"/>
            <a:ext cx="1522800" cy="71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g2a5afd66bd4_0_161"/>
          <p:cNvCxnSpPr>
            <a:stCxn id="89" idx="4"/>
            <a:endCxn id="90" idx="1"/>
          </p:cNvCxnSpPr>
          <p:nvPr/>
        </p:nvCxnSpPr>
        <p:spPr>
          <a:xfrm>
            <a:off x="4673242" y="1372288"/>
            <a:ext cx="1413300" cy="716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g2a5afd66bd4_0_161"/>
          <p:cNvCxnSpPr>
            <a:stCxn id="90" idx="2"/>
            <a:endCxn id="88" idx="4"/>
          </p:cNvCxnSpPr>
          <p:nvPr/>
        </p:nvCxnSpPr>
        <p:spPr>
          <a:xfrm rot="10800000">
            <a:off x="2460651" y="2717870"/>
            <a:ext cx="2936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g2a5afd66bd4_0_161"/>
          <p:cNvSpPr/>
          <p:nvPr/>
        </p:nvSpPr>
        <p:spPr>
          <a:xfrm>
            <a:off x="1590451" y="5321720"/>
            <a:ext cx="1379700" cy="1257900"/>
          </a:xfrm>
          <a:prstGeom prst="can">
            <a:avLst>
              <a:gd fmla="val 250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/>
              <a:t>Other small institutionsRepository</a:t>
            </a:r>
            <a:endParaRPr sz="1700"/>
          </a:p>
        </p:txBody>
      </p:sp>
      <p:sp>
        <p:nvSpPr>
          <p:cNvPr id="101" name="Google Shape;101;g2a5afd66bd4_0_161"/>
          <p:cNvSpPr/>
          <p:nvPr/>
        </p:nvSpPr>
        <p:spPr>
          <a:xfrm>
            <a:off x="3293518" y="5321720"/>
            <a:ext cx="1379700" cy="1257900"/>
          </a:xfrm>
          <a:prstGeom prst="can">
            <a:avLst>
              <a:gd fmla="val 250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/>
              <a:t>Other small institutionsRepository</a:t>
            </a:r>
            <a:endParaRPr sz="1700"/>
          </a:p>
        </p:txBody>
      </p:sp>
      <p:sp>
        <p:nvSpPr>
          <p:cNvPr id="102" name="Google Shape;102;g2a5afd66bd4_0_161"/>
          <p:cNvSpPr/>
          <p:nvPr/>
        </p:nvSpPr>
        <p:spPr>
          <a:xfrm>
            <a:off x="4926351" y="5321820"/>
            <a:ext cx="1379700" cy="1257900"/>
          </a:xfrm>
          <a:prstGeom prst="can">
            <a:avLst>
              <a:gd fmla="val 25000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/>
              <a:t>Other small institutionsRepository</a:t>
            </a:r>
            <a:endParaRPr sz="1700"/>
          </a:p>
        </p:txBody>
      </p:sp>
      <p:cxnSp>
        <p:nvCxnSpPr>
          <p:cNvPr id="103" name="Google Shape;103;g2a5afd66bd4_0_161"/>
          <p:cNvCxnSpPr>
            <a:stCxn id="87" idx="3"/>
            <a:endCxn id="100" idx="1"/>
          </p:cNvCxnSpPr>
          <p:nvPr/>
        </p:nvCxnSpPr>
        <p:spPr>
          <a:xfrm flipH="1">
            <a:off x="2280350" y="4692500"/>
            <a:ext cx="1648200" cy="629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" name="Google Shape;104;g2a5afd66bd4_0_161"/>
          <p:cNvCxnSpPr>
            <a:stCxn id="87" idx="3"/>
            <a:endCxn id="101" idx="1"/>
          </p:cNvCxnSpPr>
          <p:nvPr/>
        </p:nvCxnSpPr>
        <p:spPr>
          <a:xfrm>
            <a:off x="3928550" y="4692500"/>
            <a:ext cx="54900" cy="629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" name="Google Shape;105;g2a5afd66bd4_0_161"/>
          <p:cNvCxnSpPr>
            <a:stCxn id="102" idx="1"/>
            <a:endCxn id="87" idx="3"/>
          </p:cNvCxnSpPr>
          <p:nvPr/>
        </p:nvCxnSpPr>
        <p:spPr>
          <a:xfrm rot="10800000">
            <a:off x="3928401" y="4692420"/>
            <a:ext cx="1687800" cy="629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a5afd66bd4_0_14"/>
          <p:cNvSpPr txBox="1"/>
          <p:nvPr>
            <p:ph type="title"/>
          </p:nvPr>
        </p:nvSpPr>
        <p:spPr>
          <a:xfrm>
            <a:off x="1117600" y="29633"/>
            <a:ext cx="14020800" cy="1767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Federated Network of MMSs</a:t>
            </a:r>
            <a:endParaRPr/>
          </a:p>
        </p:txBody>
      </p:sp>
      <p:pic>
        <p:nvPicPr>
          <p:cNvPr id="111" name="Google Shape;111;g2a5afd66bd4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1436725"/>
            <a:ext cx="10167796" cy="476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a5afd66bd4_0_14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5afd66bd4_0_19"/>
          <p:cNvSpPr txBox="1"/>
          <p:nvPr>
            <p:ph type="title"/>
          </p:nvPr>
        </p:nvSpPr>
        <p:spPr>
          <a:xfrm>
            <a:off x="2267551" y="137314"/>
            <a:ext cx="7656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06E"/>
              </a:buClr>
              <a:buSzPts val="4400"/>
              <a:buFont typeface="Calibri"/>
              <a:buNone/>
            </a:pPr>
            <a:r>
              <a:rPr lang="en-AU"/>
              <a:t>Benefits of an OPFN</a:t>
            </a:r>
            <a:endParaRPr/>
          </a:p>
        </p:txBody>
      </p:sp>
      <p:sp>
        <p:nvSpPr>
          <p:cNvPr id="118" name="Google Shape;118;g2a5afd66bd4_0_19"/>
          <p:cNvSpPr txBox="1"/>
          <p:nvPr>
            <p:ph idx="1" type="body"/>
          </p:nvPr>
        </p:nvSpPr>
        <p:spPr>
          <a:xfrm>
            <a:off x="1264200" y="1796850"/>
            <a:ext cx="9663600" cy="3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/>
          <a:p>
            <a:pPr indent="-46355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A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knowledge silos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A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and multiply discoverability of methods.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A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traffic of users through the OPFN nodes.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AU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Facilitate future endorsement and convergence processes from methods into Best Practices.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a5afd66bd4_0_19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5afd66bd4_0_29"/>
          <p:cNvSpPr txBox="1"/>
          <p:nvPr>
            <p:ph type="title"/>
          </p:nvPr>
        </p:nvSpPr>
        <p:spPr>
          <a:xfrm>
            <a:off x="241867" y="2380759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Conceptual</a:t>
            </a:r>
            <a:r>
              <a:rPr lang="en-AU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Architecture</a:t>
            </a:r>
            <a:endParaRPr/>
          </a:p>
        </p:txBody>
      </p:sp>
      <p:sp>
        <p:nvSpPr>
          <p:cNvPr id="125" name="Google Shape;125;g2a5afd66bd4_0_29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g2a5afd66bd4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241" y="694368"/>
            <a:ext cx="7260799" cy="5035599"/>
          </a:xfrm>
          <a:prstGeom prst="rect">
            <a:avLst/>
          </a:prstGeom>
          <a:noFill/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5afd66bd4_0_39"/>
          <p:cNvSpPr txBox="1"/>
          <p:nvPr>
            <p:ph type="title"/>
          </p:nvPr>
        </p:nvSpPr>
        <p:spPr>
          <a:xfrm>
            <a:off x="-914400" y="87533"/>
            <a:ext cx="14020800" cy="1767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Values of the OPFN</a:t>
            </a:r>
            <a:endParaRPr/>
          </a:p>
        </p:txBody>
      </p:sp>
      <p:sp>
        <p:nvSpPr>
          <p:cNvPr id="132" name="Google Shape;132;g2a5afd66bd4_0_39"/>
          <p:cNvSpPr txBox="1"/>
          <p:nvPr>
            <p:ph idx="1" type="body"/>
          </p:nvPr>
        </p:nvSpPr>
        <p:spPr>
          <a:xfrm>
            <a:off x="838200" y="1539392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en-A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All methods are relevant</a:t>
            </a:r>
            <a:endParaRPr b="1"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Methodological knowledge is transparent and accessible.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All nodes are aware of it.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Every node helps each other sharing methods.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Each node is free to share its methods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</a:pPr>
            <a:r>
              <a:rPr b="1" lang="en-A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Exchange of knowledge</a:t>
            </a:r>
            <a:r>
              <a:rPr lang="en-A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A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is fair</a:t>
            </a:r>
            <a:endParaRPr b="1"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Every node provides and retrieves.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Quality Assurance is guaranteed from node side.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</a:pPr>
            <a:r>
              <a:rPr b="1" lang="en-A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Sovereignty of each node</a:t>
            </a:r>
            <a:endParaRPr b="1"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OPFN not changing institutions or expertise from partners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Every node makes its own decisions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609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AU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Every node to choose what is ingesting in its own system.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2300"/>
          </a:p>
        </p:txBody>
      </p:sp>
      <p:sp>
        <p:nvSpPr>
          <p:cNvPr id="133" name="Google Shape;133;g2a5afd66bd4_0_39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5afd66bd4_0_2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AU"/>
              <a:t>Current status and </a:t>
            </a:r>
            <a:r>
              <a:rPr lang="en-AU"/>
              <a:t>next</a:t>
            </a:r>
            <a:r>
              <a:rPr lang="en-AU"/>
              <a:t> steps</a:t>
            </a:r>
            <a:endParaRPr/>
          </a:p>
        </p:txBody>
      </p:sp>
      <p:sp>
        <p:nvSpPr>
          <p:cNvPr id="140" name="Google Shape;140;g2a5afd66bd4_0_230"/>
          <p:cNvSpPr/>
          <p:nvPr/>
        </p:nvSpPr>
        <p:spPr>
          <a:xfrm>
            <a:off x="7521677" y="6538451"/>
            <a:ext cx="2595600" cy="122400"/>
          </a:xfrm>
          <a:prstGeom prst="rect">
            <a:avLst/>
          </a:prstGeom>
          <a:solidFill>
            <a:srgbClr val="39406E"/>
          </a:solidFill>
          <a:ln cap="flat" cmpd="sng" w="25400">
            <a:solidFill>
              <a:srgbClr val="39406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a5afd66bd4_0_230"/>
          <p:cNvSpPr/>
          <p:nvPr/>
        </p:nvSpPr>
        <p:spPr>
          <a:xfrm>
            <a:off x="2886617" y="2997483"/>
            <a:ext cx="792300" cy="49200"/>
          </a:xfrm>
          <a:prstGeom prst="roundRect">
            <a:avLst>
              <a:gd fmla="val 50000" name="adj"/>
            </a:avLst>
          </a:prstGeom>
          <a:solidFill>
            <a:srgbClr val="0C57D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g2a5afd66bd4_0_230"/>
          <p:cNvGrpSpPr/>
          <p:nvPr/>
        </p:nvGrpSpPr>
        <p:grpSpPr>
          <a:xfrm>
            <a:off x="762028" y="2609468"/>
            <a:ext cx="2339942" cy="2530573"/>
            <a:chOff x="571536" y="1957150"/>
            <a:chExt cx="1755000" cy="1897977"/>
          </a:xfrm>
        </p:grpSpPr>
        <p:sp>
          <p:nvSpPr>
            <p:cNvPr id="143" name="Google Shape;143;g2a5afd66bd4_0_230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C57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g2a5afd66bd4_0_230"/>
            <p:cNvSpPr txBox="1"/>
            <p:nvPr/>
          </p:nvSpPr>
          <p:spPr>
            <a:xfrm>
              <a:off x="1230636" y="2061173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AU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OCT 2023</a:t>
              </a:r>
              <a:endParaRPr b="1" sz="11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g2a5afd66bd4_0_230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AU" sz="13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Working Group</a:t>
              </a:r>
              <a:endParaRPr b="1" sz="13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g2a5afd66bd4_0_230"/>
            <p:cNvSpPr txBox="1"/>
            <p:nvPr/>
          </p:nvSpPr>
          <p:spPr>
            <a:xfrm>
              <a:off x="571536" y="3117727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AU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OBPS, OIH, FAO, ICES</a:t>
              </a:r>
              <a:endParaRPr sz="11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" name="Google Shape;147;g2a5afd66bd4_0_230"/>
          <p:cNvGrpSpPr/>
          <p:nvPr/>
        </p:nvGrpSpPr>
        <p:grpSpPr>
          <a:xfrm>
            <a:off x="3599140" y="2609468"/>
            <a:ext cx="2278747" cy="2530573"/>
            <a:chOff x="2699423" y="1957150"/>
            <a:chExt cx="1709103" cy="1897977"/>
          </a:xfrm>
        </p:grpSpPr>
        <p:sp>
          <p:nvSpPr>
            <p:cNvPr id="148" name="Google Shape;148;g2a5afd66bd4_0_230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C57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g2a5afd66bd4_0_230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AU" sz="13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Metadata template v1.0</a:t>
              </a:r>
              <a:endParaRPr b="1" sz="13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0" name="Google Shape;150;g2a5afd66bd4_0_230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AU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First version agreed within the working group</a:t>
              </a:r>
              <a:endParaRPr sz="11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g2a5afd66bd4_0_230"/>
            <p:cNvSpPr txBox="1"/>
            <p:nvPr/>
          </p:nvSpPr>
          <p:spPr>
            <a:xfrm>
              <a:off x="3335573" y="2061173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AU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DEC </a:t>
              </a:r>
              <a:r>
                <a:rPr b="1" lang="en-AU"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rPr>
                <a:t>2023</a:t>
              </a:r>
              <a:endParaRPr b="1" sz="1100">
                <a:solidFill>
                  <a:srgbClr val="0C57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" name="Google Shape;152;g2a5afd66bd4_0_230"/>
          <p:cNvGrpSpPr/>
          <p:nvPr/>
        </p:nvGrpSpPr>
        <p:grpSpPr>
          <a:xfrm>
            <a:off x="6375051" y="2609468"/>
            <a:ext cx="2278750" cy="2530570"/>
            <a:chOff x="4781408" y="1957150"/>
            <a:chExt cx="1709106" cy="1897975"/>
          </a:xfrm>
        </p:grpSpPr>
        <p:sp>
          <p:nvSpPr>
            <p:cNvPr id="153" name="Google Shape;153;g2a5afd66bd4_0_230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g2a5afd66bd4_0_230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AU" sz="13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Initial Governance</a:t>
              </a:r>
              <a:endParaRPr b="1" sz="13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g2a5afd66bd4_0_230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t/>
              </a:r>
              <a:endParaRPr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g2a5afd66bd4_0_230"/>
            <p:cNvSpPr txBox="1"/>
            <p:nvPr/>
          </p:nvSpPr>
          <p:spPr>
            <a:xfrm>
              <a:off x="5417558" y="2061173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AU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JUN </a:t>
              </a:r>
              <a:r>
                <a:rPr b="1" lang="en-AU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2024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7" name="Google Shape;157;g2a5afd66bd4_0_230"/>
          <p:cNvGrpSpPr/>
          <p:nvPr/>
        </p:nvGrpSpPr>
        <p:grpSpPr>
          <a:xfrm>
            <a:off x="9150952" y="2609468"/>
            <a:ext cx="2278746" cy="2530573"/>
            <a:chOff x="6863386" y="1957150"/>
            <a:chExt cx="1709102" cy="1897977"/>
          </a:xfrm>
        </p:grpSpPr>
        <p:sp>
          <p:nvSpPr>
            <p:cNvPr id="158" name="Google Shape;158;g2a5afd66bd4_0_230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g2a5afd66bd4_0_230"/>
            <p:cNvSpPr txBox="1"/>
            <p:nvPr/>
          </p:nvSpPr>
          <p:spPr>
            <a:xfrm>
              <a:off x="68633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AU" sz="13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Pilot</a:t>
              </a:r>
              <a:endParaRPr b="1" sz="13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g2a5afd66bd4_0_230"/>
            <p:cNvSpPr txBox="1"/>
            <p:nvPr/>
          </p:nvSpPr>
          <p:spPr>
            <a:xfrm>
              <a:off x="6863386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AU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Aquaculture use case</a:t>
              </a:r>
              <a:endParaRPr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" name="Google Shape;161;g2a5afd66bd4_0_230"/>
            <p:cNvSpPr txBox="1"/>
            <p:nvPr/>
          </p:nvSpPr>
          <p:spPr>
            <a:xfrm>
              <a:off x="7499536" y="2061173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b="1" lang="en-AU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DEC </a:t>
              </a:r>
              <a:r>
                <a:rPr b="1" lang="en-AU"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2024</a:t>
              </a:r>
              <a:endParaRPr b="1"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2" name="Google Shape;162;g2a5afd66bd4_0_230"/>
          <p:cNvSpPr/>
          <p:nvPr/>
        </p:nvSpPr>
        <p:spPr>
          <a:xfrm>
            <a:off x="5782900" y="2997483"/>
            <a:ext cx="792300" cy="492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2a5afd66bd4_0_230"/>
          <p:cNvSpPr/>
          <p:nvPr/>
        </p:nvSpPr>
        <p:spPr>
          <a:xfrm>
            <a:off x="8558867" y="2997483"/>
            <a:ext cx="792300" cy="49200"/>
          </a:xfrm>
          <a:prstGeom prst="roundRect">
            <a:avLst>
              <a:gd fmla="val 50000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2011-08-05T01:39:14Z</dcterms:created>
  <dc:creator>TiM BOHM</dc:creator>
</cp:coreProperties>
</file>