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62" r:id="rId5"/>
    <p:sldId id="260" r:id="rId6"/>
    <p:sldId id="259" r:id="rId7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vTBOksOkP5MNfYM6F6mWCo/Sk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  <a:defRPr sz="6000">
                <a:solidFill>
                  <a:srgbClr val="394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  <a:defRPr sz="2400">
                <a:solidFill>
                  <a:srgbClr val="39406E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>
                <a:solidFill>
                  <a:srgbClr val="394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/>
          <p:nvPr/>
        </p:nvSpPr>
        <p:spPr>
          <a:xfrm>
            <a:off x="419406" y="6525344"/>
            <a:ext cx="10755223" cy="144015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/>
          <p:nvPr/>
        </p:nvSpPr>
        <p:spPr>
          <a:xfrm>
            <a:off x="381000" y="6228019"/>
            <a:ext cx="21282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sz="1800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419406" y="6525344"/>
            <a:ext cx="10755223" cy="144015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/>
        </p:nvSpPr>
        <p:spPr>
          <a:xfrm>
            <a:off x="381000" y="6228019"/>
            <a:ext cx="21282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sz="1800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5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oceanbestpractic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3390898" y="5549771"/>
            <a:ext cx="5410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Rene </a:t>
            </a:r>
            <a:r>
              <a:rPr lang="en-US" sz="2200" b="0" i="1" u="none" strike="noStrike" cap="none" dirty="0" err="1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Garello</a:t>
            </a:r>
            <a:r>
              <a:rPr lang="en-US" sz="2200" b="0" i="1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Cora Hoerstmann</a:t>
            </a:r>
            <a:endParaRPr sz="1800" b="0" i="1" u="none" strike="noStrike" cap="none" dirty="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4505180" y="6273257"/>
            <a:ext cx="3181637" cy="3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 dirty="0" err="1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www.oceanbestpractices.org</a:t>
            </a:r>
            <a:endParaRPr sz="1400" b="0" i="0" u="none" strike="noStrike" cap="none" dirty="0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1812000" y="6525345"/>
            <a:ext cx="8568000" cy="126149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794343" y="4602806"/>
            <a:ext cx="860331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</a:pPr>
            <a:r>
              <a:rPr lang="en-AU" dirty="0">
                <a:solidFill>
                  <a:srgbClr val="39406E"/>
                </a:solidFill>
              </a:rPr>
              <a:t>OBPS WS VII</a:t>
            </a:r>
            <a:endParaRPr dirty="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1534" y="0"/>
            <a:ext cx="3248931" cy="1517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"/>
          <p:cNvGrpSpPr/>
          <p:nvPr/>
        </p:nvGrpSpPr>
        <p:grpSpPr>
          <a:xfrm>
            <a:off x="478479" y="1844824"/>
            <a:ext cx="10282677" cy="1965111"/>
            <a:chOff x="478479" y="1844824"/>
            <a:chExt cx="10282677" cy="1965111"/>
          </a:xfrm>
        </p:grpSpPr>
        <p:pic>
          <p:nvPicPr>
            <p:cNvPr id="59" name="Google Shape;5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479" y="1844824"/>
              <a:ext cx="3045921" cy="1965111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0" name="Google Shape;60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91505" y="1844824"/>
              <a:ext cx="1954037" cy="1955992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1" name="Google Shape;61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27786" y="1849484"/>
              <a:ext cx="1960333" cy="1960333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748928" y="1853825"/>
              <a:ext cx="3012228" cy="1955992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336F750-30F8-EA04-A72A-DD3CAB4955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F4E0-10CD-C5D8-8DE4-2C649E5D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>
                <a:latin typeface="Arial" panose="020B0604020202020204" pitchFamily="34" charset="0"/>
                <a:cs typeface="Arial" panose="020B0604020202020204" pitchFamily="34" charset="0"/>
              </a:rPr>
              <a:t>Workshop attendance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7349BE-01A7-23E0-E28D-2ED274239D5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20575"/>
          <a:ext cx="10515600" cy="3961438"/>
        </p:xfrm>
        <a:graphic>
          <a:graphicData uri="http://schemas.openxmlformats.org/drawingml/2006/table">
            <a:tbl>
              <a:tblPr/>
              <a:tblGrid>
                <a:gridCol w="5542945">
                  <a:extLst>
                    <a:ext uri="{9D8B030D-6E8A-4147-A177-3AD203B41FA5}">
                      <a16:colId xmlns:a16="http://schemas.microsoft.com/office/drawing/2014/main" val="2324534047"/>
                    </a:ext>
                  </a:extLst>
                </a:gridCol>
                <a:gridCol w="994531">
                  <a:extLst>
                    <a:ext uri="{9D8B030D-6E8A-4147-A177-3AD203B41FA5}">
                      <a16:colId xmlns:a16="http://schemas.microsoft.com/office/drawing/2014/main" val="3558593970"/>
                    </a:ext>
                  </a:extLst>
                </a:gridCol>
                <a:gridCol w="994531">
                  <a:extLst>
                    <a:ext uri="{9D8B030D-6E8A-4147-A177-3AD203B41FA5}">
                      <a16:colId xmlns:a16="http://schemas.microsoft.com/office/drawing/2014/main" val="747432494"/>
                    </a:ext>
                  </a:extLst>
                </a:gridCol>
                <a:gridCol w="994531">
                  <a:extLst>
                    <a:ext uri="{9D8B030D-6E8A-4147-A177-3AD203B41FA5}">
                      <a16:colId xmlns:a16="http://schemas.microsoft.com/office/drawing/2014/main" val="463532790"/>
                    </a:ext>
                  </a:extLst>
                </a:gridCol>
                <a:gridCol w="994531">
                  <a:extLst>
                    <a:ext uri="{9D8B030D-6E8A-4147-A177-3AD203B41FA5}">
                      <a16:colId xmlns:a16="http://schemas.microsoft.com/office/drawing/2014/main" val="64669209"/>
                    </a:ext>
                  </a:extLst>
                </a:gridCol>
                <a:gridCol w="994531">
                  <a:extLst>
                    <a:ext uri="{9D8B030D-6E8A-4147-A177-3AD203B41FA5}">
                      <a16:colId xmlns:a16="http://schemas.microsoft.com/office/drawing/2014/main" val="1224065348"/>
                    </a:ext>
                  </a:extLst>
                </a:gridCol>
              </a:tblGrid>
              <a:tr h="311573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 b="1">
                          <a:effectLst/>
                        </a:rPr>
                        <a:t>Session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>
                          <a:effectLst/>
                        </a:rPr>
                        <a:t>Panelists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>
                          <a:effectLst/>
                        </a:rPr>
                        <a:t>Registered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>
                          <a:effectLst/>
                        </a:rPr>
                        <a:t>Unique views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>
                          <a:effectLst/>
                        </a:rPr>
                        <a:t>Total Users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>
                          <a:effectLst/>
                        </a:rPr>
                        <a:t>Max conc views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901504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OBPS Workshop VII, October 9, 2023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8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371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144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256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110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290667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OBPS Workshop VII, October 10, 2024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14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386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136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280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90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516051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OBPS Workshop VII, October 11, 2025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5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396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75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143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36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923368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OBPS Workshop VII, October 12, 2026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10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396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107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170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82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066960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OBPS Workshop VII, October 13, 2027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14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395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99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194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67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793281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>
                          <a:effectLst/>
                        </a:rPr>
                        <a:t>Totals WS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44*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395**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160*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1043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>
                          <a:effectLst/>
                        </a:rPr>
                        <a:t>n/a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509902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041918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Best Practices in regional downscaling for operational ocean forecasting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11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78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38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99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33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4328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Digital Twins of the Ocean - Experiences and Best Practices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16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99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62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99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57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729981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OBPS Focus Session on Better Biomolecular Ocean Practices (BeBOP)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25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7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12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7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366576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Unlocking ocean-based solutions to climate change (speaker did not show up)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60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22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28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21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681393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Exploring Ocean-Climate Dynamics: Observations, Collaboration, and Policy Implications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14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53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27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53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27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745347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Ocean Practices Federated Network - Governance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15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38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17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42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12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698409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EarthServer: Federated Fusion on Analysis-Ready Datacubes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18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6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9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9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9939"/>
                  </a:ext>
                </a:extLst>
              </a:tr>
              <a:tr h="311573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Best Practices on Storytelling and the Restoration of Ecosystem: How to effectively engage stakeholders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14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104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43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82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41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58431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Challenges of Using Citizen-Generated Data for Ocean Sustainability and Policy Advancement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8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83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47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69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43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25743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r>
                        <a:rPr lang="en-GB" sz="1000">
                          <a:effectLst/>
                        </a:rPr>
                        <a:t>Best Practices for Observing the Air-Sea Transition Zone (open session)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11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62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24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43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>
                          <a:effectLst/>
                        </a:rPr>
                        <a:t>21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8618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>
                          <a:effectLst/>
                        </a:rPr>
                        <a:t>Totals FS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85*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620**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223*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536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>
                          <a:effectLst/>
                        </a:rPr>
                        <a:t>n/a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611993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839922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>
                          <a:effectLst/>
                        </a:rPr>
                        <a:t>Total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127*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1015**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363*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1579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908535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195020"/>
                  </a:ext>
                </a:extLst>
              </a:tr>
              <a:tr h="2225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>
                          <a:effectLst/>
                        </a:rPr>
                        <a:t>Total Views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R" sz="1000" b="1">
                          <a:effectLst/>
                        </a:rPr>
                        <a:t>1,112</a:t>
                      </a: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FR" sz="1000">
                        <a:effectLst/>
                      </a:endParaRPr>
                    </a:p>
                  </a:txBody>
                  <a:tcPr marL="20864" marR="2086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FR" sz="1000" dirty="0"/>
                    </a:p>
                  </a:txBody>
                  <a:tcPr marL="66766" marR="66766" marT="33383" marB="3338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672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85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indent="-342900">
              <a:spcBef>
                <a:spcPts val="0"/>
              </a:spcBef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Coastal Modeling: </a:t>
            </a:r>
          </a:p>
          <a:p>
            <a:pPr marL="152400" indent="0">
              <a:spcBef>
                <a:spcPts val="0"/>
              </a:spcBef>
              <a:buSzPts val="24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	Model standards </a:t>
            </a:r>
          </a:p>
          <a:p>
            <a:pPr marL="152400" indent="0">
              <a:spcBef>
                <a:spcPts val="0"/>
              </a:spcBef>
              <a:buSzPts val="24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	Calibration and validation using reference data.</a:t>
            </a:r>
          </a:p>
          <a:p>
            <a:pPr marL="152400" indent="0">
              <a:spcBef>
                <a:spcPts val="0"/>
              </a:spcBef>
              <a:buSzPts val="24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95300" indent="-342900">
              <a:spcBef>
                <a:spcPts val="0"/>
              </a:spcBef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Citizen science: </a:t>
            </a:r>
          </a:p>
          <a:p>
            <a:pPr marL="152400" indent="0">
              <a:spcBef>
                <a:spcPts val="0"/>
              </a:spcBef>
              <a:buSzPts val="24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	Standardization of citizen science approaches </a:t>
            </a:r>
          </a:p>
          <a:p>
            <a:pPr marL="152400" indent="0">
              <a:spcBef>
                <a:spcPts val="0"/>
              </a:spcBef>
              <a:buSzPts val="24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	legal issues</a:t>
            </a:r>
          </a:p>
          <a:p>
            <a:pPr marL="495300" indent="-342900">
              <a:spcBef>
                <a:spcPts val="0"/>
              </a:spcBef>
              <a:buSzPts val="2400"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495300" indent="-342900">
              <a:spcBef>
                <a:spcPts val="0"/>
              </a:spcBef>
              <a:buSzPts val="2400"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D3F5-6540-2B02-D36A-8C0CF1F5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D11F2AB-C47F-5497-E111-03EF7170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7475"/>
            <a:ext cx="8947987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2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7F3A-DB70-9006-D4C1-88E46540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>
                <a:latin typeface="Arial" panose="020B0604020202020204" pitchFamily="34" charset="0"/>
                <a:cs typeface="Arial" panose="020B0604020202020204" pitchFamily="34" charset="0"/>
              </a:rPr>
              <a:t>Focussed session on storytelling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57FBF-E012-5DC8-0011-815D4BC75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pic>
        <p:nvPicPr>
          <p:cNvPr id="5" name="Picture 4" descr="Several colorful squares with black text&#10;&#10;Description automatically generated">
            <a:extLst>
              <a:ext uri="{FF2B5EF4-FFF2-40B4-BE49-F238E27FC236}">
                <a16:creationId xmlns:a16="http://schemas.microsoft.com/office/drawing/2014/main" id="{38C87C57-947E-876B-B5A5-CE8D3D0A4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01" y="1987963"/>
            <a:ext cx="7772400" cy="38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09" y="207834"/>
            <a:ext cx="2896983" cy="135292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4367808" y="6309320"/>
            <a:ext cx="3181637" cy="18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>
            <a:spLocks noGrp="1"/>
          </p:cNvSpPr>
          <p:nvPr>
            <p:ph type="ftr" idx="11"/>
          </p:nvPr>
        </p:nvSpPr>
        <p:spPr>
          <a:xfrm>
            <a:off x="479376" y="4924222"/>
            <a:ext cx="110172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To learn more or submit your own best practice,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please visit </a:t>
            </a:r>
            <a:r>
              <a:rPr lang="en-AU" sz="2400" u="sng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www.oceanbestpractices.org</a:t>
            </a:r>
            <a:endParaRPr sz="2400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4079776" y="4396462"/>
            <a:ext cx="42868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other logos or acknowledgements here</a:t>
            </a: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5">
            <a:alphaModFix/>
          </a:blip>
          <a:srcRect r="13978"/>
          <a:stretch/>
        </p:blipFill>
        <p:spPr>
          <a:xfrm>
            <a:off x="4079776" y="413450"/>
            <a:ext cx="7488500" cy="13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4100" y="2207850"/>
            <a:ext cx="2307314" cy="2307314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335</Words>
  <Application>Microsoft Macintosh PowerPoint</Application>
  <PresentationFormat>Widescreen</PresentationFormat>
  <Paragraphs>134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OBPS WS VII</vt:lpstr>
      <vt:lpstr>Workshop attendance </vt:lpstr>
      <vt:lpstr>Gaps</vt:lpstr>
      <vt:lpstr>PowerPoint Presentation</vt:lpstr>
      <vt:lpstr>Focussed session on storytelling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TiM BOHM</dc:creator>
  <cp:lastModifiedBy>HORSTMANN Cora</cp:lastModifiedBy>
  <cp:revision>2</cp:revision>
  <dcterms:created xsi:type="dcterms:W3CDTF">2011-08-05T01:39:14Z</dcterms:created>
  <dcterms:modified xsi:type="dcterms:W3CDTF">2023-12-11T10:04:31Z</dcterms:modified>
</cp:coreProperties>
</file>