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60" r:id="rId4"/>
    <p:sldId id="261" r:id="rId5"/>
    <p:sldId id="259" r:id="rId6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5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" roundtripDataSignature="AMtx7mgvTBOksOkP5MNfYM6F6mWCo/Sk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>
      <p:cViewPr varScale="1">
        <p:scale>
          <a:sx n="110" d="100"/>
          <a:sy n="110" d="100"/>
        </p:scale>
        <p:origin x="632" y="176"/>
      </p:cViewPr>
      <p:guideLst>
        <p:guide orient="horz" pos="12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customschemas.google.com/relationships/presentationmetadata" Target="metadata"/><Relationship Id="rId4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406E"/>
              </a:buClr>
              <a:buSzPts val="6000"/>
              <a:buFont typeface="Calibri"/>
              <a:buNone/>
              <a:defRPr sz="6000">
                <a:solidFill>
                  <a:srgbClr val="39406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406E"/>
              </a:buClr>
              <a:buSzPts val="2400"/>
              <a:buNone/>
              <a:defRPr sz="2400">
                <a:solidFill>
                  <a:srgbClr val="39406E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406E"/>
              </a:buClr>
              <a:buSzPts val="4400"/>
              <a:buFont typeface="Calibri"/>
              <a:buNone/>
              <a:defRPr>
                <a:solidFill>
                  <a:srgbClr val="39406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/>
          <p:nvPr/>
        </p:nvSpPr>
        <p:spPr>
          <a:xfrm>
            <a:off x="419406" y="6525344"/>
            <a:ext cx="10755223" cy="144015"/>
          </a:xfrm>
          <a:prstGeom prst="parallelogram">
            <a:avLst>
              <a:gd name="adj" fmla="val 25000"/>
            </a:avLst>
          </a:prstGeom>
          <a:solidFill>
            <a:srgbClr val="39406E"/>
          </a:solidFill>
          <a:ln w="9525" cap="flat" cmpd="sng">
            <a:solidFill>
              <a:srgbClr val="39406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74629" y="5906218"/>
            <a:ext cx="815542" cy="81554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/>
          <p:nvPr/>
        </p:nvSpPr>
        <p:spPr>
          <a:xfrm>
            <a:off x="381000" y="6228019"/>
            <a:ext cx="21282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rgbClr val="39406E"/>
                </a:solidFill>
                <a:latin typeface="Calibri"/>
                <a:ea typeface="Calibri"/>
                <a:cs typeface="Calibri"/>
                <a:sym typeface="Calibri"/>
              </a:rPr>
              <a:t>Ocean Best Practices</a:t>
            </a:r>
            <a:endParaRPr sz="1800">
              <a:solidFill>
                <a:srgbClr val="3940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8"/>
          <p:cNvSpPr txBox="1"/>
          <p:nvPr/>
        </p:nvSpPr>
        <p:spPr>
          <a:xfrm>
            <a:off x="6398700" y="6441974"/>
            <a:ext cx="4751387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Insert name of conference, if desired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43" name="Google Shape;43;p9"/>
          <p:cNvSpPr/>
          <p:nvPr/>
        </p:nvSpPr>
        <p:spPr>
          <a:xfrm>
            <a:off x="419406" y="6525344"/>
            <a:ext cx="10755223" cy="144015"/>
          </a:xfrm>
          <a:prstGeom prst="parallelogram">
            <a:avLst>
              <a:gd name="adj" fmla="val 25000"/>
            </a:avLst>
          </a:prstGeom>
          <a:solidFill>
            <a:srgbClr val="39406E"/>
          </a:solidFill>
          <a:ln w="9525" cap="flat" cmpd="sng">
            <a:solidFill>
              <a:srgbClr val="39406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74629" y="5906218"/>
            <a:ext cx="815542" cy="81554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/>
          <p:nvPr/>
        </p:nvSpPr>
        <p:spPr>
          <a:xfrm>
            <a:off x="381000" y="6228019"/>
            <a:ext cx="21282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rgbClr val="39406E"/>
                </a:solidFill>
                <a:latin typeface="Calibri"/>
                <a:ea typeface="Calibri"/>
                <a:cs typeface="Calibri"/>
                <a:sym typeface="Calibri"/>
              </a:rPr>
              <a:t>Ocean Best Practices</a:t>
            </a:r>
            <a:endParaRPr sz="1800">
              <a:solidFill>
                <a:srgbClr val="3940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9"/>
          <p:cNvSpPr txBox="1"/>
          <p:nvPr/>
        </p:nvSpPr>
        <p:spPr>
          <a:xfrm>
            <a:off x="6398700" y="6441974"/>
            <a:ext cx="4751387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Insert name of conference, if desired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406E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39406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5" name="Google Shape;15;p5"/>
          <p:cNvSpPr txBox="1"/>
          <p:nvPr/>
        </p:nvSpPr>
        <p:spPr>
          <a:xfrm>
            <a:off x="6398700" y="6441974"/>
            <a:ext cx="4751387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Insert name of conference, if desired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oceanbestpractice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/>
          <p:nvPr/>
        </p:nvSpPr>
        <p:spPr>
          <a:xfrm>
            <a:off x="3390898" y="5549771"/>
            <a:ext cx="5410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1" u="none" strike="noStrike" cap="none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Jay Pearlman</a:t>
            </a:r>
            <a:endParaRPr sz="2200" b="0" i="1" u="none" strike="noStrike" cap="none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 i="1" u="none" strike="noStrike" cap="none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IEEE</a:t>
            </a:r>
            <a:endParaRPr sz="1800" b="0" i="1" u="none" strike="noStrike" cap="none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52;p1"/>
          <p:cNvSpPr txBox="1"/>
          <p:nvPr/>
        </p:nvSpPr>
        <p:spPr>
          <a:xfrm>
            <a:off x="4505180" y="6273257"/>
            <a:ext cx="3181637" cy="3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rgbClr val="39406E"/>
                </a:solidFill>
                <a:latin typeface="Arial"/>
                <a:ea typeface="Arial"/>
                <a:cs typeface="Arial"/>
                <a:sym typeface="Arial"/>
              </a:rPr>
              <a:t>www.oceanbestpractices.org</a:t>
            </a:r>
            <a:endParaRPr sz="1400" b="0" i="0" u="none" strike="noStrike" cap="none">
              <a:solidFill>
                <a:srgbClr val="3940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"/>
          <p:cNvSpPr/>
          <p:nvPr/>
        </p:nvSpPr>
        <p:spPr>
          <a:xfrm>
            <a:off x="1812000" y="6525345"/>
            <a:ext cx="8568000" cy="126149"/>
          </a:xfrm>
          <a:prstGeom prst="parallelogram">
            <a:avLst>
              <a:gd name="adj" fmla="val 25000"/>
            </a:avLst>
          </a:prstGeom>
          <a:solidFill>
            <a:srgbClr val="39406E"/>
          </a:solidFill>
          <a:ln w="9525" cap="flat" cmpd="sng">
            <a:solidFill>
              <a:srgbClr val="39406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940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1794343" y="4602806"/>
            <a:ext cx="860331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406E"/>
              </a:buClr>
              <a:buSzPts val="6000"/>
              <a:buFont typeface="Calibri"/>
              <a:buNone/>
            </a:pPr>
            <a:r>
              <a:rPr lang="en-AU" sz="4000" dirty="0">
                <a:solidFill>
                  <a:srgbClr val="39406E"/>
                </a:solidFill>
              </a:rPr>
              <a:t>Our External Projects</a:t>
            </a:r>
            <a:endParaRPr sz="4000" dirty="0"/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1534" y="0"/>
            <a:ext cx="3248931" cy="15172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1"/>
          <p:cNvGrpSpPr/>
          <p:nvPr/>
        </p:nvGrpSpPr>
        <p:grpSpPr>
          <a:xfrm>
            <a:off x="478479" y="1844824"/>
            <a:ext cx="10282677" cy="1965111"/>
            <a:chOff x="478479" y="1844824"/>
            <a:chExt cx="10282677" cy="1965111"/>
          </a:xfrm>
        </p:grpSpPr>
        <p:pic>
          <p:nvPicPr>
            <p:cNvPr id="59" name="Google Shape;59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8479" y="1844824"/>
              <a:ext cx="3045921" cy="1965111"/>
            </a:xfrm>
            <a:prstGeom prst="rect">
              <a:avLst/>
            </a:prstGeom>
            <a:noFill/>
            <a:ln w="12700" cap="flat" cmpd="sng">
              <a:solidFill>
                <a:srgbClr val="39406E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0" name="Google Shape;60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91505" y="1844824"/>
              <a:ext cx="1954037" cy="1955992"/>
            </a:xfrm>
            <a:prstGeom prst="rect">
              <a:avLst/>
            </a:prstGeom>
            <a:noFill/>
            <a:ln w="12700" cap="flat" cmpd="sng">
              <a:solidFill>
                <a:srgbClr val="39406E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" name="Google Shape;61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27786" y="1849484"/>
              <a:ext cx="1960333" cy="1960333"/>
            </a:xfrm>
            <a:prstGeom prst="rect">
              <a:avLst/>
            </a:prstGeom>
            <a:noFill/>
            <a:ln w="12700" cap="flat" cmpd="sng">
              <a:solidFill>
                <a:srgbClr val="39406E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" name="Google Shape;62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748928" y="1853825"/>
              <a:ext cx="3012228" cy="1955992"/>
            </a:xfrm>
            <a:prstGeom prst="rect">
              <a:avLst/>
            </a:prstGeom>
            <a:noFill/>
            <a:ln w="12700" cap="flat" cmpd="sng">
              <a:solidFill>
                <a:srgbClr val="39406E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0E9635-55D3-1246-AF13-23A26B255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448894"/>
              </p:ext>
            </p:extLst>
          </p:nvPr>
        </p:nvGraphicFramePr>
        <p:xfrm>
          <a:off x="2303362" y="335788"/>
          <a:ext cx="8669439" cy="6014904"/>
        </p:xfrm>
        <a:graphic>
          <a:graphicData uri="http://schemas.openxmlformats.org/drawingml/2006/table">
            <a:tbl>
              <a:tblPr/>
              <a:tblGrid>
                <a:gridCol w="1682732">
                  <a:extLst>
                    <a:ext uri="{9D8B030D-6E8A-4147-A177-3AD203B41FA5}">
                      <a16:colId xmlns:a16="http://schemas.microsoft.com/office/drawing/2014/main" val="1894095"/>
                    </a:ext>
                  </a:extLst>
                </a:gridCol>
                <a:gridCol w="2773144">
                  <a:extLst>
                    <a:ext uri="{9D8B030D-6E8A-4147-A177-3AD203B41FA5}">
                      <a16:colId xmlns:a16="http://schemas.microsoft.com/office/drawing/2014/main" val="385216460"/>
                    </a:ext>
                  </a:extLst>
                </a:gridCol>
                <a:gridCol w="1750043">
                  <a:extLst>
                    <a:ext uri="{9D8B030D-6E8A-4147-A177-3AD203B41FA5}">
                      <a16:colId xmlns:a16="http://schemas.microsoft.com/office/drawing/2014/main" val="1845090653"/>
                    </a:ext>
                  </a:extLst>
                </a:gridCol>
                <a:gridCol w="981472">
                  <a:extLst>
                    <a:ext uri="{9D8B030D-6E8A-4147-A177-3AD203B41FA5}">
                      <a16:colId xmlns:a16="http://schemas.microsoft.com/office/drawing/2014/main" val="1853606168"/>
                    </a:ext>
                  </a:extLst>
                </a:gridCol>
                <a:gridCol w="1482048">
                  <a:extLst>
                    <a:ext uri="{9D8B030D-6E8A-4147-A177-3AD203B41FA5}">
                      <a16:colId xmlns:a16="http://schemas.microsoft.com/office/drawing/2014/main" val="4103980780"/>
                    </a:ext>
                  </a:extLst>
                </a:gridCol>
              </a:tblGrid>
              <a:tr h="6706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or Activity</a:t>
                      </a:r>
                      <a:endParaRPr lang="en-US" sz="20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efforts</a:t>
                      </a:r>
                      <a:endParaRPr lang="en-US" sz="20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Organizations engaged</a:t>
                      </a:r>
                      <a:endParaRPr lang="en-US" sz="20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approx. amount</a:t>
                      </a:r>
                      <a:endParaRPr lang="en-US" sz="20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Performance period</a:t>
                      </a:r>
                      <a:endParaRPr lang="en-US" sz="20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127379"/>
                  </a:ext>
                </a:extLst>
              </a:tr>
              <a:tr h="44108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ODIP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Formation OBPS, Interoperabiity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IEEE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105K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2015-2017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921840"/>
                  </a:ext>
                </a:extLst>
              </a:tr>
              <a:tr h="31401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AtlantOS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Formation OBPS, Innovation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IEEE, …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150K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2015-2019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151036"/>
                  </a:ext>
                </a:extLst>
              </a:tr>
              <a:tr h="31401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JERICO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 for Coastal Europe, CORE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IEEE, UNESCO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115K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2019-2024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013088"/>
                  </a:ext>
                </a:extLst>
              </a:tr>
              <a:tr h="55179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EuroSea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 for ocean Observing and applications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UNESCO, GEOMAR, IEEE, …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90K*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2019-2023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383605"/>
                  </a:ext>
                </a:extLst>
              </a:tr>
              <a:tr h="31401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Capardus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Arctic Practices System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AWI, IEEE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229K*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2020-2023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394278"/>
                  </a:ext>
                </a:extLst>
              </a:tr>
              <a:tr h="31401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BlueCloud2026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 Applications and outreach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IEEE, OTGA,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107K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2023-2026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363757"/>
                  </a:ext>
                </a:extLst>
              </a:tr>
              <a:tr h="31401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Iliad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Digital Twins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IEEE, …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268K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2022-2025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653214"/>
                  </a:ext>
                </a:extLst>
              </a:tr>
              <a:tr h="31401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ObsSea4Clim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 for EoV; FedNet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GEOMAR, IEEE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380k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2024-2026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894826"/>
                  </a:ext>
                </a:extLst>
              </a:tr>
              <a:tr h="44108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IOC/NORAD ADAPT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 training Caribbean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99K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2023-2024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414982"/>
                  </a:ext>
                </a:extLst>
              </a:tr>
              <a:tr h="55179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GROOM II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 strategy for EU RI,convergence/endorsement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HCMR, GEOMAR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30k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2021-2024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486507"/>
                  </a:ext>
                </a:extLst>
              </a:tr>
              <a:tr h="55179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EuroGO-SHIP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 strategy for EU RI, secondary RM, convergence/endorsement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GEOMAR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75k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2022-2025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5300303"/>
                  </a:ext>
                </a:extLst>
              </a:tr>
              <a:tr h="55179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RCN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community/ training/Ambassador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70K</a:t>
                      </a:r>
                      <a:endParaRPr lang="en-US" sz="160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2018-2023</a:t>
                      </a:r>
                      <a:endParaRPr lang="en-US" sz="1600" dirty="0">
                        <a:effectLst/>
                      </a:endParaRPr>
                    </a:p>
                  </a:txBody>
                  <a:tcPr marL="58626" marR="58626" marT="39084" marB="3908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7467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32DBDE5-6D6B-234B-9442-DDC82DEDF5B7}"/>
              </a:ext>
            </a:extLst>
          </p:cNvPr>
          <p:cNvSpPr txBox="1"/>
          <p:nvPr/>
        </p:nvSpPr>
        <p:spPr>
          <a:xfrm>
            <a:off x="10972801" y="5486400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*estimated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A2B24-6CCB-C84F-B708-263688555456}"/>
              </a:ext>
            </a:extLst>
          </p:cNvPr>
          <p:cNvSpPr txBox="1"/>
          <p:nvPr/>
        </p:nvSpPr>
        <p:spPr>
          <a:xfrm rot="16200000">
            <a:off x="1283850" y="3112408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3AF2EE-7D68-904A-A4A4-AFA6C190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815" y="451412"/>
            <a:ext cx="3715159" cy="2693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4DFADC-2B09-C443-8541-9D108B761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897" y="3429000"/>
            <a:ext cx="7315200" cy="2463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9CBF2D-228C-FF47-92DE-01E313A9AA30}"/>
              </a:ext>
            </a:extLst>
          </p:cNvPr>
          <p:cNvSpPr txBox="1"/>
          <p:nvPr/>
        </p:nvSpPr>
        <p:spPr>
          <a:xfrm>
            <a:off x="9745884" y="3993266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DBE305-BF8F-2549-8DB0-7188FD09FE67}"/>
              </a:ext>
            </a:extLst>
          </p:cNvPr>
          <p:cNvSpPr txBox="1"/>
          <p:nvPr/>
        </p:nvSpPr>
        <p:spPr>
          <a:xfrm>
            <a:off x="10359342" y="1469985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 2019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301466-586D-9E4F-B200-16E8A0ED8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802" y="451413"/>
            <a:ext cx="4855645" cy="26933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34E6FA-16C2-B444-ACDD-D8B72B4B3C73}"/>
              </a:ext>
            </a:extLst>
          </p:cNvPr>
          <p:cNvSpPr txBox="1"/>
          <p:nvPr/>
        </p:nvSpPr>
        <p:spPr>
          <a:xfrm>
            <a:off x="225943" y="1644206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 2018</a:t>
            </a:r>
          </a:p>
        </p:txBody>
      </p:sp>
    </p:spTree>
    <p:extLst>
      <p:ext uri="{BB962C8B-B14F-4D97-AF65-F5344CB8AC3E}">
        <p14:creationId xmlns:p14="http://schemas.microsoft.com/office/powerpoint/2010/main" val="3373428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C2B926-A8A6-874D-90A0-426340C04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35" y="562155"/>
            <a:ext cx="10363375" cy="3790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619E59-D19D-C84D-989A-D40E3062AF7B}"/>
              </a:ext>
            </a:extLst>
          </p:cNvPr>
          <p:cNvSpPr txBox="1"/>
          <p:nvPr/>
        </p:nvSpPr>
        <p:spPr>
          <a:xfrm>
            <a:off x="1458410" y="162045"/>
            <a:ext cx="491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Life before COVID  (Dec 2019 Workshop)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5459D-272B-A546-9EF6-9B4A5BB05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153" y="3578691"/>
            <a:ext cx="7419694" cy="2876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8556CE-7561-E44D-BD55-6D490468718E}"/>
              </a:ext>
            </a:extLst>
          </p:cNvPr>
          <p:cNvSpPr txBox="1"/>
          <p:nvPr/>
        </p:nvSpPr>
        <p:spPr>
          <a:xfrm>
            <a:off x="385503" y="5050228"/>
            <a:ext cx="1859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During COVID – a virtual life</a:t>
            </a:r>
          </a:p>
        </p:txBody>
      </p:sp>
    </p:spTree>
    <p:extLst>
      <p:ext uri="{BB962C8B-B14F-4D97-AF65-F5344CB8AC3E}">
        <p14:creationId xmlns:p14="http://schemas.microsoft.com/office/powerpoint/2010/main" val="1458183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209" y="207834"/>
            <a:ext cx="2896983" cy="135292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"/>
          <p:cNvSpPr txBox="1"/>
          <p:nvPr/>
        </p:nvSpPr>
        <p:spPr>
          <a:xfrm>
            <a:off x="4367808" y="6309320"/>
            <a:ext cx="3181637" cy="18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940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"/>
          <p:cNvSpPr txBox="1">
            <a:spLocks noGrp="1"/>
          </p:cNvSpPr>
          <p:nvPr>
            <p:ph type="ftr" idx="11"/>
          </p:nvPr>
        </p:nvSpPr>
        <p:spPr>
          <a:xfrm>
            <a:off x="479376" y="4924222"/>
            <a:ext cx="1101722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39406E"/>
                </a:solidFill>
                <a:latin typeface="Arial"/>
                <a:ea typeface="Arial"/>
                <a:cs typeface="Arial"/>
                <a:sym typeface="Arial"/>
              </a:rPr>
              <a:t>To learn more or submit your own best practice,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39406E"/>
                </a:solidFill>
                <a:latin typeface="Arial"/>
                <a:ea typeface="Arial"/>
                <a:cs typeface="Arial"/>
                <a:sym typeface="Arial"/>
              </a:rPr>
              <a:t>please visit </a:t>
            </a:r>
            <a:r>
              <a:rPr lang="en-AU" sz="2400" u="sng">
                <a:solidFill>
                  <a:srgbClr val="39406E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www.oceanbestpractices.org</a:t>
            </a:r>
            <a:endParaRPr sz="2400">
              <a:solidFill>
                <a:srgbClr val="3940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4"/>
          <p:cNvPicPr preferRelativeResize="0"/>
          <p:nvPr/>
        </p:nvPicPr>
        <p:blipFill rotWithShape="1">
          <a:blip r:embed="rId5">
            <a:alphaModFix/>
          </a:blip>
          <a:srcRect r="13978"/>
          <a:stretch/>
        </p:blipFill>
        <p:spPr>
          <a:xfrm>
            <a:off x="4079776" y="413450"/>
            <a:ext cx="7488500" cy="13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4100" y="2207850"/>
            <a:ext cx="2307314" cy="2307314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</TotalTime>
  <Words>205</Words>
  <Application>Microsoft Macintosh PowerPoint</Application>
  <PresentationFormat>Widescreen</PresentationFormat>
  <Paragraphs>78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Our External Projects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TiM BOHM</dc:creator>
  <cp:lastModifiedBy>Jay Pearlman</cp:lastModifiedBy>
  <cp:revision>16</cp:revision>
  <dcterms:created xsi:type="dcterms:W3CDTF">2011-08-05T01:39:14Z</dcterms:created>
  <dcterms:modified xsi:type="dcterms:W3CDTF">2023-12-10T16:52:28Z</dcterms:modified>
</cp:coreProperties>
</file>