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80" r:id="rId2"/>
    <p:sldMasterId id="2147483682" r:id="rId3"/>
  </p:sldMasterIdLst>
  <p:notesMasterIdLst>
    <p:notesMasterId r:id="rId11"/>
  </p:notesMasterIdLst>
  <p:sldIdLst>
    <p:sldId id="262" r:id="rId4"/>
    <p:sldId id="263" r:id="rId5"/>
    <p:sldId id="261" r:id="rId6"/>
    <p:sldId id="264" r:id="rId7"/>
    <p:sldId id="265" r:id="rId8"/>
    <p:sldId id="266" r:id="rId9"/>
    <p:sldId id="267" r:id="rId10"/>
  </p:sldIdLst>
  <p:sldSz cx="12192000" cy="6858000"/>
  <p:notesSz cx="6858000" cy="9144000"/>
  <p:embeddedFontLst>
    <p:embeddedFont>
      <p:font typeface="Open Sans" panose="020B060603050402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fl7V5e24uAWjTYx6+bnQdys7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4"/>
    <p:restoredTop sz="94638"/>
  </p:normalViewPr>
  <p:slideViewPr>
    <p:cSldViewPr snapToGrid="0">
      <p:cViewPr varScale="1">
        <p:scale>
          <a:sx n="123" d="100"/>
          <a:sy n="123" d="100"/>
        </p:scale>
        <p:origin x="11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font" Target="fonts/font7.fntdata"/><Relationship Id="rId39"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293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74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660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225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305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7419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12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57"/>
        <p:cNvGrpSpPr/>
        <p:nvPr/>
      </p:nvGrpSpPr>
      <p:grpSpPr>
        <a:xfrm>
          <a:off x="0" y="0"/>
          <a:ext cx="0" cy="0"/>
          <a:chOff x="0" y="0"/>
          <a:chExt cx="0" cy="0"/>
        </a:xfrm>
      </p:grpSpPr>
      <p:pic>
        <p:nvPicPr>
          <p:cNvPr id="58" name="Google Shape;58;p23"/>
          <p:cNvPicPr preferRelativeResize="0"/>
          <p:nvPr/>
        </p:nvPicPr>
        <p:blipFill rotWithShape="1">
          <a:blip r:embed="rId2">
            <a:alphaModFix/>
          </a:blip>
          <a:srcRect l="1241" t="77476" r="38086" b="1775"/>
          <a:stretch/>
        </p:blipFill>
        <p:spPr>
          <a:xfrm>
            <a:off x="0" y="6148552"/>
            <a:ext cx="12192000" cy="7094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60"/>
        <p:cNvGrpSpPr/>
        <p:nvPr/>
      </p:nvGrpSpPr>
      <p:grpSpPr>
        <a:xfrm>
          <a:off x="0" y="0"/>
          <a:ext cx="0" cy="0"/>
          <a:chOff x="0" y="0"/>
          <a:chExt cx="0" cy="0"/>
        </a:xfrm>
      </p:grpSpPr>
      <p:pic>
        <p:nvPicPr>
          <p:cNvPr id="61" name="Google Shape;61;p40"/>
          <p:cNvPicPr preferRelativeResize="0"/>
          <p:nvPr/>
        </p:nvPicPr>
        <p:blipFill rotWithShape="1">
          <a:blip r:embed="rId2">
            <a:alphaModFix/>
          </a:blip>
          <a:srcRect l="2893" t="50353" r="5606" b="36489"/>
          <a:stretch/>
        </p:blipFill>
        <p:spPr>
          <a:xfrm>
            <a:off x="-10510" y="6148552"/>
            <a:ext cx="12225126" cy="709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62"/>
        <p:cNvGrpSpPr/>
        <p:nvPr/>
      </p:nvGrpSpPr>
      <p:grpSpPr>
        <a:xfrm>
          <a:off x="0" y="0"/>
          <a:ext cx="0" cy="0"/>
          <a:chOff x="0" y="0"/>
          <a:chExt cx="0" cy="0"/>
        </a:xfrm>
      </p:grpSpPr>
      <p:pic>
        <p:nvPicPr>
          <p:cNvPr id="63" name="Google Shape;63;p41"/>
          <p:cNvPicPr preferRelativeResize="0"/>
          <p:nvPr/>
        </p:nvPicPr>
        <p:blipFill rotWithShape="1">
          <a:blip r:embed="rId2">
            <a:alphaModFix/>
          </a:blip>
          <a:srcRect/>
          <a:stretch/>
        </p:blipFill>
        <p:spPr>
          <a:xfrm>
            <a:off x="7661409" y="1881352"/>
            <a:ext cx="3490842" cy="35314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6">
            <a:alphaModFix/>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7"/>
          <p:cNvSpPr/>
          <p:nvPr/>
        </p:nvSpPr>
        <p:spPr>
          <a:xfrm>
            <a:off x="4585098" y="2105715"/>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6" name="Google Shape;136;p47"/>
          <p:cNvSpPr/>
          <p:nvPr/>
        </p:nvSpPr>
        <p:spPr>
          <a:xfrm>
            <a:off x="701293" y="2204006"/>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7" name="Google Shape;137;p47"/>
          <p:cNvSpPr txBox="1"/>
          <p:nvPr/>
        </p:nvSpPr>
        <p:spPr>
          <a:xfrm>
            <a:off x="1697784" y="3511090"/>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8" name="Google Shape;138;p47"/>
          <p:cNvSpPr txBox="1"/>
          <p:nvPr/>
        </p:nvSpPr>
        <p:spPr>
          <a:xfrm>
            <a:off x="5592372" y="3291783"/>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9" name="Google Shape;139;p47"/>
          <p:cNvSpPr/>
          <p:nvPr/>
        </p:nvSpPr>
        <p:spPr>
          <a:xfrm>
            <a:off x="8491953" y="2236268"/>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0" name="Google Shape;140;p47"/>
          <p:cNvSpPr/>
          <p:nvPr/>
        </p:nvSpPr>
        <p:spPr>
          <a:xfrm>
            <a:off x="10561169" y="1924232"/>
            <a:ext cx="1025586" cy="1024496"/>
          </a:xfrm>
          <a:prstGeom prst="ellipse">
            <a:avLst/>
          </a:prstGeom>
          <a:solidFill>
            <a:srgbClr val="183254"/>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1" name="Google Shape;141;p47"/>
          <p:cNvSpPr txBox="1"/>
          <p:nvPr/>
        </p:nvSpPr>
        <p:spPr>
          <a:xfrm>
            <a:off x="9529307" y="3526718"/>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42" name="Google Shape;142;p47"/>
          <p:cNvSpPr/>
          <p:nvPr/>
        </p:nvSpPr>
        <p:spPr>
          <a:xfrm>
            <a:off x="4731524" y="4539439"/>
            <a:ext cx="1025586" cy="1024496"/>
          </a:xfrm>
          <a:prstGeom prst="ellipse">
            <a:avLst/>
          </a:prstGeom>
          <a:solidFill>
            <a:srgbClr val="67BB89"/>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3" name="Google Shape;143;p47"/>
          <p:cNvSpPr/>
          <p:nvPr/>
        </p:nvSpPr>
        <p:spPr>
          <a:xfrm>
            <a:off x="582903" y="1846397"/>
            <a:ext cx="1025586" cy="1024496"/>
          </a:xfrm>
          <a:prstGeom prst="ellipse">
            <a:avLst/>
          </a:prstGeom>
          <a:solidFill>
            <a:srgbClr val="FCC002"/>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pic>
        <p:nvPicPr>
          <p:cNvPr id="144" name="Google Shape;144;p47"/>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45" name="Google Shape;145;p47"/>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7"/>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9"/>
          <p:cNvSpPr/>
          <p:nvPr/>
        </p:nvSpPr>
        <p:spPr>
          <a:xfrm>
            <a:off x="558706" y="1744852"/>
            <a:ext cx="11074588" cy="4768934"/>
          </a:xfrm>
          <a:prstGeom prst="rect">
            <a:avLst/>
          </a:prstGeom>
          <a:solidFill>
            <a:schemeClr val="lt1"/>
          </a:solidFill>
          <a:ln w="28575" cap="flat" cmpd="sng">
            <a:solidFill>
              <a:srgbClr val="0069B4"/>
            </a:solidFill>
            <a:prstDash val="solid"/>
            <a:miter lim="800000"/>
            <a:headEnd type="none" w="sm" len="sm"/>
            <a:tailEnd type="none" w="sm" len="sm"/>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pic>
        <p:nvPicPr>
          <p:cNvPr id="150" name="Google Shape;150;p49"/>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51" name="Google Shape;151;p49"/>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3" name="Google Shape;178;p5">
            <a:extLst>
              <a:ext uri="{FF2B5EF4-FFF2-40B4-BE49-F238E27FC236}">
                <a16:creationId xmlns:a16="http://schemas.microsoft.com/office/drawing/2014/main" id="{2F88CE89-2B9B-6B59-735D-F4EE76805D39}"/>
              </a:ext>
            </a:extLst>
          </p:cNvPr>
          <p:cNvSpPr txBox="1"/>
          <p:nvPr/>
        </p:nvSpPr>
        <p:spPr>
          <a:xfrm>
            <a:off x="496985" y="176681"/>
            <a:ext cx="9371410"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dirty="0"/>
              <a:t>PTWS </a:t>
            </a:r>
            <a:r>
              <a:rPr lang="en-US" sz="2400" b="1" dirty="0" err="1">
                <a:solidFill>
                  <a:srgbClr val="41B7C8"/>
                </a:solidFill>
              </a:rPr>
              <a:t>Organisational</a:t>
            </a:r>
            <a:r>
              <a:rPr lang="en-US" sz="2400" b="1" dirty="0">
                <a:solidFill>
                  <a:srgbClr val="41B7C8"/>
                </a:solidFill>
              </a:rPr>
              <a:t> Structure </a:t>
            </a:r>
            <a:r>
              <a:rPr lang="en-US" dirty="0"/>
              <a:t>(as of ICG/PTWS-XXX 11-15 September 2023)</a:t>
            </a:r>
            <a:endParaRPr i="0" u="none" strike="noStrike" cap="none" dirty="0">
              <a:solidFill>
                <a:srgbClr val="41B7C8"/>
              </a:solidFill>
              <a:latin typeface="Arial"/>
              <a:ea typeface="Arial"/>
              <a:cs typeface="Arial"/>
              <a:sym typeface="Arial"/>
            </a:endParaRPr>
          </a:p>
        </p:txBody>
      </p:sp>
      <p:sp>
        <p:nvSpPr>
          <p:cNvPr id="5" name="テキスト ボックス 3">
            <a:extLst>
              <a:ext uri="{FF2B5EF4-FFF2-40B4-BE49-F238E27FC236}">
                <a16:creationId xmlns:a16="http://schemas.microsoft.com/office/drawing/2014/main" id="{B75DC912-6FAB-0D1B-D336-93D455025094}"/>
              </a:ext>
            </a:extLst>
          </p:cNvPr>
          <p:cNvSpPr txBox="1"/>
          <p:nvPr/>
        </p:nvSpPr>
        <p:spPr>
          <a:xfrm>
            <a:off x="5082362" y="676188"/>
            <a:ext cx="5422352" cy="142397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defTabSz="130048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Chair:</a:t>
            </a:r>
            <a:r>
              <a:rPr lang="ja-JP" altLang="en-US" sz="1200" dirty="0">
                <a:solidFill>
                  <a:srgbClr val="000000"/>
                </a:solidFill>
                <a:latin typeface="Arial" panose="020B0604020202020204" pitchFamily="34" charset="0"/>
                <a:cs typeface="Arial" panose="020B0604020202020204" pitchFamily="34" charset="0"/>
                <a:sym typeface="Roboto"/>
              </a:rPr>
              <a:t> </a:t>
            </a:r>
            <a:r>
              <a:rPr lang="en-US" altLang="ja-JP" sz="1200" dirty="0">
                <a:solidFill>
                  <a:srgbClr val="000000"/>
                </a:solidFill>
                <a:latin typeface="Arial" panose="020B0604020202020204" pitchFamily="34" charset="0"/>
                <a:cs typeface="Arial" panose="020B0604020202020204" pitchFamily="34" charset="0"/>
                <a:sym typeface="Roboto"/>
              </a:rPr>
              <a:t>Mr. Yuji Nishimae (Japan)</a:t>
            </a:r>
          </a:p>
          <a:p>
            <a:pPr marL="0" marR="0" indent="0" defTabSz="1300480" rtl="0" fontAlgn="auto" latinLnBrk="0" hangingPunct="0">
              <a:lnSpc>
                <a:spcPct val="100000"/>
              </a:lnSpc>
              <a:spcBef>
                <a:spcPts val="0"/>
              </a:spcBef>
              <a:spcAft>
                <a:spcPts val="0"/>
              </a:spcAft>
              <a:buClrTx/>
              <a:buSzTx/>
              <a:buFontTx/>
              <a:buNone/>
              <a:tabLst/>
            </a:pPr>
            <a:endParaRPr kumimoji="0" lang="en-US" altLang="ja-JP"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a:p>
            <a:pPr marL="0" marR="0" indent="0" defTabSz="130048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Vice-Chairs:</a:t>
            </a:r>
            <a:r>
              <a:rPr kumimoji="0" lang="en-US" altLang="ja-JP" sz="12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Dr. </a:t>
            </a:r>
            <a:r>
              <a:rPr kumimoji="0" lang="en-US" altLang="ja-JP" sz="1200" b="0" i="0" u="none" strike="noStrike" cap="none" spc="0" normalizeH="0" dirty="0" err="1">
                <a:ln>
                  <a:noFill/>
                </a:ln>
                <a:solidFill>
                  <a:srgbClr val="000000"/>
                </a:solidFill>
                <a:effectLst/>
                <a:uFillTx/>
                <a:latin typeface="Arial" panose="020B0604020202020204" pitchFamily="34" charset="0"/>
                <a:cs typeface="Arial" panose="020B0604020202020204" pitchFamily="34" charset="0"/>
                <a:sym typeface="Roboto"/>
              </a:rPr>
              <a:t>Dakui</a:t>
            </a:r>
            <a:r>
              <a:rPr kumimoji="0" lang="en-US" altLang="ja-JP" sz="12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Wang (China)</a:t>
            </a:r>
          </a:p>
          <a:p>
            <a:pPr marL="0" marR="0" indent="0" defTabSz="1300480" rtl="0" fontAlgn="auto" latinLnBrk="0" hangingPunct="0">
              <a:lnSpc>
                <a:spcPct val="100000"/>
              </a:lnSpc>
              <a:spcBef>
                <a:spcPts val="0"/>
              </a:spcBef>
              <a:spcAft>
                <a:spcPts val="0"/>
              </a:spcAft>
              <a:buClrTx/>
              <a:buSzTx/>
              <a:buFontTx/>
              <a:buNone/>
              <a:tabLst/>
            </a:pPr>
            <a:r>
              <a:rPr lang="en-US" altLang="ja-JP" sz="1200" dirty="0">
                <a:solidFill>
                  <a:srgbClr val="000000"/>
                </a:solidFill>
                <a:latin typeface="Arial" panose="020B0604020202020204" pitchFamily="34" charset="0"/>
                <a:cs typeface="Arial" panose="020B0604020202020204" pitchFamily="34" charset="0"/>
                <a:sym typeface="Roboto"/>
              </a:rPr>
              <a:t>Dr. </a:t>
            </a:r>
            <a:r>
              <a:rPr lang="en-US" altLang="ja-JP" sz="1200" dirty="0" err="1">
                <a:solidFill>
                  <a:srgbClr val="000000"/>
                </a:solidFill>
                <a:latin typeface="Arial" panose="020B0604020202020204" pitchFamily="34" charset="0"/>
                <a:cs typeface="Arial" panose="020B0604020202020204" pitchFamily="34" charset="0"/>
                <a:sym typeface="Roboto"/>
              </a:rPr>
              <a:t>Wilfreid</a:t>
            </a:r>
            <a:r>
              <a:rPr lang="en-US" altLang="ja-JP" sz="1200" dirty="0">
                <a:solidFill>
                  <a:srgbClr val="000000"/>
                </a:solidFill>
                <a:latin typeface="Arial" panose="020B0604020202020204" pitchFamily="34" charset="0"/>
                <a:cs typeface="Arial" panose="020B0604020202020204" pitchFamily="34" charset="0"/>
                <a:sym typeface="Roboto"/>
              </a:rPr>
              <a:t> Strauch (Nicaragua)</a:t>
            </a:r>
          </a:p>
          <a:p>
            <a:pPr marL="0" marR="0" indent="0" defTabSz="1300480" rtl="0" fontAlgn="auto" latinLnBrk="0" hangingPunct="0">
              <a:lnSpc>
                <a:spcPct val="100000"/>
              </a:lnSpc>
              <a:spcBef>
                <a:spcPts val="0"/>
              </a:spcBef>
              <a:spcAft>
                <a:spcPts val="0"/>
              </a:spcAft>
              <a:buClrTx/>
              <a:buSzTx/>
              <a:buFontTx/>
              <a:buNone/>
              <a:tabLst/>
            </a:pPr>
            <a:r>
              <a:rPr lang="en-US" altLang="ja-JP" sz="1200" dirty="0">
                <a:solidFill>
                  <a:srgbClr val="000000"/>
                </a:solidFill>
                <a:latin typeface="Arial" panose="020B0604020202020204" pitchFamily="34" charset="0"/>
                <a:cs typeface="Arial" panose="020B0604020202020204" pitchFamily="34" charset="0"/>
                <a:sym typeface="Roboto"/>
              </a:rPr>
              <a:t>Mr. ‘</a:t>
            </a:r>
            <a:r>
              <a:rPr lang="en-US" altLang="ja-JP" sz="1200" dirty="0" err="1">
                <a:solidFill>
                  <a:srgbClr val="000000"/>
                </a:solidFill>
                <a:latin typeface="Arial" panose="020B0604020202020204" pitchFamily="34" charset="0"/>
                <a:cs typeface="Arial" panose="020B0604020202020204" pitchFamily="34" charset="0"/>
                <a:sym typeface="Roboto"/>
              </a:rPr>
              <a:t>Ofa</a:t>
            </a:r>
            <a:r>
              <a:rPr lang="en-US" altLang="ja-JP" sz="1200" dirty="0">
                <a:solidFill>
                  <a:srgbClr val="000000"/>
                </a:solidFill>
                <a:latin typeface="Arial" panose="020B0604020202020204" pitchFamily="34" charset="0"/>
                <a:cs typeface="Arial" panose="020B0604020202020204" pitchFamily="34" charset="0"/>
                <a:sym typeface="Roboto"/>
              </a:rPr>
              <a:t> </a:t>
            </a:r>
            <a:r>
              <a:rPr lang="en-US" altLang="ja-JP" sz="1200" dirty="0" err="1">
                <a:solidFill>
                  <a:srgbClr val="000000"/>
                </a:solidFill>
                <a:latin typeface="Arial" panose="020B0604020202020204" pitchFamily="34" charset="0"/>
                <a:cs typeface="Arial" panose="020B0604020202020204" pitchFamily="34" charset="0"/>
                <a:sym typeface="Roboto"/>
              </a:rPr>
              <a:t>Fa’anunu</a:t>
            </a:r>
            <a:r>
              <a:rPr lang="en-US" altLang="ja-JP" sz="1200" dirty="0">
                <a:solidFill>
                  <a:srgbClr val="000000"/>
                </a:solidFill>
                <a:latin typeface="Arial" panose="020B0604020202020204" pitchFamily="34" charset="0"/>
                <a:cs typeface="Arial" panose="020B0604020202020204" pitchFamily="34" charset="0"/>
                <a:sym typeface="Roboto"/>
              </a:rPr>
              <a:t> (Tonga)</a:t>
            </a:r>
          </a:p>
          <a:p>
            <a:pPr marL="0" marR="0" indent="0" defTabSz="1300480" rtl="0" fontAlgn="auto" latinLnBrk="0" hangingPunct="0">
              <a:lnSpc>
                <a:spcPct val="100000"/>
              </a:lnSpc>
              <a:spcBef>
                <a:spcPts val="0"/>
              </a:spcBef>
              <a:spcAft>
                <a:spcPts val="0"/>
              </a:spcAft>
              <a:buClrTx/>
              <a:buSzTx/>
              <a:buFontTx/>
              <a:buNone/>
              <a:tabLst/>
            </a:pPr>
            <a:endParaRPr lang="en-US" altLang="ja-JP" sz="1200" dirty="0">
              <a:solidFill>
                <a:srgbClr val="000000"/>
              </a:solidFill>
              <a:latin typeface="Arial" panose="020B0604020202020204" pitchFamily="34" charset="0"/>
              <a:cs typeface="Arial" panose="020B0604020202020204" pitchFamily="34" charset="0"/>
              <a:sym typeface="Roboto"/>
            </a:endParaRPr>
          </a:p>
          <a:p>
            <a:pPr marL="0" marR="0" indent="0" defTabSz="130048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dirty="0">
                <a:ln>
                  <a:noFill/>
                </a:ln>
                <a:effectLst/>
                <a:uFillTx/>
                <a:latin typeface="Arial" panose="020B0604020202020204" pitchFamily="34" charset="0"/>
                <a:cs typeface="Arial" panose="020B0604020202020204" pitchFamily="34" charset="0"/>
                <a:sym typeface="Roboto"/>
              </a:rPr>
              <a:t>Technical Secretary: Dr. </a:t>
            </a:r>
            <a:r>
              <a:rPr kumimoji="0" lang="en-US" altLang="ja-JP" sz="1200" b="0" i="0" u="none" strike="noStrike" cap="none" spc="0" normalizeH="0" dirty="0" err="1">
                <a:ln>
                  <a:noFill/>
                </a:ln>
                <a:effectLst/>
                <a:uFillTx/>
                <a:latin typeface="Arial" panose="020B0604020202020204" pitchFamily="34" charset="0"/>
                <a:cs typeface="Arial" panose="020B0604020202020204" pitchFamily="34" charset="0"/>
                <a:sym typeface="Roboto"/>
              </a:rPr>
              <a:t>Öcal</a:t>
            </a:r>
            <a:r>
              <a:rPr kumimoji="0" lang="en-US" altLang="ja-JP" sz="1200" b="0" i="0" u="none" strike="noStrike" cap="none" spc="0" normalizeH="0" dirty="0">
                <a:ln>
                  <a:noFill/>
                </a:ln>
                <a:effectLst/>
                <a:uFillTx/>
                <a:latin typeface="Arial" panose="020B0604020202020204" pitchFamily="34" charset="0"/>
                <a:cs typeface="Arial" panose="020B0604020202020204" pitchFamily="34" charset="0"/>
                <a:sym typeface="Roboto"/>
              </a:rPr>
              <a:t> </a:t>
            </a:r>
            <a:r>
              <a:rPr kumimoji="0" lang="en-US" altLang="ja-JP" sz="1200" b="0" i="0" u="none" strike="noStrike" cap="none" spc="0" normalizeH="0" dirty="0" err="1">
                <a:ln>
                  <a:noFill/>
                </a:ln>
                <a:effectLst/>
                <a:uFillTx/>
                <a:latin typeface="Arial" panose="020B0604020202020204" pitchFamily="34" charset="0"/>
                <a:cs typeface="Arial" panose="020B0604020202020204" pitchFamily="34" charset="0"/>
                <a:sym typeface="Roboto"/>
              </a:rPr>
              <a:t>Necmioğlu</a:t>
            </a:r>
            <a:r>
              <a:rPr kumimoji="0" lang="en-US" altLang="ja-JP" sz="1200" b="0" i="0" u="none" strike="noStrike" cap="none" spc="0" normalizeH="0" dirty="0">
                <a:ln>
                  <a:noFill/>
                </a:ln>
                <a:effectLst/>
                <a:uFillTx/>
                <a:latin typeface="Arial" panose="020B0604020202020204" pitchFamily="34" charset="0"/>
                <a:cs typeface="Arial" panose="020B0604020202020204" pitchFamily="34" charset="0"/>
                <a:sym typeface="Roboto"/>
              </a:rPr>
              <a:t> (as of 1 September 2023)</a:t>
            </a:r>
            <a:endParaRPr kumimoji="0" lang="en-US" altLang="ja-JP" sz="12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endParaRPr>
          </a:p>
        </p:txBody>
      </p:sp>
      <p:grpSp>
        <p:nvGrpSpPr>
          <p:cNvPr id="6" name="グループ化 8">
            <a:extLst>
              <a:ext uri="{FF2B5EF4-FFF2-40B4-BE49-F238E27FC236}">
                <a16:creationId xmlns:a16="http://schemas.microsoft.com/office/drawing/2014/main" id="{1CEAA3BC-BA63-3945-3ED8-C26DBEF689DE}"/>
              </a:ext>
            </a:extLst>
          </p:cNvPr>
          <p:cNvGrpSpPr>
            <a:grpSpLocks noChangeAspect="1"/>
          </p:cNvGrpSpPr>
          <p:nvPr/>
        </p:nvGrpSpPr>
        <p:grpSpPr>
          <a:xfrm>
            <a:off x="5140418" y="2100166"/>
            <a:ext cx="6604711" cy="3970318"/>
            <a:chOff x="5135526" y="1893240"/>
            <a:chExt cx="6932428" cy="4167318"/>
          </a:xfrm>
        </p:grpSpPr>
        <p:pic>
          <p:nvPicPr>
            <p:cNvPr id="7" name="図 5">
              <a:extLst>
                <a:ext uri="{FF2B5EF4-FFF2-40B4-BE49-F238E27FC236}">
                  <a16:creationId xmlns:a16="http://schemas.microsoft.com/office/drawing/2014/main" id="{F19915D4-1EFE-421A-33C0-9CF75425C7D9}"/>
                </a:ext>
              </a:extLst>
            </p:cNvPr>
            <p:cNvPicPr>
              <a:picLocks noChangeAspect="1"/>
            </p:cNvPicPr>
            <p:nvPr/>
          </p:nvPicPr>
          <p:blipFill>
            <a:blip r:embed="rId3"/>
            <a:stretch>
              <a:fillRect/>
            </a:stretch>
          </p:blipFill>
          <p:spPr>
            <a:xfrm>
              <a:off x="5231220" y="2077447"/>
              <a:ext cx="6762306" cy="3770624"/>
            </a:xfrm>
            <a:prstGeom prst="rect">
              <a:avLst/>
            </a:prstGeom>
          </p:spPr>
        </p:pic>
        <p:sp>
          <p:nvSpPr>
            <p:cNvPr id="8" name="正方形/長方形 7">
              <a:extLst>
                <a:ext uri="{FF2B5EF4-FFF2-40B4-BE49-F238E27FC236}">
                  <a16:creationId xmlns:a16="http://schemas.microsoft.com/office/drawing/2014/main" id="{02822DEA-53DD-7721-FA3E-057C1816E9BE}"/>
                </a:ext>
              </a:extLst>
            </p:cNvPr>
            <p:cNvSpPr/>
            <p:nvPr/>
          </p:nvSpPr>
          <p:spPr>
            <a:xfrm>
              <a:off x="5135526" y="1893240"/>
              <a:ext cx="6932428" cy="4167318"/>
            </a:xfrm>
            <a:prstGeom prst="rect">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grpSp>
      <p:sp>
        <p:nvSpPr>
          <p:cNvPr id="9" name="正方形/長方形 4">
            <a:extLst>
              <a:ext uri="{FF2B5EF4-FFF2-40B4-BE49-F238E27FC236}">
                <a16:creationId xmlns:a16="http://schemas.microsoft.com/office/drawing/2014/main" id="{CCC27610-41D5-DEFC-CBD3-DBF9027F2A9E}"/>
              </a:ext>
            </a:extLst>
          </p:cNvPr>
          <p:cNvSpPr/>
          <p:nvPr/>
        </p:nvSpPr>
        <p:spPr>
          <a:xfrm>
            <a:off x="177210" y="1513041"/>
            <a:ext cx="4460104" cy="3970318"/>
          </a:xfrm>
          <a:prstGeom prst="rect">
            <a:avLst/>
          </a:prstGeom>
          <a:solidFill>
            <a:schemeClr val="bg1"/>
          </a:solidFill>
        </p:spPr>
        <p:txBody>
          <a:bodyPr wrap="square">
            <a:spAutoFit/>
          </a:bodyPr>
          <a:lstStyle/>
          <a:p>
            <a:r>
              <a:rPr lang="en-US" altLang="ja-JP" dirty="0">
                <a:latin typeface="Arial" panose="020B0604020202020204" pitchFamily="34" charset="0"/>
                <a:cs typeface="Arial" panose="020B0604020202020204" pitchFamily="34" charset="0"/>
              </a:rPr>
              <a:t>Dissolved Task Teams;</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Task Team on UN Ocean Decade, </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Task Team on Future Goals and Performance Monitoring, </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WG2 Task Team on the Minimum Competency Levels for National Tsunami Warning Centre (NTWC) Operations Staff</a:t>
            </a:r>
          </a:p>
          <a:p>
            <a:endParaRPr lang="en-US" altLang="ja-JP"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Established Task Teams;</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WG2 Task Team on Tsunami Generated by Volcanoes (TGV)</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WG2 Task Team on Forecasting from Ocean Observations (TT-FOO) </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WG3 Task Team on Tsunami Ready</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Pacific Island Countries and Territories Working Group Task Team on Information Sharing Platforms </a:t>
            </a:r>
          </a:p>
          <a:p>
            <a:endParaRPr lang="en-US" altLang="ja-JP" dirty="0"/>
          </a:p>
        </p:txBody>
      </p:sp>
    </p:spTree>
    <p:extLst>
      <p:ext uri="{BB962C8B-B14F-4D97-AF65-F5344CB8AC3E}">
        <p14:creationId xmlns:p14="http://schemas.microsoft.com/office/powerpoint/2010/main" val="385965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7188329"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dirty="0">
                <a:solidFill>
                  <a:srgbClr val="002060"/>
                </a:solidFill>
                <a:latin typeface="Arial"/>
                <a:ea typeface="Arial"/>
                <a:cs typeface="Arial"/>
                <a:sym typeface="Arial"/>
              </a:rPr>
              <a:t>PTWS</a:t>
            </a:r>
            <a:r>
              <a:rPr lang="en-US" sz="2400" b="1" i="0" u="none" strike="noStrike" cap="none" dirty="0">
                <a:solidFill>
                  <a:srgbClr val="000000"/>
                </a:solidFill>
                <a:latin typeface="Arial"/>
                <a:ea typeface="Arial"/>
                <a:cs typeface="Arial"/>
                <a:sym typeface="Arial"/>
              </a:rPr>
              <a:t> </a:t>
            </a:r>
            <a:r>
              <a:rPr lang="en-US" sz="2400" b="1" i="0" u="none" strike="noStrike" cap="none" dirty="0">
                <a:solidFill>
                  <a:srgbClr val="41B7C8"/>
                </a:solidFill>
                <a:latin typeface="Arial"/>
                <a:ea typeface="Arial"/>
                <a:cs typeface="Arial"/>
                <a:sym typeface="Arial"/>
              </a:rPr>
              <a:t>Tsunami Service Providers</a:t>
            </a:r>
          </a:p>
        </p:txBody>
      </p:sp>
      <p:sp>
        <p:nvSpPr>
          <p:cNvPr id="2" name="正方形/長方形 3">
            <a:extLst>
              <a:ext uri="{FF2B5EF4-FFF2-40B4-BE49-F238E27FC236}">
                <a16:creationId xmlns:a16="http://schemas.microsoft.com/office/drawing/2014/main" id="{35D6D0EF-9676-E237-B42A-A9267E6CDAFA}"/>
              </a:ext>
            </a:extLst>
          </p:cNvPr>
          <p:cNvSpPr/>
          <p:nvPr/>
        </p:nvSpPr>
        <p:spPr>
          <a:xfrm>
            <a:off x="123703" y="1182231"/>
            <a:ext cx="6941126" cy="1169551"/>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Pacific</a:t>
            </a:r>
            <a:r>
              <a:rPr kumimoji="0" lang="en-US" altLang="ja-JP" b="1"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Tsunami Warning Center </a:t>
            </a:r>
            <a:r>
              <a:rPr kumimoji="0" lang="en-US" altLang="ja-JP"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(PTWC) </a:t>
            </a:r>
            <a:r>
              <a:rPr kumimoji="0" lang="en-US" altLang="ja-JP"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operated by USA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Northwest Pacific Tsunami</a:t>
            </a:r>
            <a:r>
              <a:rPr kumimoji="0" lang="en-US" altLang="ja-JP" b="1"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Advisory Center (</a:t>
            </a:r>
            <a:r>
              <a:rPr kumimoji="0" lang="en-US" altLang="ja-JP"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NWPTAC) </a:t>
            </a:r>
            <a:r>
              <a:rPr kumimoji="0" lang="en-US" altLang="ja-JP"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operated</a:t>
            </a:r>
            <a:r>
              <a:rPr kumimoji="0" lang="en-US" altLang="ja-JP" b="0"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by Japan</a:t>
            </a:r>
            <a:endParaRPr kumimoji="0" lang="en-US" altLang="ja-JP"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South China Sea Tsunami Advisory Center (SCSTAC) </a:t>
            </a:r>
            <a:r>
              <a:rPr kumimoji="0" lang="en-US" altLang="ja-JP"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operated by</a:t>
            </a:r>
            <a:r>
              <a:rPr kumimoji="0" lang="en-US" altLang="ja-JP" b="0"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China</a:t>
            </a:r>
            <a:r>
              <a:rPr kumimoji="0" lang="en-US" altLang="ja-JP"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Central</a:t>
            </a:r>
            <a:r>
              <a:rPr kumimoji="0" lang="en-US" altLang="ja-JP" b="1"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America Tsunami Warning Center (</a:t>
            </a:r>
            <a:r>
              <a:rPr kumimoji="0" lang="en-US" altLang="ja-JP" b="1"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CATAC) </a:t>
            </a:r>
            <a:r>
              <a:rPr kumimoji="0" lang="en-US" altLang="ja-JP"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operated by Nicaragua</a:t>
            </a:r>
          </a:p>
          <a:p>
            <a:pPr marL="285750" indent="-285750">
              <a:buFont typeface="Arial" panose="020B0604020202020204" pitchFamily="34" charset="0"/>
              <a:buChar char="•"/>
              <a:defRPr/>
            </a:pPr>
            <a:r>
              <a:rPr lang="en-US" altLang="ja-JP" dirty="0">
                <a:latin typeface="Arial" panose="020B0604020202020204" pitchFamily="34" charset="0"/>
                <a:cs typeface="Arial" panose="020B0604020202020204" pitchFamily="34" charset="0"/>
              </a:rPr>
              <a:t>The CATAC is fully operated (24/7) on the interim service.</a:t>
            </a:r>
          </a:p>
        </p:txBody>
      </p:sp>
      <p:pic>
        <p:nvPicPr>
          <p:cNvPr id="3" name="図 15">
            <a:extLst>
              <a:ext uri="{FF2B5EF4-FFF2-40B4-BE49-F238E27FC236}">
                <a16:creationId xmlns:a16="http://schemas.microsoft.com/office/drawing/2014/main" id="{D6BCAA5B-2312-C2F0-EF33-35A374BF6A9D}"/>
              </a:ext>
            </a:extLst>
          </p:cNvPr>
          <p:cNvPicPr>
            <a:picLocks noChangeAspect="1"/>
          </p:cNvPicPr>
          <p:nvPr/>
        </p:nvPicPr>
        <p:blipFill>
          <a:blip r:embed="rId3"/>
          <a:stretch>
            <a:fillRect/>
          </a:stretch>
        </p:blipFill>
        <p:spPr>
          <a:xfrm>
            <a:off x="828357" y="2338441"/>
            <a:ext cx="5039044" cy="3648571"/>
          </a:xfrm>
          <a:prstGeom prst="rect">
            <a:avLst/>
          </a:prstGeom>
        </p:spPr>
      </p:pic>
      <p:pic>
        <p:nvPicPr>
          <p:cNvPr id="4" name="図 7">
            <a:extLst>
              <a:ext uri="{FF2B5EF4-FFF2-40B4-BE49-F238E27FC236}">
                <a16:creationId xmlns:a16="http://schemas.microsoft.com/office/drawing/2014/main" id="{456109A1-8417-9DCB-37B1-5B563C857D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73329" y="2581180"/>
            <a:ext cx="4015599" cy="3555737"/>
          </a:xfrm>
          <a:prstGeom prst="rect">
            <a:avLst/>
          </a:prstGeom>
        </p:spPr>
      </p:pic>
      <p:sp>
        <p:nvSpPr>
          <p:cNvPr id="5" name="テキストボックス 3">
            <a:extLst>
              <a:ext uri="{FF2B5EF4-FFF2-40B4-BE49-F238E27FC236}">
                <a16:creationId xmlns:a16="http://schemas.microsoft.com/office/drawing/2014/main" id="{21A9AA60-F98F-DDCF-777B-D4AE226391E6}"/>
              </a:ext>
            </a:extLst>
          </p:cNvPr>
          <p:cNvSpPr txBox="1"/>
          <p:nvPr/>
        </p:nvSpPr>
        <p:spPr>
          <a:xfrm>
            <a:off x="6886268" y="1411629"/>
            <a:ext cx="5182029" cy="1169551"/>
          </a:xfrm>
          <a:prstGeom prst="rect">
            <a:avLst/>
          </a:prstGeom>
          <a:noFill/>
          <a:ln w="19050">
            <a:solidFill>
              <a:schemeClr val="tx1"/>
            </a:solidFill>
            <a:prstDash val="sysDot"/>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b="0" i="0" u="sng"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Decision in the ICG/PTWS-XXX session</a:t>
            </a:r>
          </a:p>
          <a:p>
            <a:pPr lvl="0" algn="just">
              <a:defRPr/>
            </a:pPr>
            <a:r>
              <a:rPr lang="en-US" altLang="ja-JP" dirty="0">
                <a:solidFill>
                  <a:srgbClr val="000000"/>
                </a:solidFill>
                <a:latin typeface="Arial" panose="020B0604020202020204" pitchFamily="34" charset="0"/>
                <a:ea typeface="游ゴシック" panose="020B0400000000000000" pitchFamily="50" charset="-128"/>
                <a:cs typeface="Arial" panose="020B0604020202020204" pitchFamily="34" charset="0"/>
              </a:rPr>
              <a:t>Decides to expand the PTWS Earthquake Source Zone to include an area from 63</a:t>
            </a:r>
            <a:r>
              <a:rPr lang="en-US" altLang="ja-JP"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dirty="0">
                <a:solidFill>
                  <a:srgbClr val="000000"/>
                </a:solidFill>
                <a:latin typeface="Arial" panose="020B0604020202020204" pitchFamily="34" charset="0"/>
                <a:ea typeface="游ゴシック" panose="020B0400000000000000" pitchFamily="50" charset="-128"/>
                <a:cs typeface="Arial" panose="020B0604020202020204" pitchFamily="34" charset="0"/>
              </a:rPr>
              <a:t> to 52</a:t>
            </a:r>
            <a:r>
              <a:rPr lang="en-US" altLang="ja-JP"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dirty="0">
                <a:solidFill>
                  <a:srgbClr val="000000"/>
                </a:solidFill>
                <a:latin typeface="Arial" panose="020B0604020202020204" pitchFamily="34" charset="0"/>
                <a:ea typeface="游ゴシック" panose="020B0400000000000000" pitchFamily="50" charset="-128"/>
                <a:cs typeface="Arial" panose="020B0604020202020204" pitchFamily="34" charset="0"/>
              </a:rPr>
              <a:t> south latitude and from 72</a:t>
            </a:r>
            <a:r>
              <a:rPr lang="en-US" altLang="ja-JP"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dirty="0">
                <a:solidFill>
                  <a:srgbClr val="000000"/>
                </a:solidFill>
                <a:latin typeface="Arial" panose="020B0604020202020204" pitchFamily="34" charset="0"/>
                <a:ea typeface="游ゴシック" panose="020B0400000000000000" pitchFamily="50" charset="-128"/>
                <a:cs typeface="Arial" panose="020B0604020202020204" pitchFamily="34" charset="0"/>
              </a:rPr>
              <a:t> to 18</a:t>
            </a:r>
            <a:r>
              <a:rPr lang="en-US" altLang="ja-JP"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o</a:t>
            </a:r>
            <a:r>
              <a:rPr lang="en-US" altLang="ja-JP" dirty="0">
                <a:solidFill>
                  <a:srgbClr val="000000"/>
                </a:solidFill>
                <a:latin typeface="Arial" panose="020B0604020202020204" pitchFamily="34" charset="0"/>
                <a:ea typeface="游ゴシック" panose="020B0400000000000000" pitchFamily="50" charset="-128"/>
                <a:cs typeface="Arial" panose="020B0604020202020204" pitchFamily="34" charset="0"/>
              </a:rPr>
              <a:t> west longitude to include the Scotia Arc and its adjacent seismic zones. </a:t>
            </a:r>
            <a:endParaRPr kumimoji="0" lang="en-US" altLang="ja-JP" b="0" i="0"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pic>
        <p:nvPicPr>
          <p:cNvPr id="6" name="図 9">
            <a:extLst>
              <a:ext uri="{FF2B5EF4-FFF2-40B4-BE49-F238E27FC236}">
                <a16:creationId xmlns:a16="http://schemas.microsoft.com/office/drawing/2014/main" id="{5F5983FD-BCD1-CD00-9D4E-E009580388A7}"/>
              </a:ext>
            </a:extLst>
          </p:cNvPr>
          <p:cNvPicPr>
            <a:picLocks noChangeAspect="1"/>
          </p:cNvPicPr>
          <p:nvPr/>
        </p:nvPicPr>
        <p:blipFill>
          <a:blip r:embed="rId5"/>
          <a:stretch>
            <a:fillRect/>
          </a:stretch>
        </p:blipFill>
        <p:spPr>
          <a:xfrm>
            <a:off x="6875382" y="2670504"/>
            <a:ext cx="3289004" cy="2323508"/>
          </a:xfrm>
          <a:prstGeom prst="rect">
            <a:avLst/>
          </a:prstGeom>
        </p:spPr>
      </p:pic>
      <p:sp>
        <p:nvSpPr>
          <p:cNvPr id="7" name="右矢印 6">
            <a:extLst>
              <a:ext uri="{FF2B5EF4-FFF2-40B4-BE49-F238E27FC236}">
                <a16:creationId xmlns:a16="http://schemas.microsoft.com/office/drawing/2014/main" id="{1D623F33-A5E8-3ECE-D9DB-7ED330DC91E4}"/>
              </a:ext>
            </a:extLst>
          </p:cNvPr>
          <p:cNvSpPr/>
          <p:nvPr/>
        </p:nvSpPr>
        <p:spPr>
          <a:xfrm rot="5400000">
            <a:off x="11432493" y="4643771"/>
            <a:ext cx="794660" cy="476947"/>
          </a:xfrm>
          <a:prstGeom prst="rightArrow">
            <a:avLst>
              <a:gd name="adj1" fmla="val 21599"/>
              <a:gd name="adj2" fmla="val 49869"/>
            </a:avLst>
          </a:prstGeom>
          <a:solidFill>
            <a:srgbClr val="FF0000"/>
          </a:solidFill>
          <a:ln w="12700" cap="flat">
            <a:solidFill>
              <a:schemeClr val="accent1"/>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87093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5" y="176681"/>
            <a:ext cx="9371410"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dirty="0"/>
              <a:t>PTWS </a:t>
            </a:r>
            <a:r>
              <a:rPr lang="en-US" sz="2400" b="1" dirty="0">
                <a:solidFill>
                  <a:srgbClr val="41B7C8"/>
                </a:solidFill>
              </a:rPr>
              <a:t>Meetings/Workshops/Trainings in 2023 &amp; 2024</a:t>
            </a:r>
            <a:endParaRPr sz="2400" b="1" dirty="0">
              <a:solidFill>
                <a:srgbClr val="41B7C8"/>
              </a:solidFill>
            </a:endParaRPr>
          </a:p>
        </p:txBody>
      </p:sp>
      <p:sp>
        <p:nvSpPr>
          <p:cNvPr id="2" name="Content Placeholder 2">
            <a:extLst>
              <a:ext uri="{FF2B5EF4-FFF2-40B4-BE49-F238E27FC236}">
                <a16:creationId xmlns:a16="http://schemas.microsoft.com/office/drawing/2014/main" id="{698670A4-5E95-2711-0093-92C4118BD87F}"/>
              </a:ext>
            </a:extLst>
          </p:cNvPr>
          <p:cNvSpPr txBox="1">
            <a:spLocks/>
          </p:cNvSpPr>
          <p:nvPr/>
        </p:nvSpPr>
        <p:spPr>
          <a:xfrm>
            <a:off x="496984" y="1253331"/>
            <a:ext cx="11081458" cy="4857183"/>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rgbClr val="C00000"/>
                </a:solidFill>
              </a:rPr>
              <a:t>2023</a:t>
            </a:r>
          </a:p>
          <a:p>
            <a:r>
              <a:rPr lang="en-US" sz="1200" dirty="0"/>
              <a:t>09 - 13 January	</a:t>
            </a:r>
            <a:r>
              <a:rPr lang="en-US" sz="1200" b="1" dirty="0"/>
              <a:t>Cook Islands </a:t>
            </a:r>
            <a:r>
              <a:rPr lang="en-US" sz="1200" dirty="0"/>
              <a:t>Tsunami Warning and Emergency Response: review and update of SOPs.</a:t>
            </a:r>
          </a:p>
          <a:p>
            <a:r>
              <a:rPr lang="en-US" sz="1200" dirty="0"/>
              <a:t>30 January - 01 February	</a:t>
            </a:r>
            <a:r>
              <a:rPr lang="en-US" sz="1200" b="1" dirty="0"/>
              <a:t>Fiji</a:t>
            </a:r>
            <a:r>
              <a:rPr lang="en-US" sz="1200" dirty="0"/>
              <a:t> Tsunami Ready training : Regional Training on the UNESCO/IOC Tsunami Ready Recognition </a:t>
            </a:r>
            <a:r>
              <a:rPr lang="en-US" sz="1200" dirty="0" err="1"/>
              <a:t>Programme</a:t>
            </a:r>
            <a:endParaRPr lang="en-US" sz="1200" dirty="0"/>
          </a:p>
          <a:p>
            <a:r>
              <a:rPr lang="en-US" sz="1200" dirty="0"/>
              <a:t>02 - 03 February	</a:t>
            </a:r>
            <a:r>
              <a:rPr lang="en-US" sz="1200" b="1" dirty="0"/>
              <a:t>Ninth Meeting of the WG-PICT</a:t>
            </a:r>
            <a:r>
              <a:rPr lang="en-US" sz="1200" dirty="0"/>
              <a:t>- PTWS Regional Working Group on Tsunami Warning and Mitigation for Pacific </a:t>
            </a:r>
          </a:p>
          <a:p>
            <a:r>
              <a:rPr lang="en-US" sz="1200" dirty="0"/>
              <a:t>		Island Countries and Territories</a:t>
            </a:r>
          </a:p>
          <a:p>
            <a:r>
              <a:rPr lang="en-US" sz="1200" dirty="0"/>
              <a:t>06 - 09 March	</a:t>
            </a:r>
            <a:r>
              <a:rPr lang="en-US" sz="1200" b="1" dirty="0"/>
              <a:t>ICG/PTWS Steering Committee Meeting</a:t>
            </a:r>
            <a:endParaRPr lang="en-US" sz="1200" dirty="0"/>
          </a:p>
          <a:p>
            <a:r>
              <a:rPr lang="en-US" sz="1200" dirty="0"/>
              <a:t>24 April		</a:t>
            </a:r>
            <a:r>
              <a:rPr lang="en-US" sz="1200" b="1" dirty="0"/>
              <a:t>ICG/PTWS-WG-CA VI </a:t>
            </a:r>
            <a:r>
              <a:rPr lang="en-US" sz="1200" dirty="0"/>
              <a:t>: </a:t>
            </a:r>
            <a:r>
              <a:rPr lang="en-US" sz="1200" dirty="0" err="1"/>
              <a:t>Sexta</a:t>
            </a:r>
            <a:r>
              <a:rPr lang="en-US" sz="1200" dirty="0"/>
              <a:t> reunion del Grupo de </a:t>
            </a:r>
            <a:r>
              <a:rPr lang="en-US" sz="1200" dirty="0" err="1"/>
              <a:t>Trabajo</a:t>
            </a:r>
            <a:r>
              <a:rPr lang="en-US" sz="1200" dirty="0"/>
              <a:t> Regional para America Central del ICG/PTWS</a:t>
            </a:r>
          </a:p>
          <a:p>
            <a:r>
              <a:rPr lang="en-US" sz="1200" dirty="0"/>
              <a:t>21 - 25 August	</a:t>
            </a:r>
            <a:r>
              <a:rPr lang="en-US" sz="1200" b="1" dirty="0"/>
              <a:t>Tsunami Hazard Assessment meeting of experts Chile-Peru  - </a:t>
            </a:r>
            <a:r>
              <a:rPr lang="en-US" sz="1200" dirty="0"/>
              <a:t>UNESCO-IOC Meeting of Experts on tsunami 			sources and hazard in southern Peru and northern Chile</a:t>
            </a:r>
          </a:p>
          <a:p>
            <a:r>
              <a:rPr lang="en-US" sz="1200" dirty="0"/>
              <a:t>11 September	</a:t>
            </a:r>
            <a:r>
              <a:rPr lang="en-US" sz="1200" b="1" dirty="0"/>
              <a:t>8th Joint ICG/PTWS– IUGG/JTC Technical Workshop </a:t>
            </a:r>
            <a:r>
              <a:rPr lang="en-US" sz="1200" dirty="0"/>
              <a:t>in association with the ICG/PTWS sessions</a:t>
            </a:r>
          </a:p>
          <a:p>
            <a:r>
              <a:rPr lang="en-US" sz="1200" dirty="0"/>
              <a:t>		Understanding and lessons learned from the tsunami generated by the </a:t>
            </a:r>
            <a:r>
              <a:rPr lang="en-US" sz="1200" dirty="0" err="1"/>
              <a:t>Hunga</a:t>
            </a:r>
            <a:r>
              <a:rPr lang="en-US" sz="1200" dirty="0"/>
              <a:t> Tonga-</a:t>
            </a:r>
            <a:r>
              <a:rPr lang="en-US" sz="1200" dirty="0" err="1"/>
              <a:t>Hunga</a:t>
            </a:r>
            <a:r>
              <a:rPr lang="en-US" sz="1200" dirty="0"/>
              <a:t> </a:t>
            </a:r>
            <a:r>
              <a:rPr lang="en-US" sz="1200" dirty="0" err="1"/>
              <a:t>Ha'apai</a:t>
            </a:r>
            <a:r>
              <a:rPr lang="en-US" sz="1200" dirty="0"/>
              <a:t> volcano eruption on 15 January 		2022 for development of Tsunami Warning and Mitigation System for tsunamis generated by volcanoes and other non-seismic sources</a:t>
            </a:r>
          </a:p>
          <a:p>
            <a:r>
              <a:rPr lang="en-US" sz="1200" dirty="0"/>
              <a:t>11-15 September	</a:t>
            </a:r>
            <a:r>
              <a:rPr lang="en-US" sz="1200" b="1" dirty="0"/>
              <a:t>ICG/PTWS-XXX </a:t>
            </a:r>
            <a:r>
              <a:rPr lang="en-US" sz="1200" dirty="0"/>
              <a:t>Nuku’alofa, Tonga</a:t>
            </a:r>
          </a:p>
          <a:p>
            <a:r>
              <a:rPr lang="en-US" sz="1200" dirty="0"/>
              <a:t>25-26 September	11</a:t>
            </a:r>
            <a:r>
              <a:rPr lang="en-US" sz="1200" baseline="30000" dirty="0"/>
              <a:t>th</a:t>
            </a:r>
            <a:r>
              <a:rPr lang="en-US" sz="1200" dirty="0"/>
              <a:t> Meeting of the Regional Working Groupon Tsunami Warning and Mitigation System for the South China Sea Region </a:t>
            </a:r>
          </a:p>
          <a:p>
            <a:r>
              <a:rPr lang="en-US" sz="1200" dirty="0"/>
              <a:t>		(SCS-WG-XI) Guangzhou, China</a:t>
            </a:r>
          </a:p>
          <a:p>
            <a:r>
              <a:rPr lang="en-US" sz="1200" dirty="0"/>
              <a:t>6 December 		</a:t>
            </a:r>
            <a:r>
              <a:rPr lang="en-GB" sz="1200" b="1" dirty="0"/>
              <a:t>ICG/PTWS WG-PICT Task Team Seismic Data Sharing in the Southwest Pacific</a:t>
            </a:r>
          </a:p>
          <a:p>
            <a:r>
              <a:rPr lang="en-GB" sz="1200" dirty="0"/>
              <a:t>13 December		</a:t>
            </a:r>
            <a:r>
              <a:rPr lang="en-GB" sz="1200" b="1" dirty="0"/>
              <a:t>ICG/PTWS Officers Meeting </a:t>
            </a:r>
            <a:r>
              <a:rPr lang="en-GB" sz="1200" dirty="0"/>
              <a:t>(online)</a:t>
            </a:r>
            <a:endParaRPr lang="en-US" sz="1200" dirty="0"/>
          </a:p>
          <a:p>
            <a:endParaRPr lang="en-US" sz="1200" dirty="0"/>
          </a:p>
          <a:p>
            <a:r>
              <a:rPr lang="en-US" sz="1200" b="1" dirty="0">
                <a:solidFill>
                  <a:srgbClr val="C00000"/>
                </a:solidFill>
              </a:rPr>
              <a:t>2024</a:t>
            </a:r>
          </a:p>
          <a:p>
            <a:r>
              <a:rPr lang="en-US" sz="1200" dirty="0"/>
              <a:t>March (TBD)		ICG/PTWS SC Meeting (online)</a:t>
            </a:r>
          </a:p>
          <a:p>
            <a:r>
              <a:rPr lang="en-US" sz="1200" dirty="0"/>
              <a:t>19-30 August		</a:t>
            </a:r>
            <a:r>
              <a:rPr lang="en-US" sz="1200" b="1" dirty="0"/>
              <a:t>ITP-2024</a:t>
            </a:r>
            <a:r>
              <a:rPr lang="en-US" sz="1200" dirty="0"/>
              <a:t> Chile</a:t>
            </a:r>
          </a:p>
          <a:p>
            <a:r>
              <a:rPr lang="en-US" sz="1200" dirty="0"/>
              <a:t>September (TBD)	ICG/PTWS SC Meeting (Hawaii, USA)</a:t>
            </a:r>
          </a:p>
          <a:p>
            <a:r>
              <a:rPr lang="en-US" sz="1200" dirty="0"/>
              <a:t>Nov ember (TBD)	12</a:t>
            </a:r>
            <a:r>
              <a:rPr lang="en-US" sz="1200" baseline="30000" dirty="0"/>
              <a:t>th</a:t>
            </a:r>
            <a:r>
              <a:rPr lang="en-US" sz="1200" dirty="0"/>
              <a:t> Meeting of the Regional Working Groupon Tsunami Warning and Mitigation System for the South China Sea Region </a:t>
            </a:r>
          </a:p>
          <a:p>
            <a:r>
              <a:rPr lang="en-US" sz="1200" dirty="0"/>
              <a:t>		(SCS-WG-XII)</a:t>
            </a:r>
          </a:p>
          <a:p>
            <a:r>
              <a:rPr lang="en-US" sz="1200" dirty="0"/>
              <a:t>TBD		Scientific meeting of experts to understand tsunami sources, hazards, risk and uncertainties associated with the New Hebrides, San </a:t>
            </a:r>
          </a:p>
          <a:p>
            <a:r>
              <a:rPr lang="en-US" sz="1200" dirty="0"/>
              <a:t>		Cristobal and New Britain Subduction Zones</a:t>
            </a:r>
          </a:p>
        </p:txBody>
      </p:sp>
    </p:spTree>
    <p:extLst>
      <p:ext uri="{BB962C8B-B14F-4D97-AF65-F5344CB8AC3E}">
        <p14:creationId xmlns:p14="http://schemas.microsoft.com/office/powerpoint/2010/main" val="319264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5" y="176681"/>
            <a:ext cx="8440186"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dirty="0">
                <a:solidFill>
                  <a:srgbClr val="002060"/>
                </a:solidFill>
                <a:latin typeface="Arial"/>
                <a:ea typeface="Arial"/>
                <a:cs typeface="Arial"/>
                <a:sym typeface="Arial"/>
              </a:rPr>
              <a:t>PTWS</a:t>
            </a:r>
            <a:r>
              <a:rPr lang="en-US" sz="2400" b="1" i="0" u="none" strike="noStrike" cap="none" dirty="0">
                <a:solidFill>
                  <a:srgbClr val="000000"/>
                </a:solidFill>
                <a:latin typeface="Arial"/>
                <a:ea typeface="Arial"/>
                <a:cs typeface="Arial"/>
                <a:sym typeface="Arial"/>
              </a:rPr>
              <a:t> </a:t>
            </a:r>
            <a:r>
              <a:rPr lang="en-US" sz="2400" b="1" i="0" u="none" strike="noStrike" cap="none" dirty="0">
                <a:solidFill>
                  <a:srgbClr val="41B7C8"/>
                </a:solidFill>
                <a:latin typeface="Arial"/>
                <a:ea typeface="Arial"/>
                <a:cs typeface="Arial"/>
                <a:sym typeface="Arial"/>
              </a:rPr>
              <a:t>ICG/XXX Recommendation Highlights</a:t>
            </a:r>
            <a:endParaRPr sz="2400" b="1" i="0" u="none" strike="noStrike" cap="none" dirty="0">
              <a:solidFill>
                <a:srgbClr val="41B7C8"/>
              </a:solidFill>
              <a:latin typeface="Arial"/>
              <a:ea typeface="Arial"/>
              <a:cs typeface="Arial"/>
              <a:sym typeface="Arial"/>
            </a:endParaRPr>
          </a:p>
        </p:txBody>
      </p:sp>
      <p:pic>
        <p:nvPicPr>
          <p:cNvPr id="2" name="図 10">
            <a:extLst>
              <a:ext uri="{FF2B5EF4-FFF2-40B4-BE49-F238E27FC236}">
                <a16:creationId xmlns:a16="http://schemas.microsoft.com/office/drawing/2014/main" id="{D4FE073F-F300-531B-4630-8AE4D885D8AC}"/>
              </a:ext>
            </a:extLst>
          </p:cNvPr>
          <p:cNvPicPr>
            <a:picLocks noChangeAspect="1"/>
          </p:cNvPicPr>
          <p:nvPr/>
        </p:nvPicPr>
        <p:blipFill>
          <a:blip r:embed="rId3"/>
          <a:stretch>
            <a:fillRect/>
          </a:stretch>
        </p:blipFill>
        <p:spPr>
          <a:xfrm>
            <a:off x="496984" y="2794238"/>
            <a:ext cx="4126217" cy="3275637"/>
          </a:xfrm>
          <a:prstGeom prst="rect">
            <a:avLst/>
          </a:prstGeom>
        </p:spPr>
      </p:pic>
      <p:sp>
        <p:nvSpPr>
          <p:cNvPr id="4" name="正方形/長方形 3">
            <a:extLst>
              <a:ext uri="{FF2B5EF4-FFF2-40B4-BE49-F238E27FC236}">
                <a16:creationId xmlns:a16="http://schemas.microsoft.com/office/drawing/2014/main" id="{7916015E-2E5B-6D26-3955-AFE42D6D5049}"/>
              </a:ext>
            </a:extLst>
          </p:cNvPr>
          <p:cNvSpPr/>
          <p:nvPr/>
        </p:nvSpPr>
        <p:spPr>
          <a:xfrm>
            <a:off x="496985" y="1270000"/>
            <a:ext cx="4126217" cy="1446550"/>
          </a:xfrm>
          <a:prstGeom prst="rect">
            <a:avLst/>
          </a:prstGeom>
          <a:solidFill>
            <a:schemeClr val="accent1">
              <a:lumMod val="60000"/>
              <a:lumOff val="40000"/>
            </a:schemeClr>
          </a:solidFill>
          <a:ln>
            <a:solidFill>
              <a:schemeClr val="tx1"/>
            </a:solidFill>
          </a:ln>
        </p:spPr>
        <p:txBody>
          <a:bodyPr wrap="square">
            <a:spAutoFit/>
          </a:bodyPr>
          <a:lstStyle/>
          <a:p>
            <a:pPr lvl="0" algn="just" eaLnBrk="0" fontAlgn="base" hangingPunct="0">
              <a:spcBef>
                <a:spcPct val="0"/>
              </a:spcBef>
              <a:spcAft>
                <a:spcPct val="0"/>
              </a:spcAft>
            </a:pPr>
            <a:r>
              <a:rPr lang="en-GB" altLang="ja-JP" sz="1100" b="1" dirty="0">
                <a:solidFill>
                  <a:schemeClr val="tx1"/>
                </a:solidFill>
                <a:latin typeface="Arial" panose="020B0604020202020204" pitchFamily="34" charset="0"/>
                <a:ea typeface="Arial" panose="020B0604020202020204" pitchFamily="34" charset="0"/>
                <a:cs typeface="Arial" panose="020B0604020202020204" pitchFamily="34" charset="0"/>
              </a:rPr>
              <a:t>Recommends</a:t>
            </a:r>
            <a:r>
              <a:rPr lang="en-GB" altLang="ja-JP" sz="1100" dirty="0">
                <a:solidFill>
                  <a:schemeClr val="tx1"/>
                </a:solidFill>
                <a:latin typeface="Arial" panose="020B0604020202020204" pitchFamily="34" charset="0"/>
                <a:ea typeface="Arial" panose="020B0604020202020204" pitchFamily="34" charset="0"/>
                <a:cs typeface="Arial" panose="020B0604020202020204" pitchFamily="34" charset="0"/>
              </a:rPr>
              <a:t> the PTWC to finalize necessary preparations to provide special tsunami maritime safety products specifically for ships for all NAVAREA Coordinators in the Pacific and in the Southwest Atlantic (e.g. NAVAREAs VI, X, XI, XII, XIII, XIV, XV, and XVI) to transmit to the NTWCs to be forwarded to the NAVAREA Coordinators of their countries, or upon their request directly to the NAVAREA Coordinators in the absence of a NTWC,</a:t>
            </a:r>
            <a:endParaRPr lang="en-GB" altLang="ja-JP" sz="1100" dirty="0">
              <a:solidFill>
                <a:schemeClr val="tx1"/>
              </a:solidFill>
            </a:endParaRPr>
          </a:p>
        </p:txBody>
      </p:sp>
      <p:sp>
        <p:nvSpPr>
          <p:cNvPr id="5" name="正方形/長方形 2">
            <a:extLst>
              <a:ext uri="{FF2B5EF4-FFF2-40B4-BE49-F238E27FC236}">
                <a16:creationId xmlns:a16="http://schemas.microsoft.com/office/drawing/2014/main" id="{DCFDE38E-E019-2C9B-C4DA-97B5605DA73F}"/>
              </a:ext>
            </a:extLst>
          </p:cNvPr>
          <p:cNvSpPr/>
          <p:nvPr/>
        </p:nvSpPr>
        <p:spPr>
          <a:xfrm>
            <a:off x="4717078" y="2111670"/>
            <a:ext cx="6854436" cy="600164"/>
          </a:xfrm>
          <a:prstGeom prst="rect">
            <a:avLst/>
          </a:prstGeom>
          <a:solidFill>
            <a:schemeClr val="accent1">
              <a:lumMod val="60000"/>
              <a:lumOff val="40000"/>
            </a:schemeClr>
          </a:solidFill>
          <a:ln>
            <a:solidFill>
              <a:schemeClr val="tx1"/>
            </a:solidFill>
          </a:ln>
        </p:spPr>
        <p:txBody>
          <a:bodyPr wrap="square">
            <a:spAutoFit/>
          </a:bodyPr>
          <a:lstStyle/>
          <a:p>
            <a:pPr algn="just"/>
            <a:r>
              <a:rPr lang="en-US" altLang="ja-JP" sz="1100" b="1" dirty="0">
                <a:latin typeface="Arial" panose="020B0604020202020204" pitchFamily="34" charset="0"/>
                <a:cs typeface="Arial" panose="020B0604020202020204" pitchFamily="34" charset="0"/>
              </a:rPr>
              <a:t>Decides </a:t>
            </a:r>
            <a:r>
              <a:rPr lang="en-US" altLang="ja-JP" sz="1100" dirty="0">
                <a:latin typeface="Arial" panose="020B0604020202020204" pitchFamily="34" charset="0"/>
                <a:cs typeface="Arial" panose="020B0604020202020204" pitchFamily="34" charset="0"/>
              </a:rPr>
              <a:t>to admit the start of the official full functional operations of CATAC, starting after the IOC governing body meeting in 2024, with the specific starting date to be decided after the coordination with the ICG/CARIBE-EWS </a:t>
            </a:r>
            <a:endParaRPr lang="ja-JP" altLang="en-US" sz="1100" dirty="0">
              <a:latin typeface="Arial" panose="020B0604020202020204" pitchFamily="34" charset="0"/>
              <a:cs typeface="Arial" panose="020B0604020202020204" pitchFamily="34" charset="0"/>
            </a:endParaRPr>
          </a:p>
        </p:txBody>
      </p:sp>
      <p:sp>
        <p:nvSpPr>
          <p:cNvPr id="6" name="正方形/長方形 2">
            <a:extLst>
              <a:ext uri="{FF2B5EF4-FFF2-40B4-BE49-F238E27FC236}">
                <a16:creationId xmlns:a16="http://schemas.microsoft.com/office/drawing/2014/main" id="{F27B060C-DE91-4378-4C62-BEBD39F5D689}"/>
              </a:ext>
            </a:extLst>
          </p:cNvPr>
          <p:cNvSpPr/>
          <p:nvPr/>
        </p:nvSpPr>
        <p:spPr>
          <a:xfrm>
            <a:off x="4717079" y="2819556"/>
            <a:ext cx="6854436" cy="769441"/>
          </a:xfrm>
          <a:prstGeom prst="rect">
            <a:avLst/>
          </a:prstGeom>
          <a:solidFill>
            <a:schemeClr val="accent1">
              <a:lumMod val="60000"/>
              <a:lumOff val="40000"/>
            </a:schemeClr>
          </a:solidFill>
          <a:ln>
            <a:solidFill>
              <a:schemeClr val="tx1"/>
            </a:solidFill>
          </a:ln>
        </p:spPr>
        <p:txBody>
          <a:bodyPr wrap="square">
            <a:spAutoFit/>
          </a:bodyPr>
          <a:lstStyle/>
          <a:p>
            <a:pPr algn="just"/>
            <a:r>
              <a:rPr lang="en-US" altLang="ja-JP" sz="1100" b="1" dirty="0">
                <a:latin typeface="Arial" panose="020B0604020202020204" pitchFamily="34" charset="0"/>
                <a:cs typeface="Arial" panose="020B0604020202020204" pitchFamily="34" charset="0"/>
              </a:rPr>
              <a:t>Recommends </a:t>
            </a:r>
            <a:r>
              <a:rPr lang="en-US" altLang="ja-JP" sz="1100" dirty="0">
                <a:latin typeface="Arial" panose="020B0604020202020204" pitchFamily="34" charset="0"/>
                <a:cs typeface="Arial" panose="020B0604020202020204" pitchFamily="34" charset="0"/>
              </a:rPr>
              <a:t>the approval of the PTWS National Tsunami Warning Centre competencies, framework, and training requirements, as described in IOC ICG/PTWS-XXX Working Document (Agenda 4.5) Report from the Task Team on the Minimum Competency Levels for National Tsunami Warning Centre (NTWC) Operational Staff.</a:t>
            </a:r>
            <a:endParaRPr lang="ja-JP" altLang="en-US" sz="1100" dirty="0">
              <a:latin typeface="Arial" panose="020B0604020202020204" pitchFamily="34" charset="0"/>
              <a:cs typeface="Arial" panose="020B0604020202020204" pitchFamily="34" charset="0"/>
            </a:endParaRPr>
          </a:p>
        </p:txBody>
      </p:sp>
      <p:sp>
        <p:nvSpPr>
          <p:cNvPr id="7" name="正方形/長方形 2">
            <a:extLst>
              <a:ext uri="{FF2B5EF4-FFF2-40B4-BE49-F238E27FC236}">
                <a16:creationId xmlns:a16="http://schemas.microsoft.com/office/drawing/2014/main" id="{E54A1325-2613-6CE6-F9DA-D166466C8409}"/>
              </a:ext>
            </a:extLst>
          </p:cNvPr>
          <p:cNvSpPr/>
          <p:nvPr/>
        </p:nvSpPr>
        <p:spPr>
          <a:xfrm>
            <a:off x="4717078" y="4128718"/>
            <a:ext cx="6854436" cy="600164"/>
          </a:xfrm>
          <a:prstGeom prst="rect">
            <a:avLst/>
          </a:prstGeom>
          <a:solidFill>
            <a:schemeClr val="accent1">
              <a:lumMod val="60000"/>
              <a:lumOff val="40000"/>
            </a:schemeClr>
          </a:solidFill>
          <a:ln>
            <a:solidFill>
              <a:schemeClr val="tx1"/>
            </a:solidFill>
          </a:ln>
        </p:spPr>
        <p:txBody>
          <a:bodyPr wrap="square">
            <a:spAutoFit/>
          </a:bodyPr>
          <a:lstStyle/>
          <a:p>
            <a:pPr algn="just"/>
            <a:r>
              <a:rPr lang="en-US" altLang="ja-JP" sz="1100" b="1" dirty="0">
                <a:latin typeface="Arial" panose="020B0604020202020204" pitchFamily="34" charset="0"/>
                <a:cs typeface="Arial" panose="020B0604020202020204" pitchFamily="34" charset="0"/>
              </a:rPr>
              <a:t>PACWAVE 24</a:t>
            </a:r>
          </a:p>
          <a:p>
            <a:pPr algn="just"/>
            <a:r>
              <a:rPr kumimoji="0" lang="en-US" altLang="ja-JP" sz="11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September to November 2024</a:t>
            </a:r>
            <a:r>
              <a:rPr kumimoji="0" lang="en-US" altLang="ja-JP" sz="1100" b="0" i="0" u="none" strike="noStrike" kern="1200" cap="none" spc="0" normalizeH="0" noProof="0" dirty="0">
                <a:ln>
                  <a:noFill/>
                </a:ln>
                <a:effectLst/>
                <a:uLnTx/>
                <a:uFillTx/>
                <a:latin typeface="Arial" panose="020B0604020202020204" pitchFamily="34" charset="0"/>
                <a:ea typeface="Roboto"/>
                <a:cs typeface="Arial" panose="020B0604020202020204" pitchFamily="34" charset="0"/>
              </a:rPr>
              <a:t> to support IDDRR (13 Oct. 2024) and WTAD (5 Nov. 2024) </a:t>
            </a:r>
            <a:r>
              <a:rPr lang="en-US" altLang="ja-JP" sz="1100" dirty="0">
                <a:latin typeface="Arial" panose="020B0604020202020204" pitchFamily="34" charset="0"/>
                <a:ea typeface="Roboto"/>
                <a:cs typeface="Arial" panose="020B0604020202020204" pitchFamily="34" charset="0"/>
              </a:rPr>
              <a:t>Live Communications Test from the PTWS TSPs on 5 November</a:t>
            </a:r>
            <a:endParaRPr kumimoji="0" lang="en-US" altLang="ja-JP" sz="11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p:txBody>
      </p:sp>
      <p:sp>
        <p:nvSpPr>
          <p:cNvPr id="8" name="正方形/長方形 2">
            <a:extLst>
              <a:ext uri="{FF2B5EF4-FFF2-40B4-BE49-F238E27FC236}">
                <a16:creationId xmlns:a16="http://schemas.microsoft.com/office/drawing/2014/main" id="{58CF34A8-C97D-D0B5-2CD3-223DB2BD0B4B}"/>
              </a:ext>
            </a:extLst>
          </p:cNvPr>
          <p:cNvSpPr/>
          <p:nvPr/>
        </p:nvSpPr>
        <p:spPr>
          <a:xfrm>
            <a:off x="4717078" y="4789224"/>
            <a:ext cx="6854436" cy="600164"/>
          </a:xfrm>
          <a:prstGeom prst="rect">
            <a:avLst/>
          </a:prstGeom>
          <a:solidFill>
            <a:schemeClr val="accent5">
              <a:lumMod val="40000"/>
              <a:lumOff val="60000"/>
            </a:schemeClr>
          </a:solidFill>
          <a:ln>
            <a:solidFill>
              <a:schemeClr val="tx1"/>
            </a:solidFill>
          </a:ln>
        </p:spPr>
        <p:txBody>
          <a:bodyPr wrap="square">
            <a:spAutoFit/>
          </a:bodyPr>
          <a:lstStyle/>
          <a:p>
            <a:pPr algn="just"/>
            <a:r>
              <a:rPr lang="en-US" altLang="ja-JP" sz="1100" b="1" dirty="0">
                <a:latin typeface="Arial" panose="020B0604020202020204" pitchFamily="34" charset="0"/>
                <a:cs typeface="Arial" panose="020B0604020202020204" pitchFamily="34" charset="0"/>
              </a:rPr>
              <a:t>ICG/PTWS-XXXI</a:t>
            </a:r>
          </a:p>
          <a:p>
            <a:pPr algn="just"/>
            <a:r>
              <a:rPr kumimoji="0" lang="en-US" altLang="ja-JP" sz="11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Beijing, China</a:t>
            </a:r>
          </a:p>
          <a:p>
            <a:pPr algn="just"/>
            <a:r>
              <a:rPr lang="en-US" altLang="ja-JP" sz="1100" kern="1200" dirty="0">
                <a:latin typeface="Arial" panose="020B0604020202020204" pitchFamily="34" charset="0"/>
                <a:ea typeface="Roboto"/>
                <a:cs typeface="Arial" panose="020B0604020202020204" pitchFamily="34" charset="0"/>
              </a:rPr>
              <a:t>April 2025</a:t>
            </a:r>
            <a:endParaRPr kumimoji="0" lang="en-US" altLang="ja-JP" sz="11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p:txBody>
      </p:sp>
      <p:sp>
        <p:nvSpPr>
          <p:cNvPr id="10" name="正方形/長方形 2">
            <a:extLst>
              <a:ext uri="{FF2B5EF4-FFF2-40B4-BE49-F238E27FC236}">
                <a16:creationId xmlns:a16="http://schemas.microsoft.com/office/drawing/2014/main" id="{E24EF20C-1AC5-772F-AEB5-D42CDB6AEEC0}"/>
              </a:ext>
            </a:extLst>
          </p:cNvPr>
          <p:cNvSpPr/>
          <p:nvPr/>
        </p:nvSpPr>
        <p:spPr>
          <a:xfrm>
            <a:off x="4717078" y="5456607"/>
            <a:ext cx="6854436" cy="600164"/>
          </a:xfrm>
          <a:prstGeom prst="rect">
            <a:avLst/>
          </a:prstGeom>
          <a:solidFill>
            <a:schemeClr val="accent1">
              <a:lumMod val="60000"/>
              <a:lumOff val="40000"/>
            </a:schemeClr>
          </a:solidFill>
          <a:ln>
            <a:solidFill>
              <a:schemeClr val="tx1"/>
            </a:solidFill>
          </a:ln>
        </p:spPr>
        <p:txBody>
          <a:bodyPr wrap="square">
            <a:spAutoFit/>
          </a:bodyPr>
          <a:lstStyle/>
          <a:p>
            <a:pPr algn="just"/>
            <a:r>
              <a:rPr lang="en-US" altLang="ja-JP" sz="1100" b="1" dirty="0">
                <a:latin typeface="Arial" panose="020B0604020202020204" pitchFamily="34" charset="0"/>
                <a:cs typeface="Arial" panose="020B0604020202020204" pitchFamily="34" charset="0"/>
              </a:rPr>
              <a:t>ICG/PTWS-XXXII</a:t>
            </a:r>
          </a:p>
          <a:p>
            <a:pPr algn="just"/>
            <a:r>
              <a:rPr kumimoji="0" lang="en-US" altLang="ja-JP" sz="1100" b="0" i="0" u="none" strike="noStrike" kern="1200" cap="none" spc="0" normalizeH="0" baseline="0" noProof="0" dirty="0" err="1">
                <a:ln>
                  <a:noFill/>
                </a:ln>
                <a:effectLst/>
                <a:uLnTx/>
                <a:uFillTx/>
                <a:latin typeface="Arial" panose="020B0604020202020204" pitchFamily="34" charset="0"/>
                <a:ea typeface="Roboto"/>
                <a:cs typeface="Arial" panose="020B0604020202020204" pitchFamily="34" charset="0"/>
              </a:rPr>
              <a:t>Nouméa</a:t>
            </a:r>
            <a:r>
              <a:rPr kumimoji="0" lang="en-US" altLang="ja-JP" sz="11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rPr>
              <a:t>, New Caledonia</a:t>
            </a:r>
          </a:p>
          <a:p>
            <a:pPr algn="just"/>
            <a:r>
              <a:rPr lang="en-US" altLang="ja-JP" sz="1100" kern="1200" dirty="0">
                <a:latin typeface="Arial" panose="020B0604020202020204" pitchFamily="34" charset="0"/>
                <a:ea typeface="Roboto"/>
                <a:cs typeface="Arial" panose="020B0604020202020204" pitchFamily="34" charset="0"/>
              </a:rPr>
              <a:t>2027</a:t>
            </a:r>
            <a:endParaRPr kumimoji="0" lang="en-US" altLang="ja-JP" sz="1100" b="0" i="0" u="none" strike="noStrike" kern="1200" cap="none" spc="0" normalizeH="0" baseline="0" noProof="0" dirty="0">
              <a:ln>
                <a:noFill/>
              </a:ln>
              <a:effectLst/>
              <a:uLnTx/>
              <a:uFillTx/>
              <a:latin typeface="Arial" panose="020B0604020202020204" pitchFamily="34" charset="0"/>
              <a:ea typeface="Roboto"/>
              <a:cs typeface="Arial" panose="020B0604020202020204" pitchFamily="34" charset="0"/>
            </a:endParaRPr>
          </a:p>
        </p:txBody>
      </p:sp>
      <p:sp>
        <p:nvSpPr>
          <p:cNvPr id="11" name="正方形/長方形 2">
            <a:extLst>
              <a:ext uri="{FF2B5EF4-FFF2-40B4-BE49-F238E27FC236}">
                <a16:creationId xmlns:a16="http://schemas.microsoft.com/office/drawing/2014/main" id="{D4FFF4A1-17BE-EA0E-6213-65AA10412E64}"/>
              </a:ext>
            </a:extLst>
          </p:cNvPr>
          <p:cNvSpPr/>
          <p:nvPr/>
        </p:nvSpPr>
        <p:spPr>
          <a:xfrm>
            <a:off x="4717078" y="3634995"/>
            <a:ext cx="6854436" cy="430887"/>
          </a:xfrm>
          <a:prstGeom prst="rect">
            <a:avLst/>
          </a:prstGeom>
          <a:solidFill>
            <a:schemeClr val="accent1">
              <a:lumMod val="60000"/>
              <a:lumOff val="40000"/>
            </a:schemeClr>
          </a:solidFill>
          <a:ln>
            <a:solidFill>
              <a:schemeClr val="tx1"/>
            </a:solidFill>
          </a:ln>
        </p:spPr>
        <p:txBody>
          <a:bodyPr wrap="square">
            <a:spAutoFit/>
          </a:bodyPr>
          <a:lstStyle/>
          <a:p>
            <a:pPr algn="just">
              <a:spcAft>
                <a:spcPts val="1200"/>
              </a:spcAft>
            </a:pPr>
            <a:r>
              <a:rPr lang="en-GB" sz="1100" b="1" dirty="0">
                <a:effectLst/>
                <a:latin typeface="Arial" panose="020B0604020202020204" pitchFamily="34" charset="0"/>
                <a:ea typeface="Arial" panose="020B0604020202020204" pitchFamily="34" charset="0"/>
              </a:rPr>
              <a:t>Decides to</a:t>
            </a:r>
            <a:r>
              <a:rPr lang="en-GB" sz="1100" dirty="0">
                <a:effectLst/>
                <a:latin typeface="Arial" panose="020B0604020202020204" pitchFamily="34" charset="0"/>
                <a:ea typeface="Arial" panose="020B0604020202020204" pitchFamily="34" charset="0"/>
              </a:rPr>
              <a:t> establish permanent HTHH monitoring and warning procedures based on the products and methods in use by PTWC since March 2022 and presented in the CL 2882 and CL 2902.</a:t>
            </a:r>
            <a:endParaRPr lang="en-TR" sz="11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395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141987"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dirty="0">
                <a:solidFill>
                  <a:srgbClr val="002060"/>
                </a:solidFill>
                <a:latin typeface="Arial"/>
                <a:ea typeface="Arial"/>
                <a:cs typeface="Arial"/>
                <a:sym typeface="Arial"/>
              </a:rPr>
              <a:t>CARIBE EWS</a:t>
            </a:r>
            <a:r>
              <a:rPr lang="en-US" sz="2400" b="1" i="0" u="none" strike="noStrike" cap="none" dirty="0">
                <a:solidFill>
                  <a:srgbClr val="000000"/>
                </a:solidFill>
                <a:latin typeface="Arial"/>
                <a:ea typeface="Arial"/>
                <a:cs typeface="Arial"/>
                <a:sym typeface="Arial"/>
              </a:rPr>
              <a:t> </a:t>
            </a:r>
            <a:r>
              <a:rPr lang="en-US" sz="2400" b="1" i="0" u="none" strike="noStrike" cap="none" dirty="0" err="1">
                <a:solidFill>
                  <a:srgbClr val="41B7C8"/>
                </a:solidFill>
                <a:latin typeface="Arial"/>
                <a:ea typeface="Arial"/>
                <a:cs typeface="Arial"/>
                <a:sym typeface="Arial"/>
              </a:rPr>
              <a:t>Organisational</a:t>
            </a:r>
            <a:r>
              <a:rPr lang="en-US" sz="2400" b="1" i="0" u="none" strike="noStrike" cap="none" dirty="0">
                <a:solidFill>
                  <a:srgbClr val="41B7C8"/>
                </a:solidFill>
                <a:latin typeface="Arial"/>
                <a:ea typeface="Arial"/>
                <a:cs typeface="Arial"/>
                <a:sym typeface="Arial"/>
              </a:rPr>
              <a:t> Structure </a:t>
            </a:r>
            <a:r>
              <a:rPr lang="en-US" dirty="0"/>
              <a:t>(as of ICG/CARIBE EWS 25-28 April 2023)</a:t>
            </a:r>
            <a:endParaRPr b="1" i="0" u="none" strike="noStrike" cap="none" dirty="0">
              <a:solidFill>
                <a:srgbClr val="41B7C8"/>
              </a:solidFill>
              <a:latin typeface="Arial"/>
              <a:ea typeface="Arial"/>
              <a:cs typeface="Arial"/>
              <a:sym typeface="Arial"/>
            </a:endParaRPr>
          </a:p>
        </p:txBody>
      </p:sp>
      <p:sp>
        <p:nvSpPr>
          <p:cNvPr id="2" name="テキスト ボックス 3">
            <a:extLst>
              <a:ext uri="{FF2B5EF4-FFF2-40B4-BE49-F238E27FC236}">
                <a16:creationId xmlns:a16="http://schemas.microsoft.com/office/drawing/2014/main" id="{0265C8BD-65C9-8EE0-4276-570E000588F3}"/>
              </a:ext>
            </a:extLst>
          </p:cNvPr>
          <p:cNvSpPr txBox="1"/>
          <p:nvPr/>
        </p:nvSpPr>
        <p:spPr>
          <a:xfrm>
            <a:off x="430363" y="4911978"/>
            <a:ext cx="5422352" cy="123931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defTabSz="130048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Chairperson</a:t>
            </a:r>
            <a:r>
              <a:rPr lang="en-US" altLang="ja-JP" sz="1200" dirty="0">
                <a:latin typeface="Arial" panose="020B0604020202020204" pitchFamily="34" charset="0"/>
                <a:cs typeface="Arial" panose="020B0604020202020204" pitchFamily="34" charset="0"/>
                <a:sym typeface="Roboto"/>
              </a:rPr>
              <a:t>: </a:t>
            </a:r>
            <a:r>
              <a:rPr kumimoji="0" lang="en-US" altLang="ja-JP" sz="1200" b="0" i="0" u="none" strike="noStrike" cap="none" spc="0" normalizeH="0" baseline="0" dirty="0" err="1">
                <a:ln>
                  <a:noFill/>
                </a:ln>
                <a:solidFill>
                  <a:srgbClr val="000000"/>
                </a:solidFill>
                <a:effectLst/>
                <a:uFillTx/>
                <a:latin typeface="Arial" panose="020B0604020202020204" pitchFamily="34" charset="0"/>
                <a:cs typeface="Arial" panose="020B0604020202020204" pitchFamily="34" charset="0"/>
                <a:sym typeface="Roboto"/>
              </a:rPr>
              <a:t>Mr</a:t>
            </a:r>
            <a:r>
              <a:rPr kumimoji="0" lang="en-US" altLang="ja-JP"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 Gerard </a:t>
            </a:r>
            <a:r>
              <a:rPr kumimoji="0" lang="en-US" altLang="ja-JP" sz="1200" b="0" i="0" u="none" strike="noStrike" cap="none" spc="0" normalizeH="0" baseline="0" dirty="0" err="1">
                <a:ln>
                  <a:noFill/>
                </a:ln>
                <a:solidFill>
                  <a:srgbClr val="000000"/>
                </a:solidFill>
                <a:effectLst/>
                <a:uFillTx/>
                <a:latin typeface="Arial" panose="020B0604020202020204" pitchFamily="34" charset="0"/>
                <a:cs typeface="Arial" panose="020B0604020202020204" pitchFamily="34" charset="0"/>
                <a:sym typeface="Roboto"/>
              </a:rPr>
              <a:t>Metayer</a:t>
            </a:r>
            <a:r>
              <a:rPr kumimoji="0" lang="en-US" altLang="ja-JP"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 (Haiti)</a:t>
            </a:r>
          </a:p>
          <a:p>
            <a:pPr marL="0" marR="0" indent="0" defTabSz="130048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Vice-Chairpersons:</a:t>
            </a:r>
          </a:p>
          <a:p>
            <a:pPr marL="0" marR="0" indent="0" defTabSz="130048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err="1">
                <a:ln>
                  <a:noFill/>
                </a:ln>
                <a:solidFill>
                  <a:srgbClr val="000000"/>
                </a:solidFill>
                <a:effectLst/>
                <a:uFillTx/>
                <a:latin typeface="Arial" panose="020B0604020202020204" pitchFamily="34" charset="0"/>
                <a:cs typeface="Arial" panose="020B0604020202020204" pitchFamily="34" charset="0"/>
                <a:sym typeface="Roboto"/>
              </a:rPr>
              <a:t>Ms</a:t>
            </a:r>
            <a:r>
              <a:rPr kumimoji="0" lang="en-US" altLang="ja-JP"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 Regina Browne (US Virgin Islands)</a:t>
            </a:r>
          </a:p>
          <a:p>
            <a:pPr marL="0" marR="0" indent="0" defTabSz="130048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err="1">
                <a:ln>
                  <a:noFill/>
                </a:ln>
                <a:solidFill>
                  <a:srgbClr val="000000"/>
                </a:solidFill>
                <a:effectLst/>
                <a:uFillTx/>
                <a:latin typeface="Arial" panose="020B0604020202020204" pitchFamily="34" charset="0"/>
                <a:cs typeface="Arial" panose="020B0604020202020204" pitchFamily="34" charset="0"/>
                <a:sym typeface="Roboto"/>
              </a:rPr>
              <a:t>Mr</a:t>
            </a:r>
            <a:r>
              <a:rPr kumimoji="0" lang="en-US" altLang="ja-JP"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 Anthony Murillo Gutierrez (Costa Rica)</a:t>
            </a:r>
          </a:p>
          <a:p>
            <a:pPr marL="0" marR="0" indent="0" defTabSz="130048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baseline="0" dirty="0" err="1">
                <a:ln>
                  <a:noFill/>
                </a:ln>
                <a:solidFill>
                  <a:srgbClr val="000000"/>
                </a:solidFill>
                <a:effectLst/>
                <a:uFillTx/>
                <a:latin typeface="Arial" panose="020B0604020202020204" pitchFamily="34" charset="0"/>
                <a:cs typeface="Arial" panose="020B0604020202020204" pitchFamily="34" charset="0"/>
                <a:sym typeface="Roboto"/>
              </a:rPr>
              <a:t>Ms</a:t>
            </a:r>
            <a:r>
              <a:rPr kumimoji="0" lang="en-US" altLang="ja-JP"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 Marie-</a:t>
            </a:r>
            <a:r>
              <a:rPr kumimoji="0" lang="en-US" altLang="ja-JP" sz="1200" b="0" i="0" u="none" strike="noStrike" cap="none" spc="0" normalizeH="0" baseline="0" dirty="0" err="1">
                <a:ln>
                  <a:noFill/>
                </a:ln>
                <a:solidFill>
                  <a:srgbClr val="000000"/>
                </a:solidFill>
                <a:effectLst/>
                <a:uFillTx/>
                <a:latin typeface="Arial" panose="020B0604020202020204" pitchFamily="34" charset="0"/>
                <a:cs typeface="Arial" panose="020B0604020202020204" pitchFamily="34" charset="0"/>
                <a:sym typeface="Roboto"/>
              </a:rPr>
              <a:t>Noëlle</a:t>
            </a:r>
            <a:r>
              <a:rPr kumimoji="0" lang="en-US" altLang="ja-JP"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 </a:t>
            </a:r>
            <a:r>
              <a:rPr kumimoji="0" lang="en-US" altLang="ja-JP" sz="1200" b="0" i="0" u="none" strike="noStrike" cap="none" spc="0" normalizeH="0" baseline="0" dirty="0" err="1">
                <a:ln>
                  <a:noFill/>
                </a:ln>
                <a:solidFill>
                  <a:srgbClr val="000000"/>
                </a:solidFill>
                <a:effectLst/>
                <a:uFillTx/>
                <a:latin typeface="Arial" panose="020B0604020202020204" pitchFamily="34" charset="0"/>
                <a:cs typeface="Arial" panose="020B0604020202020204" pitchFamily="34" charset="0"/>
                <a:sym typeface="Roboto"/>
              </a:rPr>
              <a:t>Raveau</a:t>
            </a:r>
            <a:r>
              <a:rPr kumimoji="0" lang="en-US" altLang="ja-JP"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 (Martinique)</a:t>
            </a:r>
          </a:p>
          <a:p>
            <a:pPr marL="0" marR="0" indent="0" defTabSz="1300480" rtl="0" fontAlgn="auto" latinLnBrk="0" hangingPunct="0">
              <a:lnSpc>
                <a:spcPct val="100000"/>
              </a:lnSpc>
              <a:spcBef>
                <a:spcPts val="0"/>
              </a:spcBef>
              <a:spcAft>
                <a:spcPts val="0"/>
              </a:spcAft>
              <a:buClrTx/>
              <a:buSzTx/>
              <a:buFontTx/>
              <a:buNone/>
              <a:tabLst/>
            </a:pPr>
            <a:r>
              <a:rPr kumimoji="0" lang="en-US" altLang="ja-JP" sz="1200" b="0" i="0" u="none" strike="noStrike" cap="none" spc="0" normalizeH="0" dirty="0">
                <a:ln>
                  <a:noFill/>
                </a:ln>
                <a:effectLst/>
                <a:uFillTx/>
                <a:latin typeface="Arial" panose="020B0604020202020204" pitchFamily="34" charset="0"/>
                <a:cs typeface="Arial" panose="020B0604020202020204" pitchFamily="34" charset="0"/>
                <a:sym typeface="Roboto"/>
              </a:rPr>
              <a:t>Technical Secretary: Dr. </a:t>
            </a:r>
            <a:r>
              <a:rPr kumimoji="0" lang="en-US" altLang="ja-JP" sz="1200" b="0" i="0" u="none" strike="noStrike" cap="none" spc="0" normalizeH="0" dirty="0" err="1">
                <a:ln>
                  <a:noFill/>
                </a:ln>
                <a:effectLst/>
                <a:uFillTx/>
                <a:latin typeface="Arial" panose="020B0604020202020204" pitchFamily="34" charset="0"/>
                <a:cs typeface="Arial" panose="020B0604020202020204" pitchFamily="34" charset="0"/>
                <a:sym typeface="Roboto"/>
              </a:rPr>
              <a:t>Öcal</a:t>
            </a:r>
            <a:r>
              <a:rPr kumimoji="0" lang="en-US" altLang="ja-JP" sz="1200" b="0" i="0" u="none" strike="noStrike" cap="none" spc="0" normalizeH="0" dirty="0">
                <a:ln>
                  <a:noFill/>
                </a:ln>
                <a:effectLst/>
                <a:uFillTx/>
                <a:latin typeface="Arial" panose="020B0604020202020204" pitchFamily="34" charset="0"/>
                <a:cs typeface="Arial" panose="020B0604020202020204" pitchFamily="34" charset="0"/>
                <a:sym typeface="Roboto"/>
              </a:rPr>
              <a:t> </a:t>
            </a:r>
            <a:r>
              <a:rPr kumimoji="0" lang="en-US" altLang="ja-JP" sz="1200" b="0" i="0" u="none" strike="noStrike" cap="none" spc="0" normalizeH="0" dirty="0" err="1">
                <a:ln>
                  <a:noFill/>
                </a:ln>
                <a:effectLst/>
                <a:uFillTx/>
                <a:latin typeface="Arial" panose="020B0604020202020204" pitchFamily="34" charset="0"/>
                <a:cs typeface="Arial" panose="020B0604020202020204" pitchFamily="34" charset="0"/>
                <a:sym typeface="Roboto"/>
              </a:rPr>
              <a:t>Necmioğlu</a:t>
            </a:r>
            <a:r>
              <a:rPr kumimoji="0" lang="en-US" altLang="ja-JP" sz="1200" b="0" i="0" u="none" strike="noStrike" cap="none" spc="0" normalizeH="0" dirty="0">
                <a:ln>
                  <a:noFill/>
                </a:ln>
                <a:effectLst/>
                <a:uFillTx/>
                <a:latin typeface="Arial" panose="020B0604020202020204" pitchFamily="34" charset="0"/>
                <a:cs typeface="Arial" panose="020B0604020202020204" pitchFamily="34" charset="0"/>
                <a:sym typeface="Roboto"/>
              </a:rPr>
              <a:t> (as of 1 September 2023)</a:t>
            </a:r>
            <a:endParaRPr kumimoji="0" lang="en-US" altLang="ja-JP" sz="12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endParaRPr>
          </a:p>
        </p:txBody>
      </p:sp>
      <p:pic>
        <p:nvPicPr>
          <p:cNvPr id="3" name="Picture 2">
            <a:extLst>
              <a:ext uri="{FF2B5EF4-FFF2-40B4-BE49-F238E27FC236}">
                <a16:creationId xmlns:a16="http://schemas.microsoft.com/office/drawing/2014/main" id="{F2D9454C-B7B6-DCDB-0C01-F2DF933E462E}"/>
              </a:ext>
            </a:extLst>
          </p:cNvPr>
          <p:cNvPicPr>
            <a:picLocks noChangeAspect="1"/>
          </p:cNvPicPr>
          <p:nvPr/>
        </p:nvPicPr>
        <p:blipFill>
          <a:blip r:embed="rId3"/>
          <a:stretch>
            <a:fillRect/>
          </a:stretch>
        </p:blipFill>
        <p:spPr>
          <a:xfrm>
            <a:off x="526013" y="1326366"/>
            <a:ext cx="2434902" cy="2471715"/>
          </a:xfrm>
          <a:prstGeom prst="rect">
            <a:avLst/>
          </a:prstGeom>
        </p:spPr>
      </p:pic>
      <p:pic>
        <p:nvPicPr>
          <p:cNvPr id="4" name="Picture 3">
            <a:extLst>
              <a:ext uri="{FF2B5EF4-FFF2-40B4-BE49-F238E27FC236}">
                <a16:creationId xmlns:a16="http://schemas.microsoft.com/office/drawing/2014/main" id="{BBED13F1-E1BE-6E8E-C67B-ED0E6C626251}"/>
              </a:ext>
            </a:extLst>
          </p:cNvPr>
          <p:cNvPicPr>
            <a:picLocks noChangeAspect="1"/>
          </p:cNvPicPr>
          <p:nvPr/>
        </p:nvPicPr>
        <p:blipFill>
          <a:blip r:embed="rId4"/>
          <a:stretch>
            <a:fillRect/>
          </a:stretch>
        </p:blipFill>
        <p:spPr>
          <a:xfrm>
            <a:off x="7941128" y="5132423"/>
            <a:ext cx="3873500" cy="838200"/>
          </a:xfrm>
          <a:prstGeom prst="rect">
            <a:avLst/>
          </a:prstGeom>
        </p:spPr>
      </p:pic>
      <p:pic>
        <p:nvPicPr>
          <p:cNvPr id="5" name="Picture 4">
            <a:extLst>
              <a:ext uri="{FF2B5EF4-FFF2-40B4-BE49-F238E27FC236}">
                <a16:creationId xmlns:a16="http://schemas.microsoft.com/office/drawing/2014/main" id="{9DC29006-D9C2-C250-A644-795F61EEA894}"/>
              </a:ext>
            </a:extLst>
          </p:cNvPr>
          <p:cNvPicPr>
            <a:picLocks noChangeAspect="1"/>
          </p:cNvPicPr>
          <p:nvPr/>
        </p:nvPicPr>
        <p:blipFill>
          <a:blip r:embed="rId5"/>
          <a:stretch>
            <a:fillRect/>
          </a:stretch>
        </p:blipFill>
        <p:spPr>
          <a:xfrm>
            <a:off x="7941128" y="3722726"/>
            <a:ext cx="3860800" cy="1371600"/>
          </a:xfrm>
          <a:prstGeom prst="rect">
            <a:avLst/>
          </a:prstGeom>
        </p:spPr>
      </p:pic>
      <p:pic>
        <p:nvPicPr>
          <p:cNvPr id="6" name="Picture 5">
            <a:extLst>
              <a:ext uri="{FF2B5EF4-FFF2-40B4-BE49-F238E27FC236}">
                <a16:creationId xmlns:a16="http://schemas.microsoft.com/office/drawing/2014/main" id="{0E002A86-CF09-E062-3518-7A5A4E86F8CA}"/>
              </a:ext>
            </a:extLst>
          </p:cNvPr>
          <p:cNvPicPr>
            <a:picLocks noChangeAspect="1"/>
          </p:cNvPicPr>
          <p:nvPr/>
        </p:nvPicPr>
        <p:blipFill>
          <a:blip r:embed="rId6"/>
          <a:stretch>
            <a:fillRect/>
          </a:stretch>
        </p:blipFill>
        <p:spPr>
          <a:xfrm>
            <a:off x="7885793" y="2562223"/>
            <a:ext cx="3860800" cy="1054100"/>
          </a:xfrm>
          <a:prstGeom prst="rect">
            <a:avLst/>
          </a:prstGeom>
        </p:spPr>
      </p:pic>
      <p:pic>
        <p:nvPicPr>
          <p:cNvPr id="7" name="Picture 6">
            <a:extLst>
              <a:ext uri="{FF2B5EF4-FFF2-40B4-BE49-F238E27FC236}">
                <a16:creationId xmlns:a16="http://schemas.microsoft.com/office/drawing/2014/main" id="{F7F35F29-559B-16EE-521B-6D065ABC4EE8}"/>
              </a:ext>
            </a:extLst>
          </p:cNvPr>
          <p:cNvPicPr>
            <a:picLocks noChangeAspect="1"/>
          </p:cNvPicPr>
          <p:nvPr/>
        </p:nvPicPr>
        <p:blipFill>
          <a:blip r:embed="rId7"/>
          <a:stretch>
            <a:fillRect/>
          </a:stretch>
        </p:blipFill>
        <p:spPr>
          <a:xfrm>
            <a:off x="3576916" y="3548902"/>
            <a:ext cx="3873500" cy="1574800"/>
          </a:xfrm>
          <a:prstGeom prst="rect">
            <a:avLst/>
          </a:prstGeom>
        </p:spPr>
      </p:pic>
      <p:pic>
        <p:nvPicPr>
          <p:cNvPr id="8" name="Picture 7">
            <a:extLst>
              <a:ext uri="{FF2B5EF4-FFF2-40B4-BE49-F238E27FC236}">
                <a16:creationId xmlns:a16="http://schemas.microsoft.com/office/drawing/2014/main" id="{B5A6A15B-BEE6-1866-DC4F-49837C87A761}"/>
              </a:ext>
            </a:extLst>
          </p:cNvPr>
          <p:cNvPicPr>
            <a:picLocks noChangeAspect="1"/>
          </p:cNvPicPr>
          <p:nvPr/>
        </p:nvPicPr>
        <p:blipFill>
          <a:blip r:embed="rId8"/>
          <a:stretch>
            <a:fillRect/>
          </a:stretch>
        </p:blipFill>
        <p:spPr>
          <a:xfrm>
            <a:off x="3576916" y="2555418"/>
            <a:ext cx="3873500" cy="901700"/>
          </a:xfrm>
          <a:prstGeom prst="rect">
            <a:avLst/>
          </a:prstGeom>
        </p:spPr>
      </p:pic>
      <p:sp>
        <p:nvSpPr>
          <p:cNvPr id="9" name="TextBox 8">
            <a:extLst>
              <a:ext uri="{FF2B5EF4-FFF2-40B4-BE49-F238E27FC236}">
                <a16:creationId xmlns:a16="http://schemas.microsoft.com/office/drawing/2014/main" id="{D9FACE02-A7FE-8B00-7E1A-2B8C0CB53494}"/>
              </a:ext>
            </a:extLst>
          </p:cNvPr>
          <p:cNvSpPr txBox="1"/>
          <p:nvPr/>
        </p:nvSpPr>
        <p:spPr>
          <a:xfrm>
            <a:off x="2960915" y="992563"/>
            <a:ext cx="7549872" cy="1754326"/>
          </a:xfrm>
          <a:prstGeom prst="rect">
            <a:avLst/>
          </a:prstGeom>
          <a:noFill/>
        </p:spPr>
        <p:txBody>
          <a:bodyPr wrap="square" rtlCol="0">
            <a:spAutoFit/>
          </a:bodyPr>
          <a:lstStyle/>
          <a:p>
            <a:pPr algn="just"/>
            <a:r>
              <a:rPr lang="en-GB" sz="1200" dirty="0"/>
              <a:t>ICG/CARIBE EWS-XVI decided to realign the ICG/CARIBE-EWS Working Groups (WG) around the Sendai Framework for Disaster Risk Reduction, the UN Early Warnings for All Initiative (EW4ALL) and the ODTP pillars, including capacity development functions for all:</a:t>
            </a:r>
          </a:p>
          <a:p>
            <a:pPr algn="just"/>
            <a:endParaRPr lang="en-GB" sz="1200" dirty="0"/>
          </a:p>
          <a:p>
            <a:pPr algn="just"/>
            <a:r>
              <a:rPr lang="en-GB" sz="1200" dirty="0"/>
              <a:t>• WG1 on Risk Knowledge</a:t>
            </a:r>
          </a:p>
          <a:p>
            <a:pPr algn="just"/>
            <a:r>
              <a:rPr lang="en-GB" sz="1200" dirty="0"/>
              <a:t>• WG2 on Detection, Analysis and Forecasting</a:t>
            </a:r>
          </a:p>
          <a:p>
            <a:pPr algn="just"/>
            <a:r>
              <a:rPr lang="en-GB" sz="1200" dirty="0"/>
              <a:t>• WG3 on Warning Dissemination and Communication</a:t>
            </a:r>
          </a:p>
          <a:p>
            <a:pPr algn="just"/>
            <a:r>
              <a:rPr lang="en-GB" sz="1200" dirty="0"/>
              <a:t>• WG4 on Preparedness, Response Capabilities and Resilience</a:t>
            </a:r>
          </a:p>
          <a:p>
            <a:pPr algn="just"/>
            <a:endParaRPr lang="en-TR" sz="1200" dirty="0"/>
          </a:p>
        </p:txBody>
      </p:sp>
    </p:spTree>
    <p:extLst>
      <p:ext uri="{BB962C8B-B14F-4D97-AF65-F5344CB8AC3E}">
        <p14:creationId xmlns:p14="http://schemas.microsoft.com/office/powerpoint/2010/main" val="289059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8675892"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dirty="0">
                <a:solidFill>
                  <a:srgbClr val="002060"/>
                </a:solidFill>
                <a:latin typeface="Arial"/>
                <a:ea typeface="Arial"/>
                <a:cs typeface="Arial"/>
                <a:sym typeface="Arial"/>
              </a:rPr>
              <a:t>CARIBE EWS</a:t>
            </a:r>
            <a:r>
              <a:rPr lang="en-US" sz="2400" b="1" i="0" u="none" strike="noStrike" cap="none" dirty="0">
                <a:solidFill>
                  <a:srgbClr val="000000"/>
                </a:solidFill>
                <a:latin typeface="Arial"/>
                <a:ea typeface="Arial"/>
                <a:cs typeface="Arial"/>
                <a:sym typeface="Arial"/>
              </a:rPr>
              <a:t> </a:t>
            </a:r>
            <a:r>
              <a:rPr lang="en-US" sz="2400" b="1" i="0" u="none" strike="noStrike" cap="none" dirty="0">
                <a:solidFill>
                  <a:srgbClr val="41B7C8"/>
                </a:solidFill>
                <a:latin typeface="Arial"/>
                <a:ea typeface="Arial"/>
                <a:cs typeface="Arial"/>
                <a:sym typeface="Arial"/>
              </a:rPr>
              <a:t>Meeting / Trainings / Exercises</a:t>
            </a:r>
            <a:endParaRPr sz="2400" b="1" i="0" u="none" strike="noStrike" cap="none" dirty="0">
              <a:solidFill>
                <a:srgbClr val="41B7C8"/>
              </a:solidFill>
              <a:latin typeface="Arial"/>
              <a:ea typeface="Arial"/>
              <a:cs typeface="Arial"/>
              <a:sym typeface="Arial"/>
            </a:endParaRPr>
          </a:p>
        </p:txBody>
      </p:sp>
      <p:sp>
        <p:nvSpPr>
          <p:cNvPr id="2" name="Content Placeholder 2">
            <a:extLst>
              <a:ext uri="{FF2B5EF4-FFF2-40B4-BE49-F238E27FC236}">
                <a16:creationId xmlns:a16="http://schemas.microsoft.com/office/drawing/2014/main" id="{9CEDA9CF-9B55-7947-05AB-813F1FDD0D81}"/>
              </a:ext>
            </a:extLst>
          </p:cNvPr>
          <p:cNvSpPr txBox="1">
            <a:spLocks/>
          </p:cNvSpPr>
          <p:nvPr/>
        </p:nvSpPr>
        <p:spPr>
          <a:xfrm>
            <a:off x="496984" y="1253331"/>
            <a:ext cx="11081458" cy="4857183"/>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rgbClr val="C00000"/>
                </a:solidFill>
              </a:rPr>
              <a:t>2023</a:t>
            </a:r>
          </a:p>
          <a:p>
            <a:r>
              <a:rPr lang="en-US" sz="1200" dirty="0"/>
              <a:t>23 March		</a:t>
            </a:r>
            <a:r>
              <a:rPr lang="en-US" sz="1200" b="1" dirty="0"/>
              <a:t>CARIBE WAVE 23 </a:t>
            </a:r>
            <a:r>
              <a:rPr lang="en-US" sz="1200" dirty="0"/>
              <a:t>(Honduras Gulf ND Mount </a:t>
            </a:r>
            <a:r>
              <a:rPr lang="en-US" sz="1200" dirty="0" err="1"/>
              <a:t>Pelee</a:t>
            </a:r>
            <a:r>
              <a:rPr lang="en-US" sz="1200" dirty="0"/>
              <a:t> eruption scenarios – 720.000 participants)</a:t>
            </a:r>
          </a:p>
          <a:p>
            <a:r>
              <a:rPr lang="en-US" sz="1200" dirty="0"/>
              <a:t>25–28 April		</a:t>
            </a:r>
            <a:r>
              <a:rPr lang="en-US" sz="1200" b="1" dirty="0"/>
              <a:t>ICG/CARIBE EWS-XVI </a:t>
            </a:r>
            <a:r>
              <a:rPr lang="en-US" sz="1200" dirty="0"/>
              <a:t>(San José, Costa Rica)</a:t>
            </a:r>
          </a:p>
          <a:p>
            <a:r>
              <a:rPr lang="en-US" sz="1200" dirty="0"/>
              <a:t>13-17 November	</a:t>
            </a:r>
            <a:r>
              <a:rPr lang="en-US" sz="1200" b="1" dirty="0"/>
              <a:t>Training course </a:t>
            </a:r>
            <a:r>
              <a:rPr lang="en-US" sz="1200" dirty="0"/>
              <a:t>on the general principles of installation and maintenance of sea level stations and the use of tide gauge data </a:t>
            </a:r>
          </a:p>
          <a:p>
            <a:r>
              <a:rPr lang="en-US" sz="1200" dirty="0"/>
              <a:t>		(Costa Rica) </a:t>
            </a:r>
          </a:p>
          <a:p>
            <a:r>
              <a:rPr lang="en-US" sz="1200" b="1" dirty="0">
                <a:solidFill>
                  <a:srgbClr val="C00000"/>
                </a:solidFill>
              </a:rPr>
              <a:t>2024</a:t>
            </a:r>
          </a:p>
          <a:p>
            <a:r>
              <a:rPr lang="en-US" sz="1200" dirty="0">
                <a:solidFill>
                  <a:schemeClr val="tx1"/>
                </a:solidFill>
              </a:rPr>
              <a:t>1-2 February		</a:t>
            </a:r>
            <a:r>
              <a:rPr lang="en-US" sz="1200" b="1" dirty="0">
                <a:solidFill>
                  <a:schemeClr val="tx1"/>
                </a:solidFill>
              </a:rPr>
              <a:t>Officers – WGs/TT Meetings </a:t>
            </a:r>
            <a:r>
              <a:rPr lang="en-US" sz="1200" dirty="0">
                <a:solidFill>
                  <a:schemeClr val="tx1"/>
                </a:solidFill>
              </a:rPr>
              <a:t>(online)</a:t>
            </a:r>
          </a:p>
          <a:p>
            <a:r>
              <a:rPr lang="en-US" sz="1200" dirty="0"/>
              <a:t>21 Mar		</a:t>
            </a:r>
            <a:r>
              <a:rPr lang="en-US" sz="1200" b="1" dirty="0"/>
              <a:t>CARIBE WAVE 24</a:t>
            </a:r>
            <a:r>
              <a:rPr lang="en-US" sz="1200" dirty="0"/>
              <a:t> (2 scenario from Puerto Rico Trench and North Panama Deformed Belt)</a:t>
            </a:r>
          </a:p>
          <a:p>
            <a:r>
              <a:rPr lang="en-US" sz="1200" dirty="0"/>
              <a:t>TBD		</a:t>
            </a:r>
            <a:r>
              <a:rPr lang="en-US" sz="1200" b="1" dirty="0"/>
              <a:t>ICG/CARIBE EWS-X</a:t>
            </a:r>
            <a:r>
              <a:rPr lang="en-US" sz="1200" dirty="0"/>
              <a:t>XVII (</a:t>
            </a:r>
            <a:r>
              <a:rPr lang="en-US" sz="1200" u="sng" dirty="0">
                <a:solidFill>
                  <a:srgbClr val="C00000"/>
                </a:solidFill>
              </a:rPr>
              <a:t>no Host Country identified yet</a:t>
            </a:r>
            <a:r>
              <a:rPr lang="en-US" sz="1200" dirty="0"/>
              <a:t>)</a:t>
            </a:r>
          </a:p>
          <a:p>
            <a:r>
              <a:rPr lang="en-US" sz="1200" dirty="0"/>
              <a:t>TBD		</a:t>
            </a:r>
            <a:r>
              <a:rPr lang="en-US" sz="1200" b="1" dirty="0"/>
              <a:t>Experts Meeting</a:t>
            </a:r>
            <a:r>
              <a:rPr lang="en-US" sz="1200" dirty="0"/>
              <a:t> on “Non-Seismic Sources of Tsunamis for the Caribbean and Adjacent Regions""</a:t>
            </a:r>
          </a:p>
          <a:p>
            <a:r>
              <a:rPr lang="en-US" sz="1200" dirty="0"/>
              <a:t>TBD		</a:t>
            </a:r>
            <a:r>
              <a:rPr lang="en-US" sz="1200" b="1" dirty="0"/>
              <a:t>Experts Meeting </a:t>
            </a:r>
            <a:r>
              <a:rPr lang="en-US" sz="1200" dirty="0"/>
              <a:t>on "Seismic Sources in the Northwest Caribbean"</a:t>
            </a:r>
          </a:p>
          <a:p>
            <a:endParaRPr lang="en-US" sz="1200" dirty="0"/>
          </a:p>
          <a:p>
            <a:r>
              <a:rPr lang="en-US" sz="1200" b="1" dirty="0">
                <a:solidFill>
                  <a:srgbClr val="C00000"/>
                </a:solidFill>
              </a:rPr>
              <a:t>2025</a:t>
            </a:r>
            <a:endParaRPr lang="en-US" sz="1200" dirty="0"/>
          </a:p>
          <a:p>
            <a:r>
              <a:rPr lang="en-US" sz="1200" dirty="0"/>
              <a:t>TBD		</a:t>
            </a:r>
            <a:r>
              <a:rPr lang="en-US" sz="1200" b="1" dirty="0"/>
              <a:t>CARIBE WAVE 25 </a:t>
            </a:r>
            <a:r>
              <a:rPr lang="en-US" sz="1200" dirty="0"/>
              <a:t>(1962 Jamaica &amp; 1755 Lisbon Scenarios)</a:t>
            </a:r>
          </a:p>
        </p:txBody>
      </p:sp>
    </p:spTree>
    <p:extLst>
      <p:ext uri="{BB962C8B-B14F-4D97-AF65-F5344CB8AC3E}">
        <p14:creationId xmlns:p14="http://schemas.microsoft.com/office/powerpoint/2010/main" val="421652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8675892"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dirty="0">
                <a:solidFill>
                  <a:srgbClr val="002060"/>
                </a:solidFill>
              </a:rPr>
              <a:t>UNESCO/IOC </a:t>
            </a:r>
            <a:r>
              <a:rPr lang="en-US" sz="2400" b="1" i="0" u="none" strike="noStrike" cap="none" dirty="0">
                <a:solidFill>
                  <a:srgbClr val="002060"/>
                </a:solidFill>
                <a:latin typeface="Arial"/>
                <a:ea typeface="Arial"/>
                <a:cs typeface="Arial"/>
                <a:sym typeface="Arial"/>
              </a:rPr>
              <a:t>Tsunami Ready </a:t>
            </a:r>
            <a:r>
              <a:rPr lang="en-US" sz="2400" b="1" i="0" u="none" strike="noStrike" cap="none" dirty="0">
                <a:solidFill>
                  <a:srgbClr val="41B7C8"/>
                </a:solidFill>
                <a:latin typeface="Arial"/>
                <a:ea typeface="Arial"/>
                <a:cs typeface="Arial"/>
                <a:sym typeface="Arial"/>
              </a:rPr>
              <a:t>PTWS and CARIBE EWS</a:t>
            </a:r>
            <a:endParaRPr sz="2400" b="1" i="0" u="none" strike="noStrike" cap="none" dirty="0">
              <a:solidFill>
                <a:srgbClr val="41B7C8"/>
              </a:solidFill>
              <a:latin typeface="Arial"/>
              <a:ea typeface="Arial"/>
              <a:cs typeface="Arial"/>
              <a:sym typeface="Arial"/>
            </a:endParaRPr>
          </a:p>
        </p:txBody>
      </p:sp>
      <p:sp>
        <p:nvSpPr>
          <p:cNvPr id="3" name="Google Shape;178;p5">
            <a:extLst>
              <a:ext uri="{FF2B5EF4-FFF2-40B4-BE49-F238E27FC236}">
                <a16:creationId xmlns:a16="http://schemas.microsoft.com/office/drawing/2014/main" id="{84B0776C-66C9-2975-132A-8EE41A594E4A}"/>
              </a:ext>
            </a:extLst>
          </p:cNvPr>
          <p:cNvSpPr txBox="1"/>
          <p:nvPr/>
        </p:nvSpPr>
        <p:spPr>
          <a:xfrm>
            <a:off x="496983" y="3851927"/>
            <a:ext cx="5258923"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dirty="0">
                <a:solidFill>
                  <a:srgbClr val="002060"/>
                </a:solidFill>
                <a:latin typeface="Arial"/>
                <a:ea typeface="Arial"/>
                <a:cs typeface="Arial"/>
                <a:sym typeface="Arial"/>
              </a:rPr>
              <a:t>CARIBE EWS</a:t>
            </a:r>
            <a:r>
              <a:rPr lang="en-US" sz="2400" b="1" i="0" u="none" strike="noStrike" cap="none" dirty="0">
                <a:solidFill>
                  <a:srgbClr val="000000"/>
                </a:solidFill>
                <a:latin typeface="Arial"/>
                <a:ea typeface="Arial"/>
                <a:cs typeface="Arial"/>
                <a:sym typeface="Arial"/>
              </a:rPr>
              <a:t> </a:t>
            </a:r>
            <a:r>
              <a:rPr lang="en-US" sz="2400" b="1" i="0" u="none" strike="noStrike" cap="none" dirty="0">
                <a:solidFill>
                  <a:srgbClr val="41B7C8"/>
                </a:solidFill>
                <a:latin typeface="Arial"/>
                <a:ea typeface="Arial"/>
                <a:cs typeface="Arial"/>
                <a:sym typeface="Arial"/>
              </a:rPr>
              <a:t>Tsunami Ready</a:t>
            </a:r>
            <a:endParaRPr sz="2400" b="1" i="0" u="none" strike="noStrike" cap="none" dirty="0">
              <a:solidFill>
                <a:srgbClr val="41B7C8"/>
              </a:solidFill>
              <a:latin typeface="Arial"/>
              <a:ea typeface="Arial"/>
              <a:cs typeface="Arial"/>
              <a:sym typeface="Arial"/>
            </a:endParaRPr>
          </a:p>
        </p:txBody>
      </p:sp>
      <p:sp>
        <p:nvSpPr>
          <p:cNvPr id="6" name="ZoneTexte 3">
            <a:extLst>
              <a:ext uri="{FF2B5EF4-FFF2-40B4-BE49-F238E27FC236}">
                <a16:creationId xmlns:a16="http://schemas.microsoft.com/office/drawing/2014/main" id="{CD1FCB38-D047-AEFA-4EB5-B1ECA8F2DFE7}"/>
              </a:ext>
            </a:extLst>
          </p:cNvPr>
          <p:cNvSpPr txBox="1"/>
          <p:nvPr/>
        </p:nvSpPr>
        <p:spPr>
          <a:xfrm>
            <a:off x="496982" y="4352528"/>
            <a:ext cx="6571191" cy="1384995"/>
          </a:xfrm>
          <a:prstGeom prst="rect">
            <a:avLst/>
          </a:prstGeom>
          <a:noFill/>
        </p:spPr>
        <p:txBody>
          <a:bodyPr wrap="square">
            <a:spAutoFit/>
          </a:bodyPr>
          <a:lstStyle/>
          <a:p>
            <a:pPr algn="l"/>
            <a:r>
              <a:rPr lang="en-US" sz="1200" dirty="0"/>
              <a:t>23 communities subject to UNESCO/IOC Tsunami Ready Recognition </a:t>
            </a:r>
            <a:r>
              <a:rPr lang="en-US" sz="1200" dirty="0" err="1"/>
              <a:t>Programme</a:t>
            </a:r>
            <a:endParaRPr lang="en-US" sz="1200" dirty="0"/>
          </a:p>
          <a:p>
            <a:pPr algn="l"/>
            <a:r>
              <a:rPr lang="en-US" sz="1200" dirty="0"/>
              <a:t>Recognition of 2 communities in 2023</a:t>
            </a:r>
          </a:p>
          <a:p>
            <a:pPr algn="l"/>
            <a:r>
              <a:rPr lang="en-US" sz="1200"/>
              <a:t>11 </a:t>
            </a:r>
            <a:r>
              <a:rPr lang="en-US" sz="1200" dirty="0"/>
              <a:t>communities with recognition valid as of 2023</a:t>
            </a:r>
          </a:p>
          <a:p>
            <a:pPr algn="l"/>
            <a:r>
              <a:rPr lang="en-US" sz="1200" dirty="0"/>
              <a:t>Expression of interest of 1 community received</a:t>
            </a:r>
          </a:p>
          <a:p>
            <a:pPr algn="l"/>
            <a:r>
              <a:rPr lang="en-US" sz="1200" dirty="0"/>
              <a:t>Recognition of 3 communities in progress</a:t>
            </a:r>
          </a:p>
          <a:p>
            <a:r>
              <a:rPr lang="en-US" sz="1200" dirty="0"/>
              <a:t>Renewal of 1 community is foreseen in 2024</a:t>
            </a:r>
          </a:p>
          <a:p>
            <a:r>
              <a:rPr lang="en-US" sz="1200" dirty="0"/>
              <a:t>Renewal for 7 communities is delayed</a:t>
            </a:r>
          </a:p>
        </p:txBody>
      </p:sp>
      <p:sp>
        <p:nvSpPr>
          <p:cNvPr id="5" name="Google Shape;178;p5">
            <a:extLst>
              <a:ext uri="{FF2B5EF4-FFF2-40B4-BE49-F238E27FC236}">
                <a16:creationId xmlns:a16="http://schemas.microsoft.com/office/drawing/2014/main" id="{E164507D-4327-10A4-8EB1-00BE52E7D380}"/>
              </a:ext>
            </a:extLst>
          </p:cNvPr>
          <p:cNvSpPr txBox="1"/>
          <p:nvPr/>
        </p:nvSpPr>
        <p:spPr>
          <a:xfrm>
            <a:off x="496982" y="1273842"/>
            <a:ext cx="5258923"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dirty="0">
                <a:solidFill>
                  <a:srgbClr val="002060"/>
                </a:solidFill>
                <a:latin typeface="Arial"/>
                <a:ea typeface="Arial"/>
                <a:cs typeface="Arial"/>
                <a:sym typeface="Arial"/>
              </a:rPr>
              <a:t>PTWS </a:t>
            </a:r>
            <a:r>
              <a:rPr lang="en-US" sz="2400" b="1" i="0" u="none" strike="noStrike" cap="none" dirty="0">
                <a:solidFill>
                  <a:srgbClr val="41B7C8"/>
                </a:solidFill>
                <a:latin typeface="Arial"/>
                <a:ea typeface="Arial"/>
                <a:cs typeface="Arial"/>
                <a:sym typeface="Arial"/>
              </a:rPr>
              <a:t>Tsunami Ready</a:t>
            </a:r>
            <a:endParaRPr sz="2400" b="1" i="0" u="none" strike="noStrike" cap="none" dirty="0">
              <a:solidFill>
                <a:srgbClr val="41B7C8"/>
              </a:solidFill>
              <a:latin typeface="Arial"/>
              <a:ea typeface="Arial"/>
              <a:cs typeface="Arial"/>
              <a:sym typeface="Arial"/>
            </a:endParaRPr>
          </a:p>
        </p:txBody>
      </p:sp>
      <p:sp>
        <p:nvSpPr>
          <p:cNvPr id="7" name="ZoneTexte 3">
            <a:extLst>
              <a:ext uri="{FF2B5EF4-FFF2-40B4-BE49-F238E27FC236}">
                <a16:creationId xmlns:a16="http://schemas.microsoft.com/office/drawing/2014/main" id="{2CA69389-F3E5-DCE2-FFE9-DFF3AEFA97EB}"/>
              </a:ext>
            </a:extLst>
          </p:cNvPr>
          <p:cNvSpPr txBox="1"/>
          <p:nvPr/>
        </p:nvSpPr>
        <p:spPr>
          <a:xfrm>
            <a:off x="496981" y="1877603"/>
            <a:ext cx="6571191" cy="1200329"/>
          </a:xfrm>
          <a:prstGeom prst="rect">
            <a:avLst/>
          </a:prstGeom>
          <a:noFill/>
        </p:spPr>
        <p:txBody>
          <a:bodyPr wrap="square">
            <a:spAutoFit/>
          </a:bodyPr>
          <a:lstStyle/>
          <a:p>
            <a:pPr algn="l"/>
            <a:r>
              <a:rPr lang="en-US" sz="1200" dirty="0"/>
              <a:t>30 communities subject to UNESCO/IOC Tsunami Ready Recognition </a:t>
            </a:r>
            <a:r>
              <a:rPr lang="en-US" sz="1200" dirty="0" err="1"/>
              <a:t>Programme</a:t>
            </a:r>
            <a:endParaRPr lang="en-US" sz="1200" dirty="0"/>
          </a:p>
          <a:p>
            <a:pPr algn="l"/>
            <a:r>
              <a:rPr lang="en-US" sz="1200" dirty="0"/>
              <a:t>Recognition of 2 communities in 2023</a:t>
            </a:r>
          </a:p>
          <a:p>
            <a:pPr algn="l"/>
            <a:r>
              <a:rPr lang="en-US" sz="1200" dirty="0"/>
              <a:t>12 communities with recognition valid as of 2023</a:t>
            </a:r>
          </a:p>
          <a:p>
            <a:pPr algn="l"/>
            <a:r>
              <a:rPr lang="en-US" sz="1200" dirty="0"/>
              <a:t>Recognition of 8 communities in progress</a:t>
            </a:r>
          </a:p>
          <a:p>
            <a:r>
              <a:rPr lang="en-US" sz="1200" dirty="0"/>
              <a:t>TRR planning continues for 3 communities</a:t>
            </a:r>
          </a:p>
          <a:p>
            <a:r>
              <a:rPr lang="en-US" sz="1200" dirty="0"/>
              <a:t>Renewal for 7 communities is delayed</a:t>
            </a:r>
          </a:p>
        </p:txBody>
      </p:sp>
      <p:sp>
        <p:nvSpPr>
          <p:cNvPr id="9" name="TextBox 8">
            <a:extLst>
              <a:ext uri="{FF2B5EF4-FFF2-40B4-BE49-F238E27FC236}">
                <a16:creationId xmlns:a16="http://schemas.microsoft.com/office/drawing/2014/main" id="{2AF5C4FB-1577-B31C-93C2-DDD1FB67AABD}"/>
              </a:ext>
            </a:extLst>
          </p:cNvPr>
          <p:cNvSpPr txBox="1"/>
          <p:nvPr/>
        </p:nvSpPr>
        <p:spPr>
          <a:xfrm>
            <a:off x="6299736" y="3851927"/>
            <a:ext cx="5289082" cy="1754326"/>
          </a:xfrm>
          <a:prstGeom prst="rect">
            <a:avLst/>
          </a:prstGeom>
          <a:noFill/>
        </p:spPr>
        <p:txBody>
          <a:bodyPr wrap="square" rtlCol="0">
            <a:spAutoFit/>
          </a:bodyPr>
          <a:lstStyle/>
          <a:p>
            <a:pPr algn="just"/>
            <a:r>
              <a:rPr lang="en-GB" sz="1200" dirty="0"/>
              <a:t>[</a:t>
            </a:r>
            <a:r>
              <a:rPr lang="en-GB" sz="1200" b="1" dirty="0"/>
              <a:t>ICG/CARIBE EWS XVI</a:t>
            </a:r>
            <a:r>
              <a:rPr lang="en-GB" sz="1200" dirty="0"/>
              <a:t>] </a:t>
            </a:r>
            <a:r>
              <a:rPr lang="en-GB" sz="1200" dirty="0">
                <a:solidFill>
                  <a:srgbClr val="C00000"/>
                </a:solidFill>
              </a:rPr>
              <a:t>requested CTIC with WG4 Subgroup on Tsunami Ready and Member States determine the target number of communities in the CARIBE-EWS for Tsunami Ready recognition by 2030</a:t>
            </a:r>
            <a:r>
              <a:rPr lang="en-GB" sz="1200" dirty="0"/>
              <a:t>.</a:t>
            </a:r>
          </a:p>
          <a:p>
            <a:pPr algn="just"/>
            <a:endParaRPr lang="en-GB" sz="1200" dirty="0"/>
          </a:p>
          <a:p>
            <a:pPr algn="just"/>
            <a:r>
              <a:rPr lang="en-GB" sz="1200" dirty="0"/>
              <a:t>[</a:t>
            </a:r>
            <a:r>
              <a:rPr lang="en-GB" sz="1200" b="1" dirty="0"/>
              <a:t>ICG/CARIBE EWS XVI</a:t>
            </a:r>
            <a:r>
              <a:rPr lang="en-GB" sz="1200" dirty="0"/>
              <a:t>]  </a:t>
            </a:r>
            <a:r>
              <a:rPr lang="en-GB" sz="1200" dirty="0">
                <a:solidFill>
                  <a:srgbClr val="C00000"/>
                </a:solidFill>
              </a:rPr>
              <a:t>recommended</a:t>
            </a:r>
            <a:r>
              <a:rPr lang="en-GB" sz="1200" dirty="0"/>
              <a:t> the IOC Working Group on Tsunamis and Other Hazards related to Sea-Level Warning and Mitigation Systems (</a:t>
            </a:r>
            <a:r>
              <a:rPr lang="en-GB" sz="1200" dirty="0">
                <a:solidFill>
                  <a:srgbClr val="C00000"/>
                </a:solidFill>
              </a:rPr>
              <a:t>TOWS-WG</a:t>
            </a:r>
            <a:r>
              <a:rPr lang="en-GB" sz="1200" dirty="0"/>
              <a:t>) </a:t>
            </a:r>
            <a:r>
              <a:rPr lang="en-GB" sz="1200" dirty="0">
                <a:solidFill>
                  <a:srgbClr val="C00000"/>
                </a:solidFill>
              </a:rPr>
              <a:t>to</a:t>
            </a:r>
            <a:r>
              <a:rPr lang="en-GB" sz="1200" dirty="0"/>
              <a:t> </a:t>
            </a:r>
            <a:r>
              <a:rPr lang="en-GB" sz="1200" dirty="0">
                <a:solidFill>
                  <a:srgbClr val="C00000"/>
                </a:solidFill>
              </a:rPr>
              <a:t>identify a mechanism to cross credit other Members States assessment, preparedness and response efforts with the UNESCO-IOC Tsunami Ready programme.</a:t>
            </a:r>
            <a:endParaRPr lang="en-TR" sz="1200" dirty="0">
              <a:solidFill>
                <a:srgbClr val="C00000"/>
              </a:solidFill>
            </a:endParaRPr>
          </a:p>
        </p:txBody>
      </p:sp>
      <p:sp>
        <p:nvSpPr>
          <p:cNvPr id="10" name="TextBox 9">
            <a:extLst>
              <a:ext uri="{FF2B5EF4-FFF2-40B4-BE49-F238E27FC236}">
                <a16:creationId xmlns:a16="http://schemas.microsoft.com/office/drawing/2014/main" id="{315313CD-4C7E-ADF5-425D-8A617BF32CAE}"/>
              </a:ext>
            </a:extLst>
          </p:cNvPr>
          <p:cNvSpPr txBox="1"/>
          <p:nvPr/>
        </p:nvSpPr>
        <p:spPr>
          <a:xfrm>
            <a:off x="6299735" y="1794749"/>
            <a:ext cx="5289082" cy="1200329"/>
          </a:xfrm>
          <a:prstGeom prst="rect">
            <a:avLst/>
          </a:prstGeom>
          <a:noFill/>
        </p:spPr>
        <p:txBody>
          <a:bodyPr wrap="square" rtlCol="0">
            <a:spAutoFit/>
          </a:bodyPr>
          <a:lstStyle/>
          <a:p>
            <a:pPr algn="just"/>
            <a:r>
              <a:rPr lang="en-GB" sz="1200" dirty="0"/>
              <a:t>[</a:t>
            </a:r>
            <a:r>
              <a:rPr lang="en-GB" sz="1200" b="1" dirty="0"/>
              <a:t>ICG/PTWS-XXX</a:t>
            </a:r>
            <a:r>
              <a:rPr lang="en-GB" sz="1200" dirty="0"/>
              <a:t>] </a:t>
            </a:r>
            <a:r>
              <a:rPr lang="en-GB" sz="1200" dirty="0">
                <a:solidFill>
                  <a:srgbClr val="C00000"/>
                </a:solidFill>
              </a:rPr>
              <a:t>Established a Task Team for Tsunami Ready</a:t>
            </a:r>
            <a:r>
              <a:rPr lang="en-GB" sz="1200" dirty="0"/>
              <a:t> under WG3 </a:t>
            </a:r>
          </a:p>
          <a:p>
            <a:pPr algn="just"/>
            <a:endParaRPr lang="en-GB" sz="1200" dirty="0"/>
          </a:p>
          <a:p>
            <a:pPr algn="just"/>
            <a:r>
              <a:rPr lang="en-GB" sz="1200" dirty="0"/>
              <a:t>[</a:t>
            </a:r>
            <a:r>
              <a:rPr lang="en-GB" sz="1200" b="1" dirty="0"/>
              <a:t>ICG/PTWS-XXX] </a:t>
            </a:r>
            <a:r>
              <a:rPr lang="en-GB" sz="1200" dirty="0">
                <a:solidFill>
                  <a:srgbClr val="C00000"/>
                </a:solidFill>
              </a:rPr>
              <a:t>Recommends WG3 develop formal PTWS guidelines following the 'Tsunami Ready Equivalency Approach’ for recognition of tsunami readiness of communities not implementing the IOC Tsunami Ready Recognition Programme</a:t>
            </a:r>
            <a:endParaRPr lang="en-TR" sz="1200" dirty="0">
              <a:solidFill>
                <a:srgbClr val="C00000"/>
              </a:solidFill>
            </a:endParaRPr>
          </a:p>
        </p:txBody>
      </p:sp>
    </p:spTree>
    <p:extLst>
      <p:ext uri="{BB962C8B-B14F-4D97-AF65-F5344CB8AC3E}">
        <p14:creationId xmlns:p14="http://schemas.microsoft.com/office/powerpoint/2010/main" val="1867776637"/>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1426</Words>
  <Application>Microsoft Macintosh PowerPoint</Application>
  <PresentationFormat>Widescreen</PresentationFormat>
  <Paragraphs>114</Paragraphs>
  <Slides>7</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Roboto</vt:lpstr>
      <vt:lpstr>Arial</vt:lpstr>
      <vt:lpstr>Open Sans</vt:lpstr>
      <vt:lpstr>Calibri</vt:lpstr>
      <vt:lpstr>1_Office Theme</vt:lpstr>
      <vt:lpstr>4_Custom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Ocal Necmioglu (UNESCO/IOC)</cp:lastModifiedBy>
  <cp:revision>26</cp:revision>
  <dcterms:created xsi:type="dcterms:W3CDTF">2019-09-03T09:02:06Z</dcterms:created>
  <dcterms:modified xsi:type="dcterms:W3CDTF">2024-01-17T10:48:49Z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