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90894" r:id="rId1"/>
    <p:sldMasterId id="2147483658" r:id="rId2"/>
    <p:sldMasterId id="2147490886" r:id="rId3"/>
    <p:sldMasterId id="2147483655" r:id="rId4"/>
    <p:sldMasterId id="2147490889" r:id="rId5"/>
    <p:sldMasterId id="2147490891" r:id="rId6"/>
  </p:sldMasterIdLst>
  <p:notesMasterIdLst>
    <p:notesMasterId r:id="rId10"/>
  </p:notesMasterIdLst>
  <p:sldIdLst>
    <p:sldId id="256" r:id="rId7"/>
    <p:sldId id="274" r:id="rId8"/>
    <p:sldId id="28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hfl7V5e24uAWjTYx6+bnQdys7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9960" autoAdjust="0"/>
  </p:normalViewPr>
  <p:slideViewPr>
    <p:cSldViewPr snapToGrid="0">
      <p:cViewPr varScale="1">
        <p:scale>
          <a:sx n="67" d="100"/>
          <a:sy n="67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font" Target="fonts/font1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font" Target="fonts/font4.fntdata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07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>
  <p:cSld name="Custom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64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/>
          <p:nvPr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9088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90893" r:id="rId1"/>
    <p:sldLayoutId id="214748366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224688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9089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/>
          <p:nvPr/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23/09/2021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6"/>
          <p:cNvSpPr/>
          <p:nvPr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6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6"/>
          <p:cNvSpPr/>
          <p:nvPr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 w="12700" cap="flat" cmpd="sng">
            <a:solidFill>
              <a:srgbClr val="41B7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6"/>
          <p:cNvSpPr/>
          <p:nvPr/>
        </p:nvSpPr>
        <p:spPr>
          <a:xfrm>
            <a:off x="2529840" y="2716523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B4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rgbClr val="0069B4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7000" b="1" i="0" u="none" strike="noStrike" cap="none">
              <a:solidFill>
                <a:srgbClr val="0069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6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745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9089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97D78-1888-23C3-33E3-365453DEADE7}"/>
              </a:ext>
            </a:extLst>
          </p:cNvPr>
          <p:cNvSpPr txBox="1"/>
          <p:nvPr/>
        </p:nvSpPr>
        <p:spPr>
          <a:xfrm>
            <a:off x="6757448" y="4582196"/>
            <a:ext cx="543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 Officers Meeting, Paris, January 2023</a:t>
            </a:r>
            <a:endParaRPr lang="en-ID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34223-4D9B-2E60-A12F-443171086D4A}"/>
              </a:ext>
            </a:extLst>
          </p:cNvPr>
          <p:cNvSpPr txBox="1"/>
          <p:nvPr/>
        </p:nvSpPr>
        <p:spPr>
          <a:xfrm>
            <a:off x="6231576" y="2129580"/>
            <a:ext cx="60979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STATUS OF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INTERGOVERNMENTAL COORDINATION GROUP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INDIAN OCEAN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TSUNAMI WARNING &amp; MITIGATION SYSTEM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(ICG/IOTWMS)</a:t>
            </a:r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5859A9-89B8-B99E-70D5-D305C3375406}"/>
              </a:ext>
            </a:extLst>
          </p:cNvPr>
          <p:cNvSpPr txBox="1">
            <a:spLocks/>
          </p:cNvSpPr>
          <p:nvPr/>
        </p:nvSpPr>
        <p:spPr>
          <a:xfrm>
            <a:off x="201981" y="1120590"/>
            <a:ext cx="8078247" cy="435133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2000" b="1" dirty="0">
              <a:solidFill>
                <a:schemeClr val="accent6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+mj-lt"/>
              <a:buAutoNum type="arabicParenR"/>
            </a:pPr>
            <a:r>
              <a:rPr lang="en-US" sz="1600" b="1" dirty="0">
                <a:latin typeface="+mn-lt"/>
              </a:rPr>
              <a:t>24 Active Member States UNESCO-IOC Intergovernmental Coordination Group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+mj-lt"/>
              <a:buAutoNum type="arabicParenR"/>
            </a:pPr>
            <a:r>
              <a:rPr lang="en-US" sz="1600" b="1" dirty="0">
                <a:latin typeface="+mn-lt"/>
              </a:rPr>
              <a:t>Exercise IOWAVE23</a:t>
            </a:r>
            <a:r>
              <a:rPr lang="en-US" sz="1600" dirty="0">
                <a:latin typeface="+mn-lt"/>
              </a:rPr>
              <a:t> during Oct23 with 4 different scenarios, with 19 Member States participating and around 50,000 involved in community drills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+mj-lt"/>
              <a:buAutoNum type="arabicParenR"/>
            </a:pPr>
            <a:r>
              <a:rPr lang="en-US" sz="1600" b="1" dirty="0">
                <a:latin typeface="+mn-lt"/>
              </a:rPr>
              <a:t>Review of national tsunami warning chains and SOPs for seismic, non-seismic, and complex source tsunamis </a:t>
            </a:r>
            <a:r>
              <a:rPr lang="en-US" sz="1600" dirty="0">
                <a:latin typeface="+mn-lt"/>
              </a:rPr>
              <a:t>with training workshops Jul23 to help meet </a:t>
            </a:r>
            <a:r>
              <a:rPr lang="en-US" sz="1600" i="1" dirty="0">
                <a:latin typeface="+mn-lt"/>
              </a:rPr>
              <a:t>Early Warnings For All 2027 </a:t>
            </a:r>
            <a:r>
              <a:rPr lang="en-US" sz="1600" dirty="0">
                <a:latin typeface="+mn-lt"/>
              </a:rPr>
              <a:t>UN target</a:t>
            </a: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/>
            </a:pPr>
            <a:r>
              <a:rPr lang="en-US" sz="1600" b="1" dirty="0">
                <a:latin typeface="+mn-lt"/>
              </a:rPr>
              <a:t>ISO compliant Tsunami Service Providers (TSPs) for IOTWMS providing threat information: </a:t>
            </a:r>
            <a:r>
              <a:rPr lang="en-US" sz="1600" dirty="0">
                <a:latin typeface="+mn-lt"/>
              </a:rPr>
              <a:t>ISO 9001 (Australia and India) and ISO 22328-3 (Indonesia) </a:t>
            </a: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/>
            </a:pPr>
            <a:r>
              <a:rPr lang="en-US" sz="1600" b="1" dirty="0">
                <a:latin typeface="+mn-lt"/>
              </a:rPr>
              <a:t>Threat information provided for Indian Ocean for non-seismic source tsunamis </a:t>
            </a:r>
            <a:r>
              <a:rPr lang="en-US" sz="1600" dirty="0">
                <a:latin typeface="+mn-lt"/>
              </a:rPr>
              <a:t>by TSP-Australia from Oct 2023</a:t>
            </a: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/>
            </a:pPr>
            <a:r>
              <a:rPr lang="en-US" sz="1600" b="1" dirty="0"/>
              <a:t>Routine 6-monthly tsunami warning communication tests</a:t>
            </a:r>
            <a:r>
              <a:rPr lang="en-US" sz="1600" dirty="0"/>
              <a:t> Jun and Dec       every year (email, GTS, SMS, Fax)</a:t>
            </a: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/>
            </a:pPr>
            <a:r>
              <a:rPr lang="en-US" sz="1600" b="1" dirty="0">
                <a:latin typeface="+mn-lt"/>
              </a:rPr>
              <a:t>Maritime products for NAVAREAs </a:t>
            </a:r>
            <a:r>
              <a:rPr lang="en-US" sz="1600" dirty="0">
                <a:latin typeface="+mn-lt"/>
              </a:rPr>
              <a:t>to be trialed &amp; implemented by TSPs           from 2024</a:t>
            </a: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/>
            </a:pPr>
            <a:r>
              <a:rPr lang="en-US" sz="1600" dirty="0">
                <a:latin typeface="+mn-lt"/>
              </a:rPr>
              <a:t>Gov of </a:t>
            </a:r>
            <a:r>
              <a:rPr lang="en-US" sz="1600" u="sng" dirty="0">
                <a:latin typeface="+mn-lt"/>
              </a:rPr>
              <a:t>Australia</a:t>
            </a:r>
            <a:r>
              <a:rPr lang="en-US" sz="1600" dirty="0">
                <a:latin typeface="+mn-lt"/>
              </a:rPr>
              <a:t> extended support for </a:t>
            </a:r>
            <a:r>
              <a:rPr lang="en-US" sz="1600" b="1" dirty="0">
                <a:latin typeface="+mn-lt"/>
              </a:rPr>
              <a:t>ICG/IOTWMS Secretariat Office </a:t>
            </a:r>
            <a:r>
              <a:rPr lang="en-US" sz="1600" dirty="0">
                <a:latin typeface="+mn-lt"/>
              </a:rPr>
              <a:t>for           further 4 years (2024-27) (USD$310K/</a:t>
            </a:r>
            <a:r>
              <a:rPr lang="en-US" sz="1600" dirty="0" err="1">
                <a:latin typeface="+mn-lt"/>
              </a:rPr>
              <a:t>yr</a:t>
            </a:r>
            <a:r>
              <a:rPr lang="en-US" sz="1600" dirty="0">
                <a:latin typeface="+mn-lt"/>
              </a:rPr>
              <a:t> + office)</a:t>
            </a:r>
          </a:p>
          <a:p>
            <a:endParaRPr lang="en-ID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32669-2DA6-86D6-007F-653140AF79A6}"/>
              </a:ext>
            </a:extLst>
          </p:cNvPr>
          <p:cNvSpPr txBox="1"/>
          <p:nvPr/>
        </p:nvSpPr>
        <p:spPr>
          <a:xfrm>
            <a:off x="311497" y="166483"/>
            <a:ext cx="7603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Indian Ocean Tsunami Warning &amp; Mitigation System (IOTWMS) Highlights</a:t>
            </a:r>
            <a:r>
              <a:rPr lang="en-US" sz="2000" b="1" dirty="0">
                <a:solidFill>
                  <a:schemeClr val="accent6"/>
                </a:solidFill>
              </a:rPr>
              <a:t> (1)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B5DEC97-45C4-950F-C79B-40569126D2C0}"/>
              </a:ext>
            </a:extLst>
          </p:cNvPr>
          <p:cNvSpPr txBox="1">
            <a:spLocks/>
          </p:cNvSpPr>
          <p:nvPr/>
        </p:nvSpPr>
        <p:spPr>
          <a:xfrm>
            <a:off x="11265324" y="6170045"/>
            <a:ext cx="1905000" cy="45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0A9B6A28-65CE-43F1-965B-C33147E00D1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60BEE2-8F74-EC97-CBB9-3BD193D0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045" y="1760018"/>
            <a:ext cx="1320557" cy="1884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0FAFE1-6969-7BC3-5918-334730F93D57}"/>
              </a:ext>
            </a:extLst>
          </p:cNvPr>
          <p:cNvGrpSpPr/>
          <p:nvPr/>
        </p:nvGrpSpPr>
        <p:grpSpPr>
          <a:xfrm>
            <a:off x="8203213" y="227890"/>
            <a:ext cx="2055408" cy="2621463"/>
            <a:chOff x="4128157" y="1628801"/>
            <a:chExt cx="4692316" cy="50405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6DB20F-9DA9-6543-0A0B-80F8FD7BF095}"/>
                </a:ext>
              </a:extLst>
            </p:cNvPr>
            <p:cNvSpPr/>
            <p:nvPr/>
          </p:nvSpPr>
          <p:spPr bwMode="auto">
            <a:xfrm>
              <a:off x="4128157" y="1628801"/>
              <a:ext cx="4692316" cy="50405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13BC1AA-0827-3879-AE95-9B7069233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79198" y="1700809"/>
              <a:ext cx="4641275" cy="3574475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25CCC86-FDC2-5213-6BD4-432E601182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23632" y="5369957"/>
              <a:ext cx="4524832" cy="1227395"/>
              <a:chOff x="4216394" y="1515378"/>
              <a:chExt cx="4464931" cy="107783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4CBF041-3BAE-66AC-30E2-2B4B1A042F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41828" y="1515379"/>
                <a:ext cx="1444912" cy="1067979"/>
                <a:chOff x="1676411" y="362602"/>
                <a:chExt cx="1656184" cy="1224136"/>
              </a:xfrm>
            </p:grpSpPr>
            <p:pic>
              <p:nvPicPr>
                <p:cNvPr id="29" name="Picture 5" descr="P1080235">
                  <a:extLst>
                    <a:ext uri="{FF2B5EF4-FFF2-40B4-BE49-F238E27FC236}">
                      <a16:creationId xmlns:a16="http://schemas.microsoft.com/office/drawing/2014/main" id="{F42EB32F-C864-7320-313C-A6DDEF5D87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1676411" y="362602"/>
                  <a:ext cx="1656184" cy="1224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30" name="Picture 3">
                  <a:extLst>
                    <a:ext uri="{FF2B5EF4-FFF2-40B4-BE49-F238E27FC236}">
                      <a16:creationId xmlns:a16="http://schemas.microsoft.com/office/drawing/2014/main" id="{589144F0-5383-13FB-1818-FA4C6CD8F3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2704184" y="1205546"/>
                  <a:ext cx="602676" cy="36003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972DC70-C7A9-C9D2-97C0-9C7705D879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86740" y="1515378"/>
                <a:ext cx="1494585" cy="1077835"/>
                <a:chOff x="3390589" y="383407"/>
                <a:chExt cx="1701044" cy="1226723"/>
              </a:xfrm>
            </p:grpSpPr>
            <p:pic>
              <p:nvPicPr>
                <p:cNvPr id="27" name="Picture 26" descr="P1100570">
                  <a:extLst>
                    <a:ext uri="{FF2B5EF4-FFF2-40B4-BE49-F238E27FC236}">
                      <a16:creationId xmlns:a16="http://schemas.microsoft.com/office/drawing/2014/main" id="{958A0F44-8AE7-F869-4CF2-4C5815715B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3390589" y="383407"/>
                  <a:ext cx="1701044" cy="121550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8" name="Picture 4">
                  <a:extLst>
                    <a:ext uri="{FF2B5EF4-FFF2-40B4-BE49-F238E27FC236}">
                      <a16:creationId xmlns:a16="http://schemas.microsoft.com/office/drawing/2014/main" id="{46E2ABFC-79F8-8F91-D4DC-C885FB7D1A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4483419" y="1250091"/>
                  <a:ext cx="602673" cy="36003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546E445-C1A7-C6AF-B6FA-AD1D1689124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16394" y="1515379"/>
                <a:ext cx="1507734" cy="1067979"/>
                <a:chOff x="5241563" y="427931"/>
                <a:chExt cx="1728192" cy="1224136"/>
              </a:xfrm>
            </p:grpSpPr>
            <p:pic>
              <p:nvPicPr>
                <p:cNvPr id="25" name="Picture 6">
                  <a:extLst>
                    <a:ext uri="{FF2B5EF4-FFF2-40B4-BE49-F238E27FC236}">
                      <a16:creationId xmlns:a16="http://schemas.microsoft.com/office/drawing/2014/main" id="{994781CE-6A90-836A-D72B-4DB8D121B3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5241563" y="427931"/>
                  <a:ext cx="1728192" cy="1224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6" name="Picture 5">
                  <a:extLst>
                    <a:ext uri="{FF2B5EF4-FFF2-40B4-BE49-F238E27FC236}">
                      <a16:creationId xmlns:a16="http://schemas.microsoft.com/office/drawing/2014/main" id="{1E19442E-218A-A00D-39DF-482B9E81C7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6226925" y="1270875"/>
                  <a:ext cx="720081" cy="36003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34" name="Picture 33" descr="A logo with people running around the earth&#10;&#10;Description automatically generated">
            <a:extLst>
              <a:ext uri="{FF2B5EF4-FFF2-40B4-BE49-F238E27FC236}">
                <a16:creationId xmlns:a16="http://schemas.microsoft.com/office/drawing/2014/main" id="{E0DE608E-8C5F-C519-37C3-46E30F45D7D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76" y="2667784"/>
            <a:ext cx="1272688" cy="1522432"/>
          </a:xfrm>
          <a:prstGeom prst="rect">
            <a:avLst/>
          </a:prstGeom>
        </p:spPr>
      </p:pic>
      <p:pic>
        <p:nvPicPr>
          <p:cNvPr id="40" name="Picture 39" descr="A group of people sitting on the floor">
            <a:extLst>
              <a:ext uri="{FF2B5EF4-FFF2-40B4-BE49-F238E27FC236}">
                <a16:creationId xmlns:a16="http://schemas.microsoft.com/office/drawing/2014/main" id="{8F97FB64-7318-6CE3-F2E1-8C02106479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30" y="3116855"/>
            <a:ext cx="1535181" cy="11532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A9E796-1236-4EE8-2B02-81027F9EDAC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798"/>
          <a:stretch/>
        </p:blipFill>
        <p:spPr>
          <a:xfrm>
            <a:off x="9242787" y="4201531"/>
            <a:ext cx="2312147" cy="108440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8F34C4-F89B-BF5C-6EBB-0A2B0D99C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21" y="5070311"/>
            <a:ext cx="2097217" cy="111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908FA2AB-4E64-085F-A858-8491B231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31235"/>
            <a:ext cx="12188952" cy="4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6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5859A9-89B8-B99E-70D5-D305C3375406}"/>
              </a:ext>
            </a:extLst>
          </p:cNvPr>
          <p:cNvSpPr txBox="1">
            <a:spLocks/>
          </p:cNvSpPr>
          <p:nvPr/>
        </p:nvSpPr>
        <p:spPr>
          <a:xfrm>
            <a:off x="215790" y="999848"/>
            <a:ext cx="7346311" cy="435133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2000" b="1" dirty="0">
              <a:solidFill>
                <a:schemeClr val="accent6"/>
              </a:solidFill>
            </a:endParaRP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 startAt="9"/>
            </a:pPr>
            <a:r>
              <a:rPr lang="en-US" sz="1600" b="1" dirty="0">
                <a:latin typeface="+mn-lt"/>
              </a:rPr>
              <a:t>Eleven Communities now Tsunami Ready </a:t>
            </a:r>
            <a:r>
              <a:rPr lang="en-US" sz="1600" b="1" dirty="0" err="1">
                <a:latin typeface="+mn-lt"/>
              </a:rPr>
              <a:t>Recognised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in India and Indonesia, with Australia, Iran, Maldives, Oman, Pakistan, Seychelles, Sri Lanka, Thailand, and Timor </a:t>
            </a:r>
            <a:r>
              <a:rPr lang="en-US" sz="1600" dirty="0" err="1">
                <a:latin typeface="+mn-lt"/>
              </a:rPr>
              <a:t>Leste</a:t>
            </a:r>
            <a:r>
              <a:rPr lang="en-US" sz="1600" dirty="0">
                <a:latin typeface="+mn-lt"/>
              </a:rPr>
              <a:t> planning to implement</a:t>
            </a: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 startAt="9"/>
            </a:pPr>
            <a:r>
              <a:rPr lang="en-US" sz="1600" b="1" dirty="0">
                <a:latin typeface="+mn-lt"/>
              </a:rPr>
              <a:t>Tsunami Ready training Timor </a:t>
            </a:r>
            <a:r>
              <a:rPr lang="en-US" sz="1600" b="1" dirty="0" err="1">
                <a:latin typeface="+mn-lt"/>
              </a:rPr>
              <a:t>Leste</a:t>
            </a:r>
            <a:r>
              <a:rPr lang="en-US" sz="1600" b="1" dirty="0">
                <a:latin typeface="+mn-lt"/>
              </a:rPr>
              <a:t> (Jun23) and Seychelles (Nov23) </a:t>
            </a: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 startAt="9"/>
            </a:pPr>
            <a:r>
              <a:rPr lang="en-US" sz="1600" b="1" dirty="0">
                <a:latin typeface="+mn-lt"/>
              </a:rPr>
              <a:t>Probabilistic Tsunami Hazard Assessment (PTHA) </a:t>
            </a:r>
            <a:r>
              <a:rPr lang="en-US" sz="1600" dirty="0">
                <a:latin typeface="+mn-lt"/>
              </a:rPr>
              <a:t>for NW Indian Ocean completed with funding from UNESCAP </a:t>
            </a: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 startAt="9"/>
            </a:pPr>
            <a:r>
              <a:rPr lang="en-US" sz="1600" b="1" dirty="0">
                <a:latin typeface="+mn-lt"/>
              </a:rPr>
              <a:t>Inundation mapping and training evacuation planning </a:t>
            </a:r>
            <a:r>
              <a:rPr lang="en-US" sz="1600" dirty="0">
                <a:latin typeface="+mn-lt"/>
              </a:rPr>
              <a:t>for NW Indian Ocean started Nov23 with funding from UNESCAP </a:t>
            </a: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 startAt="9"/>
            </a:pPr>
            <a:r>
              <a:rPr lang="en-US" sz="1600" dirty="0">
                <a:latin typeface="+mn-lt"/>
              </a:rPr>
              <a:t>Govt of </a:t>
            </a:r>
            <a:r>
              <a:rPr lang="en-US" sz="1600" u="sng" dirty="0">
                <a:latin typeface="+mn-lt"/>
              </a:rPr>
              <a:t>Indonesia</a:t>
            </a:r>
            <a:r>
              <a:rPr lang="en-US" sz="1600" dirty="0">
                <a:latin typeface="+mn-lt"/>
              </a:rPr>
              <a:t> extended funding for </a:t>
            </a:r>
            <a:r>
              <a:rPr lang="en-US" sz="1600" b="1" dirty="0">
                <a:latin typeface="+mn-lt"/>
              </a:rPr>
              <a:t>Indian Ocean Tsunami Information Centre (IOTIC) </a:t>
            </a:r>
            <a:r>
              <a:rPr lang="en-US" sz="1600" dirty="0">
                <a:latin typeface="+mn-lt"/>
              </a:rPr>
              <a:t>for further 5-years (2022-26) </a:t>
            </a:r>
            <a:r>
              <a:rPr lang="en-US" sz="1600" kern="1200" dirty="0">
                <a:solidFill>
                  <a:schemeClr val="tx1"/>
                </a:solidFill>
                <a:latin typeface="+mn-lt"/>
              </a:rPr>
              <a:t>(USD$130K/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</a:rPr>
              <a:t>yr</a:t>
            </a:r>
            <a:r>
              <a:rPr lang="en-US" sz="1600" kern="1200" dirty="0">
                <a:solidFill>
                  <a:schemeClr val="tx1"/>
                </a:solidFill>
                <a:latin typeface="+mn-lt"/>
              </a:rPr>
              <a:t>+ office, staff)</a:t>
            </a:r>
            <a:endParaRPr lang="en-US" sz="1600" dirty="0">
              <a:latin typeface="+mn-lt"/>
            </a:endParaRPr>
          </a:p>
          <a:p>
            <a:pPr marL="342900" indent="-342900">
              <a:buClr>
                <a:schemeClr val="tx1"/>
              </a:buClr>
              <a:buSzPct val="75000"/>
              <a:buFont typeface="+mj-lt"/>
              <a:buAutoNum type="arabicParenR" startAt="9"/>
            </a:pPr>
            <a:r>
              <a:rPr lang="en-US" sz="1600" b="1" dirty="0">
                <a:latin typeface="+mn-lt"/>
              </a:rPr>
              <a:t>3rd IOTWMS Capacity Assessment </a:t>
            </a:r>
            <a:r>
              <a:rPr lang="en-US" sz="1600" dirty="0">
                <a:latin typeface="+mn-lt"/>
              </a:rPr>
              <a:t>in 2024 to guide future development in collaboration with UNESCAP and funding support from Asian Development Bank and Govt. of Switzerland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+mj-lt"/>
              <a:buAutoNum type="arabicParenR" startAt="9"/>
            </a:pPr>
            <a:r>
              <a:rPr lang="en-US" sz="1600" b="1" dirty="0">
                <a:latin typeface="+mn-lt"/>
              </a:rPr>
              <a:t>2</a:t>
            </a:r>
            <a:r>
              <a:rPr lang="en-US" sz="1600" b="1" baseline="30000" dirty="0">
                <a:latin typeface="+mn-lt"/>
              </a:rPr>
              <a:t>nd</a:t>
            </a:r>
            <a:r>
              <a:rPr lang="en-US" sz="1600" b="1" dirty="0">
                <a:latin typeface="+mn-lt"/>
              </a:rPr>
              <a:t> Global Tsunami Symposium to commemorate 20th Anniversary Indian Ocean Tsunami 2004, </a:t>
            </a:r>
            <a:r>
              <a:rPr lang="en-US" sz="1600" dirty="0">
                <a:latin typeface="+mn-lt"/>
              </a:rPr>
              <a:t>11-14 November 2024 in Banda Aceh, Indonesia</a:t>
            </a:r>
            <a:r>
              <a:rPr lang="en-US" sz="1600" b="1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back-to-back with </a:t>
            </a:r>
            <a:r>
              <a:rPr lang="en-US" sz="1600" b="1" dirty="0">
                <a:latin typeface="+mn-lt"/>
              </a:rPr>
              <a:t>14</a:t>
            </a:r>
            <a:r>
              <a:rPr lang="en-US" sz="1600" b="1" baseline="30000" dirty="0">
                <a:latin typeface="+mn-lt"/>
              </a:rPr>
              <a:t>th</a:t>
            </a:r>
            <a:r>
              <a:rPr lang="en-US" sz="1600" b="1" dirty="0">
                <a:latin typeface="+mn-lt"/>
              </a:rPr>
              <a:t> Session  ICG/IOTWMS,                        </a:t>
            </a:r>
            <a:r>
              <a:rPr lang="en-US" sz="1600" dirty="0">
                <a:latin typeface="+mn-lt"/>
              </a:rPr>
              <a:t>18-21 November 2024 in Jakarta </a:t>
            </a:r>
          </a:p>
          <a:p>
            <a:endParaRPr lang="en-ID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32669-2DA6-86D6-007F-653140AF79A6}"/>
              </a:ext>
            </a:extLst>
          </p:cNvPr>
          <p:cNvSpPr txBox="1"/>
          <p:nvPr/>
        </p:nvSpPr>
        <p:spPr>
          <a:xfrm>
            <a:off x="311497" y="166483"/>
            <a:ext cx="7603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Indian Ocean Tsunami Warning &amp; Mitigation System (IOTWMS) Highlights </a:t>
            </a:r>
            <a:r>
              <a:rPr lang="en-US" sz="2000" b="1" dirty="0">
                <a:solidFill>
                  <a:schemeClr val="accent6"/>
                </a:solidFill>
              </a:rPr>
              <a:t>(2)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B5DEC97-45C4-950F-C79B-40569126D2C0}"/>
              </a:ext>
            </a:extLst>
          </p:cNvPr>
          <p:cNvSpPr txBox="1">
            <a:spLocks/>
          </p:cNvSpPr>
          <p:nvPr/>
        </p:nvSpPr>
        <p:spPr>
          <a:xfrm>
            <a:off x="11265324" y="6170045"/>
            <a:ext cx="1905000" cy="45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0A9B6A28-65CE-43F1-965B-C33147E00D1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3C704A-0666-1D05-3D0A-5D3C4206C72F}"/>
              </a:ext>
            </a:extLst>
          </p:cNvPr>
          <p:cNvGrpSpPr/>
          <p:nvPr/>
        </p:nvGrpSpPr>
        <p:grpSpPr>
          <a:xfrm>
            <a:off x="10257806" y="3984579"/>
            <a:ext cx="1960018" cy="2185466"/>
            <a:chOff x="9712483" y="3871357"/>
            <a:chExt cx="1960018" cy="21854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E71CB-67D6-EEE5-E5AC-E41192B9E7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 bwMode="auto">
            <a:xfrm>
              <a:off x="9712483" y="3871357"/>
              <a:ext cx="1822862" cy="1822862"/>
            </a:xfrm>
            <a:custGeom>
              <a:avLst/>
              <a:gdLst/>
              <a:ahLst/>
              <a:cxnLst/>
              <a:rect l="l" t="t" r="r" b="b"/>
              <a:pathLst>
                <a:path w="2593464" h="2593464">
                  <a:moveTo>
                    <a:pt x="1296732" y="0"/>
                  </a:moveTo>
                  <a:cubicBezTo>
                    <a:pt x="2012897" y="0"/>
                    <a:pt x="2593464" y="580567"/>
                    <a:pt x="2593464" y="1296732"/>
                  </a:cubicBezTo>
                  <a:cubicBezTo>
                    <a:pt x="2593464" y="2012897"/>
                    <a:pt x="2012897" y="2593464"/>
                    <a:pt x="1296732" y="2593464"/>
                  </a:cubicBezTo>
                  <a:cubicBezTo>
                    <a:pt x="580567" y="2593464"/>
                    <a:pt x="0" y="2012897"/>
                    <a:pt x="0" y="1296732"/>
                  </a:cubicBezTo>
                  <a:cubicBezTo>
                    <a:pt x="0" y="580567"/>
                    <a:pt x="580567" y="0"/>
                    <a:pt x="1296732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86814-E966-B7BD-33B9-EA650F5EED1E}"/>
                </a:ext>
              </a:extLst>
            </p:cNvPr>
            <p:cNvSpPr txBox="1"/>
            <p:nvPr/>
          </p:nvSpPr>
          <p:spPr>
            <a:xfrm>
              <a:off x="9767501" y="5749046"/>
              <a:ext cx="1905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Banda Aceh 2004</a:t>
              </a:r>
            </a:p>
          </p:txBody>
        </p:sp>
      </p:grpSp>
      <p:pic>
        <p:nvPicPr>
          <p:cNvPr id="1026" name="Picture 2" descr="Seychelles 2023">
            <a:extLst>
              <a:ext uri="{FF2B5EF4-FFF2-40B4-BE49-F238E27FC236}">
                <a16:creationId xmlns:a16="http://schemas.microsoft.com/office/drawing/2014/main" id="{3E3B176D-4B64-B25A-A3ED-73A91544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790441" y="3260537"/>
            <a:ext cx="3338896" cy="8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A0CC28-6B62-A4D6-46FE-FEF650D749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0441" y="1663543"/>
            <a:ext cx="1496062" cy="1467807"/>
          </a:xfrm>
          <a:prstGeom prst="rect">
            <a:avLst/>
          </a:prstGeom>
        </p:spPr>
      </p:pic>
      <p:pic>
        <p:nvPicPr>
          <p:cNvPr id="36" name="Content Placeholder 4">
            <a:extLst>
              <a:ext uri="{FF2B5EF4-FFF2-40B4-BE49-F238E27FC236}">
                <a16:creationId xmlns:a16="http://schemas.microsoft.com/office/drawing/2014/main" id="{9DDDB988-4BF8-9AFB-5808-99025582A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889" y="1657729"/>
            <a:ext cx="2017363" cy="1473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BE4EA-4647-55BC-5B72-48EF65EDE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413" y="4189452"/>
            <a:ext cx="1949053" cy="8883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74E06E8-FF69-D3D5-2480-B79F35777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651064" y="5231215"/>
            <a:ext cx="1425340" cy="11524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9229726-E85F-5C2B-A8DD-AE486DBB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31235"/>
            <a:ext cx="12188952" cy="4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337;p8" descr="Logo&#10;&#10;Description automatically generated">
            <a:extLst>
              <a:ext uri="{FF2B5EF4-FFF2-40B4-BE49-F238E27FC236}">
                <a16:creationId xmlns:a16="http://schemas.microsoft.com/office/drawing/2014/main" id="{69D5C041-0BCE-B33C-FAA0-2E382E641EFE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5383" y="159227"/>
            <a:ext cx="1642240" cy="111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93484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22534</TotalTime>
  <Words>393</Words>
  <Application>Microsoft Office PowerPoint</Application>
  <PresentationFormat>Widescreen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Roboto</vt:lpstr>
      <vt:lpstr>Arial</vt:lpstr>
      <vt:lpstr>Calibri</vt:lpstr>
      <vt:lpstr>9_Custom Design</vt:lpstr>
      <vt:lpstr>1_Office Theme</vt:lpstr>
      <vt:lpstr>2_Custom Design</vt:lpstr>
      <vt:lpstr>Custom Design</vt:lpstr>
      <vt:lpstr>2_Office Theme</vt:lpstr>
      <vt:lpstr>8_Custom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Rick Bailey</cp:lastModifiedBy>
  <cp:revision>145</cp:revision>
  <dcterms:created xsi:type="dcterms:W3CDTF">2019-09-03T09:02:06Z</dcterms:created>
  <dcterms:modified xsi:type="dcterms:W3CDTF">2024-01-24T16:39:36Z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