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362" r:id="rId5"/>
    <p:sldId id="258" r:id="rId6"/>
    <p:sldId id="318" r:id="rId7"/>
    <p:sldId id="938" r:id="rId8"/>
    <p:sldId id="939" r:id="rId9"/>
    <p:sldId id="316" r:id="rId10"/>
    <p:sldId id="366" r:id="rId11"/>
    <p:sldId id="394" r:id="rId12"/>
    <p:sldId id="375" r:id="rId13"/>
    <p:sldId id="381" r:id="rId14"/>
    <p:sldId id="317" r:id="rId15"/>
    <p:sldId id="355" r:id="rId16"/>
    <p:sldId id="256" r:id="rId17"/>
    <p:sldId id="356" r:id="rId18"/>
    <p:sldId id="296" r:id="rId19"/>
    <p:sldId id="297" r:id="rId20"/>
    <p:sldId id="298" r:id="rId21"/>
    <p:sldId id="940" r:id="rId22"/>
    <p:sldId id="357" r:id="rId23"/>
    <p:sldId id="391" r:id="rId24"/>
    <p:sldId id="324" r:id="rId25"/>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a Marcatelli" initials="MM" lastIdx="26" clrIdx="0">
    <p:extLst>
      <p:ext uri="{19B8F6BF-5375-455C-9EA6-DF929625EA0E}">
        <p15:presenceInfo xmlns:p15="http://schemas.microsoft.com/office/powerpoint/2012/main" userId="S::michela.marcatelli2@unibo.it::6a0024da-3557-49b2-9581-5a93a9f02d69" providerId="AD"/>
      </p:ext>
    </p:extLst>
  </p:cmAuthor>
  <p:cmAuthor id="2" name="Sara Pasqualetto" initials="SP" lastIdx="5" clrIdx="1">
    <p:extLst>
      <p:ext uri="{19B8F6BF-5375-455C-9EA6-DF929625EA0E}">
        <p15:presenceInfo xmlns:p15="http://schemas.microsoft.com/office/powerpoint/2012/main" userId="dc7c2f581119b812" providerId="Windows Live"/>
      </p:ext>
    </p:extLst>
  </p:cmAuthor>
  <p:cmAuthor id="3" name="Nadia Pinardi" initials="NP" lastIdx="13" clrIdx="2">
    <p:extLst>
      <p:ext uri="{19B8F6BF-5375-455C-9EA6-DF929625EA0E}">
        <p15:presenceInfo xmlns:p15="http://schemas.microsoft.com/office/powerpoint/2012/main" userId="S::nadia.pinardi@unibo.it::24e1aedc-b80e-49b4-9373-4ef266c9be9f" providerId="AD"/>
      </p:ext>
    </p:extLst>
  </p:cmAuthor>
  <p:cmAuthor id="4" name="Sara Pasqualetto" initials="SP [2]" lastIdx="10" clrIdx="3">
    <p:extLst>
      <p:ext uri="{19B8F6BF-5375-455C-9EA6-DF929625EA0E}">
        <p15:presenceInfo xmlns:p15="http://schemas.microsoft.com/office/powerpoint/2012/main" userId="S::sara.pasqualetto@unibo.it::c05b61cf-c9d6-4df3-a010-c5b221e05c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E5B"/>
    <a:srgbClr val="38A7DA"/>
    <a:srgbClr val="2D9941"/>
    <a:srgbClr val="177FC2"/>
    <a:srgbClr val="1B3568"/>
    <a:srgbClr val="47763B"/>
    <a:srgbClr val="CDDAF2"/>
    <a:srgbClr val="2A81B8"/>
    <a:srgbClr val="19596C"/>
    <a:srgbClr val="1A2E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67"/>
    <p:restoredTop sz="94615"/>
  </p:normalViewPr>
  <p:slideViewPr>
    <p:cSldViewPr snapToGrid="0">
      <p:cViewPr varScale="1">
        <p:scale>
          <a:sx n="106" d="100"/>
          <a:sy n="106" d="100"/>
        </p:scale>
        <p:origin x="1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8F19C-444E-344B-93A6-CE1AAC8F40AF}" type="datetimeFigureOut">
              <a:rPr lang="en-DE" smtClean="0"/>
              <a:t>1/25/24</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15818-6858-7E40-ADD1-40A8EB900FBD}" type="slidenum">
              <a:rPr lang="en-DE" smtClean="0"/>
              <a:t>‹#›</a:t>
            </a:fld>
            <a:endParaRPr lang="en-DE"/>
          </a:p>
        </p:txBody>
      </p:sp>
    </p:spTree>
    <p:extLst>
      <p:ext uri="{BB962C8B-B14F-4D97-AF65-F5344CB8AC3E}">
        <p14:creationId xmlns:p14="http://schemas.microsoft.com/office/powerpoint/2010/main" val="8822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Titles: DIN Alternate</a:t>
            </a:r>
          </a:p>
          <a:p>
            <a:r>
              <a:rPr lang="en-US"/>
              <a:t>Body texts: Arial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15818-6858-7E40-ADD1-40A8EB900FBD}"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1399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3D315818-6858-7E40-ADD1-40A8EB900FBD}" type="slidenum">
              <a:rPr lang="en-DE" smtClean="0"/>
              <a:t>9</a:t>
            </a:fld>
            <a:endParaRPr lang="en-DE"/>
          </a:p>
        </p:txBody>
      </p:sp>
    </p:spTree>
    <p:extLst>
      <p:ext uri="{BB962C8B-B14F-4D97-AF65-F5344CB8AC3E}">
        <p14:creationId xmlns:p14="http://schemas.microsoft.com/office/powerpoint/2010/main" val="253793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e98c0481c2_1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1e98c0481c2_1_2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850"/>
              </a:spcBef>
              <a:spcAft>
                <a:spcPts val="0"/>
              </a:spcAft>
              <a:buClr>
                <a:schemeClr val="dk1"/>
              </a:buClr>
              <a:buSzPts val="1200"/>
              <a:buFont typeface="Calibri"/>
              <a:buNone/>
            </a:pPr>
            <a:endParaRPr/>
          </a:p>
        </p:txBody>
      </p:sp>
      <p:sp>
        <p:nvSpPr>
          <p:cNvPr id="209" name="Google Shape;209;g1e98c0481c2_1_2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e9971e583b_4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1e9971e583b_4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e98c0481c2_1_2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1e98c0481c2_1_2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e98c0481c2_1_2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1e98c0481c2_1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689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3D315818-6858-7E40-ADD1-40A8EB900FBD}" type="slidenum">
              <a:rPr lang="en-DE" smtClean="0"/>
              <a:t>20</a:t>
            </a:fld>
            <a:endParaRPr lang="en-DE"/>
          </a:p>
        </p:txBody>
      </p:sp>
    </p:spTree>
    <p:extLst>
      <p:ext uri="{BB962C8B-B14F-4D97-AF65-F5344CB8AC3E}">
        <p14:creationId xmlns:p14="http://schemas.microsoft.com/office/powerpoint/2010/main" val="3859505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CFF2-F878-4258-C422-84355344B69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58FCBBED-152D-556D-94C0-66DBF04AC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7C25DD9D-28F0-54FE-26A8-D4A5F9BE9E7B}"/>
              </a:ext>
            </a:extLst>
          </p:cNvPr>
          <p:cNvSpPr>
            <a:spLocks noGrp="1"/>
          </p:cNvSpPr>
          <p:nvPr>
            <p:ph type="dt" sz="half" idx="10"/>
          </p:nvPr>
        </p:nvSpPr>
        <p:spPr/>
        <p:txBody>
          <a:bodyPr/>
          <a:lstStyle/>
          <a:p>
            <a:fld id="{70098AA1-1AF0-464E-8166-5CE71208EF74}" type="datetime1">
              <a:rPr lang="de-DE" smtClean="0"/>
              <a:t>25.01.24</a:t>
            </a:fld>
            <a:endParaRPr lang="en-DE"/>
          </a:p>
        </p:txBody>
      </p:sp>
      <p:sp>
        <p:nvSpPr>
          <p:cNvPr id="5" name="Footer Placeholder 4">
            <a:extLst>
              <a:ext uri="{FF2B5EF4-FFF2-40B4-BE49-F238E27FC236}">
                <a16:creationId xmlns:a16="http://schemas.microsoft.com/office/drawing/2014/main" id="{0952BD6B-4D2F-BC6A-7AE1-AB87FFE68CE7}"/>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DA1C11BE-0F43-41A4-62D6-521A79C99AC7}"/>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428470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58A9-234D-8CCE-0FCF-E41DF0909A72}"/>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37F134EB-9B28-C0AA-5F18-04D5DBE6D5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2FEEAB14-A953-A810-C5C7-B98F771C4CA9}"/>
              </a:ext>
            </a:extLst>
          </p:cNvPr>
          <p:cNvSpPr>
            <a:spLocks noGrp="1"/>
          </p:cNvSpPr>
          <p:nvPr>
            <p:ph type="dt" sz="half" idx="10"/>
          </p:nvPr>
        </p:nvSpPr>
        <p:spPr/>
        <p:txBody>
          <a:bodyPr/>
          <a:lstStyle/>
          <a:p>
            <a:fld id="{239A12FF-36FF-C84D-AF76-CDC1D4A8B03A}" type="datetime1">
              <a:rPr lang="de-DE" smtClean="0"/>
              <a:t>25.01.24</a:t>
            </a:fld>
            <a:endParaRPr lang="en-DE"/>
          </a:p>
        </p:txBody>
      </p:sp>
      <p:sp>
        <p:nvSpPr>
          <p:cNvPr id="5" name="Footer Placeholder 4">
            <a:extLst>
              <a:ext uri="{FF2B5EF4-FFF2-40B4-BE49-F238E27FC236}">
                <a16:creationId xmlns:a16="http://schemas.microsoft.com/office/drawing/2014/main" id="{4E34C316-39FD-DBA3-C476-F0541530F65F}"/>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DDE11EA7-2A8D-2B51-E004-A58CCF07DD66}"/>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402187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8AA6A6-2A67-1A21-B2D9-7CBFB4E8DDB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555F1BD0-FB6C-90B5-BD3C-74E8C86C93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45A15C29-FDFC-21FE-E5CE-D4D7056D1B3A}"/>
              </a:ext>
            </a:extLst>
          </p:cNvPr>
          <p:cNvSpPr>
            <a:spLocks noGrp="1"/>
          </p:cNvSpPr>
          <p:nvPr>
            <p:ph type="dt" sz="half" idx="10"/>
          </p:nvPr>
        </p:nvSpPr>
        <p:spPr/>
        <p:txBody>
          <a:bodyPr/>
          <a:lstStyle/>
          <a:p>
            <a:fld id="{9267A398-5BDE-CB44-95E7-024C9DDD7B35}" type="datetime1">
              <a:rPr lang="de-DE" smtClean="0"/>
              <a:t>25.01.24</a:t>
            </a:fld>
            <a:endParaRPr lang="en-DE"/>
          </a:p>
        </p:txBody>
      </p:sp>
      <p:sp>
        <p:nvSpPr>
          <p:cNvPr id="5" name="Footer Placeholder 4">
            <a:extLst>
              <a:ext uri="{FF2B5EF4-FFF2-40B4-BE49-F238E27FC236}">
                <a16:creationId xmlns:a16="http://schemas.microsoft.com/office/drawing/2014/main" id="{652EA7F0-7E7F-4C2C-C18E-C01D0689A3D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BF87732A-9203-D181-FD47-F7D27DD0BDDD}"/>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2650891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2"/>
        <p:cNvGrpSpPr/>
        <p:nvPr/>
      </p:nvGrpSpPr>
      <p:grpSpPr>
        <a:xfrm>
          <a:off x="0" y="0"/>
          <a:ext cx="0" cy="0"/>
          <a:chOff x="0" y="0"/>
          <a:chExt cx="0" cy="0"/>
        </a:xfrm>
      </p:grpSpPr>
      <p:sp>
        <p:nvSpPr>
          <p:cNvPr id="23" name="Google Shape;23;g2808bf5c638_2_132"/>
          <p:cNvSpPr txBox="1">
            <a:spLocks noGrp="1"/>
          </p:cNvSpPr>
          <p:nvPr>
            <p:ph type="title"/>
          </p:nvPr>
        </p:nvSpPr>
        <p:spPr>
          <a:xfrm>
            <a:off x="1188000" y="793750"/>
            <a:ext cx="4500300" cy="792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2808bf5c638_2_132"/>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2808bf5c638_2_132"/>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2808bf5c638_2_132"/>
          <p:cNvSpPr>
            <a:spLocks noGrp="1"/>
          </p:cNvSpPr>
          <p:nvPr>
            <p:ph type="pic" idx="2"/>
          </p:nvPr>
        </p:nvSpPr>
        <p:spPr>
          <a:xfrm>
            <a:off x="6558000" y="0"/>
            <a:ext cx="5634000" cy="6858000"/>
          </a:xfrm>
          <a:prstGeom prst="rect">
            <a:avLst/>
          </a:prstGeom>
          <a:solidFill>
            <a:srgbClr val="D8D8D8"/>
          </a:solidFill>
          <a:ln>
            <a:noFill/>
          </a:ln>
        </p:spPr>
      </p:sp>
      <p:sp>
        <p:nvSpPr>
          <p:cNvPr id="27" name="Google Shape;27;g2808bf5c638_2_132"/>
          <p:cNvSpPr txBox="1">
            <a:spLocks noGrp="1"/>
          </p:cNvSpPr>
          <p:nvPr>
            <p:ph type="body" idx="1"/>
          </p:nvPr>
        </p:nvSpPr>
        <p:spPr>
          <a:xfrm>
            <a:off x="684214" y="1585913"/>
            <a:ext cx="5004000" cy="43641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000"/>
              <a:buNone/>
              <a:defRPr/>
            </a:lvl1pPr>
            <a:lvl2pPr marL="914400" lvl="1" indent="-228600" algn="l">
              <a:lnSpc>
                <a:spcPct val="100000"/>
              </a:lnSpc>
              <a:spcBef>
                <a:spcPts val="1417"/>
              </a:spcBef>
              <a:spcAft>
                <a:spcPts val="0"/>
              </a:spcAft>
              <a:buClr>
                <a:schemeClr val="accent1"/>
              </a:buClr>
              <a:buSzPts val="2400"/>
              <a:buNone/>
              <a:defRPr/>
            </a:lvl2pPr>
            <a:lvl3pPr marL="1371600" lvl="2" indent="-228600" algn="l">
              <a:lnSpc>
                <a:spcPct val="100000"/>
              </a:lnSpc>
              <a:spcBef>
                <a:spcPts val="283"/>
              </a:spcBef>
              <a:spcAft>
                <a:spcPts val="0"/>
              </a:spcAft>
              <a:buSzPts val="2800"/>
              <a:buNone/>
              <a:defRPr/>
            </a:lvl3pPr>
            <a:lvl4pPr marL="1828800" lvl="3" indent="-355600" algn="l">
              <a:lnSpc>
                <a:spcPct val="120000"/>
              </a:lnSpc>
              <a:spcBef>
                <a:spcPts val="1134"/>
              </a:spcBef>
              <a:spcAft>
                <a:spcPts val="0"/>
              </a:spcAft>
              <a:buSzPts val="2000"/>
              <a:buChar char="―"/>
              <a:defRPr/>
            </a:lvl4pPr>
            <a:lvl5pPr marL="2286000" lvl="4" indent="-355600" algn="l">
              <a:lnSpc>
                <a:spcPct val="120000"/>
              </a:lnSpc>
              <a:spcBef>
                <a:spcPts val="1417"/>
              </a:spcBef>
              <a:spcAft>
                <a:spcPts val="0"/>
              </a:spcAft>
              <a:buSzPts val="2000"/>
              <a:buChar char="―"/>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69677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1C363-10F4-1D10-246E-8C2D02B4B369}"/>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1209845E-F1CE-5053-654D-3FF73824174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A8CDB2A7-C0A6-D964-8CF4-A3BD42303C37}"/>
              </a:ext>
            </a:extLst>
          </p:cNvPr>
          <p:cNvSpPr>
            <a:spLocks noGrp="1"/>
          </p:cNvSpPr>
          <p:nvPr>
            <p:ph type="dt" sz="half" idx="10"/>
          </p:nvPr>
        </p:nvSpPr>
        <p:spPr/>
        <p:txBody>
          <a:bodyPr/>
          <a:lstStyle/>
          <a:p>
            <a:fld id="{6CCB604D-6C3E-F542-94CF-2BF31CC6EE6E}" type="datetime1">
              <a:rPr lang="de-DE" smtClean="0"/>
              <a:t>25.01.24</a:t>
            </a:fld>
            <a:endParaRPr lang="en-DE"/>
          </a:p>
        </p:txBody>
      </p:sp>
      <p:sp>
        <p:nvSpPr>
          <p:cNvPr id="5" name="Footer Placeholder 4">
            <a:extLst>
              <a:ext uri="{FF2B5EF4-FFF2-40B4-BE49-F238E27FC236}">
                <a16:creationId xmlns:a16="http://schemas.microsoft.com/office/drawing/2014/main" id="{413C8439-B6B8-917E-3113-D05C200B595F}"/>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00D35649-D4CC-E96C-B9ED-AC2D1DDD3D9A}"/>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222561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C5A3-FA8B-856A-95B4-D57F9D69EA5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6D692C96-28F1-A0D5-9F78-A086151DE6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97A9F5-1D06-A532-5252-D8A7366597EA}"/>
              </a:ext>
            </a:extLst>
          </p:cNvPr>
          <p:cNvSpPr>
            <a:spLocks noGrp="1"/>
          </p:cNvSpPr>
          <p:nvPr>
            <p:ph type="dt" sz="half" idx="10"/>
          </p:nvPr>
        </p:nvSpPr>
        <p:spPr/>
        <p:txBody>
          <a:bodyPr/>
          <a:lstStyle/>
          <a:p>
            <a:fld id="{8E8A3AA9-0C6C-B642-B18D-690E6C647CA7}" type="datetime1">
              <a:rPr lang="de-DE" smtClean="0"/>
              <a:t>25.01.24</a:t>
            </a:fld>
            <a:endParaRPr lang="en-DE"/>
          </a:p>
        </p:txBody>
      </p:sp>
      <p:sp>
        <p:nvSpPr>
          <p:cNvPr id="5" name="Footer Placeholder 4">
            <a:extLst>
              <a:ext uri="{FF2B5EF4-FFF2-40B4-BE49-F238E27FC236}">
                <a16:creationId xmlns:a16="http://schemas.microsoft.com/office/drawing/2014/main" id="{0684FC84-BE79-285A-6A55-1E0454094DE4}"/>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1A100BA3-7034-386D-DC46-EFF67DD7C7C2}"/>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446047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5646-4083-4A99-6D77-BC661EE18D8D}"/>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27B04EAE-A15E-F8BE-8A62-4C43C2630C4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27811065-CC40-A554-99A5-4ED3D8A9886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09DBCBCC-5FBB-C28E-C08E-6F6D5113ECF3}"/>
              </a:ext>
            </a:extLst>
          </p:cNvPr>
          <p:cNvSpPr>
            <a:spLocks noGrp="1"/>
          </p:cNvSpPr>
          <p:nvPr>
            <p:ph type="dt" sz="half" idx="10"/>
          </p:nvPr>
        </p:nvSpPr>
        <p:spPr/>
        <p:txBody>
          <a:bodyPr/>
          <a:lstStyle/>
          <a:p>
            <a:fld id="{F4677BD8-B290-FD47-BED5-880AC1988E1D}" type="datetime1">
              <a:rPr lang="de-DE" smtClean="0"/>
              <a:t>25.01.24</a:t>
            </a:fld>
            <a:endParaRPr lang="en-DE"/>
          </a:p>
        </p:txBody>
      </p:sp>
      <p:sp>
        <p:nvSpPr>
          <p:cNvPr id="6" name="Footer Placeholder 5">
            <a:extLst>
              <a:ext uri="{FF2B5EF4-FFF2-40B4-BE49-F238E27FC236}">
                <a16:creationId xmlns:a16="http://schemas.microsoft.com/office/drawing/2014/main" id="{BB1FDA9B-78F0-049C-E22E-FE3E3BF91783}"/>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CC6749F2-B8CB-8ADE-4074-656CE0366E00}"/>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575397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B0D9-660E-170E-3A68-651A25069610}"/>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0F1D4299-604D-7CE3-BA72-C5156EE517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BD09F4-4515-51C6-FC4F-83DDDAF5669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BF3F1426-C066-92DE-1AB0-DE14BAB08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26FD058-B26B-6DDB-CCB0-3B85EFBAD6F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40B5278C-E954-7FC4-307D-1C789C87E7A3}"/>
              </a:ext>
            </a:extLst>
          </p:cNvPr>
          <p:cNvSpPr>
            <a:spLocks noGrp="1"/>
          </p:cNvSpPr>
          <p:nvPr>
            <p:ph type="dt" sz="half" idx="10"/>
          </p:nvPr>
        </p:nvSpPr>
        <p:spPr/>
        <p:txBody>
          <a:bodyPr/>
          <a:lstStyle/>
          <a:p>
            <a:fld id="{13E4E080-4618-7C4E-91E1-053C83138E74}" type="datetime1">
              <a:rPr lang="de-DE" smtClean="0"/>
              <a:t>25.01.24</a:t>
            </a:fld>
            <a:endParaRPr lang="en-DE"/>
          </a:p>
        </p:txBody>
      </p:sp>
      <p:sp>
        <p:nvSpPr>
          <p:cNvPr id="8" name="Footer Placeholder 7">
            <a:extLst>
              <a:ext uri="{FF2B5EF4-FFF2-40B4-BE49-F238E27FC236}">
                <a16:creationId xmlns:a16="http://schemas.microsoft.com/office/drawing/2014/main" id="{3933BEFC-6710-9302-77F0-C8BF25928166}"/>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BBB97B38-B4FC-8847-5803-A23A1E34BBFB}"/>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282825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61A4-80F0-58B8-3F9C-00CF15E82E67}"/>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EB9E6C72-4F9B-B477-00F5-C5521C9945CC}"/>
              </a:ext>
            </a:extLst>
          </p:cNvPr>
          <p:cNvSpPr>
            <a:spLocks noGrp="1"/>
          </p:cNvSpPr>
          <p:nvPr>
            <p:ph type="dt" sz="half" idx="10"/>
          </p:nvPr>
        </p:nvSpPr>
        <p:spPr/>
        <p:txBody>
          <a:bodyPr/>
          <a:lstStyle/>
          <a:p>
            <a:fld id="{8E5818BD-551D-4149-A630-4D21BD026F71}" type="datetime1">
              <a:rPr lang="de-DE" smtClean="0"/>
              <a:t>25.01.24</a:t>
            </a:fld>
            <a:endParaRPr lang="en-DE"/>
          </a:p>
        </p:txBody>
      </p:sp>
      <p:sp>
        <p:nvSpPr>
          <p:cNvPr id="4" name="Footer Placeholder 3">
            <a:extLst>
              <a:ext uri="{FF2B5EF4-FFF2-40B4-BE49-F238E27FC236}">
                <a16:creationId xmlns:a16="http://schemas.microsoft.com/office/drawing/2014/main" id="{79A906E0-84DB-A846-495B-437403DE5F0B}"/>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434205B8-6E82-95C8-75FB-780F1ED6DCF5}"/>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747209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C86B7-7BE1-AC37-287E-AB2546714737}"/>
              </a:ext>
            </a:extLst>
          </p:cNvPr>
          <p:cNvSpPr>
            <a:spLocks noGrp="1"/>
          </p:cNvSpPr>
          <p:nvPr>
            <p:ph type="dt" sz="half" idx="10"/>
          </p:nvPr>
        </p:nvSpPr>
        <p:spPr/>
        <p:txBody>
          <a:bodyPr/>
          <a:lstStyle/>
          <a:p>
            <a:fld id="{D993BCF3-5331-5446-B73A-ABD6BD3D7A38}" type="datetime1">
              <a:rPr lang="de-DE" smtClean="0"/>
              <a:t>25.01.24</a:t>
            </a:fld>
            <a:endParaRPr lang="en-DE"/>
          </a:p>
        </p:txBody>
      </p:sp>
      <p:sp>
        <p:nvSpPr>
          <p:cNvPr id="3" name="Footer Placeholder 2">
            <a:extLst>
              <a:ext uri="{FF2B5EF4-FFF2-40B4-BE49-F238E27FC236}">
                <a16:creationId xmlns:a16="http://schemas.microsoft.com/office/drawing/2014/main" id="{03718D00-848A-3921-1912-8A48718F677D}"/>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29333295-6073-D834-FC5B-A1F312D6C693}"/>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2216566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A442-9193-3E4D-9A28-BA0CB0D480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EE741A87-37B3-17EE-E436-E87629B60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23679600-D0E8-5A6B-32AD-06CD7E2FA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EB262F-AAA1-D2D3-02A2-75B6261F2EA7}"/>
              </a:ext>
            </a:extLst>
          </p:cNvPr>
          <p:cNvSpPr>
            <a:spLocks noGrp="1"/>
          </p:cNvSpPr>
          <p:nvPr>
            <p:ph type="dt" sz="half" idx="10"/>
          </p:nvPr>
        </p:nvSpPr>
        <p:spPr/>
        <p:txBody>
          <a:bodyPr/>
          <a:lstStyle/>
          <a:p>
            <a:fld id="{5F34B868-4CE1-7C4F-B774-57690CEDC278}" type="datetime1">
              <a:rPr lang="de-DE" smtClean="0"/>
              <a:t>25.01.24</a:t>
            </a:fld>
            <a:endParaRPr lang="en-DE"/>
          </a:p>
        </p:txBody>
      </p:sp>
      <p:sp>
        <p:nvSpPr>
          <p:cNvPr id="6" name="Footer Placeholder 5">
            <a:extLst>
              <a:ext uri="{FF2B5EF4-FFF2-40B4-BE49-F238E27FC236}">
                <a16:creationId xmlns:a16="http://schemas.microsoft.com/office/drawing/2014/main" id="{CCD62D7B-965C-0A99-8906-EBF1D88A8715}"/>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06B1E91F-5E7F-59F3-1CA3-3CEA27930F1C}"/>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272909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0FCB8-0AEC-4C34-8263-6665F3F1CF4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BF269032-9712-FB11-FBF3-BE73B5D541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125D8FCA-A727-01B6-E586-10C78AB2A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E98CD1-6916-7392-886E-0F8003FE573E}"/>
              </a:ext>
            </a:extLst>
          </p:cNvPr>
          <p:cNvSpPr>
            <a:spLocks noGrp="1"/>
          </p:cNvSpPr>
          <p:nvPr>
            <p:ph type="dt" sz="half" idx="10"/>
          </p:nvPr>
        </p:nvSpPr>
        <p:spPr/>
        <p:txBody>
          <a:bodyPr/>
          <a:lstStyle/>
          <a:p>
            <a:fld id="{5184B385-D5A1-2D4E-ABC7-D17462793F86}" type="datetime1">
              <a:rPr lang="de-DE" smtClean="0"/>
              <a:t>25.01.24</a:t>
            </a:fld>
            <a:endParaRPr lang="en-DE"/>
          </a:p>
        </p:txBody>
      </p:sp>
      <p:sp>
        <p:nvSpPr>
          <p:cNvPr id="6" name="Footer Placeholder 5">
            <a:extLst>
              <a:ext uri="{FF2B5EF4-FFF2-40B4-BE49-F238E27FC236}">
                <a16:creationId xmlns:a16="http://schemas.microsoft.com/office/drawing/2014/main" id="{203202A5-C6EB-58FA-34FF-008470694909}"/>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D28462E2-4A29-4B6E-5F93-A6C4F812B240}"/>
              </a:ext>
            </a:extLst>
          </p:cNvPr>
          <p:cNvSpPr>
            <a:spLocks noGrp="1"/>
          </p:cNvSpPr>
          <p:nvPr>
            <p:ph type="sldNum" sz="quarter" idx="12"/>
          </p:nvPr>
        </p:nvSpPr>
        <p:spPr/>
        <p:txBody>
          <a:bodyPr/>
          <a:lstStyle/>
          <a:p>
            <a:fld id="{382FE3B2-D654-DC4D-BF2E-7CDECCC5A15C}" type="slidenum">
              <a:rPr lang="en-DE" smtClean="0"/>
              <a:t>‹#›</a:t>
            </a:fld>
            <a:endParaRPr lang="en-DE"/>
          </a:p>
        </p:txBody>
      </p:sp>
    </p:spTree>
    <p:extLst>
      <p:ext uri="{BB962C8B-B14F-4D97-AF65-F5344CB8AC3E}">
        <p14:creationId xmlns:p14="http://schemas.microsoft.com/office/powerpoint/2010/main" val="362972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8FFAF9-05BA-1B6D-8378-F37468020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E00D67D2-3174-532D-A75A-D3CEAD2181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B4C505EB-F531-6258-09FE-F2933CA3E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332D0-7443-B84F-8B12-DD9C00299E74}" type="datetime1">
              <a:rPr lang="de-DE" smtClean="0"/>
              <a:t>25.01.24</a:t>
            </a:fld>
            <a:endParaRPr lang="en-DE"/>
          </a:p>
        </p:txBody>
      </p:sp>
      <p:sp>
        <p:nvSpPr>
          <p:cNvPr id="5" name="Footer Placeholder 4">
            <a:extLst>
              <a:ext uri="{FF2B5EF4-FFF2-40B4-BE49-F238E27FC236}">
                <a16:creationId xmlns:a16="http://schemas.microsoft.com/office/drawing/2014/main" id="{302B1218-F4D1-316A-4E2F-5F8844FE9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132CD0D0-1C1E-9461-FD0E-A41ACC1A22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FE3B2-D654-DC4D-BF2E-7CDECCC5A15C}" type="slidenum">
              <a:rPr lang="en-DE" smtClean="0"/>
              <a:t>‹#›</a:t>
            </a:fld>
            <a:endParaRPr lang="en-DE"/>
          </a:p>
        </p:txBody>
      </p:sp>
    </p:spTree>
    <p:extLst>
      <p:ext uri="{BB962C8B-B14F-4D97-AF65-F5344CB8AC3E}">
        <p14:creationId xmlns:p14="http://schemas.microsoft.com/office/powerpoint/2010/main" val="935248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36.svg"/><Relationship Id="rId2"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maps/d/u/1/edit?hl=en&amp;mid=19lpleSC_rJs0dyVT3Btg0ZDgW5BpqTM&amp;ll=6.530557433267241%2C0&amp;z=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9.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image" Target="../media/image12.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jp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3.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Freeform 4"/>
          <p:cNvSpPr/>
          <p:nvPr/>
        </p:nvSpPr>
        <p:spPr>
          <a:xfrm>
            <a:off x="-176645" y="1764639"/>
            <a:ext cx="12624954" cy="2539126"/>
          </a:xfrm>
          <a:custGeom>
            <a:avLst/>
            <a:gdLst/>
            <a:ahLst/>
            <a:cxnLst/>
            <a:rect l="l" t="t" r="r" b="b"/>
            <a:pathLst>
              <a:path w="23245151" h="3808689">
                <a:moveTo>
                  <a:pt x="0" y="0"/>
                </a:moveTo>
                <a:lnTo>
                  <a:pt x="23245151" y="0"/>
                </a:lnTo>
                <a:lnTo>
                  <a:pt x="23245151" y="3808689"/>
                </a:lnTo>
                <a:lnTo>
                  <a:pt x="0" y="3808689"/>
                </a:lnTo>
                <a:lnTo>
                  <a:pt x="0" y="0"/>
                </a:lnTo>
                <a:close/>
              </a:path>
            </a:pathLst>
          </a:custGeom>
          <a:blipFill>
            <a:blip r:embed="rId3">
              <a:extLst>
                <a:ext uri="{96DAC541-7B7A-43D3-8B79-37D633B846F1}">
                  <asvg:svgBlip xmlns:asvg="http://schemas.microsoft.com/office/drawing/2016/SVG/main" r:embed="rId4"/>
                </a:ext>
              </a:extLst>
            </a:blip>
            <a:stretch>
              <a:fillRect l="-10363" r="-12384" b="-109542"/>
            </a:stretch>
          </a:blipFill>
        </p:spPr>
        <p:txBody>
          <a:bodyPr/>
          <a:lstStyle/>
          <a:p>
            <a:endParaRPr lang="en-IT"/>
          </a:p>
        </p:txBody>
      </p:sp>
      <p:sp>
        <p:nvSpPr>
          <p:cNvPr id="5" name="Freeform 5"/>
          <p:cNvSpPr/>
          <p:nvPr/>
        </p:nvSpPr>
        <p:spPr>
          <a:xfrm>
            <a:off x="-176644" y="1968713"/>
            <a:ext cx="12624954" cy="2539126"/>
          </a:xfrm>
          <a:custGeom>
            <a:avLst/>
            <a:gdLst/>
            <a:ahLst/>
            <a:cxnLst/>
            <a:rect l="l" t="t" r="r" b="b"/>
            <a:pathLst>
              <a:path w="23245151" h="3808689">
                <a:moveTo>
                  <a:pt x="0" y="0"/>
                </a:moveTo>
                <a:lnTo>
                  <a:pt x="23245151" y="0"/>
                </a:lnTo>
                <a:lnTo>
                  <a:pt x="23245151" y="3808689"/>
                </a:lnTo>
                <a:lnTo>
                  <a:pt x="0" y="3808689"/>
                </a:lnTo>
                <a:lnTo>
                  <a:pt x="0" y="0"/>
                </a:lnTo>
                <a:close/>
              </a:path>
            </a:pathLst>
          </a:custGeom>
          <a:blipFill>
            <a:blip r:embed="rId5">
              <a:extLst>
                <a:ext uri="{96DAC541-7B7A-43D3-8B79-37D633B846F1}">
                  <asvg:svgBlip xmlns:asvg="http://schemas.microsoft.com/office/drawing/2016/SVG/main" r:embed="rId6"/>
                </a:ext>
              </a:extLst>
            </a:blip>
            <a:stretch>
              <a:fillRect l="-5985" r="-16763" b="-109542"/>
            </a:stretch>
          </a:blipFill>
        </p:spPr>
        <p:txBody>
          <a:bodyPr/>
          <a:lstStyle/>
          <a:p>
            <a:endParaRPr lang="en-IT" dirty="0"/>
          </a:p>
        </p:txBody>
      </p:sp>
      <p:sp>
        <p:nvSpPr>
          <p:cNvPr id="13" name="Title 1">
            <a:extLst>
              <a:ext uri="{FF2B5EF4-FFF2-40B4-BE49-F238E27FC236}">
                <a16:creationId xmlns:a16="http://schemas.microsoft.com/office/drawing/2014/main" id="{5687A075-A77F-58D8-5A37-5EE3F5DF3A80}"/>
              </a:ext>
            </a:extLst>
          </p:cNvPr>
          <p:cNvSpPr txBox="1">
            <a:spLocks/>
          </p:cNvSpPr>
          <p:nvPr/>
        </p:nvSpPr>
        <p:spPr>
          <a:xfrm>
            <a:off x="3053004" y="3030115"/>
            <a:ext cx="9144000" cy="23876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latin typeface="DIN Alternate" panose="020B0500000000000000" pitchFamily="34" charset="77"/>
                <a:cs typeface="Arial" panose="020B0604020202020204" pitchFamily="34" charset="0"/>
              </a:rPr>
              <a:t>UN Decade Collaborative Centre for Coastal Resilience</a:t>
            </a:r>
            <a:endParaRPr lang="en-DE" dirty="0">
              <a:solidFill>
                <a:schemeClr val="bg1"/>
              </a:solidFill>
              <a:latin typeface="DIN Alternate" panose="020B0500000000000000" pitchFamily="34" charset="77"/>
              <a:cs typeface="Arial" panose="020B0604020202020204" pitchFamily="34" charset="0"/>
            </a:endParaRPr>
          </a:p>
        </p:txBody>
      </p:sp>
      <p:sp>
        <p:nvSpPr>
          <p:cNvPr id="15" name="Rectangle 14">
            <a:extLst>
              <a:ext uri="{FF2B5EF4-FFF2-40B4-BE49-F238E27FC236}">
                <a16:creationId xmlns:a16="http://schemas.microsoft.com/office/drawing/2014/main" id="{DA61FEB8-2C8A-AF2B-47C5-0EEF82E15E94}"/>
              </a:ext>
            </a:extLst>
          </p:cNvPr>
          <p:cNvSpPr/>
          <p:nvPr/>
        </p:nvSpPr>
        <p:spPr>
          <a:xfrm>
            <a:off x="-176645" y="4494352"/>
            <a:ext cx="12624954" cy="2470516"/>
          </a:xfrm>
          <a:prstGeom prst="rect">
            <a:avLst/>
          </a:prstGeom>
          <a:solidFill>
            <a:srgbClr val="1B3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14" name="Subtitle 2">
            <a:extLst>
              <a:ext uri="{FF2B5EF4-FFF2-40B4-BE49-F238E27FC236}">
                <a16:creationId xmlns:a16="http://schemas.microsoft.com/office/drawing/2014/main" id="{3108C09D-E4CC-0DF6-08F7-8AB49234585F}"/>
              </a:ext>
            </a:extLst>
          </p:cNvPr>
          <p:cNvSpPr txBox="1">
            <a:spLocks/>
          </p:cNvSpPr>
          <p:nvPr/>
        </p:nvSpPr>
        <p:spPr>
          <a:xfrm>
            <a:off x="3053004" y="4477040"/>
            <a:ext cx="9144000" cy="1030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solidFill>
                  <a:schemeClr val="bg1"/>
                </a:solidFill>
                <a:latin typeface="Arial" panose="020B0604020202020204" pitchFamily="34" charset="0"/>
                <a:cs typeface="Arial" panose="020B0604020202020204" pitchFamily="34" charset="0"/>
              </a:rPr>
              <a:t>Nadia Pinardi, DCC-CR </a:t>
            </a:r>
            <a:r>
              <a:rPr lang="de-DE" sz="2400" dirty="0" err="1">
                <a:solidFill>
                  <a:schemeClr val="bg1"/>
                </a:solidFill>
                <a:latin typeface="Arial" panose="020B0604020202020204" pitchFamily="34" charset="0"/>
                <a:cs typeface="Arial" panose="020B0604020202020204" pitchFamily="34" charset="0"/>
              </a:rPr>
              <a:t>Director</a:t>
            </a:r>
            <a:endParaRPr lang="de-DE" sz="2400" dirty="0">
              <a:solidFill>
                <a:schemeClr val="bg1"/>
              </a:solidFill>
              <a:latin typeface="Arial" panose="020B0604020202020204" pitchFamily="34" charset="0"/>
              <a:cs typeface="Arial" panose="020B0604020202020204" pitchFamily="34" charset="0"/>
            </a:endParaRPr>
          </a:p>
          <a:p>
            <a:pPr marL="0" indent="0" algn="ctr">
              <a:buNone/>
            </a:pPr>
            <a:r>
              <a:rPr lang="de-DE" sz="2400" dirty="0">
                <a:solidFill>
                  <a:schemeClr val="bg1"/>
                </a:solidFill>
                <a:latin typeface="Arial" panose="020B0604020202020204" pitchFamily="34" charset="0"/>
                <a:cs typeface="Arial" panose="020B0604020202020204" pitchFamily="34" charset="0"/>
              </a:rPr>
              <a:t>25 </a:t>
            </a:r>
            <a:r>
              <a:rPr lang="en-US" sz="2400" dirty="0">
                <a:solidFill>
                  <a:schemeClr val="bg1"/>
                </a:solidFill>
                <a:latin typeface="Arial" panose="020B0604020202020204" pitchFamily="34" charset="0"/>
                <a:cs typeface="Arial" panose="020B0604020202020204" pitchFamily="34" charset="0"/>
              </a:rPr>
              <a:t>January</a:t>
            </a:r>
            <a:r>
              <a:rPr lang="de-DE" sz="2400" dirty="0">
                <a:solidFill>
                  <a:schemeClr val="bg1"/>
                </a:solidFill>
                <a:latin typeface="Arial" panose="020B0604020202020204" pitchFamily="34" charset="0"/>
                <a:cs typeface="Arial" panose="020B0604020202020204" pitchFamily="34" charset="0"/>
              </a:rPr>
              <a:t> 2024</a:t>
            </a:r>
            <a:endParaRPr lang="en-DE" sz="2400" dirty="0">
              <a:solidFill>
                <a:schemeClr val="bg1"/>
              </a:solidFill>
              <a:latin typeface="Arial" panose="020B0604020202020204" pitchFamily="34" charset="0"/>
              <a:cs typeface="Arial" panose="020B0604020202020204" pitchFamily="34" charset="0"/>
            </a:endParaRPr>
          </a:p>
        </p:txBody>
      </p:sp>
      <p:pic>
        <p:nvPicPr>
          <p:cNvPr id="16" name="Picture 15" descr="Logo&#10;&#10;Description automatically generated">
            <a:extLst>
              <a:ext uri="{FF2B5EF4-FFF2-40B4-BE49-F238E27FC236}">
                <a16:creationId xmlns:a16="http://schemas.microsoft.com/office/drawing/2014/main" id="{ADDCBBDB-718D-D7C6-583C-95E2BF4C74D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525028" y="5548347"/>
            <a:ext cx="1276671" cy="913696"/>
          </a:xfrm>
          <a:prstGeom prst="rect">
            <a:avLst/>
          </a:prstGeom>
        </p:spPr>
      </p:pic>
      <p:pic>
        <p:nvPicPr>
          <p:cNvPr id="17" name="Picture 16" descr="A picture containing graphics, font, text, graphic design&#10;&#10;Description automatically generated">
            <a:extLst>
              <a:ext uri="{FF2B5EF4-FFF2-40B4-BE49-F238E27FC236}">
                <a16:creationId xmlns:a16="http://schemas.microsoft.com/office/drawing/2014/main" id="{9498928B-4B24-E4E1-2A25-4DD5279208F1}"/>
              </a:ext>
            </a:extLst>
          </p:cNvPr>
          <p:cNvPicPr>
            <a:picLocks noChangeAspect="1"/>
          </p:cNvPicPr>
          <p:nvPr/>
        </p:nvPicPr>
        <p:blipFill>
          <a:blip r:embed="rId9"/>
          <a:stretch>
            <a:fillRect/>
          </a:stretch>
        </p:blipFill>
        <p:spPr>
          <a:xfrm>
            <a:off x="4218917" y="5693621"/>
            <a:ext cx="1402199" cy="654359"/>
          </a:xfrm>
          <a:prstGeom prst="rect">
            <a:avLst/>
          </a:prstGeom>
        </p:spPr>
      </p:pic>
      <p:pic>
        <p:nvPicPr>
          <p:cNvPr id="18" name="Picture 17">
            <a:extLst>
              <a:ext uri="{FF2B5EF4-FFF2-40B4-BE49-F238E27FC236}">
                <a16:creationId xmlns:a16="http://schemas.microsoft.com/office/drawing/2014/main" id="{B1CC6059-022D-9738-222D-2AFFCF1D7E67}"/>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1500"/>
                    </a14:imgEffect>
                    <a14:imgEffect>
                      <a14:saturation sat="0"/>
                    </a14:imgEffect>
                    <a14:imgEffect>
                      <a14:brightnessContrast bright="100000"/>
                    </a14:imgEffect>
                  </a14:imgLayer>
                </a14:imgProps>
              </a:ext>
            </a:extLst>
          </a:blip>
          <a:srcRect t="30703" r="592" b="34328"/>
          <a:stretch/>
        </p:blipFill>
        <p:spPr>
          <a:xfrm>
            <a:off x="8873898" y="5783992"/>
            <a:ext cx="1886438" cy="442401"/>
          </a:xfrm>
          <a:prstGeom prst="rect">
            <a:avLst/>
          </a:prstGeom>
        </p:spPr>
      </p:pic>
      <p:pic>
        <p:nvPicPr>
          <p:cNvPr id="19" name="Picture 18">
            <a:extLst>
              <a:ext uri="{FF2B5EF4-FFF2-40B4-BE49-F238E27FC236}">
                <a16:creationId xmlns:a16="http://schemas.microsoft.com/office/drawing/2014/main" id="{6B41489E-A924-F129-BCF2-CCBDF4AB26A2}"/>
              </a:ext>
            </a:extLst>
          </p:cNvPr>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1500"/>
                    </a14:imgEffect>
                    <a14:imgEffect>
                      <a14:saturation sat="0"/>
                    </a14:imgEffect>
                    <a14:imgEffect>
                      <a14:brightnessContrast bright="100000"/>
                    </a14:imgEffect>
                  </a14:imgLayer>
                </a14:imgProps>
              </a:ext>
            </a:extLst>
          </a:blip>
          <a:srcRect l="15203" t="18034" r="14699" b="19309"/>
          <a:stretch/>
        </p:blipFill>
        <p:spPr>
          <a:xfrm>
            <a:off x="6738257" y="5637960"/>
            <a:ext cx="1180514" cy="7457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10</a:t>
            </a:fld>
            <a:endParaRPr lang="en-DE">
              <a:latin typeface="Arial"/>
              <a:cs typeface="Arial"/>
            </a:endParaRP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3"/>
          <a:stretch>
            <a:fillRect/>
          </a:stretch>
        </p:blipFill>
        <p:spPr>
          <a:xfrm>
            <a:off x="120650" y="84609"/>
            <a:ext cx="1560409" cy="728191"/>
          </a:xfrm>
          <a:prstGeom prst="rect">
            <a:avLst/>
          </a:prstGeom>
        </p:spPr>
      </p:pic>
      <p:sp>
        <p:nvSpPr>
          <p:cNvPr id="9" name="Text Placeholder 3">
            <a:extLst>
              <a:ext uri="{FF2B5EF4-FFF2-40B4-BE49-F238E27FC236}">
                <a16:creationId xmlns:a16="http://schemas.microsoft.com/office/drawing/2014/main" id="{EA2932D9-21EE-0F0E-C94C-0FF9BC5043A8}"/>
              </a:ext>
            </a:extLst>
          </p:cNvPr>
          <p:cNvSpPr>
            <a:spLocks noGrp="1"/>
          </p:cNvSpPr>
          <p:nvPr>
            <p:ph type="body" sz="half" idx="2"/>
          </p:nvPr>
        </p:nvSpPr>
        <p:spPr>
          <a:xfrm>
            <a:off x="2224123" y="301934"/>
            <a:ext cx="9847227" cy="528237"/>
          </a:xfrm>
        </p:spPr>
        <p:txBody>
          <a:bodyPr vert="horz" lIns="91440" tIns="45720" rIns="91440" bIns="45720" rtlCol="0" anchor="t">
            <a:noAutofit/>
          </a:bodyPr>
          <a:lstStyle/>
          <a:p>
            <a:r>
              <a:rPr lang="de-DE" sz="2800" dirty="0" err="1">
                <a:solidFill>
                  <a:srgbClr val="1B2E5B"/>
                </a:solidFill>
                <a:latin typeface="DIN Alternate"/>
                <a:cs typeface="Arial"/>
              </a:rPr>
              <a:t>Uphold</a:t>
            </a:r>
            <a:r>
              <a:rPr lang="de-DE" sz="2800" dirty="0">
                <a:solidFill>
                  <a:srgbClr val="1B2E5B"/>
                </a:solidFill>
                <a:latin typeface="DIN Alternate"/>
                <a:cs typeface="Arial"/>
              </a:rPr>
              <a:t> Environmental Justice </a:t>
            </a:r>
            <a:r>
              <a:rPr lang="de-DE" sz="2800" dirty="0" err="1">
                <a:solidFill>
                  <a:srgbClr val="1B2E5B"/>
                </a:solidFill>
                <a:latin typeface="DIN Alternate"/>
                <a:cs typeface="Arial"/>
              </a:rPr>
              <a:t>for</a:t>
            </a:r>
            <a:r>
              <a:rPr lang="de-DE" sz="2800" dirty="0">
                <a:solidFill>
                  <a:srgbClr val="1B2E5B"/>
                </a:solidFill>
                <a:latin typeface="DIN Alternate"/>
                <a:cs typeface="Arial"/>
              </a:rPr>
              <a:t> </a:t>
            </a:r>
            <a:r>
              <a:rPr lang="de-DE" sz="2800" dirty="0" err="1">
                <a:solidFill>
                  <a:srgbClr val="1B2E5B"/>
                </a:solidFill>
                <a:latin typeface="DIN Alternate"/>
                <a:cs typeface="Arial"/>
              </a:rPr>
              <a:t>Coastal</a:t>
            </a:r>
            <a:r>
              <a:rPr lang="de-DE" sz="2800" dirty="0">
                <a:solidFill>
                  <a:srgbClr val="1B2E5B"/>
                </a:solidFill>
                <a:latin typeface="DIN Alternate"/>
                <a:cs typeface="Arial"/>
              </a:rPr>
              <a:t> Communities </a:t>
            </a:r>
            <a:r>
              <a:rPr lang="de-DE" sz="2800" dirty="0" err="1">
                <a:solidFill>
                  <a:srgbClr val="1B2E5B"/>
                </a:solidFill>
                <a:latin typeface="DIN Alternate"/>
                <a:cs typeface="Arial"/>
              </a:rPr>
              <a:t>Activity</a:t>
            </a:r>
            <a:endParaRPr lang="en-US" sz="2800" dirty="0">
              <a:solidFill>
                <a:srgbClr val="1B2E5B"/>
              </a:solidFill>
              <a:latin typeface="DIN Alternate"/>
              <a:cs typeface="Arial"/>
            </a:endParaRPr>
          </a:p>
        </p:txBody>
      </p:sp>
      <p:sp>
        <p:nvSpPr>
          <p:cNvPr id="4" name="TextBox 3">
            <a:extLst>
              <a:ext uri="{FF2B5EF4-FFF2-40B4-BE49-F238E27FC236}">
                <a16:creationId xmlns:a16="http://schemas.microsoft.com/office/drawing/2014/main" id="{525316E8-FBC3-DE5C-28B2-5D40AE5126D3}"/>
              </a:ext>
            </a:extLst>
          </p:cNvPr>
          <p:cNvSpPr txBox="1"/>
          <p:nvPr/>
        </p:nvSpPr>
        <p:spPr>
          <a:xfrm>
            <a:off x="1970748" y="1224879"/>
            <a:ext cx="2668719" cy="4401205"/>
          </a:xfrm>
          <a:prstGeom prst="rect">
            <a:avLst/>
          </a:prstGeom>
          <a:noFill/>
        </p:spPr>
        <p:txBody>
          <a:bodyPr wrap="square" lIns="91440" tIns="45720" rIns="91440" bIns="45720" rtlCol="0" anchor="t">
            <a:spAutoFit/>
          </a:bodyPr>
          <a:lstStyle/>
          <a:p>
            <a:pPr marL="285750" indent="-285750">
              <a:buFont typeface="Arial,Sans-Serif" panose="020B0604020202020204" pitchFamily="34" charset="0"/>
              <a:buChar char="•"/>
            </a:pPr>
            <a:r>
              <a:rPr lang="en-US" sz="2000" dirty="0">
                <a:solidFill>
                  <a:srgbClr val="1B2E5B"/>
                </a:solidFill>
                <a:latin typeface="Arial"/>
                <a:cs typeface="Arial"/>
              </a:rPr>
              <a:t>Mapping of existing literature on coastal (environmental) justice</a:t>
            </a:r>
            <a:endParaRPr lang="it-IT" dirty="0"/>
          </a:p>
          <a:p>
            <a:pPr marL="285750" indent="-285750">
              <a:buFont typeface="Arial,Sans-Serif" panose="020B0604020202020204" pitchFamily="34" charset="0"/>
              <a:buChar char="•"/>
            </a:pPr>
            <a:r>
              <a:rPr lang="en-US" sz="2000" dirty="0">
                <a:solidFill>
                  <a:srgbClr val="1B2E5B"/>
                </a:solidFill>
                <a:latin typeface="Arial"/>
                <a:cs typeface="Arial"/>
              </a:rPr>
              <a:t>Search on Web of Science and Scopus</a:t>
            </a:r>
            <a:endParaRPr lang="en-US" dirty="0"/>
          </a:p>
          <a:p>
            <a:pPr marL="285750" indent="-285750">
              <a:buFont typeface="Arial,Sans-Serif" panose="020B0604020202020204" pitchFamily="34" charset="0"/>
              <a:buChar char="•"/>
            </a:pPr>
            <a:r>
              <a:rPr lang="en-US" sz="2000" dirty="0">
                <a:solidFill>
                  <a:srgbClr val="1B2E5B"/>
                </a:solidFill>
                <a:latin typeface="Arial"/>
                <a:cs typeface="Arial"/>
              </a:rPr>
              <a:t>Database with 135 journal articles (1995-)</a:t>
            </a:r>
          </a:p>
          <a:p>
            <a:pPr marL="285750" indent="-285750">
              <a:buFont typeface="Arial,Sans-Serif" panose="020B0604020202020204" pitchFamily="34" charset="0"/>
              <a:buChar char="•"/>
            </a:pPr>
            <a:r>
              <a:rPr lang="en-US" sz="2000" dirty="0">
                <a:solidFill>
                  <a:srgbClr val="1B2E5B"/>
                </a:solidFill>
                <a:latin typeface="Arial"/>
                <a:cs typeface="Arial"/>
              </a:rPr>
              <a:t>Material to be published on DCC-CR website</a:t>
            </a:r>
          </a:p>
        </p:txBody>
      </p:sp>
      <p:pic>
        <p:nvPicPr>
          <p:cNvPr id="2" name="Immagine 6" descr="Immagine che contiene testo, schermata, diagramma, cerchio&#10;&#10;Descrizione generata automaticamente">
            <a:extLst>
              <a:ext uri="{FF2B5EF4-FFF2-40B4-BE49-F238E27FC236}">
                <a16:creationId xmlns:a16="http://schemas.microsoft.com/office/drawing/2014/main" id="{E88202C4-9CA9-EEBC-41A6-B7CD006AF23C}"/>
              </a:ext>
            </a:extLst>
          </p:cNvPr>
          <p:cNvPicPr>
            <a:picLocks noChangeAspect="1"/>
          </p:cNvPicPr>
          <p:nvPr/>
        </p:nvPicPr>
        <p:blipFill>
          <a:blip r:embed="rId4"/>
          <a:stretch>
            <a:fillRect/>
          </a:stretch>
        </p:blipFill>
        <p:spPr>
          <a:xfrm>
            <a:off x="4639467" y="952856"/>
            <a:ext cx="7472564" cy="5768619"/>
          </a:xfrm>
          <a:prstGeom prst="rect">
            <a:avLst/>
          </a:prstGeom>
        </p:spPr>
      </p:pic>
    </p:spTree>
    <p:extLst>
      <p:ext uri="{BB962C8B-B14F-4D97-AF65-F5344CB8AC3E}">
        <p14:creationId xmlns:p14="http://schemas.microsoft.com/office/powerpoint/2010/main" val="662069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11</a:t>
            </a:fld>
            <a:endParaRPr lang="en-DE">
              <a:latin typeface="Arial"/>
              <a:cs typeface="Arial"/>
            </a:endParaRPr>
          </a:p>
        </p:txBody>
      </p:sp>
      <p:sp>
        <p:nvSpPr>
          <p:cNvPr id="162" name="Text Placeholder 3">
            <a:extLst>
              <a:ext uri="{FF2B5EF4-FFF2-40B4-BE49-F238E27FC236}">
                <a16:creationId xmlns:a16="http://schemas.microsoft.com/office/drawing/2014/main" id="{C2BDD19D-618B-A1DF-1108-0C75B6548B04}"/>
              </a:ext>
            </a:extLst>
          </p:cNvPr>
          <p:cNvSpPr txBox="1">
            <a:spLocks/>
          </p:cNvSpPr>
          <p:nvPr/>
        </p:nvSpPr>
        <p:spPr>
          <a:xfrm>
            <a:off x="1943363" y="1523191"/>
            <a:ext cx="3896949" cy="46720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endParaRPr lang="en-DE" sz="2400">
              <a:solidFill>
                <a:srgbClr val="1B2E5B"/>
              </a:solidFill>
              <a:latin typeface="Arial" panose="020B0604020202020204" pitchFamily="34" charset="0"/>
              <a:cs typeface="Arial" panose="020B0604020202020204" pitchFamily="34" charset="0"/>
            </a:endParaRPr>
          </a:p>
        </p:txBody>
      </p:sp>
      <p:sp>
        <p:nvSpPr>
          <p:cNvPr id="76" name="Text Placeholder 3">
            <a:extLst>
              <a:ext uri="{FF2B5EF4-FFF2-40B4-BE49-F238E27FC236}">
                <a16:creationId xmlns:a16="http://schemas.microsoft.com/office/drawing/2014/main" id="{021C6CB0-1436-28C5-AA83-266A4CF58D12}"/>
              </a:ext>
            </a:extLst>
          </p:cNvPr>
          <p:cNvSpPr>
            <a:spLocks noGrp="1"/>
          </p:cNvSpPr>
          <p:nvPr>
            <p:ph type="body" sz="half" idx="2"/>
          </p:nvPr>
        </p:nvSpPr>
        <p:spPr>
          <a:xfrm>
            <a:off x="2224123" y="611968"/>
            <a:ext cx="5336015" cy="330804"/>
          </a:xfrm>
        </p:spPr>
        <p:txBody>
          <a:bodyPr vert="horz" lIns="91440" tIns="45720" rIns="91440" bIns="45720" rtlCol="0" anchor="t">
            <a:noAutofit/>
          </a:bodyPr>
          <a:lstStyle/>
          <a:p>
            <a:r>
              <a:rPr lang="de-DE" sz="2800" dirty="0">
                <a:solidFill>
                  <a:srgbClr val="1B2E5B"/>
                </a:solidFill>
                <a:latin typeface="DIN Alternate"/>
                <a:cs typeface="Arial"/>
              </a:rPr>
              <a:t>DCC-</a:t>
            </a:r>
            <a:r>
              <a:rPr lang="de-DE" sz="2800" dirty="0" err="1">
                <a:solidFill>
                  <a:srgbClr val="1B2E5B"/>
                </a:solidFill>
                <a:latin typeface="DIN Alternate"/>
                <a:cs typeface="Arial"/>
              </a:rPr>
              <a:t>CR‘s</a:t>
            </a:r>
            <a:r>
              <a:rPr lang="de-DE" sz="2800" dirty="0">
                <a:solidFill>
                  <a:srgbClr val="1B2E5B"/>
                </a:solidFill>
                <a:latin typeface="DIN Alternate"/>
                <a:cs typeface="Arial"/>
              </a:rPr>
              <a:t> Cross-</a:t>
            </a:r>
            <a:r>
              <a:rPr lang="de-DE" sz="2800" dirty="0" err="1">
                <a:solidFill>
                  <a:srgbClr val="1B2E5B"/>
                </a:solidFill>
                <a:latin typeface="DIN Alternate"/>
                <a:cs typeface="Arial"/>
              </a:rPr>
              <a:t>cutting</a:t>
            </a:r>
            <a:r>
              <a:rPr lang="de-DE" sz="2800" dirty="0">
                <a:solidFill>
                  <a:srgbClr val="1B2E5B"/>
                </a:solidFill>
                <a:latin typeface="DIN Alternate"/>
                <a:cs typeface="Arial"/>
              </a:rPr>
              <a:t> </a:t>
            </a:r>
            <a:r>
              <a:rPr lang="de-DE" sz="2800" dirty="0" err="1">
                <a:solidFill>
                  <a:srgbClr val="1B2E5B"/>
                </a:solidFill>
                <a:latin typeface="DIN Alternate"/>
                <a:cs typeface="Arial"/>
              </a:rPr>
              <a:t>activities</a:t>
            </a:r>
            <a:endParaRPr lang="en-US" sz="2800" dirty="0">
              <a:solidFill>
                <a:srgbClr val="1B2E5B"/>
              </a:solidFill>
              <a:latin typeface="DIN Alternate"/>
              <a:cs typeface="Arial"/>
            </a:endParaRP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3"/>
          <a:stretch>
            <a:fillRect/>
          </a:stretch>
        </p:blipFill>
        <p:spPr>
          <a:xfrm>
            <a:off x="120650" y="84609"/>
            <a:ext cx="1560409" cy="728191"/>
          </a:xfrm>
          <a:prstGeom prst="rect">
            <a:avLst/>
          </a:prstGeom>
        </p:spPr>
      </p:pic>
      <p:sp>
        <p:nvSpPr>
          <p:cNvPr id="18" name="Rectangle 17">
            <a:extLst>
              <a:ext uri="{FF2B5EF4-FFF2-40B4-BE49-F238E27FC236}">
                <a16:creationId xmlns:a16="http://schemas.microsoft.com/office/drawing/2014/main" id="{B6791F68-DFDA-3D1A-4EF5-911D1CF2C391}"/>
              </a:ext>
            </a:extLst>
          </p:cNvPr>
          <p:cNvSpPr/>
          <p:nvPr/>
        </p:nvSpPr>
        <p:spPr>
          <a:xfrm rot="2706349">
            <a:off x="2946400" y="1901371"/>
            <a:ext cx="2162629" cy="2162629"/>
          </a:xfrm>
          <a:prstGeom prst="rect">
            <a:avLst/>
          </a:prstGeom>
          <a:solidFill>
            <a:srgbClr val="1A2E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0" name="Rectangle 19">
            <a:extLst>
              <a:ext uri="{FF2B5EF4-FFF2-40B4-BE49-F238E27FC236}">
                <a16:creationId xmlns:a16="http://schemas.microsoft.com/office/drawing/2014/main" id="{DF8CE9A6-6914-56CF-BC34-53D83D282C3E}"/>
              </a:ext>
            </a:extLst>
          </p:cNvPr>
          <p:cNvSpPr/>
          <p:nvPr/>
        </p:nvSpPr>
        <p:spPr>
          <a:xfrm rot="2706349">
            <a:off x="4472432" y="3433753"/>
            <a:ext cx="2162629" cy="2162629"/>
          </a:xfrm>
          <a:prstGeom prst="rect">
            <a:avLst/>
          </a:prstGeom>
          <a:solidFill>
            <a:srgbClr val="477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1" name="Rectangle 20">
            <a:extLst>
              <a:ext uri="{FF2B5EF4-FFF2-40B4-BE49-F238E27FC236}">
                <a16:creationId xmlns:a16="http://schemas.microsoft.com/office/drawing/2014/main" id="{817E1597-B217-D1CD-8E21-7F01A720CDE8}"/>
              </a:ext>
            </a:extLst>
          </p:cNvPr>
          <p:cNvSpPr/>
          <p:nvPr/>
        </p:nvSpPr>
        <p:spPr>
          <a:xfrm rot="2706349">
            <a:off x="6004814" y="1907721"/>
            <a:ext cx="2162629" cy="2162629"/>
          </a:xfrm>
          <a:prstGeom prst="rect">
            <a:avLst/>
          </a:prstGeom>
          <a:solidFill>
            <a:srgbClr val="177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2" name="Rectangle 21">
            <a:extLst>
              <a:ext uri="{FF2B5EF4-FFF2-40B4-BE49-F238E27FC236}">
                <a16:creationId xmlns:a16="http://schemas.microsoft.com/office/drawing/2014/main" id="{198EA5E9-708D-73D1-6353-840B21A1F8A6}"/>
              </a:ext>
            </a:extLst>
          </p:cNvPr>
          <p:cNvSpPr/>
          <p:nvPr/>
        </p:nvSpPr>
        <p:spPr>
          <a:xfrm rot="2706349">
            <a:off x="7527672" y="3436928"/>
            <a:ext cx="2162629" cy="2162629"/>
          </a:xfrm>
          <a:prstGeom prst="rect">
            <a:avLst/>
          </a:prstGeom>
          <a:solidFill>
            <a:srgbClr val="CDD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3" name="Rectangle 22">
            <a:extLst>
              <a:ext uri="{FF2B5EF4-FFF2-40B4-BE49-F238E27FC236}">
                <a16:creationId xmlns:a16="http://schemas.microsoft.com/office/drawing/2014/main" id="{2571141B-0878-4F36-64EE-A8F7E0B52943}"/>
              </a:ext>
            </a:extLst>
          </p:cNvPr>
          <p:cNvSpPr/>
          <p:nvPr/>
        </p:nvSpPr>
        <p:spPr>
          <a:xfrm rot="2706349">
            <a:off x="9056878" y="1914071"/>
            <a:ext cx="2162629" cy="2162629"/>
          </a:xfrm>
          <a:prstGeom prst="rect">
            <a:avLst/>
          </a:prstGeom>
          <a:solidFill>
            <a:srgbClr val="2D99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4" name="Triangle 23">
            <a:extLst>
              <a:ext uri="{FF2B5EF4-FFF2-40B4-BE49-F238E27FC236}">
                <a16:creationId xmlns:a16="http://schemas.microsoft.com/office/drawing/2014/main" id="{11C4E769-5D37-B2C1-BF2B-393557189F37}"/>
              </a:ext>
            </a:extLst>
          </p:cNvPr>
          <p:cNvSpPr/>
          <p:nvPr/>
        </p:nvSpPr>
        <p:spPr>
          <a:xfrm rot="8102834">
            <a:off x="4744635" y="3678148"/>
            <a:ext cx="294990" cy="294034"/>
          </a:xfrm>
          <a:prstGeom prst="triangle">
            <a:avLst/>
          </a:prstGeom>
          <a:solidFill>
            <a:srgbClr val="192E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5" name="Triangle 24">
            <a:extLst>
              <a:ext uri="{FF2B5EF4-FFF2-40B4-BE49-F238E27FC236}">
                <a16:creationId xmlns:a16="http://schemas.microsoft.com/office/drawing/2014/main" id="{5BA5D200-F92F-B0B6-0889-70082B109C65}"/>
              </a:ext>
            </a:extLst>
          </p:cNvPr>
          <p:cNvSpPr/>
          <p:nvPr/>
        </p:nvSpPr>
        <p:spPr>
          <a:xfrm rot="2717288">
            <a:off x="6245999" y="3475510"/>
            <a:ext cx="294990" cy="294034"/>
          </a:xfrm>
          <a:prstGeom prst="triangle">
            <a:avLst/>
          </a:prstGeom>
          <a:solidFill>
            <a:srgbClr val="477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7" name="Triangle 26">
            <a:extLst>
              <a:ext uri="{FF2B5EF4-FFF2-40B4-BE49-F238E27FC236}">
                <a16:creationId xmlns:a16="http://schemas.microsoft.com/office/drawing/2014/main" id="{5F354BFF-BFAE-6545-BDC0-979AABDD21B9}"/>
              </a:ext>
            </a:extLst>
          </p:cNvPr>
          <p:cNvSpPr/>
          <p:nvPr/>
        </p:nvSpPr>
        <p:spPr>
          <a:xfrm rot="8102834">
            <a:off x="7813461" y="3678150"/>
            <a:ext cx="294990" cy="294034"/>
          </a:xfrm>
          <a:prstGeom prst="triangle">
            <a:avLst/>
          </a:prstGeom>
          <a:solidFill>
            <a:srgbClr val="177F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8" name="Triangle 27">
            <a:extLst>
              <a:ext uri="{FF2B5EF4-FFF2-40B4-BE49-F238E27FC236}">
                <a16:creationId xmlns:a16="http://schemas.microsoft.com/office/drawing/2014/main" id="{64D206AC-2885-A413-7F7B-22605FFA0D1A}"/>
              </a:ext>
            </a:extLst>
          </p:cNvPr>
          <p:cNvSpPr/>
          <p:nvPr/>
        </p:nvSpPr>
        <p:spPr>
          <a:xfrm rot="2717288">
            <a:off x="9306391" y="3508880"/>
            <a:ext cx="294990" cy="294034"/>
          </a:xfrm>
          <a:prstGeom prst="triangle">
            <a:avLst/>
          </a:prstGeom>
          <a:solidFill>
            <a:srgbClr val="CDD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9" name="TextBox 48">
            <a:extLst>
              <a:ext uri="{FF2B5EF4-FFF2-40B4-BE49-F238E27FC236}">
                <a16:creationId xmlns:a16="http://schemas.microsoft.com/office/drawing/2014/main" id="{07045C1A-327D-9245-4C5A-D3EB9F48D086}"/>
              </a:ext>
            </a:extLst>
          </p:cNvPr>
          <p:cNvSpPr txBox="1"/>
          <p:nvPr/>
        </p:nvSpPr>
        <p:spPr>
          <a:xfrm>
            <a:off x="3210277" y="2593566"/>
            <a:ext cx="1628524" cy="854080"/>
          </a:xfrm>
          <a:prstGeom prst="rect">
            <a:avLst/>
          </a:prstGeom>
        </p:spPr>
        <p:txBody>
          <a:bodyPr wrap="square" lIns="0" tIns="0" rIns="0" bIns="0" rtlCol="0" anchor="t">
            <a:spAutoFit/>
          </a:bodyPr>
          <a:lstStyle/>
          <a:p>
            <a:pPr algn="ctr"/>
            <a:r>
              <a:rPr lang="en-US" sz="1850" dirty="0">
                <a:solidFill>
                  <a:schemeClr val="bg1"/>
                </a:solidFill>
                <a:latin typeface="Arial"/>
                <a:ea typeface="+mn-lt"/>
                <a:cs typeface="+mn-lt"/>
              </a:rPr>
              <a:t>Global</a:t>
            </a:r>
          </a:p>
          <a:p>
            <a:pPr algn="ctr"/>
            <a:r>
              <a:rPr lang="en-US" sz="1850" dirty="0">
                <a:solidFill>
                  <a:schemeClr val="bg1"/>
                </a:solidFill>
                <a:latin typeface="Arial"/>
                <a:ea typeface="+mn-lt"/>
                <a:cs typeface="+mn-lt"/>
              </a:rPr>
              <a:t>South</a:t>
            </a:r>
          </a:p>
          <a:p>
            <a:pPr algn="ctr"/>
            <a:r>
              <a:rPr lang="en-US" sz="1850" dirty="0">
                <a:solidFill>
                  <a:schemeClr val="bg1"/>
                </a:solidFill>
                <a:latin typeface="Arial"/>
                <a:ea typeface="+mn-lt"/>
                <a:cs typeface="+mn-lt"/>
              </a:rPr>
              <a:t>Coasts</a:t>
            </a:r>
            <a:endParaRPr lang="en-US" sz="1850" dirty="0">
              <a:solidFill>
                <a:schemeClr val="bg1"/>
              </a:solidFill>
              <a:latin typeface="Arial"/>
              <a:cs typeface="Arial"/>
            </a:endParaRPr>
          </a:p>
        </p:txBody>
      </p:sp>
      <p:sp>
        <p:nvSpPr>
          <p:cNvPr id="30" name="TextBox 48">
            <a:extLst>
              <a:ext uri="{FF2B5EF4-FFF2-40B4-BE49-F238E27FC236}">
                <a16:creationId xmlns:a16="http://schemas.microsoft.com/office/drawing/2014/main" id="{4C49DC72-38CD-90B9-91DE-E1F6D4EB17A7}"/>
              </a:ext>
            </a:extLst>
          </p:cNvPr>
          <p:cNvSpPr txBox="1"/>
          <p:nvPr/>
        </p:nvSpPr>
        <p:spPr>
          <a:xfrm>
            <a:off x="4742660" y="3799495"/>
            <a:ext cx="1628524" cy="1423467"/>
          </a:xfrm>
          <a:prstGeom prst="rect">
            <a:avLst/>
          </a:prstGeom>
        </p:spPr>
        <p:txBody>
          <a:bodyPr wrap="square" lIns="0" tIns="0" rIns="0" bIns="0" rtlCol="0" anchor="t">
            <a:spAutoFit/>
          </a:bodyPr>
          <a:lstStyle/>
          <a:p>
            <a:pPr algn="ctr"/>
            <a:r>
              <a:rPr lang="en-US" sz="1850" dirty="0">
                <a:solidFill>
                  <a:schemeClr val="bg1"/>
                </a:solidFill>
                <a:latin typeface="Arial"/>
                <a:ea typeface="+mn-lt"/>
                <a:cs typeface="+mn-lt"/>
              </a:rPr>
              <a:t>COP on Coastal Ecosystem and Community Resilience</a:t>
            </a:r>
            <a:endParaRPr lang="en-US" sz="1850" dirty="0">
              <a:solidFill>
                <a:schemeClr val="bg1"/>
              </a:solidFill>
              <a:latin typeface="Arial"/>
              <a:cs typeface="Arial"/>
            </a:endParaRPr>
          </a:p>
        </p:txBody>
      </p:sp>
      <p:sp>
        <p:nvSpPr>
          <p:cNvPr id="31" name="TextBox 48">
            <a:extLst>
              <a:ext uri="{FF2B5EF4-FFF2-40B4-BE49-F238E27FC236}">
                <a16:creationId xmlns:a16="http://schemas.microsoft.com/office/drawing/2014/main" id="{549528E5-9E5D-465B-216E-87FED4A63DB5}"/>
              </a:ext>
            </a:extLst>
          </p:cNvPr>
          <p:cNvSpPr txBox="1"/>
          <p:nvPr/>
        </p:nvSpPr>
        <p:spPr>
          <a:xfrm>
            <a:off x="6262340" y="2593566"/>
            <a:ext cx="1628524" cy="854080"/>
          </a:xfrm>
          <a:prstGeom prst="rect">
            <a:avLst/>
          </a:prstGeom>
        </p:spPr>
        <p:txBody>
          <a:bodyPr wrap="square" lIns="0" tIns="0" rIns="0" bIns="0" rtlCol="0" anchor="t">
            <a:spAutoFit/>
          </a:bodyPr>
          <a:lstStyle/>
          <a:p>
            <a:pPr algn="ctr"/>
            <a:r>
              <a:rPr lang="en-US" sz="1850" dirty="0">
                <a:solidFill>
                  <a:schemeClr val="bg1"/>
                </a:solidFill>
                <a:latin typeface="Arial"/>
                <a:ea typeface="+mn-lt"/>
                <a:cs typeface="+mn-lt"/>
              </a:rPr>
              <a:t>Cities</a:t>
            </a:r>
          </a:p>
          <a:p>
            <a:pPr algn="ctr"/>
            <a:r>
              <a:rPr lang="en-US" sz="1850" dirty="0">
                <a:solidFill>
                  <a:schemeClr val="bg1"/>
                </a:solidFill>
                <a:latin typeface="Arial"/>
                <a:ea typeface="+mn-lt"/>
                <a:cs typeface="+mn-lt"/>
              </a:rPr>
              <a:t>with the</a:t>
            </a:r>
          </a:p>
          <a:p>
            <a:pPr algn="ctr"/>
            <a:r>
              <a:rPr lang="en-US" sz="1850" dirty="0">
                <a:solidFill>
                  <a:schemeClr val="bg1"/>
                </a:solidFill>
                <a:latin typeface="Arial"/>
                <a:ea typeface="+mn-lt"/>
                <a:cs typeface="+mn-lt"/>
              </a:rPr>
              <a:t>Ocean</a:t>
            </a:r>
            <a:endParaRPr lang="en-US" sz="1850" dirty="0">
              <a:solidFill>
                <a:schemeClr val="bg1"/>
              </a:solidFill>
              <a:latin typeface="Arial"/>
              <a:cs typeface="Arial"/>
            </a:endParaRPr>
          </a:p>
        </p:txBody>
      </p:sp>
      <p:sp>
        <p:nvSpPr>
          <p:cNvPr id="32" name="TextBox 48">
            <a:extLst>
              <a:ext uri="{FF2B5EF4-FFF2-40B4-BE49-F238E27FC236}">
                <a16:creationId xmlns:a16="http://schemas.microsoft.com/office/drawing/2014/main" id="{9AE2649D-28B1-5010-2E82-84FA3D318516}"/>
              </a:ext>
            </a:extLst>
          </p:cNvPr>
          <p:cNvSpPr txBox="1"/>
          <p:nvPr/>
        </p:nvSpPr>
        <p:spPr>
          <a:xfrm>
            <a:off x="9333457" y="2598797"/>
            <a:ext cx="1628524" cy="854080"/>
          </a:xfrm>
          <a:prstGeom prst="rect">
            <a:avLst/>
          </a:prstGeom>
        </p:spPr>
        <p:txBody>
          <a:bodyPr wrap="square" lIns="0" tIns="0" rIns="0" bIns="0" rtlCol="0" anchor="t">
            <a:spAutoFit/>
          </a:bodyPr>
          <a:lstStyle/>
          <a:p>
            <a:pPr algn="ctr"/>
            <a:r>
              <a:rPr lang="en-US" sz="1850" dirty="0">
                <a:solidFill>
                  <a:schemeClr val="bg1"/>
                </a:solidFill>
                <a:latin typeface="Arial"/>
                <a:ea typeface="+mn-lt"/>
                <a:cs typeface="+mn-lt"/>
              </a:rPr>
              <a:t>Ocean</a:t>
            </a:r>
          </a:p>
          <a:p>
            <a:pPr algn="ctr"/>
            <a:r>
              <a:rPr lang="en-US" sz="1850" dirty="0">
                <a:solidFill>
                  <a:schemeClr val="bg1"/>
                </a:solidFill>
                <a:latin typeface="Arial"/>
                <a:ea typeface="+mn-lt"/>
                <a:cs typeface="+mn-lt"/>
              </a:rPr>
              <a:t>Decade</a:t>
            </a:r>
          </a:p>
          <a:p>
            <a:pPr algn="ctr"/>
            <a:r>
              <a:rPr lang="en-US" sz="1850" dirty="0">
                <a:solidFill>
                  <a:schemeClr val="bg1"/>
                </a:solidFill>
                <a:latin typeface="Arial"/>
                <a:ea typeface="+mn-lt"/>
                <a:cs typeface="+mn-lt"/>
              </a:rPr>
              <a:t>Vision 2030</a:t>
            </a:r>
            <a:endParaRPr lang="en-US" sz="1850" dirty="0">
              <a:solidFill>
                <a:schemeClr val="bg1"/>
              </a:solidFill>
              <a:latin typeface="Arial"/>
              <a:cs typeface="Arial"/>
            </a:endParaRPr>
          </a:p>
        </p:txBody>
      </p:sp>
      <p:sp>
        <p:nvSpPr>
          <p:cNvPr id="33" name="TextBox 48">
            <a:extLst>
              <a:ext uri="{FF2B5EF4-FFF2-40B4-BE49-F238E27FC236}">
                <a16:creationId xmlns:a16="http://schemas.microsoft.com/office/drawing/2014/main" id="{55B4397C-0A40-FC29-4A17-6DC68D491F98}"/>
              </a:ext>
            </a:extLst>
          </p:cNvPr>
          <p:cNvSpPr txBox="1"/>
          <p:nvPr/>
        </p:nvSpPr>
        <p:spPr>
          <a:xfrm>
            <a:off x="7801075" y="4239899"/>
            <a:ext cx="1628524" cy="569387"/>
          </a:xfrm>
          <a:prstGeom prst="rect">
            <a:avLst/>
          </a:prstGeom>
        </p:spPr>
        <p:txBody>
          <a:bodyPr wrap="square" lIns="0" tIns="0" rIns="0" bIns="0" rtlCol="0" anchor="t">
            <a:spAutoFit/>
          </a:bodyPr>
          <a:lstStyle/>
          <a:p>
            <a:pPr algn="ctr"/>
            <a:r>
              <a:rPr lang="en-US" sz="1850" dirty="0" err="1">
                <a:solidFill>
                  <a:srgbClr val="192E5B"/>
                </a:solidFill>
                <a:latin typeface="Arial"/>
                <a:ea typeface="+mn-lt"/>
                <a:cs typeface="+mn-lt"/>
              </a:rPr>
              <a:t>GlobalCoast</a:t>
            </a:r>
            <a:endParaRPr lang="en-US" sz="1850" dirty="0">
              <a:solidFill>
                <a:srgbClr val="192E5B"/>
              </a:solidFill>
              <a:latin typeface="Arial"/>
              <a:ea typeface="+mn-lt"/>
              <a:cs typeface="+mn-lt"/>
            </a:endParaRPr>
          </a:p>
          <a:p>
            <a:pPr algn="ctr"/>
            <a:r>
              <a:rPr lang="en-US" sz="1850" dirty="0">
                <a:solidFill>
                  <a:srgbClr val="192E5B"/>
                </a:solidFill>
                <a:latin typeface="Arial"/>
                <a:ea typeface="+mn-lt"/>
                <a:cs typeface="+mn-lt"/>
              </a:rPr>
              <a:t>Experiment</a:t>
            </a:r>
            <a:endParaRPr lang="en-US" sz="1850" dirty="0">
              <a:solidFill>
                <a:srgbClr val="192E5B"/>
              </a:solidFill>
              <a:latin typeface="Arial"/>
              <a:cs typeface="Arial"/>
            </a:endParaRPr>
          </a:p>
        </p:txBody>
      </p:sp>
    </p:spTree>
    <p:extLst>
      <p:ext uri="{BB962C8B-B14F-4D97-AF65-F5344CB8AC3E}">
        <p14:creationId xmlns:p14="http://schemas.microsoft.com/office/powerpoint/2010/main" val="110493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CB2F14D-6B21-06D9-2BE2-F2874211A091}"/>
              </a:ext>
            </a:extLst>
          </p:cNvPr>
          <p:cNvSpPr/>
          <p:nvPr/>
        </p:nvSpPr>
        <p:spPr>
          <a:xfrm>
            <a:off x="1786893" y="1026695"/>
            <a:ext cx="10180518" cy="58313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12</a:t>
            </a:fld>
            <a:endParaRPr lang="en-DE">
              <a:latin typeface="Arial"/>
              <a:cs typeface="Arial"/>
            </a:endParaRPr>
          </a:p>
        </p:txBody>
      </p:sp>
      <p:sp>
        <p:nvSpPr>
          <p:cNvPr id="76" name="Text Placeholder 3">
            <a:extLst>
              <a:ext uri="{FF2B5EF4-FFF2-40B4-BE49-F238E27FC236}">
                <a16:creationId xmlns:a16="http://schemas.microsoft.com/office/drawing/2014/main" id="{021C6CB0-1436-28C5-AA83-266A4CF58D12}"/>
              </a:ext>
            </a:extLst>
          </p:cNvPr>
          <p:cNvSpPr>
            <a:spLocks noGrp="1"/>
          </p:cNvSpPr>
          <p:nvPr>
            <p:ph type="body" sz="half" idx="2"/>
          </p:nvPr>
        </p:nvSpPr>
        <p:spPr>
          <a:xfrm>
            <a:off x="2008598" y="387385"/>
            <a:ext cx="9958813" cy="425415"/>
          </a:xfrm>
        </p:spPr>
        <p:txBody>
          <a:bodyPr vert="horz" lIns="91440" tIns="45720" rIns="91440" bIns="45720" rtlCol="0" anchor="t">
            <a:noAutofit/>
          </a:bodyPr>
          <a:lstStyle/>
          <a:p>
            <a:r>
              <a:rPr lang="en-GB" sz="2800" dirty="0">
                <a:solidFill>
                  <a:srgbClr val="1B2E5B"/>
                </a:solidFill>
                <a:latin typeface="DIN Alternate"/>
                <a:cs typeface="Arial"/>
              </a:rPr>
              <a:t>Cross-cutting: Cities with the Ocean – UN Ocean Decade Initiative</a:t>
            </a: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3"/>
          <a:stretch>
            <a:fillRect/>
          </a:stretch>
        </p:blipFill>
        <p:spPr>
          <a:xfrm>
            <a:off x="120650" y="84609"/>
            <a:ext cx="1560409" cy="728191"/>
          </a:xfrm>
          <a:prstGeom prst="rect">
            <a:avLst/>
          </a:prstGeom>
        </p:spPr>
      </p:pic>
      <p:pic>
        <p:nvPicPr>
          <p:cNvPr id="44" name="Graphic 43" descr="City with solid fill">
            <a:extLst>
              <a:ext uri="{FF2B5EF4-FFF2-40B4-BE49-F238E27FC236}">
                <a16:creationId xmlns:a16="http://schemas.microsoft.com/office/drawing/2014/main" id="{2A4EC616-204C-AD14-B772-4423A1848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7602" y="2503513"/>
            <a:ext cx="6113054" cy="6113054"/>
          </a:xfrm>
          <a:prstGeom prst="rect">
            <a:avLst/>
          </a:prstGeom>
        </p:spPr>
      </p:pic>
      <p:sp>
        <p:nvSpPr>
          <p:cNvPr id="61" name="TextBox 60">
            <a:extLst>
              <a:ext uri="{FF2B5EF4-FFF2-40B4-BE49-F238E27FC236}">
                <a16:creationId xmlns:a16="http://schemas.microsoft.com/office/drawing/2014/main" id="{0B3C3BBB-3D4A-38D1-8FDD-E0FAFA093D29}"/>
              </a:ext>
            </a:extLst>
          </p:cNvPr>
          <p:cNvSpPr txBox="1"/>
          <p:nvPr/>
        </p:nvSpPr>
        <p:spPr>
          <a:xfrm>
            <a:off x="2224123" y="1248732"/>
            <a:ext cx="9488671" cy="2176750"/>
          </a:xfrm>
          <a:prstGeom prst="rect">
            <a:avLst/>
          </a:prstGeom>
          <a:noFill/>
        </p:spPr>
        <p:txBody>
          <a:bodyPr wrap="square" lIns="91440" tIns="45720" rIns="91440" bIns="45720" rtlCol="0" anchor="t">
            <a:spAutoFit/>
          </a:bodyPr>
          <a:lstStyle/>
          <a:p>
            <a:pPr>
              <a:lnSpc>
                <a:spcPct val="107000"/>
              </a:lnSpc>
              <a:spcAft>
                <a:spcPts val="800"/>
              </a:spcAft>
            </a:pPr>
            <a:r>
              <a:rPr lang="en-GB" sz="3200" kern="0" dirty="0">
                <a:solidFill>
                  <a:schemeClr val="bg1"/>
                </a:solidFill>
                <a:effectLst/>
                <a:latin typeface="DINPro-Bold"/>
                <a:ea typeface="DengXian" panose="02010600030101010101" pitchFamily="2" charset="-122"/>
                <a:cs typeface="DINPro-Bold"/>
              </a:rPr>
              <a:t>Connecting coastal urban development and the Ocean Decade community to enable coastal cities around the world to take up ocean science and give the ocean a key role in their sustainable development.</a:t>
            </a:r>
            <a:endParaRPr lang="en-IT" sz="3200" kern="1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095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B2DFD7-6B72-8D8B-9141-E77D7E412707}"/>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5DA4491E-1910-D55F-C0E6-8EBF0035FB52}"/>
              </a:ext>
            </a:extLst>
          </p:cNvPr>
          <p:cNvSpPr>
            <a:spLocks noGrp="1"/>
          </p:cNvSpPr>
          <p:nvPr>
            <p:ph type="sldNum" sz="quarter" idx="12"/>
          </p:nvPr>
        </p:nvSpPr>
        <p:spPr>
          <a:xfrm>
            <a:off x="8610600" y="6356350"/>
            <a:ext cx="2743200" cy="365125"/>
          </a:xfrm>
        </p:spPr>
        <p:txBody>
          <a:bodyPr/>
          <a:lstStyle/>
          <a:p>
            <a:fld id="{382FE3B2-D654-DC4D-BF2E-7CDECCC5A15C}" type="slidenum">
              <a:rPr lang="en-DE" dirty="0" smtClean="0">
                <a:latin typeface="Arial"/>
                <a:cs typeface="Arial"/>
              </a:rPr>
              <a:t>13</a:t>
            </a:fld>
            <a:endParaRPr lang="en-DE">
              <a:latin typeface="Arial"/>
              <a:cs typeface="Arial"/>
            </a:endParaRPr>
          </a:p>
        </p:txBody>
      </p:sp>
      <p:sp>
        <p:nvSpPr>
          <p:cNvPr id="6" name="Text Placeholder 3">
            <a:extLst>
              <a:ext uri="{FF2B5EF4-FFF2-40B4-BE49-F238E27FC236}">
                <a16:creationId xmlns:a16="http://schemas.microsoft.com/office/drawing/2014/main" id="{94DE111D-9D93-A354-65D8-1CF0612B987D}"/>
              </a:ext>
            </a:extLst>
          </p:cNvPr>
          <p:cNvSpPr txBox="1">
            <a:spLocks/>
          </p:cNvSpPr>
          <p:nvPr/>
        </p:nvSpPr>
        <p:spPr>
          <a:xfrm>
            <a:off x="2086204" y="136525"/>
            <a:ext cx="9985146" cy="16281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1B2E5B"/>
                </a:solidFill>
                <a:latin typeface="DIN Alternate"/>
                <a:cs typeface="Arial"/>
              </a:rPr>
              <a:t>DCC-CR organised a Town Hall session at Ocean Sciences 2024</a:t>
            </a:r>
          </a:p>
          <a:p>
            <a:pPr marL="0" indent="0" algn="ctr">
              <a:buNone/>
            </a:pPr>
            <a:r>
              <a:rPr lang="en-IT" sz="3200" b="1" dirty="0">
                <a:solidFill>
                  <a:srgbClr val="C00000"/>
                </a:solidFill>
                <a:effectLst/>
                <a:latin typeface="Arial" panose="020B0604020202020204" pitchFamily="34" charset="0"/>
                <a:ea typeface="Calibri" panose="020F0502020204030204" pitchFamily="34" charset="0"/>
              </a:rPr>
              <a:t>A Dialogue on Coastal Cities </a:t>
            </a:r>
          </a:p>
          <a:p>
            <a:pPr marL="0" indent="0" algn="ctr">
              <a:buNone/>
            </a:pPr>
            <a:r>
              <a:rPr lang="en-IT" sz="3200" b="1" dirty="0">
                <a:solidFill>
                  <a:srgbClr val="C00000"/>
                </a:solidFill>
                <a:effectLst/>
                <a:latin typeface="Arial" panose="020B0604020202020204" pitchFamily="34" charset="0"/>
                <a:ea typeface="Calibri" panose="020F0502020204030204" pitchFamily="34" charset="0"/>
              </a:rPr>
              <a:t>and Coastal Community Resilience</a:t>
            </a:r>
            <a:endParaRPr lang="en-GB" sz="3200" dirty="0">
              <a:solidFill>
                <a:srgbClr val="C00000"/>
              </a:solidFill>
              <a:latin typeface="DIN Alternate"/>
              <a:cs typeface="Arial"/>
            </a:endParaRPr>
          </a:p>
        </p:txBody>
      </p:sp>
      <p:pic>
        <p:nvPicPr>
          <p:cNvPr id="7" name="Picture 6">
            <a:extLst>
              <a:ext uri="{FF2B5EF4-FFF2-40B4-BE49-F238E27FC236}">
                <a16:creationId xmlns:a16="http://schemas.microsoft.com/office/drawing/2014/main" id="{02CF7BAD-26F7-BAA8-0F43-9A0D31024409}"/>
              </a:ext>
            </a:extLst>
          </p:cNvPr>
          <p:cNvPicPr>
            <a:picLocks noChangeAspect="1"/>
          </p:cNvPicPr>
          <p:nvPr/>
        </p:nvPicPr>
        <p:blipFill>
          <a:blip r:embed="rId3"/>
          <a:stretch>
            <a:fillRect/>
          </a:stretch>
        </p:blipFill>
        <p:spPr>
          <a:xfrm>
            <a:off x="120650" y="84609"/>
            <a:ext cx="1560409" cy="728191"/>
          </a:xfrm>
          <a:prstGeom prst="rect">
            <a:avLst/>
          </a:prstGeom>
        </p:spPr>
      </p:pic>
      <p:sp>
        <p:nvSpPr>
          <p:cNvPr id="8" name="TextBox 7">
            <a:extLst>
              <a:ext uri="{FF2B5EF4-FFF2-40B4-BE49-F238E27FC236}">
                <a16:creationId xmlns:a16="http://schemas.microsoft.com/office/drawing/2014/main" id="{DA8ABD4E-58AE-7966-0E66-6BBB69A30B26}"/>
              </a:ext>
            </a:extLst>
          </p:cNvPr>
          <p:cNvSpPr txBox="1"/>
          <p:nvPr/>
        </p:nvSpPr>
        <p:spPr>
          <a:xfrm>
            <a:off x="2272249" y="1988413"/>
            <a:ext cx="9488671" cy="406265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solidFill>
                  <a:srgbClr val="1B2E5B"/>
                </a:solidFill>
                <a:latin typeface="Arial"/>
                <a:cs typeface="Arial"/>
              </a:rPr>
              <a:t>Date: </a:t>
            </a:r>
            <a:r>
              <a:rPr lang="en-US" sz="2000" b="1" dirty="0">
                <a:solidFill>
                  <a:srgbClr val="1B2E5B"/>
                </a:solidFill>
                <a:latin typeface="Arial"/>
                <a:cs typeface="Arial"/>
              </a:rPr>
              <a:t>Tuesday, February 20</a:t>
            </a:r>
            <a:r>
              <a:rPr lang="en-US" sz="2000" b="1" baseline="30000" dirty="0">
                <a:solidFill>
                  <a:srgbClr val="1B2E5B"/>
                </a:solidFill>
                <a:latin typeface="Arial"/>
                <a:cs typeface="Arial"/>
              </a:rPr>
              <a:t>th</a:t>
            </a:r>
            <a:r>
              <a:rPr lang="en-US" sz="2000" b="1" dirty="0">
                <a:solidFill>
                  <a:srgbClr val="1B2E5B"/>
                </a:solidFill>
                <a:latin typeface="Arial"/>
                <a:cs typeface="Arial"/>
              </a:rPr>
              <a:t> 2024 at 12:45pm CST</a:t>
            </a:r>
          </a:p>
          <a:p>
            <a:pPr marL="742950" indent="-285750">
              <a:buFont typeface="Arial" panose="020B0604020202020204" pitchFamily="34" charset="0"/>
              <a:buChar char="•"/>
            </a:pPr>
            <a:r>
              <a:rPr lang="en-US" sz="2000" dirty="0">
                <a:solidFill>
                  <a:srgbClr val="1B2E5B"/>
                </a:solidFill>
                <a:latin typeface="Arial"/>
                <a:ea typeface="+mn-lt"/>
                <a:cs typeface="Arial"/>
              </a:rPr>
              <a:t>Speakers: </a:t>
            </a:r>
          </a:p>
          <a:p>
            <a:pPr marL="1200150" lvl="1" indent="-285750">
              <a:buFont typeface="Arial" panose="020B0604020202020204" pitchFamily="34" charset="0"/>
              <a:buChar char="•"/>
            </a:pPr>
            <a:r>
              <a:rPr lang="en-US" sz="2000" dirty="0">
                <a:solidFill>
                  <a:srgbClr val="1B2E5B"/>
                </a:solidFill>
                <a:latin typeface="Arial"/>
                <a:ea typeface="+mn-lt"/>
                <a:cs typeface="Arial"/>
              </a:rPr>
              <a:t>Vanessa Sarah Salvo (Ocean Cities Network-UN Decade </a:t>
            </a:r>
            <a:r>
              <a:rPr lang="en-US" sz="2000" dirty="0" err="1">
                <a:solidFill>
                  <a:srgbClr val="1B2E5B"/>
                </a:solidFill>
                <a:latin typeface="Arial"/>
                <a:ea typeface="+mn-lt"/>
                <a:cs typeface="Arial"/>
              </a:rPr>
              <a:t>Programme</a:t>
            </a:r>
            <a:r>
              <a:rPr lang="en-US" sz="2000" dirty="0">
                <a:solidFill>
                  <a:srgbClr val="1B2E5B"/>
                </a:solidFill>
                <a:latin typeface="Arial"/>
                <a:ea typeface="+mn-lt"/>
                <a:cs typeface="Arial"/>
              </a:rPr>
              <a:t>)</a:t>
            </a:r>
          </a:p>
          <a:p>
            <a:pPr marL="1200150" lvl="1" indent="-285750">
              <a:buFont typeface="Arial" panose="020B0604020202020204" pitchFamily="34" charset="0"/>
              <a:buChar char="•"/>
            </a:pPr>
            <a:r>
              <a:rPr lang="en-US" sz="2000" dirty="0">
                <a:solidFill>
                  <a:srgbClr val="1B2E5B"/>
                </a:solidFill>
                <a:latin typeface="Arial"/>
                <a:ea typeface="+mn-lt"/>
                <a:cs typeface="Arial"/>
              </a:rPr>
              <a:t>David Behar (PEERS Coalition, San Francisco)</a:t>
            </a:r>
          </a:p>
          <a:p>
            <a:pPr marL="1200150" lvl="1" indent="-285750">
              <a:buFont typeface="Arial" panose="020B0604020202020204" pitchFamily="34" charset="0"/>
              <a:buChar char="•"/>
            </a:pPr>
            <a:r>
              <a:rPr lang="en-US" sz="2000" dirty="0">
                <a:solidFill>
                  <a:srgbClr val="1B2E5B"/>
                </a:solidFill>
                <a:latin typeface="Arial"/>
                <a:ea typeface="+mn-lt"/>
                <a:cs typeface="Arial"/>
              </a:rPr>
              <a:t>Janelle </a:t>
            </a:r>
            <a:r>
              <a:rPr lang="en-US" sz="2000" dirty="0" err="1">
                <a:solidFill>
                  <a:srgbClr val="1B2E5B"/>
                </a:solidFill>
                <a:latin typeface="Arial"/>
                <a:ea typeface="+mn-lt"/>
                <a:cs typeface="Arial"/>
              </a:rPr>
              <a:t>Kellman</a:t>
            </a:r>
            <a:r>
              <a:rPr lang="en-US" sz="2000" dirty="0">
                <a:solidFill>
                  <a:srgbClr val="1B2E5B"/>
                </a:solidFill>
                <a:latin typeface="Arial"/>
                <a:ea typeface="+mn-lt"/>
                <a:cs typeface="Arial"/>
              </a:rPr>
              <a:t> (Center for Sea Rise Solutions, San Francisco)</a:t>
            </a:r>
          </a:p>
          <a:p>
            <a:pPr marL="1200150" lvl="1" indent="-285750">
              <a:buFont typeface="Arial" panose="020B0604020202020204" pitchFamily="34" charset="0"/>
              <a:buChar char="•"/>
            </a:pPr>
            <a:r>
              <a:rPr lang="en-US" sz="2000" dirty="0">
                <a:solidFill>
                  <a:srgbClr val="1B2E5B"/>
                </a:solidFill>
                <a:latin typeface="Arial"/>
                <a:ea typeface="+mn-lt"/>
                <a:cs typeface="Arial"/>
              </a:rPr>
              <a:t>Representative from New Orleans Major Office</a:t>
            </a:r>
          </a:p>
          <a:p>
            <a:pPr marL="1200150" lvl="1" indent="-285750">
              <a:buFont typeface="Arial" panose="020B0604020202020204" pitchFamily="34" charset="0"/>
              <a:buChar char="•"/>
            </a:pPr>
            <a:r>
              <a:rPr lang="en-US" sz="2000" dirty="0" err="1">
                <a:solidFill>
                  <a:srgbClr val="1B2E5B"/>
                </a:solidFill>
                <a:latin typeface="Arial"/>
                <a:ea typeface="+mn-lt"/>
                <a:cs typeface="Arial"/>
              </a:rPr>
              <a:t>Villy</a:t>
            </a:r>
            <a:r>
              <a:rPr lang="en-US" sz="2000" dirty="0">
                <a:solidFill>
                  <a:srgbClr val="1B2E5B"/>
                </a:solidFill>
                <a:latin typeface="Arial"/>
                <a:ea typeface="+mn-lt"/>
                <a:cs typeface="Arial"/>
              </a:rPr>
              <a:t> </a:t>
            </a:r>
            <a:r>
              <a:rPr lang="en-US" sz="2000" dirty="0" err="1">
                <a:solidFill>
                  <a:srgbClr val="1B2E5B"/>
                </a:solidFill>
                <a:latin typeface="Arial"/>
                <a:ea typeface="+mn-lt"/>
                <a:cs typeface="Arial"/>
              </a:rPr>
              <a:t>Kourafalou</a:t>
            </a:r>
            <a:r>
              <a:rPr lang="en-US" sz="2000" dirty="0">
                <a:solidFill>
                  <a:srgbClr val="1B2E5B"/>
                </a:solidFill>
                <a:latin typeface="Arial"/>
                <a:ea typeface="+mn-lt"/>
                <a:cs typeface="Arial"/>
              </a:rPr>
              <a:t> (</a:t>
            </a:r>
            <a:r>
              <a:rPr lang="en-US" sz="2000" dirty="0" err="1">
                <a:solidFill>
                  <a:srgbClr val="1B2E5B"/>
                </a:solidFill>
                <a:latin typeface="Arial"/>
                <a:ea typeface="+mn-lt"/>
                <a:cs typeface="Arial"/>
              </a:rPr>
              <a:t>CoastPredict</a:t>
            </a:r>
            <a:r>
              <a:rPr lang="en-US" sz="2000" dirty="0">
                <a:solidFill>
                  <a:srgbClr val="1B2E5B"/>
                </a:solidFill>
                <a:latin typeface="Arial"/>
                <a:ea typeface="+mn-lt"/>
                <a:cs typeface="Arial"/>
              </a:rPr>
              <a:t> </a:t>
            </a:r>
            <a:r>
              <a:rPr lang="en-US" sz="2000" dirty="0" err="1">
                <a:solidFill>
                  <a:srgbClr val="1B2E5B"/>
                </a:solidFill>
                <a:latin typeface="Arial"/>
                <a:ea typeface="+mn-lt"/>
                <a:cs typeface="Arial"/>
              </a:rPr>
              <a:t>Programme</a:t>
            </a:r>
            <a:r>
              <a:rPr lang="en-US" sz="2000" dirty="0">
                <a:solidFill>
                  <a:srgbClr val="1B2E5B"/>
                </a:solidFill>
                <a:latin typeface="Arial"/>
                <a:ea typeface="+mn-lt"/>
                <a:cs typeface="Arial"/>
              </a:rPr>
              <a:t> and City of Miami)</a:t>
            </a:r>
          </a:p>
          <a:p>
            <a:pPr marL="1200150" lvl="1" indent="-285750">
              <a:buFont typeface="Arial" panose="020B0604020202020204" pitchFamily="34" charset="0"/>
              <a:buChar char="•"/>
            </a:pPr>
            <a:r>
              <a:rPr lang="en-US" sz="2000" dirty="0">
                <a:solidFill>
                  <a:srgbClr val="1B2E5B"/>
                </a:solidFill>
                <a:latin typeface="Arial"/>
                <a:ea typeface="+mn-lt"/>
                <a:cs typeface="Arial"/>
              </a:rPr>
              <a:t>Theophile </a:t>
            </a:r>
            <a:r>
              <a:rPr lang="en-US" sz="2000" dirty="0" err="1">
                <a:solidFill>
                  <a:srgbClr val="1B2E5B"/>
                </a:solidFill>
                <a:latin typeface="Arial"/>
                <a:ea typeface="+mn-lt"/>
                <a:cs typeface="Arial"/>
              </a:rPr>
              <a:t>Bongarts</a:t>
            </a:r>
            <a:r>
              <a:rPr lang="en-US" sz="2000" dirty="0">
                <a:solidFill>
                  <a:srgbClr val="1B2E5B"/>
                </a:solidFill>
                <a:latin typeface="Arial"/>
                <a:ea typeface="+mn-lt"/>
                <a:cs typeface="Arial"/>
              </a:rPr>
              <a:t> (SEA’TIES UN decade Project)</a:t>
            </a:r>
            <a:endParaRPr lang="en-US" dirty="0">
              <a:cs typeface="Calibri" panose="020F0502020204030204"/>
            </a:endParaRPr>
          </a:p>
          <a:p>
            <a:pPr marL="742950" lvl="1" indent="-285750">
              <a:buFont typeface="Arial" panose="020B0604020202020204" pitchFamily="34" charset="0"/>
              <a:buChar char="•"/>
            </a:pPr>
            <a:r>
              <a:rPr lang="en-US" sz="2000" dirty="0">
                <a:solidFill>
                  <a:srgbClr val="1B2E5B"/>
                </a:solidFill>
                <a:latin typeface="Arial"/>
                <a:ea typeface="+mn-lt"/>
                <a:cs typeface="Arial"/>
              </a:rPr>
              <a:t>Themes:</a:t>
            </a:r>
          </a:p>
          <a:p>
            <a:pPr marL="1200150" lvl="2" indent="-285750">
              <a:buFont typeface="Arial" panose="020B0604020202020204" pitchFamily="34" charset="0"/>
              <a:buChar char="•"/>
            </a:pPr>
            <a:r>
              <a:rPr lang="en-US" sz="2000" b="1" dirty="0">
                <a:solidFill>
                  <a:srgbClr val="1B2E5B"/>
                </a:solidFill>
                <a:latin typeface="Arial"/>
                <a:ea typeface="+mn-lt"/>
                <a:cs typeface="+mn-lt"/>
              </a:rPr>
              <a:t>Translation of scientific findings </a:t>
            </a:r>
            <a:r>
              <a:rPr lang="en-US" sz="2000" dirty="0">
                <a:solidFill>
                  <a:srgbClr val="1B2E5B"/>
                </a:solidFill>
                <a:latin typeface="Arial"/>
                <a:ea typeface="+mn-lt"/>
                <a:cs typeface="+mn-lt"/>
              </a:rPr>
              <a:t>into actionable science</a:t>
            </a:r>
            <a:endParaRPr lang="en-US" sz="2000" dirty="0">
              <a:solidFill>
                <a:srgbClr val="1B2E5B"/>
              </a:solidFill>
              <a:latin typeface="Arial"/>
              <a:ea typeface="+mn-lt"/>
              <a:cs typeface="Arial"/>
            </a:endParaRPr>
          </a:p>
          <a:p>
            <a:pPr marL="1200150" lvl="2" indent="-285750">
              <a:buFont typeface="Arial" panose="020B0604020202020204" pitchFamily="34" charset="0"/>
              <a:buChar char="•"/>
            </a:pPr>
            <a:r>
              <a:rPr lang="en-US" sz="2000" b="1" dirty="0">
                <a:solidFill>
                  <a:srgbClr val="1B2E5B"/>
                </a:solidFill>
                <a:latin typeface="Arial"/>
                <a:ea typeface="+mn-lt"/>
                <a:cs typeface="+mn-lt"/>
              </a:rPr>
              <a:t>Urban coastal ecosystem restoration </a:t>
            </a:r>
            <a:r>
              <a:rPr lang="en-US" sz="2000" dirty="0">
                <a:solidFill>
                  <a:srgbClr val="1B2E5B"/>
                </a:solidFill>
                <a:latin typeface="Arial"/>
                <a:ea typeface="+mn-lt"/>
                <a:cs typeface="+mn-lt"/>
              </a:rPr>
              <a:t>and the role of citizen science</a:t>
            </a:r>
            <a:endParaRPr lang="en-US" sz="2000" dirty="0">
              <a:solidFill>
                <a:srgbClr val="1B2E5B"/>
              </a:solidFill>
              <a:latin typeface="Arial"/>
              <a:ea typeface="+mn-lt"/>
              <a:cs typeface="Calibri"/>
            </a:endParaRPr>
          </a:p>
          <a:p>
            <a:pPr marL="1200150" lvl="2" indent="-285750">
              <a:buFont typeface="Arial" panose="020B0604020202020204" pitchFamily="34" charset="0"/>
              <a:buChar char="•"/>
            </a:pPr>
            <a:r>
              <a:rPr lang="en-US" sz="2000" dirty="0">
                <a:solidFill>
                  <a:srgbClr val="1B2E5B"/>
                </a:solidFill>
                <a:latin typeface="Arial"/>
                <a:ea typeface="+mn-lt"/>
                <a:cs typeface="+mn-lt"/>
              </a:rPr>
              <a:t>Nature-based solutions applications through </a:t>
            </a:r>
            <a:r>
              <a:rPr lang="en-US" sz="2000" b="1" dirty="0">
                <a:solidFill>
                  <a:srgbClr val="1B2E5B"/>
                </a:solidFill>
                <a:latin typeface="Arial"/>
                <a:ea typeface="+mn-lt"/>
                <a:cs typeface="+mn-lt"/>
              </a:rPr>
              <a:t>digital twin method</a:t>
            </a:r>
          </a:p>
          <a:p>
            <a:pPr marL="1200150" lvl="2" indent="-285750">
              <a:buFont typeface="Arial" panose="020B0604020202020204" pitchFamily="34" charset="0"/>
              <a:buChar char="•"/>
            </a:pPr>
            <a:r>
              <a:rPr lang="en-US" sz="2000" b="1" dirty="0">
                <a:solidFill>
                  <a:srgbClr val="1B2E5B"/>
                </a:solidFill>
                <a:latin typeface="Arial"/>
                <a:ea typeface="+mn-lt"/>
                <a:cs typeface="+mn-lt"/>
              </a:rPr>
              <a:t>Different types of science </a:t>
            </a:r>
            <a:r>
              <a:rPr lang="en-US" sz="2000" dirty="0">
                <a:solidFill>
                  <a:srgbClr val="1B2E5B"/>
                </a:solidFill>
                <a:latin typeface="Arial"/>
                <a:ea typeface="+mn-lt"/>
                <a:cs typeface="+mn-lt"/>
              </a:rPr>
              <a:t>are needed in </a:t>
            </a:r>
            <a:r>
              <a:rPr lang="en-US" sz="2000" b="1" dirty="0">
                <a:solidFill>
                  <a:srgbClr val="1B2E5B"/>
                </a:solidFill>
                <a:latin typeface="Arial"/>
                <a:ea typeface="+mn-lt"/>
                <a:cs typeface="+mn-lt"/>
              </a:rPr>
              <a:t>different contexts</a:t>
            </a:r>
          </a:p>
        </p:txBody>
      </p:sp>
    </p:spTree>
    <p:extLst>
      <p:ext uri="{BB962C8B-B14F-4D97-AF65-F5344CB8AC3E}">
        <p14:creationId xmlns:p14="http://schemas.microsoft.com/office/powerpoint/2010/main" val="468710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14</a:t>
            </a:fld>
            <a:endParaRPr lang="en-DE">
              <a:latin typeface="Arial"/>
              <a:cs typeface="Arial"/>
            </a:endParaRPr>
          </a:p>
        </p:txBody>
      </p:sp>
      <p:sp>
        <p:nvSpPr>
          <p:cNvPr id="162" name="Text Placeholder 3">
            <a:extLst>
              <a:ext uri="{FF2B5EF4-FFF2-40B4-BE49-F238E27FC236}">
                <a16:creationId xmlns:a16="http://schemas.microsoft.com/office/drawing/2014/main" id="{C2BDD19D-618B-A1DF-1108-0C75B6548B04}"/>
              </a:ext>
            </a:extLst>
          </p:cNvPr>
          <p:cNvSpPr txBox="1">
            <a:spLocks/>
          </p:cNvSpPr>
          <p:nvPr/>
        </p:nvSpPr>
        <p:spPr>
          <a:xfrm>
            <a:off x="1943363" y="1523191"/>
            <a:ext cx="3896949" cy="46720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endParaRPr lang="en-DE" sz="2400">
              <a:solidFill>
                <a:srgbClr val="1B2E5B"/>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3"/>
          <a:stretch>
            <a:fillRect/>
          </a:stretch>
        </p:blipFill>
        <p:spPr>
          <a:xfrm>
            <a:off x="120650" y="84609"/>
            <a:ext cx="1560409" cy="728191"/>
          </a:xfrm>
          <a:prstGeom prst="rect">
            <a:avLst/>
          </a:prstGeom>
        </p:spPr>
      </p:pic>
      <p:sp>
        <p:nvSpPr>
          <p:cNvPr id="2" name="TextBox 1">
            <a:extLst>
              <a:ext uri="{FF2B5EF4-FFF2-40B4-BE49-F238E27FC236}">
                <a16:creationId xmlns:a16="http://schemas.microsoft.com/office/drawing/2014/main" id="{AE21AFEF-07CA-757B-1FCC-3A5AD1740C42}"/>
              </a:ext>
            </a:extLst>
          </p:cNvPr>
          <p:cNvSpPr txBox="1"/>
          <p:nvPr/>
        </p:nvSpPr>
        <p:spPr>
          <a:xfrm>
            <a:off x="2224121" y="1157209"/>
            <a:ext cx="9488671" cy="707886"/>
          </a:xfrm>
          <a:prstGeom prst="rect">
            <a:avLst/>
          </a:prstGeom>
          <a:noFill/>
        </p:spPr>
        <p:txBody>
          <a:bodyPr wrap="square" lIns="91440" tIns="45720" rIns="91440" bIns="45720" rtlCol="0" anchor="t">
            <a:spAutoFit/>
          </a:bodyPr>
          <a:lstStyle/>
          <a:p>
            <a:r>
              <a:rPr lang="en-GB" sz="2000" dirty="0" err="1">
                <a:solidFill>
                  <a:srgbClr val="1B2E5B"/>
                </a:solidFill>
                <a:latin typeface="Arial"/>
                <a:cs typeface="Arial"/>
              </a:rPr>
              <a:t>GlobalCoast</a:t>
            </a:r>
            <a:r>
              <a:rPr lang="en-GB" sz="2000" dirty="0">
                <a:solidFill>
                  <a:srgbClr val="1B2E5B"/>
                </a:solidFill>
                <a:latin typeface="Arial"/>
                <a:cs typeface="Arial"/>
              </a:rPr>
              <a:t> is a </a:t>
            </a:r>
            <a:r>
              <a:rPr lang="en-GB" sz="2000" dirty="0" err="1">
                <a:solidFill>
                  <a:srgbClr val="1B2E5B"/>
                </a:solidFill>
                <a:latin typeface="Arial"/>
                <a:cs typeface="Arial"/>
              </a:rPr>
              <a:t>CoastPredict</a:t>
            </a:r>
            <a:r>
              <a:rPr lang="en-GB" sz="2000" dirty="0">
                <a:solidFill>
                  <a:srgbClr val="1B2E5B"/>
                </a:solidFill>
                <a:latin typeface="Arial"/>
                <a:cs typeface="Arial"/>
              </a:rPr>
              <a:t> initiative that will advance knowledge, innovative products and services to support coastal community resilience.</a:t>
            </a:r>
          </a:p>
        </p:txBody>
      </p:sp>
      <p:sp>
        <p:nvSpPr>
          <p:cNvPr id="86" name="Text Placeholder 3">
            <a:extLst>
              <a:ext uri="{FF2B5EF4-FFF2-40B4-BE49-F238E27FC236}">
                <a16:creationId xmlns:a16="http://schemas.microsoft.com/office/drawing/2014/main" id="{11018E9C-10C3-EA85-81F6-2FE3B9CE560F}"/>
              </a:ext>
            </a:extLst>
          </p:cNvPr>
          <p:cNvSpPr>
            <a:spLocks noGrp="1"/>
          </p:cNvSpPr>
          <p:nvPr>
            <p:ph type="body" sz="half" idx="2"/>
          </p:nvPr>
        </p:nvSpPr>
        <p:spPr>
          <a:xfrm>
            <a:off x="2224121" y="440544"/>
            <a:ext cx="9512057" cy="330804"/>
          </a:xfrm>
        </p:spPr>
        <p:txBody>
          <a:bodyPr vert="horz" lIns="91440" tIns="45720" rIns="91440" bIns="45720" rtlCol="0" anchor="t">
            <a:noAutofit/>
          </a:bodyPr>
          <a:lstStyle/>
          <a:p>
            <a:r>
              <a:rPr lang="en-GB" sz="2800" dirty="0">
                <a:solidFill>
                  <a:srgbClr val="1B2E5B"/>
                </a:solidFill>
                <a:latin typeface="DIN Alternate"/>
                <a:cs typeface="Arial"/>
              </a:rPr>
              <a:t>Cross-cutting: </a:t>
            </a:r>
            <a:r>
              <a:rPr lang="en-GB" sz="2800" dirty="0" err="1">
                <a:solidFill>
                  <a:srgbClr val="1B2E5B"/>
                </a:solidFill>
                <a:latin typeface="DIN Alternate"/>
                <a:cs typeface="Arial"/>
              </a:rPr>
              <a:t>GlobalCoast</a:t>
            </a:r>
            <a:r>
              <a:rPr lang="en-GB" sz="2800" dirty="0">
                <a:solidFill>
                  <a:srgbClr val="1B2E5B"/>
                </a:solidFill>
                <a:latin typeface="DIN Alternate"/>
                <a:cs typeface="Arial"/>
              </a:rPr>
              <a:t> Initiative</a:t>
            </a:r>
          </a:p>
        </p:txBody>
      </p:sp>
      <p:sp>
        <p:nvSpPr>
          <p:cNvPr id="111" name="Freeform 9">
            <a:extLst>
              <a:ext uri="{FF2B5EF4-FFF2-40B4-BE49-F238E27FC236}">
                <a16:creationId xmlns:a16="http://schemas.microsoft.com/office/drawing/2014/main" id="{B1B23003-EC82-4971-2C51-CA564AD38962}"/>
              </a:ext>
            </a:extLst>
          </p:cNvPr>
          <p:cNvSpPr/>
          <p:nvPr/>
        </p:nvSpPr>
        <p:spPr>
          <a:xfrm>
            <a:off x="2341542" y="4975611"/>
            <a:ext cx="947585" cy="585357"/>
          </a:xfrm>
          <a:custGeom>
            <a:avLst/>
            <a:gdLst/>
            <a:ahLst/>
            <a:cxnLst/>
            <a:rect l="l" t="t" r="r" b="b"/>
            <a:pathLst>
              <a:path w="952207" h="547519">
                <a:moveTo>
                  <a:pt x="0" y="0"/>
                </a:moveTo>
                <a:lnTo>
                  <a:pt x="952207" y="0"/>
                </a:lnTo>
                <a:lnTo>
                  <a:pt x="952207" y="547519"/>
                </a:lnTo>
                <a:lnTo>
                  <a:pt x="0" y="547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T"/>
          </a:p>
        </p:txBody>
      </p:sp>
      <p:sp>
        <p:nvSpPr>
          <p:cNvPr id="112" name="TextBox 13">
            <a:extLst>
              <a:ext uri="{FF2B5EF4-FFF2-40B4-BE49-F238E27FC236}">
                <a16:creationId xmlns:a16="http://schemas.microsoft.com/office/drawing/2014/main" id="{A743D7B9-F28C-A061-5AF9-0EDF2A5E4424}"/>
              </a:ext>
            </a:extLst>
          </p:cNvPr>
          <p:cNvSpPr txBox="1"/>
          <p:nvPr/>
        </p:nvSpPr>
        <p:spPr>
          <a:xfrm>
            <a:off x="3664058" y="4563865"/>
            <a:ext cx="3323892" cy="807913"/>
          </a:xfrm>
          <a:prstGeom prst="rect">
            <a:avLst/>
          </a:prstGeom>
        </p:spPr>
        <p:txBody>
          <a:bodyPr wrap="square" lIns="0" tIns="0" rIns="0" bIns="0" rtlCol="0" anchor="t">
            <a:spAutoFit/>
          </a:bodyPr>
          <a:lstStyle/>
          <a:p>
            <a:pPr>
              <a:lnSpc>
                <a:spcPts val="2087"/>
              </a:lnSpc>
            </a:pPr>
            <a:r>
              <a:rPr lang="en-US" b="1" dirty="0">
                <a:solidFill>
                  <a:srgbClr val="192E5B"/>
                </a:solidFill>
                <a:latin typeface="Arial" panose="020B0604020202020204" pitchFamily="34" charset="0"/>
                <a:cs typeface="Arial" panose="020B0604020202020204" pitchFamily="34" charset="0"/>
              </a:rPr>
              <a:t>02. Regional-coastal limited area models &amp; AI-based models</a:t>
            </a:r>
          </a:p>
        </p:txBody>
      </p:sp>
      <p:sp>
        <p:nvSpPr>
          <p:cNvPr id="115" name="TextBox 17">
            <a:extLst>
              <a:ext uri="{FF2B5EF4-FFF2-40B4-BE49-F238E27FC236}">
                <a16:creationId xmlns:a16="http://schemas.microsoft.com/office/drawing/2014/main" id="{E35E92B8-AB9C-EE1D-A830-07A7D251F0A3}"/>
              </a:ext>
            </a:extLst>
          </p:cNvPr>
          <p:cNvSpPr txBox="1"/>
          <p:nvPr/>
        </p:nvSpPr>
        <p:spPr>
          <a:xfrm>
            <a:off x="3687625" y="2382725"/>
            <a:ext cx="3666161" cy="475708"/>
          </a:xfrm>
          <a:prstGeom prst="rect">
            <a:avLst/>
          </a:prstGeom>
        </p:spPr>
        <p:txBody>
          <a:bodyPr wrap="square" lIns="0" tIns="0" rIns="0" bIns="0" rtlCol="0" anchor="t">
            <a:spAutoFit/>
          </a:bodyPr>
          <a:lstStyle/>
          <a:p>
            <a:pPr>
              <a:lnSpc>
                <a:spcPts val="4387"/>
              </a:lnSpc>
            </a:pPr>
            <a:r>
              <a:rPr lang="en-US" b="1" dirty="0">
                <a:solidFill>
                  <a:srgbClr val="192E5B"/>
                </a:solidFill>
                <a:latin typeface="Arial" panose="020B0604020202020204" pitchFamily="34" charset="0"/>
                <a:cs typeface="Arial" panose="020B0604020202020204" pitchFamily="34" charset="0"/>
              </a:rPr>
              <a:t>01.  New observing technologies</a:t>
            </a:r>
          </a:p>
        </p:txBody>
      </p:sp>
      <p:sp>
        <p:nvSpPr>
          <p:cNvPr id="120" name="Freeform 8">
            <a:extLst>
              <a:ext uri="{FF2B5EF4-FFF2-40B4-BE49-F238E27FC236}">
                <a16:creationId xmlns:a16="http://schemas.microsoft.com/office/drawing/2014/main" id="{231B67D1-5C9E-B828-0801-42ADC372CC5E}"/>
              </a:ext>
            </a:extLst>
          </p:cNvPr>
          <p:cNvSpPr/>
          <p:nvPr/>
        </p:nvSpPr>
        <p:spPr>
          <a:xfrm>
            <a:off x="2431902" y="2928999"/>
            <a:ext cx="744180" cy="734843"/>
          </a:xfrm>
          <a:custGeom>
            <a:avLst/>
            <a:gdLst/>
            <a:ahLst/>
            <a:cxnLst/>
            <a:rect l="l" t="t" r="r" b="b"/>
            <a:pathLst>
              <a:path w="806153" h="800107">
                <a:moveTo>
                  <a:pt x="0" y="0"/>
                </a:moveTo>
                <a:lnTo>
                  <a:pt x="806153" y="0"/>
                </a:lnTo>
                <a:lnTo>
                  <a:pt x="806153" y="800107"/>
                </a:lnTo>
                <a:lnTo>
                  <a:pt x="0" y="8001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T"/>
          </a:p>
        </p:txBody>
      </p:sp>
      <p:grpSp>
        <p:nvGrpSpPr>
          <p:cNvPr id="126" name="Group 6">
            <a:extLst>
              <a:ext uri="{FF2B5EF4-FFF2-40B4-BE49-F238E27FC236}">
                <a16:creationId xmlns:a16="http://schemas.microsoft.com/office/drawing/2014/main" id="{5E048424-820A-F6F7-0EDA-CF55EB8A8C0F}"/>
              </a:ext>
            </a:extLst>
          </p:cNvPr>
          <p:cNvGrpSpPr>
            <a:grpSpLocks noChangeAspect="1"/>
          </p:cNvGrpSpPr>
          <p:nvPr/>
        </p:nvGrpSpPr>
        <p:grpSpPr>
          <a:xfrm>
            <a:off x="7257883" y="2623496"/>
            <a:ext cx="1345850" cy="1345850"/>
            <a:chOff x="-2540" y="-2540"/>
            <a:chExt cx="6355080" cy="6355080"/>
          </a:xfrm>
          <a:solidFill>
            <a:srgbClr val="192E5B"/>
          </a:solidFill>
        </p:grpSpPr>
        <p:sp>
          <p:nvSpPr>
            <p:cNvPr id="127" name="Freeform 7">
              <a:extLst>
                <a:ext uri="{FF2B5EF4-FFF2-40B4-BE49-F238E27FC236}">
                  <a16:creationId xmlns:a16="http://schemas.microsoft.com/office/drawing/2014/main" id="{2C3D2000-EEA1-FD20-49FD-461A5775087F}"/>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IT"/>
            </a:p>
          </p:txBody>
        </p:sp>
      </p:grpSp>
      <p:sp>
        <p:nvSpPr>
          <p:cNvPr id="129" name="TextBox 17">
            <a:extLst>
              <a:ext uri="{FF2B5EF4-FFF2-40B4-BE49-F238E27FC236}">
                <a16:creationId xmlns:a16="http://schemas.microsoft.com/office/drawing/2014/main" id="{01B60281-33ED-8CDC-7ED9-0D32E5497E38}"/>
              </a:ext>
            </a:extLst>
          </p:cNvPr>
          <p:cNvSpPr txBox="1"/>
          <p:nvPr/>
        </p:nvSpPr>
        <p:spPr>
          <a:xfrm>
            <a:off x="8779532" y="2382725"/>
            <a:ext cx="3323892" cy="481542"/>
          </a:xfrm>
          <a:prstGeom prst="rect">
            <a:avLst/>
          </a:prstGeom>
        </p:spPr>
        <p:txBody>
          <a:bodyPr wrap="square" lIns="0" tIns="0" rIns="0" bIns="0" rtlCol="0" anchor="t">
            <a:spAutoFit/>
          </a:bodyPr>
          <a:lstStyle/>
          <a:p>
            <a:pPr>
              <a:lnSpc>
                <a:spcPts val="4387"/>
              </a:lnSpc>
            </a:pPr>
            <a:r>
              <a:rPr lang="en-US" b="1" dirty="0">
                <a:solidFill>
                  <a:srgbClr val="192E5B"/>
                </a:solidFill>
                <a:latin typeface="Arial" panose="020B0604020202020204" pitchFamily="34" charset="0"/>
                <a:cs typeface="Arial" panose="020B0604020202020204" pitchFamily="34" charset="0"/>
              </a:rPr>
              <a:t>03.  100 years projections</a:t>
            </a:r>
          </a:p>
        </p:txBody>
      </p:sp>
      <p:sp>
        <p:nvSpPr>
          <p:cNvPr id="133" name="TextBox 13">
            <a:extLst>
              <a:ext uri="{FF2B5EF4-FFF2-40B4-BE49-F238E27FC236}">
                <a16:creationId xmlns:a16="http://schemas.microsoft.com/office/drawing/2014/main" id="{CDF84460-4C96-198D-FD6D-3E66171239FA}"/>
              </a:ext>
            </a:extLst>
          </p:cNvPr>
          <p:cNvSpPr txBox="1"/>
          <p:nvPr/>
        </p:nvSpPr>
        <p:spPr>
          <a:xfrm>
            <a:off x="8779532" y="4568164"/>
            <a:ext cx="2956646" cy="807913"/>
          </a:xfrm>
          <a:prstGeom prst="rect">
            <a:avLst/>
          </a:prstGeom>
        </p:spPr>
        <p:txBody>
          <a:bodyPr wrap="square" lIns="0" tIns="0" rIns="0" bIns="0" rtlCol="0" anchor="t">
            <a:spAutoFit/>
          </a:bodyPr>
          <a:lstStyle/>
          <a:p>
            <a:pPr>
              <a:lnSpc>
                <a:spcPts val="2087"/>
              </a:lnSpc>
            </a:pPr>
            <a:r>
              <a:rPr lang="en-US" b="1" dirty="0">
                <a:solidFill>
                  <a:srgbClr val="192E5B"/>
                </a:solidFill>
                <a:latin typeface="Arial" panose="020B0604020202020204" pitchFamily="34" charset="0"/>
                <a:cs typeface="Arial" panose="020B0604020202020204" pitchFamily="34" charset="0"/>
              </a:rPr>
              <a:t>04. High resolution reanalysis to instruct AI networks</a:t>
            </a:r>
          </a:p>
        </p:txBody>
      </p:sp>
      <p:sp>
        <p:nvSpPr>
          <p:cNvPr id="134" name="TextBox 48">
            <a:extLst>
              <a:ext uri="{FF2B5EF4-FFF2-40B4-BE49-F238E27FC236}">
                <a16:creationId xmlns:a16="http://schemas.microsoft.com/office/drawing/2014/main" id="{7168C398-3135-5ABA-BC1C-C2C78D5C2659}"/>
              </a:ext>
            </a:extLst>
          </p:cNvPr>
          <p:cNvSpPr txBox="1"/>
          <p:nvPr/>
        </p:nvSpPr>
        <p:spPr>
          <a:xfrm>
            <a:off x="3664058" y="2914884"/>
            <a:ext cx="3024976" cy="861774"/>
          </a:xfrm>
          <a:prstGeom prst="rect">
            <a:avLst/>
          </a:prstGeom>
        </p:spPr>
        <p:txBody>
          <a:bodyPr wrap="square" lIns="0" tIns="0" rIns="0" bIns="0" rtlCol="0" anchor="t">
            <a:spAutoFit/>
          </a:bodyPr>
          <a:lstStyle/>
          <a:p>
            <a:r>
              <a:rPr lang="en-US" sz="1400" dirty="0">
                <a:solidFill>
                  <a:srgbClr val="192E5B"/>
                </a:solidFill>
                <a:latin typeface="Arial"/>
                <a:ea typeface="+mn-lt"/>
                <a:cs typeface="+mn-lt"/>
              </a:rPr>
              <a:t>for the coastal observing system will be implemented, innovated and tested at each pilot site to validate/calibrate regional coastal models</a:t>
            </a:r>
            <a:endParaRPr lang="en-US" sz="1400" dirty="0">
              <a:solidFill>
                <a:srgbClr val="192E5B"/>
              </a:solidFill>
              <a:latin typeface="Arial"/>
              <a:cs typeface="Arial"/>
            </a:endParaRPr>
          </a:p>
        </p:txBody>
      </p:sp>
      <p:sp>
        <p:nvSpPr>
          <p:cNvPr id="136" name="TextBox 48">
            <a:extLst>
              <a:ext uri="{FF2B5EF4-FFF2-40B4-BE49-F238E27FC236}">
                <a16:creationId xmlns:a16="http://schemas.microsoft.com/office/drawing/2014/main" id="{D13CA813-D6D7-BA60-CFF8-F35DD0F3A8A4}"/>
              </a:ext>
            </a:extLst>
          </p:cNvPr>
          <p:cNvSpPr txBox="1"/>
          <p:nvPr/>
        </p:nvSpPr>
        <p:spPr>
          <a:xfrm>
            <a:off x="3664058" y="5430949"/>
            <a:ext cx="3024976" cy="861774"/>
          </a:xfrm>
          <a:prstGeom prst="rect">
            <a:avLst/>
          </a:prstGeom>
        </p:spPr>
        <p:txBody>
          <a:bodyPr wrap="square" lIns="0" tIns="0" rIns="0" bIns="0" rtlCol="0" anchor="t">
            <a:spAutoFit/>
          </a:bodyPr>
          <a:lstStyle/>
          <a:p>
            <a:r>
              <a:rPr lang="en-US" sz="1400" dirty="0">
                <a:solidFill>
                  <a:srgbClr val="192E5B"/>
                </a:solidFill>
                <a:latin typeface="Arial"/>
                <a:ea typeface="+mn-lt"/>
                <a:cs typeface="+mn-lt"/>
              </a:rPr>
              <a:t>will be implemented to assess the range of predictability and understand uncertainties, and provide an impact ensemble framework</a:t>
            </a:r>
            <a:endParaRPr lang="en-US" sz="1400" dirty="0">
              <a:solidFill>
                <a:srgbClr val="192E5B"/>
              </a:solidFill>
              <a:latin typeface="Arial"/>
              <a:cs typeface="Arial"/>
            </a:endParaRPr>
          </a:p>
        </p:txBody>
      </p:sp>
      <p:sp>
        <p:nvSpPr>
          <p:cNvPr id="137" name="TextBox 48">
            <a:extLst>
              <a:ext uri="{FF2B5EF4-FFF2-40B4-BE49-F238E27FC236}">
                <a16:creationId xmlns:a16="http://schemas.microsoft.com/office/drawing/2014/main" id="{7537C15B-CA0E-41FE-CCA4-D0DA518D457E}"/>
              </a:ext>
            </a:extLst>
          </p:cNvPr>
          <p:cNvSpPr txBox="1"/>
          <p:nvPr/>
        </p:nvSpPr>
        <p:spPr>
          <a:xfrm>
            <a:off x="8779532" y="2914884"/>
            <a:ext cx="3024976" cy="861774"/>
          </a:xfrm>
          <a:prstGeom prst="rect">
            <a:avLst/>
          </a:prstGeom>
        </p:spPr>
        <p:txBody>
          <a:bodyPr wrap="square" lIns="0" tIns="0" rIns="0" bIns="0" rtlCol="0" anchor="t">
            <a:spAutoFit/>
          </a:bodyPr>
          <a:lstStyle/>
          <a:p>
            <a:r>
              <a:rPr lang="en-US" sz="1400" dirty="0">
                <a:solidFill>
                  <a:srgbClr val="192E5B"/>
                </a:solidFill>
                <a:latin typeface="Arial"/>
                <a:ea typeface="+mn-lt"/>
                <a:cs typeface="+mn-lt"/>
              </a:rPr>
              <a:t>will be produced by implementing regional to coastal climate limited area and AI-based models to downscale climate scenarios</a:t>
            </a:r>
            <a:endParaRPr lang="en-US" sz="1400" dirty="0">
              <a:solidFill>
                <a:srgbClr val="192E5B"/>
              </a:solidFill>
              <a:latin typeface="Arial"/>
              <a:cs typeface="Arial"/>
            </a:endParaRPr>
          </a:p>
        </p:txBody>
      </p:sp>
      <p:sp>
        <p:nvSpPr>
          <p:cNvPr id="138" name="TextBox 48">
            <a:extLst>
              <a:ext uri="{FF2B5EF4-FFF2-40B4-BE49-F238E27FC236}">
                <a16:creationId xmlns:a16="http://schemas.microsoft.com/office/drawing/2014/main" id="{EF2DFB61-7F13-669A-57E8-9A90824D4395}"/>
              </a:ext>
            </a:extLst>
          </p:cNvPr>
          <p:cNvSpPr txBox="1"/>
          <p:nvPr/>
        </p:nvSpPr>
        <p:spPr>
          <a:xfrm>
            <a:off x="8779532" y="5431534"/>
            <a:ext cx="3024976" cy="215444"/>
          </a:xfrm>
          <a:prstGeom prst="rect">
            <a:avLst/>
          </a:prstGeom>
        </p:spPr>
        <p:txBody>
          <a:bodyPr wrap="square" lIns="0" tIns="0" rIns="0" bIns="0" rtlCol="0" anchor="t">
            <a:spAutoFit/>
          </a:bodyPr>
          <a:lstStyle/>
          <a:p>
            <a:r>
              <a:rPr lang="en-US" sz="1400" dirty="0">
                <a:solidFill>
                  <a:srgbClr val="192E5B"/>
                </a:solidFill>
                <a:latin typeface="Arial"/>
                <a:ea typeface="+mn-lt"/>
                <a:cs typeface="+mn-lt"/>
              </a:rPr>
              <a:t>will be produced at the coastal scale</a:t>
            </a:r>
            <a:endParaRPr lang="en-US" sz="1400" dirty="0">
              <a:solidFill>
                <a:srgbClr val="192E5B"/>
              </a:solidFill>
              <a:latin typeface="Arial"/>
              <a:cs typeface="Arial"/>
            </a:endParaRPr>
          </a:p>
        </p:txBody>
      </p:sp>
      <p:sp>
        <p:nvSpPr>
          <p:cNvPr id="139" name="Freeform 12">
            <a:extLst>
              <a:ext uri="{FF2B5EF4-FFF2-40B4-BE49-F238E27FC236}">
                <a16:creationId xmlns:a16="http://schemas.microsoft.com/office/drawing/2014/main" id="{CFD9F8CA-E3B4-6006-7A33-982980148857}"/>
              </a:ext>
            </a:extLst>
          </p:cNvPr>
          <p:cNvSpPr/>
          <p:nvPr/>
        </p:nvSpPr>
        <p:spPr>
          <a:xfrm>
            <a:off x="7353787" y="5075251"/>
            <a:ext cx="1154039" cy="386076"/>
          </a:xfrm>
          <a:custGeom>
            <a:avLst/>
            <a:gdLst/>
            <a:ahLst/>
            <a:cxnLst/>
            <a:rect l="l" t="t" r="r" b="b"/>
            <a:pathLst>
              <a:path w="929459" h="296394">
                <a:moveTo>
                  <a:pt x="0" y="0"/>
                </a:moveTo>
                <a:lnTo>
                  <a:pt x="929459" y="0"/>
                </a:lnTo>
                <a:lnTo>
                  <a:pt x="929459" y="296394"/>
                </a:lnTo>
                <a:lnTo>
                  <a:pt x="0" y="2963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T"/>
          </a:p>
        </p:txBody>
      </p:sp>
      <p:pic>
        <p:nvPicPr>
          <p:cNvPr id="141" name="Picture 140">
            <a:extLst>
              <a:ext uri="{FF2B5EF4-FFF2-40B4-BE49-F238E27FC236}">
                <a16:creationId xmlns:a16="http://schemas.microsoft.com/office/drawing/2014/main" id="{DC42C2C9-9823-F228-0BEC-1766AFF065A4}"/>
              </a:ext>
            </a:extLst>
          </p:cNvPr>
          <p:cNvPicPr>
            <a:picLocks noChangeAspect="1"/>
          </p:cNvPicPr>
          <p:nvPr/>
        </p:nvPicPr>
        <p:blipFill>
          <a:blip r:embed="rId10"/>
          <a:stretch>
            <a:fillRect/>
          </a:stretch>
        </p:blipFill>
        <p:spPr>
          <a:xfrm>
            <a:off x="7489656" y="2921877"/>
            <a:ext cx="882303" cy="755650"/>
          </a:xfrm>
          <a:prstGeom prst="rect">
            <a:avLst/>
          </a:prstGeom>
        </p:spPr>
      </p:pic>
      <p:grpSp>
        <p:nvGrpSpPr>
          <p:cNvPr id="142" name="Group 6">
            <a:extLst>
              <a:ext uri="{FF2B5EF4-FFF2-40B4-BE49-F238E27FC236}">
                <a16:creationId xmlns:a16="http://schemas.microsoft.com/office/drawing/2014/main" id="{CDD6E883-A3FB-EF14-9E5E-C9FC15063B10}"/>
              </a:ext>
            </a:extLst>
          </p:cNvPr>
          <p:cNvGrpSpPr>
            <a:grpSpLocks noChangeAspect="1"/>
          </p:cNvGrpSpPr>
          <p:nvPr/>
        </p:nvGrpSpPr>
        <p:grpSpPr>
          <a:xfrm>
            <a:off x="7257883" y="4573917"/>
            <a:ext cx="1345850" cy="1345850"/>
            <a:chOff x="-2540" y="-2540"/>
            <a:chExt cx="6355080" cy="6355080"/>
          </a:xfrm>
          <a:solidFill>
            <a:srgbClr val="192E5B"/>
          </a:solidFill>
        </p:grpSpPr>
        <p:sp>
          <p:nvSpPr>
            <p:cNvPr id="143" name="Freeform 7">
              <a:extLst>
                <a:ext uri="{FF2B5EF4-FFF2-40B4-BE49-F238E27FC236}">
                  <a16:creationId xmlns:a16="http://schemas.microsoft.com/office/drawing/2014/main" id="{26220C31-924A-36A3-330F-E1C7F74A8D0C}"/>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IT"/>
            </a:p>
          </p:txBody>
        </p:sp>
      </p:grpSp>
      <p:grpSp>
        <p:nvGrpSpPr>
          <p:cNvPr id="144" name="Group 6">
            <a:extLst>
              <a:ext uri="{FF2B5EF4-FFF2-40B4-BE49-F238E27FC236}">
                <a16:creationId xmlns:a16="http://schemas.microsoft.com/office/drawing/2014/main" id="{AFF0D3D4-5D77-165C-FB8A-AAD8881D0AA6}"/>
              </a:ext>
            </a:extLst>
          </p:cNvPr>
          <p:cNvGrpSpPr>
            <a:grpSpLocks noChangeAspect="1"/>
          </p:cNvGrpSpPr>
          <p:nvPr/>
        </p:nvGrpSpPr>
        <p:grpSpPr>
          <a:xfrm>
            <a:off x="2142569" y="2623496"/>
            <a:ext cx="1345850" cy="1345850"/>
            <a:chOff x="-2540" y="-2540"/>
            <a:chExt cx="6355080" cy="6355080"/>
          </a:xfrm>
          <a:solidFill>
            <a:srgbClr val="192E5B"/>
          </a:solidFill>
        </p:grpSpPr>
        <p:sp>
          <p:nvSpPr>
            <p:cNvPr id="145" name="Freeform 7">
              <a:extLst>
                <a:ext uri="{FF2B5EF4-FFF2-40B4-BE49-F238E27FC236}">
                  <a16:creationId xmlns:a16="http://schemas.microsoft.com/office/drawing/2014/main" id="{D39FCD62-516D-868F-1407-48C26FC38BA1}"/>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IT"/>
            </a:p>
          </p:txBody>
        </p:sp>
      </p:grpSp>
      <p:grpSp>
        <p:nvGrpSpPr>
          <p:cNvPr id="146" name="Group 6">
            <a:extLst>
              <a:ext uri="{FF2B5EF4-FFF2-40B4-BE49-F238E27FC236}">
                <a16:creationId xmlns:a16="http://schemas.microsoft.com/office/drawing/2014/main" id="{36F15A6B-F7F0-BDFA-81FA-14649E857DFA}"/>
              </a:ext>
            </a:extLst>
          </p:cNvPr>
          <p:cNvGrpSpPr>
            <a:grpSpLocks noChangeAspect="1"/>
          </p:cNvGrpSpPr>
          <p:nvPr/>
        </p:nvGrpSpPr>
        <p:grpSpPr>
          <a:xfrm>
            <a:off x="2131067" y="4573917"/>
            <a:ext cx="1345850" cy="1345850"/>
            <a:chOff x="-2540" y="-2540"/>
            <a:chExt cx="6355080" cy="6355080"/>
          </a:xfrm>
          <a:solidFill>
            <a:srgbClr val="192E5B"/>
          </a:solidFill>
        </p:grpSpPr>
        <p:sp>
          <p:nvSpPr>
            <p:cNvPr id="147" name="Freeform 7">
              <a:extLst>
                <a:ext uri="{FF2B5EF4-FFF2-40B4-BE49-F238E27FC236}">
                  <a16:creationId xmlns:a16="http://schemas.microsoft.com/office/drawing/2014/main" id="{F5AE655B-FB7A-395C-E588-F68EBB51A179}"/>
                </a:ext>
              </a:extLst>
            </p:cNvPr>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IT"/>
            </a:p>
          </p:txBody>
        </p:sp>
      </p:grpSp>
    </p:spTree>
    <p:extLst>
      <p:ext uri="{BB962C8B-B14F-4D97-AF65-F5344CB8AC3E}">
        <p14:creationId xmlns:p14="http://schemas.microsoft.com/office/powerpoint/2010/main" val="923893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Google Shape;323;g1e98c0481c2_1_329">
            <a:extLst>
              <a:ext uri="{FF2B5EF4-FFF2-40B4-BE49-F238E27FC236}">
                <a16:creationId xmlns:a16="http://schemas.microsoft.com/office/drawing/2014/main" id="{FA1C1612-C8CD-270F-EEEC-37FB4A7A9ED5}"/>
              </a:ext>
            </a:extLst>
          </p:cNvPr>
          <p:cNvSpPr/>
          <p:nvPr/>
        </p:nvSpPr>
        <p:spPr>
          <a:xfrm>
            <a:off x="-5782545" y="-1207576"/>
            <a:ext cx="18284108" cy="2014000"/>
          </a:xfrm>
          <a:prstGeom prst="rect">
            <a:avLst/>
          </a:prstGeom>
          <a:solidFill>
            <a:srgbClr val="4472C4"/>
          </a:solidFill>
          <a:ln w="9525" cap="flat" cmpd="sng">
            <a:solidFill>
              <a:srgbClr val="4472C4"/>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latin typeface="Calibri"/>
              <a:ea typeface="Calibri"/>
              <a:cs typeface="Calibri"/>
              <a:sym typeface="Calibri"/>
            </a:endParaRPr>
          </a:p>
        </p:txBody>
      </p:sp>
      <p:sp>
        <p:nvSpPr>
          <p:cNvPr id="4" name="Google Shape;323;g1e98c0481c2_1_329">
            <a:extLst>
              <a:ext uri="{FF2B5EF4-FFF2-40B4-BE49-F238E27FC236}">
                <a16:creationId xmlns:a16="http://schemas.microsoft.com/office/drawing/2014/main" id="{8B816633-74A1-7A8E-0B23-5ABBFD9B9AE5}"/>
              </a:ext>
            </a:extLst>
          </p:cNvPr>
          <p:cNvSpPr/>
          <p:nvPr/>
        </p:nvSpPr>
        <p:spPr>
          <a:xfrm>
            <a:off x="-5782545" y="-1194857"/>
            <a:ext cx="18284108" cy="2014000"/>
          </a:xfrm>
          <a:prstGeom prst="rect">
            <a:avLst/>
          </a:prstGeom>
          <a:solidFill>
            <a:srgbClr val="4472C4"/>
          </a:solidFill>
          <a:ln w="9525" cap="flat" cmpd="sng">
            <a:solidFill>
              <a:srgbClr val="4472C4"/>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latin typeface="Calibri"/>
              <a:ea typeface="Calibri"/>
              <a:cs typeface="Calibri"/>
              <a:sym typeface="Calibri"/>
            </a:endParaRPr>
          </a:p>
        </p:txBody>
      </p:sp>
      <p:sp>
        <p:nvSpPr>
          <p:cNvPr id="212" name="Google Shape;212;g1e98c0481c2_1_222"/>
          <p:cNvSpPr txBox="1">
            <a:spLocks noGrp="1"/>
          </p:cNvSpPr>
          <p:nvPr>
            <p:ph type="dt" idx="10"/>
          </p:nvPr>
        </p:nvSpPr>
        <p:spPr>
          <a:xfrm>
            <a:off x="5326527" y="6184633"/>
            <a:ext cx="2743200" cy="365200"/>
          </a:xfrm>
          <a:prstGeom prst="rect">
            <a:avLst/>
          </a:prstGeom>
          <a:noFill/>
          <a:ln>
            <a:noFill/>
          </a:ln>
        </p:spPr>
        <p:txBody>
          <a:bodyPr spcFirstLastPara="1" wrap="square" lIns="0" tIns="0" rIns="0" bIns="0" anchor="t" anchorCtr="0">
            <a:normAutofit/>
          </a:bodyPr>
          <a:lstStyle/>
          <a:p>
            <a:pPr>
              <a:buSzPts val="600"/>
            </a:pPr>
            <a:fld id="{00000000-1234-1234-1234-123412341234}" type="slidenum">
              <a:rPr lang="en-US"/>
              <a:pPr>
                <a:buSzPts val="600"/>
              </a:pPr>
              <a:t>15</a:t>
            </a:fld>
            <a:endParaRPr/>
          </a:p>
        </p:txBody>
      </p:sp>
      <p:pic>
        <p:nvPicPr>
          <p:cNvPr id="213" name="Google Shape;213;g1e98c0481c2_1_222"/>
          <p:cNvPicPr preferRelativeResize="0"/>
          <p:nvPr/>
        </p:nvPicPr>
        <p:blipFill rotWithShape="1">
          <a:blip r:embed="rId3">
            <a:alphaModFix/>
          </a:blip>
          <a:srcRect/>
          <a:stretch/>
        </p:blipFill>
        <p:spPr>
          <a:xfrm>
            <a:off x="8563236" y="246200"/>
            <a:ext cx="2736065" cy="365200"/>
          </a:xfrm>
          <a:prstGeom prst="rect">
            <a:avLst/>
          </a:prstGeom>
          <a:noFill/>
          <a:ln>
            <a:noFill/>
          </a:ln>
        </p:spPr>
      </p:pic>
      <p:sp>
        <p:nvSpPr>
          <p:cNvPr id="214" name="Google Shape;214;g1e98c0481c2_1_222"/>
          <p:cNvSpPr/>
          <p:nvPr/>
        </p:nvSpPr>
        <p:spPr>
          <a:xfrm>
            <a:off x="107408" y="6001633"/>
            <a:ext cx="11977200" cy="60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100"/>
            </a:pPr>
            <a:endParaRPr sz="1467"/>
          </a:p>
        </p:txBody>
      </p:sp>
      <p:pic>
        <p:nvPicPr>
          <p:cNvPr id="216" name="Google Shape;216;g1e98c0481c2_1_222"/>
          <p:cNvPicPr preferRelativeResize="0"/>
          <p:nvPr/>
        </p:nvPicPr>
        <p:blipFill rotWithShape="1">
          <a:blip r:embed="rId4">
            <a:alphaModFix/>
          </a:blip>
          <a:srcRect/>
          <a:stretch/>
        </p:blipFill>
        <p:spPr>
          <a:xfrm>
            <a:off x="1361486" y="2790077"/>
            <a:ext cx="1597833" cy="1616199"/>
          </a:xfrm>
          <a:prstGeom prst="rect">
            <a:avLst/>
          </a:prstGeom>
          <a:noFill/>
          <a:ln>
            <a:noFill/>
          </a:ln>
        </p:spPr>
      </p:pic>
      <p:pic>
        <p:nvPicPr>
          <p:cNvPr id="217" name="Google Shape;217;g1e98c0481c2_1_222"/>
          <p:cNvPicPr preferRelativeResize="0"/>
          <p:nvPr/>
        </p:nvPicPr>
        <p:blipFill rotWithShape="1">
          <a:blip r:embed="rId5">
            <a:alphaModFix/>
          </a:blip>
          <a:srcRect/>
          <a:stretch/>
        </p:blipFill>
        <p:spPr>
          <a:xfrm>
            <a:off x="9039084" y="2670592"/>
            <a:ext cx="1874492" cy="1855167"/>
          </a:xfrm>
          <a:prstGeom prst="rect">
            <a:avLst/>
          </a:prstGeom>
          <a:noFill/>
          <a:ln>
            <a:noFill/>
          </a:ln>
        </p:spPr>
      </p:pic>
      <p:sp>
        <p:nvSpPr>
          <p:cNvPr id="218" name="Google Shape;218;g1e98c0481c2_1_222"/>
          <p:cNvSpPr txBox="1"/>
          <p:nvPr/>
        </p:nvSpPr>
        <p:spPr>
          <a:xfrm>
            <a:off x="4761233" y="3487167"/>
            <a:ext cx="2578400" cy="1616400"/>
          </a:xfrm>
          <a:prstGeom prst="rect">
            <a:avLst/>
          </a:prstGeom>
          <a:noFill/>
          <a:ln>
            <a:noFill/>
          </a:ln>
        </p:spPr>
        <p:txBody>
          <a:bodyPr spcFirstLastPara="1" wrap="square" lIns="121900" tIns="121900" rIns="121900" bIns="121900" anchor="t" anchorCtr="0">
            <a:noAutofit/>
          </a:bodyPr>
          <a:lstStyle/>
          <a:p>
            <a:pPr algn="ctr">
              <a:buSzPts val="5300"/>
            </a:pPr>
            <a:r>
              <a:rPr lang="en-US" sz="7066" b="1" dirty="0">
                <a:solidFill>
                  <a:schemeClr val="accent2"/>
                </a:solidFill>
                <a:latin typeface="Roboto"/>
                <a:ea typeface="Roboto"/>
                <a:cs typeface="Roboto"/>
                <a:sym typeface="Roboto"/>
              </a:rPr>
              <a:t>119</a:t>
            </a:r>
            <a:endParaRPr sz="7066" b="1" dirty="0">
              <a:solidFill>
                <a:schemeClr val="accent2"/>
              </a:solidFill>
              <a:latin typeface="Roboto"/>
              <a:ea typeface="Roboto"/>
              <a:cs typeface="Roboto"/>
              <a:sym typeface="Roboto"/>
            </a:endParaRPr>
          </a:p>
          <a:p>
            <a:pPr algn="ctr">
              <a:buSzPts val="2100"/>
            </a:pPr>
            <a:r>
              <a:rPr lang="en-US" sz="2800" dirty="0">
                <a:solidFill>
                  <a:schemeClr val="accent1"/>
                </a:solidFill>
                <a:latin typeface="Roboto"/>
                <a:ea typeface="Roboto"/>
                <a:cs typeface="Roboto"/>
                <a:sym typeface="Roboto"/>
              </a:rPr>
              <a:t>Pilot Sites</a:t>
            </a:r>
            <a:endParaRPr sz="2800" dirty="0">
              <a:solidFill>
                <a:schemeClr val="accent1"/>
              </a:solidFill>
              <a:latin typeface="Roboto"/>
              <a:ea typeface="Roboto"/>
              <a:cs typeface="Roboto"/>
              <a:sym typeface="Roboto"/>
            </a:endParaRPr>
          </a:p>
        </p:txBody>
      </p:sp>
      <p:sp>
        <p:nvSpPr>
          <p:cNvPr id="219" name="Google Shape;219;g1e98c0481c2_1_222"/>
          <p:cNvSpPr txBox="1"/>
          <p:nvPr/>
        </p:nvSpPr>
        <p:spPr>
          <a:xfrm>
            <a:off x="42863" y="4422457"/>
            <a:ext cx="4060000" cy="1616400"/>
          </a:xfrm>
          <a:prstGeom prst="rect">
            <a:avLst/>
          </a:prstGeom>
          <a:noFill/>
          <a:ln>
            <a:noFill/>
          </a:ln>
        </p:spPr>
        <p:txBody>
          <a:bodyPr spcFirstLastPara="1" wrap="square" lIns="121900" tIns="121900" rIns="121900" bIns="121900" anchor="t" anchorCtr="0">
            <a:noAutofit/>
          </a:bodyPr>
          <a:lstStyle/>
          <a:p>
            <a:pPr algn="ctr">
              <a:buSzPts val="5300"/>
            </a:pPr>
            <a:r>
              <a:rPr lang="en-US" sz="7066" b="1" dirty="0">
                <a:solidFill>
                  <a:schemeClr val="accent2"/>
                </a:solidFill>
                <a:latin typeface="Roboto"/>
                <a:ea typeface="Roboto"/>
                <a:cs typeface="Roboto"/>
                <a:sym typeface="Roboto"/>
              </a:rPr>
              <a:t>29</a:t>
            </a:r>
            <a:endParaRPr sz="7066" b="1" dirty="0">
              <a:solidFill>
                <a:schemeClr val="accent2"/>
              </a:solidFill>
              <a:latin typeface="Roboto"/>
              <a:ea typeface="Roboto"/>
              <a:cs typeface="Roboto"/>
              <a:sym typeface="Roboto"/>
            </a:endParaRPr>
          </a:p>
          <a:p>
            <a:pPr algn="ctr">
              <a:buSzPts val="2100"/>
            </a:pPr>
            <a:r>
              <a:rPr lang="en-US" sz="2800" dirty="0">
                <a:solidFill>
                  <a:schemeClr val="accent1"/>
                </a:solidFill>
                <a:latin typeface="Roboto"/>
                <a:ea typeface="Roboto"/>
                <a:cs typeface="Roboto"/>
                <a:sym typeface="Roboto"/>
              </a:rPr>
              <a:t>Regions of the Global Coastal Ocean </a:t>
            </a:r>
            <a:endParaRPr sz="2800" dirty="0">
              <a:solidFill>
                <a:schemeClr val="accent1"/>
              </a:solidFill>
              <a:latin typeface="Roboto"/>
              <a:ea typeface="Roboto"/>
              <a:cs typeface="Roboto"/>
              <a:sym typeface="Roboto"/>
            </a:endParaRPr>
          </a:p>
        </p:txBody>
      </p:sp>
      <p:sp>
        <p:nvSpPr>
          <p:cNvPr id="220" name="Google Shape;220;g1e98c0481c2_1_222"/>
          <p:cNvSpPr txBox="1"/>
          <p:nvPr/>
        </p:nvSpPr>
        <p:spPr>
          <a:xfrm>
            <a:off x="8479799" y="4451033"/>
            <a:ext cx="2993062" cy="1616400"/>
          </a:xfrm>
          <a:prstGeom prst="rect">
            <a:avLst/>
          </a:prstGeom>
          <a:noFill/>
          <a:ln>
            <a:noFill/>
          </a:ln>
        </p:spPr>
        <p:txBody>
          <a:bodyPr spcFirstLastPara="1" wrap="square" lIns="121900" tIns="121900" rIns="121900" bIns="121900" anchor="t" anchorCtr="0">
            <a:noAutofit/>
          </a:bodyPr>
          <a:lstStyle/>
          <a:p>
            <a:pPr algn="ctr">
              <a:buSzPts val="5300"/>
            </a:pPr>
            <a:r>
              <a:rPr lang="en-US" sz="7066" b="1" dirty="0">
                <a:solidFill>
                  <a:schemeClr val="accent2"/>
                </a:solidFill>
                <a:latin typeface="Roboto"/>
                <a:ea typeface="Roboto"/>
                <a:cs typeface="Roboto"/>
                <a:sym typeface="Roboto"/>
              </a:rPr>
              <a:t>227</a:t>
            </a:r>
            <a:endParaRPr sz="7066" b="1" dirty="0">
              <a:solidFill>
                <a:schemeClr val="accent2"/>
              </a:solidFill>
              <a:latin typeface="Roboto"/>
              <a:ea typeface="Roboto"/>
              <a:cs typeface="Roboto"/>
              <a:sym typeface="Roboto"/>
            </a:endParaRPr>
          </a:p>
          <a:p>
            <a:pPr algn="ctr">
              <a:buSzPts val="2100"/>
            </a:pPr>
            <a:r>
              <a:rPr lang="en-US" sz="2800" dirty="0">
                <a:solidFill>
                  <a:schemeClr val="accent1"/>
                </a:solidFill>
                <a:latin typeface="Roboto"/>
                <a:ea typeface="Roboto"/>
                <a:cs typeface="Roboto"/>
                <a:sym typeface="Roboto"/>
              </a:rPr>
              <a:t>institutions</a:t>
            </a:r>
            <a:endParaRPr sz="2800" dirty="0">
              <a:solidFill>
                <a:schemeClr val="accent1"/>
              </a:solidFill>
              <a:latin typeface="Roboto"/>
              <a:ea typeface="Roboto"/>
              <a:cs typeface="Roboto"/>
              <a:sym typeface="Roboto"/>
            </a:endParaRPr>
          </a:p>
          <a:p>
            <a:pPr algn="ctr">
              <a:buSzPts val="2100"/>
            </a:pPr>
            <a:r>
              <a:rPr lang="en-US" sz="2800" dirty="0">
                <a:solidFill>
                  <a:schemeClr val="accent1"/>
                </a:solidFill>
                <a:latin typeface="Roboto"/>
                <a:ea typeface="Roboto"/>
                <a:cs typeface="Roboto"/>
                <a:sym typeface="Roboto"/>
              </a:rPr>
              <a:t>in 64 countries</a:t>
            </a:r>
            <a:endParaRPr sz="2800" dirty="0">
              <a:solidFill>
                <a:schemeClr val="accent1"/>
              </a:solidFill>
              <a:latin typeface="Roboto"/>
              <a:ea typeface="Roboto"/>
              <a:cs typeface="Roboto"/>
              <a:sym typeface="Roboto"/>
            </a:endParaRPr>
          </a:p>
        </p:txBody>
      </p:sp>
      <p:pic>
        <p:nvPicPr>
          <p:cNvPr id="221" name="Google Shape;221;g1e98c0481c2_1_222"/>
          <p:cNvPicPr preferRelativeResize="0"/>
          <p:nvPr/>
        </p:nvPicPr>
        <p:blipFill>
          <a:blip r:embed="rId6"/>
          <a:srcRect/>
          <a:stretch/>
        </p:blipFill>
        <p:spPr>
          <a:xfrm>
            <a:off x="4368153" y="1706997"/>
            <a:ext cx="3332813" cy="1855167"/>
          </a:xfrm>
          <a:prstGeom prst="rect">
            <a:avLst/>
          </a:prstGeom>
          <a:noFill/>
          <a:ln>
            <a:noFill/>
          </a:ln>
        </p:spPr>
      </p:pic>
      <p:sp>
        <p:nvSpPr>
          <p:cNvPr id="3" name="Google Shape;121;p24">
            <a:extLst>
              <a:ext uri="{FF2B5EF4-FFF2-40B4-BE49-F238E27FC236}">
                <a16:creationId xmlns:a16="http://schemas.microsoft.com/office/drawing/2014/main" id="{10B151C3-DDDE-159B-C36A-AA447F269D6D}"/>
              </a:ext>
            </a:extLst>
          </p:cNvPr>
          <p:cNvSpPr txBox="1"/>
          <p:nvPr/>
        </p:nvSpPr>
        <p:spPr>
          <a:xfrm>
            <a:off x="456477" y="-151828"/>
            <a:ext cx="8830406" cy="124697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3200" b="1" i="0" u="none" strike="noStrike" cap="none" dirty="0" err="1">
                <a:solidFill>
                  <a:schemeClr val="lt1"/>
                </a:solidFill>
                <a:latin typeface="Roboto" panose="02000000000000000000" pitchFamily="2" charset="0"/>
                <a:ea typeface="Roboto" panose="02000000000000000000" pitchFamily="2" charset="0"/>
                <a:cs typeface="Roboto" panose="02000000000000000000" pitchFamily="2" charset="0"/>
                <a:sym typeface="Calibri"/>
              </a:rPr>
              <a:t>GlobalCoast</a:t>
            </a:r>
            <a:r>
              <a:rPr lang="en-US" sz="3200" b="1" i="0"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Calibri"/>
              </a:rPr>
              <a:t> </a:t>
            </a:r>
            <a:r>
              <a:rPr lang="en-US" sz="3200" b="1" dirty="0">
                <a:solidFill>
                  <a:schemeClr val="lt1"/>
                </a:solidFill>
                <a:latin typeface="Roboto" panose="02000000000000000000" pitchFamily="2" charset="0"/>
                <a:ea typeface="Roboto" panose="02000000000000000000" pitchFamily="2" charset="0"/>
                <a:cs typeface="Roboto" panose="02000000000000000000" pitchFamily="2" charset="0"/>
                <a:sym typeface="Calibri"/>
              </a:rPr>
              <a:t>s</a:t>
            </a:r>
            <a:r>
              <a:rPr lang="en-US" sz="3200" b="1" i="0" u="none" strike="noStrike" cap="none" dirty="0">
                <a:solidFill>
                  <a:schemeClr val="lt1"/>
                </a:solidFill>
                <a:latin typeface="Roboto" panose="02000000000000000000" pitchFamily="2" charset="0"/>
                <a:ea typeface="Roboto" panose="02000000000000000000" pitchFamily="2" charset="0"/>
                <a:cs typeface="Roboto" panose="02000000000000000000" pitchFamily="2" charset="0"/>
                <a:sym typeface="Calibri"/>
              </a:rPr>
              <a:t>urvey insights</a:t>
            </a:r>
            <a:endParaRPr sz="3200" b="1"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g1e9971e583b_4_8">
            <a:hlinkClick r:id="rId3"/>
          </p:cNvPr>
          <p:cNvPicPr preferRelativeResize="0"/>
          <p:nvPr/>
        </p:nvPicPr>
        <p:blipFill>
          <a:blip r:embed="rId4"/>
          <a:srcRect l="2536" r="2536"/>
          <a:stretch/>
        </p:blipFill>
        <p:spPr>
          <a:xfrm>
            <a:off x="3170" y="-157174"/>
            <a:ext cx="12188830" cy="7029457"/>
          </a:xfrm>
          <a:prstGeom prst="rect">
            <a:avLst/>
          </a:prstGeom>
          <a:noFill/>
          <a:ln>
            <a:noFill/>
          </a:ln>
        </p:spPr>
      </p:pic>
      <p:sp>
        <p:nvSpPr>
          <p:cNvPr id="227" name="Google Shape;227;g1e9971e583b_4_8"/>
          <p:cNvSpPr txBox="1"/>
          <p:nvPr/>
        </p:nvSpPr>
        <p:spPr>
          <a:xfrm>
            <a:off x="288936" y="6466001"/>
            <a:ext cx="5154400" cy="389773"/>
          </a:xfrm>
          <a:prstGeom prst="rect">
            <a:avLst/>
          </a:prstGeom>
          <a:noFill/>
          <a:ln>
            <a:noFill/>
          </a:ln>
        </p:spPr>
        <p:txBody>
          <a:bodyPr spcFirstLastPara="1" wrap="square" lIns="91433" tIns="91433" rIns="91433" bIns="91433" anchor="t" anchorCtr="0">
            <a:spAutoFit/>
          </a:bodyPr>
          <a:lstStyle/>
          <a:p>
            <a:r>
              <a:rPr lang="en-US" sz="1333" dirty="0">
                <a:solidFill>
                  <a:srgbClr val="184596"/>
                </a:solidFill>
                <a:latin typeface="Roboto"/>
                <a:ea typeface="Roboto"/>
                <a:cs typeface="Roboto"/>
                <a:sym typeface="Roboto"/>
              </a:rPr>
              <a:t>*subject to change - some locations to be verified</a:t>
            </a:r>
            <a:endParaRPr sz="1333" dirty="0">
              <a:latin typeface="Roboto"/>
              <a:ea typeface="Roboto"/>
              <a:cs typeface="Roboto"/>
              <a:sym typeface="Roboto"/>
            </a:endParaRPr>
          </a:p>
        </p:txBody>
      </p:sp>
      <p:sp>
        <p:nvSpPr>
          <p:cNvPr id="229" name="Google Shape;229;g1e9971e583b_4_8"/>
          <p:cNvSpPr txBox="1"/>
          <p:nvPr/>
        </p:nvSpPr>
        <p:spPr>
          <a:xfrm>
            <a:off x="304800" y="-11133"/>
            <a:ext cx="6429600" cy="689379"/>
          </a:xfrm>
          <a:prstGeom prst="rect">
            <a:avLst/>
          </a:prstGeom>
          <a:noFill/>
          <a:ln>
            <a:noFill/>
          </a:ln>
        </p:spPr>
        <p:txBody>
          <a:bodyPr spcFirstLastPara="1" wrap="square" lIns="121900" tIns="121900" rIns="121900" bIns="121900" anchor="t" anchorCtr="0">
            <a:spAutoFit/>
          </a:bodyPr>
          <a:lstStyle/>
          <a:p>
            <a:pPr>
              <a:lnSpc>
                <a:spcPct val="90000"/>
              </a:lnSpc>
              <a:buSzPts val="2800"/>
            </a:pPr>
            <a:r>
              <a:rPr lang="en-US" sz="3200" b="1" dirty="0">
                <a:solidFill>
                  <a:schemeClr val="accent1"/>
                </a:solidFill>
                <a:latin typeface="Roboto"/>
                <a:ea typeface="Roboto"/>
                <a:cs typeface="Roboto"/>
                <a:sym typeface="Roboto"/>
              </a:rPr>
              <a:t>Pilot Site locations*</a:t>
            </a:r>
            <a:endParaRPr sz="1333" b="1" dirty="0">
              <a:solidFill>
                <a:schemeClr val="accen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e98c0481c2_1_242"/>
          <p:cNvSpPr/>
          <p:nvPr/>
        </p:nvSpPr>
        <p:spPr>
          <a:xfrm>
            <a:off x="-607125" y="-286525"/>
            <a:ext cx="7232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35" name="Google Shape;235;g1e98c0481c2_1_242"/>
          <p:cNvSpPr/>
          <p:nvPr/>
        </p:nvSpPr>
        <p:spPr>
          <a:xfrm>
            <a:off x="-824767" y="-1379033"/>
            <a:ext cx="13016800" cy="2014000"/>
          </a:xfrm>
          <a:prstGeom prst="rect">
            <a:avLst/>
          </a:prstGeom>
          <a:solidFill>
            <a:srgbClr val="4472C4"/>
          </a:solidFill>
          <a:ln w="9525" cap="flat" cmpd="sng">
            <a:solidFill>
              <a:srgbClr val="4472C4"/>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latin typeface="Calibri"/>
              <a:ea typeface="Calibri"/>
              <a:cs typeface="Calibri"/>
              <a:sym typeface="Calibri"/>
            </a:endParaRPr>
          </a:p>
        </p:txBody>
      </p:sp>
      <p:sp>
        <p:nvSpPr>
          <p:cNvPr id="236" name="Google Shape;236;g1e98c0481c2_1_242"/>
          <p:cNvSpPr txBox="1"/>
          <p:nvPr/>
        </p:nvSpPr>
        <p:spPr>
          <a:xfrm>
            <a:off x="103925" y="545302"/>
            <a:ext cx="71360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1</a:t>
            </a:r>
            <a:endParaRPr sz="1467" b="1">
              <a:solidFill>
                <a:schemeClr val="lt1"/>
              </a:solidFill>
              <a:latin typeface="Roboto"/>
              <a:ea typeface="Roboto"/>
              <a:cs typeface="Roboto"/>
              <a:sym typeface="Roboto"/>
            </a:endParaRPr>
          </a:p>
        </p:txBody>
      </p:sp>
      <p:sp>
        <p:nvSpPr>
          <p:cNvPr id="237" name="Google Shape;237;g1e98c0481c2_1_242"/>
          <p:cNvSpPr txBox="1"/>
          <p:nvPr/>
        </p:nvSpPr>
        <p:spPr>
          <a:xfrm>
            <a:off x="103925" y="1251853"/>
            <a:ext cx="75136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2</a:t>
            </a:r>
            <a:endParaRPr sz="1467" b="1">
              <a:solidFill>
                <a:schemeClr val="lt1"/>
              </a:solidFill>
              <a:latin typeface="Roboto"/>
              <a:ea typeface="Roboto"/>
              <a:cs typeface="Roboto"/>
              <a:sym typeface="Roboto"/>
            </a:endParaRPr>
          </a:p>
        </p:txBody>
      </p:sp>
      <p:sp>
        <p:nvSpPr>
          <p:cNvPr id="238" name="Google Shape;238;g1e98c0481c2_1_242"/>
          <p:cNvSpPr txBox="1"/>
          <p:nvPr/>
        </p:nvSpPr>
        <p:spPr>
          <a:xfrm>
            <a:off x="103925" y="1909128"/>
            <a:ext cx="35044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3</a:t>
            </a:r>
            <a:endParaRPr sz="1467" b="1">
              <a:solidFill>
                <a:schemeClr val="lt1"/>
              </a:solidFill>
              <a:latin typeface="Roboto"/>
              <a:ea typeface="Roboto"/>
              <a:cs typeface="Roboto"/>
              <a:sym typeface="Roboto"/>
            </a:endParaRPr>
          </a:p>
        </p:txBody>
      </p:sp>
      <p:sp>
        <p:nvSpPr>
          <p:cNvPr id="239" name="Google Shape;239;g1e98c0481c2_1_242"/>
          <p:cNvSpPr txBox="1"/>
          <p:nvPr/>
        </p:nvSpPr>
        <p:spPr>
          <a:xfrm>
            <a:off x="103925" y="2578502"/>
            <a:ext cx="21160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4</a:t>
            </a:r>
            <a:endParaRPr sz="1467" b="1">
              <a:solidFill>
                <a:schemeClr val="lt1"/>
              </a:solidFill>
              <a:latin typeface="Roboto"/>
              <a:ea typeface="Roboto"/>
              <a:cs typeface="Roboto"/>
              <a:sym typeface="Roboto"/>
            </a:endParaRPr>
          </a:p>
        </p:txBody>
      </p:sp>
      <p:sp>
        <p:nvSpPr>
          <p:cNvPr id="240" name="Google Shape;240;g1e98c0481c2_1_242"/>
          <p:cNvSpPr txBox="1"/>
          <p:nvPr/>
        </p:nvSpPr>
        <p:spPr>
          <a:xfrm>
            <a:off x="103925" y="3179877"/>
            <a:ext cx="838400" cy="553984"/>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5</a:t>
            </a:r>
            <a:endParaRPr sz="1467" b="1">
              <a:solidFill>
                <a:schemeClr val="lt1"/>
              </a:solidFill>
              <a:latin typeface="Roboto"/>
              <a:ea typeface="Roboto"/>
              <a:cs typeface="Roboto"/>
              <a:sym typeface="Roboto"/>
            </a:endParaRPr>
          </a:p>
        </p:txBody>
      </p:sp>
      <p:sp>
        <p:nvSpPr>
          <p:cNvPr id="241" name="Google Shape;241;g1e98c0481c2_1_242"/>
          <p:cNvSpPr txBox="1"/>
          <p:nvPr/>
        </p:nvSpPr>
        <p:spPr>
          <a:xfrm>
            <a:off x="103925" y="3897151"/>
            <a:ext cx="15152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6</a:t>
            </a:r>
            <a:endParaRPr sz="1467" b="1">
              <a:solidFill>
                <a:schemeClr val="lt1"/>
              </a:solidFill>
              <a:latin typeface="Roboto"/>
              <a:ea typeface="Roboto"/>
              <a:cs typeface="Roboto"/>
              <a:sym typeface="Roboto"/>
            </a:endParaRPr>
          </a:p>
        </p:txBody>
      </p:sp>
      <p:sp>
        <p:nvSpPr>
          <p:cNvPr id="242" name="Google Shape;242;g1e98c0481c2_1_242"/>
          <p:cNvSpPr txBox="1"/>
          <p:nvPr/>
        </p:nvSpPr>
        <p:spPr>
          <a:xfrm>
            <a:off x="103925" y="4611677"/>
            <a:ext cx="21160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7</a:t>
            </a:r>
            <a:endParaRPr sz="1467" b="1">
              <a:solidFill>
                <a:schemeClr val="lt1"/>
              </a:solidFill>
              <a:latin typeface="Roboto"/>
              <a:ea typeface="Roboto"/>
              <a:cs typeface="Roboto"/>
              <a:sym typeface="Roboto"/>
            </a:endParaRPr>
          </a:p>
        </p:txBody>
      </p:sp>
      <p:sp>
        <p:nvSpPr>
          <p:cNvPr id="243" name="Google Shape;243;g1e98c0481c2_1_242"/>
          <p:cNvSpPr txBox="1"/>
          <p:nvPr/>
        </p:nvSpPr>
        <p:spPr>
          <a:xfrm>
            <a:off x="103925" y="5934877"/>
            <a:ext cx="19812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9</a:t>
            </a:r>
            <a:endParaRPr sz="1200" b="1">
              <a:solidFill>
                <a:schemeClr val="lt1"/>
              </a:solidFill>
              <a:latin typeface="Roboto"/>
              <a:ea typeface="Roboto"/>
              <a:cs typeface="Roboto"/>
              <a:sym typeface="Roboto"/>
            </a:endParaRPr>
          </a:p>
        </p:txBody>
      </p:sp>
      <p:sp>
        <p:nvSpPr>
          <p:cNvPr id="244" name="Google Shape;244;g1e98c0481c2_1_242"/>
          <p:cNvSpPr txBox="1"/>
          <p:nvPr/>
        </p:nvSpPr>
        <p:spPr>
          <a:xfrm>
            <a:off x="103925" y="5235177"/>
            <a:ext cx="21160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8</a:t>
            </a:r>
            <a:endParaRPr sz="1467" b="1">
              <a:solidFill>
                <a:schemeClr val="lt1"/>
              </a:solidFill>
              <a:latin typeface="Roboto"/>
              <a:ea typeface="Roboto"/>
              <a:cs typeface="Roboto"/>
              <a:sym typeface="Roboto"/>
            </a:endParaRPr>
          </a:p>
        </p:txBody>
      </p:sp>
      <p:sp>
        <p:nvSpPr>
          <p:cNvPr id="245" name="Google Shape;245;g1e98c0481c2_1_242"/>
          <p:cNvSpPr/>
          <p:nvPr/>
        </p:nvSpPr>
        <p:spPr>
          <a:xfrm>
            <a:off x="3723925" y="1871751"/>
            <a:ext cx="43208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46" name="Google Shape;246;g1e98c0481c2_1_242"/>
          <p:cNvSpPr/>
          <p:nvPr/>
        </p:nvSpPr>
        <p:spPr>
          <a:xfrm>
            <a:off x="2106275" y="2615851"/>
            <a:ext cx="50924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47" name="Google Shape;247;g1e98c0481c2_1_242"/>
          <p:cNvSpPr/>
          <p:nvPr/>
        </p:nvSpPr>
        <p:spPr>
          <a:xfrm>
            <a:off x="1070825" y="3286500"/>
            <a:ext cx="50924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48" name="Google Shape;248;g1e98c0481c2_1_242"/>
          <p:cNvSpPr/>
          <p:nvPr/>
        </p:nvSpPr>
        <p:spPr>
          <a:xfrm>
            <a:off x="1619225" y="3897151"/>
            <a:ext cx="54820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49" name="Google Shape;249;g1e98c0481c2_1_242"/>
          <p:cNvSpPr/>
          <p:nvPr/>
        </p:nvSpPr>
        <p:spPr>
          <a:xfrm>
            <a:off x="2410925" y="4562412"/>
            <a:ext cx="50924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50" name="Google Shape;250;g1e98c0481c2_1_242"/>
          <p:cNvSpPr/>
          <p:nvPr/>
        </p:nvSpPr>
        <p:spPr>
          <a:xfrm>
            <a:off x="4157925" y="5235000"/>
            <a:ext cx="49704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51" name="Google Shape;251;g1e98c0481c2_1_242"/>
          <p:cNvSpPr/>
          <p:nvPr/>
        </p:nvSpPr>
        <p:spPr>
          <a:xfrm>
            <a:off x="3800125" y="5953151"/>
            <a:ext cx="38988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52" name="Google Shape;252;g1e98c0481c2_1_242"/>
          <p:cNvSpPr txBox="1"/>
          <p:nvPr/>
        </p:nvSpPr>
        <p:spPr>
          <a:xfrm>
            <a:off x="180125" y="-20500"/>
            <a:ext cx="11594800" cy="400400"/>
          </a:xfrm>
          <a:prstGeom prst="rect">
            <a:avLst/>
          </a:prstGeom>
          <a:noFill/>
          <a:ln>
            <a:noFill/>
          </a:ln>
        </p:spPr>
        <p:txBody>
          <a:bodyPr spcFirstLastPara="1" wrap="square" lIns="91433" tIns="91433" rIns="91433" bIns="91433" anchor="t" anchorCtr="0">
            <a:noAutofit/>
          </a:bodyPr>
          <a:lstStyle/>
          <a:p>
            <a:pPr>
              <a:buSzPts val="1400"/>
            </a:pPr>
            <a:r>
              <a:rPr lang="en-US" sz="1867" b="1">
                <a:solidFill>
                  <a:schemeClr val="lt1"/>
                </a:solidFill>
                <a:latin typeface="Roboto"/>
                <a:ea typeface="Roboto"/>
                <a:cs typeface="Roboto"/>
                <a:sym typeface="Roboto"/>
              </a:rPr>
              <a:t>PRIORITY IMPACT AREAS             </a:t>
            </a:r>
            <a:endParaRPr sz="1200">
              <a:solidFill>
                <a:schemeClr val="lt1"/>
              </a:solidFill>
              <a:latin typeface="Roboto"/>
              <a:ea typeface="Roboto"/>
              <a:cs typeface="Roboto"/>
              <a:sym typeface="Roboto"/>
            </a:endParaRPr>
          </a:p>
        </p:txBody>
      </p:sp>
      <p:pic>
        <p:nvPicPr>
          <p:cNvPr id="253" name="Google Shape;253;g1e98c0481c2_1_242"/>
          <p:cNvPicPr preferRelativeResize="0"/>
          <p:nvPr/>
        </p:nvPicPr>
        <p:blipFill rotWithShape="1">
          <a:blip r:embed="rId3">
            <a:alphaModFix/>
          </a:blip>
          <a:srcRect/>
          <a:stretch/>
        </p:blipFill>
        <p:spPr>
          <a:xfrm>
            <a:off x="-366116" y="405"/>
            <a:ext cx="12192000" cy="6857193"/>
          </a:xfrm>
          <a:prstGeom prst="rect">
            <a:avLst/>
          </a:prstGeom>
          <a:noFill/>
          <a:ln>
            <a:noFill/>
          </a:ln>
        </p:spPr>
      </p:pic>
      <p:sp>
        <p:nvSpPr>
          <p:cNvPr id="254" name="Google Shape;254;g1e98c0481c2_1_242"/>
          <p:cNvSpPr txBox="1"/>
          <p:nvPr/>
        </p:nvSpPr>
        <p:spPr>
          <a:xfrm>
            <a:off x="4474567" y="914900"/>
            <a:ext cx="6524400" cy="400400"/>
          </a:xfrm>
          <a:prstGeom prst="rect">
            <a:avLst/>
          </a:prstGeom>
          <a:noFill/>
          <a:ln>
            <a:noFill/>
          </a:ln>
        </p:spPr>
        <p:txBody>
          <a:bodyPr spcFirstLastPara="1" wrap="square" lIns="91433" tIns="91433" rIns="91433" bIns="91433" anchor="t" anchorCtr="0">
            <a:noAutofit/>
          </a:bodyPr>
          <a:lstStyle/>
          <a:p>
            <a:pPr>
              <a:buSzPts val="1000"/>
            </a:pPr>
            <a:r>
              <a:rPr lang="en-US" sz="1333">
                <a:solidFill>
                  <a:schemeClr val="lt1"/>
                </a:solidFill>
                <a:latin typeface="Roboto"/>
                <a:ea typeface="Roboto"/>
                <a:cs typeface="Roboto"/>
                <a:sym typeface="Roboto"/>
              </a:rPr>
              <a:t>Capacity in disaster risk reduction - real-time forecasting of extreme events</a:t>
            </a:r>
            <a:endParaRPr sz="1333">
              <a:solidFill>
                <a:schemeClr val="lt1"/>
              </a:solidFill>
              <a:latin typeface="Roboto"/>
              <a:ea typeface="Roboto"/>
              <a:cs typeface="Roboto"/>
              <a:sym typeface="Roboto"/>
            </a:endParaRPr>
          </a:p>
        </p:txBody>
      </p:sp>
      <p:sp>
        <p:nvSpPr>
          <p:cNvPr id="255" name="Google Shape;255;g1e98c0481c2_1_242"/>
          <p:cNvSpPr txBox="1"/>
          <p:nvPr/>
        </p:nvSpPr>
        <p:spPr>
          <a:xfrm>
            <a:off x="4147233" y="1315300"/>
            <a:ext cx="6587600" cy="620400"/>
          </a:xfrm>
          <a:prstGeom prst="rect">
            <a:avLst/>
          </a:prstGeom>
          <a:noFill/>
          <a:ln>
            <a:noFill/>
          </a:ln>
        </p:spPr>
        <p:txBody>
          <a:bodyPr spcFirstLastPara="1" wrap="square" lIns="91433" tIns="91433" rIns="91433" bIns="91433" anchor="t" anchorCtr="0">
            <a:noAutofit/>
          </a:bodyPr>
          <a:lstStyle/>
          <a:p>
            <a:pPr>
              <a:buSzPts val="1000"/>
            </a:pPr>
            <a:r>
              <a:rPr lang="en-US" sz="1333" dirty="0">
                <a:solidFill>
                  <a:schemeClr val="lt1"/>
                </a:solidFill>
                <a:latin typeface="Roboto"/>
                <a:ea typeface="Roboto"/>
                <a:cs typeface="Roboto"/>
                <a:sym typeface="Roboto"/>
              </a:rPr>
              <a:t>Support adaptation to/mitigation of impacts of climate change on coasts incl. indicators of sea level, temperature, </a:t>
            </a:r>
            <a:r>
              <a:rPr lang="en-US" sz="1333" dirty="0" err="1">
                <a:solidFill>
                  <a:schemeClr val="lt1"/>
                </a:solidFill>
                <a:latin typeface="Roboto"/>
                <a:ea typeface="Roboto"/>
                <a:cs typeface="Roboto"/>
                <a:sym typeface="Roboto"/>
              </a:rPr>
              <a:t>biochem</a:t>
            </a:r>
            <a:r>
              <a:rPr lang="en-US" sz="1333" dirty="0">
                <a:solidFill>
                  <a:schemeClr val="lt1"/>
                </a:solidFill>
                <a:latin typeface="Roboto"/>
                <a:ea typeface="Roboto"/>
                <a:cs typeface="Roboto"/>
                <a:sym typeface="Roboto"/>
              </a:rPr>
              <a:t>, biodiversity</a:t>
            </a:r>
            <a:endParaRPr sz="1333" dirty="0">
              <a:solidFill>
                <a:schemeClr val="lt1"/>
              </a:solidFill>
              <a:latin typeface="Roboto"/>
              <a:ea typeface="Roboto"/>
              <a:cs typeface="Roboto"/>
              <a:sym typeface="Roboto"/>
            </a:endParaRPr>
          </a:p>
          <a:p>
            <a:pPr>
              <a:buSzPts val="1000"/>
            </a:pPr>
            <a:endParaRPr sz="1333" dirty="0">
              <a:solidFill>
                <a:schemeClr val="lt1"/>
              </a:solidFill>
              <a:latin typeface="Roboto"/>
              <a:ea typeface="Roboto"/>
              <a:cs typeface="Roboto"/>
              <a:sym typeface="Roboto"/>
            </a:endParaRPr>
          </a:p>
          <a:p>
            <a:pPr>
              <a:buSzPts val="1000"/>
            </a:pPr>
            <a:endParaRPr sz="1333" dirty="0">
              <a:solidFill>
                <a:schemeClr val="lt1"/>
              </a:solidFill>
              <a:latin typeface="Roboto"/>
              <a:ea typeface="Roboto"/>
              <a:cs typeface="Roboto"/>
              <a:sym typeface="Roboto"/>
            </a:endParaRPr>
          </a:p>
        </p:txBody>
      </p:sp>
      <p:sp>
        <p:nvSpPr>
          <p:cNvPr id="256" name="Google Shape;256;g1e98c0481c2_1_242"/>
          <p:cNvSpPr txBox="1"/>
          <p:nvPr/>
        </p:nvSpPr>
        <p:spPr>
          <a:xfrm>
            <a:off x="5490535" y="2478684"/>
            <a:ext cx="5915200" cy="389773"/>
          </a:xfrm>
          <a:prstGeom prst="rect">
            <a:avLst/>
          </a:prstGeom>
          <a:noFill/>
          <a:ln>
            <a:noFill/>
          </a:ln>
        </p:spPr>
        <p:txBody>
          <a:bodyPr spcFirstLastPara="1" wrap="square" lIns="91433" tIns="91433" rIns="91433" bIns="91433" anchor="t" anchorCtr="0">
            <a:spAutoFit/>
          </a:bodyPr>
          <a:lstStyle/>
          <a:p>
            <a:pPr>
              <a:buSzPts val="1000"/>
            </a:pPr>
            <a:r>
              <a:rPr lang="en-US" sz="1333" dirty="0" err="1">
                <a:solidFill>
                  <a:srgbClr val="184596"/>
                </a:solidFill>
                <a:latin typeface="Roboto"/>
                <a:ea typeface="Roboto"/>
                <a:cs typeface="Roboto"/>
                <a:sym typeface="Roboto"/>
              </a:rPr>
              <a:t>Minimise</a:t>
            </a:r>
            <a:r>
              <a:rPr lang="en-US" sz="1333" dirty="0">
                <a:solidFill>
                  <a:srgbClr val="184596"/>
                </a:solidFill>
                <a:latin typeface="Roboto"/>
                <a:ea typeface="Roboto"/>
                <a:cs typeface="Roboto"/>
                <a:sym typeface="Roboto"/>
              </a:rPr>
              <a:t> climate &amp; shorter-term impacts on </a:t>
            </a:r>
            <a:r>
              <a:rPr lang="en-US" sz="1333" dirty="0" err="1">
                <a:solidFill>
                  <a:srgbClr val="184596"/>
                </a:solidFill>
                <a:latin typeface="Roboto"/>
                <a:ea typeface="Roboto"/>
                <a:cs typeface="Roboto"/>
                <a:sym typeface="Roboto"/>
              </a:rPr>
              <a:t>morphodynamics</a:t>
            </a:r>
            <a:endParaRPr sz="1333" dirty="0">
              <a:solidFill>
                <a:srgbClr val="184596"/>
              </a:solidFill>
              <a:latin typeface="Roboto"/>
              <a:ea typeface="Roboto"/>
              <a:cs typeface="Roboto"/>
              <a:sym typeface="Roboto"/>
            </a:endParaRPr>
          </a:p>
        </p:txBody>
      </p:sp>
      <p:sp>
        <p:nvSpPr>
          <p:cNvPr id="257" name="Google Shape;257;g1e98c0481c2_1_242"/>
          <p:cNvSpPr txBox="1"/>
          <p:nvPr/>
        </p:nvSpPr>
        <p:spPr>
          <a:xfrm>
            <a:off x="4525825" y="1821067"/>
            <a:ext cx="4970400" cy="594892"/>
          </a:xfrm>
          <a:prstGeom prst="rect">
            <a:avLst/>
          </a:prstGeom>
          <a:noFill/>
          <a:ln>
            <a:noFill/>
          </a:ln>
        </p:spPr>
        <p:txBody>
          <a:bodyPr spcFirstLastPara="1" wrap="square" lIns="91433" tIns="91433" rIns="91433" bIns="91433" anchor="t" anchorCtr="0">
            <a:spAutoFit/>
          </a:bodyPr>
          <a:lstStyle/>
          <a:p>
            <a:pPr>
              <a:buSzPts val="1000"/>
            </a:pPr>
            <a:r>
              <a:rPr lang="en-US" sz="1333">
                <a:solidFill>
                  <a:srgbClr val="184596"/>
                </a:solidFill>
                <a:latin typeface="Roboto"/>
                <a:ea typeface="Roboto"/>
                <a:cs typeface="Roboto"/>
                <a:sym typeface="Roboto"/>
              </a:rPr>
              <a:t>Prevention/mitigation of pollution impacts  - hazard/risk mapping &amp; forecasting at coastal scales</a:t>
            </a:r>
            <a:endParaRPr sz="1333">
              <a:latin typeface="Roboto"/>
              <a:ea typeface="Roboto"/>
              <a:cs typeface="Roboto"/>
              <a:sym typeface="Roboto"/>
            </a:endParaRPr>
          </a:p>
        </p:txBody>
      </p:sp>
      <p:sp>
        <p:nvSpPr>
          <p:cNvPr id="258" name="Google Shape;258;g1e98c0481c2_1_242"/>
          <p:cNvSpPr txBox="1"/>
          <p:nvPr/>
        </p:nvSpPr>
        <p:spPr>
          <a:xfrm>
            <a:off x="2694725" y="2951509"/>
            <a:ext cx="4236400" cy="389773"/>
          </a:xfrm>
          <a:prstGeom prst="rect">
            <a:avLst/>
          </a:prstGeom>
          <a:noFill/>
          <a:ln>
            <a:noFill/>
          </a:ln>
        </p:spPr>
        <p:txBody>
          <a:bodyPr spcFirstLastPara="1" wrap="square" lIns="91433" tIns="91433" rIns="91433" bIns="91433" anchor="t" anchorCtr="0">
            <a:spAutoFit/>
          </a:bodyPr>
          <a:lstStyle/>
          <a:p>
            <a:pPr>
              <a:buSzPts val="1000"/>
            </a:pPr>
            <a:r>
              <a:rPr lang="en-US" sz="1333">
                <a:solidFill>
                  <a:srgbClr val="184596"/>
                </a:solidFill>
                <a:latin typeface="Roboto"/>
                <a:ea typeface="Roboto"/>
                <a:cs typeface="Roboto"/>
                <a:sym typeface="Roboto"/>
              </a:rPr>
              <a:t>Improve urban oceanography science &amp; planning</a:t>
            </a:r>
            <a:endParaRPr sz="1333">
              <a:latin typeface="Roboto"/>
              <a:ea typeface="Roboto"/>
              <a:cs typeface="Roboto"/>
              <a:sym typeface="Roboto"/>
            </a:endParaRPr>
          </a:p>
        </p:txBody>
      </p:sp>
      <p:sp>
        <p:nvSpPr>
          <p:cNvPr id="259" name="Google Shape;259;g1e98c0481c2_1_242"/>
          <p:cNvSpPr txBox="1"/>
          <p:nvPr/>
        </p:nvSpPr>
        <p:spPr>
          <a:xfrm>
            <a:off x="4525841" y="3417951"/>
            <a:ext cx="6347200" cy="594892"/>
          </a:xfrm>
          <a:prstGeom prst="rect">
            <a:avLst/>
          </a:prstGeom>
          <a:noFill/>
          <a:ln>
            <a:noFill/>
          </a:ln>
        </p:spPr>
        <p:txBody>
          <a:bodyPr spcFirstLastPara="1" wrap="square" lIns="91433" tIns="91433" rIns="91433" bIns="91433" anchor="t" anchorCtr="0">
            <a:spAutoFit/>
          </a:bodyPr>
          <a:lstStyle/>
          <a:p>
            <a:pPr>
              <a:buSzPts val="1000"/>
            </a:pPr>
            <a:r>
              <a:rPr lang="en-US" sz="1333">
                <a:solidFill>
                  <a:srgbClr val="184596"/>
                </a:solidFill>
                <a:latin typeface="Roboto"/>
                <a:ea typeface="Roboto"/>
                <a:cs typeface="Roboto"/>
                <a:sym typeface="Roboto"/>
              </a:rPr>
              <a:t>Reduce impact of climate change through blue carbon monitoring, carbon dioxide uptake enhancement, NBS, ecosystem restoration</a:t>
            </a:r>
            <a:endParaRPr sz="1333">
              <a:latin typeface="Roboto"/>
              <a:ea typeface="Roboto"/>
              <a:cs typeface="Roboto"/>
              <a:sym typeface="Roboto"/>
            </a:endParaRPr>
          </a:p>
        </p:txBody>
      </p:sp>
      <p:sp>
        <p:nvSpPr>
          <p:cNvPr id="260" name="Google Shape;260;g1e98c0481c2_1_242"/>
          <p:cNvSpPr txBox="1"/>
          <p:nvPr/>
        </p:nvSpPr>
        <p:spPr>
          <a:xfrm>
            <a:off x="3443041" y="3989725"/>
            <a:ext cx="7136000" cy="389773"/>
          </a:xfrm>
          <a:prstGeom prst="rect">
            <a:avLst/>
          </a:prstGeom>
          <a:noFill/>
          <a:ln>
            <a:noFill/>
          </a:ln>
        </p:spPr>
        <p:txBody>
          <a:bodyPr spcFirstLastPara="1" wrap="square" lIns="91433" tIns="91433" rIns="91433" bIns="91433" anchor="t" anchorCtr="0">
            <a:spAutoFit/>
          </a:bodyPr>
          <a:lstStyle/>
          <a:p>
            <a:pPr>
              <a:buSzPts val="1000"/>
            </a:pPr>
            <a:r>
              <a:rPr lang="en-US" sz="1333">
                <a:solidFill>
                  <a:srgbClr val="184596"/>
                </a:solidFill>
                <a:latin typeface="Roboto"/>
                <a:ea typeface="Roboto"/>
                <a:cs typeface="Roboto"/>
                <a:sym typeface="Roboto"/>
              </a:rPr>
              <a:t>Sustainable food production through coastal mariculture support system</a:t>
            </a:r>
            <a:endParaRPr sz="1333">
              <a:latin typeface="Roboto"/>
              <a:ea typeface="Roboto"/>
              <a:cs typeface="Roboto"/>
              <a:sym typeface="Roboto"/>
            </a:endParaRPr>
          </a:p>
        </p:txBody>
      </p:sp>
      <p:sp>
        <p:nvSpPr>
          <p:cNvPr id="261" name="Google Shape;261;g1e98c0481c2_1_242"/>
          <p:cNvSpPr txBox="1"/>
          <p:nvPr/>
        </p:nvSpPr>
        <p:spPr>
          <a:xfrm>
            <a:off x="5129299" y="4414867"/>
            <a:ext cx="6185600" cy="594892"/>
          </a:xfrm>
          <a:prstGeom prst="rect">
            <a:avLst/>
          </a:prstGeom>
          <a:noFill/>
          <a:ln>
            <a:noFill/>
          </a:ln>
        </p:spPr>
        <p:txBody>
          <a:bodyPr spcFirstLastPara="1" wrap="square" lIns="91433" tIns="91433" rIns="91433" bIns="91433" anchor="t" anchorCtr="0">
            <a:spAutoFit/>
          </a:bodyPr>
          <a:lstStyle/>
          <a:p>
            <a:pPr>
              <a:buSzPts val="1000"/>
            </a:pPr>
            <a:r>
              <a:rPr lang="en-US" sz="1333">
                <a:solidFill>
                  <a:srgbClr val="184596"/>
                </a:solidFill>
                <a:latin typeface="Roboto"/>
                <a:ea typeface="Roboto"/>
                <a:cs typeface="Roboto"/>
                <a:sym typeface="Roboto"/>
              </a:rPr>
              <a:t>Increase capacity on environmental awareness for all operations at sea - maritime safety, Search and Rescue</a:t>
            </a:r>
            <a:endParaRPr sz="1333">
              <a:latin typeface="Roboto"/>
              <a:ea typeface="Roboto"/>
              <a:cs typeface="Roboto"/>
              <a:sym typeface="Roboto"/>
            </a:endParaRPr>
          </a:p>
        </p:txBody>
      </p:sp>
      <p:sp>
        <p:nvSpPr>
          <p:cNvPr id="262" name="Google Shape;262;g1e98c0481c2_1_242"/>
          <p:cNvSpPr txBox="1"/>
          <p:nvPr/>
        </p:nvSpPr>
        <p:spPr>
          <a:xfrm>
            <a:off x="5490536" y="4962802"/>
            <a:ext cx="5154400" cy="594892"/>
          </a:xfrm>
          <a:prstGeom prst="rect">
            <a:avLst/>
          </a:prstGeom>
          <a:noFill/>
          <a:ln>
            <a:noFill/>
          </a:ln>
        </p:spPr>
        <p:txBody>
          <a:bodyPr spcFirstLastPara="1" wrap="square" lIns="91433" tIns="91433" rIns="91433" bIns="91433" anchor="t" anchorCtr="0">
            <a:spAutoFit/>
          </a:bodyPr>
          <a:lstStyle/>
          <a:p>
            <a:pPr>
              <a:buSzPts val="1000"/>
            </a:pPr>
            <a:r>
              <a:rPr lang="en-US" sz="1333">
                <a:solidFill>
                  <a:srgbClr val="184596"/>
                </a:solidFill>
                <a:latin typeface="Roboto"/>
                <a:ea typeface="Roboto"/>
                <a:cs typeface="Roboto"/>
                <a:sym typeface="Roboto"/>
              </a:rPr>
              <a:t>Improvement in Integrated Coastal Zone Management &amp; / or </a:t>
            </a:r>
            <a:endParaRPr sz="1333">
              <a:solidFill>
                <a:srgbClr val="184596"/>
              </a:solidFill>
              <a:latin typeface="Roboto"/>
              <a:ea typeface="Roboto"/>
              <a:cs typeface="Roboto"/>
              <a:sym typeface="Roboto"/>
            </a:endParaRPr>
          </a:p>
          <a:p>
            <a:pPr>
              <a:buSzPts val="1000"/>
            </a:pPr>
            <a:r>
              <a:rPr lang="en-US" sz="1333">
                <a:solidFill>
                  <a:srgbClr val="184596"/>
                </a:solidFill>
                <a:latin typeface="Roboto"/>
                <a:ea typeface="Roboto"/>
                <a:cs typeface="Roboto"/>
                <a:sym typeface="Roboto"/>
              </a:rPr>
              <a:t>Marine Spatial Planning</a:t>
            </a:r>
            <a:endParaRPr sz="1333">
              <a:latin typeface="Roboto"/>
              <a:ea typeface="Roboto"/>
              <a:cs typeface="Roboto"/>
              <a:sym typeface="Roboto"/>
            </a:endParaRPr>
          </a:p>
        </p:txBody>
      </p:sp>
      <p:pic>
        <p:nvPicPr>
          <p:cNvPr id="263" name="Google Shape;263;g1e98c0481c2_1_242" descr="A group of images of a beach&#10;&#10;Description automatically generated"/>
          <p:cNvPicPr preferRelativeResize="0"/>
          <p:nvPr/>
        </p:nvPicPr>
        <p:blipFill rotWithShape="1">
          <a:blip r:embed="rId4">
            <a:alphaModFix/>
          </a:blip>
          <a:srcRect/>
          <a:stretch/>
        </p:blipFill>
        <p:spPr>
          <a:xfrm rot="-5400000">
            <a:off x="9946382" y="2323351"/>
            <a:ext cx="4506933" cy="2267031"/>
          </a:xfrm>
          <a:prstGeom prst="rect">
            <a:avLst/>
          </a:prstGeom>
          <a:noFill/>
          <a:ln>
            <a:noFill/>
          </a:ln>
        </p:spPr>
      </p:pic>
      <p:sp>
        <p:nvSpPr>
          <p:cNvPr id="264" name="Google Shape;264;g1e98c0481c2_1_242"/>
          <p:cNvSpPr txBox="1"/>
          <p:nvPr/>
        </p:nvSpPr>
        <p:spPr>
          <a:xfrm>
            <a:off x="180133" y="244333"/>
            <a:ext cx="9756800" cy="451302"/>
          </a:xfrm>
          <a:prstGeom prst="rect">
            <a:avLst/>
          </a:prstGeom>
          <a:noFill/>
          <a:ln>
            <a:noFill/>
          </a:ln>
        </p:spPr>
        <p:txBody>
          <a:bodyPr spcFirstLastPara="1" wrap="square" lIns="121900" tIns="121900" rIns="121900" bIns="121900" anchor="t" anchorCtr="0">
            <a:spAutoFit/>
          </a:bodyPr>
          <a:lstStyle/>
          <a:p>
            <a:r>
              <a:rPr lang="en-US" sz="1333" dirty="0">
                <a:solidFill>
                  <a:schemeClr val="lt1"/>
                </a:solidFill>
                <a:latin typeface="Roboto"/>
                <a:ea typeface="Roboto"/>
                <a:cs typeface="Roboto"/>
                <a:sym typeface="Roboto"/>
              </a:rPr>
              <a:t>Q: Select up to three impact areas that will be addressed in your Pilot Site</a:t>
            </a:r>
            <a:endParaRPr sz="1333"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e98c0481c2_1_276"/>
          <p:cNvSpPr txBox="1"/>
          <p:nvPr/>
        </p:nvSpPr>
        <p:spPr>
          <a:xfrm>
            <a:off x="103925" y="545302"/>
            <a:ext cx="71360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1</a:t>
            </a:r>
            <a:endParaRPr sz="1467" b="1">
              <a:solidFill>
                <a:schemeClr val="lt1"/>
              </a:solidFill>
              <a:latin typeface="Roboto"/>
              <a:ea typeface="Roboto"/>
              <a:cs typeface="Roboto"/>
              <a:sym typeface="Roboto"/>
            </a:endParaRPr>
          </a:p>
        </p:txBody>
      </p:sp>
      <p:sp>
        <p:nvSpPr>
          <p:cNvPr id="270" name="Google Shape;270;g1e98c0481c2_1_276"/>
          <p:cNvSpPr txBox="1"/>
          <p:nvPr/>
        </p:nvSpPr>
        <p:spPr>
          <a:xfrm>
            <a:off x="103925" y="2578502"/>
            <a:ext cx="21160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4</a:t>
            </a:r>
            <a:endParaRPr sz="1467" b="1">
              <a:solidFill>
                <a:schemeClr val="lt1"/>
              </a:solidFill>
              <a:latin typeface="Roboto"/>
              <a:ea typeface="Roboto"/>
              <a:cs typeface="Roboto"/>
              <a:sym typeface="Roboto"/>
            </a:endParaRPr>
          </a:p>
        </p:txBody>
      </p:sp>
      <p:sp>
        <p:nvSpPr>
          <p:cNvPr id="271" name="Google Shape;271;g1e98c0481c2_1_276"/>
          <p:cNvSpPr txBox="1"/>
          <p:nvPr/>
        </p:nvSpPr>
        <p:spPr>
          <a:xfrm>
            <a:off x="103925" y="3179877"/>
            <a:ext cx="838400" cy="553984"/>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5</a:t>
            </a:r>
            <a:endParaRPr sz="1467" b="1">
              <a:solidFill>
                <a:schemeClr val="lt1"/>
              </a:solidFill>
              <a:latin typeface="Roboto"/>
              <a:ea typeface="Roboto"/>
              <a:cs typeface="Roboto"/>
              <a:sym typeface="Roboto"/>
            </a:endParaRPr>
          </a:p>
        </p:txBody>
      </p:sp>
      <p:sp>
        <p:nvSpPr>
          <p:cNvPr id="272" name="Google Shape;272;g1e98c0481c2_1_276"/>
          <p:cNvSpPr txBox="1"/>
          <p:nvPr/>
        </p:nvSpPr>
        <p:spPr>
          <a:xfrm>
            <a:off x="103925" y="3897151"/>
            <a:ext cx="15152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6</a:t>
            </a:r>
            <a:endParaRPr sz="1467" b="1">
              <a:solidFill>
                <a:schemeClr val="lt1"/>
              </a:solidFill>
              <a:latin typeface="Roboto"/>
              <a:ea typeface="Roboto"/>
              <a:cs typeface="Roboto"/>
              <a:sym typeface="Roboto"/>
            </a:endParaRPr>
          </a:p>
        </p:txBody>
      </p:sp>
      <p:sp>
        <p:nvSpPr>
          <p:cNvPr id="273" name="Google Shape;273;g1e98c0481c2_1_276"/>
          <p:cNvSpPr txBox="1"/>
          <p:nvPr/>
        </p:nvSpPr>
        <p:spPr>
          <a:xfrm>
            <a:off x="103925" y="4611677"/>
            <a:ext cx="21160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7</a:t>
            </a:r>
            <a:endParaRPr sz="1467" b="1">
              <a:solidFill>
                <a:schemeClr val="lt1"/>
              </a:solidFill>
              <a:latin typeface="Roboto"/>
              <a:ea typeface="Roboto"/>
              <a:cs typeface="Roboto"/>
              <a:sym typeface="Roboto"/>
            </a:endParaRPr>
          </a:p>
        </p:txBody>
      </p:sp>
      <p:sp>
        <p:nvSpPr>
          <p:cNvPr id="274" name="Google Shape;274;g1e98c0481c2_1_276"/>
          <p:cNvSpPr txBox="1"/>
          <p:nvPr/>
        </p:nvSpPr>
        <p:spPr>
          <a:xfrm>
            <a:off x="103925" y="5934877"/>
            <a:ext cx="19812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9</a:t>
            </a:r>
            <a:endParaRPr sz="1200" b="1">
              <a:solidFill>
                <a:schemeClr val="lt1"/>
              </a:solidFill>
              <a:latin typeface="Roboto"/>
              <a:ea typeface="Roboto"/>
              <a:cs typeface="Roboto"/>
              <a:sym typeface="Roboto"/>
            </a:endParaRPr>
          </a:p>
        </p:txBody>
      </p:sp>
      <p:sp>
        <p:nvSpPr>
          <p:cNvPr id="275" name="Google Shape;275;g1e98c0481c2_1_276"/>
          <p:cNvSpPr txBox="1"/>
          <p:nvPr/>
        </p:nvSpPr>
        <p:spPr>
          <a:xfrm>
            <a:off x="103925" y="5235177"/>
            <a:ext cx="2116000" cy="369318"/>
          </a:xfrm>
          <a:prstGeom prst="rect">
            <a:avLst/>
          </a:prstGeom>
          <a:noFill/>
          <a:ln>
            <a:noFill/>
          </a:ln>
        </p:spPr>
        <p:txBody>
          <a:bodyPr spcFirstLastPara="1" wrap="square" lIns="91433" tIns="91433" rIns="91433" bIns="91433" anchor="t" anchorCtr="0">
            <a:spAutoFit/>
          </a:bodyPr>
          <a:lstStyle/>
          <a:p>
            <a:pPr>
              <a:buSzPts val="900"/>
            </a:pPr>
            <a:r>
              <a:rPr lang="en-US" sz="1200" b="1">
                <a:solidFill>
                  <a:schemeClr val="lt1"/>
                </a:solidFill>
                <a:latin typeface="Roboto"/>
                <a:ea typeface="Roboto"/>
                <a:cs typeface="Roboto"/>
                <a:sym typeface="Roboto"/>
              </a:rPr>
              <a:t>IMPACT AREA 8</a:t>
            </a:r>
            <a:endParaRPr sz="1467" b="1">
              <a:solidFill>
                <a:schemeClr val="lt1"/>
              </a:solidFill>
              <a:latin typeface="Roboto"/>
              <a:ea typeface="Roboto"/>
              <a:cs typeface="Roboto"/>
              <a:sym typeface="Roboto"/>
            </a:endParaRPr>
          </a:p>
        </p:txBody>
      </p:sp>
      <p:sp>
        <p:nvSpPr>
          <p:cNvPr id="276" name="Google Shape;276;g1e98c0481c2_1_276"/>
          <p:cNvSpPr/>
          <p:nvPr/>
        </p:nvSpPr>
        <p:spPr>
          <a:xfrm>
            <a:off x="3723925" y="1871751"/>
            <a:ext cx="43208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77" name="Google Shape;277;g1e98c0481c2_1_276"/>
          <p:cNvSpPr/>
          <p:nvPr/>
        </p:nvSpPr>
        <p:spPr>
          <a:xfrm>
            <a:off x="2106275" y="2615851"/>
            <a:ext cx="50924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78" name="Google Shape;278;g1e98c0481c2_1_276"/>
          <p:cNvSpPr/>
          <p:nvPr/>
        </p:nvSpPr>
        <p:spPr>
          <a:xfrm>
            <a:off x="1070825" y="3286500"/>
            <a:ext cx="50924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79" name="Google Shape;279;g1e98c0481c2_1_276"/>
          <p:cNvSpPr/>
          <p:nvPr/>
        </p:nvSpPr>
        <p:spPr>
          <a:xfrm>
            <a:off x="1619225" y="3897151"/>
            <a:ext cx="54820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80" name="Google Shape;280;g1e98c0481c2_1_276"/>
          <p:cNvSpPr/>
          <p:nvPr/>
        </p:nvSpPr>
        <p:spPr>
          <a:xfrm>
            <a:off x="2410925" y="4562412"/>
            <a:ext cx="50924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81" name="Google Shape;281;g1e98c0481c2_1_276"/>
          <p:cNvSpPr/>
          <p:nvPr/>
        </p:nvSpPr>
        <p:spPr>
          <a:xfrm>
            <a:off x="4157925" y="5235000"/>
            <a:ext cx="49704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82" name="Google Shape;282;g1e98c0481c2_1_276"/>
          <p:cNvSpPr/>
          <p:nvPr/>
        </p:nvSpPr>
        <p:spPr>
          <a:xfrm>
            <a:off x="3800125" y="5953151"/>
            <a:ext cx="3898800" cy="40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pPr>
              <a:buSzPts val="1400"/>
            </a:pPr>
            <a:endParaRPr sz="1867"/>
          </a:p>
        </p:txBody>
      </p:sp>
      <p:sp>
        <p:nvSpPr>
          <p:cNvPr id="283" name="Google Shape;283;g1e98c0481c2_1_276"/>
          <p:cNvSpPr/>
          <p:nvPr/>
        </p:nvSpPr>
        <p:spPr>
          <a:xfrm>
            <a:off x="1337200" y="6028200"/>
            <a:ext cx="2267200" cy="71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latin typeface="Calibri"/>
              <a:ea typeface="Calibri"/>
              <a:cs typeface="Calibri"/>
              <a:sym typeface="Calibri"/>
            </a:endParaRPr>
          </a:p>
        </p:txBody>
      </p:sp>
      <p:sp>
        <p:nvSpPr>
          <p:cNvPr id="284" name="Google Shape;284;g1e98c0481c2_1_276"/>
          <p:cNvSpPr/>
          <p:nvPr/>
        </p:nvSpPr>
        <p:spPr>
          <a:xfrm>
            <a:off x="-624075" y="-1026995"/>
            <a:ext cx="13290764" cy="1912644"/>
          </a:xfrm>
          <a:prstGeom prst="rect">
            <a:avLst/>
          </a:prstGeom>
          <a:solidFill>
            <a:srgbClr val="4472C4"/>
          </a:solidFill>
          <a:ln w="9525" cap="flat" cmpd="sng">
            <a:solidFill>
              <a:srgbClr val="4472C4"/>
            </a:solidFill>
            <a:prstDash val="solid"/>
            <a:round/>
            <a:headEnd type="none" w="sm" len="sm"/>
            <a:tailEnd type="none" w="sm" len="sm"/>
          </a:ln>
        </p:spPr>
        <p:txBody>
          <a:bodyPr spcFirstLastPara="1" wrap="square" lIns="121900" tIns="121900" rIns="121900" bIns="121900" anchor="ctr" anchorCtr="0">
            <a:noAutofit/>
          </a:bodyPr>
          <a:lstStyle/>
          <a:p>
            <a:pPr algn="ctr">
              <a:buSzPts val="1400"/>
            </a:pPr>
            <a:endParaRPr sz="1867">
              <a:latin typeface="Calibri"/>
              <a:ea typeface="Calibri"/>
              <a:cs typeface="Calibri"/>
              <a:sym typeface="Calibri"/>
            </a:endParaRPr>
          </a:p>
        </p:txBody>
      </p:sp>
      <p:sp>
        <p:nvSpPr>
          <p:cNvPr id="285" name="Google Shape;285;g1e98c0481c2_1_276"/>
          <p:cNvSpPr txBox="1"/>
          <p:nvPr/>
        </p:nvSpPr>
        <p:spPr>
          <a:xfrm>
            <a:off x="316690" y="368625"/>
            <a:ext cx="11558620" cy="528553"/>
          </a:xfrm>
          <a:prstGeom prst="rect">
            <a:avLst/>
          </a:prstGeom>
          <a:noFill/>
          <a:ln>
            <a:noFill/>
          </a:ln>
        </p:spPr>
        <p:txBody>
          <a:bodyPr spcFirstLastPara="1" wrap="square" lIns="91433" tIns="91433" rIns="91433" bIns="91433" anchor="t" anchorCtr="0">
            <a:noAutofit/>
          </a:bodyPr>
          <a:lstStyle/>
          <a:p>
            <a:pPr>
              <a:buSzPts val="1400"/>
            </a:pPr>
            <a:r>
              <a:rPr lang="en-US" sz="1867" b="1" dirty="0">
                <a:solidFill>
                  <a:schemeClr val="lt1"/>
                </a:solidFill>
                <a:latin typeface="Roboto"/>
                <a:ea typeface="Roboto"/>
                <a:cs typeface="Roboto"/>
                <a:sym typeface="Roboto"/>
              </a:rPr>
              <a:t>DCC-CR and </a:t>
            </a:r>
            <a:r>
              <a:rPr lang="en-US" sz="1867" b="1" dirty="0" err="1">
                <a:solidFill>
                  <a:schemeClr val="lt1"/>
                </a:solidFill>
                <a:latin typeface="Roboto"/>
                <a:ea typeface="Roboto"/>
                <a:cs typeface="Roboto"/>
                <a:sym typeface="Roboto"/>
              </a:rPr>
              <a:t>GlobalCoast</a:t>
            </a:r>
            <a:r>
              <a:rPr lang="en-US" sz="1867" b="1" dirty="0">
                <a:solidFill>
                  <a:schemeClr val="lt1"/>
                </a:solidFill>
                <a:latin typeface="Roboto"/>
                <a:ea typeface="Roboto"/>
                <a:cs typeface="Roboto"/>
                <a:sym typeface="Roboto"/>
              </a:rPr>
              <a:t>: Implementation and funding Strategy</a:t>
            </a:r>
            <a:endParaRPr sz="1867" b="1" dirty="0">
              <a:solidFill>
                <a:schemeClr val="lt1"/>
              </a:solidFill>
              <a:latin typeface="Roboto"/>
              <a:ea typeface="Roboto"/>
              <a:cs typeface="Roboto"/>
              <a:sym typeface="Roboto"/>
            </a:endParaRPr>
          </a:p>
          <a:p>
            <a:pPr>
              <a:buClr>
                <a:schemeClr val="dk1"/>
              </a:buClr>
              <a:buSzPts val="1100"/>
            </a:pPr>
            <a:r>
              <a:rPr lang="en-US" sz="1333" dirty="0">
                <a:solidFill>
                  <a:schemeClr val="lt1"/>
                </a:solidFill>
                <a:latin typeface="Roboto"/>
                <a:ea typeface="Roboto"/>
                <a:cs typeface="Roboto"/>
                <a:sym typeface="Roboto"/>
              </a:rPr>
              <a:t> </a:t>
            </a:r>
            <a:endParaRPr sz="1333" dirty="0">
              <a:solidFill>
                <a:schemeClr val="dk1"/>
              </a:solidFill>
            </a:endParaRPr>
          </a:p>
          <a:p>
            <a:pPr>
              <a:buSzPts val="1400"/>
            </a:pPr>
            <a:endParaRPr sz="1867" b="1" dirty="0">
              <a:solidFill>
                <a:schemeClr val="lt1"/>
              </a:solidFill>
              <a:latin typeface="Roboto"/>
              <a:ea typeface="Roboto"/>
              <a:cs typeface="Roboto"/>
              <a:sym typeface="Roboto"/>
            </a:endParaRPr>
          </a:p>
          <a:p>
            <a:pPr>
              <a:buSzPts val="1400"/>
            </a:pPr>
            <a:endParaRPr sz="1867" b="1" dirty="0">
              <a:solidFill>
                <a:schemeClr val="lt1"/>
              </a:solidFill>
              <a:latin typeface="Roboto"/>
              <a:ea typeface="Roboto"/>
              <a:cs typeface="Roboto"/>
              <a:sym typeface="Roboto"/>
            </a:endParaRPr>
          </a:p>
        </p:txBody>
      </p:sp>
      <p:pic>
        <p:nvPicPr>
          <p:cNvPr id="287" name="Google Shape;287;g1e98c0481c2_1_276" descr="A group of images of a beach&#10;&#10;Description automatically generated"/>
          <p:cNvPicPr preferRelativeResize="0"/>
          <p:nvPr/>
        </p:nvPicPr>
        <p:blipFill rotWithShape="1">
          <a:blip r:embed="rId3">
            <a:alphaModFix/>
          </a:blip>
          <a:srcRect/>
          <a:stretch/>
        </p:blipFill>
        <p:spPr>
          <a:xfrm rot="-5400000">
            <a:off x="9946382" y="2323351"/>
            <a:ext cx="4506933" cy="2267031"/>
          </a:xfrm>
          <a:prstGeom prst="rect">
            <a:avLst/>
          </a:prstGeom>
          <a:noFill/>
          <a:ln>
            <a:noFill/>
          </a:ln>
        </p:spPr>
      </p:pic>
      <p:pic>
        <p:nvPicPr>
          <p:cNvPr id="3" name="Picture 2" descr="A diagram of a cloud computing infrastructure&#10;&#10;Description automatically generated">
            <a:extLst>
              <a:ext uri="{FF2B5EF4-FFF2-40B4-BE49-F238E27FC236}">
                <a16:creationId xmlns:a16="http://schemas.microsoft.com/office/drawing/2014/main" id="{2E46EECE-4A00-D601-FAA1-B7132DC76112}"/>
              </a:ext>
            </a:extLst>
          </p:cNvPr>
          <p:cNvPicPr>
            <a:picLocks noChangeAspect="1"/>
          </p:cNvPicPr>
          <p:nvPr/>
        </p:nvPicPr>
        <p:blipFill>
          <a:blip r:embed="rId4"/>
          <a:stretch>
            <a:fillRect/>
          </a:stretch>
        </p:blipFill>
        <p:spPr>
          <a:xfrm>
            <a:off x="1412432" y="954269"/>
            <a:ext cx="10496559" cy="5903731"/>
          </a:xfrm>
          <a:prstGeom prst="rect">
            <a:avLst/>
          </a:prstGeom>
        </p:spPr>
      </p:pic>
    </p:spTree>
    <p:extLst>
      <p:ext uri="{BB962C8B-B14F-4D97-AF65-F5344CB8AC3E}">
        <p14:creationId xmlns:p14="http://schemas.microsoft.com/office/powerpoint/2010/main" val="14941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19</a:t>
            </a:fld>
            <a:endParaRPr lang="en-DE">
              <a:latin typeface="Arial"/>
              <a:cs typeface="Arial"/>
            </a:endParaRP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3"/>
          <a:stretch>
            <a:fillRect/>
          </a:stretch>
        </p:blipFill>
        <p:spPr>
          <a:xfrm>
            <a:off x="120650" y="84609"/>
            <a:ext cx="1560409" cy="728191"/>
          </a:xfrm>
          <a:prstGeom prst="rect">
            <a:avLst/>
          </a:prstGeom>
        </p:spPr>
      </p:pic>
      <p:sp>
        <p:nvSpPr>
          <p:cNvPr id="2" name="TextBox 1">
            <a:extLst>
              <a:ext uri="{FF2B5EF4-FFF2-40B4-BE49-F238E27FC236}">
                <a16:creationId xmlns:a16="http://schemas.microsoft.com/office/drawing/2014/main" id="{AE21AFEF-07CA-757B-1FCC-3A5AD1740C42}"/>
              </a:ext>
            </a:extLst>
          </p:cNvPr>
          <p:cNvSpPr txBox="1"/>
          <p:nvPr/>
        </p:nvSpPr>
        <p:spPr>
          <a:xfrm>
            <a:off x="2224122" y="1253617"/>
            <a:ext cx="9488671" cy="181588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dirty="0">
                <a:solidFill>
                  <a:srgbClr val="1B2E5B"/>
                </a:solidFill>
                <a:latin typeface="Arial"/>
                <a:cs typeface="Arial"/>
              </a:rPr>
              <a:t>Nadia Pinardi and </a:t>
            </a:r>
            <a:r>
              <a:rPr lang="en-US" sz="2800" dirty="0">
                <a:solidFill>
                  <a:srgbClr val="1B2E5B"/>
                </a:solidFill>
                <a:latin typeface="Arial"/>
                <a:ea typeface="+mn-lt"/>
                <a:cs typeface="+mn-lt"/>
              </a:rPr>
              <a:t>Srinivasa Kumar </a:t>
            </a:r>
            <a:r>
              <a:rPr lang="en-US" sz="2800" b="1" dirty="0">
                <a:solidFill>
                  <a:srgbClr val="1B2E5B"/>
                </a:solidFill>
                <a:latin typeface="Arial"/>
                <a:ea typeface="+mn-lt"/>
                <a:cs typeface="+mn-lt"/>
              </a:rPr>
              <a:t>co-chairing</a:t>
            </a:r>
            <a:r>
              <a:rPr lang="en-US" sz="2800" dirty="0">
                <a:solidFill>
                  <a:srgbClr val="1B2E5B"/>
                </a:solidFill>
                <a:latin typeface="Arial"/>
                <a:ea typeface="+mn-lt"/>
                <a:cs typeface="+mn-lt"/>
              </a:rPr>
              <a:t> </a:t>
            </a:r>
            <a:r>
              <a:rPr lang="en-US" sz="2800" b="1" dirty="0">
                <a:solidFill>
                  <a:srgbClr val="1B2E5B"/>
                </a:solidFill>
                <a:latin typeface="Arial"/>
                <a:ea typeface="+mn-lt"/>
                <a:cs typeface="+mn-lt"/>
              </a:rPr>
              <a:t>the Vision 2030 White Paper</a:t>
            </a:r>
          </a:p>
          <a:p>
            <a:pPr marL="285750" indent="-285750">
              <a:buFont typeface="Arial" panose="020B0604020202020204" pitchFamily="34" charset="0"/>
              <a:buChar char="•"/>
            </a:pPr>
            <a:r>
              <a:rPr lang="en-US" sz="2800" dirty="0">
                <a:solidFill>
                  <a:srgbClr val="1B2E5B"/>
                </a:solidFill>
                <a:latin typeface="Arial"/>
                <a:ea typeface="Calibri"/>
                <a:cs typeface="Calibri"/>
              </a:rPr>
              <a:t>The final version of the White paper will be presented at </a:t>
            </a:r>
            <a:r>
              <a:rPr lang="en-US" sz="2800" b="1" dirty="0">
                <a:solidFill>
                  <a:srgbClr val="1B2E5B"/>
                </a:solidFill>
                <a:latin typeface="Arial"/>
                <a:ea typeface="Calibri"/>
                <a:cs typeface="Calibri"/>
              </a:rPr>
              <a:t>UNODC 2024</a:t>
            </a:r>
            <a:r>
              <a:rPr lang="en-US" sz="2800" b="1" dirty="0">
                <a:solidFill>
                  <a:srgbClr val="1B2E5B"/>
                </a:solidFill>
                <a:latin typeface="Arial"/>
                <a:ea typeface="+mn-lt"/>
                <a:cs typeface="+mn-lt"/>
              </a:rPr>
              <a:t>.</a:t>
            </a:r>
          </a:p>
        </p:txBody>
      </p:sp>
      <p:sp>
        <p:nvSpPr>
          <p:cNvPr id="4" name="Text Placeholder 3">
            <a:extLst>
              <a:ext uri="{FF2B5EF4-FFF2-40B4-BE49-F238E27FC236}">
                <a16:creationId xmlns:a16="http://schemas.microsoft.com/office/drawing/2014/main" id="{8A6DBECE-A25F-E194-DCC6-24EC92FE71C8}"/>
              </a:ext>
            </a:extLst>
          </p:cNvPr>
          <p:cNvSpPr txBox="1">
            <a:spLocks/>
          </p:cNvSpPr>
          <p:nvPr/>
        </p:nvSpPr>
        <p:spPr>
          <a:xfrm>
            <a:off x="2015276" y="337440"/>
            <a:ext cx="9697517" cy="4571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de-DE" sz="2800" dirty="0">
                <a:solidFill>
                  <a:srgbClr val="1B2E5B"/>
                </a:solidFill>
                <a:latin typeface="DIN Alternate"/>
                <a:cs typeface="Arial"/>
              </a:rPr>
              <a:t>Cross-</a:t>
            </a:r>
            <a:r>
              <a:rPr lang="de-DE" sz="2800" dirty="0" err="1">
                <a:solidFill>
                  <a:srgbClr val="1B2E5B"/>
                </a:solidFill>
                <a:latin typeface="DIN Alternate"/>
                <a:cs typeface="Arial"/>
              </a:rPr>
              <a:t>cutting</a:t>
            </a:r>
            <a:r>
              <a:rPr lang="de-DE" sz="2800" dirty="0">
                <a:solidFill>
                  <a:srgbClr val="1B2E5B"/>
                </a:solidFill>
                <a:latin typeface="DIN Alternate"/>
                <a:cs typeface="Arial"/>
              </a:rPr>
              <a:t>: Vision 2030 Challenge 6, </a:t>
            </a:r>
            <a:r>
              <a:rPr lang="de-DE" sz="2800" dirty="0" err="1">
                <a:solidFill>
                  <a:srgbClr val="1B2E5B"/>
                </a:solidFill>
                <a:latin typeface="DIN Alternate"/>
                <a:cs typeface="Arial"/>
              </a:rPr>
              <a:t>Increase</a:t>
            </a:r>
            <a:r>
              <a:rPr lang="de-DE" sz="2800" dirty="0">
                <a:solidFill>
                  <a:srgbClr val="1B2E5B"/>
                </a:solidFill>
                <a:latin typeface="DIN Alternate"/>
                <a:cs typeface="Arial"/>
              </a:rPr>
              <a:t> </a:t>
            </a:r>
            <a:r>
              <a:rPr lang="de-DE" sz="2800" dirty="0" err="1">
                <a:solidFill>
                  <a:srgbClr val="1B2E5B"/>
                </a:solidFill>
                <a:latin typeface="DIN Alternate"/>
                <a:cs typeface="Arial"/>
              </a:rPr>
              <a:t>resilience</a:t>
            </a:r>
            <a:r>
              <a:rPr lang="de-DE" sz="2800" dirty="0">
                <a:solidFill>
                  <a:srgbClr val="1B2E5B"/>
                </a:solidFill>
                <a:latin typeface="DIN Alternate"/>
                <a:cs typeface="Arial"/>
              </a:rPr>
              <a:t> </a:t>
            </a:r>
            <a:r>
              <a:rPr lang="de-DE" sz="2800" dirty="0" err="1">
                <a:solidFill>
                  <a:srgbClr val="1B2E5B"/>
                </a:solidFill>
                <a:latin typeface="DIN Alternate"/>
                <a:cs typeface="Arial"/>
              </a:rPr>
              <a:t>to</a:t>
            </a:r>
            <a:r>
              <a:rPr lang="de-DE" sz="2800" dirty="0">
                <a:solidFill>
                  <a:srgbClr val="1B2E5B"/>
                </a:solidFill>
                <a:latin typeface="DIN Alternate"/>
                <a:cs typeface="Arial"/>
              </a:rPr>
              <a:t> </a:t>
            </a:r>
            <a:r>
              <a:rPr lang="de-DE" sz="2800" dirty="0" err="1">
                <a:solidFill>
                  <a:srgbClr val="1B2E5B"/>
                </a:solidFill>
                <a:latin typeface="DIN Alternate"/>
                <a:cs typeface="Arial"/>
              </a:rPr>
              <a:t>coastal</a:t>
            </a:r>
            <a:r>
              <a:rPr lang="de-DE" sz="2800" dirty="0">
                <a:solidFill>
                  <a:srgbClr val="1B2E5B"/>
                </a:solidFill>
                <a:latin typeface="DIN Alternate"/>
                <a:cs typeface="Arial"/>
              </a:rPr>
              <a:t> </a:t>
            </a:r>
            <a:r>
              <a:rPr lang="de-DE" sz="2800" dirty="0" err="1">
                <a:solidFill>
                  <a:srgbClr val="1B2E5B"/>
                </a:solidFill>
                <a:latin typeface="DIN Alternate"/>
                <a:cs typeface="Arial"/>
              </a:rPr>
              <a:t>hazards</a:t>
            </a:r>
            <a:r>
              <a:rPr lang="de-DE" sz="2800" dirty="0">
                <a:solidFill>
                  <a:srgbClr val="1B2E5B"/>
                </a:solidFill>
                <a:latin typeface="DIN Alternate"/>
                <a:cs typeface="Arial"/>
              </a:rPr>
              <a:t>  </a:t>
            </a:r>
            <a:endParaRPr lang="en-US" sz="2800" dirty="0">
              <a:solidFill>
                <a:srgbClr val="1B2E5B"/>
              </a:solidFill>
              <a:latin typeface="DIN Alternate"/>
              <a:cs typeface="Arial"/>
            </a:endParaRPr>
          </a:p>
        </p:txBody>
      </p:sp>
      <p:grpSp>
        <p:nvGrpSpPr>
          <p:cNvPr id="15" name="Group 14">
            <a:extLst>
              <a:ext uri="{FF2B5EF4-FFF2-40B4-BE49-F238E27FC236}">
                <a16:creationId xmlns:a16="http://schemas.microsoft.com/office/drawing/2014/main" id="{BBD6ABB9-7913-F50C-7F11-29B607D966A2}"/>
              </a:ext>
            </a:extLst>
          </p:cNvPr>
          <p:cNvGrpSpPr/>
          <p:nvPr/>
        </p:nvGrpSpPr>
        <p:grpSpPr>
          <a:xfrm>
            <a:off x="2329277" y="3363826"/>
            <a:ext cx="9383516" cy="3175086"/>
            <a:chOff x="412401" y="1625600"/>
            <a:chExt cx="11538598" cy="4330700"/>
          </a:xfrm>
        </p:grpSpPr>
        <p:sp>
          <p:nvSpPr>
            <p:cNvPr id="7" name="Rectangle 6">
              <a:extLst>
                <a:ext uri="{FF2B5EF4-FFF2-40B4-BE49-F238E27FC236}">
                  <a16:creationId xmlns:a16="http://schemas.microsoft.com/office/drawing/2014/main" id="{3ACB068F-37F6-F5C0-2F94-447381217538}"/>
                </a:ext>
              </a:extLst>
            </p:cNvPr>
            <p:cNvSpPr/>
            <p:nvPr/>
          </p:nvSpPr>
          <p:spPr>
            <a:xfrm>
              <a:off x="6096000" y="1625600"/>
              <a:ext cx="5854999" cy="43307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IT" sz="1600" dirty="0"/>
            </a:p>
            <a:p>
              <a:pPr algn="ctr"/>
              <a:r>
                <a:rPr lang="en-IT" sz="1600" b="1" dirty="0">
                  <a:latin typeface="Arial" panose="020B0604020202020204" pitchFamily="34" charset="0"/>
                  <a:cs typeface="Arial" panose="020B0604020202020204" pitchFamily="34" charset="0"/>
                </a:rPr>
                <a:t>Design adaptation planning strategies</a:t>
              </a:r>
            </a:p>
            <a:p>
              <a:pPr algn="ctr"/>
              <a:r>
                <a:rPr lang="en-GB" sz="1600" b="1" dirty="0">
                  <a:latin typeface="Arial" panose="020B0604020202020204" pitchFamily="34" charset="0"/>
                  <a:cs typeface="Arial" panose="020B0604020202020204" pitchFamily="34" charset="0"/>
                </a:rPr>
                <a:t>t</a:t>
              </a:r>
              <a:r>
                <a:rPr lang="en-IT" sz="1600" b="1" dirty="0">
                  <a:latin typeface="Arial" panose="020B0604020202020204" pitchFamily="34" charset="0"/>
                  <a:cs typeface="Arial" panose="020B0604020202020204" pitchFamily="34" charset="0"/>
                </a:rPr>
                <a:t>o increase coastal resilience</a:t>
              </a:r>
            </a:p>
          </p:txBody>
        </p:sp>
        <p:sp>
          <p:nvSpPr>
            <p:cNvPr id="8" name="Rectangle 7">
              <a:extLst>
                <a:ext uri="{FF2B5EF4-FFF2-40B4-BE49-F238E27FC236}">
                  <a16:creationId xmlns:a16="http://schemas.microsoft.com/office/drawing/2014/main" id="{310981E4-41C5-CB22-D09B-861F02992445}"/>
                </a:ext>
              </a:extLst>
            </p:cNvPr>
            <p:cNvSpPr/>
            <p:nvPr/>
          </p:nvSpPr>
          <p:spPr>
            <a:xfrm>
              <a:off x="412401" y="1625600"/>
              <a:ext cx="5683597" cy="43307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IT" sz="1600" b="1" dirty="0"/>
            </a:p>
            <a:p>
              <a:pPr algn="ctr"/>
              <a:r>
                <a:rPr lang="en-IT" sz="1600" b="1" dirty="0">
                  <a:latin typeface="Arial" panose="020B0604020202020204" pitchFamily="34" charset="0"/>
                  <a:cs typeface="Arial" panose="020B0604020202020204" pitchFamily="34" charset="0"/>
                </a:rPr>
                <a:t>Design ‘people-centred’ multi-hazard </a:t>
              </a:r>
            </a:p>
            <a:p>
              <a:pPr algn="ctr"/>
              <a:r>
                <a:rPr lang="en-IT" sz="1600" b="1" dirty="0">
                  <a:latin typeface="Arial" panose="020B0604020202020204" pitchFamily="34" charset="0"/>
                  <a:cs typeface="Arial" panose="020B0604020202020204" pitchFamily="34" charset="0"/>
                </a:rPr>
                <a:t>early warning systems</a:t>
              </a:r>
            </a:p>
          </p:txBody>
        </p:sp>
        <p:sp>
          <p:nvSpPr>
            <p:cNvPr id="9" name="Oval 8">
              <a:extLst>
                <a:ext uri="{FF2B5EF4-FFF2-40B4-BE49-F238E27FC236}">
                  <a16:creationId xmlns:a16="http://schemas.microsoft.com/office/drawing/2014/main" id="{5C538CDC-9459-C79D-B500-0647CBF72381}"/>
                </a:ext>
              </a:extLst>
            </p:cNvPr>
            <p:cNvSpPr/>
            <p:nvPr/>
          </p:nvSpPr>
          <p:spPr>
            <a:xfrm>
              <a:off x="4521249" y="2260600"/>
              <a:ext cx="3149501" cy="31399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B8134E37-7499-CF85-CEAC-3DD40C99184D}"/>
                </a:ext>
              </a:extLst>
            </p:cNvPr>
            <p:cNvSpPr/>
            <p:nvPr/>
          </p:nvSpPr>
          <p:spPr>
            <a:xfrm>
              <a:off x="4692650" y="2425699"/>
              <a:ext cx="2806700" cy="2806700"/>
            </a:xfrm>
            <a:prstGeom prst="ellipse">
              <a:avLst/>
            </a:prstGeom>
            <a:blipFill dpi="0" rotWithShape="1">
              <a:blip r:embed="rId4">
                <a:alphaModFix amt="23366"/>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1600" b="1" dirty="0">
                  <a:solidFill>
                    <a:srgbClr val="002060"/>
                  </a:solidFill>
                  <a:latin typeface="Arial" panose="020B0604020202020204" pitchFamily="34" charset="0"/>
                  <a:cs typeface="Arial" panose="020B0604020202020204" pitchFamily="34" charset="0"/>
                </a:rPr>
                <a:t>GOAL: </a:t>
              </a:r>
            </a:p>
            <a:p>
              <a:pPr algn="ctr"/>
              <a:r>
                <a:rPr lang="en-IT" sz="1600" b="1" dirty="0">
                  <a:solidFill>
                    <a:srgbClr val="002060"/>
                  </a:solidFill>
                  <a:latin typeface="Arial" panose="020B0604020202020204" pitchFamily="34" charset="0"/>
                  <a:cs typeface="Arial" panose="020B0604020202020204" pitchFamily="34" charset="0"/>
                </a:rPr>
                <a:t>A safe ocean where life and livelihoods are protected from ocean-related hazards</a:t>
              </a:r>
            </a:p>
          </p:txBody>
        </p:sp>
        <p:sp>
          <p:nvSpPr>
            <p:cNvPr id="11" name="Oval 10">
              <a:extLst>
                <a:ext uri="{FF2B5EF4-FFF2-40B4-BE49-F238E27FC236}">
                  <a16:creationId xmlns:a16="http://schemas.microsoft.com/office/drawing/2014/main" id="{A5E0E976-610A-E7F3-846A-8A1A83F42BDA}"/>
                </a:ext>
              </a:extLst>
            </p:cNvPr>
            <p:cNvSpPr/>
            <p:nvPr/>
          </p:nvSpPr>
          <p:spPr>
            <a:xfrm>
              <a:off x="5924549" y="1805650"/>
              <a:ext cx="342900" cy="3429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2" name="Oval 11">
              <a:extLst>
                <a:ext uri="{FF2B5EF4-FFF2-40B4-BE49-F238E27FC236}">
                  <a16:creationId xmlns:a16="http://schemas.microsoft.com/office/drawing/2014/main" id="{AF009470-38D1-FD84-569E-B4C8B03269D5}"/>
                </a:ext>
              </a:extLst>
            </p:cNvPr>
            <p:cNvSpPr/>
            <p:nvPr/>
          </p:nvSpPr>
          <p:spPr>
            <a:xfrm>
              <a:off x="5924549" y="5526009"/>
              <a:ext cx="342900" cy="3429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3" name="TextBox 12">
              <a:extLst>
                <a:ext uri="{FF2B5EF4-FFF2-40B4-BE49-F238E27FC236}">
                  <a16:creationId xmlns:a16="http://schemas.microsoft.com/office/drawing/2014/main" id="{2B3B86C5-C591-BD8C-80E5-D6496F9FD7B9}"/>
                </a:ext>
              </a:extLst>
            </p:cNvPr>
            <p:cNvSpPr txBox="1"/>
            <p:nvPr/>
          </p:nvSpPr>
          <p:spPr>
            <a:xfrm>
              <a:off x="1214752" y="2913787"/>
              <a:ext cx="3022600" cy="2580851"/>
            </a:xfrm>
            <a:prstGeom prst="rect">
              <a:avLst/>
            </a:prstGeom>
            <a:noFill/>
          </p:spPr>
          <p:txBody>
            <a:bodyPr wrap="square" rtlCol="0">
              <a:spAutoFit/>
            </a:bodyPr>
            <a:lstStyle/>
            <a:p>
              <a:r>
                <a:rPr lang="en-IT" sz="1600" dirty="0">
                  <a:solidFill>
                    <a:schemeClr val="bg1"/>
                  </a:solidFill>
                  <a:latin typeface="Arial" panose="020B0604020202020204" pitchFamily="34" charset="0"/>
                  <a:cs typeface="Arial" panose="020B0604020202020204" pitchFamily="34" charset="0"/>
                </a:rPr>
                <a:t>Characteristics:</a:t>
              </a:r>
            </a:p>
            <a:p>
              <a:pPr marL="285750" indent="-285750">
                <a:buFont typeface="Arial" panose="020B0604020202020204" pitchFamily="34" charset="0"/>
                <a:buChar char="•"/>
              </a:pPr>
              <a:r>
                <a:rPr lang="en-IT" sz="1600" dirty="0">
                  <a:solidFill>
                    <a:schemeClr val="bg1"/>
                  </a:solidFill>
                  <a:latin typeface="Arial" panose="020B0604020202020204" pitchFamily="34" charset="0"/>
                  <a:cs typeface="Arial" panose="020B0604020202020204" pitchFamily="34" charset="0"/>
                </a:rPr>
                <a:t>Stakeholder engagement</a:t>
              </a: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R</a:t>
              </a:r>
              <a:r>
                <a:rPr lang="en-IT" sz="1600" dirty="0">
                  <a:solidFill>
                    <a:schemeClr val="bg1"/>
                  </a:solidFill>
                  <a:latin typeface="Arial" panose="020B0604020202020204" pitchFamily="34" charset="0"/>
                  <a:cs typeface="Arial" panose="020B0604020202020204" pitchFamily="34" charset="0"/>
                </a:rPr>
                <a:t>esponsibility sharing</a:t>
              </a: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A</a:t>
              </a:r>
              <a:r>
                <a:rPr lang="en-IT" sz="1600" dirty="0">
                  <a:solidFill>
                    <a:schemeClr val="bg1"/>
                  </a:solidFill>
                  <a:latin typeface="Arial" panose="020B0604020202020204" pitchFamily="34" charset="0"/>
                  <a:cs typeface="Arial" panose="020B0604020202020204" pitchFamily="34" charset="0"/>
                </a:rPr>
                <a:t>ccessible communication</a:t>
              </a: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I</a:t>
              </a:r>
              <a:r>
                <a:rPr lang="en-IT" sz="1600" dirty="0">
                  <a:solidFill>
                    <a:schemeClr val="bg1"/>
                  </a:solidFill>
                  <a:latin typeface="Arial" panose="020B0604020202020204" pitchFamily="34" charset="0"/>
                  <a:cs typeface="Arial" panose="020B0604020202020204" pitchFamily="34" charset="0"/>
                </a:rPr>
                <a:t>nstitutional capacity building</a:t>
              </a:r>
            </a:p>
          </p:txBody>
        </p:sp>
        <p:sp>
          <p:nvSpPr>
            <p:cNvPr id="14" name="TextBox 13">
              <a:extLst>
                <a:ext uri="{FF2B5EF4-FFF2-40B4-BE49-F238E27FC236}">
                  <a16:creationId xmlns:a16="http://schemas.microsoft.com/office/drawing/2014/main" id="{E57AAB9C-1613-5B51-F415-93F42CF76642}"/>
                </a:ext>
              </a:extLst>
            </p:cNvPr>
            <p:cNvSpPr txBox="1"/>
            <p:nvPr/>
          </p:nvSpPr>
          <p:spPr>
            <a:xfrm>
              <a:off x="8002901" y="3052286"/>
              <a:ext cx="3022600" cy="196452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Use the new data from the Ocean Decade to prepare updated plans and solutions, also in view of the Marine Spatial Planning process</a:t>
              </a:r>
              <a:endParaRPr lang="en-IT" sz="16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0973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2E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30E0-B8E4-113B-B28C-9440C70348E1}"/>
              </a:ext>
            </a:extLst>
          </p:cNvPr>
          <p:cNvSpPr>
            <a:spLocks noGrp="1"/>
          </p:cNvSpPr>
          <p:nvPr>
            <p:ph type="title"/>
          </p:nvPr>
        </p:nvSpPr>
        <p:spPr>
          <a:xfrm rot="16200000">
            <a:off x="-1167105" y="2628903"/>
            <a:ext cx="6858001" cy="1600200"/>
          </a:xfrm>
        </p:spPr>
        <p:txBody>
          <a:bodyPr>
            <a:normAutofit/>
          </a:bodyPr>
          <a:lstStyle/>
          <a:p>
            <a:r>
              <a:rPr lang="en-US" sz="6600" dirty="0">
                <a:solidFill>
                  <a:srgbClr val="47517C"/>
                </a:solidFill>
                <a:latin typeface="DIN Alternate" panose="020B0500000000000000" pitchFamily="34" charset="77"/>
              </a:rPr>
              <a:t>DCC-CR’s Mission</a:t>
            </a:r>
            <a:endParaRPr lang="en-DE" sz="6600" dirty="0">
              <a:solidFill>
                <a:srgbClr val="47517C"/>
              </a:solidFill>
              <a:latin typeface="DIN Alternate" panose="020B0500000000000000" pitchFamily="34" charset="77"/>
            </a:endParaRPr>
          </a:p>
        </p:txBody>
      </p:sp>
      <p:pic>
        <p:nvPicPr>
          <p:cNvPr id="11" name="Picture 10">
            <a:extLst>
              <a:ext uri="{FF2B5EF4-FFF2-40B4-BE49-F238E27FC236}">
                <a16:creationId xmlns:a16="http://schemas.microsoft.com/office/drawing/2014/main" id="{677046D3-9393-5366-D412-8EE03978E522}"/>
              </a:ext>
            </a:extLst>
          </p:cNvPr>
          <p:cNvPicPr>
            <a:picLocks noChangeAspect="1"/>
          </p:cNvPicPr>
          <p:nvPr/>
        </p:nvPicPr>
        <p:blipFill>
          <a:blip r:embed="rId2"/>
          <a:stretch>
            <a:fillRect/>
          </a:stretch>
        </p:blipFill>
        <p:spPr>
          <a:xfrm>
            <a:off x="2735963" y="-26330"/>
            <a:ext cx="9805573" cy="6884329"/>
          </a:xfrm>
          <a:prstGeom prst="rect">
            <a:avLst/>
          </a:prstGeom>
        </p:spPr>
      </p:pic>
      <p:sp>
        <p:nvSpPr>
          <p:cNvPr id="7" name="Rectangle 6">
            <a:extLst>
              <a:ext uri="{FF2B5EF4-FFF2-40B4-BE49-F238E27FC236}">
                <a16:creationId xmlns:a16="http://schemas.microsoft.com/office/drawing/2014/main" id="{E2D3D032-FAA3-3A1B-5B1C-911BE9CC74DC}"/>
              </a:ext>
            </a:extLst>
          </p:cNvPr>
          <p:cNvSpPr/>
          <p:nvPr/>
        </p:nvSpPr>
        <p:spPr>
          <a:xfrm>
            <a:off x="3567664" y="1377799"/>
            <a:ext cx="7302240" cy="4320106"/>
          </a:xfrm>
          <a:prstGeom prst="rect">
            <a:avLst/>
          </a:prstGeom>
          <a:solidFill>
            <a:srgbClr val="1A2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Text Placeholder 3">
            <a:extLst>
              <a:ext uri="{FF2B5EF4-FFF2-40B4-BE49-F238E27FC236}">
                <a16:creationId xmlns:a16="http://schemas.microsoft.com/office/drawing/2014/main" id="{0FDD583B-83FF-5446-E344-7F6EC76F0F04}"/>
              </a:ext>
            </a:extLst>
          </p:cNvPr>
          <p:cNvSpPr>
            <a:spLocks noGrp="1"/>
          </p:cNvSpPr>
          <p:nvPr>
            <p:ph type="body" sz="half" idx="2"/>
          </p:nvPr>
        </p:nvSpPr>
        <p:spPr>
          <a:xfrm>
            <a:off x="3671261" y="1639114"/>
            <a:ext cx="7089093" cy="3791429"/>
          </a:xfrm>
        </p:spPr>
        <p:txBody>
          <a:bodyPr vert="horz" lIns="91440" tIns="45720" rIns="91440" bIns="45720" rtlCol="0" anchor="t">
            <a:noAutofit/>
          </a:bodyPr>
          <a:lstStyle/>
          <a:p>
            <a:r>
              <a:rPr lang="en-US" sz="3200" dirty="0">
                <a:solidFill>
                  <a:schemeClr val="bg1"/>
                </a:solidFill>
                <a:latin typeface="Arial"/>
                <a:ea typeface="+mn-lt"/>
                <a:cs typeface="+mn-lt"/>
              </a:rPr>
              <a:t>The main mission of the DCC-CR is to </a:t>
            </a:r>
            <a:r>
              <a:rPr lang="en-US" sz="3200" b="1" dirty="0">
                <a:solidFill>
                  <a:schemeClr val="bg1"/>
                </a:solidFill>
                <a:latin typeface="Arial"/>
                <a:ea typeface="+mn-lt"/>
                <a:cs typeface="+mn-lt"/>
              </a:rPr>
              <a:t>strengthen the connection </a:t>
            </a:r>
            <a:r>
              <a:rPr lang="en-US" sz="3200" dirty="0">
                <a:solidFill>
                  <a:schemeClr val="bg1"/>
                </a:solidFill>
                <a:latin typeface="Arial"/>
                <a:ea typeface="+mn-lt"/>
                <a:cs typeface="+mn-lt"/>
              </a:rPr>
              <a:t>between the new science and technology developed in the Ocean Decade and coastal stakeholders, implementing innovative </a:t>
            </a:r>
            <a:r>
              <a:rPr lang="en-US" sz="3200" b="1" dirty="0">
                <a:solidFill>
                  <a:schemeClr val="bg1"/>
                </a:solidFill>
                <a:latin typeface="Arial"/>
                <a:ea typeface="+mn-lt"/>
                <a:cs typeface="+mn-lt"/>
              </a:rPr>
              <a:t>co-design practices </a:t>
            </a:r>
            <a:r>
              <a:rPr lang="en-US" sz="3200" dirty="0">
                <a:solidFill>
                  <a:schemeClr val="bg1"/>
                </a:solidFill>
                <a:latin typeface="Arial"/>
                <a:ea typeface="+mn-lt"/>
                <a:cs typeface="+mn-lt"/>
              </a:rPr>
              <a:t>for coastal resilience. </a:t>
            </a:r>
          </a:p>
        </p:txBody>
      </p:sp>
      <p:sp>
        <p:nvSpPr>
          <p:cNvPr id="3" name="Slide Number Placeholder 2">
            <a:extLst>
              <a:ext uri="{FF2B5EF4-FFF2-40B4-BE49-F238E27FC236}">
                <a16:creationId xmlns:a16="http://schemas.microsoft.com/office/drawing/2014/main" id="{A10A839B-B0F8-93C5-D24F-C6A5B759C446}"/>
              </a:ext>
            </a:extLst>
          </p:cNvPr>
          <p:cNvSpPr>
            <a:spLocks noGrp="1"/>
          </p:cNvSpPr>
          <p:nvPr>
            <p:ph type="sldNum" sz="quarter" idx="12"/>
          </p:nvPr>
        </p:nvSpPr>
        <p:spPr/>
        <p:txBody>
          <a:bodyPr/>
          <a:lstStyle/>
          <a:p>
            <a:fld id="{382FE3B2-D654-DC4D-BF2E-7CDECCC5A15C}" type="slidenum">
              <a:rPr lang="en-DE" dirty="0" smtClean="0">
                <a:solidFill>
                  <a:srgbClr val="1B2E5B"/>
                </a:solidFill>
                <a:latin typeface="Arial"/>
                <a:cs typeface="Arial"/>
              </a:rPr>
              <a:t>2</a:t>
            </a:fld>
            <a:endParaRPr lang="en-DE" dirty="0">
              <a:solidFill>
                <a:srgbClr val="1B2E5B"/>
              </a:solidFill>
              <a:latin typeface="Arial"/>
              <a:cs typeface="Arial"/>
            </a:endParaRPr>
          </a:p>
        </p:txBody>
      </p:sp>
    </p:spTree>
    <p:extLst>
      <p:ext uri="{BB962C8B-B14F-4D97-AF65-F5344CB8AC3E}">
        <p14:creationId xmlns:p14="http://schemas.microsoft.com/office/powerpoint/2010/main" val="4154882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4">
            <a:alphaModFix amt="65000"/>
          </a:blip>
          <a:srcRect l="61830" r="18781"/>
          <a:stretch/>
        </p:blipFill>
        <p:spPr>
          <a:xfrm>
            <a:off x="9064" y="-7036"/>
            <a:ext cx="1777829" cy="6865036"/>
          </a:xfrm>
          <a:prstGeom prst="rect">
            <a:avLst/>
          </a:prstGeom>
        </p:spPr>
      </p:pic>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5"/>
          <a:stretch>
            <a:fillRect/>
          </a:stretch>
        </p:blipFill>
        <p:spPr>
          <a:xfrm>
            <a:off x="120650" y="84609"/>
            <a:ext cx="1560409" cy="728191"/>
          </a:xfrm>
          <a:prstGeom prst="rect">
            <a:avLst/>
          </a:prstGeom>
        </p:spPr>
      </p:pic>
      <p:sp>
        <p:nvSpPr>
          <p:cNvPr id="2" name="TextBox 1">
            <a:extLst>
              <a:ext uri="{FF2B5EF4-FFF2-40B4-BE49-F238E27FC236}">
                <a16:creationId xmlns:a16="http://schemas.microsoft.com/office/drawing/2014/main" id="{AE21AFEF-07CA-757B-1FCC-3A5AD1740C42}"/>
              </a:ext>
            </a:extLst>
          </p:cNvPr>
          <p:cNvSpPr txBox="1"/>
          <p:nvPr/>
        </p:nvSpPr>
        <p:spPr>
          <a:xfrm>
            <a:off x="2224123" y="1337805"/>
            <a:ext cx="9488671" cy="1631216"/>
          </a:xfrm>
          <a:prstGeom prst="rect">
            <a:avLst/>
          </a:prstGeom>
          <a:noFill/>
        </p:spPr>
        <p:txBody>
          <a:bodyPr wrap="square" lIns="91440" tIns="45720" rIns="91440" bIns="45720" rtlCol="0" anchor="t">
            <a:spAutoFit/>
          </a:bodyPr>
          <a:lstStyle/>
          <a:p>
            <a:r>
              <a:rPr lang="en-US" sz="2000" dirty="0">
                <a:solidFill>
                  <a:srgbClr val="1B2E5B"/>
                </a:solidFill>
                <a:latin typeface="Arial"/>
                <a:cs typeface="Arial"/>
              </a:rPr>
              <a:t>DCCs and DCOs network will build the next generation infrastructure for the UNESCO-IOC contribution to the Sustainable Development Goals.</a:t>
            </a:r>
          </a:p>
          <a:p>
            <a:endParaRPr lang="en-US" sz="2000" dirty="0">
              <a:solidFill>
                <a:srgbClr val="1B2E5B"/>
              </a:solidFill>
              <a:latin typeface="Arial"/>
              <a:cs typeface="Arial"/>
            </a:endParaRPr>
          </a:p>
          <a:p>
            <a:r>
              <a:rPr lang="en-US" sz="2000" dirty="0">
                <a:solidFill>
                  <a:srgbClr val="1B2E5B"/>
                </a:solidFill>
                <a:latin typeface="Arial"/>
                <a:cs typeface="Arial"/>
              </a:rPr>
              <a:t>Connection with the Tsunami </a:t>
            </a:r>
            <a:r>
              <a:rPr lang="en-US" sz="2000" dirty="0" err="1">
                <a:solidFill>
                  <a:srgbClr val="1B2E5B"/>
                </a:solidFill>
                <a:latin typeface="Arial"/>
                <a:cs typeface="Arial"/>
              </a:rPr>
              <a:t>Programme</a:t>
            </a:r>
            <a:r>
              <a:rPr lang="en-US" sz="2000" dirty="0">
                <a:solidFill>
                  <a:srgbClr val="1B2E5B"/>
                </a:solidFill>
                <a:latin typeface="Arial"/>
                <a:cs typeface="Arial"/>
              </a:rPr>
              <a:t> is essential for coastal resilience and we look forward to work with you in this direction</a:t>
            </a:r>
          </a:p>
        </p:txBody>
      </p:sp>
      <p:sp>
        <p:nvSpPr>
          <p:cNvPr id="11" name="Text Placeholder 3">
            <a:extLst>
              <a:ext uri="{FF2B5EF4-FFF2-40B4-BE49-F238E27FC236}">
                <a16:creationId xmlns:a16="http://schemas.microsoft.com/office/drawing/2014/main" id="{F3E5F6E1-246C-CCB3-705F-B21533ADACBE}"/>
              </a:ext>
            </a:extLst>
          </p:cNvPr>
          <p:cNvSpPr>
            <a:spLocks noGrp="1"/>
          </p:cNvSpPr>
          <p:nvPr>
            <p:ph type="body" sz="half" idx="2"/>
          </p:nvPr>
        </p:nvSpPr>
        <p:spPr>
          <a:xfrm>
            <a:off x="2224123" y="611968"/>
            <a:ext cx="8044589" cy="330804"/>
          </a:xfrm>
        </p:spPr>
        <p:txBody>
          <a:bodyPr vert="horz" lIns="91440" tIns="45720" rIns="91440" bIns="45720" rtlCol="0" anchor="t">
            <a:noAutofit/>
          </a:bodyPr>
          <a:lstStyle/>
          <a:p>
            <a:r>
              <a:rPr lang="de-DE" sz="2800" dirty="0" err="1">
                <a:solidFill>
                  <a:srgbClr val="1B2E5B"/>
                </a:solidFill>
                <a:latin typeface="DIN Alternate"/>
                <a:cs typeface="Arial"/>
              </a:rPr>
              <a:t>Get</a:t>
            </a:r>
            <a:r>
              <a:rPr lang="de-DE" sz="2800" dirty="0">
                <a:solidFill>
                  <a:srgbClr val="1B2E5B"/>
                </a:solidFill>
                <a:latin typeface="DIN Alternate"/>
                <a:cs typeface="Arial"/>
              </a:rPr>
              <a:t> in </a:t>
            </a:r>
            <a:r>
              <a:rPr lang="de-DE" sz="2800" dirty="0" err="1">
                <a:solidFill>
                  <a:srgbClr val="1B2E5B"/>
                </a:solidFill>
                <a:latin typeface="DIN Alternate"/>
                <a:cs typeface="Arial"/>
              </a:rPr>
              <a:t>touch</a:t>
            </a:r>
            <a:endParaRPr lang="en-US" sz="2800" dirty="0">
              <a:solidFill>
                <a:srgbClr val="1B2E5B"/>
              </a:solidFill>
              <a:latin typeface="DIN Alternate"/>
              <a:cs typeface="Arial"/>
            </a:endParaRPr>
          </a:p>
        </p:txBody>
      </p:sp>
      <p:sp>
        <p:nvSpPr>
          <p:cNvPr id="14" name="TextBox 48">
            <a:extLst>
              <a:ext uri="{FF2B5EF4-FFF2-40B4-BE49-F238E27FC236}">
                <a16:creationId xmlns:a16="http://schemas.microsoft.com/office/drawing/2014/main" id="{FAD58013-90A6-13C0-43C2-33E68E443459}"/>
              </a:ext>
            </a:extLst>
          </p:cNvPr>
          <p:cNvSpPr txBox="1"/>
          <p:nvPr/>
        </p:nvSpPr>
        <p:spPr>
          <a:xfrm>
            <a:off x="2224123" y="5520195"/>
            <a:ext cx="3257691" cy="854080"/>
          </a:xfrm>
          <a:prstGeom prst="rect">
            <a:avLst/>
          </a:prstGeom>
        </p:spPr>
        <p:txBody>
          <a:bodyPr wrap="square" lIns="0" tIns="0" rIns="0" bIns="0" rtlCol="0" anchor="t">
            <a:spAutoFit/>
          </a:bodyPr>
          <a:lstStyle/>
          <a:p>
            <a:pPr algn="ctr"/>
            <a:r>
              <a:rPr lang="en-US" sz="1850" b="1" dirty="0">
                <a:solidFill>
                  <a:srgbClr val="192E5B"/>
                </a:solidFill>
                <a:latin typeface="Arial"/>
                <a:ea typeface="+mn-lt"/>
                <a:cs typeface="+mn-lt"/>
              </a:rPr>
              <a:t>How to Engage</a:t>
            </a:r>
          </a:p>
          <a:p>
            <a:pPr algn="ctr"/>
            <a:r>
              <a:rPr lang="en-US" sz="1850" b="1" dirty="0">
                <a:solidFill>
                  <a:srgbClr val="192E5B"/>
                </a:solidFill>
                <a:latin typeface="Arial"/>
                <a:ea typeface="+mn-lt"/>
                <a:cs typeface="+mn-lt"/>
              </a:rPr>
              <a:t>DCC-CR website</a:t>
            </a:r>
          </a:p>
          <a:p>
            <a:pPr algn="ctr"/>
            <a:r>
              <a:rPr lang="en-US" sz="1850" b="1" dirty="0">
                <a:solidFill>
                  <a:srgbClr val="192E5B"/>
                </a:solidFill>
                <a:latin typeface="Arial"/>
                <a:cs typeface="Arial"/>
              </a:rPr>
              <a:t>https://</a:t>
            </a:r>
            <a:r>
              <a:rPr lang="en-US" sz="1850" b="1" dirty="0" err="1">
                <a:solidFill>
                  <a:srgbClr val="192E5B"/>
                </a:solidFill>
                <a:latin typeface="Arial"/>
                <a:cs typeface="Arial"/>
              </a:rPr>
              <a:t>shorturl.at</a:t>
            </a:r>
            <a:r>
              <a:rPr lang="en-US" sz="1850" b="1" dirty="0">
                <a:solidFill>
                  <a:srgbClr val="192E5B"/>
                </a:solidFill>
                <a:latin typeface="Arial"/>
                <a:cs typeface="Arial"/>
              </a:rPr>
              <a:t>/bhzI9</a:t>
            </a:r>
          </a:p>
        </p:txBody>
      </p:sp>
      <p:sp>
        <p:nvSpPr>
          <p:cNvPr id="15" name="TextBox 48">
            <a:extLst>
              <a:ext uri="{FF2B5EF4-FFF2-40B4-BE49-F238E27FC236}">
                <a16:creationId xmlns:a16="http://schemas.microsoft.com/office/drawing/2014/main" id="{EE69B909-8001-13A2-11BD-05E570A669A7}"/>
              </a:ext>
            </a:extLst>
          </p:cNvPr>
          <p:cNvSpPr txBox="1"/>
          <p:nvPr/>
        </p:nvSpPr>
        <p:spPr>
          <a:xfrm>
            <a:off x="7607127" y="5520195"/>
            <a:ext cx="3257691" cy="854080"/>
          </a:xfrm>
          <a:prstGeom prst="rect">
            <a:avLst/>
          </a:prstGeom>
        </p:spPr>
        <p:txBody>
          <a:bodyPr wrap="square" lIns="0" tIns="0" rIns="0" bIns="0" rtlCol="0" anchor="t">
            <a:spAutoFit/>
          </a:bodyPr>
          <a:lstStyle/>
          <a:p>
            <a:pPr algn="ctr"/>
            <a:r>
              <a:rPr lang="en-US" sz="1850" b="1" dirty="0">
                <a:solidFill>
                  <a:srgbClr val="192E5B"/>
                </a:solidFill>
                <a:latin typeface="Arial"/>
                <a:ea typeface="+mn-lt"/>
                <a:cs typeface="+mn-lt"/>
              </a:rPr>
              <a:t>Subscribe to our</a:t>
            </a:r>
          </a:p>
          <a:p>
            <a:pPr algn="ctr"/>
            <a:r>
              <a:rPr lang="en-US" sz="1850" b="1" dirty="0">
                <a:solidFill>
                  <a:srgbClr val="192E5B"/>
                </a:solidFill>
                <a:latin typeface="Arial"/>
                <a:ea typeface="+mn-lt"/>
                <a:cs typeface="+mn-lt"/>
              </a:rPr>
              <a:t>Newsletter</a:t>
            </a:r>
          </a:p>
          <a:p>
            <a:pPr algn="ctr"/>
            <a:r>
              <a:rPr lang="en-US" sz="1850" b="1" dirty="0">
                <a:solidFill>
                  <a:srgbClr val="192E5B"/>
                </a:solidFill>
                <a:latin typeface="Arial"/>
                <a:cs typeface="Arial"/>
              </a:rPr>
              <a:t>https://</a:t>
            </a:r>
            <a:r>
              <a:rPr lang="en-US" sz="1850" b="1" dirty="0" err="1">
                <a:solidFill>
                  <a:srgbClr val="192E5B"/>
                </a:solidFill>
                <a:latin typeface="Arial"/>
                <a:cs typeface="Arial"/>
              </a:rPr>
              <a:t>shorturl.at</a:t>
            </a:r>
            <a:r>
              <a:rPr lang="en-US" sz="1850" b="1" dirty="0">
                <a:solidFill>
                  <a:srgbClr val="192E5B"/>
                </a:solidFill>
                <a:latin typeface="Arial"/>
                <a:cs typeface="Arial"/>
              </a:rPr>
              <a:t>/fzAO7</a:t>
            </a:r>
          </a:p>
        </p:txBody>
      </p:sp>
      <p:pic>
        <p:nvPicPr>
          <p:cNvPr id="17" name="Picture 16">
            <a:extLst>
              <a:ext uri="{FF2B5EF4-FFF2-40B4-BE49-F238E27FC236}">
                <a16:creationId xmlns:a16="http://schemas.microsoft.com/office/drawing/2014/main" id="{6AB35C10-8309-9ED0-7AD6-AE41BA91B044}"/>
              </a:ext>
            </a:extLst>
          </p:cNvPr>
          <p:cNvPicPr>
            <a:picLocks noChangeAspect="1"/>
          </p:cNvPicPr>
          <p:nvPr/>
        </p:nvPicPr>
        <p:blipFill>
          <a:blip r:embed="rId6"/>
          <a:stretch>
            <a:fillRect/>
          </a:stretch>
        </p:blipFill>
        <p:spPr>
          <a:xfrm>
            <a:off x="8347057" y="3493946"/>
            <a:ext cx="1777830" cy="1777830"/>
          </a:xfrm>
          <a:prstGeom prst="rect">
            <a:avLst/>
          </a:prstGeom>
        </p:spPr>
      </p:pic>
      <p:pic>
        <p:nvPicPr>
          <p:cNvPr id="19" name="Picture 18">
            <a:extLst>
              <a:ext uri="{FF2B5EF4-FFF2-40B4-BE49-F238E27FC236}">
                <a16:creationId xmlns:a16="http://schemas.microsoft.com/office/drawing/2014/main" id="{F84F2723-79D3-06FB-C94A-3F72ED010363}"/>
              </a:ext>
            </a:extLst>
          </p:cNvPr>
          <p:cNvPicPr>
            <a:picLocks noChangeAspect="1"/>
          </p:cNvPicPr>
          <p:nvPr/>
        </p:nvPicPr>
        <p:blipFill>
          <a:blip r:embed="rId7"/>
          <a:stretch>
            <a:fillRect/>
          </a:stretch>
        </p:blipFill>
        <p:spPr>
          <a:xfrm>
            <a:off x="2956027" y="3558198"/>
            <a:ext cx="1777830" cy="1777830"/>
          </a:xfrm>
          <a:prstGeom prst="rect">
            <a:avLst/>
          </a:prstGeom>
        </p:spPr>
      </p:pic>
    </p:spTree>
    <p:custDataLst>
      <p:tags r:id="rId1"/>
    </p:custDataLst>
    <p:extLst>
      <p:ext uri="{BB962C8B-B14F-4D97-AF65-F5344CB8AC3E}">
        <p14:creationId xmlns:p14="http://schemas.microsoft.com/office/powerpoint/2010/main" val="3444843728"/>
      </p:ext>
    </p:extLst>
  </p:cSld>
  <p:clrMapOvr>
    <a:masterClrMapping/>
  </p:clrMapOvr>
  <mc:AlternateContent xmlns:mc="http://schemas.openxmlformats.org/markup-compatibility/2006" xmlns:p14="http://schemas.microsoft.com/office/powerpoint/2010/main">
    <mc:Choice Requires="p14">
      <p:transition spd="slow" p14:dur="2000" advTm="41308"/>
    </mc:Choice>
    <mc:Fallback xmlns="">
      <p:transition spd="slow" advTm="4130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2E5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AF362E7-9547-D86F-7860-A0CAA111AD50}"/>
              </a:ext>
            </a:extLst>
          </p:cNvPr>
          <p:cNvSpPr>
            <a:spLocks noGrp="1"/>
          </p:cNvSpPr>
          <p:nvPr>
            <p:ph type="subTitle" idx="1"/>
          </p:nvPr>
        </p:nvSpPr>
        <p:spPr>
          <a:xfrm>
            <a:off x="1523999" y="3274835"/>
            <a:ext cx="9144000" cy="1821218"/>
          </a:xfrm>
        </p:spPr>
        <p:txBody>
          <a:bodyPr>
            <a:normAutofit/>
          </a:bodyPr>
          <a:lstStyle/>
          <a:p>
            <a:r>
              <a:rPr lang="de-DE" sz="2000" dirty="0">
                <a:solidFill>
                  <a:schemeClr val="bg1"/>
                </a:solidFill>
                <a:latin typeface="Arial" panose="020B0604020202020204" pitchFamily="34" charset="0"/>
                <a:cs typeface="Arial" panose="020B0604020202020204" pitchFamily="34" charset="0"/>
              </a:rPr>
              <a:t>https://</a:t>
            </a:r>
            <a:r>
              <a:rPr lang="de-DE" sz="2000" dirty="0" err="1">
                <a:solidFill>
                  <a:schemeClr val="bg1"/>
                </a:solidFill>
                <a:latin typeface="Arial" panose="020B0604020202020204" pitchFamily="34" charset="0"/>
                <a:cs typeface="Arial" panose="020B0604020202020204" pitchFamily="34" charset="0"/>
              </a:rPr>
              <a:t>centri.unibo.it</a:t>
            </a:r>
            <a:r>
              <a:rPr lang="de-DE" sz="2000" dirty="0">
                <a:solidFill>
                  <a:schemeClr val="bg1"/>
                </a:solidFill>
                <a:latin typeface="Arial" panose="020B0604020202020204" pitchFamily="34" charset="0"/>
                <a:cs typeface="Arial" panose="020B0604020202020204" pitchFamily="34" charset="0"/>
              </a:rPr>
              <a:t>/dcc-</a:t>
            </a:r>
            <a:r>
              <a:rPr lang="de-DE" sz="2000" dirty="0" err="1">
                <a:solidFill>
                  <a:schemeClr val="bg1"/>
                </a:solidFill>
                <a:latin typeface="Arial" panose="020B0604020202020204" pitchFamily="34" charset="0"/>
                <a:cs typeface="Arial" panose="020B0604020202020204" pitchFamily="34" charset="0"/>
              </a:rPr>
              <a:t>cr</a:t>
            </a:r>
            <a:r>
              <a:rPr lang="de-DE" sz="2000" dirty="0">
                <a:solidFill>
                  <a:schemeClr val="bg1"/>
                </a:solidFill>
                <a:latin typeface="Arial" panose="020B0604020202020204" pitchFamily="34" charset="0"/>
                <a:cs typeface="Arial" panose="020B0604020202020204" pitchFamily="34" charset="0"/>
              </a:rPr>
              <a:t>/en</a:t>
            </a:r>
          </a:p>
          <a:p>
            <a:r>
              <a:rPr lang="de-DE" sz="2000" dirty="0" err="1">
                <a:solidFill>
                  <a:schemeClr val="bg1"/>
                </a:solidFill>
                <a:latin typeface="Arial" panose="020B0604020202020204" pitchFamily="34" charset="0"/>
                <a:cs typeface="Arial" panose="020B0604020202020204" pitchFamily="34" charset="0"/>
              </a:rPr>
              <a:t>difa.dcc-cr@unibo.it</a:t>
            </a:r>
            <a:endParaRPr lang="de-DE" sz="2000" dirty="0">
              <a:solidFill>
                <a:schemeClr val="bg1"/>
              </a:solidFill>
              <a:latin typeface="Arial" panose="020B0604020202020204" pitchFamily="34" charset="0"/>
              <a:cs typeface="Arial" panose="020B0604020202020204" pitchFamily="34" charset="0"/>
            </a:endParaRPr>
          </a:p>
          <a:p>
            <a:endParaRPr lang="de-DE" sz="2000" dirty="0">
              <a:solidFill>
                <a:schemeClr val="bg1"/>
              </a:solidFill>
              <a:latin typeface="Arial" panose="020B0604020202020204" pitchFamily="34" charset="0"/>
              <a:cs typeface="Arial" panose="020B0604020202020204" pitchFamily="34" charset="0"/>
            </a:endParaRPr>
          </a:p>
          <a:p>
            <a:r>
              <a:rPr lang="de-DE" sz="1400" dirty="0">
                <a:solidFill>
                  <a:schemeClr val="bg1"/>
                </a:solidFill>
                <a:latin typeface="Arial" panose="020B0604020202020204" pitchFamily="34" charset="0"/>
                <a:cs typeface="Arial" panose="020B0604020202020204" pitchFamily="34" charset="0"/>
              </a:rPr>
              <a:t>The </a:t>
            </a:r>
            <a:r>
              <a:rPr lang="de-DE" sz="1400" dirty="0" err="1">
                <a:solidFill>
                  <a:schemeClr val="bg1"/>
                </a:solidFill>
                <a:latin typeface="Arial" panose="020B0604020202020204" pitchFamily="34" charset="0"/>
                <a:cs typeface="Arial" panose="020B0604020202020204" pitchFamily="34" charset="0"/>
              </a:rPr>
              <a:t>Decade</a:t>
            </a:r>
            <a:r>
              <a:rPr lang="de-DE" sz="1400" dirty="0">
                <a:solidFill>
                  <a:schemeClr val="bg1"/>
                </a:solidFill>
                <a:latin typeface="Arial" panose="020B0604020202020204" pitchFamily="34" charset="0"/>
                <a:cs typeface="Arial" panose="020B0604020202020204" pitchFamily="34" charset="0"/>
              </a:rPr>
              <a:t> Collaborative </a:t>
            </a:r>
            <a:r>
              <a:rPr lang="de-DE" sz="1400" dirty="0" err="1">
                <a:solidFill>
                  <a:schemeClr val="bg1"/>
                </a:solidFill>
                <a:latin typeface="Arial" panose="020B0604020202020204" pitchFamily="34" charset="0"/>
                <a:cs typeface="Arial" panose="020B0604020202020204" pitchFamily="34" charset="0"/>
              </a:rPr>
              <a:t>Centre</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for</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Coastal</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Resilience</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is</a:t>
            </a:r>
            <a:r>
              <a:rPr lang="de-DE" sz="1400" dirty="0">
                <a:solidFill>
                  <a:schemeClr val="bg1"/>
                </a:solidFill>
                <a:latin typeface="Arial" panose="020B0604020202020204" pitchFamily="34" charset="0"/>
                <a:cs typeface="Arial" panose="020B0604020202020204" pitchFamily="34" charset="0"/>
              </a:rPr>
              <a:t> a </a:t>
            </a:r>
            <a:r>
              <a:rPr lang="de-DE" sz="1400" dirty="0" err="1">
                <a:solidFill>
                  <a:schemeClr val="bg1"/>
                </a:solidFill>
                <a:latin typeface="Arial" panose="020B0604020202020204" pitchFamily="34" charset="0"/>
                <a:cs typeface="Arial" panose="020B0604020202020204" pitchFamily="34" charset="0"/>
              </a:rPr>
              <a:t>departmental</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centre</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of</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the</a:t>
            </a:r>
            <a:r>
              <a:rPr lang="de-DE" sz="1400" dirty="0">
                <a:solidFill>
                  <a:schemeClr val="bg1"/>
                </a:solidFill>
                <a:latin typeface="Arial" panose="020B0604020202020204" pitchFamily="34" charset="0"/>
                <a:cs typeface="Arial" panose="020B0604020202020204" pitchFamily="34" charset="0"/>
              </a:rPr>
              <a:t> University </a:t>
            </a:r>
            <a:r>
              <a:rPr lang="de-DE" sz="1400" dirty="0" err="1">
                <a:solidFill>
                  <a:schemeClr val="bg1"/>
                </a:solidFill>
                <a:latin typeface="Arial" panose="020B0604020202020204" pitchFamily="34" charset="0"/>
                <a:cs typeface="Arial" panose="020B0604020202020204" pitchFamily="34" charset="0"/>
              </a:rPr>
              <a:t>of</a:t>
            </a:r>
            <a:r>
              <a:rPr lang="de-DE" sz="1400" dirty="0">
                <a:solidFill>
                  <a:schemeClr val="bg1"/>
                </a:solidFill>
                <a:latin typeface="Arial" panose="020B0604020202020204" pitchFamily="34" charset="0"/>
                <a:cs typeface="Arial" panose="020B0604020202020204" pitchFamily="34" charset="0"/>
              </a:rPr>
              <a:t> Bologna and </a:t>
            </a:r>
            <a:r>
              <a:rPr lang="de-DE" sz="1400" dirty="0" err="1">
                <a:solidFill>
                  <a:schemeClr val="bg1"/>
                </a:solidFill>
                <a:latin typeface="Arial" panose="020B0604020202020204" pitchFamily="34" charset="0"/>
                <a:cs typeface="Arial" panose="020B0604020202020204" pitchFamily="34" charset="0"/>
              </a:rPr>
              <a:t>it</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is</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funded</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by</a:t>
            </a:r>
            <a:r>
              <a:rPr lang="de-DE" sz="1400" dirty="0">
                <a:solidFill>
                  <a:schemeClr val="bg1"/>
                </a:solidFill>
                <a:latin typeface="Arial" panose="020B0604020202020204" pitchFamily="34" charset="0"/>
                <a:cs typeface="Arial" panose="020B0604020202020204" pitchFamily="34" charset="0"/>
              </a:rPr>
              <a:t> </a:t>
            </a:r>
            <a:r>
              <a:rPr lang="de-DE" sz="1400" dirty="0" err="1">
                <a:solidFill>
                  <a:schemeClr val="bg1"/>
                </a:solidFill>
                <a:latin typeface="Arial" panose="020B0604020202020204" pitchFamily="34" charset="0"/>
                <a:cs typeface="Arial" panose="020B0604020202020204" pitchFamily="34" charset="0"/>
              </a:rPr>
              <a:t>the</a:t>
            </a:r>
            <a:r>
              <a:rPr lang="de-DE" sz="1400" dirty="0">
                <a:solidFill>
                  <a:schemeClr val="bg1"/>
                </a:solidFill>
                <a:latin typeface="Arial" panose="020B0604020202020204" pitchFamily="34" charset="0"/>
                <a:cs typeface="Arial" panose="020B0604020202020204" pitchFamily="34" charset="0"/>
              </a:rPr>
              <a:t> Emilia-Romagna Region.</a:t>
            </a:r>
            <a:endParaRPr lang="en-DE" sz="1400">
              <a:solidFill>
                <a:schemeClr val="bg1"/>
              </a:solidFill>
              <a:latin typeface="Arial" panose="020B060402020202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20037D54-4608-B25E-B936-FC66B8402788}"/>
              </a:ext>
            </a:extLst>
          </p:cNvPr>
          <p:cNvPicPr>
            <a:picLocks noChangeAspect="1"/>
          </p:cNvPicPr>
          <p:nvPr/>
        </p:nvPicPr>
        <p:blipFill>
          <a:blip r:embed="rId2"/>
          <a:stretch>
            <a:fillRect/>
          </a:stretch>
        </p:blipFill>
        <p:spPr>
          <a:xfrm>
            <a:off x="3053471" y="5096053"/>
            <a:ext cx="1954011" cy="1380944"/>
          </a:xfrm>
          <a:prstGeom prst="rect">
            <a:avLst/>
          </a:prstGeom>
        </p:spPr>
      </p:pic>
      <p:pic>
        <p:nvPicPr>
          <p:cNvPr id="8" name="Picture 7" descr="A picture containing graphics, font, text, graphic design&#10;&#10;Description automatically generated">
            <a:extLst>
              <a:ext uri="{FF2B5EF4-FFF2-40B4-BE49-F238E27FC236}">
                <a16:creationId xmlns:a16="http://schemas.microsoft.com/office/drawing/2014/main" id="{1192E272-FF48-5663-8D60-039ED347BA37}"/>
              </a:ext>
            </a:extLst>
          </p:cNvPr>
          <p:cNvPicPr>
            <a:picLocks noChangeAspect="1"/>
          </p:cNvPicPr>
          <p:nvPr/>
        </p:nvPicPr>
        <p:blipFill>
          <a:blip r:embed="rId3"/>
          <a:stretch>
            <a:fillRect/>
          </a:stretch>
        </p:blipFill>
        <p:spPr>
          <a:xfrm>
            <a:off x="5007482" y="2024250"/>
            <a:ext cx="2177034" cy="1015949"/>
          </a:xfrm>
          <a:prstGeom prst="rect">
            <a:avLst/>
          </a:prstGeom>
        </p:spPr>
      </p:pic>
      <p:pic>
        <p:nvPicPr>
          <p:cNvPr id="2" name="Picture 1">
            <a:extLst>
              <a:ext uri="{FF2B5EF4-FFF2-40B4-BE49-F238E27FC236}">
                <a16:creationId xmlns:a16="http://schemas.microsoft.com/office/drawing/2014/main" id="{AA9FB728-6CB4-69AC-52C7-12BAB5C8CFD6}"/>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500"/>
                    </a14:imgEffect>
                    <a14:imgEffect>
                      <a14:saturation sat="0"/>
                    </a14:imgEffect>
                    <a14:imgEffect>
                      <a14:brightnessContrast bright="100000"/>
                    </a14:imgEffect>
                  </a14:imgLayer>
                </a14:imgProps>
              </a:ext>
            </a:extLst>
          </a:blip>
          <a:srcRect t="30703" r="592" b="34328"/>
          <a:stretch/>
        </p:blipFill>
        <p:spPr>
          <a:xfrm>
            <a:off x="7184516" y="5565325"/>
            <a:ext cx="1886438" cy="442401"/>
          </a:xfrm>
          <a:prstGeom prst="rect">
            <a:avLst/>
          </a:prstGeom>
        </p:spPr>
      </p:pic>
    </p:spTree>
    <p:extLst>
      <p:ext uri="{BB962C8B-B14F-4D97-AF65-F5344CB8AC3E}">
        <p14:creationId xmlns:p14="http://schemas.microsoft.com/office/powerpoint/2010/main" val="4279364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E0D70B-44AC-BCA5-AF08-F0429E8618ED}"/>
              </a:ext>
            </a:extLst>
          </p:cNvPr>
          <p:cNvPicPr>
            <a:picLocks noChangeAspect="1"/>
          </p:cNvPicPr>
          <p:nvPr/>
        </p:nvPicPr>
        <p:blipFill>
          <a:blip r:embed="rId3">
            <a:alphaModFix amt="17000"/>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329217" y="-14"/>
            <a:ext cx="3957054" cy="6858000"/>
          </a:xfrm>
          <a:prstGeom prst="rect">
            <a:avLst/>
          </a:prstGeom>
        </p:spPr>
      </p:pic>
      <p:sp>
        <p:nvSpPr>
          <p:cNvPr id="13" name="Rectangle 12">
            <a:extLst>
              <a:ext uri="{FF2B5EF4-FFF2-40B4-BE49-F238E27FC236}">
                <a16:creationId xmlns:a16="http://schemas.microsoft.com/office/drawing/2014/main" id="{84A50505-3DD9-3304-21EA-DE0AF77CB4B5}"/>
              </a:ext>
            </a:extLst>
          </p:cNvPr>
          <p:cNvSpPr/>
          <p:nvPr/>
        </p:nvSpPr>
        <p:spPr>
          <a:xfrm>
            <a:off x="1672764" y="-30"/>
            <a:ext cx="10762445" cy="6858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FE3B2-D654-DC4D-BF2E-7CDECCC5A15C}" type="slidenum">
              <a:rPr kumimoji="0" lang="en-DE" sz="1200" b="0" i="0" u="none" strike="noStrike" kern="1200" cap="none" spc="0" normalizeH="0" baseline="0" noProof="0" dirty="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DE" sz="1200" b="0" i="0" u="none" strike="noStrike" kern="1200" cap="none" spc="0" normalizeH="0" baseline="0" noProof="0">
              <a:ln>
                <a:noFill/>
              </a:ln>
              <a:solidFill>
                <a:prstClr val="black">
                  <a:tint val="75000"/>
                </a:prstClr>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80D0F93E-B807-6BB2-F312-CDC906328F13}"/>
              </a:ext>
            </a:extLst>
          </p:cNvPr>
          <p:cNvSpPr txBox="1"/>
          <p:nvPr/>
        </p:nvSpPr>
        <p:spPr>
          <a:xfrm>
            <a:off x="1943363" y="331369"/>
            <a:ext cx="8305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2800" b="0" i="0" u="none" strike="noStrike" kern="1200" cap="none" spc="0" normalizeH="0" baseline="0" noProof="0">
                <a:ln>
                  <a:noFill/>
                </a:ln>
                <a:solidFill>
                  <a:srgbClr val="1B2E5B"/>
                </a:solidFill>
                <a:effectLst/>
                <a:uLnTx/>
                <a:uFillTx/>
                <a:latin typeface="DIN Alternate" panose="020B0500000000000000" pitchFamily="34" charset="77"/>
                <a:ea typeface="+mn-ea"/>
                <a:cs typeface="Arial"/>
                <a:sym typeface="Arial"/>
              </a:rPr>
              <a:t>DCC-CR</a:t>
            </a:r>
            <a:r>
              <a:rPr kumimoji="0" lang="en-US" sz="2800" b="0" i="0" u="none" strike="noStrike" kern="1200" cap="none" spc="0" normalizeH="0" baseline="0" noProof="0" dirty="0">
                <a:ln>
                  <a:noFill/>
                </a:ln>
                <a:solidFill>
                  <a:srgbClr val="1B2E5B"/>
                </a:solidFill>
                <a:effectLst/>
                <a:uLnTx/>
                <a:uFillTx/>
                <a:latin typeface="DIN Alternate" panose="020B0500000000000000" pitchFamily="34" charset="77"/>
                <a:ea typeface="+mn-ea"/>
                <a:cs typeface="Arial"/>
                <a:sym typeface="Arial"/>
              </a:rPr>
              <a:t> Governance</a:t>
            </a:r>
            <a:endParaRPr kumimoji="0" lang="en-DE" sz="2800" b="0" i="0" u="none" strike="noStrike" kern="1200" cap="none" spc="0" normalizeH="0" baseline="0" noProof="0">
              <a:ln>
                <a:noFill/>
              </a:ln>
              <a:solidFill>
                <a:srgbClr val="1B2E5B"/>
              </a:solidFill>
              <a:effectLst/>
              <a:uLnTx/>
              <a:uFillTx/>
              <a:latin typeface="DIN Alternate" panose="020B0500000000000000" pitchFamily="34" charset="77"/>
              <a:ea typeface="+mn-ea"/>
              <a:cs typeface="Arial"/>
              <a:sym typeface="Arial"/>
            </a:endParaRPr>
          </a:p>
        </p:txBody>
      </p:sp>
      <p:pic>
        <p:nvPicPr>
          <p:cNvPr id="15" name="Picture 14" descr="A diagram of a business process&#10;&#10;Description automatically generated">
            <a:extLst>
              <a:ext uri="{FF2B5EF4-FFF2-40B4-BE49-F238E27FC236}">
                <a16:creationId xmlns:a16="http://schemas.microsoft.com/office/drawing/2014/main" id="{8ECD68A8-D237-EF71-6F12-D8DBEC0FB9FE}"/>
              </a:ext>
            </a:extLst>
          </p:cNvPr>
          <p:cNvPicPr>
            <a:picLocks noChangeAspect="1"/>
          </p:cNvPicPr>
          <p:nvPr/>
        </p:nvPicPr>
        <p:blipFill>
          <a:blip r:embed="rId5"/>
          <a:stretch>
            <a:fillRect/>
          </a:stretch>
        </p:blipFill>
        <p:spPr>
          <a:xfrm>
            <a:off x="1672763" y="1185987"/>
            <a:ext cx="10762445" cy="5204595"/>
          </a:xfrm>
          <a:prstGeom prst="rect">
            <a:avLst/>
          </a:prstGeom>
        </p:spPr>
      </p:pic>
      <p:pic>
        <p:nvPicPr>
          <p:cNvPr id="8" name="Picture 7">
            <a:extLst>
              <a:ext uri="{FF2B5EF4-FFF2-40B4-BE49-F238E27FC236}">
                <a16:creationId xmlns:a16="http://schemas.microsoft.com/office/drawing/2014/main" id="{A3451EFD-17C8-E974-895E-F6FE430CA392}"/>
              </a:ext>
            </a:extLst>
          </p:cNvPr>
          <p:cNvPicPr>
            <a:picLocks noChangeAspect="1"/>
          </p:cNvPicPr>
          <p:nvPr/>
        </p:nvPicPr>
        <p:blipFill rotWithShape="1">
          <a:blip r:embed="rId6">
            <a:alphaModFix amt="65000"/>
          </a:blip>
          <a:srcRect l="61830" r="18781"/>
          <a:stretch/>
        </p:blipFill>
        <p:spPr>
          <a:xfrm>
            <a:off x="9064" y="-7036"/>
            <a:ext cx="1777829" cy="6865036"/>
          </a:xfrm>
          <a:prstGeom prst="rect">
            <a:avLst/>
          </a:prstGeom>
        </p:spPr>
      </p:pic>
      <p:pic>
        <p:nvPicPr>
          <p:cNvPr id="9" name="Picture 8">
            <a:extLst>
              <a:ext uri="{FF2B5EF4-FFF2-40B4-BE49-F238E27FC236}">
                <a16:creationId xmlns:a16="http://schemas.microsoft.com/office/drawing/2014/main" id="{C0445CD3-88D8-8596-0EF0-802D33992766}"/>
              </a:ext>
            </a:extLst>
          </p:cNvPr>
          <p:cNvPicPr>
            <a:picLocks noChangeAspect="1"/>
          </p:cNvPicPr>
          <p:nvPr/>
        </p:nvPicPr>
        <p:blipFill>
          <a:blip r:embed="rId7"/>
          <a:stretch>
            <a:fillRect/>
          </a:stretch>
        </p:blipFill>
        <p:spPr>
          <a:xfrm>
            <a:off x="120650" y="84609"/>
            <a:ext cx="1560409" cy="728191"/>
          </a:xfrm>
          <a:prstGeom prst="rect">
            <a:avLst/>
          </a:prstGeom>
        </p:spPr>
      </p:pic>
    </p:spTree>
    <p:extLst>
      <p:ext uri="{BB962C8B-B14F-4D97-AF65-F5344CB8AC3E}">
        <p14:creationId xmlns:p14="http://schemas.microsoft.com/office/powerpoint/2010/main" val="715681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33">
            <a:extLst>
              <a:ext uri="{FF2B5EF4-FFF2-40B4-BE49-F238E27FC236}">
                <a16:creationId xmlns:a16="http://schemas.microsoft.com/office/drawing/2014/main" id="{19114316-327D-83E0-A774-E150BECDBA1B}"/>
              </a:ext>
            </a:extLst>
          </p:cNvPr>
          <p:cNvSpPr/>
          <p:nvPr/>
        </p:nvSpPr>
        <p:spPr>
          <a:xfrm>
            <a:off x="2183175" y="1902847"/>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75000"/>
            </a:schemeClr>
          </a:solidFill>
        </p:spPr>
        <p:txBody>
          <a:bodyPr/>
          <a:lstStyle/>
          <a:p>
            <a:endParaRPr lang="en-IT"/>
          </a:p>
        </p:txBody>
      </p:sp>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4</a:t>
            </a:fld>
            <a:endParaRPr lang="en-DE">
              <a:latin typeface="Arial"/>
              <a:cs typeface="Arial"/>
            </a:endParaRPr>
          </a:p>
        </p:txBody>
      </p:sp>
      <p:sp>
        <p:nvSpPr>
          <p:cNvPr id="76" name="Text Placeholder 3">
            <a:extLst>
              <a:ext uri="{FF2B5EF4-FFF2-40B4-BE49-F238E27FC236}">
                <a16:creationId xmlns:a16="http://schemas.microsoft.com/office/drawing/2014/main" id="{021C6CB0-1436-28C5-AA83-266A4CF58D12}"/>
              </a:ext>
            </a:extLst>
          </p:cNvPr>
          <p:cNvSpPr>
            <a:spLocks noGrp="1"/>
          </p:cNvSpPr>
          <p:nvPr>
            <p:ph type="body" sz="half" idx="2"/>
          </p:nvPr>
        </p:nvSpPr>
        <p:spPr>
          <a:xfrm>
            <a:off x="2224123" y="611967"/>
            <a:ext cx="9292374" cy="418235"/>
          </a:xfrm>
        </p:spPr>
        <p:txBody>
          <a:bodyPr vert="horz" lIns="91440" tIns="45720" rIns="91440" bIns="45720" rtlCol="0" anchor="t">
            <a:noAutofit/>
          </a:bodyPr>
          <a:lstStyle/>
          <a:p>
            <a:r>
              <a:rPr lang="de-DE" sz="2800" dirty="0">
                <a:solidFill>
                  <a:srgbClr val="1B2E5B"/>
                </a:solidFill>
                <a:latin typeface="DIN Alternate"/>
                <a:cs typeface="Arial"/>
              </a:rPr>
              <a:t>DCC-CR </a:t>
            </a:r>
            <a:r>
              <a:rPr lang="de-DE" sz="2800" dirty="0" err="1">
                <a:solidFill>
                  <a:srgbClr val="1B2E5B"/>
                </a:solidFill>
                <a:latin typeface="DIN Alternate"/>
                <a:cs typeface="Arial"/>
              </a:rPr>
              <a:t>affiliated</a:t>
            </a:r>
            <a:r>
              <a:rPr lang="de-DE" sz="2800" dirty="0">
                <a:solidFill>
                  <a:srgbClr val="1B2E5B"/>
                </a:solidFill>
                <a:latin typeface="DIN Alternate"/>
                <a:cs typeface="Arial"/>
              </a:rPr>
              <a:t> </a:t>
            </a:r>
            <a:r>
              <a:rPr lang="de-DE" sz="2800" dirty="0" err="1">
                <a:solidFill>
                  <a:srgbClr val="1B2E5B"/>
                </a:solidFill>
                <a:latin typeface="DIN Alternate"/>
                <a:cs typeface="Arial"/>
              </a:rPr>
              <a:t>Decade</a:t>
            </a:r>
            <a:r>
              <a:rPr lang="de-DE" sz="2800" dirty="0">
                <a:solidFill>
                  <a:srgbClr val="1B2E5B"/>
                </a:solidFill>
                <a:latin typeface="DIN Alternate"/>
                <a:cs typeface="Arial"/>
              </a:rPr>
              <a:t> Programmes</a:t>
            </a:r>
            <a:endParaRPr lang="en-US" sz="2800" dirty="0">
              <a:solidFill>
                <a:srgbClr val="1B2E5B"/>
              </a:solidFill>
              <a:latin typeface="DIN Alternate"/>
              <a:cs typeface="Arial"/>
            </a:endParaRP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3"/>
          <a:stretch>
            <a:fillRect/>
          </a:stretch>
        </p:blipFill>
        <p:spPr>
          <a:xfrm>
            <a:off x="120650" y="84609"/>
            <a:ext cx="1560409" cy="728191"/>
          </a:xfrm>
          <a:prstGeom prst="rect">
            <a:avLst/>
          </a:prstGeom>
        </p:spPr>
      </p:pic>
      <p:sp>
        <p:nvSpPr>
          <p:cNvPr id="4" name="Slide Number Placeholder 4">
            <a:extLst>
              <a:ext uri="{FF2B5EF4-FFF2-40B4-BE49-F238E27FC236}">
                <a16:creationId xmlns:a16="http://schemas.microsoft.com/office/drawing/2014/main" id="{56754DF4-33AC-A6CB-A1CA-912644B5378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2FE3B2-D654-DC4D-BF2E-7CDECCC5A15C}" type="slidenum">
              <a:rPr lang="en-DE" smtClean="0">
                <a:latin typeface="Arial"/>
                <a:cs typeface="Arial"/>
              </a:rPr>
              <a:pPr/>
              <a:t>4</a:t>
            </a:fld>
            <a:endParaRPr lang="en-DE">
              <a:latin typeface="Arial"/>
              <a:cs typeface="Arial"/>
            </a:endParaRPr>
          </a:p>
        </p:txBody>
      </p:sp>
      <p:sp>
        <p:nvSpPr>
          <p:cNvPr id="14" name="Freeform 33">
            <a:extLst>
              <a:ext uri="{FF2B5EF4-FFF2-40B4-BE49-F238E27FC236}">
                <a16:creationId xmlns:a16="http://schemas.microsoft.com/office/drawing/2014/main" id="{63E680E4-8107-08BC-F831-7DA9938A9979}"/>
              </a:ext>
            </a:extLst>
          </p:cNvPr>
          <p:cNvSpPr/>
          <p:nvPr/>
        </p:nvSpPr>
        <p:spPr>
          <a:xfrm>
            <a:off x="2141714" y="3217748"/>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18" name="Freeform 33">
            <a:extLst>
              <a:ext uri="{FF2B5EF4-FFF2-40B4-BE49-F238E27FC236}">
                <a16:creationId xmlns:a16="http://schemas.microsoft.com/office/drawing/2014/main" id="{B1B7E35F-4841-185F-3BB9-7166A512664D}"/>
              </a:ext>
            </a:extLst>
          </p:cNvPr>
          <p:cNvSpPr/>
          <p:nvPr/>
        </p:nvSpPr>
        <p:spPr>
          <a:xfrm>
            <a:off x="4598589" y="3217748"/>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24" name="Freeform 33">
            <a:extLst>
              <a:ext uri="{FF2B5EF4-FFF2-40B4-BE49-F238E27FC236}">
                <a16:creationId xmlns:a16="http://schemas.microsoft.com/office/drawing/2014/main" id="{7FC39192-0F53-3E94-07B6-63203FF7BEC6}"/>
              </a:ext>
            </a:extLst>
          </p:cNvPr>
          <p:cNvSpPr/>
          <p:nvPr/>
        </p:nvSpPr>
        <p:spPr>
          <a:xfrm>
            <a:off x="9516396" y="3217748"/>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27" name="Freeform 33">
            <a:extLst>
              <a:ext uri="{FF2B5EF4-FFF2-40B4-BE49-F238E27FC236}">
                <a16:creationId xmlns:a16="http://schemas.microsoft.com/office/drawing/2014/main" id="{6EDBB476-E607-31B2-6175-1E1136C07684}"/>
              </a:ext>
            </a:extLst>
          </p:cNvPr>
          <p:cNvSpPr/>
          <p:nvPr/>
        </p:nvSpPr>
        <p:spPr>
          <a:xfrm>
            <a:off x="7048644" y="3217748"/>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43" name="TextBox 42">
            <a:extLst>
              <a:ext uri="{FF2B5EF4-FFF2-40B4-BE49-F238E27FC236}">
                <a16:creationId xmlns:a16="http://schemas.microsoft.com/office/drawing/2014/main" id="{CF4A4FC2-0BE0-9CDD-6FF6-5FD0A8DCE724}"/>
              </a:ext>
            </a:extLst>
          </p:cNvPr>
          <p:cNvSpPr txBox="1"/>
          <p:nvPr/>
        </p:nvSpPr>
        <p:spPr>
          <a:xfrm>
            <a:off x="2130654" y="3314063"/>
            <a:ext cx="2327030" cy="769441"/>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Global Ocean Corps and Conveyor</a:t>
            </a:r>
          </a:p>
          <a:p>
            <a:pPr algn="ctr"/>
            <a:r>
              <a:rPr lang="en-US" sz="1200" dirty="0">
                <a:solidFill>
                  <a:srgbClr val="002060"/>
                </a:solidFill>
                <a:latin typeface="Arial" panose="020B0604020202020204" pitchFamily="34" charset="0"/>
                <a:cs typeface="Arial" panose="020B0604020202020204" pitchFamily="34" charset="0"/>
              </a:rPr>
              <a:t>University of Michigan (USA)</a:t>
            </a:r>
            <a:endParaRPr lang="en-DE" sz="1400" dirty="0">
              <a:solidFill>
                <a:srgbClr val="002060"/>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B38F556-AA6D-47C1-E90E-47F78D04DC6D}"/>
              </a:ext>
            </a:extLst>
          </p:cNvPr>
          <p:cNvSpPr txBox="1"/>
          <p:nvPr/>
        </p:nvSpPr>
        <p:spPr>
          <a:xfrm>
            <a:off x="9507456" y="3459721"/>
            <a:ext cx="2327030" cy="523220"/>
          </a:xfrm>
          <a:prstGeom prst="rect">
            <a:avLst/>
          </a:prstGeom>
          <a:noFill/>
        </p:spPr>
        <p:txBody>
          <a:bodyPr wrap="squar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CoastPredict</a:t>
            </a:r>
            <a:endParaRPr lang="en-US" sz="1600" b="1" dirty="0">
              <a:solidFill>
                <a:srgbClr val="002060"/>
              </a:solidFill>
              <a:latin typeface="Arial" panose="020B0604020202020204" pitchFamily="34" charset="0"/>
              <a:cs typeface="Arial" panose="020B0604020202020204" pitchFamily="34" charset="0"/>
            </a:endParaRPr>
          </a:p>
          <a:p>
            <a:pPr algn="ctr"/>
            <a:r>
              <a:rPr lang="en-US" sz="1200" dirty="0">
                <a:solidFill>
                  <a:srgbClr val="002060"/>
                </a:solidFill>
                <a:latin typeface="Arial" panose="020B0604020202020204" pitchFamily="34" charset="0"/>
                <a:cs typeface="Arial" panose="020B0604020202020204" pitchFamily="34" charset="0"/>
              </a:rPr>
              <a:t>University of Bologna/CMCC</a:t>
            </a:r>
            <a:endParaRPr lang="en-DE" sz="1200" dirty="0">
              <a:solidFill>
                <a:srgbClr val="002060"/>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CFA33AC0-0B86-FFB8-BA62-456619E70709}"/>
              </a:ext>
            </a:extLst>
          </p:cNvPr>
          <p:cNvSpPr txBox="1"/>
          <p:nvPr/>
        </p:nvSpPr>
        <p:spPr>
          <a:xfrm>
            <a:off x="7039704" y="3429808"/>
            <a:ext cx="2327030" cy="523220"/>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SMARTNET</a:t>
            </a:r>
          </a:p>
          <a:p>
            <a:pPr algn="ctr"/>
            <a:r>
              <a:rPr lang="en-US" sz="1200" dirty="0">
                <a:solidFill>
                  <a:srgbClr val="002060"/>
                </a:solidFill>
                <a:latin typeface="Arial" panose="020B0604020202020204" pitchFamily="34" charset="0"/>
                <a:cs typeface="Arial" panose="020B0604020202020204" pitchFamily="34" charset="0"/>
              </a:rPr>
              <a:t>ICES/PICES (Denmark/USA)</a:t>
            </a:r>
            <a:endParaRPr lang="en-DE" sz="1400" dirty="0">
              <a:solidFill>
                <a:srgbClr val="002060"/>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36024950-2564-4FF1-43CB-AD1E57CE0991}"/>
              </a:ext>
            </a:extLst>
          </p:cNvPr>
          <p:cNvSpPr txBox="1"/>
          <p:nvPr/>
        </p:nvSpPr>
        <p:spPr>
          <a:xfrm>
            <a:off x="4589649" y="3342739"/>
            <a:ext cx="2327030" cy="707886"/>
          </a:xfrm>
          <a:prstGeom prst="rect">
            <a:avLst/>
          </a:prstGeom>
          <a:noFill/>
        </p:spPr>
        <p:txBody>
          <a:bodyPr wrap="squar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SciNMeet</a:t>
            </a:r>
            <a:endParaRPr lang="en-US" sz="1600" b="1" dirty="0">
              <a:solidFill>
                <a:srgbClr val="002060"/>
              </a:solidFill>
              <a:latin typeface="Arial" panose="020B0604020202020204" pitchFamily="34" charset="0"/>
              <a:cs typeface="Arial" panose="020B0604020202020204" pitchFamily="34" charset="0"/>
            </a:endParaRPr>
          </a:p>
          <a:p>
            <a:pPr algn="ctr"/>
            <a:r>
              <a:rPr lang="en-GB" sz="1200" dirty="0">
                <a:solidFill>
                  <a:srgbClr val="002060"/>
                </a:solidFill>
                <a:latin typeface="Arial" panose="020B0604020202020204" pitchFamily="34" charset="0"/>
                <a:cs typeface="Arial" panose="020B0604020202020204" pitchFamily="34" charset="0"/>
              </a:rPr>
              <a:t>Italian Oceanographic Commission (COI)</a:t>
            </a:r>
            <a:endParaRPr lang="en-DE" sz="1400" dirty="0">
              <a:solidFill>
                <a:srgbClr val="002060"/>
              </a:solidFill>
              <a:latin typeface="Arial" panose="020B0604020202020204" pitchFamily="34" charset="0"/>
              <a:cs typeface="Arial" panose="020B0604020202020204" pitchFamily="34" charset="0"/>
            </a:endParaRPr>
          </a:p>
        </p:txBody>
      </p:sp>
      <p:sp>
        <p:nvSpPr>
          <p:cNvPr id="2" name="Freeform 33">
            <a:extLst>
              <a:ext uri="{FF2B5EF4-FFF2-40B4-BE49-F238E27FC236}">
                <a16:creationId xmlns:a16="http://schemas.microsoft.com/office/drawing/2014/main" id="{CB6B0252-C7BA-2A93-BCB8-BA2BABAC9E8B}"/>
              </a:ext>
            </a:extLst>
          </p:cNvPr>
          <p:cNvSpPr/>
          <p:nvPr/>
        </p:nvSpPr>
        <p:spPr>
          <a:xfrm>
            <a:off x="2132774" y="4447393"/>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7" name="Freeform 33">
            <a:extLst>
              <a:ext uri="{FF2B5EF4-FFF2-40B4-BE49-F238E27FC236}">
                <a16:creationId xmlns:a16="http://schemas.microsoft.com/office/drawing/2014/main" id="{56220372-C760-3314-C22F-3C2B72B3EB21}"/>
              </a:ext>
            </a:extLst>
          </p:cNvPr>
          <p:cNvSpPr/>
          <p:nvPr/>
        </p:nvSpPr>
        <p:spPr>
          <a:xfrm>
            <a:off x="4589649" y="4447393"/>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8" name="Freeform 33">
            <a:extLst>
              <a:ext uri="{FF2B5EF4-FFF2-40B4-BE49-F238E27FC236}">
                <a16:creationId xmlns:a16="http://schemas.microsoft.com/office/drawing/2014/main" id="{F1E0EC5E-E520-9899-6AFE-0BAC8CEC23D5}"/>
              </a:ext>
            </a:extLst>
          </p:cNvPr>
          <p:cNvSpPr/>
          <p:nvPr/>
        </p:nvSpPr>
        <p:spPr>
          <a:xfrm>
            <a:off x="9507456" y="4447393"/>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9" name="Freeform 33">
            <a:extLst>
              <a:ext uri="{FF2B5EF4-FFF2-40B4-BE49-F238E27FC236}">
                <a16:creationId xmlns:a16="http://schemas.microsoft.com/office/drawing/2014/main" id="{C05E4794-0F3E-6838-54C1-9EA857FCFAE7}"/>
              </a:ext>
            </a:extLst>
          </p:cNvPr>
          <p:cNvSpPr/>
          <p:nvPr/>
        </p:nvSpPr>
        <p:spPr>
          <a:xfrm>
            <a:off x="7039704" y="4447393"/>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10" name="TextBox 9">
            <a:extLst>
              <a:ext uri="{FF2B5EF4-FFF2-40B4-BE49-F238E27FC236}">
                <a16:creationId xmlns:a16="http://schemas.microsoft.com/office/drawing/2014/main" id="{7B5D6875-A61B-D83B-4C5F-FD07366FF384}"/>
              </a:ext>
            </a:extLst>
          </p:cNvPr>
          <p:cNvSpPr txBox="1"/>
          <p:nvPr/>
        </p:nvSpPr>
        <p:spPr>
          <a:xfrm>
            <a:off x="2121714" y="4465844"/>
            <a:ext cx="2327030" cy="954107"/>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Ocean Biomolecular Observing Network</a:t>
            </a:r>
          </a:p>
          <a:p>
            <a:pPr algn="ctr"/>
            <a:r>
              <a:rPr lang="en-US" sz="1200" dirty="0">
                <a:solidFill>
                  <a:srgbClr val="002060"/>
                </a:solidFill>
                <a:latin typeface="Arial" panose="020B0604020202020204" pitchFamily="34" charset="0"/>
                <a:cs typeface="Arial" panose="020B0604020202020204" pitchFamily="34" charset="0"/>
              </a:rPr>
              <a:t>Partnership for Observation of the Global Ocean (POGO)</a:t>
            </a:r>
            <a:endParaRPr lang="en-DE" sz="1400" dirty="0">
              <a:solidFill>
                <a:srgbClr val="00206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D6E1E42-8696-7CF9-DFEC-67DC84F9145F}"/>
              </a:ext>
            </a:extLst>
          </p:cNvPr>
          <p:cNvSpPr txBox="1"/>
          <p:nvPr/>
        </p:nvSpPr>
        <p:spPr>
          <a:xfrm>
            <a:off x="9498516" y="4689366"/>
            <a:ext cx="2327030" cy="523220"/>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SUPREME</a:t>
            </a:r>
          </a:p>
          <a:p>
            <a:pPr algn="ctr"/>
            <a:r>
              <a:rPr lang="en-US" sz="1200" dirty="0">
                <a:solidFill>
                  <a:srgbClr val="002060"/>
                </a:solidFill>
                <a:latin typeface="Arial" panose="020B0604020202020204" pitchFamily="34" charset="0"/>
                <a:cs typeface="Arial" panose="020B0604020202020204" pitchFamily="34" charset="0"/>
              </a:rPr>
              <a:t>NOAA (USA)</a:t>
            </a:r>
            <a:endParaRPr lang="en-DE" sz="1200"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CA71D64-0FCF-FC1B-2610-8E8D11294EAB}"/>
              </a:ext>
            </a:extLst>
          </p:cNvPr>
          <p:cNvSpPr txBox="1"/>
          <p:nvPr/>
        </p:nvSpPr>
        <p:spPr>
          <a:xfrm>
            <a:off x="7030672" y="4574025"/>
            <a:ext cx="2327030" cy="769441"/>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Global Ocean Oxygen Decade</a:t>
            </a:r>
          </a:p>
          <a:p>
            <a:pPr algn="ctr"/>
            <a:r>
              <a:rPr lang="en-US" sz="1200" dirty="0">
                <a:solidFill>
                  <a:srgbClr val="002060"/>
                </a:solidFill>
                <a:latin typeface="Arial" panose="020B0604020202020204" pitchFamily="34" charset="0"/>
                <a:cs typeface="Arial" panose="020B0604020202020204" pitchFamily="34" charset="0"/>
              </a:rPr>
              <a:t>GEOMAR (Germany)</a:t>
            </a:r>
            <a:endParaRPr lang="en-DE" sz="1400" dirty="0">
              <a:solidFill>
                <a:srgbClr val="00206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E93A3CE-3266-6005-8FF5-DEEEF4B1EEA6}"/>
              </a:ext>
            </a:extLst>
          </p:cNvPr>
          <p:cNvSpPr txBox="1"/>
          <p:nvPr/>
        </p:nvSpPr>
        <p:spPr>
          <a:xfrm>
            <a:off x="4580800" y="4599959"/>
            <a:ext cx="2327030" cy="707886"/>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Blue Climate Initiative </a:t>
            </a:r>
          </a:p>
          <a:p>
            <a:pPr algn="ctr"/>
            <a:r>
              <a:rPr lang="en-GB" sz="1200" dirty="0">
                <a:solidFill>
                  <a:srgbClr val="002060"/>
                </a:solidFill>
                <a:latin typeface="Arial" panose="020B0604020202020204" pitchFamily="34" charset="0"/>
                <a:cs typeface="Arial" panose="020B0604020202020204" pitchFamily="34" charset="0"/>
              </a:rPr>
              <a:t>Blue Climate Initiative/</a:t>
            </a:r>
            <a:r>
              <a:rPr lang="en-GB" sz="1200" dirty="0" err="1">
                <a:solidFill>
                  <a:srgbClr val="002060"/>
                </a:solidFill>
                <a:latin typeface="Arial" panose="020B0604020202020204" pitchFamily="34" charset="0"/>
                <a:cs typeface="Arial" panose="020B0604020202020204" pitchFamily="34" charset="0"/>
              </a:rPr>
              <a:t>Tetiaroa</a:t>
            </a:r>
            <a:r>
              <a:rPr lang="en-GB" sz="1200" dirty="0">
                <a:solidFill>
                  <a:srgbClr val="002060"/>
                </a:solidFill>
                <a:latin typeface="Arial" panose="020B0604020202020204" pitchFamily="34" charset="0"/>
                <a:cs typeface="Arial" panose="020B0604020202020204" pitchFamily="34" charset="0"/>
              </a:rPr>
              <a:t> Society</a:t>
            </a:r>
            <a:endParaRPr lang="en-DE" sz="1400" dirty="0">
              <a:solidFill>
                <a:srgbClr val="002060"/>
              </a:solidFill>
              <a:latin typeface="Arial" panose="020B0604020202020204" pitchFamily="34" charset="0"/>
              <a:cs typeface="Arial" panose="020B0604020202020204" pitchFamily="34" charset="0"/>
            </a:endParaRPr>
          </a:p>
        </p:txBody>
      </p:sp>
      <p:sp>
        <p:nvSpPr>
          <p:cNvPr id="16" name="Freeform 33">
            <a:extLst>
              <a:ext uri="{FF2B5EF4-FFF2-40B4-BE49-F238E27FC236}">
                <a16:creationId xmlns:a16="http://schemas.microsoft.com/office/drawing/2014/main" id="{9BDFA7C7-ECBD-089D-BD15-CB741CD49E51}"/>
              </a:ext>
            </a:extLst>
          </p:cNvPr>
          <p:cNvSpPr/>
          <p:nvPr/>
        </p:nvSpPr>
        <p:spPr>
          <a:xfrm>
            <a:off x="3285320" y="5656955"/>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17" name="Freeform 33">
            <a:extLst>
              <a:ext uri="{FF2B5EF4-FFF2-40B4-BE49-F238E27FC236}">
                <a16:creationId xmlns:a16="http://schemas.microsoft.com/office/drawing/2014/main" id="{BA472DC2-FB52-6C16-42A4-4B8D1EDA5ED6}"/>
              </a:ext>
            </a:extLst>
          </p:cNvPr>
          <p:cNvSpPr/>
          <p:nvPr/>
        </p:nvSpPr>
        <p:spPr>
          <a:xfrm>
            <a:off x="8203127" y="5656955"/>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19" name="Freeform 33">
            <a:extLst>
              <a:ext uri="{FF2B5EF4-FFF2-40B4-BE49-F238E27FC236}">
                <a16:creationId xmlns:a16="http://schemas.microsoft.com/office/drawing/2014/main" id="{ADB86559-5CA4-02CA-AB7C-7ED6496D05EE}"/>
              </a:ext>
            </a:extLst>
          </p:cNvPr>
          <p:cNvSpPr/>
          <p:nvPr/>
        </p:nvSpPr>
        <p:spPr>
          <a:xfrm>
            <a:off x="5735375" y="5656955"/>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60000"/>
              <a:lumOff val="40000"/>
            </a:schemeClr>
          </a:solidFill>
        </p:spPr>
        <p:txBody>
          <a:bodyPr/>
          <a:lstStyle/>
          <a:p>
            <a:endParaRPr lang="en-IT"/>
          </a:p>
        </p:txBody>
      </p:sp>
      <p:sp>
        <p:nvSpPr>
          <p:cNvPr id="21" name="TextBox 20">
            <a:extLst>
              <a:ext uri="{FF2B5EF4-FFF2-40B4-BE49-F238E27FC236}">
                <a16:creationId xmlns:a16="http://schemas.microsoft.com/office/drawing/2014/main" id="{20B93545-550C-C388-F010-D1C824A6D3EF}"/>
              </a:ext>
            </a:extLst>
          </p:cNvPr>
          <p:cNvSpPr txBox="1"/>
          <p:nvPr/>
        </p:nvSpPr>
        <p:spPr>
          <a:xfrm>
            <a:off x="8194187" y="5621928"/>
            <a:ext cx="2327030" cy="1077218"/>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Observing Together: </a:t>
            </a:r>
            <a:r>
              <a:rPr lang="en-US" sz="1200" b="1" dirty="0">
                <a:solidFill>
                  <a:srgbClr val="002060"/>
                </a:solidFill>
                <a:latin typeface="Arial" panose="020B0604020202020204" pitchFamily="34" charset="0"/>
                <a:cs typeface="Arial" panose="020B0604020202020204" pitchFamily="34" charset="0"/>
              </a:rPr>
              <a:t>Meeting Stakeholder Needs and Making Every Observation Count</a:t>
            </a:r>
          </a:p>
          <a:p>
            <a:pPr algn="ctr"/>
            <a:r>
              <a:rPr lang="en-US" sz="1200" dirty="0">
                <a:solidFill>
                  <a:srgbClr val="002060"/>
                </a:solidFill>
                <a:latin typeface="Arial" panose="020B0604020202020204" pitchFamily="34" charset="0"/>
                <a:cs typeface="Arial" panose="020B0604020202020204" pitchFamily="34" charset="0"/>
              </a:rPr>
              <a:t>GOOS (UNESCO)</a:t>
            </a:r>
            <a:endParaRPr lang="en-DE" sz="12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DA93B61-CFC1-8EE3-4BF0-EC9110ACB8A3}"/>
              </a:ext>
            </a:extLst>
          </p:cNvPr>
          <p:cNvSpPr txBox="1"/>
          <p:nvPr/>
        </p:nvSpPr>
        <p:spPr>
          <a:xfrm>
            <a:off x="5726526" y="5683484"/>
            <a:ext cx="2327030" cy="954107"/>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Global Ecosystem for Ocean Solutions</a:t>
            </a:r>
          </a:p>
          <a:p>
            <a:pPr algn="ctr"/>
            <a:r>
              <a:rPr lang="en-US" sz="1200" dirty="0">
                <a:solidFill>
                  <a:srgbClr val="002060"/>
                </a:solidFill>
                <a:latin typeface="Arial" panose="020B0604020202020204" pitchFamily="34" charset="0"/>
                <a:cs typeface="Arial" panose="020B0604020202020204" pitchFamily="34" charset="0"/>
              </a:rPr>
              <a:t>Ocean Visions and Future Seas (USA)</a:t>
            </a:r>
            <a:endParaRPr lang="en-DE" sz="1400" dirty="0">
              <a:solidFill>
                <a:srgbClr val="00206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880EA48-5B03-A9A2-E257-10E7C27AE8DD}"/>
              </a:ext>
            </a:extLst>
          </p:cNvPr>
          <p:cNvSpPr txBox="1"/>
          <p:nvPr/>
        </p:nvSpPr>
        <p:spPr>
          <a:xfrm>
            <a:off x="3276380" y="5781946"/>
            <a:ext cx="2327030" cy="707886"/>
          </a:xfrm>
          <a:prstGeom prst="rect">
            <a:avLst/>
          </a:prstGeom>
          <a:noFill/>
        </p:spPr>
        <p:txBody>
          <a:bodyPr wrap="square" rtlCol="0">
            <a:spAutoFit/>
          </a:bodyPr>
          <a:lstStyle/>
          <a:p>
            <a:pPr algn="ctr"/>
            <a:r>
              <a:rPr lang="en-US" sz="1600" b="1" dirty="0" err="1">
                <a:solidFill>
                  <a:srgbClr val="002060"/>
                </a:solidFill>
                <a:latin typeface="Arial" panose="020B0604020202020204" pitchFamily="34" charset="0"/>
                <a:cs typeface="Arial" panose="020B0604020202020204" pitchFamily="34" charset="0"/>
              </a:rPr>
              <a:t>FishSCORE</a:t>
            </a:r>
            <a:r>
              <a:rPr lang="en-US" sz="1600" b="1" dirty="0">
                <a:solidFill>
                  <a:srgbClr val="002060"/>
                </a:solidFill>
                <a:latin typeface="Arial" panose="020B0604020202020204" pitchFamily="34" charset="0"/>
                <a:cs typeface="Arial" panose="020B0604020202020204" pitchFamily="34" charset="0"/>
              </a:rPr>
              <a:t> 2030</a:t>
            </a:r>
          </a:p>
          <a:p>
            <a:pPr algn="ctr"/>
            <a:r>
              <a:rPr lang="en-GB" sz="1200" dirty="0">
                <a:solidFill>
                  <a:srgbClr val="002060"/>
                </a:solidFill>
                <a:latin typeface="Arial" panose="020B0604020202020204" pitchFamily="34" charset="0"/>
                <a:cs typeface="Arial" panose="020B0604020202020204" pitchFamily="34" charset="0"/>
              </a:rPr>
              <a:t>Gulf of Maine Research Institute (USA)</a:t>
            </a:r>
            <a:endParaRPr lang="en-DE" sz="1400"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E511081-98BA-0AD7-29E0-2A7F952C2932}"/>
              </a:ext>
            </a:extLst>
          </p:cNvPr>
          <p:cNvSpPr txBox="1"/>
          <p:nvPr/>
        </p:nvSpPr>
        <p:spPr>
          <a:xfrm>
            <a:off x="2206961" y="1894351"/>
            <a:ext cx="2327030" cy="1015663"/>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Global Estuaries Monitoring </a:t>
            </a:r>
            <a:r>
              <a:rPr lang="en-US" sz="1600" b="1" dirty="0" err="1">
                <a:solidFill>
                  <a:schemeClr val="bg1"/>
                </a:solidFill>
                <a:latin typeface="Arial" panose="020B0604020202020204" pitchFamily="34" charset="0"/>
                <a:cs typeface="Arial" panose="020B0604020202020204" pitchFamily="34" charset="0"/>
              </a:rPr>
              <a:t>Programme</a:t>
            </a:r>
            <a:endParaRPr lang="en-DE" sz="1600" b="1" dirty="0">
              <a:solidFill>
                <a:schemeClr val="bg1"/>
              </a:solidFill>
              <a:latin typeface="Arial" panose="020B0604020202020204" pitchFamily="34" charset="0"/>
              <a:cs typeface="Arial" panose="020B0604020202020204" pitchFamily="34" charset="0"/>
            </a:endParaRPr>
          </a:p>
          <a:p>
            <a:pPr algn="ctr"/>
            <a:r>
              <a:rPr lang="en-US" sz="1200" dirty="0">
                <a:solidFill>
                  <a:schemeClr val="bg1"/>
                </a:solidFill>
                <a:latin typeface="Arial" panose="020B0604020202020204" pitchFamily="34" charset="0"/>
                <a:cs typeface="Arial" panose="020B0604020202020204" pitchFamily="34" charset="0"/>
              </a:rPr>
              <a:t>City University of Hong Kong</a:t>
            </a:r>
            <a:endParaRPr lang="en-DE" sz="1400" dirty="0">
              <a:solidFill>
                <a:schemeClr val="bg1"/>
              </a:solidFill>
              <a:latin typeface="Arial" panose="020B0604020202020204" pitchFamily="34" charset="0"/>
              <a:cs typeface="Arial" panose="020B0604020202020204" pitchFamily="34" charset="0"/>
            </a:endParaRPr>
          </a:p>
        </p:txBody>
      </p:sp>
      <p:sp>
        <p:nvSpPr>
          <p:cNvPr id="25" name="Freeform 33">
            <a:extLst>
              <a:ext uri="{FF2B5EF4-FFF2-40B4-BE49-F238E27FC236}">
                <a16:creationId xmlns:a16="http://schemas.microsoft.com/office/drawing/2014/main" id="{B095F7AD-7EB4-C36A-CED2-A43FF16A4922}"/>
              </a:ext>
            </a:extLst>
          </p:cNvPr>
          <p:cNvSpPr/>
          <p:nvPr/>
        </p:nvSpPr>
        <p:spPr>
          <a:xfrm>
            <a:off x="4648845" y="1902847"/>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75000"/>
            </a:schemeClr>
          </a:solidFill>
        </p:spPr>
        <p:txBody>
          <a:bodyPr/>
          <a:lstStyle/>
          <a:p>
            <a:endParaRPr lang="en-IT"/>
          </a:p>
        </p:txBody>
      </p:sp>
      <p:sp>
        <p:nvSpPr>
          <p:cNvPr id="26" name="TextBox 25">
            <a:extLst>
              <a:ext uri="{FF2B5EF4-FFF2-40B4-BE49-F238E27FC236}">
                <a16:creationId xmlns:a16="http://schemas.microsoft.com/office/drawing/2014/main" id="{DF192DB9-2872-9F07-CCE2-0FBA3C27489A}"/>
              </a:ext>
            </a:extLst>
          </p:cNvPr>
          <p:cNvSpPr txBox="1"/>
          <p:nvPr/>
        </p:nvSpPr>
        <p:spPr>
          <a:xfrm>
            <a:off x="4676066" y="2048239"/>
            <a:ext cx="2327030" cy="707886"/>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Ocean Cities Network</a:t>
            </a:r>
            <a:endParaRPr lang="en-DE" sz="1600" b="1" dirty="0">
              <a:solidFill>
                <a:schemeClr val="bg1"/>
              </a:solidFill>
              <a:latin typeface="Arial" panose="020B0604020202020204" pitchFamily="34" charset="0"/>
              <a:cs typeface="Arial" panose="020B0604020202020204" pitchFamily="34" charset="0"/>
            </a:endParaRPr>
          </a:p>
          <a:p>
            <a:pPr algn="ctr"/>
            <a:r>
              <a:rPr lang="en-GB" sz="1200" dirty="0" err="1">
                <a:solidFill>
                  <a:schemeClr val="bg1"/>
                </a:solidFill>
                <a:latin typeface="Arial" panose="020B0604020202020204" pitchFamily="34" charset="0"/>
                <a:cs typeface="Arial" panose="020B0604020202020204" pitchFamily="34" charset="0"/>
              </a:rPr>
              <a:t>Institut</a:t>
            </a:r>
            <a:r>
              <a:rPr lang="en-GB" sz="1200" dirty="0">
                <a:solidFill>
                  <a:schemeClr val="bg1"/>
                </a:solidFill>
                <a:latin typeface="Arial" panose="020B0604020202020204" pitchFamily="34" charset="0"/>
                <a:cs typeface="Arial" panose="020B0604020202020204" pitchFamily="34" charset="0"/>
              </a:rPr>
              <a:t> de </a:t>
            </a:r>
            <a:r>
              <a:rPr lang="en-GB" sz="1200" dirty="0" err="1">
                <a:solidFill>
                  <a:schemeClr val="bg1"/>
                </a:solidFill>
                <a:latin typeface="Arial" panose="020B0604020202020204" pitchFamily="34" charset="0"/>
                <a:cs typeface="Arial" panose="020B0604020202020204" pitchFamily="34" charset="0"/>
              </a:rPr>
              <a:t>Ciències</a:t>
            </a:r>
            <a:r>
              <a:rPr lang="en-GB" sz="1200" dirty="0">
                <a:solidFill>
                  <a:schemeClr val="bg1"/>
                </a:solidFill>
                <a:latin typeface="Arial" panose="020B0604020202020204" pitchFamily="34" charset="0"/>
                <a:cs typeface="Arial" panose="020B0604020202020204" pitchFamily="34" charset="0"/>
              </a:rPr>
              <a:t> del Mar (Spain)</a:t>
            </a:r>
            <a:endParaRPr lang="en-DE" sz="1400" dirty="0">
              <a:solidFill>
                <a:schemeClr val="bg1"/>
              </a:solidFill>
              <a:latin typeface="Arial" panose="020B0604020202020204" pitchFamily="34" charset="0"/>
              <a:cs typeface="Arial" panose="020B0604020202020204" pitchFamily="34" charset="0"/>
            </a:endParaRPr>
          </a:p>
        </p:txBody>
      </p:sp>
      <p:sp>
        <p:nvSpPr>
          <p:cNvPr id="28" name="Freeform 33">
            <a:extLst>
              <a:ext uri="{FF2B5EF4-FFF2-40B4-BE49-F238E27FC236}">
                <a16:creationId xmlns:a16="http://schemas.microsoft.com/office/drawing/2014/main" id="{D7BD082C-D7BB-14D3-2255-58EEC6FB99B8}"/>
              </a:ext>
            </a:extLst>
          </p:cNvPr>
          <p:cNvSpPr/>
          <p:nvPr/>
        </p:nvSpPr>
        <p:spPr>
          <a:xfrm>
            <a:off x="7073032" y="1902847"/>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75000"/>
            </a:schemeClr>
          </a:solidFill>
        </p:spPr>
        <p:txBody>
          <a:bodyPr/>
          <a:lstStyle/>
          <a:p>
            <a:endParaRPr lang="en-IT"/>
          </a:p>
        </p:txBody>
      </p:sp>
      <p:sp>
        <p:nvSpPr>
          <p:cNvPr id="29" name="TextBox 28">
            <a:extLst>
              <a:ext uri="{FF2B5EF4-FFF2-40B4-BE49-F238E27FC236}">
                <a16:creationId xmlns:a16="http://schemas.microsoft.com/office/drawing/2014/main" id="{ACFF5D4E-9D8B-A9EC-5C9C-3FF1239980DC}"/>
              </a:ext>
            </a:extLst>
          </p:cNvPr>
          <p:cNvSpPr txBox="1"/>
          <p:nvPr/>
        </p:nvSpPr>
        <p:spPr>
          <a:xfrm>
            <a:off x="7064092" y="2017462"/>
            <a:ext cx="2327030" cy="769441"/>
          </a:xfrm>
          <a:prstGeom prst="rect">
            <a:avLst/>
          </a:prstGeom>
          <a:noFill/>
        </p:spPr>
        <p:txBody>
          <a:bodyPr wrap="square" rtlCol="0">
            <a:spAutoFit/>
          </a:bodyPr>
          <a:lstStyle/>
          <a:p>
            <a:pPr algn="ctr"/>
            <a:r>
              <a:rPr lang="en-US" sz="1600" b="1" dirty="0" err="1">
                <a:solidFill>
                  <a:schemeClr val="bg1"/>
                </a:solidFill>
                <a:latin typeface="Arial" panose="020B0604020202020204" pitchFamily="34" charset="0"/>
                <a:cs typeface="Arial" panose="020B0604020202020204" pitchFamily="34" charset="0"/>
              </a:rPr>
              <a:t>MegaDelta</a:t>
            </a:r>
            <a:r>
              <a:rPr lang="en-US" sz="1600" b="1" dirty="0">
                <a:solidFill>
                  <a:schemeClr val="bg1"/>
                </a:solidFill>
                <a:latin typeface="Arial" panose="020B0604020202020204" pitchFamily="34" charset="0"/>
                <a:cs typeface="Arial" panose="020B0604020202020204" pitchFamily="34" charset="0"/>
              </a:rPr>
              <a:t> </a:t>
            </a:r>
            <a:r>
              <a:rPr lang="en-US" sz="1600" b="1" dirty="0" err="1">
                <a:solidFill>
                  <a:schemeClr val="bg1"/>
                </a:solidFill>
                <a:latin typeface="Arial" panose="020B0604020202020204" pitchFamily="34" charset="0"/>
                <a:cs typeface="Arial" panose="020B0604020202020204" pitchFamily="34" charset="0"/>
              </a:rPr>
              <a:t>Programme</a:t>
            </a:r>
            <a:endParaRPr lang="en-DE" sz="1600" b="1" dirty="0">
              <a:solidFill>
                <a:schemeClr val="bg1"/>
              </a:solidFill>
              <a:latin typeface="Arial" panose="020B0604020202020204" pitchFamily="34" charset="0"/>
              <a:cs typeface="Arial" panose="020B0604020202020204" pitchFamily="34" charset="0"/>
            </a:endParaRPr>
          </a:p>
          <a:p>
            <a:pPr algn="ctr"/>
            <a:r>
              <a:rPr lang="en-US" sz="1200" dirty="0">
                <a:solidFill>
                  <a:schemeClr val="bg1"/>
                </a:solidFill>
                <a:latin typeface="Arial" panose="020B0604020202020204" pitchFamily="34" charset="0"/>
                <a:cs typeface="Arial" panose="020B0604020202020204" pitchFamily="34" charset="0"/>
              </a:rPr>
              <a:t>East China Normal University</a:t>
            </a:r>
            <a:endParaRPr lang="en-DE" sz="1400" dirty="0">
              <a:solidFill>
                <a:schemeClr val="bg1"/>
              </a:solidFill>
              <a:latin typeface="Arial" panose="020B0604020202020204" pitchFamily="34" charset="0"/>
              <a:cs typeface="Arial" panose="020B0604020202020204" pitchFamily="34" charset="0"/>
            </a:endParaRPr>
          </a:p>
        </p:txBody>
      </p:sp>
      <p:sp>
        <p:nvSpPr>
          <p:cNvPr id="30" name="Freeform 33">
            <a:extLst>
              <a:ext uri="{FF2B5EF4-FFF2-40B4-BE49-F238E27FC236}">
                <a16:creationId xmlns:a16="http://schemas.microsoft.com/office/drawing/2014/main" id="{2B04A548-0FEB-F8E4-E217-56F87A90F2C5}"/>
              </a:ext>
            </a:extLst>
          </p:cNvPr>
          <p:cNvSpPr/>
          <p:nvPr/>
        </p:nvSpPr>
        <p:spPr>
          <a:xfrm>
            <a:off x="9571308" y="1902847"/>
            <a:ext cx="2309333" cy="1007167"/>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1">
              <a:lumMod val="75000"/>
            </a:schemeClr>
          </a:solidFill>
        </p:spPr>
        <p:txBody>
          <a:bodyPr/>
          <a:lstStyle/>
          <a:p>
            <a:endParaRPr lang="en-IT"/>
          </a:p>
        </p:txBody>
      </p:sp>
      <p:sp>
        <p:nvSpPr>
          <p:cNvPr id="31" name="TextBox 30">
            <a:extLst>
              <a:ext uri="{FF2B5EF4-FFF2-40B4-BE49-F238E27FC236}">
                <a16:creationId xmlns:a16="http://schemas.microsoft.com/office/drawing/2014/main" id="{B3350554-A3D2-0538-E9C6-E81ACF76F156}"/>
              </a:ext>
            </a:extLst>
          </p:cNvPr>
          <p:cNvSpPr txBox="1"/>
          <p:nvPr/>
        </p:nvSpPr>
        <p:spPr>
          <a:xfrm>
            <a:off x="9562368" y="2017462"/>
            <a:ext cx="2327030" cy="769441"/>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The Ocean Decade Tsunami </a:t>
            </a:r>
            <a:r>
              <a:rPr lang="en-US" sz="1600" b="1" dirty="0" err="1">
                <a:solidFill>
                  <a:schemeClr val="bg1"/>
                </a:solidFill>
                <a:latin typeface="Arial" panose="020B0604020202020204" pitchFamily="34" charset="0"/>
                <a:cs typeface="Arial" panose="020B0604020202020204" pitchFamily="34" charset="0"/>
              </a:rPr>
              <a:t>Programme</a:t>
            </a:r>
            <a:endParaRPr lang="en-DE" sz="1600" b="1" dirty="0">
              <a:solidFill>
                <a:schemeClr val="bg1"/>
              </a:solidFill>
              <a:latin typeface="Arial" panose="020B0604020202020204" pitchFamily="34" charset="0"/>
              <a:cs typeface="Arial" panose="020B0604020202020204" pitchFamily="34" charset="0"/>
            </a:endParaRPr>
          </a:p>
          <a:p>
            <a:pPr algn="ctr"/>
            <a:r>
              <a:rPr lang="en-DE" sz="1200">
                <a:solidFill>
                  <a:schemeClr val="bg1"/>
                </a:solidFill>
                <a:latin typeface="Arial" panose="020B0604020202020204" pitchFamily="34" charset="0"/>
                <a:cs typeface="Arial" panose="020B0604020202020204" pitchFamily="34" charset="0"/>
              </a:rPr>
              <a:t>IOC-</a:t>
            </a:r>
            <a:r>
              <a:rPr lang="en-US" sz="1200" dirty="0">
                <a:solidFill>
                  <a:schemeClr val="bg1"/>
                </a:solidFill>
                <a:latin typeface="Arial" panose="020B0604020202020204" pitchFamily="34" charset="0"/>
                <a:cs typeface="Arial" panose="020B0604020202020204" pitchFamily="34" charset="0"/>
              </a:rPr>
              <a:t>UNESCO</a:t>
            </a:r>
            <a:endParaRPr lang="en-DE"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012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2620827-835E-BF59-4FFD-B5F73B9CAD17}"/>
              </a:ext>
            </a:extLst>
          </p:cNvPr>
          <p:cNvSpPr/>
          <p:nvPr/>
        </p:nvSpPr>
        <p:spPr>
          <a:xfrm>
            <a:off x="3811624" y="1879076"/>
            <a:ext cx="5758248" cy="417573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5</a:t>
            </a:fld>
            <a:endParaRPr lang="en-DE">
              <a:latin typeface="Arial"/>
              <a:cs typeface="Arial"/>
            </a:endParaRPr>
          </a:p>
        </p:txBody>
      </p:sp>
      <p:sp>
        <p:nvSpPr>
          <p:cNvPr id="76" name="Text Placeholder 3">
            <a:extLst>
              <a:ext uri="{FF2B5EF4-FFF2-40B4-BE49-F238E27FC236}">
                <a16:creationId xmlns:a16="http://schemas.microsoft.com/office/drawing/2014/main" id="{021C6CB0-1436-28C5-AA83-266A4CF58D12}"/>
              </a:ext>
            </a:extLst>
          </p:cNvPr>
          <p:cNvSpPr>
            <a:spLocks noGrp="1"/>
          </p:cNvSpPr>
          <p:nvPr>
            <p:ph type="body" sz="half" idx="2"/>
          </p:nvPr>
        </p:nvSpPr>
        <p:spPr>
          <a:xfrm>
            <a:off x="2224123" y="611968"/>
            <a:ext cx="9292374" cy="330804"/>
          </a:xfrm>
        </p:spPr>
        <p:txBody>
          <a:bodyPr vert="horz" lIns="91440" tIns="45720" rIns="91440" bIns="45720" rtlCol="0" anchor="t">
            <a:noAutofit/>
          </a:bodyPr>
          <a:lstStyle/>
          <a:p>
            <a:r>
              <a:rPr lang="de-DE" sz="2800" dirty="0">
                <a:solidFill>
                  <a:srgbClr val="1B2E5B"/>
                </a:solidFill>
                <a:latin typeface="DIN Alternate"/>
                <a:cs typeface="Arial"/>
              </a:rPr>
              <a:t>DCC-CR </a:t>
            </a:r>
            <a:r>
              <a:rPr lang="de-DE" sz="2800" dirty="0" err="1">
                <a:solidFill>
                  <a:srgbClr val="1B2E5B"/>
                </a:solidFill>
                <a:latin typeface="DIN Alternate"/>
                <a:cs typeface="Arial"/>
              </a:rPr>
              <a:t>Affiliated</a:t>
            </a:r>
            <a:r>
              <a:rPr lang="de-DE" sz="2800" dirty="0">
                <a:solidFill>
                  <a:srgbClr val="1B2E5B"/>
                </a:solidFill>
                <a:latin typeface="DIN Alternate"/>
                <a:cs typeface="Arial"/>
              </a:rPr>
              <a:t> </a:t>
            </a:r>
            <a:r>
              <a:rPr lang="de-DE" sz="2800" dirty="0" err="1">
                <a:solidFill>
                  <a:srgbClr val="1B2E5B"/>
                </a:solidFill>
                <a:latin typeface="DIN Alternate"/>
                <a:cs typeface="Arial"/>
              </a:rPr>
              <a:t>Decade</a:t>
            </a:r>
            <a:r>
              <a:rPr lang="de-DE" sz="2800" dirty="0">
                <a:solidFill>
                  <a:srgbClr val="1B2E5B"/>
                </a:solidFill>
                <a:latin typeface="DIN Alternate"/>
                <a:cs typeface="Arial"/>
              </a:rPr>
              <a:t> </a:t>
            </a:r>
            <a:r>
              <a:rPr lang="de-DE" sz="2800" dirty="0" err="1">
                <a:solidFill>
                  <a:srgbClr val="1B2E5B"/>
                </a:solidFill>
                <a:latin typeface="DIN Alternate"/>
                <a:cs typeface="Arial"/>
              </a:rPr>
              <a:t>Contributions</a:t>
            </a:r>
            <a:endParaRPr lang="en-US" sz="2800" dirty="0">
              <a:solidFill>
                <a:srgbClr val="1B2E5B"/>
              </a:solidFill>
              <a:latin typeface="DIN Alternate"/>
              <a:cs typeface="Arial"/>
            </a:endParaRP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3"/>
          <a:stretch>
            <a:fillRect/>
          </a:stretch>
        </p:blipFill>
        <p:spPr>
          <a:xfrm>
            <a:off x="120650" y="84609"/>
            <a:ext cx="1560409" cy="728191"/>
          </a:xfrm>
          <a:prstGeom prst="rect">
            <a:avLst/>
          </a:prstGeom>
        </p:spPr>
      </p:pic>
      <p:sp>
        <p:nvSpPr>
          <p:cNvPr id="4" name="Slide Number Placeholder 4">
            <a:extLst>
              <a:ext uri="{FF2B5EF4-FFF2-40B4-BE49-F238E27FC236}">
                <a16:creationId xmlns:a16="http://schemas.microsoft.com/office/drawing/2014/main" id="{56754DF4-33AC-A6CB-A1CA-912644B5378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2FE3B2-D654-DC4D-BF2E-7CDECCC5A15C}" type="slidenum">
              <a:rPr lang="en-DE" smtClean="0">
                <a:latin typeface="Arial"/>
                <a:cs typeface="Arial"/>
              </a:rPr>
              <a:pPr/>
              <a:t>5</a:t>
            </a:fld>
            <a:endParaRPr lang="en-DE">
              <a:latin typeface="Arial"/>
              <a:cs typeface="Arial"/>
            </a:endParaRPr>
          </a:p>
        </p:txBody>
      </p:sp>
      <p:sp>
        <p:nvSpPr>
          <p:cNvPr id="29" name="Freeform 33">
            <a:extLst>
              <a:ext uri="{FF2B5EF4-FFF2-40B4-BE49-F238E27FC236}">
                <a16:creationId xmlns:a16="http://schemas.microsoft.com/office/drawing/2014/main" id="{D46E536E-7361-A01A-B178-38B37FF534D7}"/>
              </a:ext>
            </a:extLst>
          </p:cNvPr>
          <p:cNvSpPr/>
          <p:nvPr/>
        </p:nvSpPr>
        <p:spPr>
          <a:xfrm>
            <a:off x="4107741" y="1879076"/>
            <a:ext cx="1988259" cy="1418083"/>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6">
              <a:lumMod val="75000"/>
            </a:schemeClr>
          </a:solidFill>
        </p:spPr>
        <p:txBody>
          <a:bodyPr/>
          <a:lstStyle/>
          <a:p>
            <a:endParaRPr lang="en-IT"/>
          </a:p>
        </p:txBody>
      </p:sp>
      <p:sp>
        <p:nvSpPr>
          <p:cNvPr id="50" name="TextBox 49">
            <a:extLst>
              <a:ext uri="{FF2B5EF4-FFF2-40B4-BE49-F238E27FC236}">
                <a16:creationId xmlns:a16="http://schemas.microsoft.com/office/drawing/2014/main" id="{A8C77F08-D81B-0A22-9FAB-F08CB58D32B3}"/>
              </a:ext>
            </a:extLst>
          </p:cNvPr>
          <p:cNvSpPr txBox="1"/>
          <p:nvPr/>
        </p:nvSpPr>
        <p:spPr>
          <a:xfrm>
            <a:off x="4101207" y="2126452"/>
            <a:ext cx="2003496" cy="923330"/>
          </a:xfrm>
          <a:prstGeom prst="rect">
            <a:avLst/>
          </a:prstGeom>
          <a:noFill/>
        </p:spPr>
        <p:txBody>
          <a:bodyPr wrap="square" rtlCol="0">
            <a:spAutoFit/>
          </a:bodyPr>
          <a:lstStyle/>
          <a:p>
            <a:pPr algn="ctr"/>
            <a:r>
              <a:rPr lang="en-DE" sz="1400" b="1">
                <a:solidFill>
                  <a:schemeClr val="bg1"/>
                </a:solidFill>
                <a:latin typeface="Arial" panose="020B0604020202020204" pitchFamily="34" charset="0"/>
                <a:cs typeface="Arial" panose="020B0604020202020204" pitchFamily="34" charset="0"/>
              </a:rPr>
              <a:t>Inundation Signatures on Rocky Coastlines</a:t>
            </a:r>
            <a:endParaRPr lang="en-US" sz="1400" b="1" dirty="0">
              <a:solidFill>
                <a:schemeClr val="bg1"/>
              </a:solidFill>
              <a:latin typeface="Arial" panose="020B0604020202020204" pitchFamily="34" charset="0"/>
              <a:cs typeface="Arial" panose="020B0604020202020204" pitchFamily="34" charset="0"/>
            </a:endParaRPr>
          </a:p>
          <a:p>
            <a:pPr algn="ctr"/>
            <a:r>
              <a:rPr lang="en-US" sz="1200" dirty="0">
                <a:solidFill>
                  <a:schemeClr val="bg1"/>
                </a:solidFill>
                <a:latin typeface="Arial" panose="020B0604020202020204" pitchFamily="34" charset="0"/>
                <a:cs typeface="Arial" panose="020B0604020202020204" pitchFamily="34" charset="0"/>
              </a:rPr>
              <a:t>Williams College (USA)</a:t>
            </a:r>
            <a:endParaRPr lang="en-DE" sz="1400" dirty="0">
              <a:solidFill>
                <a:schemeClr val="bg1"/>
              </a:solidFill>
              <a:latin typeface="Arial" panose="020B0604020202020204" pitchFamily="34" charset="0"/>
              <a:cs typeface="Arial" panose="020B0604020202020204" pitchFamily="34" charset="0"/>
            </a:endParaRPr>
          </a:p>
        </p:txBody>
      </p:sp>
      <p:sp>
        <p:nvSpPr>
          <p:cNvPr id="12" name="Freeform 33">
            <a:extLst>
              <a:ext uri="{FF2B5EF4-FFF2-40B4-BE49-F238E27FC236}">
                <a16:creationId xmlns:a16="http://schemas.microsoft.com/office/drawing/2014/main" id="{B7527E18-F0E3-114B-79C2-3D46A188D7B1}"/>
              </a:ext>
            </a:extLst>
          </p:cNvPr>
          <p:cNvSpPr/>
          <p:nvPr/>
        </p:nvSpPr>
        <p:spPr>
          <a:xfrm>
            <a:off x="3378061" y="3451039"/>
            <a:ext cx="2003495" cy="1394224"/>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6">
              <a:lumMod val="75000"/>
            </a:schemeClr>
          </a:solidFill>
        </p:spPr>
        <p:txBody>
          <a:bodyPr/>
          <a:lstStyle/>
          <a:p>
            <a:endParaRPr lang="en-IT"/>
          </a:p>
        </p:txBody>
      </p:sp>
      <p:sp>
        <p:nvSpPr>
          <p:cNvPr id="13" name="TextBox 12">
            <a:extLst>
              <a:ext uri="{FF2B5EF4-FFF2-40B4-BE49-F238E27FC236}">
                <a16:creationId xmlns:a16="http://schemas.microsoft.com/office/drawing/2014/main" id="{182E39C1-C039-6A39-EAF5-76457443760D}"/>
              </a:ext>
            </a:extLst>
          </p:cNvPr>
          <p:cNvSpPr txBox="1"/>
          <p:nvPr/>
        </p:nvSpPr>
        <p:spPr>
          <a:xfrm>
            <a:off x="3381026" y="3692293"/>
            <a:ext cx="2018848" cy="923330"/>
          </a:xfrm>
          <a:prstGeom prst="rect">
            <a:avLst/>
          </a:prstGeom>
          <a:noFill/>
        </p:spPr>
        <p:txBody>
          <a:bodyPr wrap="square" rtlCol="0">
            <a:spAutoFit/>
          </a:bodyPr>
          <a:lstStyle/>
          <a:p>
            <a:pPr algn="ctr"/>
            <a:r>
              <a:rPr lang="en-DE" sz="1400" b="1">
                <a:solidFill>
                  <a:schemeClr val="bg1"/>
                </a:solidFill>
                <a:latin typeface="Arial" panose="020B0604020202020204" pitchFamily="34" charset="0"/>
                <a:cs typeface="Arial" panose="020B0604020202020204" pitchFamily="34" charset="0"/>
              </a:rPr>
              <a:t>Committee on Earth Observation Satellites</a:t>
            </a:r>
            <a:r>
              <a:rPr lang="en-US" sz="1400" b="1" dirty="0">
                <a:solidFill>
                  <a:schemeClr val="bg1"/>
                </a:solidFill>
                <a:latin typeface="Arial" panose="020B0604020202020204" pitchFamily="34" charset="0"/>
                <a:cs typeface="Arial" panose="020B0604020202020204" pitchFamily="34" charset="0"/>
              </a:rPr>
              <a:t> – COAST</a:t>
            </a:r>
          </a:p>
          <a:p>
            <a:pPr algn="ctr"/>
            <a:r>
              <a:rPr lang="en-US" sz="1200" dirty="0">
                <a:solidFill>
                  <a:schemeClr val="bg1"/>
                </a:solidFill>
                <a:latin typeface="Arial" panose="020B0604020202020204" pitchFamily="34" charset="0"/>
                <a:cs typeface="Arial" panose="020B0604020202020204" pitchFamily="34" charset="0"/>
              </a:rPr>
              <a:t>NOAA (USA)</a:t>
            </a:r>
            <a:endParaRPr lang="en-DE" sz="1400" dirty="0">
              <a:solidFill>
                <a:schemeClr val="bg1"/>
              </a:solidFill>
              <a:latin typeface="Arial" panose="020B0604020202020204" pitchFamily="34" charset="0"/>
              <a:cs typeface="Arial" panose="020B0604020202020204" pitchFamily="34" charset="0"/>
            </a:endParaRPr>
          </a:p>
        </p:txBody>
      </p:sp>
      <p:sp>
        <p:nvSpPr>
          <p:cNvPr id="17" name="Freeform 33">
            <a:extLst>
              <a:ext uri="{FF2B5EF4-FFF2-40B4-BE49-F238E27FC236}">
                <a16:creationId xmlns:a16="http://schemas.microsoft.com/office/drawing/2014/main" id="{614F00E6-7439-D17C-B5D6-84FDBCA1B924}"/>
              </a:ext>
            </a:extLst>
          </p:cNvPr>
          <p:cNvSpPr/>
          <p:nvPr/>
        </p:nvSpPr>
        <p:spPr>
          <a:xfrm>
            <a:off x="7257977" y="1884180"/>
            <a:ext cx="2003496" cy="1394224"/>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6">
              <a:lumMod val="75000"/>
            </a:schemeClr>
          </a:solidFill>
        </p:spPr>
        <p:txBody>
          <a:bodyPr/>
          <a:lstStyle/>
          <a:p>
            <a:endParaRPr lang="en-IT"/>
          </a:p>
        </p:txBody>
      </p:sp>
      <p:sp>
        <p:nvSpPr>
          <p:cNvPr id="19" name="TextBox 18">
            <a:extLst>
              <a:ext uri="{FF2B5EF4-FFF2-40B4-BE49-F238E27FC236}">
                <a16:creationId xmlns:a16="http://schemas.microsoft.com/office/drawing/2014/main" id="{7E2C8F5E-DD01-E07E-DD52-0320226FA19C}"/>
              </a:ext>
            </a:extLst>
          </p:cNvPr>
          <p:cNvSpPr txBox="1"/>
          <p:nvPr/>
        </p:nvSpPr>
        <p:spPr>
          <a:xfrm>
            <a:off x="7257977" y="2228209"/>
            <a:ext cx="2018849" cy="707886"/>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NSF Coastlines and People</a:t>
            </a:r>
          </a:p>
          <a:p>
            <a:pPr algn="ctr"/>
            <a:r>
              <a:rPr lang="en-US" sz="1200" dirty="0">
                <a:solidFill>
                  <a:schemeClr val="bg1"/>
                </a:solidFill>
                <a:latin typeface="Arial" panose="020B0604020202020204" pitchFamily="34" charset="0"/>
                <a:cs typeface="Arial" panose="020B0604020202020204" pitchFamily="34" charset="0"/>
              </a:rPr>
              <a:t>NSF (USA)</a:t>
            </a:r>
            <a:endParaRPr lang="en-DE" sz="1400" dirty="0">
              <a:solidFill>
                <a:schemeClr val="bg1"/>
              </a:solidFill>
              <a:latin typeface="Arial" panose="020B0604020202020204" pitchFamily="34" charset="0"/>
              <a:cs typeface="Arial" panose="020B0604020202020204" pitchFamily="34" charset="0"/>
            </a:endParaRPr>
          </a:p>
        </p:txBody>
      </p:sp>
      <p:sp>
        <p:nvSpPr>
          <p:cNvPr id="21" name="Freeform 33">
            <a:extLst>
              <a:ext uri="{FF2B5EF4-FFF2-40B4-BE49-F238E27FC236}">
                <a16:creationId xmlns:a16="http://schemas.microsoft.com/office/drawing/2014/main" id="{686DA292-45A5-DF51-5AAF-7D1746E26048}"/>
              </a:ext>
            </a:extLst>
          </p:cNvPr>
          <p:cNvSpPr/>
          <p:nvPr/>
        </p:nvSpPr>
        <p:spPr>
          <a:xfrm>
            <a:off x="8101943" y="3429000"/>
            <a:ext cx="2003496" cy="1394224"/>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6">
              <a:lumMod val="75000"/>
            </a:schemeClr>
          </a:solidFill>
        </p:spPr>
        <p:txBody>
          <a:bodyPr/>
          <a:lstStyle/>
          <a:p>
            <a:endParaRPr lang="en-IT"/>
          </a:p>
        </p:txBody>
      </p:sp>
      <p:sp>
        <p:nvSpPr>
          <p:cNvPr id="22" name="TextBox 21">
            <a:extLst>
              <a:ext uri="{FF2B5EF4-FFF2-40B4-BE49-F238E27FC236}">
                <a16:creationId xmlns:a16="http://schemas.microsoft.com/office/drawing/2014/main" id="{903BE441-2D39-147A-E178-202352BFF14A}"/>
              </a:ext>
            </a:extLst>
          </p:cNvPr>
          <p:cNvSpPr txBox="1"/>
          <p:nvPr/>
        </p:nvSpPr>
        <p:spPr>
          <a:xfrm>
            <a:off x="8092400" y="3557009"/>
            <a:ext cx="2018849" cy="1138773"/>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Multinational Image Classification Assessing Coastal Habitats</a:t>
            </a:r>
          </a:p>
          <a:p>
            <a:pPr algn="ctr"/>
            <a:r>
              <a:rPr lang="en-US" sz="1200" dirty="0">
                <a:solidFill>
                  <a:schemeClr val="bg1"/>
                </a:solidFill>
                <a:latin typeface="Arial" panose="020B0604020202020204" pitchFamily="34" charset="0"/>
                <a:cs typeface="Arial" panose="020B0604020202020204" pitchFamily="34" charset="0"/>
              </a:rPr>
              <a:t>NOAA (USA)</a:t>
            </a:r>
            <a:endParaRPr lang="en-DE" sz="1400" dirty="0">
              <a:solidFill>
                <a:schemeClr val="bg1"/>
              </a:solidFill>
              <a:latin typeface="Arial" panose="020B0604020202020204" pitchFamily="34" charset="0"/>
              <a:cs typeface="Arial" panose="020B0604020202020204" pitchFamily="34" charset="0"/>
            </a:endParaRPr>
          </a:p>
        </p:txBody>
      </p:sp>
      <p:sp>
        <p:nvSpPr>
          <p:cNvPr id="25" name="Freeform 33">
            <a:extLst>
              <a:ext uri="{FF2B5EF4-FFF2-40B4-BE49-F238E27FC236}">
                <a16:creationId xmlns:a16="http://schemas.microsoft.com/office/drawing/2014/main" id="{9B5763BD-59C5-76E4-6802-54755C54A810}"/>
              </a:ext>
            </a:extLst>
          </p:cNvPr>
          <p:cNvSpPr/>
          <p:nvPr/>
        </p:nvSpPr>
        <p:spPr>
          <a:xfrm>
            <a:off x="5718939" y="4967996"/>
            <a:ext cx="2013641" cy="1394224"/>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chemeClr val="accent6">
              <a:lumMod val="75000"/>
            </a:schemeClr>
          </a:solidFill>
        </p:spPr>
        <p:txBody>
          <a:bodyPr/>
          <a:lstStyle/>
          <a:p>
            <a:endParaRPr lang="en-IT"/>
          </a:p>
        </p:txBody>
      </p:sp>
      <p:sp>
        <p:nvSpPr>
          <p:cNvPr id="28" name="TextBox 27">
            <a:extLst>
              <a:ext uri="{FF2B5EF4-FFF2-40B4-BE49-F238E27FC236}">
                <a16:creationId xmlns:a16="http://schemas.microsoft.com/office/drawing/2014/main" id="{292C888E-6E68-916A-2AC8-D5AFD97A8BB6}"/>
              </a:ext>
            </a:extLst>
          </p:cNvPr>
          <p:cNvSpPr txBox="1"/>
          <p:nvPr/>
        </p:nvSpPr>
        <p:spPr>
          <a:xfrm>
            <a:off x="5711680" y="5115332"/>
            <a:ext cx="2029072" cy="1138773"/>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Coastal livelihoods: preserving oceans to strengthen coastal resilience </a:t>
            </a:r>
          </a:p>
          <a:p>
            <a:pPr algn="ctr"/>
            <a:r>
              <a:rPr lang="en-US" sz="1200" dirty="0">
                <a:solidFill>
                  <a:schemeClr val="bg1"/>
                </a:solidFill>
                <a:latin typeface="Arial" panose="020B0604020202020204" pitchFamily="34" charset="0"/>
                <a:cs typeface="Arial" panose="020B0604020202020204" pitchFamily="34" charset="0"/>
              </a:rPr>
              <a:t>AXA Research Fund</a:t>
            </a:r>
            <a:endParaRPr lang="en-DE"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163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DD5844CE-590F-D178-C5CD-FC299153D961}"/>
              </a:ext>
            </a:extLst>
          </p:cNvPr>
          <p:cNvCxnSpPr>
            <a:cxnSpLocks/>
          </p:cNvCxnSpPr>
          <p:nvPr/>
        </p:nvCxnSpPr>
        <p:spPr>
          <a:xfrm>
            <a:off x="3948951" y="2351838"/>
            <a:ext cx="2502233" cy="313550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6</a:t>
            </a:fld>
            <a:endParaRPr lang="en-DE">
              <a:latin typeface="Arial"/>
              <a:cs typeface="Arial"/>
            </a:endParaRPr>
          </a:p>
        </p:txBody>
      </p:sp>
      <p:sp>
        <p:nvSpPr>
          <p:cNvPr id="162" name="Text Placeholder 3">
            <a:extLst>
              <a:ext uri="{FF2B5EF4-FFF2-40B4-BE49-F238E27FC236}">
                <a16:creationId xmlns:a16="http://schemas.microsoft.com/office/drawing/2014/main" id="{C2BDD19D-618B-A1DF-1108-0C75B6548B04}"/>
              </a:ext>
            </a:extLst>
          </p:cNvPr>
          <p:cNvSpPr txBox="1">
            <a:spLocks/>
          </p:cNvSpPr>
          <p:nvPr/>
        </p:nvSpPr>
        <p:spPr>
          <a:xfrm>
            <a:off x="1943363" y="1523191"/>
            <a:ext cx="3896949" cy="46720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endParaRPr lang="en-DE" sz="2400">
              <a:solidFill>
                <a:srgbClr val="1B2E5B"/>
              </a:solidFill>
              <a:latin typeface="Arial" panose="020B0604020202020204" pitchFamily="34" charset="0"/>
              <a:cs typeface="Arial" panose="020B0604020202020204" pitchFamily="34" charset="0"/>
            </a:endParaRPr>
          </a:p>
        </p:txBody>
      </p:sp>
      <p:sp>
        <p:nvSpPr>
          <p:cNvPr id="76" name="Text Placeholder 3">
            <a:extLst>
              <a:ext uri="{FF2B5EF4-FFF2-40B4-BE49-F238E27FC236}">
                <a16:creationId xmlns:a16="http://schemas.microsoft.com/office/drawing/2014/main" id="{021C6CB0-1436-28C5-AA83-266A4CF58D12}"/>
              </a:ext>
            </a:extLst>
          </p:cNvPr>
          <p:cNvSpPr>
            <a:spLocks noGrp="1"/>
          </p:cNvSpPr>
          <p:nvPr>
            <p:ph type="body" sz="half" idx="2"/>
          </p:nvPr>
        </p:nvSpPr>
        <p:spPr>
          <a:xfrm>
            <a:off x="2224123" y="611968"/>
            <a:ext cx="5336015" cy="330804"/>
          </a:xfrm>
        </p:spPr>
        <p:txBody>
          <a:bodyPr vert="horz" lIns="91440" tIns="45720" rIns="91440" bIns="45720" rtlCol="0" anchor="t">
            <a:noAutofit/>
          </a:bodyPr>
          <a:lstStyle/>
          <a:p>
            <a:r>
              <a:rPr lang="de-DE" sz="2800" dirty="0">
                <a:solidFill>
                  <a:srgbClr val="1B2E5B"/>
                </a:solidFill>
                <a:latin typeface="DIN Alternate"/>
                <a:cs typeface="Arial"/>
              </a:rPr>
              <a:t>DCC-</a:t>
            </a:r>
            <a:r>
              <a:rPr lang="de-DE" sz="2800" dirty="0" err="1">
                <a:solidFill>
                  <a:srgbClr val="1B2E5B"/>
                </a:solidFill>
                <a:latin typeface="DIN Alternate"/>
                <a:cs typeface="Arial"/>
              </a:rPr>
              <a:t>CR‘s</a:t>
            </a:r>
            <a:r>
              <a:rPr lang="de-DE" sz="2800" dirty="0">
                <a:solidFill>
                  <a:srgbClr val="1B2E5B"/>
                </a:solidFill>
                <a:latin typeface="DIN Alternate"/>
                <a:cs typeface="Arial"/>
              </a:rPr>
              <a:t> </a:t>
            </a:r>
            <a:r>
              <a:rPr lang="de-DE" sz="2800" dirty="0" err="1">
                <a:solidFill>
                  <a:srgbClr val="1B2E5B"/>
                </a:solidFill>
                <a:latin typeface="DIN Alternate"/>
                <a:cs typeface="Arial"/>
              </a:rPr>
              <a:t>strategic</a:t>
            </a:r>
            <a:r>
              <a:rPr lang="de-DE" sz="2800" dirty="0">
                <a:solidFill>
                  <a:srgbClr val="1B2E5B"/>
                </a:solidFill>
                <a:latin typeface="DIN Alternate"/>
                <a:cs typeface="Arial"/>
              </a:rPr>
              <a:t> </a:t>
            </a:r>
            <a:r>
              <a:rPr lang="de-DE" sz="2800" dirty="0" err="1">
                <a:solidFill>
                  <a:srgbClr val="1B2E5B"/>
                </a:solidFill>
                <a:latin typeface="DIN Alternate"/>
                <a:cs typeface="Arial"/>
              </a:rPr>
              <a:t>objectives</a:t>
            </a:r>
            <a:endParaRPr lang="en-US" sz="2800" dirty="0">
              <a:solidFill>
                <a:srgbClr val="1B2E5B"/>
              </a:solidFill>
              <a:latin typeface="DIN Alternate"/>
              <a:cs typeface="Arial"/>
            </a:endParaRP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3"/>
          <a:stretch>
            <a:fillRect/>
          </a:stretch>
        </p:blipFill>
        <p:spPr>
          <a:xfrm>
            <a:off x="120650" y="84609"/>
            <a:ext cx="1560409" cy="728191"/>
          </a:xfrm>
          <a:prstGeom prst="rect">
            <a:avLst/>
          </a:prstGeom>
        </p:spPr>
      </p:pic>
      <p:grpSp>
        <p:nvGrpSpPr>
          <p:cNvPr id="21" name="Group 20">
            <a:extLst>
              <a:ext uri="{FF2B5EF4-FFF2-40B4-BE49-F238E27FC236}">
                <a16:creationId xmlns:a16="http://schemas.microsoft.com/office/drawing/2014/main" id="{DD897603-914E-7B47-A288-5DB595230459}"/>
              </a:ext>
            </a:extLst>
          </p:cNvPr>
          <p:cNvGrpSpPr/>
          <p:nvPr/>
        </p:nvGrpSpPr>
        <p:grpSpPr>
          <a:xfrm>
            <a:off x="3315697" y="1479177"/>
            <a:ext cx="937061" cy="957854"/>
            <a:chOff x="0" y="0"/>
            <a:chExt cx="812800" cy="812800"/>
          </a:xfrm>
        </p:grpSpPr>
        <p:sp>
          <p:nvSpPr>
            <p:cNvPr id="22" name="Freeform 21">
              <a:extLst>
                <a:ext uri="{FF2B5EF4-FFF2-40B4-BE49-F238E27FC236}">
                  <a16:creationId xmlns:a16="http://schemas.microsoft.com/office/drawing/2014/main" id="{5071D869-B765-6B64-8D43-EC96EAC210D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A3668"/>
            </a:solidFill>
            <a:ln w="19050">
              <a:noFill/>
            </a:ln>
          </p:spPr>
          <p:txBody>
            <a:bodyPr/>
            <a:lstStyle/>
            <a:p>
              <a:endParaRPr lang="en-IT"/>
            </a:p>
          </p:txBody>
        </p:sp>
        <p:sp>
          <p:nvSpPr>
            <p:cNvPr id="23" name="TextBox 22">
              <a:extLst>
                <a:ext uri="{FF2B5EF4-FFF2-40B4-BE49-F238E27FC236}">
                  <a16:creationId xmlns:a16="http://schemas.microsoft.com/office/drawing/2014/main" id="{6D984EB1-2DA7-B48F-F29C-3EEF0CB5AEC9}"/>
                </a:ext>
              </a:extLst>
            </p:cNvPr>
            <p:cNvSpPr txBox="1"/>
            <p:nvPr/>
          </p:nvSpPr>
          <p:spPr>
            <a:xfrm>
              <a:off x="76200" y="47625"/>
              <a:ext cx="660400" cy="688975"/>
            </a:xfrm>
            <a:prstGeom prst="rect">
              <a:avLst/>
            </a:prstGeom>
            <a:ln>
              <a:noFill/>
            </a:ln>
          </p:spPr>
          <p:txBody>
            <a:bodyPr lIns="50800" tIns="50800" rIns="50800" bIns="50800" rtlCol="0" anchor="ctr"/>
            <a:lstStyle/>
            <a:p>
              <a:pPr algn="ctr">
                <a:lnSpc>
                  <a:spcPts val="1960"/>
                </a:lnSpc>
              </a:pPr>
              <a:endParaRPr/>
            </a:p>
          </p:txBody>
        </p:sp>
      </p:grpSp>
      <p:sp>
        <p:nvSpPr>
          <p:cNvPr id="25" name="Freeform 24">
            <a:extLst>
              <a:ext uri="{FF2B5EF4-FFF2-40B4-BE49-F238E27FC236}">
                <a16:creationId xmlns:a16="http://schemas.microsoft.com/office/drawing/2014/main" id="{DE59385A-14B3-86A2-86C3-8C9467B673B5}"/>
              </a:ext>
            </a:extLst>
          </p:cNvPr>
          <p:cNvSpPr/>
          <p:nvPr/>
        </p:nvSpPr>
        <p:spPr>
          <a:xfrm>
            <a:off x="7291503" y="5181060"/>
            <a:ext cx="3293109" cy="1067580"/>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rgbClr val="47763B"/>
          </a:solidFill>
        </p:spPr>
        <p:txBody>
          <a:bodyPr/>
          <a:lstStyle/>
          <a:p>
            <a:endParaRPr lang="en-IT"/>
          </a:p>
        </p:txBody>
      </p:sp>
      <p:sp>
        <p:nvSpPr>
          <p:cNvPr id="28" name="Freeform 27">
            <a:extLst>
              <a:ext uri="{FF2B5EF4-FFF2-40B4-BE49-F238E27FC236}">
                <a16:creationId xmlns:a16="http://schemas.microsoft.com/office/drawing/2014/main" id="{4B45FE51-5F7F-0985-65E1-D6C51DC0B513}"/>
              </a:ext>
            </a:extLst>
          </p:cNvPr>
          <p:cNvSpPr/>
          <p:nvPr/>
        </p:nvSpPr>
        <p:spPr>
          <a:xfrm>
            <a:off x="6341487" y="3944351"/>
            <a:ext cx="3293109" cy="1067580"/>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rgbClr val="177FC2"/>
          </a:solidFill>
        </p:spPr>
        <p:txBody>
          <a:bodyPr/>
          <a:lstStyle/>
          <a:p>
            <a:endParaRPr lang="en-IT"/>
          </a:p>
        </p:txBody>
      </p:sp>
      <p:sp>
        <p:nvSpPr>
          <p:cNvPr id="31" name="Freeform 30">
            <a:extLst>
              <a:ext uri="{FF2B5EF4-FFF2-40B4-BE49-F238E27FC236}">
                <a16:creationId xmlns:a16="http://schemas.microsoft.com/office/drawing/2014/main" id="{56A07180-37CE-6D09-5615-21A83D679905}"/>
              </a:ext>
            </a:extLst>
          </p:cNvPr>
          <p:cNvSpPr/>
          <p:nvPr/>
        </p:nvSpPr>
        <p:spPr>
          <a:xfrm>
            <a:off x="5390906" y="2685772"/>
            <a:ext cx="3293109" cy="1067580"/>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rgbClr val="2D9941"/>
          </a:solidFill>
        </p:spPr>
        <p:txBody>
          <a:bodyPr/>
          <a:lstStyle/>
          <a:p>
            <a:endParaRPr lang="en-IT"/>
          </a:p>
        </p:txBody>
      </p:sp>
      <p:grpSp>
        <p:nvGrpSpPr>
          <p:cNvPr id="33" name="Group 32">
            <a:extLst>
              <a:ext uri="{FF2B5EF4-FFF2-40B4-BE49-F238E27FC236}">
                <a16:creationId xmlns:a16="http://schemas.microsoft.com/office/drawing/2014/main" id="{FEB9781C-9891-D7F2-8D3F-4F873A104AC2}"/>
              </a:ext>
            </a:extLst>
          </p:cNvPr>
          <p:cNvGrpSpPr/>
          <p:nvPr/>
        </p:nvGrpSpPr>
        <p:grpSpPr>
          <a:xfrm>
            <a:off x="4440325" y="1457469"/>
            <a:ext cx="3293109" cy="1067580"/>
            <a:chOff x="0" y="0"/>
            <a:chExt cx="955404" cy="309729"/>
          </a:xfrm>
        </p:grpSpPr>
        <p:sp>
          <p:nvSpPr>
            <p:cNvPr id="34" name="Freeform 33">
              <a:extLst>
                <a:ext uri="{FF2B5EF4-FFF2-40B4-BE49-F238E27FC236}">
                  <a16:creationId xmlns:a16="http://schemas.microsoft.com/office/drawing/2014/main" id="{E067BBF2-3FFE-0BAC-E59F-CF9EAC84E380}"/>
                </a:ext>
              </a:extLst>
            </p:cNvPr>
            <p:cNvSpPr/>
            <p:nvPr/>
          </p:nvSpPr>
          <p:spPr>
            <a:xfrm>
              <a:off x="0" y="0"/>
              <a:ext cx="955404" cy="309729"/>
            </a:xfrm>
            <a:custGeom>
              <a:avLst/>
              <a:gdLst/>
              <a:ahLst/>
              <a:cxnLst/>
              <a:rect l="l" t="t" r="r" b="b"/>
              <a:pathLst>
                <a:path w="955404" h="309729">
                  <a:moveTo>
                    <a:pt x="37615" y="0"/>
                  </a:moveTo>
                  <a:lnTo>
                    <a:pt x="917789" y="0"/>
                  </a:lnTo>
                  <a:cubicBezTo>
                    <a:pt x="938563" y="0"/>
                    <a:pt x="955404" y="16841"/>
                    <a:pt x="955404" y="37615"/>
                  </a:cubicBezTo>
                  <a:lnTo>
                    <a:pt x="955404" y="272114"/>
                  </a:lnTo>
                  <a:cubicBezTo>
                    <a:pt x="955404" y="282090"/>
                    <a:pt x="951441" y="291657"/>
                    <a:pt x="944387" y="298711"/>
                  </a:cubicBezTo>
                  <a:cubicBezTo>
                    <a:pt x="937333" y="305766"/>
                    <a:pt x="927765" y="309729"/>
                    <a:pt x="917789" y="309729"/>
                  </a:cubicBezTo>
                  <a:lnTo>
                    <a:pt x="37615" y="309729"/>
                  </a:lnTo>
                  <a:cubicBezTo>
                    <a:pt x="27639" y="309729"/>
                    <a:pt x="18071" y="305766"/>
                    <a:pt x="11017" y="298711"/>
                  </a:cubicBezTo>
                  <a:cubicBezTo>
                    <a:pt x="3963" y="291657"/>
                    <a:pt x="0" y="282090"/>
                    <a:pt x="0" y="272114"/>
                  </a:cubicBezTo>
                  <a:lnTo>
                    <a:pt x="0" y="37615"/>
                  </a:lnTo>
                  <a:cubicBezTo>
                    <a:pt x="0" y="27639"/>
                    <a:pt x="3963" y="18071"/>
                    <a:pt x="11017" y="11017"/>
                  </a:cubicBezTo>
                  <a:cubicBezTo>
                    <a:pt x="18071" y="3963"/>
                    <a:pt x="27639" y="0"/>
                    <a:pt x="37615" y="0"/>
                  </a:cubicBezTo>
                  <a:close/>
                </a:path>
              </a:pathLst>
            </a:custGeom>
            <a:solidFill>
              <a:srgbClr val="1A3668"/>
            </a:solidFill>
          </p:spPr>
          <p:txBody>
            <a:bodyPr/>
            <a:lstStyle/>
            <a:p>
              <a:endParaRPr lang="en-IT"/>
            </a:p>
          </p:txBody>
        </p:sp>
        <p:sp>
          <p:nvSpPr>
            <p:cNvPr id="35" name="TextBox 34">
              <a:extLst>
                <a:ext uri="{FF2B5EF4-FFF2-40B4-BE49-F238E27FC236}">
                  <a16:creationId xmlns:a16="http://schemas.microsoft.com/office/drawing/2014/main" id="{94EAAE1B-1316-1D74-7B20-A87B02935965}"/>
                </a:ext>
              </a:extLst>
            </p:cNvPr>
            <p:cNvSpPr txBox="1"/>
            <p:nvPr/>
          </p:nvSpPr>
          <p:spPr>
            <a:xfrm>
              <a:off x="0" y="-28575"/>
              <a:ext cx="812800" cy="841375"/>
            </a:xfrm>
            <a:prstGeom prst="rect">
              <a:avLst/>
            </a:prstGeom>
          </p:spPr>
          <p:txBody>
            <a:bodyPr lIns="46117" tIns="46117" rIns="46117" bIns="46117" rtlCol="0" anchor="ctr"/>
            <a:lstStyle/>
            <a:p>
              <a:pPr algn="ctr">
                <a:lnSpc>
                  <a:spcPts val="2414"/>
                </a:lnSpc>
                <a:spcBef>
                  <a:spcPct val="0"/>
                </a:spcBef>
              </a:pPr>
              <a:endParaRPr/>
            </a:p>
          </p:txBody>
        </p:sp>
      </p:grpSp>
      <p:pic>
        <p:nvPicPr>
          <p:cNvPr id="36" name="Picture 41">
            <a:extLst>
              <a:ext uri="{FF2B5EF4-FFF2-40B4-BE49-F238E27FC236}">
                <a16:creationId xmlns:a16="http://schemas.microsoft.com/office/drawing/2014/main" id="{632DFADD-B3E6-AB9C-A80A-5DC51258D6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04131" y="1687392"/>
            <a:ext cx="561061" cy="541424"/>
          </a:xfrm>
          <a:prstGeom prst="rect">
            <a:avLst/>
          </a:prstGeom>
        </p:spPr>
      </p:pic>
      <p:sp>
        <p:nvSpPr>
          <p:cNvPr id="4" name="Freeform 3">
            <a:extLst>
              <a:ext uri="{FF2B5EF4-FFF2-40B4-BE49-F238E27FC236}">
                <a16:creationId xmlns:a16="http://schemas.microsoft.com/office/drawing/2014/main" id="{A1C199AF-73DB-F94F-C541-F6C450366B2E}"/>
              </a:ext>
            </a:extLst>
          </p:cNvPr>
          <p:cNvSpPr/>
          <p:nvPr/>
        </p:nvSpPr>
        <p:spPr>
          <a:xfrm>
            <a:off x="4247498" y="2739963"/>
            <a:ext cx="932880" cy="957854"/>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D9941"/>
          </a:solidFill>
          <a:ln w="19050">
            <a:noFill/>
          </a:ln>
        </p:spPr>
        <p:txBody>
          <a:bodyPr/>
          <a:lstStyle/>
          <a:p>
            <a:endParaRPr lang="en-IT"/>
          </a:p>
        </p:txBody>
      </p:sp>
      <p:pic>
        <p:nvPicPr>
          <p:cNvPr id="37" name="Picture 42">
            <a:extLst>
              <a:ext uri="{FF2B5EF4-FFF2-40B4-BE49-F238E27FC236}">
                <a16:creationId xmlns:a16="http://schemas.microsoft.com/office/drawing/2014/main" id="{2E93021A-2E18-C801-A5D0-75934F28DA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0325" y="2948178"/>
            <a:ext cx="541424" cy="541424"/>
          </a:xfrm>
          <a:prstGeom prst="rect">
            <a:avLst/>
          </a:prstGeom>
        </p:spPr>
      </p:pic>
      <p:sp>
        <p:nvSpPr>
          <p:cNvPr id="9" name="Freeform 8">
            <a:extLst>
              <a:ext uri="{FF2B5EF4-FFF2-40B4-BE49-F238E27FC236}">
                <a16:creationId xmlns:a16="http://schemas.microsoft.com/office/drawing/2014/main" id="{ED4893FF-2492-23D2-09D0-FD0533DD96A2}"/>
              </a:ext>
            </a:extLst>
          </p:cNvPr>
          <p:cNvSpPr/>
          <p:nvPr/>
        </p:nvSpPr>
        <p:spPr>
          <a:xfrm>
            <a:off x="5226925" y="4014670"/>
            <a:ext cx="932880" cy="957854"/>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77FC2"/>
          </a:solidFill>
          <a:ln w="19050">
            <a:noFill/>
          </a:ln>
        </p:spPr>
        <p:txBody>
          <a:bodyPr/>
          <a:lstStyle/>
          <a:p>
            <a:endParaRPr lang="en-IT"/>
          </a:p>
        </p:txBody>
      </p:sp>
      <p:pic>
        <p:nvPicPr>
          <p:cNvPr id="38" name="Picture 43">
            <a:extLst>
              <a:ext uri="{FF2B5EF4-FFF2-40B4-BE49-F238E27FC236}">
                <a16:creationId xmlns:a16="http://schemas.microsoft.com/office/drawing/2014/main" id="{1DDE46F3-9BFF-FBA6-5788-61BBAC907E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78457" y="4222950"/>
            <a:ext cx="608635" cy="509732"/>
          </a:xfrm>
          <a:prstGeom prst="rect">
            <a:avLst/>
          </a:prstGeom>
        </p:spPr>
      </p:pic>
      <p:sp>
        <p:nvSpPr>
          <p:cNvPr id="10" name="Freeform 9">
            <a:extLst>
              <a:ext uri="{FF2B5EF4-FFF2-40B4-BE49-F238E27FC236}">
                <a16:creationId xmlns:a16="http://schemas.microsoft.com/office/drawing/2014/main" id="{6D2AFAC8-4F0C-EA60-D8E9-E59499EA533F}"/>
              </a:ext>
            </a:extLst>
          </p:cNvPr>
          <p:cNvSpPr/>
          <p:nvPr/>
        </p:nvSpPr>
        <p:spPr>
          <a:xfrm>
            <a:off x="6159805" y="5259581"/>
            <a:ext cx="932880" cy="957854"/>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763B"/>
          </a:solidFill>
          <a:ln w="19050">
            <a:noFill/>
          </a:ln>
        </p:spPr>
        <p:txBody>
          <a:bodyPr/>
          <a:lstStyle/>
          <a:p>
            <a:endParaRPr lang="en-IT"/>
          </a:p>
        </p:txBody>
      </p:sp>
      <p:pic>
        <p:nvPicPr>
          <p:cNvPr id="39" name="Picture 44">
            <a:extLst>
              <a:ext uri="{FF2B5EF4-FFF2-40B4-BE49-F238E27FC236}">
                <a16:creationId xmlns:a16="http://schemas.microsoft.com/office/drawing/2014/main" id="{BCD152AE-ACA5-7B6F-F57B-DC1B3053FE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55192" y="5405647"/>
            <a:ext cx="539557" cy="618404"/>
          </a:xfrm>
          <a:prstGeom prst="rect">
            <a:avLst/>
          </a:prstGeom>
        </p:spPr>
      </p:pic>
      <p:sp>
        <p:nvSpPr>
          <p:cNvPr id="40" name="TextBox 48">
            <a:extLst>
              <a:ext uri="{FF2B5EF4-FFF2-40B4-BE49-F238E27FC236}">
                <a16:creationId xmlns:a16="http://schemas.microsoft.com/office/drawing/2014/main" id="{E4471628-B46D-549D-CB39-A5178FDD4218}"/>
              </a:ext>
            </a:extLst>
          </p:cNvPr>
          <p:cNvSpPr txBox="1"/>
          <p:nvPr/>
        </p:nvSpPr>
        <p:spPr>
          <a:xfrm>
            <a:off x="4651565" y="1705509"/>
            <a:ext cx="2816522" cy="512448"/>
          </a:xfrm>
          <a:prstGeom prst="rect">
            <a:avLst/>
          </a:prstGeom>
        </p:spPr>
        <p:txBody>
          <a:bodyPr lIns="0" tIns="0" rIns="0" bIns="0" rtlCol="0" anchor="t">
            <a:spAutoFit/>
          </a:bodyPr>
          <a:lstStyle/>
          <a:p>
            <a:pPr algn="ctr">
              <a:lnSpc>
                <a:spcPct val="90000"/>
              </a:lnSpc>
              <a:spcBef>
                <a:spcPts val="1000"/>
              </a:spcBef>
            </a:pPr>
            <a:r>
              <a:rPr lang="en-US" sz="1850" dirty="0">
                <a:solidFill>
                  <a:schemeClr val="bg1"/>
                </a:solidFill>
                <a:latin typeface="Arial"/>
                <a:ea typeface="+mn-lt"/>
                <a:cs typeface="+mn-lt"/>
              </a:rPr>
              <a:t>Improve science information for all</a:t>
            </a:r>
            <a:endParaRPr lang="en-US" sz="1850" dirty="0">
              <a:solidFill>
                <a:schemeClr val="bg1"/>
              </a:solidFill>
              <a:latin typeface="Arial"/>
              <a:cs typeface="Arial"/>
            </a:endParaRPr>
          </a:p>
        </p:txBody>
      </p:sp>
      <p:sp>
        <p:nvSpPr>
          <p:cNvPr id="41" name="TextBox 49">
            <a:extLst>
              <a:ext uri="{FF2B5EF4-FFF2-40B4-BE49-F238E27FC236}">
                <a16:creationId xmlns:a16="http://schemas.microsoft.com/office/drawing/2014/main" id="{8C5583A6-9C05-2C91-0960-42445261F113}"/>
              </a:ext>
            </a:extLst>
          </p:cNvPr>
          <p:cNvSpPr txBox="1"/>
          <p:nvPr/>
        </p:nvSpPr>
        <p:spPr>
          <a:xfrm>
            <a:off x="5629200" y="2933812"/>
            <a:ext cx="2816522" cy="570156"/>
          </a:xfrm>
          <a:prstGeom prst="rect">
            <a:avLst/>
          </a:prstGeom>
        </p:spPr>
        <p:txBody>
          <a:bodyPr lIns="0" tIns="0" rIns="0" bIns="0" rtlCol="0" anchor="t">
            <a:spAutoFit/>
          </a:bodyPr>
          <a:lstStyle/>
          <a:p>
            <a:pPr algn="ctr">
              <a:lnSpc>
                <a:spcPts val="2279"/>
              </a:lnSpc>
              <a:spcBef>
                <a:spcPct val="0"/>
              </a:spcBef>
            </a:pPr>
            <a:r>
              <a:rPr lang="en-US" sz="1850" dirty="0">
                <a:solidFill>
                  <a:srgbClr val="FFFFFF"/>
                </a:solidFill>
                <a:latin typeface="Arial"/>
                <a:cs typeface="Arial"/>
              </a:rPr>
              <a:t>Enhance stakeholder engagement </a:t>
            </a:r>
          </a:p>
        </p:txBody>
      </p:sp>
      <p:sp>
        <p:nvSpPr>
          <p:cNvPr id="42" name="TextBox 50">
            <a:extLst>
              <a:ext uri="{FF2B5EF4-FFF2-40B4-BE49-F238E27FC236}">
                <a16:creationId xmlns:a16="http://schemas.microsoft.com/office/drawing/2014/main" id="{1EE92BB6-4B7D-4136-C181-B9A0CAC53A0E}"/>
              </a:ext>
            </a:extLst>
          </p:cNvPr>
          <p:cNvSpPr txBox="1"/>
          <p:nvPr/>
        </p:nvSpPr>
        <p:spPr>
          <a:xfrm>
            <a:off x="6579781" y="4192001"/>
            <a:ext cx="2816522" cy="571631"/>
          </a:xfrm>
          <a:prstGeom prst="rect">
            <a:avLst/>
          </a:prstGeom>
        </p:spPr>
        <p:txBody>
          <a:bodyPr lIns="0" tIns="0" rIns="0" bIns="0" rtlCol="0" anchor="t">
            <a:spAutoFit/>
          </a:bodyPr>
          <a:lstStyle/>
          <a:p>
            <a:pPr algn="ctr">
              <a:lnSpc>
                <a:spcPts val="2279"/>
              </a:lnSpc>
              <a:spcBef>
                <a:spcPct val="0"/>
              </a:spcBef>
            </a:pPr>
            <a:r>
              <a:rPr lang="en-US" sz="1899" dirty="0">
                <a:solidFill>
                  <a:srgbClr val="FFFFFF"/>
                </a:solidFill>
                <a:latin typeface="Arial" panose="020B0604020202020204" pitchFamily="34" charset="0"/>
                <a:cs typeface="Arial" panose="020B0604020202020204" pitchFamily="34" charset="0"/>
              </a:rPr>
              <a:t>Promote equitable education</a:t>
            </a:r>
          </a:p>
        </p:txBody>
      </p:sp>
      <p:sp>
        <p:nvSpPr>
          <p:cNvPr id="43" name="TextBox 51">
            <a:extLst>
              <a:ext uri="{FF2B5EF4-FFF2-40B4-BE49-F238E27FC236}">
                <a16:creationId xmlns:a16="http://schemas.microsoft.com/office/drawing/2014/main" id="{9B54264E-786E-2770-6274-FFAF05FC4349}"/>
              </a:ext>
            </a:extLst>
          </p:cNvPr>
          <p:cNvSpPr txBox="1"/>
          <p:nvPr/>
        </p:nvSpPr>
        <p:spPr>
          <a:xfrm>
            <a:off x="7529796" y="5281557"/>
            <a:ext cx="2816522" cy="866584"/>
          </a:xfrm>
          <a:prstGeom prst="rect">
            <a:avLst/>
          </a:prstGeom>
        </p:spPr>
        <p:txBody>
          <a:bodyPr lIns="0" tIns="0" rIns="0" bIns="0" rtlCol="0" anchor="t">
            <a:spAutoFit/>
          </a:bodyPr>
          <a:lstStyle/>
          <a:p>
            <a:pPr algn="ctr">
              <a:lnSpc>
                <a:spcPts val="2279"/>
              </a:lnSpc>
              <a:spcBef>
                <a:spcPct val="0"/>
              </a:spcBef>
            </a:pPr>
            <a:r>
              <a:rPr lang="en-US" sz="1899" dirty="0">
                <a:solidFill>
                  <a:srgbClr val="FFFFFF"/>
                </a:solidFill>
                <a:latin typeface="Arial" panose="020B0604020202020204" pitchFamily="34" charset="0"/>
                <a:cs typeface="Arial" panose="020B0604020202020204" pitchFamily="34" charset="0"/>
              </a:rPr>
              <a:t>Uphold environmental justice for coastal communities</a:t>
            </a:r>
          </a:p>
        </p:txBody>
      </p:sp>
    </p:spTree>
    <p:extLst>
      <p:ext uri="{BB962C8B-B14F-4D97-AF65-F5344CB8AC3E}">
        <p14:creationId xmlns:p14="http://schemas.microsoft.com/office/powerpoint/2010/main" val="3372956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7</a:t>
            </a:fld>
            <a:endParaRPr lang="en-DE">
              <a:latin typeface="Arial"/>
              <a:cs typeface="Arial"/>
            </a:endParaRP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3"/>
          <a:stretch>
            <a:fillRect/>
          </a:stretch>
        </p:blipFill>
        <p:spPr>
          <a:xfrm>
            <a:off x="120650" y="84609"/>
            <a:ext cx="1560409" cy="728191"/>
          </a:xfrm>
          <a:prstGeom prst="rect">
            <a:avLst/>
          </a:prstGeom>
        </p:spPr>
      </p:pic>
      <p:sp>
        <p:nvSpPr>
          <p:cNvPr id="2" name="TextBox 1">
            <a:extLst>
              <a:ext uri="{FF2B5EF4-FFF2-40B4-BE49-F238E27FC236}">
                <a16:creationId xmlns:a16="http://schemas.microsoft.com/office/drawing/2014/main" id="{AE21AFEF-07CA-757B-1FCC-3A5AD1740C42}"/>
              </a:ext>
            </a:extLst>
          </p:cNvPr>
          <p:cNvSpPr txBox="1"/>
          <p:nvPr/>
        </p:nvSpPr>
        <p:spPr>
          <a:xfrm>
            <a:off x="2073705" y="906601"/>
            <a:ext cx="9488671" cy="5355312"/>
          </a:xfrm>
          <a:prstGeom prst="rect">
            <a:avLst/>
          </a:prstGeom>
          <a:noFill/>
        </p:spPr>
        <p:txBody>
          <a:bodyPr wrap="square" lIns="91440" tIns="45720" rIns="91440" bIns="45720" rtlCol="0" anchor="t">
            <a:spAutoFit/>
          </a:bodyPr>
          <a:lstStyle/>
          <a:p>
            <a:pPr algn="ctr"/>
            <a:r>
              <a:rPr lang="en-GB" sz="2400" b="1" dirty="0">
                <a:solidFill>
                  <a:srgbClr val="C00000"/>
                </a:solidFill>
                <a:latin typeface="Arial" panose="020B0604020202020204" pitchFamily="34" charset="0"/>
                <a:ea typeface="Times New Roman" panose="02020603050405020304" pitchFamily="18" charset="0"/>
              </a:rPr>
              <a:t>A </a:t>
            </a:r>
            <a:r>
              <a:rPr lang="en-GB" sz="2400" b="1" dirty="0">
                <a:solidFill>
                  <a:srgbClr val="C00000"/>
                </a:solidFill>
                <a:effectLst/>
                <a:latin typeface="Arial" panose="020B0604020202020204" pitchFamily="34" charset="0"/>
                <a:ea typeface="Times New Roman" panose="02020603050405020304" pitchFamily="18" charset="0"/>
              </a:rPr>
              <a:t>coastal resilience stakeholder survey has been prepared</a:t>
            </a:r>
          </a:p>
          <a:p>
            <a:pPr algn="ctr"/>
            <a:r>
              <a:rPr lang="en-GB" sz="2400" b="1" dirty="0">
                <a:solidFill>
                  <a:srgbClr val="C00000"/>
                </a:solidFill>
                <a:effectLst/>
                <a:latin typeface="Arial" panose="020B0604020202020204" pitchFamily="34" charset="0"/>
                <a:ea typeface="Times New Roman" panose="02020603050405020304" pitchFamily="18" charset="0"/>
              </a:rPr>
              <a:t>Collaborative work between DCC-CR and DCC-IOR</a:t>
            </a:r>
          </a:p>
          <a:p>
            <a:pPr algn="ctr"/>
            <a:r>
              <a:rPr lang="en-GB" sz="2400" b="1" dirty="0">
                <a:solidFill>
                  <a:srgbClr val="C00000"/>
                </a:solidFill>
                <a:latin typeface="Arial" panose="020B0604020202020204" pitchFamily="34" charset="0"/>
              </a:rPr>
              <a:t>Some questions:</a:t>
            </a:r>
          </a:p>
          <a:p>
            <a:pPr marL="342900" indent="-342900">
              <a:buFont typeface="Wingdings" pitchFamily="2" charset="2"/>
              <a:buChar char="v"/>
            </a:pPr>
            <a:r>
              <a:rPr lang="en-GB" dirty="0">
                <a:latin typeface="Arial" panose="020B0604020202020204" pitchFamily="34" charset="0"/>
              </a:rPr>
              <a:t>How vulnerable is your coastal area to the following coastal/ocean hazards?</a:t>
            </a:r>
            <a:endParaRPr lang="en-IT" dirty="0">
              <a:latin typeface="Arial" panose="020B0604020202020204" pitchFamily="34" charset="0"/>
            </a:endParaRPr>
          </a:p>
          <a:p>
            <a:pPr marL="342900" indent="-342900">
              <a:buFont typeface="Wingdings" pitchFamily="2" charset="2"/>
              <a:buChar char="v"/>
            </a:pPr>
            <a:r>
              <a:rPr lang="en-GB" dirty="0">
                <a:latin typeface="Arial" panose="020B0604020202020204" pitchFamily="34" charset="0"/>
              </a:rPr>
              <a:t>How prepared is your coastal region to manage the following coastal/ocean hazards?</a:t>
            </a:r>
            <a:endParaRPr lang="en-IT" dirty="0">
              <a:latin typeface="Arial" panose="020B0604020202020204" pitchFamily="34" charset="0"/>
            </a:endParaRPr>
          </a:p>
          <a:p>
            <a:pPr marL="342900" indent="-342900">
              <a:buFont typeface="Wingdings" pitchFamily="2" charset="2"/>
              <a:buChar char="v"/>
            </a:pPr>
            <a:r>
              <a:rPr lang="en-GB" dirty="0">
                <a:latin typeface="Arial" panose="020B0604020202020204" pitchFamily="34" charset="0"/>
              </a:rPr>
              <a:t>Are there any plans/strategies/actions that contribute to improving coastal resilience</a:t>
            </a:r>
          </a:p>
          <a:p>
            <a:pPr marL="342900" indent="-342900">
              <a:buFont typeface="Wingdings" pitchFamily="2" charset="2"/>
              <a:buChar char="v"/>
            </a:pPr>
            <a:r>
              <a:rPr lang="en-GB" dirty="0">
                <a:latin typeface="Arial" panose="020B0604020202020204" pitchFamily="34" charset="0"/>
              </a:rPr>
              <a:t>Are the implemented coastal resilience plans/strategies/actions integrated and adapted to changing conditions </a:t>
            </a:r>
          </a:p>
          <a:p>
            <a:pPr marL="342900" indent="-342900">
              <a:buFont typeface="Wingdings" pitchFamily="2" charset="2"/>
              <a:buChar char="v"/>
            </a:pPr>
            <a:r>
              <a:rPr lang="en-GB" dirty="0">
                <a:latin typeface="Arial" panose="020B0604020202020204" pitchFamily="34" charset="0"/>
              </a:rPr>
              <a:t>How would you rate the overall effectiveness of the risk assessment and management strategies for coastal resilience in your area? </a:t>
            </a:r>
          </a:p>
          <a:p>
            <a:pPr marL="342900" indent="-342900">
              <a:buFont typeface="Wingdings" pitchFamily="2" charset="2"/>
              <a:buChar char="v"/>
            </a:pPr>
            <a:r>
              <a:rPr lang="en-US" dirty="0">
                <a:latin typeface="Arial" panose="020B0604020202020204" pitchFamily="34" charset="0"/>
              </a:rPr>
              <a:t>How accessible are financial resources for recovering from damages</a:t>
            </a:r>
            <a:r>
              <a:rPr lang="en-IT" dirty="0">
                <a:latin typeface="Arial" panose="020B0604020202020204" pitchFamily="34" charset="0"/>
              </a:rPr>
              <a:t> </a:t>
            </a:r>
          </a:p>
          <a:p>
            <a:pPr marL="342900" indent="-342900">
              <a:buFont typeface="Wingdings" pitchFamily="2" charset="2"/>
              <a:buChar char="v"/>
            </a:pPr>
            <a:r>
              <a:rPr lang="en-US" dirty="0">
                <a:latin typeface="Arial" panose="020B0604020202020204" pitchFamily="34" charset="0"/>
              </a:rPr>
              <a:t>How much do you agree with the following statement: “The governance of coastal resilience should go beyond supporting environmental, social and economic sustainability through reactive adaptation and move to an openly transformative approach to manage both sudden and slow onset coastal events”. </a:t>
            </a:r>
          </a:p>
          <a:p>
            <a:pPr marL="342900" indent="-342900">
              <a:buFont typeface="Wingdings" pitchFamily="2" charset="2"/>
              <a:buChar char="v"/>
            </a:pPr>
            <a:endParaRPr lang="en-US" dirty="0">
              <a:latin typeface="Arial" panose="020B0604020202020204" pitchFamily="34" charset="0"/>
            </a:endParaRPr>
          </a:p>
          <a:p>
            <a:pPr algn="ctr"/>
            <a:r>
              <a:rPr lang="en-US" sz="3600" b="1" dirty="0">
                <a:solidFill>
                  <a:srgbClr val="C00000"/>
                </a:solidFill>
                <a:latin typeface="Arial" panose="020B0604020202020204" pitchFamily="34" charset="0"/>
              </a:rPr>
              <a:t>SOON TO BE LAUNCHED, STAY TUNED!</a:t>
            </a:r>
            <a:endParaRPr lang="en-GB" sz="3600" b="1" dirty="0">
              <a:solidFill>
                <a:srgbClr val="C00000"/>
              </a:solidFill>
              <a:latin typeface="Arial" panose="020B0604020202020204" pitchFamily="34" charset="0"/>
            </a:endParaRPr>
          </a:p>
        </p:txBody>
      </p:sp>
      <p:sp>
        <p:nvSpPr>
          <p:cNvPr id="9" name="Text Placeholder 3">
            <a:extLst>
              <a:ext uri="{FF2B5EF4-FFF2-40B4-BE49-F238E27FC236}">
                <a16:creationId xmlns:a16="http://schemas.microsoft.com/office/drawing/2014/main" id="{EA2932D9-21EE-0F0E-C94C-0FF9BC5043A8}"/>
              </a:ext>
            </a:extLst>
          </p:cNvPr>
          <p:cNvSpPr>
            <a:spLocks noGrp="1"/>
          </p:cNvSpPr>
          <p:nvPr>
            <p:ph type="body" sz="half" idx="2"/>
          </p:nvPr>
        </p:nvSpPr>
        <p:spPr>
          <a:xfrm>
            <a:off x="2073705" y="284563"/>
            <a:ext cx="8044589" cy="528237"/>
          </a:xfrm>
        </p:spPr>
        <p:txBody>
          <a:bodyPr vert="horz" lIns="91440" tIns="45720" rIns="91440" bIns="45720" rtlCol="0" anchor="t">
            <a:noAutofit/>
          </a:bodyPr>
          <a:lstStyle/>
          <a:p>
            <a:r>
              <a:rPr lang="de-DE" sz="2800" dirty="0" err="1">
                <a:solidFill>
                  <a:srgbClr val="1B2E5B"/>
                </a:solidFill>
                <a:latin typeface="DIN Alternate"/>
                <a:cs typeface="Arial"/>
              </a:rPr>
              <a:t>Enhance</a:t>
            </a:r>
            <a:r>
              <a:rPr lang="de-DE" sz="2800" dirty="0">
                <a:solidFill>
                  <a:srgbClr val="1B2E5B"/>
                </a:solidFill>
                <a:latin typeface="DIN Alternate"/>
                <a:cs typeface="Arial"/>
              </a:rPr>
              <a:t> Stakeholder Engagement </a:t>
            </a:r>
            <a:r>
              <a:rPr lang="de-DE" sz="2800" dirty="0" err="1">
                <a:solidFill>
                  <a:srgbClr val="1B2E5B"/>
                </a:solidFill>
                <a:latin typeface="DIN Alternate"/>
                <a:cs typeface="Arial"/>
              </a:rPr>
              <a:t>Activity</a:t>
            </a:r>
            <a:endParaRPr lang="en-US" sz="2800" dirty="0">
              <a:solidFill>
                <a:srgbClr val="1B2E5B"/>
              </a:solidFill>
              <a:latin typeface="DIN Alternate"/>
              <a:cs typeface="Arial"/>
            </a:endParaRPr>
          </a:p>
        </p:txBody>
      </p:sp>
    </p:spTree>
    <p:extLst>
      <p:ext uri="{BB962C8B-B14F-4D97-AF65-F5344CB8AC3E}">
        <p14:creationId xmlns:p14="http://schemas.microsoft.com/office/powerpoint/2010/main" val="1019949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2">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8</a:t>
            </a:fld>
            <a:endParaRPr lang="en-DE">
              <a:latin typeface="Arial"/>
              <a:cs typeface="Arial"/>
            </a:endParaRP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3"/>
          <a:stretch>
            <a:fillRect/>
          </a:stretch>
        </p:blipFill>
        <p:spPr>
          <a:xfrm>
            <a:off x="120650" y="84609"/>
            <a:ext cx="1560409" cy="728191"/>
          </a:xfrm>
          <a:prstGeom prst="rect">
            <a:avLst/>
          </a:prstGeom>
        </p:spPr>
      </p:pic>
      <p:sp>
        <p:nvSpPr>
          <p:cNvPr id="2" name="TextBox 1">
            <a:extLst>
              <a:ext uri="{FF2B5EF4-FFF2-40B4-BE49-F238E27FC236}">
                <a16:creationId xmlns:a16="http://schemas.microsoft.com/office/drawing/2014/main" id="{AE21AFEF-07CA-757B-1FCC-3A5AD1740C42}"/>
              </a:ext>
            </a:extLst>
          </p:cNvPr>
          <p:cNvSpPr txBox="1"/>
          <p:nvPr/>
        </p:nvSpPr>
        <p:spPr>
          <a:xfrm>
            <a:off x="2224123" y="1140204"/>
            <a:ext cx="9488671" cy="5570756"/>
          </a:xfrm>
          <a:prstGeom prst="rect">
            <a:avLst/>
          </a:prstGeom>
          <a:noFill/>
        </p:spPr>
        <p:txBody>
          <a:bodyPr wrap="square" lIns="91440" tIns="45720" rIns="91440" bIns="45720" rtlCol="0" anchor="t">
            <a:spAutoFit/>
          </a:bodyPr>
          <a:lstStyle/>
          <a:p>
            <a:pPr marL="342900" indent="-342900">
              <a:buFont typeface="Arial"/>
              <a:buChar char="•"/>
            </a:pPr>
            <a:r>
              <a:rPr lang="en-US" sz="2800" dirty="0">
                <a:solidFill>
                  <a:srgbClr val="1B2E5B"/>
                </a:solidFill>
                <a:latin typeface="Arial"/>
                <a:cs typeface="Calibri"/>
              </a:rPr>
              <a:t>Next Course for Winter 2024</a:t>
            </a:r>
            <a:endParaRPr lang="en-US" sz="2800" dirty="0"/>
          </a:p>
          <a:p>
            <a:pPr algn="ctr"/>
            <a:r>
              <a:rPr lang="en-US" sz="2800" dirty="0">
                <a:solidFill>
                  <a:srgbClr val="C00000"/>
                </a:solidFill>
                <a:latin typeface="Arial"/>
                <a:cs typeface="Calibri"/>
              </a:rPr>
              <a:t>"</a:t>
            </a:r>
            <a:r>
              <a:rPr lang="en-US" sz="2800" b="1" dirty="0">
                <a:solidFill>
                  <a:srgbClr val="C00000"/>
                </a:solidFill>
                <a:latin typeface="Arial"/>
                <a:cs typeface="Calibri"/>
              </a:rPr>
              <a:t>Resilient Coastal Business: </a:t>
            </a:r>
          </a:p>
          <a:p>
            <a:pPr algn="ctr"/>
            <a:r>
              <a:rPr lang="en-US" sz="2800" b="1" dirty="0">
                <a:solidFill>
                  <a:srgbClr val="C00000"/>
                </a:solidFill>
                <a:latin typeface="Arial"/>
                <a:cs typeface="Calibri"/>
              </a:rPr>
              <a:t>Sustainability, growth and human capital</a:t>
            </a:r>
            <a:r>
              <a:rPr lang="en-US" sz="2800" dirty="0">
                <a:solidFill>
                  <a:srgbClr val="C00000"/>
                </a:solidFill>
                <a:latin typeface="Arial"/>
                <a:cs typeface="Calibri"/>
              </a:rPr>
              <a:t>"</a:t>
            </a:r>
          </a:p>
          <a:p>
            <a:endParaRPr lang="en-US" sz="2000" b="1" dirty="0">
              <a:solidFill>
                <a:srgbClr val="1B2E5B"/>
              </a:solidFill>
              <a:latin typeface="Arial"/>
              <a:cs typeface="Arial"/>
            </a:endParaRPr>
          </a:p>
          <a:p>
            <a:r>
              <a:rPr lang="en-US" sz="2800" b="1" dirty="0">
                <a:solidFill>
                  <a:srgbClr val="192E5B"/>
                </a:solidFill>
                <a:latin typeface="Arial"/>
                <a:cs typeface="Arial"/>
              </a:rPr>
              <a:t>Who is this course for:</a:t>
            </a:r>
          </a:p>
          <a:p>
            <a:pPr marL="285750" indent="-285750">
              <a:buFont typeface="Arial"/>
              <a:buChar char="•"/>
            </a:pPr>
            <a:r>
              <a:rPr lang="en-US" sz="2800" dirty="0">
                <a:solidFill>
                  <a:srgbClr val="1B2E5B"/>
                </a:solidFill>
                <a:latin typeface="Arial"/>
                <a:cs typeface="Arial"/>
              </a:rPr>
              <a:t>Post-graduate and early-career course for </a:t>
            </a:r>
            <a:r>
              <a:rPr lang="en-US" sz="2800" b="1" dirty="0">
                <a:solidFill>
                  <a:srgbClr val="1B2E5B"/>
                </a:solidFill>
                <a:latin typeface="Arial"/>
                <a:cs typeface="Arial"/>
              </a:rPr>
              <a:t>professional development</a:t>
            </a:r>
            <a:r>
              <a:rPr lang="en-US" sz="2800" dirty="0">
                <a:solidFill>
                  <a:srgbClr val="1B2E5B"/>
                </a:solidFill>
                <a:latin typeface="Arial"/>
                <a:cs typeface="Arial"/>
              </a:rPr>
              <a:t> and </a:t>
            </a:r>
            <a:r>
              <a:rPr lang="en-US" sz="2800" b="1" dirty="0">
                <a:solidFill>
                  <a:srgbClr val="1B2E5B"/>
                </a:solidFill>
                <a:latin typeface="Arial"/>
                <a:cs typeface="Arial"/>
              </a:rPr>
              <a:t>continuing education (25 students max)</a:t>
            </a:r>
            <a:endParaRPr lang="en-US" sz="2800" dirty="0">
              <a:solidFill>
                <a:srgbClr val="1B2E5B"/>
              </a:solidFill>
              <a:latin typeface="Arial"/>
              <a:cs typeface="Arial"/>
            </a:endParaRPr>
          </a:p>
          <a:p>
            <a:r>
              <a:rPr lang="en-US" sz="2800" b="1" dirty="0">
                <a:solidFill>
                  <a:srgbClr val="192E5B"/>
                </a:solidFill>
                <a:latin typeface="Arial"/>
                <a:cs typeface="Arial"/>
              </a:rPr>
              <a:t>Target audience:</a:t>
            </a:r>
          </a:p>
          <a:p>
            <a:pPr marL="342900" indent="-342900">
              <a:buFont typeface="Arial,Sans-Serif"/>
              <a:buChar char="•"/>
            </a:pPr>
            <a:r>
              <a:rPr lang="en-US" sz="2800" dirty="0">
                <a:solidFill>
                  <a:srgbClr val="1B2E5B"/>
                </a:solidFill>
                <a:latin typeface="Arial"/>
                <a:cs typeface="Arial"/>
              </a:rPr>
              <a:t>coastal consulting companies</a:t>
            </a:r>
          </a:p>
          <a:p>
            <a:pPr marL="342900" indent="-342900">
              <a:buFont typeface="Arial,Sans-Serif"/>
              <a:buChar char="•"/>
            </a:pPr>
            <a:r>
              <a:rPr lang="en-US" sz="2800" dirty="0">
                <a:solidFill>
                  <a:srgbClr val="1B2E5B"/>
                </a:solidFill>
                <a:latin typeface="Arial"/>
                <a:cs typeface="Arial"/>
              </a:rPr>
              <a:t>coastal managers and operators</a:t>
            </a:r>
          </a:p>
          <a:p>
            <a:pPr marL="342900" indent="-342900">
              <a:buFont typeface="Arial,Sans-Serif"/>
              <a:buChar char="•"/>
            </a:pPr>
            <a:r>
              <a:rPr lang="en-US" sz="2800" dirty="0">
                <a:solidFill>
                  <a:srgbClr val="1B2E5B"/>
                </a:solidFill>
                <a:latin typeface="Arial"/>
                <a:cs typeface="Arial"/>
              </a:rPr>
              <a:t>environmental protection agencies</a:t>
            </a:r>
          </a:p>
          <a:p>
            <a:pPr marL="342900" indent="-342900">
              <a:buFont typeface="Arial,Sans-Serif"/>
              <a:buChar char="•"/>
            </a:pPr>
            <a:r>
              <a:rPr lang="en-US" sz="2800" dirty="0">
                <a:solidFill>
                  <a:srgbClr val="1B2E5B"/>
                </a:solidFill>
                <a:latin typeface="Arial"/>
                <a:cs typeface="Arial"/>
              </a:rPr>
              <a:t>civil protection</a:t>
            </a:r>
            <a:endParaRPr lang="en-US" sz="2800" dirty="0"/>
          </a:p>
        </p:txBody>
      </p:sp>
      <p:sp>
        <p:nvSpPr>
          <p:cNvPr id="9" name="Text Placeholder 3">
            <a:extLst>
              <a:ext uri="{FF2B5EF4-FFF2-40B4-BE49-F238E27FC236}">
                <a16:creationId xmlns:a16="http://schemas.microsoft.com/office/drawing/2014/main" id="{EA2932D9-21EE-0F0E-C94C-0FF9BC5043A8}"/>
              </a:ext>
            </a:extLst>
          </p:cNvPr>
          <p:cNvSpPr>
            <a:spLocks noGrp="1"/>
          </p:cNvSpPr>
          <p:nvPr>
            <p:ph type="body" sz="half" idx="2"/>
          </p:nvPr>
        </p:nvSpPr>
        <p:spPr>
          <a:xfrm>
            <a:off x="2224123" y="611967"/>
            <a:ext cx="8044589" cy="528237"/>
          </a:xfrm>
        </p:spPr>
        <p:txBody>
          <a:bodyPr vert="horz" lIns="91440" tIns="45720" rIns="91440" bIns="45720" rtlCol="0" anchor="t">
            <a:noAutofit/>
          </a:bodyPr>
          <a:lstStyle/>
          <a:p>
            <a:r>
              <a:rPr lang="de-DE" sz="2800" dirty="0">
                <a:solidFill>
                  <a:srgbClr val="1B2E5B"/>
                </a:solidFill>
                <a:latin typeface="DIN Alternate"/>
                <a:cs typeface="Arial"/>
              </a:rPr>
              <a:t>Promote </a:t>
            </a:r>
            <a:r>
              <a:rPr lang="de-DE" sz="2800" dirty="0" err="1">
                <a:solidFill>
                  <a:srgbClr val="1B2E5B"/>
                </a:solidFill>
                <a:latin typeface="DIN Alternate"/>
                <a:cs typeface="Arial"/>
              </a:rPr>
              <a:t>Equitable</a:t>
            </a:r>
            <a:r>
              <a:rPr lang="de-DE" sz="2800" dirty="0">
                <a:solidFill>
                  <a:srgbClr val="1B2E5B"/>
                </a:solidFill>
                <a:latin typeface="DIN Alternate"/>
                <a:cs typeface="Arial"/>
              </a:rPr>
              <a:t> Education </a:t>
            </a:r>
            <a:r>
              <a:rPr lang="de-DE" sz="2800" dirty="0" err="1">
                <a:solidFill>
                  <a:srgbClr val="1B2E5B"/>
                </a:solidFill>
                <a:latin typeface="DIN Alternate"/>
                <a:cs typeface="Arial"/>
              </a:rPr>
              <a:t>Activity</a:t>
            </a:r>
            <a:endParaRPr lang="en-US" sz="2800" dirty="0">
              <a:solidFill>
                <a:srgbClr val="1B2E5B"/>
              </a:solidFill>
              <a:latin typeface="DIN Alternate"/>
              <a:cs typeface="Arial"/>
            </a:endParaRPr>
          </a:p>
        </p:txBody>
      </p:sp>
    </p:spTree>
    <p:extLst>
      <p:ext uri="{BB962C8B-B14F-4D97-AF65-F5344CB8AC3E}">
        <p14:creationId xmlns:p14="http://schemas.microsoft.com/office/powerpoint/2010/main" val="145368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66342-7A90-9088-CF7F-F9EF006F389F}"/>
              </a:ext>
            </a:extLst>
          </p:cNvPr>
          <p:cNvPicPr>
            <a:picLocks noChangeAspect="1"/>
          </p:cNvPicPr>
          <p:nvPr/>
        </p:nvPicPr>
        <p:blipFill rotWithShape="1">
          <a:blip r:embed="rId3">
            <a:alphaModFix amt="65000"/>
          </a:blip>
          <a:srcRect l="61830" r="18781"/>
          <a:stretch/>
        </p:blipFill>
        <p:spPr>
          <a:xfrm>
            <a:off x="9064" y="-7036"/>
            <a:ext cx="1777829" cy="6865036"/>
          </a:xfrm>
          <a:prstGeom prst="rect">
            <a:avLst/>
          </a:prstGeom>
        </p:spPr>
      </p:pic>
      <p:sp>
        <p:nvSpPr>
          <p:cNvPr id="5" name="Slide Number Placeholder 4">
            <a:extLst>
              <a:ext uri="{FF2B5EF4-FFF2-40B4-BE49-F238E27FC236}">
                <a16:creationId xmlns:a16="http://schemas.microsoft.com/office/drawing/2014/main" id="{9B8F219D-E1DA-DC8C-52D1-DD6D89107519}"/>
              </a:ext>
            </a:extLst>
          </p:cNvPr>
          <p:cNvSpPr>
            <a:spLocks noGrp="1"/>
          </p:cNvSpPr>
          <p:nvPr>
            <p:ph type="sldNum" sz="quarter" idx="12"/>
          </p:nvPr>
        </p:nvSpPr>
        <p:spPr/>
        <p:txBody>
          <a:bodyPr/>
          <a:lstStyle/>
          <a:p>
            <a:fld id="{382FE3B2-D654-DC4D-BF2E-7CDECCC5A15C}" type="slidenum">
              <a:rPr lang="en-DE" dirty="0" smtClean="0">
                <a:latin typeface="Arial"/>
                <a:cs typeface="Arial"/>
              </a:rPr>
              <a:t>9</a:t>
            </a:fld>
            <a:endParaRPr lang="en-DE">
              <a:latin typeface="Arial"/>
              <a:cs typeface="Arial"/>
            </a:endParaRPr>
          </a:p>
        </p:txBody>
      </p:sp>
      <p:pic>
        <p:nvPicPr>
          <p:cNvPr id="6" name="Picture 5">
            <a:extLst>
              <a:ext uri="{FF2B5EF4-FFF2-40B4-BE49-F238E27FC236}">
                <a16:creationId xmlns:a16="http://schemas.microsoft.com/office/drawing/2014/main" id="{3FD3E733-5677-C1BA-8DF0-7EBC1EE47470}"/>
              </a:ext>
            </a:extLst>
          </p:cNvPr>
          <p:cNvPicPr>
            <a:picLocks noChangeAspect="1"/>
          </p:cNvPicPr>
          <p:nvPr/>
        </p:nvPicPr>
        <p:blipFill>
          <a:blip r:embed="rId4"/>
          <a:stretch>
            <a:fillRect/>
          </a:stretch>
        </p:blipFill>
        <p:spPr>
          <a:xfrm>
            <a:off x="120650" y="84609"/>
            <a:ext cx="1560409" cy="728191"/>
          </a:xfrm>
          <a:prstGeom prst="rect">
            <a:avLst/>
          </a:prstGeom>
        </p:spPr>
      </p:pic>
      <p:sp>
        <p:nvSpPr>
          <p:cNvPr id="26" name="TextBox 48">
            <a:extLst>
              <a:ext uri="{FF2B5EF4-FFF2-40B4-BE49-F238E27FC236}">
                <a16:creationId xmlns:a16="http://schemas.microsoft.com/office/drawing/2014/main" id="{A84E1D03-6C59-19A6-3E04-FF859C58FFD1}"/>
              </a:ext>
            </a:extLst>
          </p:cNvPr>
          <p:cNvSpPr txBox="1"/>
          <p:nvPr/>
        </p:nvSpPr>
        <p:spPr>
          <a:xfrm>
            <a:off x="3310689" y="3390052"/>
            <a:ext cx="2104660" cy="854080"/>
          </a:xfrm>
          <a:prstGeom prst="rect">
            <a:avLst/>
          </a:prstGeom>
        </p:spPr>
        <p:txBody>
          <a:bodyPr wrap="square" lIns="0" tIns="0" rIns="0" bIns="0" rtlCol="0" anchor="t">
            <a:spAutoFit/>
          </a:bodyPr>
          <a:lstStyle/>
          <a:p>
            <a:pPr algn="ctr"/>
            <a:r>
              <a:rPr lang="en-US" sz="1850" b="1">
                <a:solidFill>
                  <a:srgbClr val="192E5B"/>
                </a:solidFill>
                <a:latin typeface="Arial"/>
                <a:ea typeface="+mn-lt"/>
                <a:cs typeface="+mn-lt"/>
              </a:rPr>
              <a:t>4+ weeks online </a:t>
            </a:r>
            <a:r>
              <a:rPr lang="en-US" sz="1850">
                <a:solidFill>
                  <a:srgbClr val="192E5B"/>
                </a:solidFill>
                <a:latin typeface="Arial"/>
                <a:ea typeface="+mn-lt"/>
                <a:cs typeface="+mn-lt"/>
              </a:rPr>
              <a:t>(with homework for case studies)</a:t>
            </a:r>
            <a:endParaRPr lang="en-US" sz="1850">
              <a:solidFill>
                <a:srgbClr val="192E5B"/>
              </a:solidFill>
              <a:latin typeface="Arial"/>
              <a:cs typeface="Arial"/>
            </a:endParaRPr>
          </a:p>
        </p:txBody>
      </p:sp>
      <p:sp>
        <p:nvSpPr>
          <p:cNvPr id="27" name="TextBox 48">
            <a:extLst>
              <a:ext uri="{FF2B5EF4-FFF2-40B4-BE49-F238E27FC236}">
                <a16:creationId xmlns:a16="http://schemas.microsoft.com/office/drawing/2014/main" id="{5D5B451F-6E08-B1AA-8E5A-484499EF7EE9}"/>
              </a:ext>
            </a:extLst>
          </p:cNvPr>
          <p:cNvSpPr txBox="1"/>
          <p:nvPr/>
        </p:nvSpPr>
        <p:spPr>
          <a:xfrm>
            <a:off x="6304491" y="1575609"/>
            <a:ext cx="1628524" cy="1769715"/>
          </a:xfrm>
          <a:prstGeom prst="rect">
            <a:avLst/>
          </a:prstGeom>
        </p:spPr>
        <p:txBody>
          <a:bodyPr wrap="square" lIns="0" tIns="0" rIns="0" bIns="0" rtlCol="0" anchor="t">
            <a:spAutoFit/>
          </a:bodyPr>
          <a:lstStyle/>
          <a:p>
            <a:pPr algn="ctr"/>
            <a:r>
              <a:rPr lang="en-US" sz="11500">
                <a:solidFill>
                  <a:srgbClr val="192E5B"/>
                </a:solidFill>
                <a:latin typeface="Arial"/>
                <a:ea typeface="+mn-lt"/>
                <a:cs typeface="+mn-lt"/>
              </a:rPr>
              <a:t>+</a:t>
            </a:r>
            <a:endParaRPr lang="en-US" sz="11500">
              <a:solidFill>
                <a:srgbClr val="192E5B"/>
              </a:solidFill>
              <a:latin typeface="Arial"/>
              <a:cs typeface="Arial"/>
            </a:endParaRPr>
          </a:p>
        </p:txBody>
      </p:sp>
      <p:sp>
        <p:nvSpPr>
          <p:cNvPr id="29" name="TextBox 48">
            <a:extLst>
              <a:ext uri="{FF2B5EF4-FFF2-40B4-BE49-F238E27FC236}">
                <a16:creationId xmlns:a16="http://schemas.microsoft.com/office/drawing/2014/main" id="{67DC2D69-3F25-3879-DCA9-84984C86B33C}"/>
              </a:ext>
            </a:extLst>
          </p:cNvPr>
          <p:cNvSpPr txBox="1"/>
          <p:nvPr/>
        </p:nvSpPr>
        <p:spPr>
          <a:xfrm>
            <a:off x="4060171" y="5837880"/>
            <a:ext cx="6144576" cy="553998"/>
          </a:xfrm>
          <a:prstGeom prst="rect">
            <a:avLst/>
          </a:prstGeom>
        </p:spPr>
        <p:txBody>
          <a:bodyPr wrap="square" lIns="0" tIns="0" rIns="0" bIns="0" rtlCol="0" anchor="t">
            <a:spAutoFit/>
          </a:bodyPr>
          <a:lstStyle/>
          <a:p>
            <a:pPr algn="ctr"/>
            <a:r>
              <a:rPr lang="en-US" sz="1800">
                <a:solidFill>
                  <a:srgbClr val="1B2E5B"/>
                </a:solidFill>
                <a:latin typeface="Arial"/>
                <a:cs typeface="Calibri"/>
              </a:rPr>
              <a:t>Computing and software made available on the cloud with a specific focus on the value chain access and use</a:t>
            </a:r>
          </a:p>
        </p:txBody>
      </p:sp>
      <p:sp>
        <p:nvSpPr>
          <p:cNvPr id="9" name="Text Placeholder 3">
            <a:extLst>
              <a:ext uri="{FF2B5EF4-FFF2-40B4-BE49-F238E27FC236}">
                <a16:creationId xmlns:a16="http://schemas.microsoft.com/office/drawing/2014/main" id="{EA2932D9-21EE-0F0E-C94C-0FF9BC5043A8}"/>
              </a:ext>
            </a:extLst>
          </p:cNvPr>
          <p:cNvSpPr>
            <a:spLocks noGrp="1"/>
          </p:cNvSpPr>
          <p:nvPr>
            <p:ph type="body" sz="half" idx="2"/>
          </p:nvPr>
        </p:nvSpPr>
        <p:spPr>
          <a:xfrm>
            <a:off x="2224123" y="611968"/>
            <a:ext cx="8044589" cy="330804"/>
          </a:xfrm>
        </p:spPr>
        <p:txBody>
          <a:bodyPr vert="horz" lIns="91440" tIns="45720" rIns="91440" bIns="45720" rtlCol="0" anchor="t">
            <a:noAutofit/>
          </a:bodyPr>
          <a:lstStyle/>
          <a:p>
            <a:r>
              <a:rPr lang="de-DE" sz="2800" dirty="0">
                <a:solidFill>
                  <a:srgbClr val="1B2E5B"/>
                </a:solidFill>
                <a:latin typeface="DIN Alternate"/>
                <a:cs typeface="Arial"/>
              </a:rPr>
              <a:t>Promote </a:t>
            </a:r>
            <a:r>
              <a:rPr lang="de-DE" sz="2800" dirty="0" err="1">
                <a:solidFill>
                  <a:srgbClr val="1B2E5B"/>
                </a:solidFill>
                <a:latin typeface="DIN Alternate"/>
                <a:cs typeface="Arial"/>
              </a:rPr>
              <a:t>Equitable</a:t>
            </a:r>
            <a:r>
              <a:rPr lang="de-DE" sz="2800" dirty="0">
                <a:solidFill>
                  <a:srgbClr val="1B2E5B"/>
                </a:solidFill>
                <a:latin typeface="DIN Alternate"/>
                <a:cs typeface="Arial"/>
              </a:rPr>
              <a:t> Education </a:t>
            </a:r>
            <a:r>
              <a:rPr lang="de-DE" sz="2800" dirty="0" err="1">
                <a:solidFill>
                  <a:srgbClr val="1B2E5B"/>
                </a:solidFill>
                <a:latin typeface="DIN Alternate"/>
                <a:cs typeface="Arial"/>
              </a:rPr>
              <a:t>Activity</a:t>
            </a:r>
            <a:endParaRPr lang="en-US" dirty="0"/>
          </a:p>
        </p:txBody>
      </p:sp>
      <p:pic>
        <p:nvPicPr>
          <p:cNvPr id="8" name="Graphic 7" descr="Daily calendar with solid fill">
            <a:extLst>
              <a:ext uri="{FF2B5EF4-FFF2-40B4-BE49-F238E27FC236}">
                <a16:creationId xmlns:a16="http://schemas.microsoft.com/office/drawing/2014/main" id="{0E265FA6-3A10-2172-3B8D-D54E3C65E6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49197" y="1693348"/>
            <a:ext cx="569376" cy="569376"/>
          </a:xfrm>
          <a:prstGeom prst="rect">
            <a:avLst/>
          </a:prstGeom>
        </p:spPr>
      </p:pic>
      <p:pic>
        <p:nvPicPr>
          <p:cNvPr id="11" name="Graphic 10" descr="Daily calendar with solid fill">
            <a:extLst>
              <a:ext uri="{FF2B5EF4-FFF2-40B4-BE49-F238E27FC236}">
                <a16:creationId xmlns:a16="http://schemas.microsoft.com/office/drawing/2014/main" id="{506AD205-1EAD-6AC1-FBA6-85A09270DE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30045" y="1693295"/>
            <a:ext cx="569376" cy="569376"/>
          </a:xfrm>
          <a:prstGeom prst="rect">
            <a:avLst/>
          </a:prstGeom>
        </p:spPr>
      </p:pic>
      <p:pic>
        <p:nvPicPr>
          <p:cNvPr id="21" name="Graphic 20" descr="Daily calendar with solid fill">
            <a:extLst>
              <a:ext uri="{FF2B5EF4-FFF2-40B4-BE49-F238E27FC236}">
                <a16:creationId xmlns:a16="http://schemas.microsoft.com/office/drawing/2014/main" id="{88D26349-9782-15B9-0755-1C082F447F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0893" y="1695667"/>
            <a:ext cx="569376" cy="569376"/>
          </a:xfrm>
          <a:prstGeom prst="rect">
            <a:avLst/>
          </a:prstGeom>
        </p:spPr>
      </p:pic>
      <p:pic>
        <p:nvPicPr>
          <p:cNvPr id="23" name="Graphic 22" descr="Daily calendar with solid fill">
            <a:extLst>
              <a:ext uri="{FF2B5EF4-FFF2-40B4-BE49-F238E27FC236}">
                <a16:creationId xmlns:a16="http://schemas.microsoft.com/office/drawing/2014/main" id="{DF9FE609-F827-E693-76EB-724B9F2FAD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741" y="1695614"/>
            <a:ext cx="569376" cy="569376"/>
          </a:xfrm>
          <a:prstGeom prst="rect">
            <a:avLst/>
          </a:prstGeom>
        </p:spPr>
      </p:pic>
      <p:pic>
        <p:nvPicPr>
          <p:cNvPr id="30" name="Graphic 29" descr="Internet with solid fill">
            <a:extLst>
              <a:ext uri="{FF2B5EF4-FFF2-40B4-BE49-F238E27FC236}">
                <a16:creationId xmlns:a16="http://schemas.microsoft.com/office/drawing/2014/main" id="{A15A133E-3831-5317-93F1-E3B1009710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53693" y="2356541"/>
            <a:ext cx="914400" cy="914400"/>
          </a:xfrm>
          <a:prstGeom prst="rect">
            <a:avLst/>
          </a:prstGeom>
        </p:spPr>
      </p:pic>
      <p:pic>
        <p:nvPicPr>
          <p:cNvPr id="34" name="Graphic 33" descr="Cloud Computing with solid fill">
            <a:extLst>
              <a:ext uri="{FF2B5EF4-FFF2-40B4-BE49-F238E27FC236}">
                <a16:creationId xmlns:a16="http://schemas.microsoft.com/office/drawing/2014/main" id="{6EB898B8-8B05-E3BF-1EE8-B5447ED029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18198" y="4120438"/>
            <a:ext cx="1628523" cy="1628523"/>
          </a:xfrm>
          <a:prstGeom prst="rect">
            <a:avLst/>
          </a:prstGeom>
        </p:spPr>
      </p:pic>
      <p:pic>
        <p:nvPicPr>
          <p:cNvPr id="38" name="Graphic 37" descr="Classroom with solid fill">
            <a:extLst>
              <a:ext uri="{FF2B5EF4-FFF2-40B4-BE49-F238E27FC236}">
                <a16:creationId xmlns:a16="http://schemas.microsoft.com/office/drawing/2014/main" id="{BE820618-AB83-9EBA-3293-16E0013A16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63304" y="1454562"/>
            <a:ext cx="1935490" cy="1935490"/>
          </a:xfrm>
          <a:prstGeom prst="rect">
            <a:avLst/>
          </a:prstGeom>
        </p:spPr>
      </p:pic>
      <p:sp>
        <p:nvSpPr>
          <p:cNvPr id="39" name="TextBox 48">
            <a:extLst>
              <a:ext uri="{FF2B5EF4-FFF2-40B4-BE49-F238E27FC236}">
                <a16:creationId xmlns:a16="http://schemas.microsoft.com/office/drawing/2014/main" id="{A4647EAC-F350-CA12-9405-E7C7260C1C9B}"/>
              </a:ext>
            </a:extLst>
          </p:cNvPr>
          <p:cNvSpPr txBox="1"/>
          <p:nvPr/>
        </p:nvSpPr>
        <p:spPr>
          <a:xfrm>
            <a:off x="8652738" y="3390052"/>
            <a:ext cx="2104660" cy="854080"/>
          </a:xfrm>
          <a:prstGeom prst="rect">
            <a:avLst/>
          </a:prstGeom>
        </p:spPr>
        <p:txBody>
          <a:bodyPr wrap="square" lIns="0" tIns="0" rIns="0" bIns="0" rtlCol="0" anchor="t">
            <a:spAutoFit/>
          </a:bodyPr>
          <a:lstStyle/>
          <a:p>
            <a:pPr algn="ctr"/>
            <a:r>
              <a:rPr lang="en-US" sz="1850" b="1">
                <a:solidFill>
                  <a:srgbClr val="192E5B"/>
                </a:solidFill>
                <a:latin typeface="Arial"/>
                <a:ea typeface="+mn-lt"/>
                <a:cs typeface="+mn-lt"/>
              </a:rPr>
              <a:t>7 days in presence </a:t>
            </a:r>
            <a:r>
              <a:rPr lang="en-US" sz="1850">
                <a:solidFill>
                  <a:srgbClr val="192E5B"/>
                </a:solidFill>
                <a:latin typeface="Arial"/>
                <a:ea typeface="+mn-lt"/>
                <a:cs typeface="+mn-lt"/>
              </a:rPr>
              <a:t>(to </a:t>
            </a:r>
            <a:r>
              <a:rPr lang="en-US" sz="1850" err="1">
                <a:solidFill>
                  <a:srgbClr val="192E5B"/>
                </a:solidFill>
                <a:latin typeface="Arial"/>
                <a:ea typeface="+mn-lt"/>
                <a:cs typeface="+mn-lt"/>
              </a:rPr>
              <a:t>analyse</a:t>
            </a:r>
            <a:r>
              <a:rPr lang="en-US" sz="1850">
                <a:solidFill>
                  <a:srgbClr val="192E5B"/>
                </a:solidFill>
                <a:latin typeface="Arial"/>
                <a:ea typeface="+mn-lt"/>
                <a:cs typeface="+mn-lt"/>
              </a:rPr>
              <a:t> case studies)</a:t>
            </a:r>
            <a:endParaRPr lang="en-US" sz="1850">
              <a:solidFill>
                <a:srgbClr val="192E5B"/>
              </a:solidFill>
              <a:latin typeface="Arial"/>
              <a:cs typeface="Arial"/>
            </a:endParaRPr>
          </a:p>
        </p:txBody>
      </p:sp>
      <p:sp>
        <p:nvSpPr>
          <p:cNvPr id="40" name="Triangle 39">
            <a:extLst>
              <a:ext uri="{FF2B5EF4-FFF2-40B4-BE49-F238E27FC236}">
                <a16:creationId xmlns:a16="http://schemas.microsoft.com/office/drawing/2014/main" id="{B9CF1DC5-044E-B1FF-FA0E-6354144A25B2}"/>
              </a:ext>
            </a:extLst>
          </p:cNvPr>
          <p:cNvSpPr/>
          <p:nvPr/>
        </p:nvSpPr>
        <p:spPr>
          <a:xfrm rot="10800000">
            <a:off x="2863823" y="2280626"/>
            <a:ext cx="2837793" cy="179840"/>
          </a:xfrm>
          <a:prstGeom prst="triangle">
            <a:avLst/>
          </a:prstGeom>
          <a:solidFill>
            <a:srgbClr val="1B3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 name="TextBox 3">
            <a:extLst>
              <a:ext uri="{FF2B5EF4-FFF2-40B4-BE49-F238E27FC236}">
                <a16:creationId xmlns:a16="http://schemas.microsoft.com/office/drawing/2014/main" id="{E3111A4C-27C9-9223-C0E2-35F3D8C80760}"/>
              </a:ext>
            </a:extLst>
          </p:cNvPr>
          <p:cNvSpPr txBox="1"/>
          <p:nvPr/>
        </p:nvSpPr>
        <p:spPr>
          <a:xfrm>
            <a:off x="2224123" y="1300660"/>
            <a:ext cx="9473505" cy="400110"/>
          </a:xfrm>
          <a:prstGeom prst="rect">
            <a:avLst/>
          </a:prstGeom>
          <a:noFill/>
        </p:spPr>
        <p:txBody>
          <a:bodyPr wrap="square" lIns="91440" tIns="45720" rIns="91440" bIns="45720" rtlCol="0" anchor="t">
            <a:spAutoFit/>
          </a:bodyPr>
          <a:lstStyle/>
          <a:p>
            <a:r>
              <a:rPr lang="en-GB" sz="2000">
                <a:solidFill>
                  <a:srgbClr val="002060"/>
                </a:solidFill>
                <a:latin typeface="Arial"/>
                <a:cs typeface="Arial"/>
              </a:rPr>
              <a:t>Hybrid Format:</a:t>
            </a:r>
            <a:endParaRPr lang="en-US"/>
          </a:p>
        </p:txBody>
      </p:sp>
    </p:spTree>
    <p:extLst>
      <p:ext uri="{BB962C8B-B14F-4D97-AF65-F5344CB8AC3E}">
        <p14:creationId xmlns:p14="http://schemas.microsoft.com/office/powerpoint/2010/main" val="37145323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3|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0ba0d4-70f6-460e-a401-fcc984fac0c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5F6035E19F624C9D4A75ED2F6D1561" ma:contentTypeVersion="13" ma:contentTypeDescription="Create a new document." ma:contentTypeScope="" ma:versionID="f494b992b02273b4c61049756aed2149">
  <xsd:schema xmlns:xsd="http://www.w3.org/2001/XMLSchema" xmlns:xs="http://www.w3.org/2001/XMLSchema" xmlns:p="http://schemas.microsoft.com/office/2006/metadata/properties" xmlns:ns2="b00ba0d4-70f6-460e-a401-fcc984fac0ce" xmlns:ns3="fac782d9-fffe-4cec-aae4-a5cef2893a96" targetNamespace="http://schemas.microsoft.com/office/2006/metadata/properties" ma:root="true" ma:fieldsID="a36d3503e628d8ac2d88770679ee7b62" ns2:_="" ns3:_="">
    <xsd:import namespace="b00ba0d4-70f6-460e-a401-fcc984fac0ce"/>
    <xsd:import namespace="fac782d9-fffe-4cec-aae4-a5cef2893a9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0ba0d4-70f6-460e-a401-fcc984fac0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77b169b-7464-4c14-89c9-ab876efcba0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c782d9-fffe-4cec-aae4-a5cef2893a9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9F0B03-BB15-4E11-A660-A4522FE6E932}">
  <ds:schemaRefs>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2006/metadata/properties"/>
    <ds:schemaRef ds:uri="http://purl.org/dc/terms/"/>
    <ds:schemaRef ds:uri="http://schemas.microsoft.com/office/infopath/2007/PartnerControls"/>
    <ds:schemaRef ds:uri="fac782d9-fffe-4cec-aae4-a5cef2893a96"/>
    <ds:schemaRef ds:uri="b00ba0d4-70f6-460e-a401-fcc984fac0ce"/>
    <ds:schemaRef ds:uri="http://purl.org/dc/dcmitype/"/>
  </ds:schemaRefs>
</ds:datastoreItem>
</file>

<file path=customXml/itemProps2.xml><?xml version="1.0" encoding="utf-8"?>
<ds:datastoreItem xmlns:ds="http://schemas.openxmlformats.org/officeDocument/2006/customXml" ds:itemID="{D71EF973-0635-484E-A26D-FD254A7A4491}">
  <ds:schemaRefs>
    <ds:schemaRef ds:uri="http://schemas.microsoft.com/sharepoint/v3/contenttype/forms"/>
  </ds:schemaRefs>
</ds:datastoreItem>
</file>

<file path=customXml/itemProps3.xml><?xml version="1.0" encoding="utf-8"?>
<ds:datastoreItem xmlns:ds="http://schemas.openxmlformats.org/officeDocument/2006/customXml" ds:itemID="{10FA8F80-C9C2-4DB8-BD5C-CE5BCC0A03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0ba0d4-70f6-460e-a401-fcc984fac0ce"/>
    <ds:schemaRef ds:uri="fac782d9-fffe-4cec-aae4-a5cef2893a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3319</TotalTime>
  <Words>1364</Words>
  <Application>Microsoft Macintosh PowerPoint</Application>
  <PresentationFormat>Widescreen</PresentationFormat>
  <Paragraphs>224</Paragraphs>
  <Slides>21</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Arial,Sans-Serif</vt:lpstr>
      <vt:lpstr>Calibri</vt:lpstr>
      <vt:lpstr>Calibri Light</vt:lpstr>
      <vt:lpstr>DIN Alternate</vt:lpstr>
      <vt:lpstr>DINPro-Bold</vt:lpstr>
      <vt:lpstr>Roboto</vt:lpstr>
      <vt:lpstr>Wingdings</vt:lpstr>
      <vt:lpstr>Office Theme</vt:lpstr>
      <vt:lpstr>PowerPoint Presentation</vt:lpstr>
      <vt:lpstr>DCC-CR’s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DECADE COLLABORATIVE CENTRE FOR COASTAL RESILIENCE</dc:title>
  <dc:creator>Sara Pasqualetto</dc:creator>
  <cp:lastModifiedBy>nadia</cp:lastModifiedBy>
  <cp:revision>64</cp:revision>
  <dcterms:created xsi:type="dcterms:W3CDTF">2023-03-16T21:43:10Z</dcterms:created>
  <dcterms:modified xsi:type="dcterms:W3CDTF">2024-01-25T08:43:47Z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0x010100D75F6035E19F624C9D4A75ED2F6D1561</vt:lpwstr>
  </property>
  <property fmtid="{D5CDD505-2E9C-101B-9397-08002B2CF9AE}" pid="3" name="MediaServiceImageTags">
    <vt:lpwstr/>
  </property>
</Properties>
</file>