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23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dar, Angelos" userId="021f56a6-0a84-4e13-949d-15a3b72b4a0c" providerId="ADAL" clId="{28D113D2-3C7F-4A97-997D-0B7D4BE72295}"/>
    <pc:docChg chg="undo custSel modSld">
      <pc:chgData name="Haidar, Angelos" userId="021f56a6-0a84-4e13-949d-15a3b72b4a0c" providerId="ADAL" clId="{28D113D2-3C7F-4A97-997D-0B7D4BE72295}" dt="2024-01-24T21:46:32.664" v="43" actId="20577"/>
      <pc:docMkLst>
        <pc:docMk/>
      </pc:docMkLst>
      <pc:sldChg chg="delSp modSp mod">
        <pc:chgData name="Haidar, Angelos" userId="021f56a6-0a84-4e13-949d-15a3b72b4a0c" providerId="ADAL" clId="{28D113D2-3C7F-4A97-997D-0B7D4BE72295}" dt="2024-01-24T21:46:32.664" v="43" actId="20577"/>
        <pc:sldMkLst>
          <pc:docMk/>
          <pc:sldMk cId="0" sldId="261"/>
        </pc:sldMkLst>
        <pc:spChg chg="mod">
          <ac:chgData name="Haidar, Angelos" userId="021f56a6-0a84-4e13-949d-15a3b72b4a0c" providerId="ADAL" clId="{28D113D2-3C7F-4A97-997D-0B7D4BE72295}" dt="2024-01-24T21:46:32.664" v="43" actId="20577"/>
          <ac:spMkLst>
            <pc:docMk/>
            <pc:sldMk cId="0" sldId="261"/>
            <ac:spMk id="9" creationId="{00000000-0000-0000-0000-000000000000}"/>
          </ac:spMkLst>
        </pc:spChg>
        <pc:spChg chg="del mod">
          <ac:chgData name="Haidar, Angelos" userId="021f56a6-0a84-4e13-949d-15a3b72b4a0c" providerId="ADAL" clId="{28D113D2-3C7F-4A97-997D-0B7D4BE72295}" dt="2024-01-24T21:46:10.950" v="28" actId="478"/>
          <ac:spMkLst>
            <pc:docMk/>
            <pc:sldMk cId="0" sldId="261"/>
            <ac:spMk id="10" creationId="{00000000-0000-0000-0000-000000000000}"/>
          </ac:spMkLst>
        </pc:spChg>
        <pc:grpChg chg="mod">
          <ac:chgData name="Haidar, Angelos" userId="021f56a6-0a84-4e13-949d-15a3b72b4a0c" providerId="ADAL" clId="{28D113D2-3C7F-4A97-997D-0B7D4BE72295}" dt="2024-01-24T21:44:20.199" v="1" actId="1076"/>
          <ac:grpSpMkLst>
            <pc:docMk/>
            <pc:sldMk cId="0" sldId="261"/>
            <ac:grpSpMk id="5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0206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206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206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206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850900"/>
            <a:ext cx="1545336" cy="5842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2601" y="5657124"/>
            <a:ext cx="1233178" cy="8823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625" y="885103"/>
            <a:ext cx="9517057" cy="12027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0206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0976" y="2449119"/>
            <a:ext cx="7474584" cy="343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77123" y="6334774"/>
            <a:ext cx="22161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rinivas@incois.gov.in" TargetMode="External"/><Relationship Id="rId2" Type="http://schemas.openxmlformats.org/officeDocument/2006/relationships/hyperlink" Target="mailto:nadia.pinardi@unibo.it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850900"/>
            <a:ext cx="10388600" cy="5842000"/>
            <a:chOff x="152400" y="850900"/>
            <a:chExt cx="10388600" cy="584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50900"/>
              <a:ext cx="10388600" cy="5842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500" y="5204554"/>
              <a:ext cx="1338486" cy="95767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8425" y="6350539"/>
            <a:ext cx="21323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Katerina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Katopis</a:t>
            </a:r>
            <a:r>
              <a:rPr sz="9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Ocean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Bank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9605" y="6076239"/>
            <a:ext cx="2257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5080" indent="-280035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Trebuchet MS"/>
                <a:cs typeface="Trebuchet MS"/>
              </a:rPr>
              <a:t>UNESCO-</a:t>
            </a:r>
            <a:r>
              <a:rPr sz="1500" b="1" spc="-114" dirty="0">
                <a:solidFill>
                  <a:srgbClr val="FFFFFF"/>
                </a:solidFill>
                <a:latin typeface="Trebuchet MS"/>
                <a:cs typeface="Trebuchet MS"/>
              </a:rPr>
              <a:t>IOC,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Trebuchet MS"/>
                <a:cs typeface="Trebuchet MS"/>
              </a:rPr>
              <a:t>Paris,</a:t>
            </a:r>
            <a:r>
              <a:rPr sz="15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Trebuchet MS"/>
                <a:cs typeface="Trebuchet MS"/>
              </a:rPr>
              <a:t>France </a:t>
            </a:r>
            <a:r>
              <a:rPr sz="1500" b="1" spc="-170" dirty="0">
                <a:solidFill>
                  <a:srgbClr val="FFFFFF"/>
                </a:solidFill>
                <a:latin typeface="Trebuchet MS"/>
                <a:cs typeface="Trebuchet MS"/>
              </a:rPr>
              <a:t>25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Trebuchet MS"/>
                <a:cs typeface="Trebuchet MS"/>
              </a:rPr>
              <a:t>26</a:t>
            </a:r>
            <a:r>
              <a:rPr sz="15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Trebuchet MS"/>
                <a:cs typeface="Trebuchet MS"/>
              </a:rPr>
              <a:t>January</a:t>
            </a:r>
            <a:r>
              <a:rPr sz="15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1932" y="2015873"/>
            <a:ext cx="10090150" cy="3172460"/>
          </a:xfrm>
          <a:custGeom>
            <a:avLst/>
            <a:gdLst/>
            <a:ahLst/>
            <a:cxnLst/>
            <a:rect l="l" t="t" r="r" b="b"/>
            <a:pathLst>
              <a:path w="10090150" h="3172460">
                <a:moveTo>
                  <a:pt x="10089533" y="0"/>
                </a:moveTo>
                <a:lnTo>
                  <a:pt x="0" y="0"/>
                </a:lnTo>
                <a:lnTo>
                  <a:pt x="0" y="3172378"/>
                </a:lnTo>
                <a:lnTo>
                  <a:pt x="10089533" y="3172378"/>
                </a:lnTo>
                <a:lnTo>
                  <a:pt x="10089533" y="0"/>
                </a:lnTo>
                <a:close/>
              </a:path>
            </a:pathLst>
          </a:custGeom>
          <a:solidFill>
            <a:srgbClr val="FFFFFF">
              <a:alpha val="631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0817" y="2017395"/>
            <a:ext cx="8689975" cy="1162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307340">
              <a:lnSpc>
                <a:spcPct val="101600"/>
              </a:lnSpc>
              <a:spcBef>
                <a:spcPts val="25"/>
              </a:spcBef>
            </a:pP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Vision</a:t>
            </a:r>
            <a:r>
              <a:rPr sz="3700" b="0" spc="80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2030</a:t>
            </a:r>
            <a:r>
              <a:rPr sz="3700" b="0" spc="80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–</a:t>
            </a:r>
            <a:r>
              <a:rPr sz="3700" b="0" spc="90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Draft</a:t>
            </a:r>
            <a:r>
              <a:rPr sz="3700" b="0" spc="85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White</a:t>
            </a:r>
            <a:r>
              <a:rPr sz="3700" b="0" spc="90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paper</a:t>
            </a:r>
            <a:r>
              <a:rPr sz="3700" b="0" spc="90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of</a:t>
            </a:r>
            <a:r>
              <a:rPr sz="3700" b="0" spc="70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WG-</a:t>
            </a:r>
            <a:r>
              <a:rPr sz="3700" b="0" spc="-25" dirty="0">
                <a:solidFill>
                  <a:srgbClr val="0B194D"/>
                </a:solidFill>
                <a:latin typeface="Calibri"/>
                <a:cs typeface="Calibri"/>
              </a:rPr>
              <a:t>6: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Increase</a:t>
            </a:r>
            <a:r>
              <a:rPr sz="3700" b="0" spc="85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Coastal</a:t>
            </a:r>
            <a:r>
              <a:rPr sz="3700" b="0" spc="90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Resilience</a:t>
            </a:r>
            <a:r>
              <a:rPr sz="3700" b="0" spc="95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to</a:t>
            </a:r>
            <a:r>
              <a:rPr sz="3700" b="0" spc="105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dirty="0">
                <a:solidFill>
                  <a:srgbClr val="0B194D"/>
                </a:solidFill>
                <a:latin typeface="Calibri"/>
                <a:cs typeface="Calibri"/>
              </a:rPr>
              <a:t>Ocean</a:t>
            </a:r>
            <a:r>
              <a:rPr sz="3700" b="0" spc="105" dirty="0">
                <a:solidFill>
                  <a:srgbClr val="0B194D"/>
                </a:solidFill>
                <a:latin typeface="Calibri"/>
                <a:cs typeface="Calibri"/>
              </a:rPr>
              <a:t> </a:t>
            </a:r>
            <a:r>
              <a:rPr sz="3700" b="0" spc="-10" dirty="0">
                <a:solidFill>
                  <a:srgbClr val="0B194D"/>
                </a:solidFill>
                <a:latin typeface="Calibri"/>
                <a:cs typeface="Calibri"/>
              </a:rPr>
              <a:t>Hazards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7586" y="3476821"/>
            <a:ext cx="7456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2060"/>
                </a:solidFill>
                <a:latin typeface="Calibri"/>
                <a:cs typeface="Calibri"/>
              </a:rPr>
              <a:t>Presented</a:t>
            </a:r>
            <a:r>
              <a:rPr sz="20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Srinivasa</a:t>
            </a:r>
            <a:r>
              <a:rPr sz="2000" b="1" spc="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Kumar</a:t>
            </a:r>
            <a:r>
              <a:rPr sz="2000" b="1" spc="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Tummala,</a:t>
            </a:r>
            <a:r>
              <a:rPr sz="2000" b="1" spc="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DCC-IOR</a:t>
            </a:r>
            <a:r>
              <a:rPr sz="2000" b="1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&amp;</a:t>
            </a:r>
            <a:r>
              <a:rPr sz="2000" b="1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Nadia</a:t>
            </a:r>
            <a:r>
              <a:rPr sz="2000" b="1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Pinardi,</a:t>
            </a:r>
            <a:r>
              <a:rPr sz="2000" b="1" spc="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Calibri"/>
                <a:cs typeface="Calibri"/>
              </a:rPr>
              <a:t>DCC-CR</a:t>
            </a:r>
            <a:r>
              <a:rPr sz="2000" b="1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libri"/>
                <a:cs typeface="Calibri"/>
              </a:rPr>
              <a:t>(Online)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6949" y="4417608"/>
            <a:ext cx="2033905" cy="368300"/>
          </a:xfrm>
          <a:prstGeom prst="rect">
            <a:avLst/>
          </a:prstGeom>
          <a:solidFill>
            <a:srgbClr val="00008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0"/>
              </a:lnSpc>
            </a:pPr>
            <a:r>
              <a:rPr sz="2400" b="1" spc="-105" dirty="0">
                <a:solidFill>
                  <a:srgbClr val="FFFFFF"/>
                </a:solidFill>
                <a:latin typeface="Trebuchet MS"/>
                <a:cs typeface="Trebuchet MS"/>
              </a:rPr>
              <a:t>Agenda</a:t>
            </a:r>
            <a:r>
              <a:rPr sz="2400" b="1" spc="-145" dirty="0">
                <a:solidFill>
                  <a:srgbClr val="FFFFFF"/>
                </a:solidFill>
                <a:latin typeface="Trebuchet MS"/>
                <a:cs typeface="Trebuchet MS"/>
              </a:rPr>
              <a:t> Item</a:t>
            </a:r>
            <a:r>
              <a:rPr sz="2400" b="1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rebuchet MS"/>
                <a:cs typeface="Trebuchet MS"/>
              </a:rPr>
              <a:t>2D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9389" y="4798253"/>
            <a:ext cx="7674609" cy="304800"/>
          </a:xfrm>
          <a:prstGeom prst="rect">
            <a:avLst/>
          </a:prstGeom>
          <a:solidFill>
            <a:srgbClr val="00008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95"/>
              </a:lnSpc>
              <a:tabLst>
                <a:tab pos="4301490" algn="l"/>
              </a:tabLst>
            </a:pPr>
            <a:r>
              <a:rPr sz="2000" b="1" spc="-190" dirty="0">
                <a:solidFill>
                  <a:srgbClr val="FFFFFF"/>
                </a:solidFill>
                <a:latin typeface="Trebuchet MS"/>
                <a:cs typeface="Trebuchet MS"/>
              </a:rPr>
              <a:t>4th</a:t>
            </a:r>
            <a:r>
              <a:rPr sz="20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Meeting</a:t>
            </a:r>
            <a:r>
              <a:rPr sz="20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6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Scientific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Committee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00" b="1" spc="-17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000" b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20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25" dirty="0">
                <a:solidFill>
                  <a:srgbClr val="FFFFFF"/>
                </a:solidFill>
                <a:latin typeface="Trebuchet MS"/>
                <a:cs typeface="Trebuchet MS"/>
              </a:rPr>
              <a:t>Ocean</a:t>
            </a: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Decade</a:t>
            </a: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rebuchet MS"/>
                <a:cs typeface="Trebuchet MS"/>
              </a:rPr>
              <a:t>Tsunami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47794" y="4798252"/>
            <a:ext cx="1321435" cy="304800"/>
          </a:xfrm>
          <a:prstGeom prst="rect">
            <a:avLst/>
          </a:prstGeom>
          <a:solidFill>
            <a:srgbClr val="00008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95"/>
              </a:lnSpc>
            </a:pPr>
            <a:r>
              <a:rPr sz="2000" b="1" spc="-45" dirty="0">
                <a:solidFill>
                  <a:srgbClr val="FFFFFF"/>
                </a:solidFill>
                <a:latin typeface="Trebuchet MS"/>
                <a:cs typeface="Trebuchet MS"/>
              </a:rPr>
              <a:t>Programme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5419" y="2006145"/>
            <a:ext cx="2623820" cy="4091304"/>
          </a:xfrm>
          <a:custGeom>
            <a:avLst/>
            <a:gdLst/>
            <a:ahLst/>
            <a:cxnLst/>
            <a:rect l="l" t="t" r="r" b="b"/>
            <a:pathLst>
              <a:path w="2623820" h="4091304">
                <a:moveTo>
                  <a:pt x="1311828" y="0"/>
                </a:moveTo>
                <a:lnTo>
                  <a:pt x="576388" y="496760"/>
                </a:lnTo>
                <a:lnTo>
                  <a:pt x="920272" y="496760"/>
                </a:lnTo>
                <a:lnTo>
                  <a:pt x="920272" y="710728"/>
                </a:lnTo>
                <a:lnTo>
                  <a:pt x="0" y="710728"/>
                </a:lnTo>
                <a:lnTo>
                  <a:pt x="0" y="4090752"/>
                </a:lnTo>
                <a:lnTo>
                  <a:pt x="2623651" y="4090752"/>
                </a:lnTo>
                <a:lnTo>
                  <a:pt x="2623651" y="710728"/>
                </a:lnTo>
                <a:lnTo>
                  <a:pt x="1703379" y="710728"/>
                </a:lnTo>
                <a:lnTo>
                  <a:pt x="1703379" y="496760"/>
                </a:lnTo>
                <a:lnTo>
                  <a:pt x="2047264" y="496760"/>
                </a:lnTo>
                <a:lnTo>
                  <a:pt x="1311828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2816" y="2006144"/>
            <a:ext cx="2623820" cy="4091304"/>
          </a:xfrm>
          <a:custGeom>
            <a:avLst/>
            <a:gdLst/>
            <a:ahLst/>
            <a:cxnLst/>
            <a:rect l="l" t="t" r="r" b="b"/>
            <a:pathLst>
              <a:path w="2623820" h="4091304">
                <a:moveTo>
                  <a:pt x="2623647" y="0"/>
                </a:moveTo>
                <a:lnTo>
                  <a:pt x="0" y="0"/>
                </a:lnTo>
                <a:lnTo>
                  <a:pt x="0" y="3380023"/>
                </a:lnTo>
                <a:lnTo>
                  <a:pt x="920271" y="3380023"/>
                </a:lnTo>
                <a:lnTo>
                  <a:pt x="920271" y="3593990"/>
                </a:lnTo>
                <a:lnTo>
                  <a:pt x="576386" y="3593990"/>
                </a:lnTo>
                <a:lnTo>
                  <a:pt x="1311822" y="4090751"/>
                </a:lnTo>
                <a:lnTo>
                  <a:pt x="2047260" y="3593990"/>
                </a:lnTo>
                <a:lnTo>
                  <a:pt x="1703377" y="3593990"/>
                </a:lnTo>
                <a:lnTo>
                  <a:pt x="1703377" y="3380023"/>
                </a:lnTo>
                <a:lnTo>
                  <a:pt x="2623647" y="3380023"/>
                </a:lnTo>
                <a:lnTo>
                  <a:pt x="2623647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90968" y="3500617"/>
            <a:ext cx="2018664" cy="23634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7150">
              <a:lnSpc>
                <a:spcPct val="102699"/>
              </a:lnSpc>
              <a:spcBef>
                <a:spcPts val="145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Collect</a:t>
            </a:r>
            <a:r>
              <a:rPr sz="15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observations</a:t>
            </a:r>
            <a:r>
              <a:rPr sz="15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produce</a:t>
            </a:r>
            <a:r>
              <a:rPr sz="1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analysis</a:t>
            </a:r>
            <a:r>
              <a:rPr sz="1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forecast: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Op.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centres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04800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endParaRPr sz="1500">
              <a:latin typeface="Calibri"/>
              <a:cs typeface="Calibri"/>
            </a:endParaRPr>
          </a:p>
          <a:p>
            <a:pPr marL="304800" marR="81280" indent="-292735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Indigenous</a:t>
            </a:r>
            <a:r>
              <a:rPr sz="1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local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communities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04800" algn="l"/>
              </a:tabLst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NGOs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15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defence</a:t>
            </a:r>
            <a:r>
              <a:rPr sz="1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org.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0330" y="2833822"/>
            <a:ext cx="2273935" cy="708025"/>
          </a:xfrm>
          <a:prstGeom prst="rect">
            <a:avLst/>
          </a:prstGeom>
          <a:ln w="8114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450850" marR="445770" indent="156210">
              <a:lnSpc>
                <a:spcPct val="100000"/>
              </a:lnSpc>
              <a:spcBef>
                <a:spcPts val="21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Upstream stakeholders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2936" y="2951978"/>
            <a:ext cx="2153285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risk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r>
              <a:rPr sz="1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governance: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2936" y="3433624"/>
            <a:ext cx="2193925" cy="1650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Gov/Public</a:t>
            </a:r>
            <a:r>
              <a:rPr sz="15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authorities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Coast</a:t>
            </a:r>
            <a:r>
              <a:rPr sz="15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Guards/Civil</a:t>
            </a:r>
            <a:r>
              <a:rPr sz="15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prot.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Indigenous</a:t>
            </a:r>
            <a:r>
              <a:rPr sz="1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endParaRPr sz="1500">
              <a:latin typeface="Calibri"/>
              <a:cs typeface="Calibri"/>
            </a:endParaRPr>
          </a:p>
          <a:p>
            <a:pPr marL="30480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communities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r>
              <a:rPr sz="1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institutions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Media/Opinion</a:t>
            </a:r>
            <a:r>
              <a:rPr sz="15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5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7721" y="2167924"/>
            <a:ext cx="2273935" cy="708025"/>
          </a:xfrm>
          <a:prstGeom prst="rect">
            <a:avLst/>
          </a:prstGeom>
          <a:ln w="8114">
            <a:solidFill>
              <a:srgbClr val="FFFFF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50850" marR="440055" indent="-7620">
              <a:lnSpc>
                <a:spcPct val="100000"/>
              </a:lnSpc>
              <a:spcBef>
                <a:spcPts val="204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Downstream stakeholders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59072" y="2006142"/>
            <a:ext cx="2573655" cy="4091304"/>
          </a:xfrm>
          <a:custGeom>
            <a:avLst/>
            <a:gdLst/>
            <a:ahLst/>
            <a:cxnLst/>
            <a:rect l="l" t="t" r="r" b="b"/>
            <a:pathLst>
              <a:path w="2573654" h="4091304">
                <a:moveTo>
                  <a:pt x="2264008" y="0"/>
                </a:moveTo>
                <a:lnTo>
                  <a:pt x="309488" y="0"/>
                </a:lnTo>
                <a:lnTo>
                  <a:pt x="309488" y="1835062"/>
                </a:lnTo>
                <a:lnTo>
                  <a:pt x="214088" y="1835062"/>
                </a:lnTo>
                <a:lnTo>
                  <a:pt x="214088" y="1608823"/>
                </a:lnTo>
                <a:lnTo>
                  <a:pt x="0" y="2045375"/>
                </a:lnTo>
                <a:lnTo>
                  <a:pt x="214088" y="2481927"/>
                </a:lnTo>
                <a:lnTo>
                  <a:pt x="214088" y="2255688"/>
                </a:lnTo>
                <a:lnTo>
                  <a:pt x="309488" y="2255688"/>
                </a:lnTo>
                <a:lnTo>
                  <a:pt x="309488" y="4090750"/>
                </a:lnTo>
                <a:lnTo>
                  <a:pt x="2264008" y="4090750"/>
                </a:lnTo>
                <a:lnTo>
                  <a:pt x="2264008" y="2255688"/>
                </a:lnTo>
                <a:lnTo>
                  <a:pt x="2359409" y="2255688"/>
                </a:lnTo>
                <a:lnTo>
                  <a:pt x="2359409" y="2481927"/>
                </a:lnTo>
                <a:lnTo>
                  <a:pt x="2573498" y="2045375"/>
                </a:lnTo>
                <a:lnTo>
                  <a:pt x="2359409" y="1608823"/>
                </a:lnTo>
                <a:lnTo>
                  <a:pt x="2359409" y="1835062"/>
                </a:lnTo>
                <a:lnTo>
                  <a:pt x="2264008" y="1835062"/>
                </a:lnTo>
                <a:lnTo>
                  <a:pt x="2264008" y="0"/>
                </a:lnTo>
                <a:close/>
              </a:path>
            </a:pathLst>
          </a:custGeom>
          <a:solidFill>
            <a:srgbClr val="385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01490" y="3064753"/>
            <a:ext cx="1698625" cy="9645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60"/>
              </a:spcBef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Knowledgeable</a:t>
            </a:r>
            <a:r>
              <a:rPr sz="15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users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customize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specific needs: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1490" y="3991345"/>
            <a:ext cx="1674495" cy="12084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304800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04800" algn="l"/>
              </a:tabLst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1500" spc="-20" dirty="0">
                <a:solidFill>
                  <a:srgbClr val="FFFFFF"/>
                </a:solidFill>
                <a:latin typeface="Calibri"/>
                <a:cs typeface="Calibri"/>
              </a:rPr>
              <a:t>NGOs</a:t>
            </a:r>
            <a:endParaRPr sz="1500">
              <a:latin typeface="Calibri"/>
              <a:cs typeface="Calibri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15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Defense</a:t>
            </a:r>
            <a:endParaRPr sz="1500">
              <a:latin typeface="Calibri"/>
              <a:cs typeface="Calibri"/>
            </a:endParaRPr>
          </a:p>
          <a:p>
            <a:pPr marL="304800">
              <a:lnSpc>
                <a:spcPct val="100000"/>
              </a:lnSpc>
              <a:spcBef>
                <a:spcPts val="12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Organizations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0286" y="2167924"/>
            <a:ext cx="1751330" cy="708025"/>
          </a:xfrm>
          <a:prstGeom prst="rect">
            <a:avLst/>
          </a:prstGeom>
          <a:ln w="8114">
            <a:solidFill>
              <a:srgbClr val="FFFFF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89230" marR="167640" indent="-17780">
              <a:lnSpc>
                <a:spcPct val="100000"/>
              </a:lnSpc>
              <a:spcBef>
                <a:spcPts val="204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Intermediate stakeholders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7596" y="5993943"/>
            <a:ext cx="2235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606" rIns="0" bIns="0" rtlCol="0">
            <a:spAutoFit/>
          </a:bodyPr>
          <a:lstStyle/>
          <a:p>
            <a:pPr marL="170053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Users</a:t>
            </a:r>
            <a:r>
              <a:rPr spc="-150" dirty="0"/>
              <a:t> </a:t>
            </a:r>
            <a:r>
              <a:rPr dirty="0"/>
              <a:t>and</a:t>
            </a:r>
            <a:r>
              <a:rPr spc="-160" dirty="0"/>
              <a:t> </a:t>
            </a:r>
            <a:r>
              <a:rPr spc="-10" dirty="0"/>
              <a:t>stakeholders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0634" y="2135617"/>
            <a:ext cx="7741284" cy="418337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10"/>
              </a:spcBef>
              <a:buFont typeface="Arial"/>
              <a:buChar char="►"/>
              <a:tabLst>
                <a:tab pos="3048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Priority</a:t>
            </a:r>
            <a:r>
              <a:rPr sz="2000" b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Issues</a:t>
            </a:r>
            <a:endParaRPr sz="2000">
              <a:latin typeface="Arial"/>
              <a:cs typeface="Arial"/>
            </a:endParaRPr>
          </a:p>
          <a:p>
            <a:pPr marL="255904" marR="125095" indent="-243840">
              <a:lnSpc>
                <a:spcPct val="106500"/>
              </a:lnSpc>
              <a:spcBef>
                <a:spcPts val="755"/>
              </a:spcBef>
              <a:buFont typeface="Arial"/>
              <a:buChar char="•"/>
              <a:tabLst>
                <a:tab pos="255904" algn="l"/>
              </a:tabLst>
            </a:pPr>
            <a:r>
              <a:rPr sz="2000" b="1" dirty="0">
                <a:latin typeface="Calibri"/>
                <a:cs typeface="Calibri"/>
              </a:rPr>
              <a:t>Vital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Role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Observations:</a:t>
            </a:r>
            <a:r>
              <a:rPr sz="2000" b="1" spc="9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Observations</a:t>
            </a:r>
            <a:r>
              <a:rPr sz="20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20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essential</a:t>
            </a:r>
            <a:r>
              <a:rPr sz="20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inputs</a:t>
            </a:r>
            <a:r>
              <a:rPr sz="20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0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early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warning</a:t>
            </a:r>
            <a:r>
              <a:rPr sz="200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systems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especially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predicting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high-impact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weather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ocean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hazards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few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days</a:t>
            </a:r>
            <a:endParaRPr sz="2000">
              <a:latin typeface="Calibri"/>
              <a:cs typeface="Calibri"/>
            </a:endParaRPr>
          </a:p>
          <a:p>
            <a:pPr marL="255904" marR="5080" indent="-243840">
              <a:lnSpc>
                <a:spcPct val="108000"/>
              </a:lnSpc>
              <a:spcBef>
                <a:spcPts val="1010"/>
              </a:spcBef>
              <a:buFont typeface="Arial"/>
              <a:buChar char="•"/>
              <a:tabLst>
                <a:tab pos="255904" algn="l"/>
              </a:tabLst>
            </a:pPr>
            <a:r>
              <a:rPr sz="2000" b="1" dirty="0">
                <a:latin typeface="Calibri"/>
                <a:cs typeface="Calibri"/>
              </a:rPr>
              <a:t>Global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Data</a:t>
            </a:r>
            <a:r>
              <a:rPr sz="2000" b="1" spc="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Sharing: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Early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warning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systems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countries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freely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sharing</a:t>
            </a:r>
            <a:r>
              <a:rPr sz="20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data</a:t>
            </a:r>
            <a:r>
              <a:rPr sz="20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globally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using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advanced</a:t>
            </a:r>
            <a:r>
              <a:rPr sz="20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computing</a:t>
            </a:r>
            <a:r>
              <a:rPr sz="20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centers</a:t>
            </a:r>
            <a:r>
              <a:rPr sz="20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processing</a:t>
            </a:r>
            <a:endParaRPr sz="2000">
              <a:latin typeface="Calibri"/>
              <a:cs typeface="Calibri"/>
            </a:endParaRPr>
          </a:p>
          <a:p>
            <a:pPr marL="255904" marR="499109" indent="-243840">
              <a:lnSpc>
                <a:spcPct val="106500"/>
              </a:lnSpc>
              <a:spcBef>
                <a:spcPts val="1045"/>
              </a:spcBef>
              <a:buFont typeface="Arial"/>
              <a:buChar char="•"/>
              <a:tabLst>
                <a:tab pos="255904" algn="l"/>
              </a:tabLst>
            </a:pPr>
            <a:r>
              <a:rPr sz="2000" b="1" dirty="0">
                <a:latin typeface="Calibri"/>
                <a:cs typeface="Calibri"/>
              </a:rPr>
              <a:t>Crucial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Datasets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for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Warnings: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these</a:t>
            </a:r>
            <a:r>
              <a:rPr sz="20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datasets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suitable </a:t>
            </a:r>
            <a:r>
              <a:rPr sz="2000" dirty="0">
                <a:latin typeface="Calibri"/>
                <a:cs typeface="Calibri"/>
              </a:rPr>
              <a:t>combination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past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information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(observations)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predictions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numerical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modelling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AI</a:t>
            </a:r>
            <a:endParaRPr sz="2000">
              <a:latin typeface="Calibri"/>
              <a:cs typeface="Calibri"/>
            </a:endParaRPr>
          </a:p>
          <a:p>
            <a:pPr marL="255904" marR="781050" indent="-243840">
              <a:lnSpc>
                <a:spcPct val="104000"/>
              </a:lnSpc>
              <a:spcBef>
                <a:spcPts val="1105"/>
              </a:spcBef>
              <a:buFont typeface="Arial"/>
              <a:buChar char="•"/>
              <a:tabLst>
                <a:tab pos="255904" algn="l"/>
              </a:tabLst>
            </a:pPr>
            <a:r>
              <a:rPr sz="2000" b="1" dirty="0">
                <a:latin typeface="Calibri"/>
                <a:cs typeface="Calibri"/>
              </a:rPr>
              <a:t>Adaptation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Planning</a:t>
            </a:r>
            <a:r>
              <a:rPr sz="2000" b="1" spc="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Data:</a:t>
            </a:r>
            <a:r>
              <a:rPr sz="2000" b="1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Adapting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climate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requires </a:t>
            </a:r>
            <a:r>
              <a:rPr sz="2000" dirty="0">
                <a:latin typeface="Calibri"/>
                <a:cs typeface="Calibri"/>
              </a:rPr>
              <a:t>downscaling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climate</a:t>
            </a:r>
            <a:r>
              <a:rPr sz="200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scenarios</a:t>
            </a:r>
            <a:r>
              <a:rPr sz="200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00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carry</a:t>
            </a:r>
            <a:r>
              <a:rPr sz="2000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out</a:t>
            </a:r>
            <a:r>
              <a:rPr sz="20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impact</a:t>
            </a:r>
            <a:r>
              <a:rPr sz="200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modeling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213" rIns="0" bIns="0" rtlCol="0">
            <a:spAutoFit/>
          </a:bodyPr>
          <a:lstStyle/>
          <a:p>
            <a:pPr marL="1700530" marR="5080">
              <a:lnSpc>
                <a:spcPts val="3190"/>
              </a:lnSpc>
              <a:spcBef>
                <a:spcPts val="245"/>
              </a:spcBef>
            </a:pPr>
            <a:r>
              <a:rPr spc="-75" dirty="0"/>
              <a:t>Preliminary</a:t>
            </a:r>
            <a:r>
              <a:rPr spc="-114" dirty="0"/>
              <a:t> </a:t>
            </a:r>
            <a:r>
              <a:rPr spc="-105" dirty="0"/>
              <a:t>User</a:t>
            </a:r>
            <a:r>
              <a:rPr spc="-85" dirty="0"/>
              <a:t> </a:t>
            </a:r>
            <a:r>
              <a:rPr spc="-40" dirty="0"/>
              <a:t>Needs</a:t>
            </a:r>
            <a:r>
              <a:rPr spc="-125" dirty="0"/>
              <a:t> </a:t>
            </a:r>
            <a:r>
              <a:rPr spc="-10" dirty="0"/>
              <a:t>for</a:t>
            </a:r>
            <a:r>
              <a:rPr spc="-110" dirty="0"/>
              <a:t> </a:t>
            </a:r>
            <a:r>
              <a:rPr spc="-35" dirty="0"/>
              <a:t>Coastal</a:t>
            </a:r>
            <a:r>
              <a:rPr spc="-114" dirty="0"/>
              <a:t> </a:t>
            </a:r>
            <a:r>
              <a:rPr spc="-10" dirty="0"/>
              <a:t>Resilience Components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850900"/>
            <a:ext cx="1545590" cy="5842000"/>
            <a:chOff x="152400" y="850900"/>
            <a:chExt cx="1545590" cy="584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50900"/>
              <a:ext cx="1545336" cy="5842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601" y="5657124"/>
              <a:ext cx="1233178" cy="88232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45365" y="995748"/>
            <a:ext cx="36493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3048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Annex</a:t>
            </a:r>
            <a:r>
              <a:rPr sz="2000" b="1" spc="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3:</a:t>
            </a:r>
            <a:r>
              <a:rPr sz="2000" b="1" spc="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Priority</a:t>
            </a:r>
            <a:r>
              <a:rPr sz="2000" b="1" spc="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Data</a:t>
            </a:r>
            <a:r>
              <a:rPr sz="2000" b="1" spc="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Sets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92084" y="1460354"/>
          <a:ext cx="8778240" cy="4798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7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079"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Thematic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set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Variables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40"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Meteorological</a:t>
                      </a:r>
                      <a:r>
                        <a:rPr sz="15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Data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 marR="368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Real-time</a:t>
                      </a:r>
                      <a:r>
                        <a:rPr sz="10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weather</a:t>
                      </a:r>
                      <a:r>
                        <a:rPr sz="10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0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both</a:t>
                      </a:r>
                      <a:r>
                        <a:rPr sz="10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instruments</a:t>
                      </a:r>
                      <a:r>
                        <a:rPr sz="10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numerical</a:t>
                      </a:r>
                      <a:r>
                        <a:rPr sz="10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models,</a:t>
                      </a:r>
                      <a:r>
                        <a:rPr sz="10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0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temperature,</a:t>
                      </a:r>
                      <a:r>
                        <a:rPr sz="10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humidity,</a:t>
                      </a:r>
                      <a:r>
                        <a:rPr sz="10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wind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speed,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wind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direction,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precipitation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atmospheric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pressure.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40"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Seismic</a:t>
                      </a:r>
                      <a:r>
                        <a:rPr sz="15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Geophysical</a:t>
                      </a:r>
                      <a:r>
                        <a:rPr sz="15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Data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 marR="368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Earthquake</a:t>
                      </a:r>
                      <a:r>
                        <a:rPr sz="10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seismometers,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strong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motion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accelerometers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detect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seismic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activity,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Global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Navigation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Satellite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System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(GNSS)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monitor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ground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deformation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due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earthquake,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volcanic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activity,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landslide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etc.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Hydrological</a:t>
                      </a:r>
                      <a:r>
                        <a:rPr sz="15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Data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 marR="37465" algn="just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River</a:t>
                      </a:r>
                      <a:r>
                        <a:rPr sz="10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discharge</a:t>
                      </a:r>
                      <a:r>
                        <a:rPr sz="1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levels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flow</a:t>
                      </a:r>
                      <a:r>
                        <a:rPr sz="10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rates</a:t>
                      </a:r>
                      <a:r>
                        <a:rPr sz="1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0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gauges</a:t>
                      </a:r>
                      <a:r>
                        <a:rPr sz="1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0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hydrological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modelling,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soil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moisture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assess</a:t>
                      </a:r>
                      <a:r>
                        <a:rPr sz="1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landslides</a:t>
                      </a:r>
                      <a:r>
                        <a:rPr sz="1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flooding</a:t>
                      </a:r>
                      <a:r>
                        <a:rPr sz="1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risk.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Dissolved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chemicals</a:t>
                      </a:r>
                      <a:r>
                        <a:rPr sz="1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loading,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sediment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mass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balance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river-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estuary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interface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coastal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ocean.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344"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Oceanographic</a:t>
                      </a:r>
                      <a:r>
                        <a:rPr sz="15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Data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 marR="36830" algn="just">
                        <a:lnSpc>
                          <a:spcPct val="102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Sea</a:t>
                      </a:r>
                      <a:r>
                        <a:rPr sz="1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monitor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potential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tsunamis,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Sea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0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situ,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satellite</a:t>
                      </a:r>
                      <a:r>
                        <a:rPr sz="1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numerical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models</a:t>
                      </a:r>
                      <a:r>
                        <a:rPr sz="1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storm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surges,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wave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buoy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numerical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model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outputs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high-waves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swells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etc.,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sea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temperature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salinity,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marine</a:t>
                      </a:r>
                      <a:r>
                        <a:rPr sz="1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0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satellite,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situ</a:t>
                      </a:r>
                      <a:r>
                        <a:rPr sz="1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numerical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oceanographic</a:t>
                      </a:r>
                      <a:r>
                        <a:rPr sz="1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models</a:t>
                      </a:r>
                      <a:r>
                        <a:rPr sz="1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track</a:t>
                      </a:r>
                      <a:r>
                        <a:rPr sz="1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heat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anomalies</a:t>
                      </a:r>
                      <a:r>
                        <a:rPr sz="1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transport</a:t>
                      </a:r>
                      <a:r>
                        <a:rPr sz="10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pollutants</a:t>
                      </a:r>
                      <a:r>
                        <a:rPr sz="1000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sediments.</a:t>
                      </a:r>
                      <a:r>
                        <a:rPr sz="10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Biogeochemical</a:t>
                      </a:r>
                      <a:r>
                        <a:rPr sz="10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variables</a:t>
                      </a:r>
                      <a:r>
                        <a:rPr sz="1000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000" spc="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satellite,</a:t>
                      </a:r>
                      <a:r>
                        <a:rPr sz="10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situ</a:t>
                      </a:r>
                      <a:r>
                        <a:rPr sz="10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numerical</a:t>
                      </a:r>
                      <a:r>
                        <a:rPr sz="10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models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including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phytoplankton,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PH,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oxygen,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dissolved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particulate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chemical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species.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Human</a:t>
                      </a:r>
                      <a:r>
                        <a:rPr sz="15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activities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 marR="36830" algn="just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Population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density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distribution</a:t>
                      </a:r>
                      <a:r>
                        <a:rPr sz="1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data,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Vulnerability</a:t>
                      </a:r>
                      <a:r>
                        <a:rPr sz="1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exposure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data,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Vessel</a:t>
                      </a:r>
                      <a:r>
                        <a:rPr sz="1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traffic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density,</a:t>
                      </a:r>
                      <a:r>
                        <a:rPr sz="1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Marine</a:t>
                      </a:r>
                      <a:r>
                        <a:rPr sz="10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Protected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1000" spc="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domain</a:t>
                      </a:r>
                      <a:r>
                        <a:rPr sz="1000" spc="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extension</a:t>
                      </a:r>
                      <a:r>
                        <a:rPr sz="1000" spc="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number,</a:t>
                      </a:r>
                      <a:r>
                        <a:rPr sz="1000" spc="4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aquaculture</a:t>
                      </a:r>
                      <a:r>
                        <a:rPr sz="1000" spc="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mariculture</a:t>
                      </a:r>
                      <a:r>
                        <a:rPr sz="1000" spc="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sites,</a:t>
                      </a:r>
                      <a:r>
                        <a:rPr sz="1000" spc="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fishing</a:t>
                      </a:r>
                      <a:r>
                        <a:rPr sz="1000" spc="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intensity,</a:t>
                      </a:r>
                      <a:r>
                        <a:rPr sz="1000" spc="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housing</a:t>
                      </a:r>
                      <a:r>
                        <a:rPr sz="1000" spc="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stock,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transportation,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energy,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public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safety,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wastewater</a:t>
                      </a:r>
                      <a:r>
                        <a:rPr sz="1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treatment,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educational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infrastructure.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815"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Seabed</a:t>
                      </a:r>
                      <a:r>
                        <a:rPr sz="15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habitat</a:t>
                      </a:r>
                      <a:r>
                        <a:rPr sz="15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Data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Seagrass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meadows,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mangroves,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coral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covers.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43180" marR="527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Bathymetry,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geological</a:t>
                      </a:r>
                      <a:r>
                        <a:rPr sz="15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data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terrain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spc="-25" dirty="0">
                          <a:latin typeface="Calibri"/>
                          <a:cs typeface="Calibri"/>
                        </a:rPr>
                        <a:t>and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marR="368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Digital</a:t>
                      </a:r>
                      <a:r>
                        <a:rPr sz="1000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elevation</a:t>
                      </a:r>
                      <a:r>
                        <a:rPr sz="1000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model</a:t>
                      </a:r>
                      <a:r>
                        <a:rPr sz="1000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combining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terrain</a:t>
                      </a:r>
                      <a:r>
                        <a:rPr sz="1000" spc="4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bathymetry,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classification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sedimentation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rates,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submerged</a:t>
                      </a:r>
                      <a:r>
                        <a:rPr sz="1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landscapes.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seabed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sediment</a:t>
                      </a:r>
                      <a:r>
                        <a:rPr sz="1000" spc="14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grain</a:t>
                      </a:r>
                      <a:r>
                        <a:rPr sz="1000" spc="13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size,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substrate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25"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Climate</a:t>
                      </a:r>
                      <a:r>
                        <a:rPr sz="15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downscaled</a:t>
                      </a:r>
                      <a:r>
                        <a:rPr sz="15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scenarios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 marR="381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Downscaled</a:t>
                      </a:r>
                      <a:r>
                        <a:rPr sz="10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IPCC</a:t>
                      </a:r>
                      <a:r>
                        <a:rPr sz="10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climate</a:t>
                      </a:r>
                      <a:r>
                        <a:rPr sz="10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scenarios</a:t>
                      </a:r>
                      <a:r>
                        <a:rPr sz="10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000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0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hydrological,</a:t>
                      </a:r>
                      <a:r>
                        <a:rPr sz="10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meteorological,</a:t>
                      </a:r>
                      <a:r>
                        <a:rPr sz="10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ecosystem</a:t>
                      </a:r>
                      <a:r>
                        <a:rPr sz="10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oceanographic</a:t>
                      </a:r>
                      <a:r>
                        <a:rPr sz="10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thematic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variables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listed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above.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800">
                <a:tc gridSpan="3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dirty="0">
                          <a:latin typeface="Calibri"/>
                          <a:cs typeface="Calibri"/>
                        </a:rPr>
                        <a:t>Human</a:t>
                      </a:r>
                      <a:r>
                        <a:rPr sz="15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health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3180" marR="36830" algn="just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0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quality</a:t>
                      </a:r>
                      <a:r>
                        <a:rPr sz="10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monitoring</a:t>
                      </a:r>
                      <a:r>
                        <a:rPr sz="10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0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detect</a:t>
                      </a:r>
                      <a:r>
                        <a:rPr sz="10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microbial</a:t>
                      </a:r>
                      <a:r>
                        <a:rPr sz="10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contamination,</a:t>
                      </a:r>
                      <a:r>
                        <a:rPr sz="10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monitoring</a:t>
                      </a:r>
                      <a:r>
                        <a:rPr sz="10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0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pollutants</a:t>
                      </a:r>
                      <a:r>
                        <a:rPr sz="10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such</a:t>
                      </a:r>
                      <a:r>
                        <a:rPr sz="10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0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heavy</a:t>
                      </a:r>
                      <a:r>
                        <a:rPr sz="10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metals,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pesticides,</a:t>
                      </a:r>
                      <a:r>
                        <a:rPr sz="1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industrial</a:t>
                      </a:r>
                      <a:r>
                        <a:rPr sz="1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chemicals,</a:t>
                      </a:r>
                      <a:r>
                        <a:rPr sz="1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harmful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algal</a:t>
                      </a:r>
                      <a:r>
                        <a:rPr sz="10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blooms</a:t>
                      </a:r>
                      <a:r>
                        <a:rPr sz="1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monitoring,</a:t>
                      </a:r>
                      <a:r>
                        <a:rPr sz="1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mosquito</a:t>
                      </a:r>
                      <a:r>
                        <a:rPr sz="10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tick</a:t>
                      </a:r>
                      <a:r>
                        <a:rPr sz="1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surveillance,</a:t>
                      </a:r>
                      <a:r>
                        <a:rPr sz="1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monitoring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reporting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waterborne,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foodborne,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communicable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diseases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coastal</a:t>
                      </a:r>
                      <a:r>
                        <a:rPr sz="1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communities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0634" y="2251524"/>
            <a:ext cx="7514590" cy="407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3048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Knowledge</a:t>
            </a:r>
            <a:r>
              <a:rPr sz="2000" b="1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generation</a:t>
            </a:r>
            <a:r>
              <a:rPr sz="2000" b="1" spc="1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000" b="1" spc="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sharing</a:t>
            </a:r>
            <a:endParaRPr sz="2000">
              <a:latin typeface="Arial"/>
              <a:cs typeface="Arial"/>
            </a:endParaRPr>
          </a:p>
          <a:p>
            <a:pPr marL="429259" marR="316230" lvl="1" indent="-243840">
              <a:lnSpc>
                <a:spcPct val="108700"/>
              </a:lnSpc>
              <a:spcBef>
                <a:spcPts val="1445"/>
              </a:spcBef>
              <a:buFont typeface="Arial"/>
              <a:buChar char="•"/>
              <a:tabLst>
                <a:tab pos="429259" algn="l"/>
              </a:tabLst>
            </a:pPr>
            <a:r>
              <a:rPr sz="1500" b="1" dirty="0">
                <a:latin typeface="Calibri"/>
                <a:cs typeface="Calibri"/>
              </a:rPr>
              <a:t>Systematic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Risk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Knowledge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Building: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Building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risk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knowledge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relies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collecting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C00000"/>
                </a:solidFill>
                <a:latin typeface="Calibri"/>
                <a:cs typeface="Calibri"/>
              </a:rPr>
              <a:t>data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systematically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communicating</a:t>
            </a:r>
            <a:r>
              <a:rPr sz="150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region-specific</a:t>
            </a:r>
            <a:r>
              <a:rPr sz="15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0000"/>
                </a:solidFill>
                <a:latin typeface="Calibri"/>
                <a:cs typeface="Calibri"/>
              </a:rPr>
              <a:t>hazards</a:t>
            </a:r>
            <a:r>
              <a:rPr sz="15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vulnerabilities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to </a:t>
            </a:r>
            <a:r>
              <a:rPr sz="1500" spc="-10" dirty="0">
                <a:latin typeface="Calibri"/>
                <a:cs typeface="Calibri"/>
              </a:rPr>
              <a:t>communities</a:t>
            </a:r>
            <a:endParaRPr sz="1500">
              <a:latin typeface="Calibri"/>
              <a:cs typeface="Calibri"/>
            </a:endParaRPr>
          </a:p>
          <a:p>
            <a:pPr marL="429259" marR="105410" lvl="1" indent="-243840">
              <a:lnSpc>
                <a:spcPct val="108000"/>
              </a:lnSpc>
              <a:spcBef>
                <a:spcPts val="960"/>
              </a:spcBef>
              <a:buFont typeface="Arial"/>
              <a:buChar char="•"/>
              <a:tabLst>
                <a:tab pos="429259" algn="l"/>
              </a:tabLst>
            </a:pPr>
            <a:r>
              <a:rPr sz="1500" b="1" dirty="0">
                <a:latin typeface="Calibri"/>
                <a:cs typeface="Calibri"/>
              </a:rPr>
              <a:t>Obstacles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Due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to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Deficient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Knowledge: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Lack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disaster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risk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knowledge,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attributed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to </a:t>
            </a:r>
            <a:r>
              <a:rPr sz="1500" dirty="0">
                <a:latin typeface="Calibri"/>
                <a:cs typeface="Calibri"/>
              </a:rPr>
              <a:t>factors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like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limited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data,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interdisciplinary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gaps,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insufficient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research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poses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obstacles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creating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resilient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communities</a:t>
            </a:r>
            <a:endParaRPr sz="1500">
              <a:latin typeface="Calibri"/>
              <a:cs typeface="Calibri"/>
            </a:endParaRPr>
          </a:p>
          <a:p>
            <a:pPr marL="429259" marR="5080" lvl="1" indent="-243840">
              <a:lnSpc>
                <a:spcPct val="105300"/>
              </a:lnSpc>
              <a:spcBef>
                <a:spcPts val="1010"/>
              </a:spcBef>
              <a:buFont typeface="Arial"/>
              <a:buChar char="•"/>
              <a:tabLst>
                <a:tab pos="429259" algn="l"/>
              </a:tabLst>
            </a:pPr>
            <a:r>
              <a:rPr sz="1500" b="1" dirty="0">
                <a:latin typeface="Calibri"/>
                <a:cs typeface="Calibri"/>
              </a:rPr>
              <a:t>Initiatives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Enhanced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Risk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Knowledge: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Primary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initiatives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involve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investing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in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interdisciplinary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research,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leading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15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innovative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tools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data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analytics,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risk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mapping,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accessible</a:t>
            </a:r>
            <a:r>
              <a:rPr sz="1500" spc="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repositories</a:t>
            </a:r>
            <a:r>
              <a:rPr sz="1500" spc="-1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429259" marR="125095" lvl="1" indent="-243840">
              <a:lnSpc>
                <a:spcPct val="105800"/>
              </a:lnSpc>
              <a:spcBef>
                <a:spcPts val="1095"/>
              </a:spcBef>
              <a:buFont typeface="Arial"/>
              <a:buChar char="•"/>
              <a:tabLst>
                <a:tab pos="429259" algn="l"/>
              </a:tabLst>
            </a:pPr>
            <a:r>
              <a:rPr sz="1500" b="1" dirty="0">
                <a:latin typeface="Calibri"/>
                <a:cs typeface="Calibri"/>
              </a:rPr>
              <a:t>Dissemination: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training</a:t>
            </a:r>
            <a:r>
              <a:rPr sz="15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programs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15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essential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Examples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include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initiatives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such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the </a:t>
            </a:r>
            <a:r>
              <a:rPr sz="1500" dirty="0">
                <a:latin typeface="Calibri"/>
                <a:cs typeface="Calibri"/>
              </a:rPr>
              <a:t>WMO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Global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Multi-hazard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Alert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System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(GMAS),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UNESCO-IOC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International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Tsunami </a:t>
            </a:r>
            <a:r>
              <a:rPr sz="1500" dirty="0">
                <a:latin typeface="Calibri"/>
                <a:cs typeface="Calibri"/>
              </a:rPr>
              <a:t>Information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Center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(ITIC)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training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program,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Ocean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Teacher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Global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Academy </a:t>
            </a:r>
            <a:r>
              <a:rPr sz="1500" dirty="0">
                <a:latin typeface="Calibri"/>
                <a:cs typeface="Calibri"/>
              </a:rPr>
              <a:t>(OTGA)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UNESCO-</a:t>
            </a:r>
            <a:r>
              <a:rPr sz="1500" spc="-20" dirty="0">
                <a:latin typeface="Calibri"/>
                <a:cs typeface="Calibri"/>
              </a:rPr>
              <a:t>IOC.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213" rIns="0" bIns="0" rtlCol="0">
            <a:spAutoFit/>
          </a:bodyPr>
          <a:lstStyle/>
          <a:p>
            <a:pPr marL="1700530" marR="5080">
              <a:lnSpc>
                <a:spcPts val="3190"/>
              </a:lnSpc>
              <a:spcBef>
                <a:spcPts val="245"/>
              </a:spcBef>
            </a:pPr>
            <a:r>
              <a:rPr spc="-75" dirty="0"/>
              <a:t>Preliminary</a:t>
            </a:r>
            <a:r>
              <a:rPr spc="-114" dirty="0"/>
              <a:t> </a:t>
            </a:r>
            <a:r>
              <a:rPr spc="-105" dirty="0"/>
              <a:t>User</a:t>
            </a:r>
            <a:r>
              <a:rPr spc="-85" dirty="0"/>
              <a:t> </a:t>
            </a:r>
            <a:r>
              <a:rPr spc="-40" dirty="0"/>
              <a:t>Needs</a:t>
            </a:r>
            <a:r>
              <a:rPr spc="-125" dirty="0"/>
              <a:t> </a:t>
            </a:r>
            <a:r>
              <a:rPr spc="-10" dirty="0"/>
              <a:t>for</a:t>
            </a:r>
            <a:r>
              <a:rPr spc="-110" dirty="0"/>
              <a:t> </a:t>
            </a:r>
            <a:r>
              <a:rPr spc="-35" dirty="0"/>
              <a:t>Coastal</a:t>
            </a:r>
            <a:r>
              <a:rPr spc="-114" dirty="0"/>
              <a:t> </a:t>
            </a:r>
            <a:r>
              <a:rPr spc="-10" dirty="0"/>
              <a:t>Resilience Components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0634" y="2251524"/>
            <a:ext cx="7341234" cy="354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3048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Infrastructure</a:t>
            </a:r>
            <a:r>
              <a:rPr sz="2000" b="1" spc="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requirements</a:t>
            </a:r>
            <a:r>
              <a:rPr sz="2000" b="1" spc="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sz="2000" b="1" spc="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early</a:t>
            </a:r>
            <a:r>
              <a:rPr sz="2000" b="1" spc="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warning</a:t>
            </a:r>
            <a:r>
              <a:rPr sz="2000" b="1" spc="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358775" marR="5080" indent="-243840">
              <a:lnSpc>
                <a:spcPct val="108000"/>
              </a:lnSpc>
              <a:spcBef>
                <a:spcPts val="105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Optimal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Global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Monitoring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Network: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To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boost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coastal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resilience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ocean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hazards, </a:t>
            </a:r>
            <a:r>
              <a:rPr sz="1500" dirty="0">
                <a:latin typeface="Calibri"/>
                <a:cs typeface="Calibri"/>
              </a:rPr>
              <a:t>establish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diverse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global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observing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network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computational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facilities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forecasting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climate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downscaling.</a:t>
            </a:r>
            <a:endParaRPr sz="1500">
              <a:latin typeface="Calibri"/>
              <a:cs typeface="Calibri"/>
            </a:endParaRPr>
          </a:p>
          <a:p>
            <a:pPr marL="358775" marR="315595" indent="-243840">
              <a:lnSpc>
                <a:spcPct val="108000"/>
              </a:lnSpc>
              <a:spcBef>
                <a:spcPts val="96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Improved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Data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Management: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Tackle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challenges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ocean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hazards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by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enhancing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C00000"/>
                </a:solidFill>
                <a:latin typeface="Calibri"/>
                <a:cs typeface="Calibri"/>
              </a:rPr>
              <a:t>data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sharing</a:t>
            </a:r>
            <a:r>
              <a:rPr sz="15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infrastructure,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adopting</a:t>
            </a:r>
            <a:r>
              <a:rPr sz="15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best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practices,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maintaining</a:t>
            </a:r>
            <a:r>
              <a:rPr sz="15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effective</a:t>
            </a:r>
            <a:r>
              <a:rPr sz="15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C00000"/>
                </a:solidFill>
                <a:latin typeface="Calibri"/>
                <a:cs typeface="Calibri"/>
              </a:rPr>
              <a:t>data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management</a:t>
            </a:r>
            <a:r>
              <a:rPr sz="1500" spc="-1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58775" marR="389890" indent="-243840" algn="just">
              <a:lnSpc>
                <a:spcPct val="105300"/>
              </a:lnSpc>
              <a:spcBef>
                <a:spcPts val="101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Technological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Adoption: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Utilize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technologies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like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Common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Alert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Protocol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(CAP), </a:t>
            </a:r>
            <a:r>
              <a:rPr sz="1500" dirty="0">
                <a:latin typeface="Calibri"/>
                <a:cs typeface="Calibri"/>
              </a:rPr>
              <a:t>establish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standard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communication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formats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(especially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diverse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abilities),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use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broadcast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social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media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widespread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dissemination.</a:t>
            </a:r>
            <a:endParaRPr sz="1500">
              <a:latin typeface="Calibri"/>
              <a:cs typeface="Calibri"/>
            </a:endParaRPr>
          </a:p>
          <a:p>
            <a:pPr marL="358775" marR="520065" indent="-243840">
              <a:lnSpc>
                <a:spcPct val="105300"/>
              </a:lnSpc>
              <a:spcBef>
                <a:spcPts val="1125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Infrastructure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Details: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Detailed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requirements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coastal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resilience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dealing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with </a:t>
            </a:r>
            <a:r>
              <a:rPr sz="1500" dirty="0">
                <a:latin typeface="Calibri"/>
                <a:cs typeface="Calibri"/>
              </a:rPr>
              <a:t>different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ocean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hazards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listed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Annex</a:t>
            </a:r>
            <a:r>
              <a:rPr sz="15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1500" spc="-25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213" rIns="0" bIns="0" rtlCol="0">
            <a:spAutoFit/>
          </a:bodyPr>
          <a:lstStyle/>
          <a:p>
            <a:pPr marL="1700530" marR="5080">
              <a:lnSpc>
                <a:spcPts val="3190"/>
              </a:lnSpc>
              <a:spcBef>
                <a:spcPts val="245"/>
              </a:spcBef>
            </a:pPr>
            <a:r>
              <a:rPr spc="-75" dirty="0"/>
              <a:t>Preliminary</a:t>
            </a:r>
            <a:r>
              <a:rPr spc="-114" dirty="0"/>
              <a:t> </a:t>
            </a:r>
            <a:r>
              <a:rPr spc="-105" dirty="0"/>
              <a:t>User</a:t>
            </a:r>
            <a:r>
              <a:rPr spc="-85" dirty="0"/>
              <a:t> </a:t>
            </a:r>
            <a:r>
              <a:rPr spc="-40" dirty="0"/>
              <a:t>Needs</a:t>
            </a:r>
            <a:r>
              <a:rPr spc="-125" dirty="0"/>
              <a:t> </a:t>
            </a:r>
            <a:r>
              <a:rPr spc="-10" dirty="0"/>
              <a:t>for</a:t>
            </a:r>
            <a:r>
              <a:rPr spc="-110" dirty="0"/>
              <a:t> </a:t>
            </a:r>
            <a:r>
              <a:rPr spc="-35" dirty="0"/>
              <a:t>Coastal</a:t>
            </a:r>
            <a:r>
              <a:rPr spc="-114" dirty="0"/>
              <a:t> </a:t>
            </a:r>
            <a:r>
              <a:rPr spc="-10" dirty="0"/>
              <a:t>Resilience Components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0634" y="2251524"/>
            <a:ext cx="7532370" cy="3783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3048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Partnerships</a:t>
            </a:r>
            <a:r>
              <a:rPr sz="2000" b="1" spc="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000" b="1" spc="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358775" marR="48260" indent="-243840">
              <a:lnSpc>
                <a:spcPct val="108000"/>
              </a:lnSpc>
              <a:spcBef>
                <a:spcPts val="105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Collaborative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Approach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Resilience: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Boosting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coastal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resilience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involves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partnerships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C00000"/>
                </a:solidFill>
                <a:latin typeface="Calibri"/>
                <a:cs typeface="Calibri"/>
              </a:rPr>
              <a:t>at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various</a:t>
            </a:r>
            <a:r>
              <a:rPr sz="15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levels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following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SDG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17.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Collaboration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entities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like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Decade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Collaborative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Centres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(DCC)</a:t>
            </a:r>
            <a:r>
              <a:rPr sz="15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provides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global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insights.</a:t>
            </a:r>
            <a:endParaRPr sz="1500">
              <a:latin typeface="Calibri"/>
              <a:cs typeface="Calibri"/>
            </a:endParaRPr>
          </a:p>
          <a:p>
            <a:pPr marL="358775" marR="347980" indent="-243840">
              <a:lnSpc>
                <a:spcPct val="108000"/>
              </a:lnSpc>
              <a:spcBef>
                <a:spcPts val="96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National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Engagement:</a:t>
            </a:r>
            <a:r>
              <a:rPr sz="1500" b="1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Crucial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collaboration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nationally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includes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Early</a:t>
            </a:r>
            <a:r>
              <a:rPr sz="15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Warning</a:t>
            </a:r>
            <a:r>
              <a:rPr sz="150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Centers,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academia,</a:t>
            </a:r>
            <a:r>
              <a:rPr sz="15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emergency</a:t>
            </a:r>
            <a:r>
              <a:rPr sz="1500" spc="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managers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Partnerships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government,</a:t>
            </a:r>
            <a:r>
              <a:rPr sz="1500" spc="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non-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profit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organizations,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private</a:t>
            </a:r>
            <a:r>
              <a:rPr sz="150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companies,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communities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create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comprehensive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strategy.</a:t>
            </a:r>
            <a:endParaRPr sz="1500">
              <a:latin typeface="Calibri"/>
              <a:cs typeface="Calibri"/>
            </a:endParaRPr>
          </a:p>
          <a:p>
            <a:pPr marL="358775" marR="79375" indent="-243840" algn="just">
              <a:lnSpc>
                <a:spcPct val="105300"/>
              </a:lnSpc>
              <a:spcBef>
                <a:spcPts val="101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Community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Involvement: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Initiatives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like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Fisherman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Field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School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Program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engage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local </a:t>
            </a:r>
            <a:r>
              <a:rPr sz="1500" dirty="0">
                <a:latin typeface="Calibri"/>
                <a:cs typeface="Calibri"/>
              </a:rPr>
              <a:t>communities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actively.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Practices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such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Tsunami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Ready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Recognition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program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enhance </a:t>
            </a:r>
            <a:r>
              <a:rPr sz="1500" dirty="0">
                <a:latin typeface="Calibri"/>
                <a:cs typeface="Calibri"/>
              </a:rPr>
              <a:t>community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awareness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1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preparedness.</a:t>
            </a:r>
            <a:endParaRPr sz="1500">
              <a:latin typeface="Calibri"/>
              <a:cs typeface="Calibri"/>
            </a:endParaRPr>
          </a:p>
          <a:p>
            <a:pPr marL="358775" marR="5080" indent="-243840">
              <a:lnSpc>
                <a:spcPct val="105300"/>
              </a:lnSpc>
              <a:spcBef>
                <a:spcPts val="1125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Holistic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Partnerships: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Collaborative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Ocean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Acidification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(OA)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Action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Plans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partnerships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organizations</a:t>
            </a:r>
            <a:r>
              <a:rPr sz="1500" spc="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like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FAO,</a:t>
            </a:r>
            <a:r>
              <a:rPr sz="15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UNEP,</a:t>
            </a:r>
            <a:r>
              <a:rPr sz="15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UNDP,</a:t>
            </a:r>
            <a:r>
              <a:rPr sz="15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WWF</a:t>
            </a:r>
            <a:r>
              <a:rPr sz="15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contribute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comprehensive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approach. </a:t>
            </a:r>
            <a:r>
              <a:rPr sz="1500" dirty="0">
                <a:latin typeface="Calibri"/>
                <a:cs typeface="Calibri"/>
              </a:rPr>
              <a:t>Detailed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requirements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outlined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Annex</a:t>
            </a:r>
            <a:r>
              <a:rPr sz="1500" b="1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1500" spc="-25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213" rIns="0" bIns="0" rtlCol="0">
            <a:spAutoFit/>
          </a:bodyPr>
          <a:lstStyle/>
          <a:p>
            <a:pPr marL="1700530" marR="5080">
              <a:lnSpc>
                <a:spcPts val="3190"/>
              </a:lnSpc>
              <a:spcBef>
                <a:spcPts val="245"/>
              </a:spcBef>
            </a:pPr>
            <a:r>
              <a:rPr spc="-75" dirty="0"/>
              <a:t>Preliminary</a:t>
            </a:r>
            <a:r>
              <a:rPr spc="-114" dirty="0"/>
              <a:t> </a:t>
            </a:r>
            <a:r>
              <a:rPr spc="-105" dirty="0"/>
              <a:t>User</a:t>
            </a:r>
            <a:r>
              <a:rPr spc="-85" dirty="0"/>
              <a:t> </a:t>
            </a:r>
            <a:r>
              <a:rPr spc="-40" dirty="0"/>
              <a:t>Needs</a:t>
            </a:r>
            <a:r>
              <a:rPr spc="-125" dirty="0"/>
              <a:t> </a:t>
            </a:r>
            <a:r>
              <a:rPr spc="-10" dirty="0"/>
              <a:t>for</a:t>
            </a:r>
            <a:r>
              <a:rPr spc="-110" dirty="0"/>
              <a:t> </a:t>
            </a:r>
            <a:r>
              <a:rPr spc="-35" dirty="0"/>
              <a:t>Coastal</a:t>
            </a:r>
            <a:r>
              <a:rPr spc="-114" dirty="0"/>
              <a:t> </a:t>
            </a:r>
            <a:r>
              <a:rPr spc="-10" dirty="0"/>
              <a:t>Resilience Components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0634" y="2251524"/>
            <a:ext cx="7442834" cy="402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3048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Capacity</a:t>
            </a:r>
            <a:r>
              <a:rPr sz="2000" b="1" spc="1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development</a:t>
            </a:r>
            <a:r>
              <a:rPr sz="2000" b="1" spc="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000" b="1" spc="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exchange</a:t>
            </a:r>
            <a:r>
              <a:rPr sz="2000" b="1" spc="1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  <a:p>
            <a:pPr marL="358775" marR="248920" indent="-243840">
              <a:lnSpc>
                <a:spcPct val="107100"/>
              </a:lnSpc>
              <a:spcBef>
                <a:spcPts val="1065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Challenges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Risk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Understanding: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Effective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monitoring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forecasting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alone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don't </a:t>
            </a:r>
            <a:r>
              <a:rPr sz="1500" dirty="0">
                <a:latin typeface="Calibri"/>
                <a:cs typeface="Calibri"/>
              </a:rPr>
              <a:t>guarantee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community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understanding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appropriate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response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warnings.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Public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awareness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preparedness</a:t>
            </a:r>
            <a:r>
              <a:rPr sz="15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empower</a:t>
            </a:r>
            <a:r>
              <a:rPr sz="15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individuals</a:t>
            </a:r>
            <a:r>
              <a:rPr sz="150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protect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themselves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adapt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to </a:t>
            </a:r>
            <a:r>
              <a:rPr sz="1500" dirty="0">
                <a:latin typeface="Calibri"/>
                <a:cs typeface="Calibri"/>
              </a:rPr>
              <a:t>growing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risks.</a:t>
            </a:r>
            <a:endParaRPr sz="1500">
              <a:latin typeface="Calibri"/>
              <a:cs typeface="Calibri"/>
            </a:endParaRPr>
          </a:p>
          <a:p>
            <a:pPr marL="358775" marR="685165" indent="-243840">
              <a:lnSpc>
                <a:spcPct val="110700"/>
              </a:lnSpc>
              <a:spcBef>
                <a:spcPts val="915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Local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Capacity-Building:</a:t>
            </a:r>
            <a:r>
              <a:rPr sz="1500" b="1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Communities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need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initiatives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that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build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their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capacity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understand,</a:t>
            </a:r>
            <a:r>
              <a:rPr sz="15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prepare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C00000"/>
                </a:solidFill>
                <a:latin typeface="Calibri"/>
                <a:cs typeface="Calibri"/>
              </a:rPr>
              <a:t>for,</a:t>
            </a:r>
            <a:r>
              <a:rPr sz="15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respond</a:t>
            </a:r>
            <a:r>
              <a:rPr sz="15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ocean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hazards</a:t>
            </a:r>
            <a:r>
              <a:rPr sz="1500" b="1" spc="-10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  <a:p>
            <a:pPr marL="358775" marR="464820" indent="-243840">
              <a:lnSpc>
                <a:spcPct val="107600"/>
              </a:lnSpc>
              <a:spcBef>
                <a:spcPts val="965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UNESCO-IOC’s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Role: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UNESCO-IOC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assists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Member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States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marine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environment </a:t>
            </a:r>
            <a:r>
              <a:rPr sz="1500" dirty="0">
                <a:latin typeface="Calibri"/>
                <a:cs typeface="Calibri"/>
              </a:rPr>
              <a:t>management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through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networks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new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Capacity</a:t>
            </a:r>
            <a:r>
              <a:rPr sz="15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Development</a:t>
            </a:r>
            <a:r>
              <a:rPr sz="15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Strategy</a:t>
            </a:r>
            <a:r>
              <a:rPr sz="1500" spc="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(IOC-</a:t>
            </a:r>
            <a:r>
              <a:rPr sz="1500" spc="-25" dirty="0">
                <a:latin typeface="Calibri"/>
                <a:cs typeface="Calibri"/>
              </a:rPr>
              <a:t>CD, </a:t>
            </a:r>
            <a:r>
              <a:rPr sz="1500" dirty="0">
                <a:latin typeface="Calibri"/>
                <a:cs typeface="Calibri"/>
              </a:rPr>
              <a:t>2023).</a:t>
            </a:r>
            <a:r>
              <a:rPr sz="1500" spc="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Programs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like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IOC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Ocean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Decade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Tsunami</a:t>
            </a:r>
            <a:r>
              <a:rPr sz="15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Programme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aim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resilient </a:t>
            </a:r>
            <a:r>
              <a:rPr sz="1500" dirty="0">
                <a:latin typeface="Calibri"/>
                <a:cs typeface="Calibri"/>
              </a:rPr>
              <a:t>communities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by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2030.</a:t>
            </a:r>
            <a:endParaRPr sz="1500">
              <a:latin typeface="Calibri"/>
              <a:cs typeface="Calibri"/>
            </a:endParaRPr>
          </a:p>
          <a:p>
            <a:pPr marL="358775" marR="5080" indent="-243840">
              <a:lnSpc>
                <a:spcPct val="105300"/>
              </a:lnSpc>
              <a:spcBef>
                <a:spcPts val="101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Collaborations: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Collaboration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among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scientists,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policymakers,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practitioners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vital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for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collective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understanding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coastal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resilience.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Partnerships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organizations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like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C00000"/>
                </a:solidFill>
                <a:latin typeface="Calibri"/>
                <a:cs typeface="Calibri"/>
              </a:rPr>
              <a:t>FAO,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UNEP,</a:t>
            </a:r>
            <a:r>
              <a:rPr sz="15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UNDP</a:t>
            </a:r>
            <a:r>
              <a:rPr sz="15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contribute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holistic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approach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various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scientific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fields.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213" rIns="0" bIns="0" rtlCol="0">
            <a:spAutoFit/>
          </a:bodyPr>
          <a:lstStyle/>
          <a:p>
            <a:pPr marL="1700530" marR="5080">
              <a:lnSpc>
                <a:spcPts val="3190"/>
              </a:lnSpc>
              <a:spcBef>
                <a:spcPts val="245"/>
              </a:spcBef>
            </a:pPr>
            <a:r>
              <a:rPr spc="-75" dirty="0"/>
              <a:t>Preliminary</a:t>
            </a:r>
            <a:r>
              <a:rPr spc="-114" dirty="0"/>
              <a:t> </a:t>
            </a:r>
            <a:r>
              <a:rPr spc="-105" dirty="0"/>
              <a:t>User</a:t>
            </a:r>
            <a:r>
              <a:rPr spc="-85" dirty="0"/>
              <a:t> </a:t>
            </a:r>
            <a:r>
              <a:rPr spc="-40" dirty="0"/>
              <a:t>Needs</a:t>
            </a:r>
            <a:r>
              <a:rPr spc="-125" dirty="0"/>
              <a:t> </a:t>
            </a:r>
            <a:r>
              <a:rPr spc="-10" dirty="0"/>
              <a:t>for</a:t>
            </a:r>
            <a:r>
              <a:rPr spc="-110" dirty="0"/>
              <a:t> </a:t>
            </a:r>
            <a:r>
              <a:rPr spc="-35" dirty="0"/>
              <a:t>Coastal</a:t>
            </a:r>
            <a:r>
              <a:rPr spc="-114" dirty="0"/>
              <a:t> </a:t>
            </a:r>
            <a:r>
              <a:rPr spc="-10" dirty="0"/>
              <a:t>Resilience Components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0634" y="2251524"/>
            <a:ext cx="7371715" cy="354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3048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Technology</a:t>
            </a:r>
            <a:r>
              <a:rPr sz="2000" b="1" spc="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000" b="1" spc="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innovation</a:t>
            </a:r>
            <a:r>
              <a:rPr sz="2000" b="1" spc="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solutions</a:t>
            </a:r>
            <a:endParaRPr sz="2000">
              <a:latin typeface="Arial"/>
              <a:cs typeface="Arial"/>
            </a:endParaRPr>
          </a:p>
          <a:p>
            <a:pPr marL="358775" marR="258445" indent="-243840">
              <a:lnSpc>
                <a:spcPct val="108000"/>
              </a:lnSpc>
              <a:spcBef>
                <a:spcPts val="105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Technology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Resilience: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Advanced</a:t>
            </a:r>
            <a:r>
              <a:rPr sz="15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sensors,</a:t>
            </a:r>
            <a:r>
              <a:rPr sz="150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satellites,</a:t>
            </a:r>
            <a:r>
              <a:rPr sz="150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AI/ML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vital</a:t>
            </a:r>
            <a:r>
              <a:rPr sz="1500" spc="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early </a:t>
            </a:r>
            <a:r>
              <a:rPr sz="1500" dirty="0">
                <a:latin typeface="Calibri"/>
                <a:cs typeface="Calibri"/>
              </a:rPr>
              <a:t>warnings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against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ocean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hazards,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following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F.A.I.R.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principles.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Numerical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modeling</a:t>
            </a:r>
            <a:r>
              <a:rPr sz="15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Digital</a:t>
            </a:r>
            <a:r>
              <a:rPr sz="15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Twin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Frameworks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improve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forecasting.</a:t>
            </a:r>
            <a:endParaRPr sz="1500">
              <a:latin typeface="Calibri"/>
              <a:cs typeface="Calibri"/>
            </a:endParaRPr>
          </a:p>
          <a:p>
            <a:pPr marL="358775" marR="671195" indent="-243840">
              <a:lnSpc>
                <a:spcPct val="108000"/>
              </a:lnSpc>
              <a:spcBef>
                <a:spcPts val="96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Climate-Resilient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Infrastructure: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Mix</a:t>
            </a:r>
            <a:r>
              <a:rPr sz="1500" spc="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grey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green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infrastructure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1500" spc="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smart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technologies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climate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resilience.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Innovations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sand</a:t>
            </a:r>
            <a:r>
              <a:rPr sz="1500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mobilization,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sustainable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aquaculture,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waste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management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contribute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overall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resilience.</a:t>
            </a:r>
            <a:endParaRPr sz="1500">
              <a:latin typeface="Calibri"/>
              <a:cs typeface="Calibri"/>
            </a:endParaRPr>
          </a:p>
          <a:p>
            <a:pPr marL="358775" marR="5080" indent="-243840">
              <a:lnSpc>
                <a:spcPct val="105300"/>
              </a:lnSpc>
              <a:spcBef>
                <a:spcPts val="101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Renewable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Energy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Integration: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Include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offshore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wind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wave</a:t>
            </a:r>
            <a:r>
              <a:rPr sz="1500" spc="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energy</a:t>
            </a:r>
            <a:r>
              <a:rPr sz="150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sustainable </a:t>
            </a:r>
            <a:r>
              <a:rPr sz="1500" dirty="0">
                <a:latin typeface="Calibri"/>
                <a:cs typeface="Calibri"/>
              </a:rPr>
              <a:t>power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solutions.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Resilient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microgrids</a:t>
            </a:r>
            <a:r>
              <a:rPr sz="15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ensure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continuous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power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during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after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hazards.</a:t>
            </a:r>
            <a:endParaRPr sz="1500">
              <a:latin typeface="Calibri"/>
              <a:cs typeface="Calibri"/>
            </a:endParaRPr>
          </a:p>
          <a:p>
            <a:pPr marL="358775" marR="269875" indent="-243840">
              <a:lnSpc>
                <a:spcPct val="106000"/>
              </a:lnSpc>
              <a:spcBef>
                <a:spcPts val="1090"/>
              </a:spcBef>
              <a:buFont typeface="Arial"/>
              <a:buChar char="•"/>
              <a:tabLst>
                <a:tab pos="358775" algn="l"/>
              </a:tabLst>
            </a:pPr>
            <a:r>
              <a:rPr sz="1500" b="1" dirty="0">
                <a:latin typeface="Calibri"/>
                <a:cs typeface="Calibri"/>
              </a:rPr>
              <a:t>Effective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Communication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with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ICT: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Use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emerging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ICT</a:t>
            </a:r>
            <a:r>
              <a:rPr sz="15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technologies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such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Calibri"/>
                <a:cs typeface="Calibri"/>
              </a:rPr>
              <a:t>cellphone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apps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efficient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early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warnings,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especially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vulnerable</a:t>
            </a:r>
            <a:r>
              <a:rPr sz="1500" spc="9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communities.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Detailed </a:t>
            </a:r>
            <a:r>
              <a:rPr sz="1500" dirty="0">
                <a:latin typeface="Calibri"/>
                <a:cs typeface="Calibri"/>
              </a:rPr>
              <a:t>technology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requirements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listed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C00000"/>
                </a:solidFill>
                <a:latin typeface="Calibri"/>
                <a:cs typeface="Calibri"/>
              </a:rPr>
              <a:t>Annex</a:t>
            </a:r>
            <a:r>
              <a:rPr sz="1500" b="1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1500" spc="-25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213" rIns="0" bIns="0" rtlCol="0">
            <a:spAutoFit/>
          </a:bodyPr>
          <a:lstStyle/>
          <a:p>
            <a:pPr marL="1700530" marR="5080">
              <a:lnSpc>
                <a:spcPts val="3190"/>
              </a:lnSpc>
              <a:spcBef>
                <a:spcPts val="245"/>
              </a:spcBef>
            </a:pPr>
            <a:r>
              <a:rPr spc="-75" dirty="0"/>
              <a:t>Preliminary</a:t>
            </a:r>
            <a:r>
              <a:rPr spc="-114" dirty="0"/>
              <a:t> </a:t>
            </a:r>
            <a:r>
              <a:rPr spc="-105" dirty="0"/>
              <a:t>User</a:t>
            </a:r>
            <a:r>
              <a:rPr spc="-85" dirty="0"/>
              <a:t> </a:t>
            </a:r>
            <a:r>
              <a:rPr spc="-40" dirty="0"/>
              <a:t>Needs</a:t>
            </a:r>
            <a:r>
              <a:rPr spc="-125" dirty="0"/>
              <a:t> </a:t>
            </a:r>
            <a:r>
              <a:rPr spc="-10" dirty="0"/>
              <a:t>for</a:t>
            </a:r>
            <a:r>
              <a:rPr spc="-110" dirty="0"/>
              <a:t> </a:t>
            </a:r>
            <a:r>
              <a:rPr spc="-35" dirty="0"/>
              <a:t>Coastal</a:t>
            </a:r>
            <a:r>
              <a:rPr spc="-114" dirty="0"/>
              <a:t> </a:t>
            </a:r>
            <a:r>
              <a:rPr spc="-10" dirty="0"/>
              <a:t>Resilience Components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850900"/>
            <a:ext cx="9944735" cy="5842000"/>
            <a:chOff x="152400" y="850900"/>
            <a:chExt cx="9944735" cy="584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4789" y="1347980"/>
              <a:ext cx="8401794" cy="47457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850900"/>
              <a:ext cx="1545336" cy="5842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601" y="5657124"/>
              <a:ext cx="1233178" cy="88232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069287" y="5923777"/>
            <a:ext cx="7556500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The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indicators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need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fine-tuned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according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goals</a:t>
            </a:r>
            <a:r>
              <a:rPr sz="1500" spc="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objectives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during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each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periodic </a:t>
            </a:r>
            <a:r>
              <a:rPr sz="1500" dirty="0">
                <a:latin typeface="Calibri"/>
                <a:cs typeface="Calibri"/>
              </a:rPr>
              <a:t>assessment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Coastal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Resilience</a:t>
            </a:r>
            <a:r>
              <a:rPr sz="1500" spc="9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Requirement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Review</a:t>
            </a:r>
            <a:r>
              <a:rPr sz="1500" spc="1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process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925" rIns="0" bIns="0" rtlCol="0">
            <a:spAutoFit/>
          </a:bodyPr>
          <a:lstStyle/>
          <a:p>
            <a:pPr marL="12954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The</a:t>
            </a:r>
            <a:r>
              <a:rPr spc="-65" dirty="0"/>
              <a:t> </a:t>
            </a:r>
            <a:r>
              <a:rPr spc="-35" dirty="0"/>
              <a:t>Coastal</a:t>
            </a:r>
            <a:r>
              <a:rPr spc="-120" dirty="0"/>
              <a:t> </a:t>
            </a:r>
            <a:r>
              <a:rPr dirty="0"/>
              <a:t>Resilience</a:t>
            </a:r>
            <a:r>
              <a:rPr spc="-90" dirty="0"/>
              <a:t> Requirement </a:t>
            </a:r>
            <a:r>
              <a:rPr spc="-45" dirty="0"/>
              <a:t>Review</a:t>
            </a:r>
            <a:r>
              <a:rPr spc="-90" dirty="0"/>
              <a:t> </a:t>
            </a:r>
            <a:r>
              <a:rPr spc="-10" dirty="0"/>
              <a:t>Process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0248" y="1929832"/>
            <a:ext cx="2365033" cy="47630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8274" y="1929832"/>
            <a:ext cx="2365034" cy="47630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10031" y="1929833"/>
            <a:ext cx="8301355" cy="4763135"/>
            <a:chOff x="2010031" y="1929833"/>
            <a:chExt cx="8301355" cy="47631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1445" y="1929833"/>
              <a:ext cx="2273832" cy="47630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10031" y="1995478"/>
              <a:ext cx="8301355" cy="833119"/>
            </a:xfrm>
            <a:custGeom>
              <a:avLst/>
              <a:gdLst/>
              <a:ahLst/>
              <a:cxnLst/>
              <a:rect l="l" t="t" r="r" b="b"/>
              <a:pathLst>
                <a:path w="8301355" h="833119">
                  <a:moveTo>
                    <a:pt x="7884077" y="0"/>
                  </a:moveTo>
                  <a:lnTo>
                    <a:pt x="416651" y="0"/>
                  </a:lnTo>
                  <a:lnTo>
                    <a:pt x="368061" y="2802"/>
                  </a:lnTo>
                  <a:lnTo>
                    <a:pt x="321117" y="11001"/>
                  </a:lnTo>
                  <a:lnTo>
                    <a:pt x="276132" y="24283"/>
                  </a:lnTo>
                  <a:lnTo>
                    <a:pt x="233418" y="42337"/>
                  </a:lnTo>
                  <a:lnTo>
                    <a:pt x="193289" y="64850"/>
                  </a:lnTo>
                  <a:lnTo>
                    <a:pt x="156057" y="91509"/>
                  </a:lnTo>
                  <a:lnTo>
                    <a:pt x="122034" y="122001"/>
                  </a:lnTo>
                  <a:lnTo>
                    <a:pt x="91533" y="156015"/>
                  </a:lnTo>
                  <a:lnTo>
                    <a:pt x="64867" y="193237"/>
                  </a:lnTo>
                  <a:lnTo>
                    <a:pt x="42348" y="233356"/>
                  </a:lnTo>
                  <a:lnTo>
                    <a:pt x="24290" y="276058"/>
                  </a:lnTo>
                  <a:lnTo>
                    <a:pt x="11004" y="321031"/>
                  </a:lnTo>
                  <a:lnTo>
                    <a:pt x="2803" y="367962"/>
                  </a:lnTo>
                  <a:lnTo>
                    <a:pt x="0" y="416530"/>
                  </a:lnTo>
                  <a:lnTo>
                    <a:pt x="2803" y="465108"/>
                  </a:lnTo>
                  <a:lnTo>
                    <a:pt x="11004" y="512039"/>
                  </a:lnTo>
                  <a:lnTo>
                    <a:pt x="24290" y="557012"/>
                  </a:lnTo>
                  <a:lnTo>
                    <a:pt x="42348" y="599714"/>
                  </a:lnTo>
                  <a:lnTo>
                    <a:pt x="64867" y="639833"/>
                  </a:lnTo>
                  <a:lnTo>
                    <a:pt x="91533" y="677055"/>
                  </a:lnTo>
                  <a:lnTo>
                    <a:pt x="122034" y="711069"/>
                  </a:lnTo>
                  <a:lnTo>
                    <a:pt x="156057" y="741562"/>
                  </a:lnTo>
                  <a:lnTo>
                    <a:pt x="193289" y="768221"/>
                  </a:lnTo>
                  <a:lnTo>
                    <a:pt x="233418" y="790734"/>
                  </a:lnTo>
                  <a:lnTo>
                    <a:pt x="276132" y="808787"/>
                  </a:lnTo>
                  <a:lnTo>
                    <a:pt x="321117" y="822070"/>
                  </a:lnTo>
                  <a:lnTo>
                    <a:pt x="368061" y="830269"/>
                  </a:lnTo>
                  <a:lnTo>
                    <a:pt x="416651" y="833071"/>
                  </a:lnTo>
                  <a:lnTo>
                    <a:pt x="7884067" y="833080"/>
                  </a:lnTo>
                  <a:lnTo>
                    <a:pt x="7932657" y="830278"/>
                  </a:lnTo>
                  <a:lnTo>
                    <a:pt x="7979602" y="822079"/>
                  </a:lnTo>
                  <a:lnTo>
                    <a:pt x="8024587" y="808796"/>
                  </a:lnTo>
                  <a:lnTo>
                    <a:pt x="8067300" y="790742"/>
                  </a:lnTo>
                  <a:lnTo>
                    <a:pt x="8107430" y="768230"/>
                  </a:lnTo>
                  <a:lnTo>
                    <a:pt x="8144662" y="741571"/>
                  </a:lnTo>
                  <a:lnTo>
                    <a:pt x="8178685" y="711078"/>
                  </a:lnTo>
                  <a:lnTo>
                    <a:pt x="8209186" y="677064"/>
                  </a:lnTo>
                  <a:lnTo>
                    <a:pt x="8235852" y="639842"/>
                  </a:lnTo>
                  <a:lnTo>
                    <a:pt x="8258371" y="599723"/>
                  </a:lnTo>
                  <a:lnTo>
                    <a:pt x="8276429" y="557021"/>
                  </a:lnTo>
                  <a:lnTo>
                    <a:pt x="8289715" y="512048"/>
                  </a:lnTo>
                  <a:lnTo>
                    <a:pt x="8297916" y="465117"/>
                  </a:lnTo>
                  <a:lnTo>
                    <a:pt x="8300728" y="416539"/>
                  </a:lnTo>
                  <a:lnTo>
                    <a:pt x="8297925" y="367962"/>
                  </a:lnTo>
                  <a:lnTo>
                    <a:pt x="8289724" y="321031"/>
                  </a:lnTo>
                  <a:lnTo>
                    <a:pt x="8276438" y="276058"/>
                  </a:lnTo>
                  <a:lnTo>
                    <a:pt x="8258379" y="233356"/>
                  </a:lnTo>
                  <a:lnTo>
                    <a:pt x="8235861" y="193237"/>
                  </a:lnTo>
                  <a:lnTo>
                    <a:pt x="8209195" y="156015"/>
                  </a:lnTo>
                  <a:lnTo>
                    <a:pt x="8178694" y="122001"/>
                  </a:lnTo>
                  <a:lnTo>
                    <a:pt x="8144671" y="91509"/>
                  </a:lnTo>
                  <a:lnTo>
                    <a:pt x="8107439" y="64850"/>
                  </a:lnTo>
                  <a:lnTo>
                    <a:pt x="8067310" y="42337"/>
                  </a:lnTo>
                  <a:lnTo>
                    <a:pt x="8024596" y="24283"/>
                  </a:lnTo>
                  <a:lnTo>
                    <a:pt x="7979611" y="11001"/>
                  </a:lnTo>
                  <a:lnTo>
                    <a:pt x="7932667" y="2802"/>
                  </a:lnTo>
                  <a:lnTo>
                    <a:pt x="7884077" y="0"/>
                  </a:lnTo>
                  <a:close/>
                </a:path>
              </a:pathLst>
            </a:custGeom>
            <a:solidFill>
              <a:srgbClr val="3857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33560" y="2147305"/>
            <a:ext cx="21393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880" marR="5080" indent="-551815">
              <a:lnSpc>
                <a:spcPct val="1067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15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Periodic</a:t>
            </a:r>
            <a:r>
              <a:rPr sz="15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Consultation Mechanisms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5462" y="2058914"/>
            <a:ext cx="2169160" cy="42900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0" marR="332105" algn="ctr">
              <a:lnSpc>
                <a:spcPct val="102699"/>
              </a:lnSpc>
              <a:spcBef>
                <a:spcPts val="145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Characterize</a:t>
            </a:r>
            <a:r>
              <a:rPr sz="15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relevant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Coastal</a:t>
            </a:r>
            <a:r>
              <a:rPr sz="15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Stakeholder Groups</a:t>
            </a:r>
            <a:endParaRPr sz="1500">
              <a:latin typeface="Calibri"/>
              <a:cs typeface="Calibri"/>
            </a:endParaRPr>
          </a:p>
          <a:p>
            <a:pPr marL="302895" marR="5080" indent="-290830">
              <a:lnSpc>
                <a:spcPct val="108000"/>
              </a:lnSpc>
              <a:spcBef>
                <a:spcPts val="484"/>
              </a:spcBef>
              <a:buAutoNum type="arabicParenR"/>
              <a:tabLst>
                <a:tab pos="304800" algn="l"/>
              </a:tabLst>
            </a:pPr>
            <a:r>
              <a:rPr sz="2000" dirty="0">
                <a:latin typeface="Calibri"/>
                <a:cs typeface="Calibri"/>
              </a:rPr>
              <a:t>Coastal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Cities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	</a:t>
            </a:r>
            <a:r>
              <a:rPr sz="2000" spc="-10" dirty="0">
                <a:latin typeface="Calibri"/>
                <a:cs typeface="Calibri"/>
              </a:rPr>
              <a:t>Ports,</a:t>
            </a:r>
            <a:endParaRPr sz="2000">
              <a:latin typeface="Calibri"/>
              <a:cs typeface="Calibri"/>
            </a:endParaRPr>
          </a:p>
          <a:p>
            <a:pPr marL="302895" marR="846455" indent="-290830">
              <a:lnSpc>
                <a:spcPct val="108000"/>
              </a:lnSpc>
              <a:spcBef>
                <a:spcPts val="1030"/>
              </a:spcBef>
              <a:buAutoNum type="arabicParenR"/>
              <a:tabLst>
                <a:tab pos="304800" algn="l"/>
              </a:tabLst>
            </a:pPr>
            <a:r>
              <a:rPr sz="2000" dirty="0">
                <a:latin typeface="Calibri"/>
                <a:cs typeface="Calibri"/>
              </a:rPr>
              <a:t>Delta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	</a:t>
            </a:r>
            <a:r>
              <a:rPr sz="2000" spc="-10" dirty="0">
                <a:latin typeface="Calibri"/>
                <a:cs typeface="Calibri"/>
              </a:rPr>
              <a:t>Estuaries</a:t>
            </a:r>
            <a:endParaRPr sz="2000">
              <a:latin typeface="Calibri"/>
              <a:cs typeface="Calibri"/>
            </a:endParaRPr>
          </a:p>
          <a:p>
            <a:pPr marL="303530" indent="-290830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303530" algn="l"/>
              </a:tabLst>
            </a:pPr>
            <a:r>
              <a:rPr sz="2000" dirty="0">
                <a:latin typeface="Calibri"/>
                <a:cs typeface="Calibri"/>
              </a:rPr>
              <a:t>Small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Islands</a:t>
            </a:r>
            <a:endParaRPr sz="2000">
              <a:latin typeface="Calibri"/>
              <a:cs typeface="Calibri"/>
            </a:endParaRPr>
          </a:p>
          <a:p>
            <a:pPr marL="302895" marR="360045" indent="-290830">
              <a:lnSpc>
                <a:spcPct val="108000"/>
              </a:lnSpc>
              <a:spcBef>
                <a:spcPts val="1105"/>
              </a:spcBef>
              <a:buAutoNum type="arabicParenR"/>
              <a:tabLst>
                <a:tab pos="304800" algn="l"/>
              </a:tabLst>
            </a:pPr>
            <a:r>
              <a:rPr sz="2000" spc="-10" dirty="0">
                <a:latin typeface="Calibri"/>
                <a:cs typeface="Calibri"/>
              </a:rPr>
              <a:t>Transitional 	</a:t>
            </a:r>
            <a:r>
              <a:rPr sz="2000" dirty="0">
                <a:latin typeface="Calibri"/>
                <a:cs typeface="Calibri"/>
              </a:rPr>
              <a:t>coastal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waters 	</a:t>
            </a:r>
            <a:r>
              <a:rPr sz="2000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303530" indent="-290830">
              <a:lnSpc>
                <a:spcPct val="100000"/>
              </a:lnSpc>
              <a:spcBef>
                <a:spcPts val="1225"/>
              </a:spcBef>
              <a:buAutoNum type="arabicParenR"/>
              <a:tabLst>
                <a:tab pos="303530" algn="l"/>
              </a:tabLst>
            </a:pPr>
            <a:r>
              <a:rPr sz="2000" dirty="0">
                <a:latin typeface="Calibri"/>
                <a:cs typeface="Calibri"/>
              </a:rPr>
              <a:t>Iced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coastlines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7999" y="2937304"/>
            <a:ext cx="2108835" cy="304609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04800" marR="5080" indent="-292735">
              <a:lnSpc>
                <a:spcPct val="95200"/>
              </a:lnSpc>
              <a:spcBef>
                <a:spcPts val="180"/>
              </a:spcBef>
              <a:buAutoNum type="arabicParenR"/>
              <a:tabLst>
                <a:tab pos="304800" algn="l"/>
              </a:tabLst>
            </a:pPr>
            <a:r>
              <a:rPr sz="1400" spc="-10" dirty="0">
                <a:latin typeface="Calibri"/>
                <a:cs typeface="Calibri"/>
              </a:rPr>
              <a:t>Key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indicators of </a:t>
            </a:r>
            <a:r>
              <a:rPr sz="1400" spc="-20" dirty="0">
                <a:latin typeface="Calibri"/>
                <a:cs typeface="Calibri"/>
              </a:rPr>
              <a:t>resilience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specific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each typology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0" dirty="0">
                <a:latin typeface="Calibri"/>
                <a:cs typeface="Calibri"/>
              </a:rPr>
              <a:t> coastal environment</a:t>
            </a:r>
            <a:endParaRPr sz="1400">
              <a:latin typeface="Calibri"/>
              <a:cs typeface="Calibri"/>
            </a:endParaRPr>
          </a:p>
          <a:p>
            <a:pPr marL="304800" marR="76835" indent="-292735">
              <a:lnSpc>
                <a:spcPct val="95000"/>
              </a:lnSpc>
              <a:spcBef>
                <a:spcPts val="610"/>
              </a:spcBef>
              <a:buAutoNum type="arabicParenR"/>
              <a:tabLst>
                <a:tab pos="304800" algn="l"/>
              </a:tabLst>
            </a:pPr>
            <a:r>
              <a:rPr sz="1400" spc="-20" dirty="0">
                <a:latin typeface="Calibri"/>
                <a:cs typeface="Calibri"/>
              </a:rPr>
              <a:t>Aligning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these</a:t>
            </a:r>
            <a:r>
              <a:rPr sz="1400" spc="-25" dirty="0">
                <a:latin typeface="Calibri"/>
                <a:cs typeface="Calibri"/>
              </a:rPr>
              <a:t> indicators </a:t>
            </a:r>
            <a:r>
              <a:rPr sz="1400" spc="-10" dirty="0">
                <a:latin typeface="Calibri"/>
                <a:cs typeface="Calibri"/>
              </a:rPr>
              <a:t>with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relevant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SDGs </a:t>
            </a:r>
            <a:r>
              <a:rPr sz="1400" spc="-10" dirty="0">
                <a:latin typeface="Calibri"/>
                <a:cs typeface="Calibri"/>
              </a:rPr>
              <a:t>targets/indicators</a:t>
            </a:r>
            <a:endParaRPr sz="1400">
              <a:latin typeface="Calibri"/>
              <a:cs typeface="Calibri"/>
            </a:endParaRPr>
          </a:p>
          <a:p>
            <a:pPr marL="304800" marR="176530" indent="-292735">
              <a:lnSpc>
                <a:spcPct val="96200"/>
              </a:lnSpc>
              <a:spcBef>
                <a:spcPts val="595"/>
              </a:spcBef>
              <a:buAutoNum type="arabicParenR"/>
              <a:tabLst>
                <a:tab pos="304800" algn="l"/>
              </a:tabLst>
            </a:pPr>
            <a:r>
              <a:rPr sz="1400" spc="-25" dirty="0">
                <a:latin typeface="Calibri"/>
                <a:cs typeface="Calibri"/>
              </a:rPr>
              <a:t>Establishing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regular </a:t>
            </a:r>
            <a:r>
              <a:rPr sz="1400" spc="-25" dirty="0">
                <a:latin typeface="Calibri"/>
                <a:cs typeface="Calibri"/>
              </a:rPr>
              <a:t>consultations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gather </a:t>
            </a:r>
            <a:r>
              <a:rPr sz="1400" spc="-20" dirty="0">
                <a:latin typeface="Calibri"/>
                <a:cs typeface="Calibri"/>
              </a:rPr>
              <a:t>feedback,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assess </a:t>
            </a:r>
            <a:r>
              <a:rPr sz="1400" spc="-20" dirty="0">
                <a:latin typeface="Calibri"/>
                <a:cs typeface="Calibri"/>
              </a:rPr>
              <a:t>progress,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adapt </a:t>
            </a:r>
            <a:r>
              <a:rPr sz="1400" spc="-25" dirty="0">
                <a:latin typeface="Calibri"/>
                <a:cs typeface="Calibri"/>
              </a:rPr>
              <a:t>strategies </a:t>
            </a:r>
            <a:r>
              <a:rPr sz="1400" spc="-10" dirty="0">
                <a:latin typeface="Calibri"/>
                <a:cs typeface="Calibri"/>
              </a:rPr>
              <a:t>based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on </a:t>
            </a:r>
            <a:r>
              <a:rPr sz="1400" spc="-20" dirty="0">
                <a:latin typeface="Calibri"/>
                <a:cs typeface="Calibri"/>
              </a:rPr>
              <a:t>evolving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needs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challenges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02523" y="6328698"/>
            <a:ext cx="158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898989"/>
                </a:solidFill>
                <a:latin typeface="Calibri"/>
                <a:cs typeface="Calibri"/>
              </a:rPr>
              <a:t>19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89842" y="2046722"/>
            <a:ext cx="2219325" cy="456184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96850" marR="118110" indent="635" algn="ctr">
              <a:lnSpc>
                <a:spcPct val="102699"/>
              </a:lnSpc>
              <a:spcBef>
                <a:spcPts val="145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Establish</a:t>
            </a:r>
            <a:r>
              <a:rPr sz="15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Coastal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Resilience</a:t>
            </a:r>
            <a:r>
              <a:rPr sz="15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Requirement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sz="15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(C3R)</a:t>
            </a:r>
            <a:r>
              <a:rPr sz="15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endParaRPr sz="1500">
              <a:latin typeface="Calibri"/>
              <a:cs typeface="Calibri"/>
            </a:endParaRPr>
          </a:p>
          <a:p>
            <a:pPr marL="303530" marR="780415" indent="-291465" algn="just">
              <a:lnSpc>
                <a:spcPts val="1580"/>
              </a:lnSpc>
              <a:spcBef>
                <a:spcPts val="595"/>
              </a:spcBef>
              <a:buAutoNum type="arabicParenR"/>
              <a:tabLst>
                <a:tab pos="304800" algn="l"/>
              </a:tabLst>
            </a:pPr>
            <a:r>
              <a:rPr sz="1400" spc="-10" dirty="0">
                <a:latin typeface="Calibri"/>
                <a:cs typeface="Calibri"/>
              </a:rPr>
              <a:t>Urban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planning, 	</a:t>
            </a:r>
            <a:r>
              <a:rPr sz="1400" spc="-10" dirty="0">
                <a:latin typeface="Calibri"/>
                <a:cs typeface="Calibri"/>
              </a:rPr>
              <a:t>infrastructure</a:t>
            </a:r>
            <a:endParaRPr sz="1400">
              <a:latin typeface="Calibri"/>
              <a:cs typeface="Calibri"/>
            </a:endParaRPr>
          </a:p>
          <a:p>
            <a:pPr marL="303530" marR="179070" indent="-291465" algn="just">
              <a:lnSpc>
                <a:spcPct val="97900"/>
              </a:lnSpc>
              <a:spcBef>
                <a:spcPts val="434"/>
              </a:spcBef>
              <a:buAutoNum type="arabicParenR"/>
              <a:tabLst>
                <a:tab pos="304800" algn="l"/>
              </a:tabLst>
            </a:pPr>
            <a:r>
              <a:rPr sz="1400" spc="-30" dirty="0">
                <a:latin typeface="Calibri"/>
                <a:cs typeface="Calibri"/>
              </a:rPr>
              <a:t>Ecosystem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preservation, 	</a:t>
            </a:r>
            <a:r>
              <a:rPr sz="1400" spc="-20" dirty="0">
                <a:latin typeface="Calibri"/>
                <a:cs typeface="Calibri"/>
              </a:rPr>
              <a:t>water</a:t>
            </a:r>
            <a:r>
              <a:rPr sz="1400" spc="-25" dirty="0">
                <a:latin typeface="Calibri"/>
                <a:cs typeface="Calibri"/>
              </a:rPr>
              <a:t> management,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	infrastructure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resilience</a:t>
            </a:r>
            <a:endParaRPr sz="1400">
              <a:latin typeface="Calibri"/>
              <a:cs typeface="Calibri"/>
            </a:endParaRPr>
          </a:p>
          <a:p>
            <a:pPr marL="304800" marR="98425" indent="-292735">
              <a:lnSpc>
                <a:spcPct val="97100"/>
              </a:lnSpc>
              <a:spcBef>
                <a:spcPts val="484"/>
              </a:spcBef>
              <a:buAutoNum type="arabicParenR"/>
              <a:tabLst>
                <a:tab pos="304800" algn="l"/>
              </a:tabLst>
            </a:pPr>
            <a:r>
              <a:rPr sz="1400" spc="-20" dirty="0">
                <a:latin typeface="Calibri"/>
                <a:cs typeface="Calibri"/>
              </a:rPr>
              <a:t>Adaptive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strategies, </a:t>
            </a:r>
            <a:r>
              <a:rPr sz="1400" spc="-25" dirty="0">
                <a:latin typeface="Calibri"/>
                <a:cs typeface="Calibri"/>
              </a:rPr>
              <a:t>sustainable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development,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community engagement</a:t>
            </a:r>
            <a:endParaRPr sz="1400">
              <a:latin typeface="Calibri"/>
              <a:cs typeface="Calibri"/>
            </a:endParaRPr>
          </a:p>
          <a:p>
            <a:pPr marL="304800" marR="24765" indent="-292735">
              <a:lnSpc>
                <a:spcPct val="96800"/>
              </a:lnSpc>
              <a:spcBef>
                <a:spcPts val="459"/>
              </a:spcBef>
              <a:buAutoNum type="arabicParenR"/>
              <a:tabLst>
                <a:tab pos="304800" algn="l"/>
              </a:tabLst>
            </a:pPr>
            <a:r>
              <a:rPr sz="1400" spc="-20" dirty="0">
                <a:latin typeface="Calibri"/>
                <a:cs typeface="Calibri"/>
              </a:rPr>
              <a:t>Conservation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20" dirty="0">
                <a:latin typeface="Calibri"/>
                <a:cs typeface="Calibri"/>
              </a:rPr>
              <a:t>protection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actions,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nature- </a:t>
            </a:r>
            <a:r>
              <a:rPr sz="1400" spc="-10" dirty="0">
                <a:latin typeface="Calibri"/>
                <a:cs typeface="Calibri"/>
              </a:rPr>
              <a:t>based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solutions </a:t>
            </a:r>
            <a:r>
              <a:rPr sz="1400" spc="-25" dirty="0">
                <a:latin typeface="Calibri"/>
                <a:cs typeface="Calibri"/>
              </a:rPr>
              <a:t>and sustainable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food </a:t>
            </a:r>
            <a:r>
              <a:rPr sz="1400" spc="-10" dirty="0">
                <a:latin typeface="Calibri"/>
                <a:cs typeface="Calibri"/>
              </a:rPr>
              <a:t>production</a:t>
            </a:r>
            <a:endParaRPr sz="1400">
              <a:latin typeface="Calibri"/>
              <a:cs typeface="Calibri"/>
            </a:endParaRPr>
          </a:p>
          <a:p>
            <a:pPr marL="304800" marR="5080" indent="-292735">
              <a:lnSpc>
                <a:spcPct val="95000"/>
              </a:lnSpc>
              <a:spcBef>
                <a:spcPts val="610"/>
              </a:spcBef>
              <a:buAutoNum type="arabicParenR"/>
              <a:tabLst>
                <a:tab pos="304800" algn="l"/>
              </a:tabLst>
            </a:pPr>
            <a:r>
              <a:rPr sz="1400" spc="-20" dirty="0">
                <a:latin typeface="Calibri"/>
                <a:cs typeface="Calibri"/>
              </a:rPr>
              <a:t>Coastal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erosion,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spc="-20" dirty="0">
                <a:latin typeface="Calibri"/>
                <a:cs typeface="Calibri"/>
              </a:rPr>
              <a:t>biodiversity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changes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 </a:t>
            </a:r>
            <a:r>
              <a:rPr sz="1400" spc="-20" dirty="0">
                <a:latin typeface="Calibri"/>
                <a:cs typeface="Calibri"/>
              </a:rPr>
              <a:t>economic </a:t>
            </a:r>
            <a:r>
              <a:rPr sz="1400" spc="-10" dirty="0">
                <a:latin typeface="Calibri"/>
                <a:cs typeface="Calibri"/>
              </a:rPr>
              <a:t>activities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97542" y="1080608"/>
            <a:ext cx="82321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The</a:t>
            </a:r>
            <a:r>
              <a:rPr spc="-65" dirty="0"/>
              <a:t> </a:t>
            </a:r>
            <a:r>
              <a:rPr spc="-35" dirty="0"/>
              <a:t>Coastal</a:t>
            </a:r>
            <a:r>
              <a:rPr spc="-120" dirty="0"/>
              <a:t> </a:t>
            </a:r>
            <a:r>
              <a:rPr dirty="0"/>
              <a:t>Resilience</a:t>
            </a:r>
            <a:r>
              <a:rPr spc="-90" dirty="0"/>
              <a:t> Requirement </a:t>
            </a:r>
            <a:r>
              <a:rPr spc="-45" dirty="0"/>
              <a:t>Review</a:t>
            </a:r>
            <a:r>
              <a:rPr spc="-90" dirty="0"/>
              <a:t> </a:t>
            </a:r>
            <a:r>
              <a:rPr spc="-10" dirty="0"/>
              <a:t>Process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5744" y="1099947"/>
            <a:ext cx="387096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spc="-155" dirty="0">
                <a:solidFill>
                  <a:srgbClr val="002060"/>
                </a:solidFill>
                <a:latin typeface="Trebuchet MS"/>
                <a:cs typeface="Trebuchet MS"/>
              </a:rPr>
              <a:t>Coastal</a:t>
            </a:r>
            <a:r>
              <a:rPr sz="3700" b="1" spc="-16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sz="3700" b="1" spc="-120" dirty="0">
                <a:solidFill>
                  <a:srgbClr val="002060"/>
                </a:solidFill>
                <a:latin typeface="Trebuchet MS"/>
                <a:cs typeface="Trebuchet MS"/>
              </a:rPr>
              <a:t>Resilience?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0872" y="4643503"/>
            <a:ext cx="3526154" cy="1778000"/>
          </a:xfrm>
          <a:prstGeom prst="rect">
            <a:avLst/>
          </a:prstGeom>
          <a:solidFill>
            <a:srgbClr val="FFE699"/>
          </a:solidFill>
          <a:ln w="8114">
            <a:solidFill>
              <a:srgbClr val="00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77470" marR="131445">
              <a:lnSpc>
                <a:spcPct val="91200"/>
              </a:lnSpc>
              <a:spcBef>
                <a:spcPts val="259"/>
              </a:spcBef>
            </a:pPr>
            <a:r>
              <a:rPr sz="15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Coastal</a:t>
            </a:r>
            <a:r>
              <a:rPr sz="1500"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resilience</a:t>
            </a:r>
            <a:r>
              <a:rPr sz="15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capacity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of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socioeconomic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natural </a:t>
            </a:r>
            <a:r>
              <a:rPr sz="1500" dirty="0">
                <a:latin typeface="Arial"/>
                <a:cs typeface="Arial"/>
              </a:rPr>
              <a:t>systems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coastal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environment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to </a:t>
            </a:r>
            <a:r>
              <a:rPr sz="1500" dirty="0">
                <a:latin typeface="Arial"/>
                <a:cs typeface="Arial"/>
              </a:rPr>
              <a:t>cope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disturbances,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induced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by </a:t>
            </a:r>
            <a:r>
              <a:rPr sz="1500" dirty="0">
                <a:latin typeface="Arial"/>
                <a:cs typeface="Arial"/>
              </a:rPr>
              <a:t>factors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such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as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sea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level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rise,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extreme </a:t>
            </a:r>
            <a:r>
              <a:rPr sz="1500" dirty="0">
                <a:latin typeface="Arial"/>
                <a:cs typeface="Arial"/>
              </a:rPr>
              <a:t>events,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human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impacts,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by </a:t>
            </a:r>
            <a:r>
              <a:rPr sz="1500" dirty="0">
                <a:latin typeface="Arial"/>
                <a:cs typeface="Arial"/>
              </a:rPr>
              <a:t>adapting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whilst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maintaining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their </a:t>
            </a:r>
            <a:r>
              <a:rPr sz="1500" dirty="0">
                <a:latin typeface="Arial"/>
                <a:cs typeface="Arial"/>
              </a:rPr>
              <a:t>essential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functions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850900"/>
            <a:ext cx="1545590" cy="5842000"/>
            <a:chOff x="152400" y="850900"/>
            <a:chExt cx="1545590" cy="5842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50900"/>
              <a:ext cx="1545336" cy="584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913" y="5508113"/>
              <a:ext cx="1493361" cy="106848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20872" y="1832998"/>
            <a:ext cx="3526154" cy="2438400"/>
          </a:xfrm>
          <a:prstGeom prst="rect">
            <a:avLst/>
          </a:prstGeom>
          <a:solidFill>
            <a:srgbClr val="9DC3E6"/>
          </a:solidFill>
          <a:ln w="811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77470" marR="120014">
              <a:lnSpc>
                <a:spcPct val="101200"/>
              </a:lnSpc>
              <a:spcBef>
                <a:spcPts val="295"/>
              </a:spcBef>
            </a:pPr>
            <a:r>
              <a:rPr sz="1500" dirty="0">
                <a:latin typeface="Arial"/>
                <a:cs typeface="Arial"/>
              </a:rPr>
              <a:t>Challenge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6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Ocean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Decade </a:t>
            </a:r>
            <a:r>
              <a:rPr sz="1500" dirty="0">
                <a:latin typeface="Arial"/>
                <a:cs typeface="Arial"/>
              </a:rPr>
              <a:t>aims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enhancing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people-</a:t>
            </a:r>
            <a:r>
              <a:rPr sz="1500" spc="-10" dirty="0">
                <a:latin typeface="Arial"/>
                <a:cs typeface="Arial"/>
              </a:rPr>
              <a:t>centered </a:t>
            </a:r>
            <a:r>
              <a:rPr sz="1500" dirty="0">
                <a:latin typeface="Arial"/>
                <a:cs typeface="Arial"/>
              </a:rPr>
              <a:t>multi-hazard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early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warning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services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adaptation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planning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all </a:t>
            </a:r>
            <a:r>
              <a:rPr sz="1500" dirty="0">
                <a:latin typeface="Arial"/>
                <a:cs typeface="Arial"/>
              </a:rPr>
              <a:t>geophysical,</a:t>
            </a:r>
            <a:r>
              <a:rPr sz="1500" spc="1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ecological,</a:t>
            </a:r>
            <a:r>
              <a:rPr sz="1500" spc="1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biological, </a:t>
            </a:r>
            <a:r>
              <a:rPr sz="1500" dirty="0">
                <a:latin typeface="Arial"/>
                <a:cs typeface="Arial"/>
              </a:rPr>
              <a:t>weather,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climate,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anthropogenic </a:t>
            </a:r>
            <a:r>
              <a:rPr sz="1500" dirty="0">
                <a:latin typeface="Arial"/>
                <a:cs typeface="Arial"/>
              </a:rPr>
              <a:t>related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ocean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coastal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hazards,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mainstream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community </a:t>
            </a:r>
            <a:r>
              <a:rPr sz="1500" b="1" dirty="0">
                <a:latin typeface="Arial"/>
                <a:cs typeface="Arial"/>
              </a:rPr>
              <a:t>preparedness</a:t>
            </a:r>
            <a:r>
              <a:rPr sz="1500" b="1" spc="1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1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resilience</a:t>
            </a:r>
            <a:r>
              <a:rPr sz="1500" b="1" spc="1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(Ocean </a:t>
            </a:r>
            <a:r>
              <a:rPr sz="1500" dirty="0">
                <a:latin typeface="Arial"/>
                <a:cs typeface="Arial"/>
              </a:rPr>
              <a:t>Decade,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2023).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20072" y="1675356"/>
            <a:ext cx="1319530" cy="1115695"/>
            <a:chOff x="7120072" y="1675356"/>
            <a:chExt cx="1319530" cy="111569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0072" y="1675356"/>
              <a:ext cx="1071838" cy="11153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4114" y="2240972"/>
              <a:ext cx="235171" cy="210263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99108" y="2393265"/>
            <a:ext cx="1075246" cy="119555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9154636" y="3696412"/>
            <a:ext cx="218440" cy="331470"/>
          </a:xfrm>
          <a:custGeom>
            <a:avLst/>
            <a:gdLst/>
            <a:ahLst/>
            <a:cxnLst/>
            <a:rect l="l" t="t" r="r" b="b"/>
            <a:pathLst>
              <a:path w="218440" h="331470">
                <a:moveTo>
                  <a:pt x="23776" y="104441"/>
                </a:moveTo>
                <a:lnTo>
                  <a:pt x="14349" y="106588"/>
                </a:lnTo>
                <a:lnTo>
                  <a:pt x="6493" y="112223"/>
                </a:lnTo>
                <a:lnTo>
                  <a:pt x="1579" y="120157"/>
                </a:lnTo>
                <a:lnTo>
                  <a:pt x="0" y="129354"/>
                </a:lnTo>
                <a:lnTo>
                  <a:pt x="2147" y="138779"/>
                </a:lnTo>
                <a:lnTo>
                  <a:pt x="88742" y="330995"/>
                </a:lnTo>
                <a:lnTo>
                  <a:pt x="122130" y="285499"/>
                </a:lnTo>
                <a:lnTo>
                  <a:pt x="118015" y="285499"/>
                </a:lnTo>
                <a:lnTo>
                  <a:pt x="69586" y="280402"/>
                </a:lnTo>
                <a:lnTo>
                  <a:pt x="73065" y="247370"/>
                </a:lnTo>
                <a:lnTo>
                  <a:pt x="73162" y="246152"/>
                </a:lnTo>
                <a:lnTo>
                  <a:pt x="76498" y="185268"/>
                </a:lnTo>
                <a:lnTo>
                  <a:pt x="46547" y="118786"/>
                </a:lnTo>
                <a:lnTo>
                  <a:pt x="40911" y="110933"/>
                </a:lnTo>
                <a:lnTo>
                  <a:pt x="32975" y="106020"/>
                </a:lnTo>
                <a:lnTo>
                  <a:pt x="23776" y="104441"/>
                </a:lnTo>
                <a:close/>
              </a:path>
              <a:path w="218440" h="331470">
                <a:moveTo>
                  <a:pt x="90608" y="246152"/>
                </a:moveTo>
                <a:lnTo>
                  <a:pt x="73193" y="246152"/>
                </a:lnTo>
                <a:lnTo>
                  <a:pt x="73095" y="247370"/>
                </a:lnTo>
                <a:lnTo>
                  <a:pt x="69586" y="280402"/>
                </a:lnTo>
                <a:lnTo>
                  <a:pt x="118015" y="285499"/>
                </a:lnTo>
                <a:lnTo>
                  <a:pt x="119337" y="272954"/>
                </a:lnTo>
                <a:lnTo>
                  <a:pt x="116001" y="272954"/>
                </a:lnTo>
                <a:lnTo>
                  <a:pt x="74170" y="268551"/>
                </a:lnTo>
                <a:lnTo>
                  <a:pt x="90608" y="246152"/>
                </a:lnTo>
                <a:close/>
              </a:path>
              <a:path w="218440" h="331470">
                <a:moveTo>
                  <a:pt x="190151" y="122565"/>
                </a:moveTo>
                <a:lnTo>
                  <a:pt x="181366" y="125717"/>
                </a:lnTo>
                <a:lnTo>
                  <a:pt x="174217" y="132224"/>
                </a:lnTo>
                <a:lnTo>
                  <a:pt x="124458" y="200026"/>
                </a:lnTo>
                <a:lnTo>
                  <a:pt x="121687" y="250643"/>
                </a:lnTo>
                <a:lnTo>
                  <a:pt x="118015" y="285499"/>
                </a:lnTo>
                <a:lnTo>
                  <a:pt x="122130" y="285499"/>
                </a:lnTo>
                <a:lnTo>
                  <a:pt x="213480" y="161023"/>
                </a:lnTo>
                <a:lnTo>
                  <a:pt x="217543" y="152252"/>
                </a:lnTo>
                <a:lnTo>
                  <a:pt x="217914" y="142928"/>
                </a:lnTo>
                <a:lnTo>
                  <a:pt x="214761" y="134146"/>
                </a:lnTo>
                <a:lnTo>
                  <a:pt x="208251" y="126998"/>
                </a:lnTo>
                <a:lnTo>
                  <a:pt x="199478" y="122936"/>
                </a:lnTo>
                <a:lnTo>
                  <a:pt x="190151" y="122565"/>
                </a:lnTo>
                <a:close/>
              </a:path>
              <a:path w="218440" h="331470">
                <a:moveTo>
                  <a:pt x="98860" y="234907"/>
                </a:moveTo>
                <a:lnTo>
                  <a:pt x="74170" y="268551"/>
                </a:lnTo>
                <a:lnTo>
                  <a:pt x="116001" y="272954"/>
                </a:lnTo>
                <a:lnTo>
                  <a:pt x="98860" y="234907"/>
                </a:lnTo>
                <a:close/>
              </a:path>
              <a:path w="218440" h="331470">
                <a:moveTo>
                  <a:pt x="124458" y="200026"/>
                </a:moveTo>
                <a:lnTo>
                  <a:pt x="98860" y="234907"/>
                </a:lnTo>
                <a:lnTo>
                  <a:pt x="116001" y="272954"/>
                </a:lnTo>
                <a:lnTo>
                  <a:pt x="119337" y="272954"/>
                </a:lnTo>
                <a:lnTo>
                  <a:pt x="121687" y="250643"/>
                </a:lnTo>
                <a:lnTo>
                  <a:pt x="124458" y="200026"/>
                </a:lnTo>
                <a:close/>
              </a:path>
              <a:path w="218440" h="331470">
                <a:moveTo>
                  <a:pt x="73128" y="246767"/>
                </a:moveTo>
                <a:lnTo>
                  <a:pt x="73065" y="247370"/>
                </a:lnTo>
                <a:lnTo>
                  <a:pt x="73128" y="246767"/>
                </a:lnTo>
                <a:close/>
              </a:path>
              <a:path w="218440" h="331470">
                <a:moveTo>
                  <a:pt x="76498" y="185268"/>
                </a:moveTo>
                <a:lnTo>
                  <a:pt x="73128" y="246767"/>
                </a:lnTo>
                <a:lnTo>
                  <a:pt x="73193" y="246152"/>
                </a:lnTo>
                <a:lnTo>
                  <a:pt x="90608" y="246152"/>
                </a:lnTo>
                <a:lnTo>
                  <a:pt x="98860" y="234907"/>
                </a:lnTo>
                <a:lnTo>
                  <a:pt x="76498" y="185268"/>
                </a:lnTo>
                <a:close/>
              </a:path>
              <a:path w="218440" h="331470">
                <a:moveTo>
                  <a:pt x="126278" y="164912"/>
                </a:moveTo>
                <a:lnTo>
                  <a:pt x="77613" y="164912"/>
                </a:lnTo>
                <a:lnTo>
                  <a:pt x="77576" y="166132"/>
                </a:lnTo>
                <a:lnTo>
                  <a:pt x="77500" y="166963"/>
                </a:lnTo>
                <a:lnTo>
                  <a:pt x="76498" y="185268"/>
                </a:lnTo>
                <a:lnTo>
                  <a:pt x="98860" y="234907"/>
                </a:lnTo>
                <a:lnTo>
                  <a:pt x="124458" y="200026"/>
                </a:lnTo>
                <a:lnTo>
                  <a:pt x="126269" y="166963"/>
                </a:lnTo>
                <a:lnTo>
                  <a:pt x="126278" y="164912"/>
                </a:lnTo>
                <a:close/>
              </a:path>
              <a:path w="218440" h="331470">
                <a:moveTo>
                  <a:pt x="77579" y="165535"/>
                </a:moveTo>
                <a:lnTo>
                  <a:pt x="77546" y="166132"/>
                </a:lnTo>
                <a:lnTo>
                  <a:pt x="77579" y="165535"/>
                </a:lnTo>
                <a:close/>
              </a:path>
              <a:path w="218440" h="331470">
                <a:moveTo>
                  <a:pt x="126646" y="83550"/>
                </a:moveTo>
                <a:lnTo>
                  <a:pt x="77949" y="83550"/>
                </a:lnTo>
                <a:lnTo>
                  <a:pt x="77973" y="84771"/>
                </a:lnTo>
                <a:lnTo>
                  <a:pt x="77579" y="165535"/>
                </a:lnTo>
                <a:lnTo>
                  <a:pt x="77613" y="164912"/>
                </a:lnTo>
                <a:lnTo>
                  <a:pt x="126278" y="164912"/>
                </a:lnTo>
                <a:lnTo>
                  <a:pt x="126646" y="83550"/>
                </a:lnTo>
                <a:close/>
              </a:path>
              <a:path w="218440" h="331470">
                <a:moveTo>
                  <a:pt x="77946" y="84181"/>
                </a:moveTo>
                <a:lnTo>
                  <a:pt x="77944" y="84771"/>
                </a:lnTo>
                <a:lnTo>
                  <a:pt x="77946" y="84181"/>
                </a:lnTo>
                <a:close/>
              </a:path>
              <a:path w="218440" h="331470">
                <a:moveTo>
                  <a:pt x="122845" y="0"/>
                </a:moveTo>
                <a:lnTo>
                  <a:pt x="74199" y="2222"/>
                </a:lnTo>
                <a:lnTo>
                  <a:pt x="77946" y="84181"/>
                </a:lnTo>
                <a:lnTo>
                  <a:pt x="77949" y="83550"/>
                </a:lnTo>
                <a:lnTo>
                  <a:pt x="126646" y="83550"/>
                </a:lnTo>
                <a:lnTo>
                  <a:pt x="126647" y="83159"/>
                </a:lnTo>
                <a:lnTo>
                  <a:pt x="122845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8313667" y="4135131"/>
            <a:ext cx="1210310" cy="1183005"/>
            <a:chOff x="8313667" y="4135131"/>
            <a:chExt cx="1210310" cy="118300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9944" y="4135131"/>
              <a:ext cx="973570" cy="10033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13667" y="5117181"/>
              <a:ext cx="236286" cy="20057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58409" y="4986126"/>
            <a:ext cx="1082365" cy="947171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696974" y="5183273"/>
            <a:ext cx="350520" cy="201930"/>
          </a:xfrm>
          <a:custGeom>
            <a:avLst/>
            <a:gdLst/>
            <a:ahLst/>
            <a:cxnLst/>
            <a:rect l="l" t="t" r="r" b="b"/>
            <a:pathLst>
              <a:path w="350520" h="201929">
                <a:moveTo>
                  <a:pt x="0" y="0"/>
                </a:moveTo>
                <a:lnTo>
                  <a:pt x="94592" y="188410"/>
                </a:lnTo>
                <a:lnTo>
                  <a:pt x="100553" y="196020"/>
                </a:lnTo>
                <a:lnTo>
                  <a:pt x="108689" y="200595"/>
                </a:lnTo>
                <a:lnTo>
                  <a:pt x="117947" y="201786"/>
                </a:lnTo>
                <a:lnTo>
                  <a:pt x="127275" y="199246"/>
                </a:lnTo>
                <a:lnTo>
                  <a:pt x="134887" y="193286"/>
                </a:lnTo>
                <a:lnTo>
                  <a:pt x="139463" y="185153"/>
                </a:lnTo>
                <a:lnTo>
                  <a:pt x="140655" y="175898"/>
                </a:lnTo>
                <a:lnTo>
                  <a:pt x="138115" y="166571"/>
                </a:lnTo>
                <a:lnTo>
                  <a:pt x="99559" y="89776"/>
                </a:lnTo>
                <a:lnTo>
                  <a:pt x="68997" y="72315"/>
                </a:lnTo>
                <a:lnTo>
                  <a:pt x="27791" y="47147"/>
                </a:lnTo>
                <a:lnTo>
                  <a:pt x="53178" y="5603"/>
                </a:lnTo>
                <a:lnTo>
                  <a:pt x="113208" y="5603"/>
                </a:lnTo>
                <a:lnTo>
                  <a:pt x="0" y="0"/>
                </a:lnTo>
                <a:close/>
              </a:path>
              <a:path w="350520" h="201929">
                <a:moveTo>
                  <a:pt x="80970" y="52750"/>
                </a:moveTo>
                <a:lnTo>
                  <a:pt x="99559" y="89776"/>
                </a:lnTo>
                <a:lnTo>
                  <a:pt x="154318" y="119428"/>
                </a:lnTo>
                <a:lnTo>
                  <a:pt x="197970" y="141097"/>
                </a:lnTo>
                <a:lnTo>
                  <a:pt x="242243" y="161488"/>
                </a:lnTo>
                <a:lnTo>
                  <a:pt x="287112" y="180586"/>
                </a:lnTo>
                <a:lnTo>
                  <a:pt x="332218" y="198248"/>
                </a:lnTo>
                <a:lnTo>
                  <a:pt x="349977" y="152916"/>
                </a:lnTo>
                <a:lnTo>
                  <a:pt x="305203" y="135384"/>
                </a:lnTo>
                <a:lnTo>
                  <a:pt x="261646" y="116833"/>
                </a:lnTo>
                <a:lnTo>
                  <a:pt x="218668" y="97028"/>
                </a:lnTo>
                <a:lnTo>
                  <a:pt x="176295" y="75982"/>
                </a:lnTo>
                <a:lnTo>
                  <a:pt x="138051" y="55575"/>
                </a:lnTo>
                <a:lnTo>
                  <a:pt x="80970" y="52750"/>
                </a:lnTo>
                <a:close/>
              </a:path>
              <a:path w="350520" h="201929">
                <a:moveTo>
                  <a:pt x="305520" y="135508"/>
                </a:moveTo>
                <a:lnTo>
                  <a:pt x="305861" y="135653"/>
                </a:lnTo>
                <a:lnTo>
                  <a:pt x="305520" y="135508"/>
                </a:lnTo>
                <a:close/>
              </a:path>
              <a:path w="350520" h="201929">
                <a:moveTo>
                  <a:pt x="305229" y="135384"/>
                </a:moveTo>
                <a:lnTo>
                  <a:pt x="305520" y="135508"/>
                </a:lnTo>
                <a:lnTo>
                  <a:pt x="305229" y="135384"/>
                </a:lnTo>
                <a:close/>
              </a:path>
              <a:path w="350520" h="201929">
                <a:moveTo>
                  <a:pt x="261967" y="116970"/>
                </a:moveTo>
                <a:lnTo>
                  <a:pt x="262296" y="117121"/>
                </a:lnTo>
                <a:lnTo>
                  <a:pt x="261967" y="116970"/>
                </a:lnTo>
                <a:close/>
              </a:path>
              <a:path w="350520" h="201929">
                <a:moveTo>
                  <a:pt x="261670" y="116833"/>
                </a:moveTo>
                <a:lnTo>
                  <a:pt x="261967" y="116970"/>
                </a:lnTo>
                <a:lnTo>
                  <a:pt x="261670" y="116833"/>
                </a:lnTo>
                <a:close/>
              </a:path>
              <a:path w="350520" h="201929">
                <a:moveTo>
                  <a:pt x="218958" y="97161"/>
                </a:moveTo>
                <a:lnTo>
                  <a:pt x="219308" y="97335"/>
                </a:lnTo>
                <a:lnTo>
                  <a:pt x="218958" y="97161"/>
                </a:lnTo>
                <a:close/>
              </a:path>
              <a:path w="350520" h="201929">
                <a:moveTo>
                  <a:pt x="218689" y="97028"/>
                </a:moveTo>
                <a:lnTo>
                  <a:pt x="218958" y="97161"/>
                </a:lnTo>
                <a:lnTo>
                  <a:pt x="218689" y="97028"/>
                </a:lnTo>
                <a:close/>
              </a:path>
              <a:path w="350520" h="201929">
                <a:moveTo>
                  <a:pt x="53178" y="5603"/>
                </a:moveTo>
                <a:lnTo>
                  <a:pt x="27791" y="47147"/>
                </a:lnTo>
                <a:lnTo>
                  <a:pt x="68997" y="72315"/>
                </a:lnTo>
                <a:lnTo>
                  <a:pt x="99559" y="89776"/>
                </a:lnTo>
                <a:lnTo>
                  <a:pt x="80970" y="52750"/>
                </a:lnTo>
                <a:lnTo>
                  <a:pt x="39281" y="50686"/>
                </a:lnTo>
                <a:lnTo>
                  <a:pt x="62246" y="15455"/>
                </a:lnTo>
                <a:lnTo>
                  <a:pt x="69310" y="15455"/>
                </a:lnTo>
                <a:lnTo>
                  <a:pt x="53178" y="5603"/>
                </a:lnTo>
                <a:close/>
              </a:path>
              <a:path w="350520" h="201929">
                <a:moveTo>
                  <a:pt x="176606" y="76137"/>
                </a:moveTo>
                <a:lnTo>
                  <a:pt x="176926" y="76307"/>
                </a:lnTo>
                <a:lnTo>
                  <a:pt x="176606" y="76137"/>
                </a:lnTo>
                <a:close/>
              </a:path>
              <a:path w="350520" h="201929">
                <a:moveTo>
                  <a:pt x="176316" y="75982"/>
                </a:moveTo>
                <a:lnTo>
                  <a:pt x="176606" y="76137"/>
                </a:lnTo>
                <a:lnTo>
                  <a:pt x="176316" y="75982"/>
                </a:lnTo>
                <a:close/>
              </a:path>
              <a:path w="350520" h="201929">
                <a:moveTo>
                  <a:pt x="113208" y="5603"/>
                </a:moveTo>
                <a:lnTo>
                  <a:pt x="53178" y="5603"/>
                </a:lnTo>
                <a:lnTo>
                  <a:pt x="93773" y="30396"/>
                </a:lnTo>
                <a:lnTo>
                  <a:pt x="134885" y="53887"/>
                </a:lnTo>
                <a:lnTo>
                  <a:pt x="138051" y="55575"/>
                </a:lnTo>
                <a:lnTo>
                  <a:pt x="208202" y="59047"/>
                </a:lnTo>
                <a:lnTo>
                  <a:pt x="217763" y="57605"/>
                </a:lnTo>
                <a:lnTo>
                  <a:pt x="225751" y="52778"/>
                </a:lnTo>
                <a:lnTo>
                  <a:pt x="231345" y="45308"/>
                </a:lnTo>
                <a:lnTo>
                  <a:pt x="233725" y="35939"/>
                </a:lnTo>
                <a:lnTo>
                  <a:pt x="232282" y="26381"/>
                </a:lnTo>
                <a:lnTo>
                  <a:pt x="227453" y="18395"/>
                </a:lnTo>
                <a:lnTo>
                  <a:pt x="219982" y="12802"/>
                </a:lnTo>
                <a:lnTo>
                  <a:pt x="210610" y="10424"/>
                </a:lnTo>
                <a:lnTo>
                  <a:pt x="113208" y="5603"/>
                </a:lnTo>
                <a:close/>
              </a:path>
              <a:path w="350520" h="201929">
                <a:moveTo>
                  <a:pt x="69310" y="15455"/>
                </a:moveTo>
                <a:lnTo>
                  <a:pt x="62246" y="15455"/>
                </a:lnTo>
                <a:lnTo>
                  <a:pt x="80970" y="52750"/>
                </a:lnTo>
                <a:lnTo>
                  <a:pt x="138051" y="55575"/>
                </a:lnTo>
                <a:lnTo>
                  <a:pt x="134552" y="53709"/>
                </a:lnTo>
                <a:lnTo>
                  <a:pt x="93470" y="30223"/>
                </a:lnTo>
                <a:lnTo>
                  <a:pt x="69310" y="15455"/>
                </a:lnTo>
                <a:close/>
              </a:path>
              <a:path w="350520" h="201929">
                <a:moveTo>
                  <a:pt x="134885" y="53887"/>
                </a:moveTo>
                <a:lnTo>
                  <a:pt x="135174" y="54052"/>
                </a:lnTo>
                <a:lnTo>
                  <a:pt x="134885" y="53887"/>
                </a:lnTo>
                <a:close/>
              </a:path>
              <a:path w="350520" h="201929">
                <a:moveTo>
                  <a:pt x="134574" y="53709"/>
                </a:moveTo>
                <a:lnTo>
                  <a:pt x="134885" y="53887"/>
                </a:lnTo>
                <a:lnTo>
                  <a:pt x="134574" y="53709"/>
                </a:lnTo>
                <a:close/>
              </a:path>
              <a:path w="350520" h="201929">
                <a:moveTo>
                  <a:pt x="62246" y="15455"/>
                </a:moveTo>
                <a:lnTo>
                  <a:pt x="39281" y="50686"/>
                </a:lnTo>
                <a:lnTo>
                  <a:pt x="80970" y="52750"/>
                </a:lnTo>
                <a:lnTo>
                  <a:pt x="62246" y="15455"/>
                </a:lnTo>
                <a:close/>
              </a:path>
              <a:path w="350520" h="201929">
                <a:moveTo>
                  <a:pt x="93773" y="30396"/>
                </a:moveTo>
                <a:lnTo>
                  <a:pt x="94082" y="30585"/>
                </a:lnTo>
                <a:lnTo>
                  <a:pt x="93773" y="30396"/>
                </a:lnTo>
                <a:close/>
              </a:path>
              <a:path w="350520" h="201929">
                <a:moveTo>
                  <a:pt x="93490" y="30223"/>
                </a:moveTo>
                <a:lnTo>
                  <a:pt x="93773" y="30396"/>
                </a:lnTo>
                <a:lnTo>
                  <a:pt x="93490" y="30223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89089" y="4165057"/>
            <a:ext cx="1192588" cy="943531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847877" y="3661986"/>
            <a:ext cx="218440" cy="382905"/>
          </a:xfrm>
          <a:custGeom>
            <a:avLst/>
            <a:gdLst/>
            <a:ahLst/>
            <a:cxnLst/>
            <a:rect l="l" t="t" r="r" b="b"/>
            <a:pathLst>
              <a:path w="218439" h="382904">
                <a:moveTo>
                  <a:pt x="116494" y="96328"/>
                </a:moveTo>
                <a:lnTo>
                  <a:pt x="92871" y="130433"/>
                </a:lnTo>
                <a:lnTo>
                  <a:pt x="92631" y="142354"/>
                </a:lnTo>
                <a:lnTo>
                  <a:pt x="92977" y="182195"/>
                </a:lnTo>
                <a:lnTo>
                  <a:pt x="94865" y="238841"/>
                </a:lnTo>
                <a:lnTo>
                  <a:pt x="98070" y="286970"/>
                </a:lnTo>
                <a:lnTo>
                  <a:pt x="102667" y="335005"/>
                </a:lnTo>
                <a:lnTo>
                  <a:pt x="108611" y="382569"/>
                </a:lnTo>
                <a:lnTo>
                  <a:pt x="156932" y="376534"/>
                </a:lnTo>
                <a:lnTo>
                  <a:pt x="151042" y="329319"/>
                </a:lnTo>
                <a:lnTo>
                  <a:pt x="146589" y="282684"/>
                </a:lnTo>
                <a:lnTo>
                  <a:pt x="143487" y="235957"/>
                </a:lnTo>
                <a:lnTo>
                  <a:pt x="141743" y="189873"/>
                </a:lnTo>
                <a:lnTo>
                  <a:pt x="141375" y="147754"/>
                </a:lnTo>
                <a:lnTo>
                  <a:pt x="116494" y="96328"/>
                </a:lnTo>
                <a:close/>
              </a:path>
              <a:path w="218439" h="382904">
                <a:moveTo>
                  <a:pt x="151077" y="329682"/>
                </a:moveTo>
                <a:lnTo>
                  <a:pt x="151109" y="330018"/>
                </a:lnTo>
                <a:lnTo>
                  <a:pt x="151077" y="329682"/>
                </a:lnTo>
                <a:close/>
              </a:path>
              <a:path w="218439" h="382904">
                <a:moveTo>
                  <a:pt x="151042" y="329319"/>
                </a:moveTo>
                <a:lnTo>
                  <a:pt x="151077" y="329682"/>
                </a:lnTo>
                <a:lnTo>
                  <a:pt x="151042" y="329319"/>
                </a:lnTo>
                <a:close/>
              </a:path>
              <a:path w="218439" h="382904">
                <a:moveTo>
                  <a:pt x="146614" y="283046"/>
                </a:moveTo>
                <a:lnTo>
                  <a:pt x="146636" y="283383"/>
                </a:lnTo>
                <a:lnTo>
                  <a:pt x="146614" y="283046"/>
                </a:lnTo>
                <a:close/>
              </a:path>
              <a:path w="218439" h="382904">
                <a:moveTo>
                  <a:pt x="146589" y="282684"/>
                </a:moveTo>
                <a:lnTo>
                  <a:pt x="146614" y="283046"/>
                </a:lnTo>
                <a:lnTo>
                  <a:pt x="146589" y="282684"/>
                </a:lnTo>
                <a:close/>
              </a:path>
              <a:path w="218439" h="382904">
                <a:moveTo>
                  <a:pt x="143499" y="236272"/>
                </a:moveTo>
                <a:lnTo>
                  <a:pt x="143513" y="236659"/>
                </a:lnTo>
                <a:lnTo>
                  <a:pt x="143499" y="236272"/>
                </a:lnTo>
                <a:close/>
              </a:path>
              <a:path w="218439" h="382904">
                <a:moveTo>
                  <a:pt x="143487" y="235957"/>
                </a:moveTo>
                <a:lnTo>
                  <a:pt x="143499" y="236272"/>
                </a:lnTo>
                <a:lnTo>
                  <a:pt x="143487" y="235957"/>
                </a:lnTo>
                <a:close/>
              </a:path>
              <a:path w="218439" h="382904">
                <a:moveTo>
                  <a:pt x="146708" y="46970"/>
                </a:moveTo>
                <a:lnTo>
                  <a:pt x="95919" y="46970"/>
                </a:lnTo>
                <a:lnTo>
                  <a:pt x="144557" y="49357"/>
                </a:lnTo>
                <a:lnTo>
                  <a:pt x="142264" y="96328"/>
                </a:lnTo>
                <a:lnTo>
                  <a:pt x="141338" y="142354"/>
                </a:lnTo>
                <a:lnTo>
                  <a:pt x="141375" y="147754"/>
                </a:lnTo>
                <a:lnTo>
                  <a:pt x="171962" y="210976"/>
                </a:lnTo>
                <a:lnTo>
                  <a:pt x="177811" y="218672"/>
                </a:lnTo>
                <a:lnTo>
                  <a:pt x="185879" y="223366"/>
                </a:lnTo>
                <a:lnTo>
                  <a:pt x="195118" y="224692"/>
                </a:lnTo>
                <a:lnTo>
                  <a:pt x="204483" y="222289"/>
                </a:lnTo>
                <a:lnTo>
                  <a:pt x="212182" y="216441"/>
                </a:lnTo>
                <a:lnTo>
                  <a:pt x="216877" y="208376"/>
                </a:lnTo>
                <a:lnTo>
                  <a:pt x="218204" y="199140"/>
                </a:lnTo>
                <a:lnTo>
                  <a:pt x="215800" y="189777"/>
                </a:lnTo>
                <a:lnTo>
                  <a:pt x="146708" y="46970"/>
                </a:lnTo>
                <a:close/>
              </a:path>
              <a:path w="218439" h="382904">
                <a:moveTo>
                  <a:pt x="123983" y="0"/>
                </a:moveTo>
                <a:lnTo>
                  <a:pt x="3938" y="173316"/>
                </a:lnTo>
                <a:lnTo>
                  <a:pt x="115" y="182195"/>
                </a:lnTo>
                <a:lnTo>
                  <a:pt x="0" y="191525"/>
                </a:lnTo>
                <a:lnTo>
                  <a:pt x="3392" y="200219"/>
                </a:lnTo>
                <a:lnTo>
                  <a:pt x="10095" y="207186"/>
                </a:lnTo>
                <a:lnTo>
                  <a:pt x="18976" y="211007"/>
                </a:lnTo>
                <a:lnTo>
                  <a:pt x="28309" y="211123"/>
                </a:lnTo>
                <a:lnTo>
                  <a:pt x="37005" y="207731"/>
                </a:lnTo>
                <a:lnTo>
                  <a:pt x="43973" y="201030"/>
                </a:lnTo>
                <a:lnTo>
                  <a:pt x="92871" y="130433"/>
                </a:lnTo>
                <a:lnTo>
                  <a:pt x="93601" y="94202"/>
                </a:lnTo>
                <a:lnTo>
                  <a:pt x="95919" y="46970"/>
                </a:lnTo>
                <a:lnTo>
                  <a:pt x="146708" y="46970"/>
                </a:lnTo>
                <a:lnTo>
                  <a:pt x="123983" y="0"/>
                </a:lnTo>
                <a:close/>
              </a:path>
              <a:path w="218439" h="382904">
                <a:moveTo>
                  <a:pt x="141740" y="189530"/>
                </a:moveTo>
                <a:lnTo>
                  <a:pt x="141743" y="189873"/>
                </a:lnTo>
                <a:lnTo>
                  <a:pt x="141740" y="189530"/>
                </a:lnTo>
                <a:close/>
              </a:path>
              <a:path w="218439" h="382904">
                <a:moveTo>
                  <a:pt x="141737" y="189171"/>
                </a:moveTo>
                <a:lnTo>
                  <a:pt x="141740" y="189530"/>
                </a:lnTo>
                <a:lnTo>
                  <a:pt x="141737" y="189171"/>
                </a:lnTo>
                <a:close/>
              </a:path>
              <a:path w="218439" h="382904">
                <a:moveTo>
                  <a:pt x="144095" y="58762"/>
                </a:moveTo>
                <a:lnTo>
                  <a:pt x="98319" y="58762"/>
                </a:lnTo>
                <a:lnTo>
                  <a:pt x="140256" y="62021"/>
                </a:lnTo>
                <a:lnTo>
                  <a:pt x="116494" y="96328"/>
                </a:lnTo>
                <a:lnTo>
                  <a:pt x="141375" y="147754"/>
                </a:lnTo>
                <a:lnTo>
                  <a:pt x="141324" y="143056"/>
                </a:lnTo>
                <a:lnTo>
                  <a:pt x="142256" y="96236"/>
                </a:lnTo>
                <a:lnTo>
                  <a:pt x="144095" y="58762"/>
                </a:lnTo>
                <a:close/>
              </a:path>
              <a:path w="218439" h="382904">
                <a:moveTo>
                  <a:pt x="95919" y="46970"/>
                </a:moveTo>
                <a:lnTo>
                  <a:pt x="93601" y="94202"/>
                </a:lnTo>
                <a:lnTo>
                  <a:pt x="92871" y="130433"/>
                </a:lnTo>
                <a:lnTo>
                  <a:pt x="116494" y="96328"/>
                </a:lnTo>
                <a:lnTo>
                  <a:pt x="98319" y="58762"/>
                </a:lnTo>
                <a:lnTo>
                  <a:pt x="144095" y="58762"/>
                </a:lnTo>
                <a:lnTo>
                  <a:pt x="144557" y="49357"/>
                </a:lnTo>
                <a:lnTo>
                  <a:pt x="95919" y="46970"/>
                </a:lnTo>
                <a:close/>
              </a:path>
              <a:path w="218439" h="382904">
                <a:moveTo>
                  <a:pt x="98319" y="58762"/>
                </a:moveTo>
                <a:lnTo>
                  <a:pt x="116494" y="96328"/>
                </a:lnTo>
                <a:lnTo>
                  <a:pt x="140256" y="62021"/>
                </a:lnTo>
                <a:lnTo>
                  <a:pt x="98319" y="58762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598879" y="2268635"/>
            <a:ext cx="1435100" cy="1269365"/>
            <a:chOff x="5598879" y="2268635"/>
            <a:chExt cx="1435100" cy="1269365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98879" y="2444400"/>
              <a:ext cx="1173008" cy="10932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770373" y="2268635"/>
              <a:ext cx="263525" cy="213995"/>
            </a:xfrm>
            <a:custGeom>
              <a:avLst/>
              <a:gdLst/>
              <a:ahLst/>
              <a:cxnLst/>
              <a:rect l="l" t="t" r="r" b="b"/>
              <a:pathLst>
                <a:path w="263525" h="213994">
                  <a:moveTo>
                    <a:pt x="222172" y="47535"/>
                  </a:moveTo>
                  <a:lnTo>
                    <a:pt x="210230" y="47535"/>
                  </a:lnTo>
                  <a:lnTo>
                    <a:pt x="222119" y="94744"/>
                  </a:lnTo>
                  <a:lnTo>
                    <a:pt x="204620" y="99149"/>
                  </a:lnTo>
                  <a:lnTo>
                    <a:pt x="141583" y="117760"/>
                  </a:lnTo>
                  <a:lnTo>
                    <a:pt x="78278" y="172017"/>
                  </a:lnTo>
                  <a:lnTo>
                    <a:pt x="70963" y="189153"/>
                  </a:lnTo>
                  <a:lnTo>
                    <a:pt x="72648" y="198331"/>
                  </a:lnTo>
                  <a:lnTo>
                    <a:pt x="77910" y="206441"/>
                  </a:lnTo>
                  <a:lnTo>
                    <a:pt x="85907" y="211873"/>
                  </a:lnTo>
                  <a:lnTo>
                    <a:pt x="95050" y="213753"/>
                  </a:lnTo>
                  <a:lnTo>
                    <a:pt x="104231" y="212069"/>
                  </a:lnTo>
                  <a:lnTo>
                    <a:pt x="112342" y="206808"/>
                  </a:lnTo>
                  <a:lnTo>
                    <a:pt x="263034" y="59346"/>
                  </a:lnTo>
                  <a:lnTo>
                    <a:pt x="222172" y="47535"/>
                  </a:lnTo>
                  <a:close/>
                </a:path>
                <a:path w="263525" h="213994">
                  <a:moveTo>
                    <a:pt x="128030" y="71000"/>
                  </a:moveTo>
                  <a:lnTo>
                    <a:pt x="126838" y="71352"/>
                  </a:lnTo>
                  <a:lnTo>
                    <a:pt x="62734" y="93139"/>
                  </a:lnTo>
                  <a:lnTo>
                    <a:pt x="0" y="117338"/>
                  </a:lnTo>
                  <a:lnTo>
                    <a:pt x="17528" y="162758"/>
                  </a:lnTo>
                  <a:lnTo>
                    <a:pt x="78930" y="139072"/>
                  </a:lnTo>
                  <a:lnTo>
                    <a:pt x="79802" y="138736"/>
                  </a:lnTo>
                  <a:lnTo>
                    <a:pt x="129543" y="121852"/>
                  </a:lnTo>
                  <a:lnTo>
                    <a:pt x="169314" y="82933"/>
                  </a:lnTo>
                  <a:lnTo>
                    <a:pt x="128030" y="71000"/>
                  </a:lnTo>
                  <a:close/>
                </a:path>
                <a:path w="263525" h="213994">
                  <a:moveTo>
                    <a:pt x="79344" y="138913"/>
                  </a:moveTo>
                  <a:lnTo>
                    <a:pt x="78874" y="139072"/>
                  </a:lnTo>
                  <a:lnTo>
                    <a:pt x="79344" y="138913"/>
                  </a:lnTo>
                  <a:close/>
                </a:path>
                <a:path w="263525" h="213994">
                  <a:moveTo>
                    <a:pt x="79864" y="138736"/>
                  </a:moveTo>
                  <a:lnTo>
                    <a:pt x="79344" y="138913"/>
                  </a:lnTo>
                  <a:lnTo>
                    <a:pt x="79864" y="138736"/>
                  </a:lnTo>
                  <a:close/>
                </a:path>
                <a:path w="263525" h="213994">
                  <a:moveTo>
                    <a:pt x="169314" y="82933"/>
                  </a:moveTo>
                  <a:lnTo>
                    <a:pt x="129543" y="121852"/>
                  </a:lnTo>
                  <a:lnTo>
                    <a:pt x="141167" y="117901"/>
                  </a:lnTo>
                  <a:lnTo>
                    <a:pt x="142045" y="117603"/>
                  </a:lnTo>
                  <a:lnTo>
                    <a:pt x="204211" y="99269"/>
                  </a:lnTo>
                  <a:lnTo>
                    <a:pt x="205093" y="99009"/>
                  </a:lnTo>
                  <a:lnTo>
                    <a:pt x="222119" y="94744"/>
                  </a:lnTo>
                  <a:lnTo>
                    <a:pt x="222063" y="94523"/>
                  </a:lnTo>
                  <a:lnTo>
                    <a:pt x="209412" y="94523"/>
                  </a:lnTo>
                  <a:lnTo>
                    <a:pt x="169314" y="82933"/>
                  </a:lnTo>
                  <a:close/>
                </a:path>
                <a:path w="263525" h="213994">
                  <a:moveTo>
                    <a:pt x="141583" y="117760"/>
                  </a:moveTo>
                  <a:lnTo>
                    <a:pt x="141104" y="117901"/>
                  </a:lnTo>
                  <a:lnTo>
                    <a:pt x="141583" y="117760"/>
                  </a:lnTo>
                  <a:close/>
                </a:path>
                <a:path w="263525" h="213994">
                  <a:moveTo>
                    <a:pt x="142115" y="117603"/>
                  </a:moveTo>
                  <a:lnTo>
                    <a:pt x="141583" y="117760"/>
                  </a:lnTo>
                  <a:lnTo>
                    <a:pt x="142115" y="117603"/>
                  </a:lnTo>
                  <a:close/>
                </a:path>
                <a:path w="263525" h="213994">
                  <a:moveTo>
                    <a:pt x="204620" y="99149"/>
                  </a:moveTo>
                  <a:lnTo>
                    <a:pt x="204141" y="99269"/>
                  </a:lnTo>
                  <a:lnTo>
                    <a:pt x="204620" y="99149"/>
                  </a:lnTo>
                  <a:close/>
                </a:path>
                <a:path w="263525" h="213994">
                  <a:moveTo>
                    <a:pt x="205175" y="99009"/>
                  </a:moveTo>
                  <a:lnTo>
                    <a:pt x="204620" y="99149"/>
                  </a:lnTo>
                  <a:lnTo>
                    <a:pt x="205175" y="99009"/>
                  </a:lnTo>
                  <a:close/>
                </a:path>
                <a:path w="263525" h="213994">
                  <a:moveTo>
                    <a:pt x="199143" y="53744"/>
                  </a:moveTo>
                  <a:lnTo>
                    <a:pt x="169314" y="82933"/>
                  </a:lnTo>
                  <a:lnTo>
                    <a:pt x="209412" y="94523"/>
                  </a:lnTo>
                  <a:lnTo>
                    <a:pt x="199143" y="53744"/>
                  </a:lnTo>
                  <a:close/>
                </a:path>
                <a:path w="263525" h="213994">
                  <a:moveTo>
                    <a:pt x="211794" y="53744"/>
                  </a:moveTo>
                  <a:lnTo>
                    <a:pt x="199143" y="53744"/>
                  </a:lnTo>
                  <a:lnTo>
                    <a:pt x="209412" y="94523"/>
                  </a:lnTo>
                  <a:lnTo>
                    <a:pt x="222063" y="94523"/>
                  </a:lnTo>
                  <a:lnTo>
                    <a:pt x="211794" y="53744"/>
                  </a:lnTo>
                  <a:close/>
                </a:path>
                <a:path w="263525" h="213994">
                  <a:moveTo>
                    <a:pt x="210230" y="47535"/>
                  </a:moveTo>
                  <a:lnTo>
                    <a:pt x="191773" y="52179"/>
                  </a:lnTo>
                  <a:lnTo>
                    <a:pt x="128030" y="71000"/>
                  </a:lnTo>
                  <a:lnTo>
                    <a:pt x="169314" y="82933"/>
                  </a:lnTo>
                  <a:lnTo>
                    <a:pt x="199143" y="53744"/>
                  </a:lnTo>
                  <a:lnTo>
                    <a:pt x="211794" y="53744"/>
                  </a:lnTo>
                  <a:lnTo>
                    <a:pt x="210230" y="47535"/>
                  </a:lnTo>
                  <a:close/>
                </a:path>
                <a:path w="263525" h="213994">
                  <a:moveTo>
                    <a:pt x="50827" y="0"/>
                  </a:moveTo>
                  <a:lnTo>
                    <a:pt x="41942" y="2862"/>
                  </a:lnTo>
                  <a:lnTo>
                    <a:pt x="34780" y="8846"/>
                  </a:lnTo>
                  <a:lnTo>
                    <a:pt x="30309" y="17416"/>
                  </a:lnTo>
                  <a:lnTo>
                    <a:pt x="29516" y="27050"/>
                  </a:lnTo>
                  <a:lnTo>
                    <a:pt x="32379" y="35932"/>
                  </a:lnTo>
                  <a:lnTo>
                    <a:pt x="38364" y="43092"/>
                  </a:lnTo>
                  <a:lnTo>
                    <a:pt x="46937" y="47561"/>
                  </a:lnTo>
                  <a:lnTo>
                    <a:pt x="128030" y="71000"/>
                  </a:lnTo>
                  <a:lnTo>
                    <a:pt x="191773" y="52179"/>
                  </a:lnTo>
                  <a:lnTo>
                    <a:pt x="210230" y="47535"/>
                  </a:lnTo>
                  <a:lnTo>
                    <a:pt x="222172" y="47535"/>
                  </a:lnTo>
                  <a:lnTo>
                    <a:pt x="60463" y="793"/>
                  </a:lnTo>
                  <a:lnTo>
                    <a:pt x="50827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095550" y="903783"/>
            <a:ext cx="1428750" cy="804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1500" b="0" spc="-10" dirty="0">
                <a:solidFill>
                  <a:srgbClr val="000000"/>
                </a:solidFill>
                <a:latin typeface="Calibri"/>
                <a:cs typeface="Calibri"/>
              </a:rPr>
              <a:t>Assessment </a:t>
            </a:r>
            <a:r>
              <a:rPr sz="1200" b="0" spc="-10" dirty="0">
                <a:latin typeface="Calibri"/>
                <a:cs typeface="Calibri"/>
              </a:rPr>
              <a:t>(science-based information,</a:t>
            </a:r>
            <a:r>
              <a:rPr sz="1200" b="0" spc="20" dirty="0">
                <a:latin typeface="Calibri"/>
                <a:cs typeface="Calibri"/>
              </a:rPr>
              <a:t> </a:t>
            </a:r>
            <a:r>
              <a:rPr sz="1200" b="0" spc="-10" dirty="0">
                <a:latin typeface="Calibri"/>
                <a:cs typeface="Calibri"/>
              </a:rPr>
              <a:t>indicators </a:t>
            </a:r>
            <a:r>
              <a:rPr sz="1200" b="0" dirty="0">
                <a:latin typeface="Calibri"/>
                <a:cs typeface="Calibri"/>
              </a:rPr>
              <a:t>of</a:t>
            </a:r>
            <a:r>
              <a:rPr sz="1200" b="0" spc="-25" dirty="0">
                <a:latin typeface="Calibri"/>
                <a:cs typeface="Calibri"/>
              </a:rPr>
              <a:t> </a:t>
            </a:r>
            <a:r>
              <a:rPr sz="1200" b="0" spc="-10" dirty="0">
                <a:latin typeface="Calibri"/>
                <a:cs typeface="Calibri"/>
              </a:rPr>
              <a:t>efficiency)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20766" y="1848663"/>
            <a:ext cx="841375" cy="6248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75"/>
              </a:spcBef>
            </a:pPr>
            <a:r>
              <a:rPr sz="1500" spc="-10" dirty="0">
                <a:latin typeface="Calibri"/>
                <a:cs typeface="Calibri"/>
              </a:rPr>
              <a:t>Planning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(Stakeholder engagement)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58894" y="3692641"/>
            <a:ext cx="900430" cy="12738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95"/>
              </a:spcBef>
            </a:pPr>
            <a:r>
              <a:rPr sz="1500" spc="-10" dirty="0">
                <a:latin typeface="Calibri"/>
                <a:cs typeface="Calibri"/>
              </a:rPr>
              <a:t>Prevention </a:t>
            </a:r>
            <a:r>
              <a:rPr sz="1500" spc="-25" dirty="0">
                <a:latin typeface="Calibri"/>
                <a:cs typeface="Calibri"/>
              </a:rPr>
              <a:t>and </a:t>
            </a:r>
            <a:r>
              <a:rPr sz="1500" spc="-10" dirty="0">
                <a:latin typeface="Calibri"/>
                <a:cs typeface="Calibri"/>
              </a:rPr>
              <a:t>protection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(Nature</a:t>
            </a:r>
            <a:r>
              <a:rPr sz="1200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based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solutions</a:t>
            </a:r>
            <a:r>
              <a:rPr sz="12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and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actions)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34283" y="5963463"/>
            <a:ext cx="10998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Preparedness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37997" y="5125263"/>
            <a:ext cx="780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Response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32257" y="2287576"/>
            <a:ext cx="746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Recovery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30336" y="3452146"/>
            <a:ext cx="1186277" cy="1036244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5872" y="1126329"/>
            <a:ext cx="57238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Indicators</a:t>
            </a:r>
            <a:r>
              <a:rPr spc="-114" dirty="0"/>
              <a:t> </a:t>
            </a:r>
            <a:r>
              <a:rPr spc="-120" dirty="0"/>
              <a:t>to</a:t>
            </a:r>
            <a:r>
              <a:rPr spc="-65" dirty="0"/>
              <a:t> track</a:t>
            </a:r>
            <a:r>
              <a:rPr spc="-95" dirty="0"/>
              <a:t> </a:t>
            </a:r>
            <a:r>
              <a:rPr spc="-85" dirty="0"/>
              <a:t>the</a:t>
            </a:r>
            <a:r>
              <a:rPr spc="-90" dirty="0"/>
              <a:t> </a:t>
            </a:r>
            <a:r>
              <a:rPr spc="-10" dirty="0"/>
              <a:t>achievements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0106" y="2468634"/>
            <a:ext cx="8420735" cy="3779520"/>
            <a:chOff x="1920106" y="2468634"/>
            <a:chExt cx="8420735" cy="3779520"/>
          </a:xfrm>
        </p:grpSpPr>
        <p:sp>
          <p:nvSpPr>
            <p:cNvPr id="4" name="object 4"/>
            <p:cNvSpPr/>
            <p:nvPr/>
          </p:nvSpPr>
          <p:spPr>
            <a:xfrm>
              <a:off x="1925516" y="2474045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0" y="0"/>
                  </a:moveTo>
                  <a:lnTo>
                    <a:pt x="244539" y="244475"/>
                  </a:lnTo>
                  <a:lnTo>
                    <a:pt x="0" y="0"/>
                  </a:lnTo>
                  <a:lnTo>
                    <a:pt x="0" y="454025"/>
                  </a:lnTo>
                  <a:lnTo>
                    <a:pt x="244539" y="698498"/>
                  </a:lnTo>
                  <a:lnTo>
                    <a:pt x="489080" y="454025"/>
                  </a:lnTo>
                  <a:lnTo>
                    <a:pt x="48908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5516" y="2474045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1" y="0"/>
                  </a:moveTo>
                  <a:lnTo>
                    <a:pt x="489081" y="454025"/>
                  </a:lnTo>
                  <a:lnTo>
                    <a:pt x="244540" y="698498"/>
                  </a:lnTo>
                  <a:lnTo>
                    <a:pt x="0" y="454025"/>
                  </a:lnTo>
                  <a:lnTo>
                    <a:pt x="0" y="0"/>
                  </a:lnTo>
                  <a:lnTo>
                    <a:pt x="244540" y="244474"/>
                  </a:lnTo>
                  <a:lnTo>
                    <a:pt x="489081" y="0"/>
                  </a:lnTo>
                  <a:close/>
                </a:path>
              </a:pathLst>
            </a:custGeom>
            <a:ln w="1081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20459" y="2474312"/>
              <a:ext cx="7889875" cy="454025"/>
            </a:xfrm>
            <a:custGeom>
              <a:avLst/>
              <a:gdLst/>
              <a:ahLst/>
              <a:cxnLst/>
              <a:rect l="l" t="t" r="r" b="b"/>
              <a:pathLst>
                <a:path w="7889875" h="454025">
                  <a:moveTo>
                    <a:pt x="7889797" y="75581"/>
                  </a:moveTo>
                  <a:lnTo>
                    <a:pt x="7889797" y="377907"/>
                  </a:lnTo>
                  <a:lnTo>
                    <a:pt x="7883856" y="407326"/>
                  </a:lnTo>
                  <a:lnTo>
                    <a:pt x="7867654" y="431351"/>
                  </a:lnTo>
                  <a:lnTo>
                    <a:pt x="7843623" y="447548"/>
                  </a:lnTo>
                  <a:lnTo>
                    <a:pt x="7814195" y="453488"/>
                  </a:lnTo>
                  <a:lnTo>
                    <a:pt x="0" y="453488"/>
                  </a:lnTo>
                  <a:lnTo>
                    <a:pt x="0" y="0"/>
                  </a:lnTo>
                  <a:lnTo>
                    <a:pt x="7814195" y="0"/>
                  </a:lnTo>
                  <a:lnTo>
                    <a:pt x="7843623" y="5939"/>
                  </a:lnTo>
                  <a:lnTo>
                    <a:pt x="7867654" y="22137"/>
                  </a:lnTo>
                  <a:lnTo>
                    <a:pt x="7883856" y="46161"/>
                  </a:lnTo>
                  <a:lnTo>
                    <a:pt x="7889797" y="75581"/>
                  </a:lnTo>
                  <a:close/>
                </a:path>
              </a:pathLst>
            </a:custGeom>
            <a:ln w="1082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5516" y="3088068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0" y="0"/>
                  </a:moveTo>
                  <a:lnTo>
                    <a:pt x="244539" y="244475"/>
                  </a:lnTo>
                  <a:lnTo>
                    <a:pt x="0" y="0"/>
                  </a:lnTo>
                  <a:lnTo>
                    <a:pt x="0" y="454026"/>
                  </a:lnTo>
                  <a:lnTo>
                    <a:pt x="244539" y="698500"/>
                  </a:lnTo>
                  <a:lnTo>
                    <a:pt x="489080" y="454026"/>
                  </a:lnTo>
                  <a:lnTo>
                    <a:pt x="48908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5516" y="3088068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1" y="0"/>
                  </a:moveTo>
                  <a:lnTo>
                    <a:pt x="489081" y="454025"/>
                  </a:lnTo>
                  <a:lnTo>
                    <a:pt x="244540" y="698498"/>
                  </a:lnTo>
                  <a:lnTo>
                    <a:pt x="0" y="454025"/>
                  </a:lnTo>
                  <a:lnTo>
                    <a:pt x="0" y="0"/>
                  </a:lnTo>
                  <a:lnTo>
                    <a:pt x="244540" y="244474"/>
                  </a:lnTo>
                  <a:lnTo>
                    <a:pt x="489081" y="0"/>
                  </a:lnTo>
                  <a:close/>
                </a:path>
              </a:pathLst>
            </a:custGeom>
            <a:ln w="1081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14597" y="3096738"/>
              <a:ext cx="7920990" cy="454025"/>
            </a:xfrm>
            <a:custGeom>
              <a:avLst/>
              <a:gdLst/>
              <a:ahLst/>
              <a:cxnLst/>
              <a:rect l="l" t="t" r="r" b="b"/>
              <a:pathLst>
                <a:path w="7920990" h="454025">
                  <a:moveTo>
                    <a:pt x="7920688" y="75670"/>
                  </a:moveTo>
                  <a:lnTo>
                    <a:pt x="7920688" y="378353"/>
                  </a:lnTo>
                  <a:lnTo>
                    <a:pt x="7914740" y="407808"/>
                  </a:lnTo>
                  <a:lnTo>
                    <a:pt x="7898519" y="431860"/>
                  </a:lnTo>
                  <a:lnTo>
                    <a:pt x="7874460" y="448077"/>
                  </a:lnTo>
                  <a:lnTo>
                    <a:pt x="7844998" y="454024"/>
                  </a:lnTo>
                  <a:lnTo>
                    <a:pt x="0" y="454024"/>
                  </a:lnTo>
                  <a:lnTo>
                    <a:pt x="0" y="0"/>
                  </a:lnTo>
                  <a:lnTo>
                    <a:pt x="7844998" y="0"/>
                  </a:lnTo>
                  <a:lnTo>
                    <a:pt x="7874460" y="5946"/>
                  </a:lnTo>
                  <a:lnTo>
                    <a:pt x="7898519" y="22163"/>
                  </a:lnTo>
                  <a:lnTo>
                    <a:pt x="7914740" y="46216"/>
                  </a:lnTo>
                  <a:lnTo>
                    <a:pt x="7920688" y="75670"/>
                  </a:lnTo>
                  <a:close/>
                </a:path>
              </a:pathLst>
            </a:custGeom>
            <a:ln w="1082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25516" y="3702093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0" y="0"/>
                  </a:moveTo>
                  <a:lnTo>
                    <a:pt x="244539" y="244475"/>
                  </a:lnTo>
                  <a:lnTo>
                    <a:pt x="0" y="0"/>
                  </a:lnTo>
                  <a:lnTo>
                    <a:pt x="0" y="454025"/>
                  </a:lnTo>
                  <a:lnTo>
                    <a:pt x="244539" y="698498"/>
                  </a:lnTo>
                  <a:lnTo>
                    <a:pt x="489080" y="454025"/>
                  </a:lnTo>
                  <a:lnTo>
                    <a:pt x="48908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5516" y="3702093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1" y="0"/>
                  </a:moveTo>
                  <a:lnTo>
                    <a:pt x="489081" y="454025"/>
                  </a:lnTo>
                  <a:lnTo>
                    <a:pt x="244540" y="698498"/>
                  </a:lnTo>
                  <a:lnTo>
                    <a:pt x="0" y="454025"/>
                  </a:lnTo>
                  <a:lnTo>
                    <a:pt x="0" y="0"/>
                  </a:lnTo>
                  <a:lnTo>
                    <a:pt x="244540" y="244474"/>
                  </a:lnTo>
                  <a:lnTo>
                    <a:pt x="489081" y="0"/>
                  </a:lnTo>
                  <a:close/>
                </a:path>
              </a:pathLst>
            </a:custGeom>
            <a:ln w="1081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14597" y="3702094"/>
              <a:ext cx="7920990" cy="454025"/>
            </a:xfrm>
            <a:custGeom>
              <a:avLst/>
              <a:gdLst/>
              <a:ahLst/>
              <a:cxnLst/>
              <a:rect l="l" t="t" r="r" b="b"/>
              <a:pathLst>
                <a:path w="7920990" h="454025">
                  <a:moveTo>
                    <a:pt x="7920688" y="75670"/>
                  </a:moveTo>
                  <a:lnTo>
                    <a:pt x="7920688" y="378353"/>
                  </a:lnTo>
                  <a:lnTo>
                    <a:pt x="7914740" y="407808"/>
                  </a:lnTo>
                  <a:lnTo>
                    <a:pt x="7898519" y="431860"/>
                  </a:lnTo>
                  <a:lnTo>
                    <a:pt x="7874460" y="448077"/>
                  </a:lnTo>
                  <a:lnTo>
                    <a:pt x="7844998" y="454024"/>
                  </a:lnTo>
                  <a:lnTo>
                    <a:pt x="0" y="454024"/>
                  </a:lnTo>
                  <a:lnTo>
                    <a:pt x="0" y="0"/>
                  </a:lnTo>
                  <a:lnTo>
                    <a:pt x="7844998" y="0"/>
                  </a:lnTo>
                  <a:lnTo>
                    <a:pt x="7874460" y="5946"/>
                  </a:lnTo>
                  <a:lnTo>
                    <a:pt x="7898519" y="22163"/>
                  </a:lnTo>
                  <a:lnTo>
                    <a:pt x="7914740" y="46216"/>
                  </a:lnTo>
                  <a:lnTo>
                    <a:pt x="7920688" y="75670"/>
                  </a:lnTo>
                  <a:close/>
                </a:path>
              </a:pathLst>
            </a:custGeom>
            <a:ln w="1082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25516" y="4316117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0" y="0"/>
                  </a:moveTo>
                  <a:lnTo>
                    <a:pt x="244539" y="244474"/>
                  </a:lnTo>
                  <a:lnTo>
                    <a:pt x="0" y="0"/>
                  </a:lnTo>
                  <a:lnTo>
                    <a:pt x="0" y="454024"/>
                  </a:lnTo>
                  <a:lnTo>
                    <a:pt x="244539" y="698499"/>
                  </a:lnTo>
                  <a:lnTo>
                    <a:pt x="489080" y="454024"/>
                  </a:lnTo>
                  <a:lnTo>
                    <a:pt x="48908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25516" y="4316117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1" y="0"/>
                  </a:moveTo>
                  <a:lnTo>
                    <a:pt x="489081" y="454025"/>
                  </a:lnTo>
                  <a:lnTo>
                    <a:pt x="244540" y="698498"/>
                  </a:lnTo>
                  <a:lnTo>
                    <a:pt x="0" y="454025"/>
                  </a:lnTo>
                  <a:lnTo>
                    <a:pt x="0" y="0"/>
                  </a:lnTo>
                  <a:lnTo>
                    <a:pt x="244540" y="244474"/>
                  </a:lnTo>
                  <a:lnTo>
                    <a:pt x="489081" y="0"/>
                  </a:lnTo>
                  <a:close/>
                </a:path>
              </a:pathLst>
            </a:custGeom>
            <a:ln w="1081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4597" y="4316119"/>
              <a:ext cx="7920990" cy="454025"/>
            </a:xfrm>
            <a:custGeom>
              <a:avLst/>
              <a:gdLst/>
              <a:ahLst/>
              <a:cxnLst/>
              <a:rect l="l" t="t" r="r" b="b"/>
              <a:pathLst>
                <a:path w="7920990" h="454025">
                  <a:moveTo>
                    <a:pt x="7920688" y="75670"/>
                  </a:moveTo>
                  <a:lnTo>
                    <a:pt x="7920688" y="378353"/>
                  </a:lnTo>
                  <a:lnTo>
                    <a:pt x="7914740" y="407808"/>
                  </a:lnTo>
                  <a:lnTo>
                    <a:pt x="7898519" y="431860"/>
                  </a:lnTo>
                  <a:lnTo>
                    <a:pt x="7874460" y="448077"/>
                  </a:lnTo>
                  <a:lnTo>
                    <a:pt x="7844998" y="454024"/>
                  </a:lnTo>
                  <a:lnTo>
                    <a:pt x="0" y="454024"/>
                  </a:lnTo>
                  <a:lnTo>
                    <a:pt x="0" y="0"/>
                  </a:lnTo>
                  <a:lnTo>
                    <a:pt x="7844998" y="0"/>
                  </a:lnTo>
                  <a:lnTo>
                    <a:pt x="7874460" y="5946"/>
                  </a:lnTo>
                  <a:lnTo>
                    <a:pt x="7898519" y="22163"/>
                  </a:lnTo>
                  <a:lnTo>
                    <a:pt x="7914740" y="46216"/>
                  </a:lnTo>
                  <a:lnTo>
                    <a:pt x="7920688" y="75670"/>
                  </a:lnTo>
                  <a:close/>
                </a:path>
              </a:pathLst>
            </a:custGeom>
            <a:ln w="1082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5516" y="4930142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0" y="0"/>
                  </a:moveTo>
                  <a:lnTo>
                    <a:pt x="244539" y="244473"/>
                  </a:lnTo>
                  <a:lnTo>
                    <a:pt x="0" y="0"/>
                  </a:lnTo>
                  <a:lnTo>
                    <a:pt x="0" y="454025"/>
                  </a:lnTo>
                  <a:lnTo>
                    <a:pt x="244539" y="698498"/>
                  </a:lnTo>
                  <a:lnTo>
                    <a:pt x="489080" y="454025"/>
                  </a:lnTo>
                  <a:lnTo>
                    <a:pt x="48908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25516" y="4930142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1" y="0"/>
                  </a:moveTo>
                  <a:lnTo>
                    <a:pt x="489081" y="454025"/>
                  </a:lnTo>
                  <a:lnTo>
                    <a:pt x="244540" y="698498"/>
                  </a:lnTo>
                  <a:lnTo>
                    <a:pt x="0" y="454025"/>
                  </a:lnTo>
                  <a:lnTo>
                    <a:pt x="0" y="0"/>
                  </a:lnTo>
                  <a:lnTo>
                    <a:pt x="244540" y="244474"/>
                  </a:lnTo>
                  <a:lnTo>
                    <a:pt x="489081" y="0"/>
                  </a:lnTo>
                  <a:close/>
                </a:path>
              </a:pathLst>
            </a:custGeom>
            <a:ln w="1081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597" y="4930143"/>
              <a:ext cx="7920990" cy="454025"/>
            </a:xfrm>
            <a:custGeom>
              <a:avLst/>
              <a:gdLst/>
              <a:ahLst/>
              <a:cxnLst/>
              <a:rect l="l" t="t" r="r" b="b"/>
              <a:pathLst>
                <a:path w="7920990" h="454025">
                  <a:moveTo>
                    <a:pt x="7920688" y="75670"/>
                  </a:moveTo>
                  <a:lnTo>
                    <a:pt x="7920688" y="378353"/>
                  </a:lnTo>
                  <a:lnTo>
                    <a:pt x="7914740" y="407808"/>
                  </a:lnTo>
                  <a:lnTo>
                    <a:pt x="7898519" y="431860"/>
                  </a:lnTo>
                  <a:lnTo>
                    <a:pt x="7874460" y="448077"/>
                  </a:lnTo>
                  <a:lnTo>
                    <a:pt x="7844998" y="454024"/>
                  </a:lnTo>
                  <a:lnTo>
                    <a:pt x="0" y="454024"/>
                  </a:lnTo>
                  <a:lnTo>
                    <a:pt x="0" y="0"/>
                  </a:lnTo>
                  <a:lnTo>
                    <a:pt x="7844998" y="0"/>
                  </a:lnTo>
                  <a:lnTo>
                    <a:pt x="7874460" y="5946"/>
                  </a:lnTo>
                  <a:lnTo>
                    <a:pt x="7898519" y="22163"/>
                  </a:lnTo>
                  <a:lnTo>
                    <a:pt x="7914740" y="46216"/>
                  </a:lnTo>
                  <a:lnTo>
                    <a:pt x="7920688" y="75670"/>
                  </a:lnTo>
                  <a:close/>
                </a:path>
              </a:pathLst>
            </a:custGeom>
            <a:ln w="1082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5516" y="5544165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0" y="0"/>
                  </a:moveTo>
                  <a:lnTo>
                    <a:pt x="244539" y="244475"/>
                  </a:lnTo>
                  <a:lnTo>
                    <a:pt x="0" y="0"/>
                  </a:lnTo>
                  <a:lnTo>
                    <a:pt x="0" y="454026"/>
                  </a:lnTo>
                  <a:lnTo>
                    <a:pt x="244539" y="698500"/>
                  </a:lnTo>
                  <a:lnTo>
                    <a:pt x="489080" y="454026"/>
                  </a:lnTo>
                  <a:lnTo>
                    <a:pt x="48908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25516" y="5544165"/>
              <a:ext cx="489584" cy="698500"/>
            </a:xfrm>
            <a:custGeom>
              <a:avLst/>
              <a:gdLst/>
              <a:ahLst/>
              <a:cxnLst/>
              <a:rect l="l" t="t" r="r" b="b"/>
              <a:pathLst>
                <a:path w="489585" h="698500">
                  <a:moveTo>
                    <a:pt x="489081" y="0"/>
                  </a:moveTo>
                  <a:lnTo>
                    <a:pt x="489081" y="454025"/>
                  </a:lnTo>
                  <a:lnTo>
                    <a:pt x="244540" y="698498"/>
                  </a:lnTo>
                  <a:lnTo>
                    <a:pt x="0" y="454025"/>
                  </a:lnTo>
                  <a:lnTo>
                    <a:pt x="0" y="0"/>
                  </a:lnTo>
                  <a:lnTo>
                    <a:pt x="244540" y="244474"/>
                  </a:lnTo>
                  <a:lnTo>
                    <a:pt x="489081" y="0"/>
                  </a:lnTo>
                  <a:close/>
                </a:path>
              </a:pathLst>
            </a:custGeom>
            <a:ln w="1081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4597" y="5544167"/>
              <a:ext cx="7920990" cy="454025"/>
            </a:xfrm>
            <a:custGeom>
              <a:avLst/>
              <a:gdLst/>
              <a:ahLst/>
              <a:cxnLst/>
              <a:rect l="l" t="t" r="r" b="b"/>
              <a:pathLst>
                <a:path w="7920990" h="454025">
                  <a:moveTo>
                    <a:pt x="7920688" y="75670"/>
                  </a:moveTo>
                  <a:lnTo>
                    <a:pt x="7920688" y="378353"/>
                  </a:lnTo>
                  <a:lnTo>
                    <a:pt x="7914740" y="407808"/>
                  </a:lnTo>
                  <a:lnTo>
                    <a:pt x="7898519" y="431860"/>
                  </a:lnTo>
                  <a:lnTo>
                    <a:pt x="7874460" y="448077"/>
                  </a:lnTo>
                  <a:lnTo>
                    <a:pt x="7844998" y="454024"/>
                  </a:lnTo>
                  <a:lnTo>
                    <a:pt x="0" y="454024"/>
                  </a:lnTo>
                  <a:lnTo>
                    <a:pt x="0" y="0"/>
                  </a:lnTo>
                  <a:lnTo>
                    <a:pt x="7844998" y="0"/>
                  </a:lnTo>
                  <a:lnTo>
                    <a:pt x="7874460" y="5946"/>
                  </a:lnTo>
                  <a:lnTo>
                    <a:pt x="7898519" y="22163"/>
                  </a:lnTo>
                  <a:lnTo>
                    <a:pt x="7914740" y="46216"/>
                  </a:lnTo>
                  <a:lnTo>
                    <a:pt x="7920688" y="75670"/>
                  </a:lnTo>
                  <a:close/>
                </a:path>
              </a:pathLst>
            </a:custGeom>
            <a:ln w="1082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63195" marR="6985" indent="-145415">
              <a:lnSpc>
                <a:spcPts val="1610"/>
              </a:lnSpc>
              <a:spcBef>
                <a:spcPts val="310"/>
              </a:spcBef>
              <a:buChar char="•"/>
              <a:tabLst>
                <a:tab pos="164465" algn="l"/>
              </a:tabLst>
            </a:pPr>
            <a:r>
              <a:rPr dirty="0"/>
              <a:t>Indicators</a:t>
            </a:r>
            <a:r>
              <a:rPr spc="50" dirty="0"/>
              <a:t> </a:t>
            </a:r>
            <a:r>
              <a:rPr dirty="0"/>
              <a:t>that</a:t>
            </a:r>
            <a:r>
              <a:rPr spc="60" dirty="0"/>
              <a:t> </a:t>
            </a:r>
            <a:r>
              <a:rPr dirty="0"/>
              <a:t>demonstrate</a:t>
            </a:r>
            <a:r>
              <a:rPr spc="65" dirty="0"/>
              <a:t> </a:t>
            </a:r>
            <a:r>
              <a:rPr dirty="0"/>
              <a:t>the</a:t>
            </a:r>
            <a:r>
              <a:rPr spc="55" dirty="0"/>
              <a:t> </a:t>
            </a:r>
            <a:r>
              <a:rPr dirty="0">
                <a:solidFill>
                  <a:srgbClr val="C00000"/>
                </a:solidFill>
              </a:rPr>
              <a:t>improvement</a:t>
            </a:r>
            <a:r>
              <a:rPr spc="6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of</a:t>
            </a:r>
            <a:r>
              <a:rPr spc="6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knowledge</a:t>
            </a:r>
            <a:r>
              <a:rPr spc="55" dirty="0">
                <a:solidFill>
                  <a:srgbClr val="C00000"/>
                </a:solidFill>
              </a:rPr>
              <a:t> </a:t>
            </a:r>
            <a:r>
              <a:rPr dirty="0"/>
              <a:t>related</a:t>
            </a:r>
            <a:r>
              <a:rPr spc="70" dirty="0"/>
              <a:t> </a:t>
            </a:r>
            <a:r>
              <a:rPr dirty="0"/>
              <a:t>to</a:t>
            </a:r>
            <a:r>
              <a:rPr spc="70" dirty="0"/>
              <a:t> </a:t>
            </a:r>
            <a:r>
              <a:rPr dirty="0"/>
              <a:t>the</a:t>
            </a:r>
            <a:r>
              <a:rPr spc="65" dirty="0"/>
              <a:t> </a:t>
            </a:r>
            <a:r>
              <a:rPr dirty="0"/>
              <a:t>identification</a:t>
            </a:r>
            <a:r>
              <a:rPr spc="70" dirty="0"/>
              <a:t> </a:t>
            </a:r>
            <a:r>
              <a:rPr spc="-25" dirty="0"/>
              <a:t>and 	</a:t>
            </a:r>
            <a:r>
              <a:rPr dirty="0"/>
              <a:t>comprehension</a:t>
            </a:r>
            <a:r>
              <a:rPr spc="90" dirty="0"/>
              <a:t> </a:t>
            </a:r>
            <a:r>
              <a:rPr dirty="0"/>
              <a:t>of</a:t>
            </a:r>
            <a:r>
              <a:rPr spc="105" dirty="0"/>
              <a:t> </a:t>
            </a:r>
            <a:r>
              <a:rPr dirty="0">
                <a:solidFill>
                  <a:srgbClr val="C00000"/>
                </a:solidFill>
              </a:rPr>
              <a:t>coastal</a:t>
            </a:r>
            <a:r>
              <a:rPr spc="10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multi-hazard,</a:t>
            </a:r>
            <a:r>
              <a:rPr spc="9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encompassing</a:t>
            </a:r>
            <a:r>
              <a:rPr spc="10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cascading</a:t>
            </a:r>
            <a:r>
              <a:rPr spc="10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effects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•"/>
            </a:pPr>
            <a:endParaRPr sz="1850"/>
          </a:p>
          <a:p>
            <a:pPr marL="158115" indent="-145415">
              <a:lnSpc>
                <a:spcPct val="100000"/>
              </a:lnSpc>
              <a:buChar char="•"/>
              <a:tabLst>
                <a:tab pos="158115" algn="l"/>
              </a:tabLst>
            </a:pPr>
            <a:r>
              <a:rPr dirty="0"/>
              <a:t>Indicators</a:t>
            </a:r>
            <a:r>
              <a:rPr spc="35" dirty="0"/>
              <a:t> </a:t>
            </a:r>
            <a:r>
              <a:rPr dirty="0"/>
              <a:t>for</a:t>
            </a:r>
            <a:r>
              <a:rPr spc="45" dirty="0"/>
              <a:t> </a:t>
            </a:r>
            <a:r>
              <a:rPr dirty="0">
                <a:solidFill>
                  <a:srgbClr val="C00000"/>
                </a:solidFill>
              </a:rPr>
              <a:t>best</a:t>
            </a:r>
            <a:r>
              <a:rPr spc="4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practices</a:t>
            </a:r>
            <a:r>
              <a:rPr spc="5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in</a:t>
            </a:r>
            <a:r>
              <a:rPr spc="5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data</a:t>
            </a:r>
            <a:r>
              <a:rPr spc="5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sharing</a:t>
            </a:r>
            <a:r>
              <a:rPr spc="45" dirty="0">
                <a:solidFill>
                  <a:srgbClr val="C00000"/>
                </a:solidFill>
              </a:rPr>
              <a:t> </a:t>
            </a:r>
            <a:r>
              <a:rPr dirty="0"/>
              <a:t>for</a:t>
            </a:r>
            <a:r>
              <a:rPr spc="50" dirty="0"/>
              <a:t> </a:t>
            </a:r>
            <a:r>
              <a:rPr dirty="0"/>
              <a:t>early</a:t>
            </a:r>
            <a:r>
              <a:rPr spc="50" dirty="0"/>
              <a:t> </a:t>
            </a:r>
            <a:r>
              <a:rPr dirty="0"/>
              <a:t>warning</a:t>
            </a:r>
            <a:r>
              <a:rPr spc="50" dirty="0"/>
              <a:t> </a:t>
            </a:r>
            <a:r>
              <a:rPr spc="-10" dirty="0"/>
              <a:t>systems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•"/>
            </a:pPr>
            <a:endParaRPr sz="2400"/>
          </a:p>
          <a:p>
            <a:pPr marL="158115" indent="-145415">
              <a:lnSpc>
                <a:spcPct val="100000"/>
              </a:lnSpc>
              <a:buChar char="•"/>
              <a:tabLst>
                <a:tab pos="158115" algn="l"/>
              </a:tabLst>
            </a:pPr>
            <a:r>
              <a:rPr dirty="0"/>
              <a:t>Indicators</a:t>
            </a:r>
            <a:r>
              <a:rPr spc="40" dirty="0"/>
              <a:t> </a:t>
            </a:r>
            <a:r>
              <a:rPr dirty="0"/>
              <a:t>of</a:t>
            </a:r>
            <a:r>
              <a:rPr spc="50" dirty="0"/>
              <a:t> </a:t>
            </a:r>
            <a:r>
              <a:rPr dirty="0"/>
              <a:t>the</a:t>
            </a:r>
            <a:r>
              <a:rPr spc="50" dirty="0"/>
              <a:t> </a:t>
            </a:r>
            <a:r>
              <a:rPr dirty="0">
                <a:solidFill>
                  <a:srgbClr val="C00000"/>
                </a:solidFill>
              </a:rPr>
              <a:t>advancement</a:t>
            </a:r>
            <a:r>
              <a:rPr spc="5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in</a:t>
            </a:r>
            <a:r>
              <a:rPr spc="6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best</a:t>
            </a:r>
            <a:r>
              <a:rPr spc="5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practices</a:t>
            </a:r>
            <a:r>
              <a:rPr spc="5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and</a:t>
            </a:r>
            <a:r>
              <a:rPr spc="6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standards</a:t>
            </a:r>
            <a:r>
              <a:rPr spc="55" dirty="0">
                <a:solidFill>
                  <a:srgbClr val="C00000"/>
                </a:solidFill>
              </a:rPr>
              <a:t> </a:t>
            </a:r>
            <a:r>
              <a:rPr dirty="0"/>
              <a:t>for</a:t>
            </a:r>
            <a:r>
              <a:rPr spc="55" dirty="0"/>
              <a:t> </a:t>
            </a:r>
            <a:r>
              <a:rPr dirty="0"/>
              <a:t>risk</a:t>
            </a:r>
            <a:r>
              <a:rPr spc="55" dirty="0"/>
              <a:t> </a:t>
            </a:r>
            <a:r>
              <a:rPr spc="-10" dirty="0"/>
              <a:t>reduction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•"/>
            </a:pPr>
            <a:endParaRPr sz="2450"/>
          </a:p>
          <a:p>
            <a:pPr marL="158115" indent="-145415">
              <a:lnSpc>
                <a:spcPct val="100000"/>
              </a:lnSpc>
              <a:buChar char="•"/>
              <a:tabLst>
                <a:tab pos="158115" algn="l"/>
              </a:tabLst>
            </a:pPr>
            <a:r>
              <a:rPr dirty="0"/>
              <a:t>Indicators</a:t>
            </a:r>
            <a:r>
              <a:rPr spc="70" dirty="0"/>
              <a:t> </a:t>
            </a:r>
            <a:r>
              <a:rPr dirty="0"/>
              <a:t>of</a:t>
            </a:r>
            <a:r>
              <a:rPr spc="75" dirty="0"/>
              <a:t> </a:t>
            </a:r>
            <a:r>
              <a:rPr dirty="0"/>
              <a:t>successful</a:t>
            </a:r>
            <a:r>
              <a:rPr spc="60" dirty="0"/>
              <a:t> </a:t>
            </a:r>
            <a:r>
              <a:rPr dirty="0">
                <a:solidFill>
                  <a:srgbClr val="C00000"/>
                </a:solidFill>
              </a:rPr>
              <a:t>capacity</a:t>
            </a:r>
            <a:r>
              <a:rPr spc="8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building</a:t>
            </a:r>
            <a:r>
              <a:rPr spc="8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and</a:t>
            </a:r>
            <a:r>
              <a:rPr spc="8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educational</a:t>
            </a:r>
            <a:r>
              <a:rPr spc="7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practices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Char char="•"/>
            </a:pPr>
            <a:endParaRPr sz="2450"/>
          </a:p>
          <a:p>
            <a:pPr marL="158115" indent="-145415">
              <a:lnSpc>
                <a:spcPct val="100000"/>
              </a:lnSpc>
              <a:spcBef>
                <a:spcPts val="5"/>
              </a:spcBef>
              <a:buChar char="•"/>
              <a:tabLst>
                <a:tab pos="158115" algn="l"/>
              </a:tabLst>
            </a:pPr>
            <a:r>
              <a:rPr dirty="0"/>
              <a:t>Indicators</a:t>
            </a:r>
            <a:r>
              <a:rPr spc="70" dirty="0"/>
              <a:t> </a:t>
            </a:r>
            <a:r>
              <a:rPr dirty="0"/>
              <a:t>reflecting</a:t>
            </a:r>
            <a:r>
              <a:rPr spc="80" dirty="0"/>
              <a:t> </a:t>
            </a:r>
            <a:r>
              <a:rPr dirty="0"/>
              <a:t>the</a:t>
            </a:r>
            <a:r>
              <a:rPr spc="85" dirty="0"/>
              <a:t> </a:t>
            </a:r>
            <a:r>
              <a:rPr dirty="0"/>
              <a:t>successful</a:t>
            </a:r>
            <a:r>
              <a:rPr spc="65" dirty="0"/>
              <a:t> </a:t>
            </a:r>
            <a:r>
              <a:rPr dirty="0">
                <a:solidFill>
                  <a:srgbClr val="C00000"/>
                </a:solidFill>
              </a:rPr>
              <a:t>development</a:t>
            </a:r>
            <a:r>
              <a:rPr spc="7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of</a:t>
            </a:r>
            <a:r>
              <a:rPr spc="7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international</a:t>
            </a:r>
            <a:r>
              <a:rPr spc="7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partnerships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2450"/>
          </a:p>
          <a:p>
            <a:pPr marL="158115" indent="-145415">
              <a:lnSpc>
                <a:spcPct val="100000"/>
              </a:lnSpc>
              <a:buChar char="•"/>
              <a:tabLst>
                <a:tab pos="158115" algn="l"/>
              </a:tabLst>
            </a:pPr>
            <a:r>
              <a:rPr dirty="0"/>
              <a:t>Indicators</a:t>
            </a:r>
            <a:r>
              <a:rPr spc="65" dirty="0"/>
              <a:t> </a:t>
            </a:r>
            <a:r>
              <a:rPr dirty="0"/>
              <a:t>of</a:t>
            </a:r>
            <a:r>
              <a:rPr spc="65" dirty="0"/>
              <a:t> </a:t>
            </a:r>
            <a:r>
              <a:rPr dirty="0"/>
              <a:t>changes</a:t>
            </a:r>
            <a:r>
              <a:rPr spc="75" dirty="0"/>
              <a:t> </a:t>
            </a:r>
            <a:r>
              <a:rPr dirty="0"/>
              <a:t>in</a:t>
            </a:r>
            <a:r>
              <a:rPr spc="70" dirty="0"/>
              <a:t> </a:t>
            </a:r>
            <a:r>
              <a:rPr dirty="0">
                <a:solidFill>
                  <a:srgbClr val="C00000"/>
                </a:solidFill>
              </a:rPr>
              <a:t>institutional</a:t>
            </a:r>
            <a:r>
              <a:rPr spc="7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and</a:t>
            </a:r>
            <a:r>
              <a:rPr spc="8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legislative</a:t>
            </a:r>
            <a:r>
              <a:rPr spc="7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frameworks</a:t>
            </a:r>
            <a:r>
              <a:rPr spc="60" dirty="0">
                <a:solidFill>
                  <a:srgbClr val="C00000"/>
                </a:solidFill>
              </a:rPr>
              <a:t> </a:t>
            </a:r>
            <a:r>
              <a:rPr dirty="0"/>
              <a:t>supporting</a:t>
            </a:r>
            <a:r>
              <a:rPr spc="75" dirty="0"/>
              <a:t> </a:t>
            </a:r>
            <a:r>
              <a:rPr dirty="0"/>
              <a:t>coastal</a:t>
            </a:r>
            <a:r>
              <a:rPr spc="70" dirty="0"/>
              <a:t> </a:t>
            </a:r>
            <a:r>
              <a:rPr spc="-10" dirty="0"/>
              <a:t>resilience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1957812" y="1642700"/>
            <a:ext cx="8409940" cy="551180"/>
          </a:xfrm>
          <a:prstGeom prst="rect">
            <a:avLst/>
          </a:prstGeom>
          <a:solidFill>
            <a:srgbClr val="9DC3E6"/>
          </a:solidFill>
          <a:ln w="8113">
            <a:solidFill>
              <a:srgbClr val="4472C4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77470" marR="745490">
              <a:lnSpc>
                <a:spcPct val="105300"/>
              </a:lnSpc>
              <a:spcBef>
                <a:spcPts val="110"/>
              </a:spcBef>
            </a:pPr>
            <a:r>
              <a:rPr sz="1500" dirty="0">
                <a:latin typeface="Calibri"/>
                <a:cs typeface="Calibri"/>
              </a:rPr>
              <a:t>Metrics</a:t>
            </a:r>
            <a:r>
              <a:rPr sz="1500" spc="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offer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comprehensive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perspective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advancements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made</a:t>
            </a:r>
            <a:r>
              <a:rPr sz="1500" spc="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8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Coastal</a:t>
            </a:r>
            <a:r>
              <a:rPr sz="1500" spc="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Resilience </a:t>
            </a:r>
            <a:r>
              <a:rPr sz="1500" dirty="0">
                <a:latin typeface="Calibri"/>
                <a:cs typeface="Calibri"/>
              </a:rPr>
              <a:t>Requirement</a:t>
            </a:r>
            <a:r>
              <a:rPr sz="1500" spc="1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Review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574" y="1957999"/>
            <a:ext cx="2106295" cy="26631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45"/>
              </a:spcBef>
            </a:pPr>
            <a:r>
              <a:rPr sz="2650" b="0" spc="55" dirty="0">
                <a:latin typeface="Calibri Light"/>
                <a:cs typeface="Calibri Light"/>
              </a:rPr>
              <a:t>Importance and</a:t>
            </a:r>
            <a:r>
              <a:rPr sz="2650" b="0" spc="95" dirty="0">
                <a:latin typeface="Calibri Light"/>
                <a:cs typeface="Calibri Light"/>
              </a:rPr>
              <a:t> </a:t>
            </a:r>
            <a:r>
              <a:rPr sz="2650" b="0" spc="45" dirty="0">
                <a:latin typeface="Calibri Light"/>
                <a:cs typeface="Calibri Light"/>
              </a:rPr>
              <a:t>Relevance </a:t>
            </a:r>
            <a:r>
              <a:rPr sz="2650" b="0" dirty="0">
                <a:latin typeface="Calibri Light"/>
                <a:cs typeface="Calibri Light"/>
              </a:rPr>
              <a:t>to</a:t>
            </a:r>
            <a:r>
              <a:rPr sz="2650" b="0" spc="135" dirty="0">
                <a:latin typeface="Calibri Light"/>
                <a:cs typeface="Calibri Light"/>
              </a:rPr>
              <a:t> </a:t>
            </a:r>
            <a:r>
              <a:rPr sz="2650" b="0" spc="50" dirty="0">
                <a:latin typeface="Calibri Light"/>
                <a:cs typeface="Calibri Light"/>
              </a:rPr>
              <a:t>Sustainable </a:t>
            </a:r>
            <a:r>
              <a:rPr sz="2650" b="0" spc="55" dirty="0">
                <a:latin typeface="Calibri Light"/>
                <a:cs typeface="Calibri Light"/>
              </a:rPr>
              <a:t>Development </a:t>
            </a:r>
            <a:r>
              <a:rPr sz="2650" b="0" spc="65" dirty="0">
                <a:latin typeface="Calibri Light"/>
                <a:cs typeface="Calibri Light"/>
              </a:rPr>
              <a:t>Goals</a:t>
            </a:r>
            <a:r>
              <a:rPr sz="2650" b="0" spc="80" dirty="0">
                <a:latin typeface="Calibri Light"/>
                <a:cs typeface="Calibri Light"/>
              </a:rPr>
              <a:t> </a:t>
            </a:r>
            <a:r>
              <a:rPr sz="2650" b="0" spc="55" dirty="0">
                <a:latin typeface="Calibri Light"/>
                <a:cs typeface="Calibri Light"/>
              </a:rPr>
              <a:t>(SDGs) and</a:t>
            </a:r>
            <a:r>
              <a:rPr sz="2650" b="0" spc="95" dirty="0">
                <a:latin typeface="Calibri Light"/>
                <a:cs typeface="Calibri Light"/>
              </a:rPr>
              <a:t> </a:t>
            </a:r>
            <a:r>
              <a:rPr sz="2650" b="0" spc="40" dirty="0">
                <a:latin typeface="Calibri Light"/>
                <a:cs typeface="Calibri Light"/>
              </a:rPr>
              <a:t>other </a:t>
            </a:r>
            <a:r>
              <a:rPr sz="2650" b="0" spc="55" dirty="0">
                <a:latin typeface="Calibri Light"/>
                <a:cs typeface="Calibri Light"/>
              </a:rPr>
              <a:t>Challenges</a:t>
            </a:r>
            <a:endParaRPr sz="265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9571" y="1592987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5">
                <a:moveTo>
                  <a:pt x="0" y="0"/>
                </a:moveTo>
                <a:lnTo>
                  <a:pt x="627933" y="0"/>
                </a:lnTo>
              </a:path>
            </a:pathLst>
          </a:custGeom>
          <a:ln w="4868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09851" y="1272086"/>
            <a:ext cx="5532120" cy="44361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16865" marR="648970" indent="-304800">
              <a:lnSpc>
                <a:spcPts val="1800"/>
              </a:lnSpc>
              <a:spcBef>
                <a:spcPts val="259"/>
              </a:spcBef>
              <a:buFont typeface="Arial"/>
              <a:buChar char="•"/>
              <a:tabLst>
                <a:tab pos="316865" algn="l"/>
              </a:tabLst>
            </a:pPr>
            <a:r>
              <a:rPr sz="1600" dirty="0">
                <a:latin typeface="Calibri"/>
                <a:cs typeface="Calibri"/>
              </a:rPr>
              <a:t>Enhancing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coastal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resilience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brings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numerous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benefits, </a:t>
            </a:r>
            <a:r>
              <a:rPr sz="1600" dirty="0">
                <a:latin typeface="Calibri"/>
                <a:cs typeface="Calibri"/>
              </a:rPr>
              <a:t>aligning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most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SDG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targets.</a:t>
            </a:r>
            <a:endParaRPr sz="1600">
              <a:latin typeface="Calibri"/>
              <a:cs typeface="Calibri"/>
            </a:endParaRPr>
          </a:p>
          <a:p>
            <a:pPr marL="316865" marR="174625" indent="-304800">
              <a:lnSpc>
                <a:spcPts val="1700"/>
              </a:lnSpc>
              <a:spcBef>
                <a:spcPts val="1685"/>
              </a:spcBef>
              <a:buFont typeface="Arial"/>
              <a:buChar char="•"/>
              <a:tabLst>
                <a:tab pos="316865" algn="l"/>
              </a:tabLst>
            </a:pPr>
            <a:r>
              <a:rPr sz="1600" dirty="0">
                <a:latin typeface="Calibri"/>
                <a:cs typeface="Calibri"/>
              </a:rPr>
              <a:t>Coastal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resilience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aligns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most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strongly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Goal</a:t>
            </a:r>
            <a:r>
              <a:rPr sz="1600" b="1" i="1" u="sng" spc="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13</a:t>
            </a:r>
            <a:r>
              <a:rPr sz="1600" b="1" i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“Climate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Action”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its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targets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316865" marR="46990" indent="-304800">
              <a:lnSpc>
                <a:spcPct val="88100"/>
              </a:lnSpc>
              <a:spcBef>
                <a:spcPts val="5"/>
              </a:spcBef>
              <a:buFont typeface="Arial"/>
              <a:buChar char="•"/>
              <a:tabLst>
                <a:tab pos="316865" algn="l"/>
              </a:tabLst>
            </a:pP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Goal</a:t>
            </a:r>
            <a:r>
              <a:rPr sz="1600" b="1" i="1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14</a:t>
            </a:r>
            <a:r>
              <a:rPr sz="1600" b="1" i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"Conserve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6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sustainably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use</a:t>
            </a:r>
            <a:r>
              <a:rPr sz="16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oceans,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seas,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marine</a:t>
            </a:r>
            <a:r>
              <a:rPr sz="16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resources</a:t>
            </a:r>
            <a:r>
              <a:rPr sz="16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16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sustainable</a:t>
            </a:r>
            <a:r>
              <a:rPr sz="16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development"</a:t>
            </a:r>
            <a:r>
              <a:rPr sz="16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expected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positively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impacted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316865" marR="45085" indent="-304800" algn="just">
              <a:lnSpc>
                <a:spcPts val="1700"/>
              </a:lnSpc>
              <a:buFont typeface="Arial"/>
              <a:buChar char="•"/>
              <a:tabLst>
                <a:tab pos="316865" algn="l"/>
              </a:tabLst>
            </a:pPr>
            <a:r>
              <a:rPr sz="1600" dirty="0">
                <a:latin typeface="Calibri"/>
                <a:cs typeface="Calibri"/>
              </a:rPr>
              <a:t>Challenge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6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also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support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Goal</a:t>
            </a:r>
            <a:r>
              <a:rPr sz="1600" b="1" i="1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17</a:t>
            </a:r>
            <a:r>
              <a:rPr sz="1600" b="1" i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6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design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of responsive,</a:t>
            </a:r>
            <a:r>
              <a:rPr sz="16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inclusive,</a:t>
            </a:r>
            <a:r>
              <a:rPr sz="16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participatory,</a:t>
            </a:r>
            <a:r>
              <a:rPr sz="16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6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representative</a:t>
            </a:r>
            <a:r>
              <a:rPr sz="16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management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decision-making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across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national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boundaries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316865" marR="470534" indent="-304800">
              <a:lnSpc>
                <a:spcPts val="1680"/>
              </a:lnSpc>
              <a:buFont typeface="Arial"/>
              <a:buChar char="•"/>
              <a:tabLst>
                <a:tab pos="316865" algn="l"/>
              </a:tabLst>
            </a:pP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Current</a:t>
            </a:r>
            <a:r>
              <a:rPr sz="1600" b="1" i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SDGs</a:t>
            </a:r>
            <a:r>
              <a:rPr sz="1600" b="1" i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lack</a:t>
            </a:r>
            <a:r>
              <a:rPr sz="1600" b="1" i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600" b="1" i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comprehensive</a:t>
            </a:r>
            <a:r>
              <a:rPr sz="1600" b="1" i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acknowledgment</a:t>
            </a:r>
            <a:r>
              <a:rPr sz="1600" b="1" i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spc="-2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targets</a:t>
            </a:r>
            <a:r>
              <a:rPr sz="1600" b="1" i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associated</a:t>
            </a:r>
            <a:r>
              <a:rPr sz="1600" b="1" i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r>
              <a:rPr sz="1600" b="1" i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C00000"/>
                </a:solidFill>
                <a:latin typeface="Calibri"/>
                <a:cs typeface="Calibri"/>
              </a:rPr>
              <a:t>coastal</a:t>
            </a:r>
            <a:r>
              <a:rPr sz="1600" b="1" i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Calibri"/>
                <a:cs typeface="Calibri"/>
              </a:rPr>
              <a:t>resilience.</a:t>
            </a:r>
            <a:endParaRPr sz="1600">
              <a:latin typeface="Calibri"/>
              <a:cs typeface="Calibri"/>
            </a:endParaRPr>
          </a:p>
          <a:p>
            <a:pPr marL="316865" marR="5080" indent="-304800">
              <a:lnSpc>
                <a:spcPct val="91200"/>
              </a:lnSpc>
              <a:spcBef>
                <a:spcPts val="1639"/>
              </a:spcBef>
              <a:buFont typeface="Arial"/>
              <a:buChar char="•"/>
              <a:tabLst>
                <a:tab pos="316865" algn="l"/>
              </a:tabLst>
            </a:pPr>
            <a:r>
              <a:rPr sz="1600" dirty="0">
                <a:latin typeface="Calibri"/>
                <a:cs typeface="Calibri"/>
              </a:rPr>
              <a:t>The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assessment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readiness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coastal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risks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should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more </a:t>
            </a:r>
            <a:r>
              <a:rPr sz="1600" dirty="0">
                <a:latin typeface="Calibri"/>
                <a:cs typeface="Calibri"/>
              </a:rPr>
              <a:t>systematically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incorporated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sustainable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development agenda.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7410" y="1737276"/>
            <a:ext cx="1682750" cy="62230"/>
          </a:xfrm>
          <a:custGeom>
            <a:avLst/>
            <a:gdLst/>
            <a:ahLst/>
            <a:cxnLst/>
            <a:rect l="l" t="t" r="r" b="b"/>
            <a:pathLst>
              <a:path w="1682750" h="62230">
                <a:moveTo>
                  <a:pt x="1682709" y="0"/>
                </a:moveTo>
                <a:lnTo>
                  <a:pt x="0" y="0"/>
                </a:lnTo>
                <a:lnTo>
                  <a:pt x="0" y="61890"/>
                </a:lnTo>
                <a:lnTo>
                  <a:pt x="1682709" y="61890"/>
                </a:lnTo>
                <a:lnTo>
                  <a:pt x="1682709" y="0"/>
                </a:lnTo>
                <a:close/>
              </a:path>
            </a:pathLst>
          </a:custGeom>
          <a:solidFill>
            <a:srgbClr val="01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387" y="922432"/>
            <a:ext cx="1493361" cy="10684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194757"/>
            <a:ext cx="10388600" cy="49814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574" y="1957999"/>
            <a:ext cx="2106295" cy="26631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45"/>
              </a:spcBef>
            </a:pPr>
            <a:r>
              <a:rPr sz="2650" b="0" spc="55" dirty="0">
                <a:latin typeface="Calibri Light"/>
                <a:cs typeface="Calibri Light"/>
              </a:rPr>
              <a:t>Importance and</a:t>
            </a:r>
            <a:r>
              <a:rPr sz="2650" b="0" spc="95" dirty="0">
                <a:latin typeface="Calibri Light"/>
                <a:cs typeface="Calibri Light"/>
              </a:rPr>
              <a:t> </a:t>
            </a:r>
            <a:r>
              <a:rPr sz="2650" b="0" spc="45" dirty="0">
                <a:latin typeface="Calibri Light"/>
                <a:cs typeface="Calibri Light"/>
              </a:rPr>
              <a:t>Relevance </a:t>
            </a:r>
            <a:r>
              <a:rPr sz="2650" b="0" dirty="0">
                <a:latin typeface="Calibri Light"/>
                <a:cs typeface="Calibri Light"/>
              </a:rPr>
              <a:t>to</a:t>
            </a:r>
            <a:r>
              <a:rPr sz="2650" b="0" spc="135" dirty="0">
                <a:latin typeface="Calibri Light"/>
                <a:cs typeface="Calibri Light"/>
              </a:rPr>
              <a:t> </a:t>
            </a:r>
            <a:r>
              <a:rPr sz="2650" b="0" spc="50" dirty="0">
                <a:latin typeface="Calibri Light"/>
                <a:cs typeface="Calibri Light"/>
              </a:rPr>
              <a:t>Sustainable </a:t>
            </a:r>
            <a:r>
              <a:rPr sz="2650" b="0" spc="55" dirty="0">
                <a:latin typeface="Calibri Light"/>
                <a:cs typeface="Calibri Light"/>
              </a:rPr>
              <a:t>Development </a:t>
            </a:r>
            <a:r>
              <a:rPr sz="2650" b="0" spc="65" dirty="0">
                <a:latin typeface="Calibri Light"/>
                <a:cs typeface="Calibri Light"/>
              </a:rPr>
              <a:t>Goals</a:t>
            </a:r>
            <a:r>
              <a:rPr sz="2650" b="0" spc="80" dirty="0">
                <a:latin typeface="Calibri Light"/>
                <a:cs typeface="Calibri Light"/>
              </a:rPr>
              <a:t> </a:t>
            </a:r>
            <a:r>
              <a:rPr sz="2650" b="0" spc="55" dirty="0">
                <a:latin typeface="Calibri Light"/>
                <a:cs typeface="Calibri Light"/>
              </a:rPr>
              <a:t>(SDGs) and</a:t>
            </a:r>
            <a:r>
              <a:rPr sz="2650" b="0" spc="95" dirty="0">
                <a:latin typeface="Calibri Light"/>
                <a:cs typeface="Calibri Light"/>
              </a:rPr>
              <a:t> </a:t>
            </a:r>
            <a:r>
              <a:rPr sz="2650" b="0" spc="40" dirty="0">
                <a:latin typeface="Calibri Light"/>
                <a:cs typeface="Calibri Light"/>
              </a:rPr>
              <a:t>other </a:t>
            </a:r>
            <a:r>
              <a:rPr sz="2650" b="0" spc="55" dirty="0">
                <a:latin typeface="Calibri Light"/>
                <a:cs typeface="Calibri Light"/>
              </a:rPr>
              <a:t>Challenges</a:t>
            </a:r>
            <a:endParaRPr sz="265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9851" y="1311710"/>
            <a:ext cx="5481955" cy="40005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04800" marR="5080" indent="-292735" algn="just">
              <a:lnSpc>
                <a:spcPct val="91300"/>
              </a:lnSpc>
              <a:spcBef>
                <a:spcPts val="265"/>
              </a:spcBef>
              <a:buFont typeface="Arial"/>
              <a:buChar char="■"/>
              <a:tabLst>
                <a:tab pos="304800" algn="l"/>
              </a:tabLst>
            </a:pPr>
            <a:r>
              <a:rPr sz="1600" dirty="0">
                <a:latin typeface="Calibri"/>
                <a:cs typeface="Calibri"/>
              </a:rPr>
              <a:t>Challenge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6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linked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Decade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challenges.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Improving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early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warnings</a:t>
            </a:r>
            <a:r>
              <a:rPr sz="16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helps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alert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communities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about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pollutants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(Challenge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1)</a:t>
            </a:r>
            <a:r>
              <a:rPr sz="16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safeguards</a:t>
            </a:r>
            <a:r>
              <a:rPr sz="16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coastal</a:t>
            </a:r>
            <a:r>
              <a:rPr sz="16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ecosystems (Challenge</a:t>
            </a:r>
            <a:r>
              <a:rPr sz="16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2)</a:t>
            </a:r>
            <a:endParaRPr sz="1600">
              <a:latin typeface="Calibri"/>
              <a:cs typeface="Calibri"/>
            </a:endParaRPr>
          </a:p>
          <a:p>
            <a:pPr marL="304800" marR="297180" indent="-292735">
              <a:lnSpc>
                <a:spcPct val="90400"/>
              </a:lnSpc>
              <a:spcBef>
                <a:spcPts val="1650"/>
              </a:spcBef>
              <a:buFont typeface="Arial"/>
              <a:buChar char="■"/>
              <a:tabLst>
                <a:tab pos="304800" algn="l"/>
              </a:tabLst>
            </a:pP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Timely</a:t>
            </a:r>
            <a:r>
              <a:rPr sz="16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alerts</a:t>
            </a:r>
            <a:r>
              <a:rPr sz="16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enhance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sea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safety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supporting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fishing </a:t>
            </a:r>
            <a:r>
              <a:rPr sz="1600" dirty="0">
                <a:latin typeface="Calibri"/>
                <a:cs typeface="Calibri"/>
              </a:rPr>
              <a:t>communities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sustainable</a:t>
            </a:r>
            <a:r>
              <a:rPr sz="16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practices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(Challenge</a:t>
            </a:r>
            <a:r>
              <a:rPr sz="16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3)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Early </a:t>
            </a:r>
            <a:r>
              <a:rPr sz="1600" dirty="0">
                <a:latin typeface="Calibri"/>
                <a:cs typeface="Calibri"/>
              </a:rPr>
              <a:t>warnings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impact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sustainability</a:t>
            </a:r>
            <a:r>
              <a:rPr sz="16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ocean</a:t>
            </a:r>
            <a:r>
              <a:rPr sz="16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economic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activities</a:t>
            </a:r>
            <a:r>
              <a:rPr sz="16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(Challenge</a:t>
            </a:r>
            <a:r>
              <a:rPr sz="16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4).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■"/>
            </a:pPr>
            <a:endParaRPr sz="1450">
              <a:latin typeface="Calibri"/>
              <a:cs typeface="Calibri"/>
            </a:endParaRPr>
          </a:p>
          <a:p>
            <a:pPr marL="304800" marR="68580" indent="-292735">
              <a:lnSpc>
                <a:spcPct val="88100"/>
              </a:lnSpc>
              <a:buFont typeface="Arial"/>
              <a:buChar char="■"/>
              <a:tabLst>
                <a:tab pos="304800" algn="l"/>
              </a:tabLst>
            </a:pPr>
            <a:r>
              <a:rPr sz="1600" dirty="0">
                <a:latin typeface="Calibri"/>
                <a:cs typeface="Calibri"/>
              </a:rPr>
              <a:t>Knowing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Ocean-climate</a:t>
            </a:r>
            <a:r>
              <a:rPr sz="16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connection</a:t>
            </a:r>
            <a:r>
              <a:rPr sz="16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(Challenge</a:t>
            </a:r>
            <a:r>
              <a:rPr sz="16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5)</a:t>
            </a:r>
            <a:r>
              <a:rPr sz="1600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informs </a:t>
            </a:r>
            <a:r>
              <a:rPr sz="1600" dirty="0">
                <a:latin typeface="Calibri"/>
                <a:cs typeface="Calibri"/>
              </a:rPr>
              <a:t>climate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adaptation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planning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warnings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about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changing </a:t>
            </a:r>
            <a:r>
              <a:rPr sz="1600" dirty="0">
                <a:latin typeface="Calibri"/>
                <a:cs typeface="Calibri"/>
              </a:rPr>
              <a:t>coastal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conditions.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■"/>
            </a:pPr>
            <a:endParaRPr sz="1450">
              <a:latin typeface="Calibri"/>
              <a:cs typeface="Calibri"/>
            </a:endParaRPr>
          </a:p>
          <a:p>
            <a:pPr marL="304800" marR="46355" indent="-292735">
              <a:lnSpc>
                <a:spcPct val="89700"/>
              </a:lnSpc>
              <a:spcBef>
                <a:spcPts val="5"/>
              </a:spcBef>
              <a:buFont typeface="Arial"/>
              <a:buChar char="■"/>
              <a:tabLst>
                <a:tab pos="304800" algn="l"/>
              </a:tabLst>
            </a:pP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Challenges</a:t>
            </a:r>
            <a:r>
              <a:rPr sz="16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16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6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6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work</a:t>
            </a:r>
            <a:r>
              <a:rPr sz="16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together</a:t>
            </a:r>
            <a:r>
              <a:rPr sz="1600" spc="-10" dirty="0">
                <a:latin typeface="Calibri"/>
                <a:cs typeface="Calibri"/>
              </a:rPr>
              <a:t>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providing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foundation</a:t>
            </a:r>
            <a:r>
              <a:rPr sz="16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for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effective</a:t>
            </a:r>
            <a:r>
              <a:rPr sz="16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early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warnings</a:t>
            </a:r>
            <a:r>
              <a:rPr sz="16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contributing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16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high-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fidelity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modeling</a:t>
            </a:r>
            <a:r>
              <a:rPr sz="160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(Challenge</a:t>
            </a:r>
            <a:r>
              <a:rPr sz="16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8)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Capacity</a:t>
            </a:r>
            <a:r>
              <a:rPr sz="16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development</a:t>
            </a:r>
            <a:r>
              <a:rPr sz="16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(Challenge</a:t>
            </a:r>
            <a:r>
              <a:rPr sz="1600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C00000"/>
                </a:solidFill>
                <a:latin typeface="Calibri"/>
                <a:cs typeface="Calibri"/>
              </a:rPr>
              <a:t>9) </a:t>
            </a:r>
            <a:r>
              <a:rPr sz="1600" dirty="0">
                <a:latin typeface="Calibri"/>
                <a:cs typeface="Calibri"/>
              </a:rPr>
              <a:t>enhances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awareness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adaptive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measures</a:t>
            </a:r>
            <a:r>
              <a:rPr sz="1600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6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sustainable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relationship</a:t>
            </a:r>
            <a:r>
              <a:rPr sz="16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ocean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(Challenge</a:t>
            </a:r>
            <a:r>
              <a:rPr sz="1600" spc="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Calibri"/>
                <a:cs typeface="Calibri"/>
              </a:rPr>
              <a:t>10).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410" y="1737276"/>
            <a:ext cx="1682750" cy="62230"/>
          </a:xfrm>
          <a:custGeom>
            <a:avLst/>
            <a:gdLst/>
            <a:ahLst/>
            <a:cxnLst/>
            <a:rect l="l" t="t" r="r" b="b"/>
            <a:pathLst>
              <a:path w="1682750" h="62230">
                <a:moveTo>
                  <a:pt x="1682709" y="0"/>
                </a:moveTo>
                <a:lnTo>
                  <a:pt x="0" y="0"/>
                </a:lnTo>
                <a:lnTo>
                  <a:pt x="0" y="61890"/>
                </a:lnTo>
                <a:lnTo>
                  <a:pt x="1682709" y="61890"/>
                </a:lnTo>
                <a:lnTo>
                  <a:pt x="1682709" y="0"/>
                </a:lnTo>
                <a:close/>
              </a:path>
            </a:pathLst>
          </a:custGeom>
          <a:solidFill>
            <a:srgbClr val="01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387" y="922432"/>
            <a:ext cx="1493361" cy="10684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194757"/>
            <a:ext cx="10388600" cy="49814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850900"/>
            <a:ext cx="10388600" cy="5842000"/>
          </a:xfrm>
          <a:custGeom>
            <a:avLst/>
            <a:gdLst/>
            <a:ahLst/>
            <a:cxnLst/>
            <a:rect l="l" t="t" r="r" b="b"/>
            <a:pathLst>
              <a:path w="10388600" h="5842000">
                <a:moveTo>
                  <a:pt x="10388600" y="0"/>
                </a:moveTo>
                <a:lnTo>
                  <a:pt x="0" y="0"/>
                </a:lnTo>
                <a:lnTo>
                  <a:pt x="0" y="5842000"/>
                </a:lnTo>
                <a:lnTo>
                  <a:pt x="10388600" y="5842000"/>
                </a:lnTo>
                <a:lnTo>
                  <a:pt x="10388600" y="0"/>
                </a:lnTo>
                <a:close/>
              </a:path>
            </a:pathLst>
          </a:custGeom>
          <a:solidFill>
            <a:srgbClr val="01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6551" y="2800165"/>
            <a:ext cx="5118735" cy="228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20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20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5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00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sz="20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Resilience</a:t>
            </a:r>
            <a:r>
              <a:rPr sz="20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Ocean Hazards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Contacts:</a:t>
            </a:r>
            <a:endParaRPr sz="2000">
              <a:latin typeface="Arial"/>
              <a:cs typeface="Arial"/>
            </a:endParaRPr>
          </a:p>
          <a:p>
            <a:pPr marL="12700" marR="405130">
              <a:lnSpc>
                <a:spcPts val="25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Nadia</a:t>
            </a:r>
            <a:r>
              <a:rPr sz="20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Pinardi</a:t>
            </a: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nadia.pinardi@unibo.it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Srinivasa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Kumar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srinivas@incois.gov.in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277" y="2772917"/>
            <a:ext cx="2792436" cy="19979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25" y="1147664"/>
            <a:ext cx="18865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Vision</a:t>
            </a:r>
            <a:r>
              <a:rPr spc="-145" dirty="0"/>
              <a:t> </a:t>
            </a:r>
            <a:r>
              <a:rPr spc="50" dirty="0"/>
              <a:t>2030</a:t>
            </a:r>
          </a:p>
        </p:txBody>
      </p:sp>
      <p:sp>
        <p:nvSpPr>
          <p:cNvPr id="3" name="object 3"/>
          <p:cNvSpPr/>
          <p:nvPr/>
        </p:nvSpPr>
        <p:spPr>
          <a:xfrm>
            <a:off x="547410" y="1737276"/>
            <a:ext cx="1682750" cy="62230"/>
          </a:xfrm>
          <a:custGeom>
            <a:avLst/>
            <a:gdLst/>
            <a:ahLst/>
            <a:cxnLst/>
            <a:rect l="l" t="t" r="r" b="b"/>
            <a:pathLst>
              <a:path w="1682750" h="62230">
                <a:moveTo>
                  <a:pt x="1682709" y="0"/>
                </a:moveTo>
                <a:lnTo>
                  <a:pt x="0" y="0"/>
                </a:lnTo>
                <a:lnTo>
                  <a:pt x="0" y="61890"/>
                </a:lnTo>
                <a:lnTo>
                  <a:pt x="1682709" y="61890"/>
                </a:lnTo>
                <a:lnTo>
                  <a:pt x="1682709" y="0"/>
                </a:lnTo>
                <a:close/>
              </a:path>
            </a:pathLst>
          </a:custGeom>
          <a:solidFill>
            <a:srgbClr val="01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387" y="922432"/>
            <a:ext cx="1493361" cy="10684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194757"/>
            <a:ext cx="10388600" cy="4981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9111" y="2243895"/>
            <a:ext cx="4953635" cy="13119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14"/>
              </a:spcBef>
            </a:pP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Strong</a:t>
            </a:r>
            <a:r>
              <a:rPr sz="1700" spc="-2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demand</a:t>
            </a:r>
            <a:r>
              <a:rPr sz="1700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from</a:t>
            </a:r>
            <a:r>
              <a:rPr sz="1700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Decade</a:t>
            </a:r>
            <a:r>
              <a:rPr sz="1700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community</a:t>
            </a:r>
            <a:r>
              <a:rPr sz="1700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to</a:t>
            </a:r>
            <a:r>
              <a:rPr sz="1700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4546A"/>
                </a:solidFill>
                <a:latin typeface="Arial"/>
                <a:cs typeface="Arial"/>
              </a:rPr>
              <a:t>jointly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shape</a:t>
            </a:r>
            <a:r>
              <a:rPr sz="1700" b="1" u="sng" spc="-10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a</a:t>
            </a:r>
            <a:r>
              <a:rPr sz="1700" b="1" u="sng" spc="-5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common</a:t>
            </a:r>
            <a:r>
              <a:rPr sz="1700" b="1" u="sng" spc="-5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vision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and</a:t>
            </a:r>
            <a:r>
              <a:rPr sz="1700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design the </a:t>
            </a:r>
            <a:r>
              <a:rPr sz="1700" b="1" u="sng" spc="-10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‘science</a:t>
            </a:r>
            <a:r>
              <a:rPr sz="1700" b="1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we</a:t>
            </a:r>
            <a:r>
              <a:rPr sz="1700" b="1" u="sng" spc="-10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need’</a:t>
            </a:r>
            <a:r>
              <a:rPr sz="1700" b="1" spc="-1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to</a:t>
            </a:r>
            <a:r>
              <a:rPr sz="1700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enhance</a:t>
            </a:r>
            <a:r>
              <a:rPr sz="1700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collective</a:t>
            </a:r>
            <a:r>
              <a:rPr sz="1700" b="1" u="sng" spc="-10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impact</a:t>
            </a:r>
            <a:r>
              <a:rPr sz="1700" b="1" u="sng" spc="-10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spc="-25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and</a:t>
            </a:r>
            <a:r>
              <a:rPr sz="1700" b="1" spc="-2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measure</a:t>
            </a:r>
            <a:r>
              <a:rPr sz="1700" b="1" u="sng" spc="-10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44546A"/>
                </a:solidFill>
                <a:uFill>
                  <a:solidFill>
                    <a:srgbClr val="44546A"/>
                  </a:solidFill>
                </a:uFill>
                <a:latin typeface="Arial"/>
                <a:cs typeface="Arial"/>
              </a:rPr>
              <a:t>progress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to</a:t>
            </a:r>
            <a:r>
              <a:rPr sz="1700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achievement</a:t>
            </a:r>
            <a:r>
              <a:rPr sz="1700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of</a:t>
            </a:r>
            <a:r>
              <a:rPr sz="1700" spc="45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44546A"/>
                </a:solidFill>
                <a:latin typeface="Arial"/>
                <a:cs typeface="Arial"/>
              </a:rPr>
              <a:t>Ocean </a:t>
            </a:r>
            <a:r>
              <a:rPr sz="1700" dirty="0">
                <a:solidFill>
                  <a:srgbClr val="44546A"/>
                </a:solidFill>
                <a:latin typeface="Arial"/>
                <a:cs typeface="Arial"/>
              </a:rPr>
              <a:t>Decade </a:t>
            </a:r>
            <a:r>
              <a:rPr sz="1700" spc="-10" dirty="0">
                <a:solidFill>
                  <a:srgbClr val="44546A"/>
                </a:solidFill>
                <a:latin typeface="Arial"/>
                <a:cs typeface="Arial"/>
              </a:rPr>
              <a:t>Challenges.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93259" y="3160651"/>
            <a:ext cx="1358265" cy="1358265"/>
          </a:xfrm>
          <a:custGeom>
            <a:avLst/>
            <a:gdLst/>
            <a:ahLst/>
            <a:cxnLst/>
            <a:rect l="l" t="t" r="r" b="b"/>
            <a:pathLst>
              <a:path w="1358265" h="1358264">
                <a:moveTo>
                  <a:pt x="1131824" y="0"/>
                </a:moveTo>
                <a:lnTo>
                  <a:pt x="226369" y="0"/>
                </a:lnTo>
                <a:lnTo>
                  <a:pt x="180748" y="4597"/>
                </a:lnTo>
                <a:lnTo>
                  <a:pt x="138256" y="17784"/>
                </a:lnTo>
                <a:lnTo>
                  <a:pt x="99804" y="38649"/>
                </a:lnTo>
                <a:lnTo>
                  <a:pt x="66301" y="66284"/>
                </a:lnTo>
                <a:lnTo>
                  <a:pt x="38660" y="99777"/>
                </a:lnTo>
                <a:lnTo>
                  <a:pt x="17789" y="138219"/>
                </a:lnTo>
                <a:lnTo>
                  <a:pt x="4599" y="180699"/>
                </a:lnTo>
                <a:lnTo>
                  <a:pt x="0" y="226308"/>
                </a:lnTo>
                <a:lnTo>
                  <a:pt x="0" y="1131516"/>
                </a:lnTo>
                <a:lnTo>
                  <a:pt x="4599" y="1177125"/>
                </a:lnTo>
                <a:lnTo>
                  <a:pt x="17789" y="1219606"/>
                </a:lnTo>
                <a:lnTo>
                  <a:pt x="38660" y="1258048"/>
                </a:lnTo>
                <a:lnTo>
                  <a:pt x="66301" y="1291541"/>
                </a:lnTo>
                <a:lnTo>
                  <a:pt x="99804" y="1319175"/>
                </a:lnTo>
                <a:lnTo>
                  <a:pt x="138256" y="1340041"/>
                </a:lnTo>
                <a:lnTo>
                  <a:pt x="180748" y="1353227"/>
                </a:lnTo>
                <a:lnTo>
                  <a:pt x="226369" y="1357825"/>
                </a:lnTo>
                <a:lnTo>
                  <a:pt x="1131824" y="1357825"/>
                </a:lnTo>
                <a:lnTo>
                  <a:pt x="1177445" y="1353227"/>
                </a:lnTo>
                <a:lnTo>
                  <a:pt x="1219937" y="1340041"/>
                </a:lnTo>
                <a:lnTo>
                  <a:pt x="1258390" y="1319175"/>
                </a:lnTo>
                <a:lnTo>
                  <a:pt x="1291892" y="1291541"/>
                </a:lnTo>
                <a:lnTo>
                  <a:pt x="1319534" y="1258048"/>
                </a:lnTo>
                <a:lnTo>
                  <a:pt x="1340405" y="1219606"/>
                </a:lnTo>
                <a:lnTo>
                  <a:pt x="1353596" y="1177125"/>
                </a:lnTo>
                <a:lnTo>
                  <a:pt x="1358195" y="1131516"/>
                </a:lnTo>
                <a:lnTo>
                  <a:pt x="1358195" y="226308"/>
                </a:lnTo>
                <a:lnTo>
                  <a:pt x="1353596" y="180699"/>
                </a:lnTo>
                <a:lnTo>
                  <a:pt x="1340405" y="138219"/>
                </a:lnTo>
                <a:lnTo>
                  <a:pt x="1319534" y="99777"/>
                </a:lnTo>
                <a:lnTo>
                  <a:pt x="1291892" y="66284"/>
                </a:lnTo>
                <a:lnTo>
                  <a:pt x="1258390" y="38649"/>
                </a:lnTo>
                <a:lnTo>
                  <a:pt x="1219937" y="17784"/>
                </a:lnTo>
                <a:lnTo>
                  <a:pt x="1177445" y="4597"/>
                </a:lnTo>
                <a:lnTo>
                  <a:pt x="1131824" y="0"/>
                </a:lnTo>
                <a:close/>
              </a:path>
            </a:pathLst>
          </a:custGeom>
          <a:solidFill>
            <a:srgbClr val="437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11240" y="3322886"/>
            <a:ext cx="922019" cy="9829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305"/>
              </a:spcBef>
            </a:pPr>
            <a:r>
              <a:rPr sz="1700" spc="85" dirty="0">
                <a:solidFill>
                  <a:srgbClr val="FFFFFF"/>
                </a:solidFill>
                <a:latin typeface="Gill Sans MT"/>
                <a:cs typeface="Gill Sans MT"/>
              </a:rPr>
              <a:t>Elements </a:t>
            </a:r>
            <a:r>
              <a:rPr sz="1700" spc="9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7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700" spc="145" dirty="0">
                <a:solidFill>
                  <a:srgbClr val="FFFFFF"/>
                </a:solidFill>
                <a:latin typeface="Gill Sans MT"/>
                <a:cs typeface="Gill Sans MT"/>
              </a:rPr>
              <a:t>a </a:t>
            </a:r>
            <a:r>
              <a:rPr sz="1700" spc="60" dirty="0">
                <a:solidFill>
                  <a:srgbClr val="FFFFFF"/>
                </a:solidFill>
                <a:latin typeface="Gill Sans MT"/>
                <a:cs typeface="Gill Sans MT"/>
              </a:rPr>
              <a:t>‘strategic </a:t>
            </a:r>
            <a:r>
              <a:rPr sz="1700" spc="55" dirty="0">
                <a:solidFill>
                  <a:srgbClr val="FFFFFF"/>
                </a:solidFill>
                <a:latin typeface="Gill Sans MT"/>
                <a:cs typeface="Gill Sans MT"/>
              </a:rPr>
              <a:t>ambition’</a:t>
            </a:r>
            <a:endParaRPr sz="1700">
              <a:latin typeface="Gill Sans MT"/>
              <a:cs typeface="Gill Sans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11644" y="1524783"/>
            <a:ext cx="922019" cy="1642110"/>
            <a:chOff x="7511644" y="1524783"/>
            <a:chExt cx="922019" cy="1642110"/>
          </a:xfrm>
        </p:grpSpPr>
        <p:sp>
          <p:nvSpPr>
            <p:cNvPr id="10" name="object 10"/>
            <p:cNvSpPr/>
            <p:nvPr/>
          </p:nvSpPr>
          <p:spPr>
            <a:xfrm>
              <a:off x="7972356" y="2440243"/>
              <a:ext cx="0" cy="720725"/>
            </a:xfrm>
            <a:custGeom>
              <a:avLst/>
              <a:gdLst/>
              <a:ahLst/>
              <a:cxnLst/>
              <a:rect l="l" t="t" r="r" b="b"/>
              <a:pathLst>
                <a:path h="720725">
                  <a:moveTo>
                    <a:pt x="0" y="720407"/>
                  </a:moveTo>
                  <a:lnTo>
                    <a:pt x="0" y="0"/>
                  </a:lnTo>
                </a:path>
              </a:pathLst>
            </a:custGeom>
            <a:ln w="10818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17359" y="1530498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5">
                  <a:moveTo>
                    <a:pt x="758322" y="0"/>
                  </a:moveTo>
                  <a:lnTo>
                    <a:pt x="151668" y="0"/>
                  </a:lnTo>
                  <a:lnTo>
                    <a:pt x="103729" y="7730"/>
                  </a:lnTo>
                  <a:lnTo>
                    <a:pt x="62095" y="29255"/>
                  </a:lnTo>
                  <a:lnTo>
                    <a:pt x="29263" y="62077"/>
                  </a:lnTo>
                  <a:lnTo>
                    <a:pt x="7732" y="103700"/>
                  </a:lnTo>
                  <a:lnTo>
                    <a:pt x="0" y="151626"/>
                  </a:lnTo>
                  <a:lnTo>
                    <a:pt x="0" y="758116"/>
                  </a:lnTo>
                  <a:lnTo>
                    <a:pt x="7732" y="806042"/>
                  </a:lnTo>
                  <a:lnTo>
                    <a:pt x="29263" y="847665"/>
                  </a:lnTo>
                  <a:lnTo>
                    <a:pt x="62095" y="880487"/>
                  </a:lnTo>
                  <a:lnTo>
                    <a:pt x="103729" y="902012"/>
                  </a:lnTo>
                  <a:lnTo>
                    <a:pt x="151668" y="909742"/>
                  </a:lnTo>
                  <a:lnTo>
                    <a:pt x="758322" y="909742"/>
                  </a:lnTo>
                  <a:lnTo>
                    <a:pt x="806261" y="902012"/>
                  </a:lnTo>
                  <a:lnTo>
                    <a:pt x="847895" y="880487"/>
                  </a:lnTo>
                  <a:lnTo>
                    <a:pt x="880727" y="847665"/>
                  </a:lnTo>
                  <a:lnTo>
                    <a:pt x="902258" y="806042"/>
                  </a:lnTo>
                  <a:lnTo>
                    <a:pt x="909990" y="758116"/>
                  </a:lnTo>
                  <a:lnTo>
                    <a:pt x="909990" y="151626"/>
                  </a:lnTo>
                  <a:lnTo>
                    <a:pt x="902258" y="103700"/>
                  </a:lnTo>
                  <a:lnTo>
                    <a:pt x="880727" y="62077"/>
                  </a:lnTo>
                  <a:lnTo>
                    <a:pt x="847895" y="29255"/>
                  </a:lnTo>
                  <a:lnTo>
                    <a:pt x="806261" y="7730"/>
                  </a:lnTo>
                  <a:lnTo>
                    <a:pt x="758322" y="0"/>
                  </a:lnTo>
                  <a:close/>
                </a:path>
              </a:pathLst>
            </a:custGeom>
            <a:solidFill>
              <a:srgbClr val="429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17359" y="1530498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5">
                  <a:moveTo>
                    <a:pt x="0" y="151626"/>
                  </a:moveTo>
                  <a:lnTo>
                    <a:pt x="7732" y="103701"/>
                  </a:lnTo>
                  <a:lnTo>
                    <a:pt x="29263" y="62078"/>
                  </a:lnTo>
                  <a:lnTo>
                    <a:pt x="62094" y="29255"/>
                  </a:lnTo>
                  <a:lnTo>
                    <a:pt x="103729" y="7730"/>
                  </a:lnTo>
                  <a:lnTo>
                    <a:pt x="151668" y="0"/>
                  </a:lnTo>
                  <a:lnTo>
                    <a:pt x="758322" y="0"/>
                  </a:lnTo>
                  <a:lnTo>
                    <a:pt x="806261" y="7730"/>
                  </a:lnTo>
                  <a:lnTo>
                    <a:pt x="847895" y="29255"/>
                  </a:lnTo>
                  <a:lnTo>
                    <a:pt x="880727" y="62078"/>
                  </a:lnTo>
                  <a:lnTo>
                    <a:pt x="902258" y="103701"/>
                  </a:lnTo>
                  <a:lnTo>
                    <a:pt x="909990" y="151626"/>
                  </a:lnTo>
                  <a:lnTo>
                    <a:pt x="909990" y="758116"/>
                  </a:lnTo>
                  <a:lnTo>
                    <a:pt x="902258" y="806042"/>
                  </a:lnTo>
                  <a:lnTo>
                    <a:pt x="880727" y="847665"/>
                  </a:lnTo>
                  <a:lnTo>
                    <a:pt x="847895" y="880488"/>
                  </a:lnTo>
                  <a:lnTo>
                    <a:pt x="806261" y="902013"/>
                  </a:lnTo>
                  <a:lnTo>
                    <a:pt x="758322" y="909743"/>
                  </a:lnTo>
                  <a:lnTo>
                    <a:pt x="151668" y="909743"/>
                  </a:lnTo>
                  <a:lnTo>
                    <a:pt x="103729" y="902013"/>
                  </a:lnTo>
                  <a:lnTo>
                    <a:pt x="62094" y="880488"/>
                  </a:lnTo>
                  <a:lnTo>
                    <a:pt x="29263" y="847665"/>
                  </a:lnTo>
                  <a:lnTo>
                    <a:pt x="7732" y="806042"/>
                  </a:lnTo>
                  <a:lnTo>
                    <a:pt x="0" y="758116"/>
                  </a:lnTo>
                  <a:lnTo>
                    <a:pt x="0" y="151626"/>
                  </a:lnTo>
                  <a:close/>
                </a:path>
              </a:pathLst>
            </a:custGeom>
            <a:ln w="108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04578" y="1748584"/>
            <a:ext cx="73279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64135">
              <a:lnSpc>
                <a:spcPts val="1610"/>
              </a:lnSpc>
              <a:spcBef>
                <a:spcPts val="210"/>
              </a:spcBef>
            </a:pPr>
            <a:r>
              <a:rPr sz="1400" spc="-10" dirty="0">
                <a:solidFill>
                  <a:srgbClr val="FFFFFF"/>
                </a:solidFill>
                <a:latin typeface="Gill Sans MT"/>
                <a:cs typeface="Gill Sans MT"/>
              </a:rPr>
              <a:t>Priority </a:t>
            </a:r>
            <a:r>
              <a:rPr sz="1400" spc="105" dirty="0">
                <a:solidFill>
                  <a:srgbClr val="FFFFFF"/>
                </a:solidFill>
                <a:latin typeface="Gill Sans MT"/>
                <a:cs typeface="Gill Sans MT"/>
              </a:rPr>
              <a:t>datasets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45739" y="2222907"/>
            <a:ext cx="1237615" cy="1081405"/>
            <a:chOff x="8645739" y="2222907"/>
            <a:chExt cx="1237615" cy="1081405"/>
          </a:xfrm>
        </p:grpSpPr>
        <p:sp>
          <p:nvSpPr>
            <p:cNvPr id="15" name="object 15"/>
            <p:cNvSpPr/>
            <p:nvPr/>
          </p:nvSpPr>
          <p:spPr>
            <a:xfrm>
              <a:off x="8651454" y="3046242"/>
              <a:ext cx="316230" cy="252095"/>
            </a:xfrm>
            <a:custGeom>
              <a:avLst/>
              <a:gdLst/>
              <a:ahLst/>
              <a:cxnLst/>
              <a:rect l="l" t="t" r="r" b="b"/>
              <a:pathLst>
                <a:path w="316229" h="252095">
                  <a:moveTo>
                    <a:pt x="0" y="251906"/>
                  </a:moveTo>
                  <a:lnTo>
                    <a:pt x="315967" y="0"/>
                  </a:lnTo>
                </a:path>
              </a:pathLst>
            </a:custGeom>
            <a:ln w="1081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67421" y="2228622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5">
                  <a:moveTo>
                    <a:pt x="758322" y="0"/>
                  </a:moveTo>
                  <a:lnTo>
                    <a:pt x="151667" y="0"/>
                  </a:lnTo>
                  <a:lnTo>
                    <a:pt x="103728" y="7730"/>
                  </a:lnTo>
                  <a:lnTo>
                    <a:pt x="62094" y="29255"/>
                  </a:lnTo>
                  <a:lnTo>
                    <a:pt x="29262" y="62077"/>
                  </a:lnTo>
                  <a:lnTo>
                    <a:pt x="7732" y="103700"/>
                  </a:lnTo>
                  <a:lnTo>
                    <a:pt x="0" y="151626"/>
                  </a:lnTo>
                  <a:lnTo>
                    <a:pt x="0" y="758116"/>
                  </a:lnTo>
                  <a:lnTo>
                    <a:pt x="7732" y="806042"/>
                  </a:lnTo>
                  <a:lnTo>
                    <a:pt x="29262" y="847665"/>
                  </a:lnTo>
                  <a:lnTo>
                    <a:pt x="62094" y="880487"/>
                  </a:lnTo>
                  <a:lnTo>
                    <a:pt x="103728" y="902012"/>
                  </a:lnTo>
                  <a:lnTo>
                    <a:pt x="151667" y="909742"/>
                  </a:lnTo>
                  <a:lnTo>
                    <a:pt x="758322" y="909742"/>
                  </a:lnTo>
                  <a:lnTo>
                    <a:pt x="806261" y="902012"/>
                  </a:lnTo>
                  <a:lnTo>
                    <a:pt x="847895" y="880487"/>
                  </a:lnTo>
                  <a:lnTo>
                    <a:pt x="880727" y="847665"/>
                  </a:lnTo>
                  <a:lnTo>
                    <a:pt x="902258" y="806042"/>
                  </a:lnTo>
                  <a:lnTo>
                    <a:pt x="909990" y="758116"/>
                  </a:lnTo>
                  <a:lnTo>
                    <a:pt x="909990" y="151626"/>
                  </a:lnTo>
                  <a:lnTo>
                    <a:pt x="902258" y="103700"/>
                  </a:lnTo>
                  <a:lnTo>
                    <a:pt x="880727" y="62077"/>
                  </a:lnTo>
                  <a:lnTo>
                    <a:pt x="847895" y="29255"/>
                  </a:lnTo>
                  <a:lnTo>
                    <a:pt x="806261" y="7730"/>
                  </a:lnTo>
                  <a:lnTo>
                    <a:pt x="758322" y="0"/>
                  </a:lnTo>
                  <a:close/>
                </a:path>
              </a:pathLst>
            </a:custGeom>
            <a:solidFill>
              <a:srgbClr val="42B6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67421" y="2228622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5">
                  <a:moveTo>
                    <a:pt x="0" y="151626"/>
                  </a:moveTo>
                  <a:lnTo>
                    <a:pt x="7732" y="103701"/>
                  </a:lnTo>
                  <a:lnTo>
                    <a:pt x="29263" y="62078"/>
                  </a:lnTo>
                  <a:lnTo>
                    <a:pt x="62094" y="29255"/>
                  </a:lnTo>
                  <a:lnTo>
                    <a:pt x="103729" y="7730"/>
                  </a:lnTo>
                  <a:lnTo>
                    <a:pt x="151668" y="0"/>
                  </a:lnTo>
                  <a:lnTo>
                    <a:pt x="758322" y="0"/>
                  </a:lnTo>
                  <a:lnTo>
                    <a:pt x="806261" y="7730"/>
                  </a:lnTo>
                  <a:lnTo>
                    <a:pt x="847895" y="29255"/>
                  </a:lnTo>
                  <a:lnTo>
                    <a:pt x="880727" y="62078"/>
                  </a:lnTo>
                  <a:lnTo>
                    <a:pt x="902258" y="103701"/>
                  </a:lnTo>
                  <a:lnTo>
                    <a:pt x="909990" y="151626"/>
                  </a:lnTo>
                  <a:lnTo>
                    <a:pt x="909990" y="758116"/>
                  </a:lnTo>
                  <a:lnTo>
                    <a:pt x="902258" y="806042"/>
                  </a:lnTo>
                  <a:lnTo>
                    <a:pt x="880727" y="847665"/>
                  </a:lnTo>
                  <a:lnTo>
                    <a:pt x="847895" y="880488"/>
                  </a:lnTo>
                  <a:lnTo>
                    <a:pt x="806261" y="902013"/>
                  </a:lnTo>
                  <a:lnTo>
                    <a:pt x="758322" y="909743"/>
                  </a:lnTo>
                  <a:lnTo>
                    <a:pt x="151668" y="909743"/>
                  </a:lnTo>
                  <a:lnTo>
                    <a:pt x="103729" y="902013"/>
                  </a:lnTo>
                  <a:lnTo>
                    <a:pt x="62094" y="880488"/>
                  </a:lnTo>
                  <a:lnTo>
                    <a:pt x="29263" y="847665"/>
                  </a:lnTo>
                  <a:lnTo>
                    <a:pt x="7732" y="806042"/>
                  </a:lnTo>
                  <a:lnTo>
                    <a:pt x="0" y="758116"/>
                  </a:lnTo>
                  <a:lnTo>
                    <a:pt x="0" y="151626"/>
                  </a:lnTo>
                  <a:close/>
                </a:path>
              </a:pathLst>
            </a:custGeom>
            <a:ln w="108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068806" y="2512602"/>
            <a:ext cx="739775" cy="3181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22225">
              <a:lnSpc>
                <a:spcPts val="1100"/>
              </a:lnSpc>
              <a:spcBef>
                <a:spcPts val="219"/>
              </a:spcBef>
            </a:pPr>
            <a:r>
              <a:rPr sz="1000" spc="40" dirty="0">
                <a:solidFill>
                  <a:srgbClr val="FFFFFF"/>
                </a:solidFill>
                <a:latin typeface="Gill Sans MT"/>
                <a:cs typeface="Gill Sans MT"/>
              </a:rPr>
              <a:t>Technology </a:t>
            </a:r>
            <a:r>
              <a:rPr sz="1000" dirty="0">
                <a:solidFill>
                  <a:srgbClr val="FFFFFF"/>
                </a:solidFill>
                <a:latin typeface="Gill Sans MT"/>
                <a:cs typeface="Gill Sans MT"/>
              </a:rPr>
              <a:t>&amp;</a:t>
            </a:r>
            <a:r>
              <a:rPr sz="10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Gill Sans MT"/>
                <a:cs typeface="Gill Sans MT"/>
              </a:rPr>
              <a:t>innovation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645739" y="3791574"/>
            <a:ext cx="1595755" cy="921385"/>
            <a:chOff x="8645739" y="3791574"/>
            <a:chExt cx="1595755" cy="921385"/>
          </a:xfrm>
        </p:grpSpPr>
        <p:sp>
          <p:nvSpPr>
            <p:cNvPr id="20" name="object 20"/>
            <p:cNvSpPr/>
            <p:nvPr/>
          </p:nvSpPr>
          <p:spPr>
            <a:xfrm>
              <a:off x="8651454" y="3994522"/>
              <a:ext cx="674370" cy="154305"/>
            </a:xfrm>
            <a:custGeom>
              <a:avLst/>
              <a:gdLst/>
              <a:ahLst/>
              <a:cxnLst/>
              <a:rect l="l" t="t" r="r" b="b"/>
              <a:pathLst>
                <a:path w="674370" h="154304">
                  <a:moveTo>
                    <a:pt x="0" y="0"/>
                  </a:moveTo>
                  <a:lnTo>
                    <a:pt x="674103" y="153818"/>
                  </a:lnTo>
                </a:path>
              </a:pathLst>
            </a:custGeom>
            <a:ln w="10818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25558" y="3797289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4">
                  <a:moveTo>
                    <a:pt x="758322" y="0"/>
                  </a:moveTo>
                  <a:lnTo>
                    <a:pt x="151667" y="0"/>
                  </a:lnTo>
                  <a:lnTo>
                    <a:pt x="103728" y="7730"/>
                  </a:lnTo>
                  <a:lnTo>
                    <a:pt x="62094" y="29255"/>
                  </a:lnTo>
                  <a:lnTo>
                    <a:pt x="29262" y="62077"/>
                  </a:lnTo>
                  <a:lnTo>
                    <a:pt x="7732" y="103700"/>
                  </a:lnTo>
                  <a:lnTo>
                    <a:pt x="0" y="151626"/>
                  </a:lnTo>
                  <a:lnTo>
                    <a:pt x="0" y="758116"/>
                  </a:lnTo>
                  <a:lnTo>
                    <a:pt x="7732" y="806042"/>
                  </a:lnTo>
                  <a:lnTo>
                    <a:pt x="29262" y="847665"/>
                  </a:lnTo>
                  <a:lnTo>
                    <a:pt x="62094" y="880487"/>
                  </a:lnTo>
                  <a:lnTo>
                    <a:pt x="103728" y="902012"/>
                  </a:lnTo>
                  <a:lnTo>
                    <a:pt x="151667" y="909742"/>
                  </a:lnTo>
                  <a:lnTo>
                    <a:pt x="758322" y="909742"/>
                  </a:lnTo>
                  <a:lnTo>
                    <a:pt x="806261" y="902012"/>
                  </a:lnTo>
                  <a:lnTo>
                    <a:pt x="847895" y="880487"/>
                  </a:lnTo>
                  <a:lnTo>
                    <a:pt x="880727" y="847665"/>
                  </a:lnTo>
                  <a:lnTo>
                    <a:pt x="902258" y="806042"/>
                  </a:lnTo>
                  <a:lnTo>
                    <a:pt x="909990" y="758116"/>
                  </a:lnTo>
                  <a:lnTo>
                    <a:pt x="909990" y="151626"/>
                  </a:lnTo>
                  <a:lnTo>
                    <a:pt x="902258" y="103700"/>
                  </a:lnTo>
                  <a:lnTo>
                    <a:pt x="880727" y="62077"/>
                  </a:lnTo>
                  <a:lnTo>
                    <a:pt x="847895" y="29255"/>
                  </a:lnTo>
                  <a:lnTo>
                    <a:pt x="806261" y="7730"/>
                  </a:lnTo>
                  <a:lnTo>
                    <a:pt x="758322" y="0"/>
                  </a:lnTo>
                  <a:close/>
                </a:path>
              </a:pathLst>
            </a:custGeom>
            <a:solidFill>
              <a:srgbClr val="43B9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25558" y="3797289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4">
                  <a:moveTo>
                    <a:pt x="0" y="151626"/>
                  </a:moveTo>
                  <a:lnTo>
                    <a:pt x="7732" y="103701"/>
                  </a:lnTo>
                  <a:lnTo>
                    <a:pt x="29263" y="62078"/>
                  </a:lnTo>
                  <a:lnTo>
                    <a:pt x="62094" y="29255"/>
                  </a:lnTo>
                  <a:lnTo>
                    <a:pt x="103729" y="7730"/>
                  </a:lnTo>
                  <a:lnTo>
                    <a:pt x="151668" y="0"/>
                  </a:lnTo>
                  <a:lnTo>
                    <a:pt x="758322" y="0"/>
                  </a:lnTo>
                  <a:lnTo>
                    <a:pt x="806261" y="7730"/>
                  </a:lnTo>
                  <a:lnTo>
                    <a:pt x="847895" y="29255"/>
                  </a:lnTo>
                  <a:lnTo>
                    <a:pt x="880727" y="62078"/>
                  </a:lnTo>
                  <a:lnTo>
                    <a:pt x="902258" y="103701"/>
                  </a:lnTo>
                  <a:lnTo>
                    <a:pt x="909990" y="151626"/>
                  </a:lnTo>
                  <a:lnTo>
                    <a:pt x="909990" y="758116"/>
                  </a:lnTo>
                  <a:lnTo>
                    <a:pt x="902258" y="806042"/>
                  </a:lnTo>
                  <a:lnTo>
                    <a:pt x="880727" y="847665"/>
                  </a:lnTo>
                  <a:lnTo>
                    <a:pt x="847895" y="880488"/>
                  </a:lnTo>
                  <a:lnTo>
                    <a:pt x="806261" y="902013"/>
                  </a:lnTo>
                  <a:lnTo>
                    <a:pt x="758322" y="909743"/>
                  </a:lnTo>
                  <a:lnTo>
                    <a:pt x="151668" y="909743"/>
                  </a:lnTo>
                  <a:lnTo>
                    <a:pt x="103729" y="902013"/>
                  </a:lnTo>
                  <a:lnTo>
                    <a:pt x="62094" y="880488"/>
                  </a:lnTo>
                  <a:lnTo>
                    <a:pt x="29263" y="847665"/>
                  </a:lnTo>
                  <a:lnTo>
                    <a:pt x="7732" y="806042"/>
                  </a:lnTo>
                  <a:lnTo>
                    <a:pt x="0" y="758116"/>
                  </a:lnTo>
                  <a:lnTo>
                    <a:pt x="0" y="151626"/>
                  </a:lnTo>
                  <a:close/>
                </a:path>
              </a:pathLst>
            </a:custGeom>
            <a:ln w="108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19697" y="4183411"/>
            <a:ext cx="748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Gill Sans MT"/>
                <a:cs typeface="Gill Sans MT"/>
              </a:rPr>
              <a:t>Infrastructure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293676" y="4512762"/>
            <a:ext cx="944244" cy="1457960"/>
            <a:chOff x="8293676" y="4512762"/>
            <a:chExt cx="944244" cy="1457960"/>
          </a:xfrm>
        </p:grpSpPr>
        <p:sp>
          <p:nvSpPr>
            <p:cNvPr id="25" name="object 25"/>
            <p:cNvSpPr/>
            <p:nvPr/>
          </p:nvSpPr>
          <p:spPr>
            <a:xfrm>
              <a:off x="8299391" y="4518477"/>
              <a:ext cx="259079" cy="537210"/>
            </a:xfrm>
            <a:custGeom>
              <a:avLst/>
              <a:gdLst/>
              <a:ahLst/>
              <a:cxnLst/>
              <a:rect l="l" t="t" r="r" b="b"/>
              <a:pathLst>
                <a:path w="259079" h="537210">
                  <a:moveTo>
                    <a:pt x="0" y="0"/>
                  </a:moveTo>
                  <a:lnTo>
                    <a:pt x="258572" y="536785"/>
                  </a:lnTo>
                </a:path>
              </a:pathLst>
            </a:custGeom>
            <a:ln w="1081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22084" y="5055264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4">
                  <a:moveTo>
                    <a:pt x="758322" y="0"/>
                  </a:moveTo>
                  <a:lnTo>
                    <a:pt x="151668" y="0"/>
                  </a:lnTo>
                  <a:lnTo>
                    <a:pt x="103729" y="7730"/>
                  </a:lnTo>
                  <a:lnTo>
                    <a:pt x="62095" y="29255"/>
                  </a:lnTo>
                  <a:lnTo>
                    <a:pt x="29263" y="62077"/>
                  </a:lnTo>
                  <a:lnTo>
                    <a:pt x="7732" y="103700"/>
                  </a:lnTo>
                  <a:lnTo>
                    <a:pt x="0" y="151626"/>
                  </a:lnTo>
                  <a:lnTo>
                    <a:pt x="0" y="758116"/>
                  </a:lnTo>
                  <a:lnTo>
                    <a:pt x="7732" y="806042"/>
                  </a:lnTo>
                  <a:lnTo>
                    <a:pt x="29263" y="847665"/>
                  </a:lnTo>
                  <a:lnTo>
                    <a:pt x="62095" y="880488"/>
                  </a:lnTo>
                  <a:lnTo>
                    <a:pt x="103729" y="902014"/>
                  </a:lnTo>
                  <a:lnTo>
                    <a:pt x="151668" y="909744"/>
                  </a:lnTo>
                  <a:lnTo>
                    <a:pt x="758322" y="909744"/>
                  </a:lnTo>
                  <a:lnTo>
                    <a:pt x="806261" y="902014"/>
                  </a:lnTo>
                  <a:lnTo>
                    <a:pt x="847895" y="880488"/>
                  </a:lnTo>
                  <a:lnTo>
                    <a:pt x="880727" y="847665"/>
                  </a:lnTo>
                  <a:lnTo>
                    <a:pt x="902258" y="806042"/>
                  </a:lnTo>
                  <a:lnTo>
                    <a:pt x="909990" y="758116"/>
                  </a:lnTo>
                  <a:lnTo>
                    <a:pt x="909990" y="151626"/>
                  </a:lnTo>
                  <a:lnTo>
                    <a:pt x="902258" y="103700"/>
                  </a:lnTo>
                  <a:lnTo>
                    <a:pt x="880727" y="62077"/>
                  </a:lnTo>
                  <a:lnTo>
                    <a:pt x="847895" y="29255"/>
                  </a:lnTo>
                  <a:lnTo>
                    <a:pt x="806261" y="7730"/>
                  </a:lnTo>
                  <a:lnTo>
                    <a:pt x="758322" y="0"/>
                  </a:lnTo>
                  <a:close/>
                </a:path>
              </a:pathLst>
            </a:custGeom>
            <a:solidFill>
              <a:srgbClr val="44B5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22084" y="5055264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4">
                  <a:moveTo>
                    <a:pt x="0" y="151626"/>
                  </a:moveTo>
                  <a:lnTo>
                    <a:pt x="7732" y="103701"/>
                  </a:lnTo>
                  <a:lnTo>
                    <a:pt x="29263" y="62078"/>
                  </a:lnTo>
                  <a:lnTo>
                    <a:pt x="62094" y="29255"/>
                  </a:lnTo>
                  <a:lnTo>
                    <a:pt x="103729" y="7730"/>
                  </a:lnTo>
                  <a:lnTo>
                    <a:pt x="151668" y="0"/>
                  </a:lnTo>
                  <a:lnTo>
                    <a:pt x="758322" y="0"/>
                  </a:lnTo>
                  <a:lnTo>
                    <a:pt x="806261" y="7730"/>
                  </a:lnTo>
                  <a:lnTo>
                    <a:pt x="847895" y="29255"/>
                  </a:lnTo>
                  <a:lnTo>
                    <a:pt x="880727" y="62078"/>
                  </a:lnTo>
                  <a:lnTo>
                    <a:pt x="902258" y="103701"/>
                  </a:lnTo>
                  <a:lnTo>
                    <a:pt x="909990" y="151626"/>
                  </a:lnTo>
                  <a:lnTo>
                    <a:pt x="909990" y="758116"/>
                  </a:lnTo>
                  <a:lnTo>
                    <a:pt x="902258" y="806042"/>
                  </a:lnTo>
                  <a:lnTo>
                    <a:pt x="880727" y="847665"/>
                  </a:lnTo>
                  <a:lnTo>
                    <a:pt x="847895" y="880488"/>
                  </a:lnTo>
                  <a:lnTo>
                    <a:pt x="806261" y="902013"/>
                  </a:lnTo>
                  <a:lnTo>
                    <a:pt x="758322" y="909743"/>
                  </a:lnTo>
                  <a:lnTo>
                    <a:pt x="151668" y="909743"/>
                  </a:lnTo>
                  <a:lnTo>
                    <a:pt x="103729" y="902013"/>
                  </a:lnTo>
                  <a:lnTo>
                    <a:pt x="62094" y="880488"/>
                  </a:lnTo>
                  <a:lnTo>
                    <a:pt x="29263" y="847665"/>
                  </a:lnTo>
                  <a:lnTo>
                    <a:pt x="7732" y="806042"/>
                  </a:lnTo>
                  <a:lnTo>
                    <a:pt x="0" y="758116"/>
                  </a:lnTo>
                  <a:lnTo>
                    <a:pt x="0" y="151626"/>
                  </a:lnTo>
                  <a:close/>
                </a:path>
              </a:pathLst>
            </a:custGeom>
            <a:ln w="108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418769" y="5425985"/>
            <a:ext cx="716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Gill Sans MT"/>
                <a:cs typeface="Gill Sans MT"/>
              </a:rPr>
              <a:t>Knowledge</a:t>
            </a:r>
            <a:endParaRPr sz="1100">
              <a:latin typeface="Gill Sans MT"/>
              <a:cs typeface="Gill Sans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706922" y="4512762"/>
            <a:ext cx="944244" cy="1457960"/>
            <a:chOff x="6706922" y="4512762"/>
            <a:chExt cx="944244" cy="1457960"/>
          </a:xfrm>
        </p:grpSpPr>
        <p:sp>
          <p:nvSpPr>
            <p:cNvPr id="30" name="object 30"/>
            <p:cNvSpPr/>
            <p:nvPr/>
          </p:nvSpPr>
          <p:spPr>
            <a:xfrm>
              <a:off x="7386746" y="4518477"/>
              <a:ext cx="259079" cy="537210"/>
            </a:xfrm>
            <a:custGeom>
              <a:avLst/>
              <a:gdLst/>
              <a:ahLst/>
              <a:cxnLst/>
              <a:rect l="l" t="t" r="r" b="b"/>
              <a:pathLst>
                <a:path w="259079" h="537210">
                  <a:moveTo>
                    <a:pt x="258572" y="0"/>
                  </a:moveTo>
                  <a:lnTo>
                    <a:pt x="0" y="536785"/>
                  </a:lnTo>
                </a:path>
              </a:pathLst>
            </a:custGeom>
            <a:ln w="1081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12637" y="5055264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4">
                  <a:moveTo>
                    <a:pt x="758323" y="0"/>
                  </a:moveTo>
                  <a:lnTo>
                    <a:pt x="151668" y="0"/>
                  </a:lnTo>
                  <a:lnTo>
                    <a:pt x="103729" y="7730"/>
                  </a:lnTo>
                  <a:lnTo>
                    <a:pt x="62095" y="29255"/>
                  </a:lnTo>
                  <a:lnTo>
                    <a:pt x="29263" y="62077"/>
                  </a:lnTo>
                  <a:lnTo>
                    <a:pt x="7732" y="103700"/>
                  </a:lnTo>
                  <a:lnTo>
                    <a:pt x="0" y="151626"/>
                  </a:lnTo>
                  <a:lnTo>
                    <a:pt x="0" y="758116"/>
                  </a:lnTo>
                  <a:lnTo>
                    <a:pt x="7732" y="806042"/>
                  </a:lnTo>
                  <a:lnTo>
                    <a:pt x="29263" y="847665"/>
                  </a:lnTo>
                  <a:lnTo>
                    <a:pt x="62095" y="880488"/>
                  </a:lnTo>
                  <a:lnTo>
                    <a:pt x="103729" y="902014"/>
                  </a:lnTo>
                  <a:lnTo>
                    <a:pt x="151668" y="909744"/>
                  </a:lnTo>
                  <a:lnTo>
                    <a:pt x="758323" y="909744"/>
                  </a:lnTo>
                  <a:lnTo>
                    <a:pt x="806262" y="902014"/>
                  </a:lnTo>
                  <a:lnTo>
                    <a:pt x="847896" y="880488"/>
                  </a:lnTo>
                  <a:lnTo>
                    <a:pt x="880727" y="847665"/>
                  </a:lnTo>
                  <a:lnTo>
                    <a:pt x="902258" y="806042"/>
                  </a:lnTo>
                  <a:lnTo>
                    <a:pt x="909990" y="758116"/>
                  </a:lnTo>
                  <a:lnTo>
                    <a:pt x="909990" y="151626"/>
                  </a:lnTo>
                  <a:lnTo>
                    <a:pt x="902258" y="103700"/>
                  </a:lnTo>
                  <a:lnTo>
                    <a:pt x="880727" y="62077"/>
                  </a:lnTo>
                  <a:lnTo>
                    <a:pt x="847896" y="29255"/>
                  </a:lnTo>
                  <a:lnTo>
                    <a:pt x="806262" y="7730"/>
                  </a:lnTo>
                  <a:lnTo>
                    <a:pt x="758323" y="0"/>
                  </a:lnTo>
                  <a:close/>
                </a:path>
              </a:pathLst>
            </a:custGeom>
            <a:solidFill>
              <a:srgbClr val="45B1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12637" y="5055264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4">
                  <a:moveTo>
                    <a:pt x="0" y="151626"/>
                  </a:moveTo>
                  <a:lnTo>
                    <a:pt x="7732" y="103701"/>
                  </a:lnTo>
                  <a:lnTo>
                    <a:pt x="29263" y="62078"/>
                  </a:lnTo>
                  <a:lnTo>
                    <a:pt x="62094" y="29255"/>
                  </a:lnTo>
                  <a:lnTo>
                    <a:pt x="103729" y="7730"/>
                  </a:lnTo>
                  <a:lnTo>
                    <a:pt x="151668" y="0"/>
                  </a:lnTo>
                  <a:lnTo>
                    <a:pt x="758322" y="0"/>
                  </a:lnTo>
                  <a:lnTo>
                    <a:pt x="806261" y="7730"/>
                  </a:lnTo>
                  <a:lnTo>
                    <a:pt x="847895" y="29255"/>
                  </a:lnTo>
                  <a:lnTo>
                    <a:pt x="880727" y="62078"/>
                  </a:lnTo>
                  <a:lnTo>
                    <a:pt x="902258" y="103701"/>
                  </a:lnTo>
                  <a:lnTo>
                    <a:pt x="909990" y="151626"/>
                  </a:lnTo>
                  <a:lnTo>
                    <a:pt x="909990" y="758116"/>
                  </a:lnTo>
                  <a:lnTo>
                    <a:pt x="902258" y="806042"/>
                  </a:lnTo>
                  <a:lnTo>
                    <a:pt x="880727" y="847665"/>
                  </a:lnTo>
                  <a:lnTo>
                    <a:pt x="847895" y="880488"/>
                  </a:lnTo>
                  <a:lnTo>
                    <a:pt x="806261" y="902013"/>
                  </a:lnTo>
                  <a:lnTo>
                    <a:pt x="758322" y="909743"/>
                  </a:lnTo>
                  <a:lnTo>
                    <a:pt x="151668" y="909743"/>
                  </a:lnTo>
                  <a:lnTo>
                    <a:pt x="103729" y="902013"/>
                  </a:lnTo>
                  <a:lnTo>
                    <a:pt x="62094" y="880488"/>
                  </a:lnTo>
                  <a:lnTo>
                    <a:pt x="29263" y="847665"/>
                  </a:lnTo>
                  <a:lnTo>
                    <a:pt x="7732" y="806042"/>
                  </a:lnTo>
                  <a:lnTo>
                    <a:pt x="0" y="758116"/>
                  </a:lnTo>
                  <a:lnTo>
                    <a:pt x="0" y="151626"/>
                  </a:lnTo>
                  <a:close/>
                </a:path>
              </a:pathLst>
            </a:custGeom>
            <a:ln w="108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752882" y="5365530"/>
            <a:ext cx="873125" cy="3181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49225" marR="5080" indent="-137160">
              <a:lnSpc>
                <a:spcPts val="1100"/>
              </a:lnSpc>
              <a:spcBef>
                <a:spcPts val="219"/>
              </a:spcBef>
            </a:pPr>
            <a:r>
              <a:rPr sz="1000" spc="55" dirty="0">
                <a:solidFill>
                  <a:srgbClr val="FFFFFF"/>
                </a:solidFill>
                <a:latin typeface="Gill Sans MT"/>
                <a:cs typeface="Gill Sans MT"/>
              </a:rPr>
              <a:t>Partnerships</a:t>
            </a:r>
            <a:r>
              <a:rPr sz="1000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Gill Sans MT"/>
                <a:cs typeface="Gill Sans MT"/>
              </a:rPr>
              <a:t>&amp; </a:t>
            </a:r>
            <a:r>
              <a:rPr sz="1000" spc="40" dirty="0">
                <a:solidFill>
                  <a:srgbClr val="FFFFFF"/>
                </a:solidFill>
                <a:latin typeface="Gill Sans MT"/>
                <a:cs typeface="Gill Sans MT"/>
              </a:rPr>
              <a:t>resources</a:t>
            </a:r>
            <a:endParaRPr sz="1000">
              <a:latin typeface="Gill Sans MT"/>
              <a:cs typeface="Gill Sans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03447" y="3791574"/>
            <a:ext cx="1595755" cy="921385"/>
            <a:chOff x="5703447" y="3791574"/>
            <a:chExt cx="1595755" cy="921385"/>
          </a:xfrm>
        </p:grpSpPr>
        <p:sp>
          <p:nvSpPr>
            <p:cNvPr id="35" name="object 35"/>
            <p:cNvSpPr/>
            <p:nvPr/>
          </p:nvSpPr>
          <p:spPr>
            <a:xfrm>
              <a:off x="6619154" y="3994522"/>
              <a:ext cx="674370" cy="154305"/>
            </a:xfrm>
            <a:custGeom>
              <a:avLst/>
              <a:gdLst/>
              <a:ahLst/>
              <a:cxnLst/>
              <a:rect l="l" t="t" r="r" b="b"/>
              <a:pathLst>
                <a:path w="674370" h="154304">
                  <a:moveTo>
                    <a:pt x="674103" y="0"/>
                  </a:moveTo>
                  <a:lnTo>
                    <a:pt x="0" y="153818"/>
                  </a:lnTo>
                </a:path>
              </a:pathLst>
            </a:custGeom>
            <a:ln w="10818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09162" y="3797289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4">
                  <a:moveTo>
                    <a:pt x="758323" y="0"/>
                  </a:moveTo>
                  <a:lnTo>
                    <a:pt x="151668" y="0"/>
                  </a:lnTo>
                  <a:lnTo>
                    <a:pt x="103729" y="7730"/>
                  </a:lnTo>
                  <a:lnTo>
                    <a:pt x="62095" y="29255"/>
                  </a:lnTo>
                  <a:lnTo>
                    <a:pt x="29263" y="62077"/>
                  </a:lnTo>
                  <a:lnTo>
                    <a:pt x="7732" y="103700"/>
                  </a:lnTo>
                  <a:lnTo>
                    <a:pt x="0" y="151626"/>
                  </a:lnTo>
                  <a:lnTo>
                    <a:pt x="0" y="758116"/>
                  </a:lnTo>
                  <a:lnTo>
                    <a:pt x="7732" y="806042"/>
                  </a:lnTo>
                  <a:lnTo>
                    <a:pt x="29263" y="847665"/>
                  </a:lnTo>
                  <a:lnTo>
                    <a:pt x="62095" y="880487"/>
                  </a:lnTo>
                  <a:lnTo>
                    <a:pt x="103729" y="902012"/>
                  </a:lnTo>
                  <a:lnTo>
                    <a:pt x="151668" y="909742"/>
                  </a:lnTo>
                  <a:lnTo>
                    <a:pt x="758323" y="909742"/>
                  </a:lnTo>
                  <a:lnTo>
                    <a:pt x="806262" y="902012"/>
                  </a:lnTo>
                  <a:lnTo>
                    <a:pt x="847896" y="880487"/>
                  </a:lnTo>
                  <a:lnTo>
                    <a:pt x="880727" y="847665"/>
                  </a:lnTo>
                  <a:lnTo>
                    <a:pt x="902258" y="806042"/>
                  </a:lnTo>
                  <a:lnTo>
                    <a:pt x="909990" y="758116"/>
                  </a:lnTo>
                  <a:lnTo>
                    <a:pt x="909990" y="151626"/>
                  </a:lnTo>
                  <a:lnTo>
                    <a:pt x="902258" y="103700"/>
                  </a:lnTo>
                  <a:lnTo>
                    <a:pt x="880727" y="62077"/>
                  </a:lnTo>
                  <a:lnTo>
                    <a:pt x="847896" y="29255"/>
                  </a:lnTo>
                  <a:lnTo>
                    <a:pt x="806262" y="7730"/>
                  </a:lnTo>
                  <a:lnTo>
                    <a:pt x="758323" y="0"/>
                  </a:lnTo>
                  <a:close/>
                </a:path>
              </a:pathLst>
            </a:custGeom>
            <a:solidFill>
              <a:srgbClr val="51A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09162" y="3797289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4">
                  <a:moveTo>
                    <a:pt x="0" y="151626"/>
                  </a:moveTo>
                  <a:lnTo>
                    <a:pt x="7732" y="103701"/>
                  </a:lnTo>
                  <a:lnTo>
                    <a:pt x="29263" y="62078"/>
                  </a:lnTo>
                  <a:lnTo>
                    <a:pt x="62094" y="29255"/>
                  </a:lnTo>
                  <a:lnTo>
                    <a:pt x="103729" y="7730"/>
                  </a:lnTo>
                  <a:lnTo>
                    <a:pt x="151668" y="0"/>
                  </a:lnTo>
                  <a:lnTo>
                    <a:pt x="758322" y="0"/>
                  </a:lnTo>
                  <a:lnTo>
                    <a:pt x="806261" y="7730"/>
                  </a:lnTo>
                  <a:lnTo>
                    <a:pt x="847895" y="29255"/>
                  </a:lnTo>
                  <a:lnTo>
                    <a:pt x="880727" y="62078"/>
                  </a:lnTo>
                  <a:lnTo>
                    <a:pt x="902258" y="103701"/>
                  </a:lnTo>
                  <a:lnTo>
                    <a:pt x="909990" y="151626"/>
                  </a:lnTo>
                  <a:lnTo>
                    <a:pt x="909990" y="758116"/>
                  </a:lnTo>
                  <a:lnTo>
                    <a:pt x="902258" y="806042"/>
                  </a:lnTo>
                  <a:lnTo>
                    <a:pt x="880727" y="847665"/>
                  </a:lnTo>
                  <a:lnTo>
                    <a:pt x="847895" y="880488"/>
                  </a:lnTo>
                  <a:lnTo>
                    <a:pt x="806261" y="902013"/>
                  </a:lnTo>
                  <a:lnTo>
                    <a:pt x="758322" y="909743"/>
                  </a:lnTo>
                  <a:lnTo>
                    <a:pt x="151668" y="909743"/>
                  </a:lnTo>
                  <a:lnTo>
                    <a:pt x="103729" y="902013"/>
                  </a:lnTo>
                  <a:lnTo>
                    <a:pt x="62094" y="880488"/>
                  </a:lnTo>
                  <a:lnTo>
                    <a:pt x="29263" y="847665"/>
                  </a:lnTo>
                  <a:lnTo>
                    <a:pt x="7732" y="806042"/>
                  </a:lnTo>
                  <a:lnTo>
                    <a:pt x="0" y="758116"/>
                  </a:lnTo>
                  <a:lnTo>
                    <a:pt x="0" y="151626"/>
                  </a:lnTo>
                  <a:close/>
                </a:path>
              </a:pathLst>
            </a:custGeom>
            <a:ln w="108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817707" y="4119403"/>
            <a:ext cx="71564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13664">
              <a:lnSpc>
                <a:spcPts val="1010"/>
              </a:lnSpc>
              <a:spcBef>
                <a:spcPts val="190"/>
              </a:spcBef>
            </a:pPr>
            <a:r>
              <a:rPr sz="900" spc="40" dirty="0">
                <a:solidFill>
                  <a:srgbClr val="FFFFFF"/>
                </a:solidFill>
                <a:latin typeface="Gill Sans MT"/>
                <a:cs typeface="Gill Sans MT"/>
              </a:rPr>
              <a:t>Capacity </a:t>
            </a:r>
            <a:r>
              <a:rPr sz="900" spc="45" dirty="0">
                <a:solidFill>
                  <a:srgbClr val="FFFFFF"/>
                </a:solidFill>
                <a:latin typeface="Gill Sans MT"/>
                <a:cs typeface="Gill Sans MT"/>
              </a:rPr>
              <a:t>development</a:t>
            </a:r>
            <a:endParaRPr sz="900">
              <a:latin typeface="Gill Sans MT"/>
              <a:cs typeface="Gill Sans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061889" y="2223212"/>
            <a:ext cx="1236980" cy="1080770"/>
            <a:chOff x="6061889" y="2223212"/>
            <a:chExt cx="1236980" cy="1080770"/>
          </a:xfrm>
        </p:grpSpPr>
        <p:sp>
          <p:nvSpPr>
            <p:cNvPr id="40" name="object 40"/>
            <p:cNvSpPr/>
            <p:nvPr/>
          </p:nvSpPr>
          <p:spPr>
            <a:xfrm>
              <a:off x="6977291" y="3046242"/>
              <a:ext cx="316230" cy="252095"/>
            </a:xfrm>
            <a:custGeom>
              <a:avLst/>
              <a:gdLst/>
              <a:ahLst/>
              <a:cxnLst/>
              <a:rect l="l" t="t" r="r" b="b"/>
              <a:pathLst>
                <a:path w="316229" h="252095">
                  <a:moveTo>
                    <a:pt x="315967" y="251906"/>
                  </a:moveTo>
                  <a:lnTo>
                    <a:pt x="0" y="0"/>
                  </a:lnTo>
                </a:path>
              </a:pathLst>
            </a:custGeom>
            <a:ln w="1081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67299" y="2228622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5">
                  <a:moveTo>
                    <a:pt x="758323" y="0"/>
                  </a:moveTo>
                  <a:lnTo>
                    <a:pt x="151668" y="0"/>
                  </a:lnTo>
                  <a:lnTo>
                    <a:pt x="103729" y="7730"/>
                  </a:lnTo>
                  <a:lnTo>
                    <a:pt x="62095" y="29255"/>
                  </a:lnTo>
                  <a:lnTo>
                    <a:pt x="29263" y="62077"/>
                  </a:lnTo>
                  <a:lnTo>
                    <a:pt x="7732" y="103700"/>
                  </a:lnTo>
                  <a:lnTo>
                    <a:pt x="0" y="151626"/>
                  </a:lnTo>
                  <a:lnTo>
                    <a:pt x="0" y="758116"/>
                  </a:lnTo>
                  <a:lnTo>
                    <a:pt x="7732" y="806042"/>
                  </a:lnTo>
                  <a:lnTo>
                    <a:pt x="29263" y="847665"/>
                  </a:lnTo>
                  <a:lnTo>
                    <a:pt x="62095" y="880487"/>
                  </a:lnTo>
                  <a:lnTo>
                    <a:pt x="103729" y="902012"/>
                  </a:lnTo>
                  <a:lnTo>
                    <a:pt x="151668" y="909742"/>
                  </a:lnTo>
                  <a:lnTo>
                    <a:pt x="758323" y="909742"/>
                  </a:lnTo>
                  <a:lnTo>
                    <a:pt x="806262" y="902012"/>
                  </a:lnTo>
                  <a:lnTo>
                    <a:pt x="847896" y="880487"/>
                  </a:lnTo>
                  <a:lnTo>
                    <a:pt x="880728" y="847665"/>
                  </a:lnTo>
                  <a:lnTo>
                    <a:pt x="902259" y="806042"/>
                  </a:lnTo>
                  <a:lnTo>
                    <a:pt x="909991" y="758116"/>
                  </a:lnTo>
                  <a:lnTo>
                    <a:pt x="909991" y="151626"/>
                  </a:lnTo>
                  <a:lnTo>
                    <a:pt x="902259" y="103700"/>
                  </a:lnTo>
                  <a:lnTo>
                    <a:pt x="880728" y="62077"/>
                  </a:lnTo>
                  <a:lnTo>
                    <a:pt x="847896" y="29255"/>
                  </a:lnTo>
                  <a:lnTo>
                    <a:pt x="806262" y="7730"/>
                  </a:lnTo>
                  <a:lnTo>
                    <a:pt x="758323" y="0"/>
                  </a:lnTo>
                  <a:close/>
                </a:path>
              </a:pathLst>
            </a:custGeom>
            <a:solidFill>
              <a:srgbClr val="6FA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67299" y="2228622"/>
              <a:ext cx="910590" cy="909955"/>
            </a:xfrm>
            <a:custGeom>
              <a:avLst/>
              <a:gdLst/>
              <a:ahLst/>
              <a:cxnLst/>
              <a:rect l="l" t="t" r="r" b="b"/>
              <a:pathLst>
                <a:path w="910590" h="909955">
                  <a:moveTo>
                    <a:pt x="0" y="151626"/>
                  </a:moveTo>
                  <a:lnTo>
                    <a:pt x="7732" y="103701"/>
                  </a:lnTo>
                  <a:lnTo>
                    <a:pt x="29263" y="62078"/>
                  </a:lnTo>
                  <a:lnTo>
                    <a:pt x="62094" y="29255"/>
                  </a:lnTo>
                  <a:lnTo>
                    <a:pt x="103729" y="7730"/>
                  </a:lnTo>
                  <a:lnTo>
                    <a:pt x="151668" y="0"/>
                  </a:lnTo>
                  <a:lnTo>
                    <a:pt x="758322" y="0"/>
                  </a:lnTo>
                  <a:lnTo>
                    <a:pt x="806261" y="7730"/>
                  </a:lnTo>
                  <a:lnTo>
                    <a:pt x="847895" y="29255"/>
                  </a:lnTo>
                  <a:lnTo>
                    <a:pt x="880727" y="62078"/>
                  </a:lnTo>
                  <a:lnTo>
                    <a:pt x="902258" y="103701"/>
                  </a:lnTo>
                  <a:lnTo>
                    <a:pt x="909990" y="151626"/>
                  </a:lnTo>
                  <a:lnTo>
                    <a:pt x="909990" y="758116"/>
                  </a:lnTo>
                  <a:lnTo>
                    <a:pt x="902258" y="806042"/>
                  </a:lnTo>
                  <a:lnTo>
                    <a:pt x="880727" y="847665"/>
                  </a:lnTo>
                  <a:lnTo>
                    <a:pt x="847895" y="880488"/>
                  </a:lnTo>
                  <a:lnTo>
                    <a:pt x="806261" y="902013"/>
                  </a:lnTo>
                  <a:lnTo>
                    <a:pt x="758322" y="909743"/>
                  </a:lnTo>
                  <a:lnTo>
                    <a:pt x="151668" y="909743"/>
                  </a:lnTo>
                  <a:lnTo>
                    <a:pt x="103729" y="902013"/>
                  </a:lnTo>
                  <a:lnTo>
                    <a:pt x="62094" y="880488"/>
                  </a:lnTo>
                  <a:lnTo>
                    <a:pt x="29263" y="847665"/>
                  </a:lnTo>
                  <a:lnTo>
                    <a:pt x="7732" y="806042"/>
                  </a:lnTo>
                  <a:lnTo>
                    <a:pt x="0" y="758116"/>
                  </a:lnTo>
                  <a:lnTo>
                    <a:pt x="0" y="151626"/>
                  </a:lnTo>
                  <a:close/>
                </a:path>
              </a:pathLst>
            </a:custGeom>
            <a:ln w="108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155869" y="2417610"/>
            <a:ext cx="732790" cy="497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-1270" algn="ctr">
              <a:lnSpc>
                <a:spcPts val="1200"/>
              </a:lnSpc>
              <a:spcBef>
                <a:spcPts val="240"/>
              </a:spcBef>
            </a:pPr>
            <a:r>
              <a:rPr sz="1100" spc="35" dirty="0">
                <a:solidFill>
                  <a:srgbClr val="FFFFFF"/>
                </a:solidFill>
                <a:latin typeface="Gill Sans MT"/>
                <a:cs typeface="Gill Sans MT"/>
              </a:rPr>
              <a:t>Indicators </a:t>
            </a:r>
            <a:r>
              <a:rPr sz="1100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11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Gill Sans MT"/>
                <a:cs typeface="Gill Sans MT"/>
              </a:rPr>
              <a:t>measure </a:t>
            </a:r>
            <a:r>
              <a:rPr sz="1100" spc="40" dirty="0">
                <a:solidFill>
                  <a:srgbClr val="FFFFFF"/>
                </a:solidFill>
                <a:latin typeface="Gill Sans MT"/>
                <a:cs typeface="Gill Sans MT"/>
              </a:rPr>
              <a:t>progress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520108" y="4008686"/>
            <a:ext cx="4874895" cy="5499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04800" marR="5080" indent="-292735">
              <a:lnSpc>
                <a:spcPct val="102400"/>
              </a:lnSpc>
              <a:spcBef>
                <a:spcPts val="50"/>
              </a:spcBef>
              <a:buFont typeface="Arial"/>
              <a:buChar char="►"/>
              <a:tabLst>
                <a:tab pos="304800" algn="l"/>
              </a:tabLst>
            </a:pP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What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does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success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look like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for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this </a:t>
            </a:r>
            <a:r>
              <a:rPr sz="1700" b="1" spc="-10" dirty="0">
                <a:solidFill>
                  <a:srgbClr val="44546A"/>
                </a:solidFill>
                <a:latin typeface="Arial"/>
                <a:cs typeface="Arial"/>
              </a:rPr>
              <a:t>Ocean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Decade</a:t>
            </a:r>
            <a:r>
              <a:rPr sz="1700" b="1" spc="-1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Challenge at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the end</a:t>
            </a:r>
            <a:r>
              <a:rPr sz="1700" b="1" spc="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of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the </a:t>
            </a:r>
            <a:r>
              <a:rPr sz="1700" b="1" spc="-10" dirty="0">
                <a:solidFill>
                  <a:srgbClr val="44546A"/>
                </a:solidFill>
                <a:latin typeface="Arial"/>
                <a:cs typeface="Arial"/>
              </a:rPr>
              <a:t>Decade?</a:t>
            </a:r>
            <a:endParaRPr sz="1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0108" y="4782878"/>
            <a:ext cx="4824730" cy="8058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04800" marR="5080" indent="-292735">
              <a:lnSpc>
                <a:spcPct val="100600"/>
              </a:lnSpc>
              <a:spcBef>
                <a:spcPts val="85"/>
              </a:spcBef>
              <a:buFont typeface="Arial"/>
              <a:buChar char="►"/>
              <a:tabLst>
                <a:tab pos="304800" algn="l"/>
              </a:tabLst>
            </a:pP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What</a:t>
            </a:r>
            <a:r>
              <a:rPr sz="1700" b="1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milestones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/</a:t>
            </a:r>
            <a:r>
              <a:rPr sz="1700" b="1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targets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do we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need </a:t>
            </a:r>
            <a:r>
              <a:rPr sz="1700" b="1" spc="-25" dirty="0">
                <a:solidFill>
                  <a:srgbClr val="44546A"/>
                </a:solidFill>
                <a:latin typeface="Arial"/>
                <a:cs typeface="Arial"/>
              </a:rPr>
              <a:t>to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achieve</a:t>
            </a:r>
            <a:r>
              <a:rPr sz="1700" b="1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throughout</a:t>
            </a:r>
            <a:r>
              <a:rPr sz="1700" b="1" spc="-1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the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Decade</a:t>
            </a:r>
            <a:r>
              <a:rPr sz="1700" b="1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to be</a:t>
            </a:r>
            <a:r>
              <a:rPr sz="1700" b="1" spc="-10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on </a:t>
            </a:r>
            <a:r>
              <a:rPr sz="1700" b="1" spc="-25" dirty="0">
                <a:solidFill>
                  <a:srgbClr val="44546A"/>
                </a:solidFill>
                <a:latin typeface="Arial"/>
                <a:cs typeface="Arial"/>
              </a:rPr>
              <a:t>the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path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for</a:t>
            </a:r>
            <a:r>
              <a:rPr sz="1700" b="1" spc="-1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success</a:t>
            </a:r>
            <a:r>
              <a:rPr sz="1700" b="1" spc="-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for</a:t>
            </a:r>
            <a:r>
              <a:rPr sz="1700" b="1" spc="-1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46A"/>
                </a:solidFill>
                <a:latin typeface="Arial"/>
                <a:cs typeface="Arial"/>
              </a:rPr>
              <a:t>this </a:t>
            </a:r>
            <a:r>
              <a:rPr sz="1700" b="1" spc="-10" dirty="0">
                <a:solidFill>
                  <a:srgbClr val="44546A"/>
                </a:solidFill>
                <a:latin typeface="Arial"/>
                <a:cs typeface="Arial"/>
              </a:rPr>
              <a:t>Challenge?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25" y="1147664"/>
            <a:ext cx="18865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Vision</a:t>
            </a:r>
            <a:r>
              <a:rPr spc="-145" dirty="0"/>
              <a:t> </a:t>
            </a:r>
            <a:r>
              <a:rPr spc="50" dirty="0"/>
              <a:t>2030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" y="1681716"/>
            <a:ext cx="10388600" cy="5011420"/>
            <a:chOff x="152400" y="1681716"/>
            <a:chExt cx="10388600" cy="5011420"/>
          </a:xfrm>
        </p:grpSpPr>
        <p:sp>
          <p:nvSpPr>
            <p:cNvPr id="4" name="object 4"/>
            <p:cNvSpPr/>
            <p:nvPr/>
          </p:nvSpPr>
          <p:spPr>
            <a:xfrm>
              <a:off x="547410" y="1737276"/>
              <a:ext cx="1682750" cy="62230"/>
            </a:xfrm>
            <a:custGeom>
              <a:avLst/>
              <a:gdLst/>
              <a:ahLst/>
              <a:cxnLst/>
              <a:rect l="l" t="t" r="r" b="b"/>
              <a:pathLst>
                <a:path w="1682750" h="62230">
                  <a:moveTo>
                    <a:pt x="1682709" y="0"/>
                  </a:moveTo>
                  <a:lnTo>
                    <a:pt x="0" y="0"/>
                  </a:lnTo>
                  <a:lnTo>
                    <a:pt x="0" y="61890"/>
                  </a:lnTo>
                  <a:lnTo>
                    <a:pt x="1682709" y="61890"/>
                  </a:lnTo>
                  <a:lnTo>
                    <a:pt x="1682709" y="0"/>
                  </a:lnTo>
                  <a:close/>
                </a:path>
              </a:pathLst>
            </a:custGeom>
            <a:solidFill>
              <a:srgbClr val="01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6194757"/>
              <a:ext cx="10388600" cy="4981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505" y="1716914"/>
              <a:ext cx="6591156" cy="44778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410" y="1684573"/>
              <a:ext cx="2604164" cy="8092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7410" y="1684573"/>
              <a:ext cx="2604770" cy="809625"/>
            </a:xfrm>
            <a:custGeom>
              <a:avLst/>
              <a:gdLst/>
              <a:ahLst/>
              <a:cxnLst/>
              <a:rect l="l" t="t" r="r" b="b"/>
              <a:pathLst>
                <a:path w="2604770" h="809625">
                  <a:moveTo>
                    <a:pt x="0" y="0"/>
                  </a:moveTo>
                  <a:lnTo>
                    <a:pt x="2604164" y="0"/>
                  </a:lnTo>
                  <a:lnTo>
                    <a:pt x="2604164" y="809226"/>
                  </a:lnTo>
                  <a:lnTo>
                    <a:pt x="0" y="809226"/>
                  </a:lnTo>
                  <a:lnTo>
                    <a:pt x="0" y="0"/>
                  </a:lnTo>
                  <a:close/>
                </a:path>
              </a:pathLst>
            </a:custGeom>
            <a:ln w="5409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0387" y="922432"/>
            <a:ext cx="1493361" cy="106848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52236" y="1711503"/>
            <a:ext cx="15925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Operational</a:t>
            </a:r>
            <a:r>
              <a:rPr sz="15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M&amp;E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182" y="1940103"/>
            <a:ext cx="22548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 marR="5080" indent="-211454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r>
              <a:rPr sz="15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Decade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Actions</a:t>
            </a:r>
            <a:r>
              <a:rPr sz="150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(underway)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64425" y="5345640"/>
            <a:ext cx="2098040" cy="551180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38735" rIns="0" bIns="0" rtlCol="0">
            <a:spAutoFit/>
          </a:bodyPr>
          <a:lstStyle/>
          <a:p>
            <a:pPr marL="187960" marR="182245" indent="5080">
              <a:lnSpc>
                <a:spcPct val="100000"/>
              </a:lnSpc>
              <a:spcBef>
                <a:spcPts val="30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15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Ocean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5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(underway)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66430" y="1957194"/>
            <a:ext cx="2098040" cy="125857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4290" rIns="0" bIns="0" rtlCol="0">
            <a:spAutoFit/>
          </a:bodyPr>
          <a:lstStyle/>
          <a:p>
            <a:pPr marL="108585" marR="102870" algn="ctr">
              <a:lnSpc>
                <a:spcPct val="101699"/>
              </a:lnSpc>
              <a:spcBef>
                <a:spcPts val="27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sz="15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2030</a:t>
            </a:r>
            <a:r>
              <a:rPr sz="15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Process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sz="15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papers</a:t>
            </a:r>
            <a:r>
              <a:rPr sz="15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presented</a:t>
            </a:r>
            <a:r>
              <a:rPr sz="15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Barcelona Conference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43282" y="2210934"/>
            <a:ext cx="7058025" cy="3905885"/>
            <a:chOff x="1143282" y="2210934"/>
            <a:chExt cx="7058025" cy="3905885"/>
          </a:xfrm>
        </p:grpSpPr>
        <p:sp>
          <p:nvSpPr>
            <p:cNvPr id="15" name="object 15"/>
            <p:cNvSpPr/>
            <p:nvPr/>
          </p:nvSpPr>
          <p:spPr>
            <a:xfrm>
              <a:off x="2218348" y="3005113"/>
              <a:ext cx="2082164" cy="2847340"/>
            </a:xfrm>
            <a:custGeom>
              <a:avLst/>
              <a:gdLst/>
              <a:ahLst/>
              <a:cxnLst/>
              <a:rect l="l" t="t" r="r" b="b"/>
              <a:pathLst>
                <a:path w="2082164" h="2847340">
                  <a:moveTo>
                    <a:pt x="0" y="0"/>
                  </a:moveTo>
                  <a:lnTo>
                    <a:pt x="2082033" y="0"/>
                  </a:lnTo>
                  <a:lnTo>
                    <a:pt x="2082033" y="2847024"/>
                  </a:lnTo>
                  <a:lnTo>
                    <a:pt x="0" y="2847024"/>
                  </a:lnTo>
                  <a:lnTo>
                    <a:pt x="0" y="0"/>
                  </a:lnTo>
                  <a:close/>
                </a:path>
              </a:pathLst>
            </a:custGeom>
            <a:ln w="32461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49064" y="3016575"/>
              <a:ext cx="1344295" cy="3084195"/>
            </a:xfrm>
            <a:custGeom>
              <a:avLst/>
              <a:gdLst/>
              <a:ahLst/>
              <a:cxnLst/>
              <a:rect l="l" t="t" r="r" b="b"/>
              <a:pathLst>
                <a:path w="1344295" h="3084195">
                  <a:moveTo>
                    <a:pt x="0" y="0"/>
                  </a:moveTo>
                  <a:lnTo>
                    <a:pt x="1343961" y="0"/>
                  </a:lnTo>
                  <a:lnTo>
                    <a:pt x="1343961" y="3083714"/>
                  </a:lnTo>
                  <a:lnTo>
                    <a:pt x="0" y="3083714"/>
                  </a:lnTo>
                  <a:lnTo>
                    <a:pt x="0" y="0"/>
                  </a:lnTo>
                  <a:close/>
                </a:path>
              </a:pathLst>
            </a:custGeom>
            <a:ln w="32462">
              <a:solidFill>
                <a:srgbClr val="FCC0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41710" y="2782228"/>
              <a:ext cx="1518920" cy="3130550"/>
            </a:xfrm>
            <a:custGeom>
              <a:avLst/>
              <a:gdLst/>
              <a:ahLst/>
              <a:cxnLst/>
              <a:rect l="l" t="t" r="r" b="b"/>
              <a:pathLst>
                <a:path w="1518920" h="3130550">
                  <a:moveTo>
                    <a:pt x="0" y="0"/>
                  </a:moveTo>
                  <a:lnTo>
                    <a:pt x="1518585" y="0"/>
                  </a:lnTo>
                  <a:lnTo>
                    <a:pt x="1518585" y="3130321"/>
                  </a:lnTo>
                  <a:lnTo>
                    <a:pt x="0" y="3130321"/>
                  </a:lnTo>
                  <a:lnTo>
                    <a:pt x="0" y="0"/>
                  </a:lnTo>
                  <a:close/>
                </a:path>
              </a:pathLst>
            </a:custGeom>
            <a:ln w="32462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28811" y="5437388"/>
              <a:ext cx="772160" cy="325120"/>
            </a:xfrm>
            <a:custGeom>
              <a:avLst/>
              <a:gdLst/>
              <a:ahLst/>
              <a:cxnLst/>
              <a:rect l="l" t="t" r="r" b="b"/>
              <a:pathLst>
                <a:path w="772159" h="325120">
                  <a:moveTo>
                    <a:pt x="609554" y="0"/>
                  </a:moveTo>
                  <a:lnTo>
                    <a:pt x="609554" y="81274"/>
                  </a:lnTo>
                  <a:lnTo>
                    <a:pt x="0" y="81274"/>
                  </a:lnTo>
                  <a:lnTo>
                    <a:pt x="0" y="243823"/>
                  </a:lnTo>
                  <a:lnTo>
                    <a:pt x="609554" y="243823"/>
                  </a:lnTo>
                  <a:lnTo>
                    <a:pt x="609554" y="325098"/>
                  </a:lnTo>
                  <a:lnTo>
                    <a:pt x="772147" y="162549"/>
                  </a:lnTo>
                  <a:lnTo>
                    <a:pt x="609554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43282" y="2600851"/>
              <a:ext cx="615950" cy="789305"/>
            </a:xfrm>
            <a:custGeom>
              <a:avLst/>
              <a:gdLst/>
              <a:ahLst/>
              <a:cxnLst/>
              <a:rect l="l" t="t" r="r" b="b"/>
              <a:pathLst>
                <a:path w="615950" h="789304">
                  <a:moveTo>
                    <a:pt x="67427" y="0"/>
                  </a:moveTo>
                  <a:lnTo>
                    <a:pt x="0" y="291851"/>
                  </a:lnTo>
                  <a:lnTo>
                    <a:pt x="89839" y="235741"/>
                  </a:lnTo>
                  <a:lnTo>
                    <a:pt x="435642" y="789110"/>
                  </a:lnTo>
                  <a:lnTo>
                    <a:pt x="615321" y="676888"/>
                  </a:lnTo>
                  <a:lnTo>
                    <a:pt x="269519" y="123518"/>
                  </a:lnTo>
                  <a:lnTo>
                    <a:pt x="359358" y="67409"/>
                  </a:lnTo>
                  <a:lnTo>
                    <a:pt x="67427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14947" y="2210934"/>
              <a:ext cx="2254250" cy="720090"/>
            </a:xfrm>
            <a:custGeom>
              <a:avLst/>
              <a:gdLst/>
              <a:ahLst/>
              <a:cxnLst/>
              <a:rect l="l" t="t" r="r" b="b"/>
              <a:pathLst>
                <a:path w="2254250" h="720089">
                  <a:moveTo>
                    <a:pt x="2073752" y="0"/>
                  </a:moveTo>
                  <a:lnTo>
                    <a:pt x="2073752" y="89946"/>
                  </a:lnTo>
                  <a:lnTo>
                    <a:pt x="314895" y="89943"/>
                  </a:lnTo>
                  <a:lnTo>
                    <a:pt x="268362" y="93357"/>
                  </a:lnTo>
                  <a:lnTo>
                    <a:pt x="223949" y="103272"/>
                  </a:lnTo>
                  <a:lnTo>
                    <a:pt x="182143" y="119203"/>
                  </a:lnTo>
                  <a:lnTo>
                    <a:pt x="143431" y="140661"/>
                  </a:lnTo>
                  <a:lnTo>
                    <a:pt x="108301" y="167161"/>
                  </a:lnTo>
                  <a:lnTo>
                    <a:pt x="77238" y="198215"/>
                  </a:lnTo>
                  <a:lnTo>
                    <a:pt x="50731" y="233336"/>
                  </a:lnTo>
                  <a:lnTo>
                    <a:pt x="29267" y="272038"/>
                  </a:lnTo>
                  <a:lnTo>
                    <a:pt x="13332" y="313832"/>
                  </a:lnTo>
                  <a:lnTo>
                    <a:pt x="3414" y="358233"/>
                  </a:lnTo>
                  <a:lnTo>
                    <a:pt x="0" y="404754"/>
                  </a:lnTo>
                  <a:lnTo>
                    <a:pt x="0" y="719565"/>
                  </a:lnTo>
                  <a:lnTo>
                    <a:pt x="179939" y="719565"/>
                  </a:lnTo>
                  <a:lnTo>
                    <a:pt x="179939" y="404756"/>
                  </a:lnTo>
                  <a:lnTo>
                    <a:pt x="186820" y="362111"/>
                  </a:lnTo>
                  <a:lnTo>
                    <a:pt x="205978" y="325075"/>
                  </a:lnTo>
                  <a:lnTo>
                    <a:pt x="235192" y="295869"/>
                  </a:lnTo>
                  <a:lnTo>
                    <a:pt x="272238" y="276716"/>
                  </a:lnTo>
                  <a:lnTo>
                    <a:pt x="314895" y="269838"/>
                  </a:lnTo>
                  <a:lnTo>
                    <a:pt x="2073752" y="269838"/>
                  </a:lnTo>
                  <a:lnTo>
                    <a:pt x="2073752" y="359783"/>
                  </a:lnTo>
                  <a:lnTo>
                    <a:pt x="2253693" y="179891"/>
                  </a:lnTo>
                  <a:lnTo>
                    <a:pt x="20737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9171" y="1353878"/>
            <a:ext cx="8275955" cy="515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indent="-304165">
              <a:lnSpc>
                <a:spcPts val="2020"/>
              </a:lnSpc>
              <a:spcBef>
                <a:spcPts val="100"/>
              </a:spcBef>
              <a:buFont typeface="Arial"/>
              <a:buChar char="►"/>
              <a:tabLst>
                <a:tab pos="316865" algn="l"/>
              </a:tabLst>
            </a:pPr>
            <a:r>
              <a:rPr sz="1700" b="1" dirty="0">
                <a:solidFill>
                  <a:srgbClr val="C00000"/>
                </a:solidFill>
                <a:latin typeface="Calibri"/>
                <a:cs typeface="Calibri"/>
              </a:rPr>
              <a:t>Co-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chairs:</a:t>
            </a:r>
            <a:endParaRPr sz="1700">
              <a:latin typeface="Calibri"/>
              <a:cs typeface="Calibri"/>
            </a:endParaRPr>
          </a:p>
          <a:p>
            <a:pPr marL="467359" lvl="1" indent="-150495">
              <a:lnSpc>
                <a:spcPts val="1614"/>
              </a:lnSpc>
              <a:buFont typeface="Arial"/>
              <a:buChar char="•"/>
              <a:tabLst>
                <a:tab pos="467359" algn="l"/>
              </a:tabLst>
            </a:pPr>
            <a:r>
              <a:rPr sz="1400" b="1" spc="-20" dirty="0">
                <a:latin typeface="Calibri"/>
                <a:cs typeface="Calibri"/>
              </a:rPr>
              <a:t>Nadia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Pinardi </a:t>
            </a:r>
            <a:r>
              <a:rPr sz="1400" spc="-20" dirty="0">
                <a:latin typeface="Calibri"/>
                <a:cs typeface="Calibri"/>
              </a:rPr>
              <a:t>(Decade</a:t>
            </a:r>
            <a:r>
              <a:rPr sz="1400" spc="-25" dirty="0">
                <a:latin typeface="Calibri"/>
                <a:cs typeface="Calibri"/>
              </a:rPr>
              <a:t> Collaborative</a:t>
            </a:r>
            <a:r>
              <a:rPr sz="1400" spc="-20" dirty="0">
                <a:latin typeface="Calibri"/>
                <a:cs typeface="Calibri"/>
              </a:rPr>
              <a:t> Centre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Coastal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Resilience,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University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Bologna,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Italy)</a:t>
            </a:r>
            <a:endParaRPr sz="1400">
              <a:latin typeface="Calibri"/>
              <a:cs typeface="Calibri"/>
            </a:endParaRPr>
          </a:p>
          <a:p>
            <a:pPr marL="467359" marR="969010" lvl="1" indent="-150495">
              <a:lnSpc>
                <a:spcPts val="1510"/>
              </a:lnSpc>
              <a:spcBef>
                <a:spcPts val="140"/>
              </a:spcBef>
              <a:buFont typeface="Arial"/>
              <a:buChar char="•"/>
              <a:tabLst>
                <a:tab pos="468630" algn="l"/>
              </a:tabLst>
            </a:pPr>
            <a:r>
              <a:rPr sz="1400" b="1" spc="-20" dirty="0">
                <a:latin typeface="Calibri"/>
                <a:cs typeface="Calibri"/>
              </a:rPr>
              <a:t>Srinivasa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Kumar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30" dirty="0">
                <a:latin typeface="Calibri"/>
                <a:cs typeface="Calibri"/>
              </a:rPr>
              <a:t>Tummala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(Decade </a:t>
            </a:r>
            <a:r>
              <a:rPr sz="1400" spc="-25" dirty="0">
                <a:latin typeface="Calibri"/>
                <a:cs typeface="Calibri"/>
              </a:rPr>
              <a:t>Collaborative</a:t>
            </a:r>
            <a:r>
              <a:rPr sz="1400" spc="-20" dirty="0">
                <a:latin typeface="Calibri"/>
                <a:cs typeface="Calibri"/>
              </a:rPr>
              <a:t> Centre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Indian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Ocean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Region,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Indian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National 	</a:t>
            </a:r>
            <a:r>
              <a:rPr sz="1400" spc="-20" dirty="0">
                <a:latin typeface="Calibri"/>
                <a:cs typeface="Calibri"/>
              </a:rPr>
              <a:t>Centre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Ocean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Information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Services,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India)</a:t>
            </a:r>
            <a:endParaRPr sz="1400">
              <a:latin typeface="Calibri"/>
              <a:cs typeface="Calibri"/>
            </a:endParaRPr>
          </a:p>
          <a:p>
            <a:pPr marL="316865" indent="-304165">
              <a:lnSpc>
                <a:spcPts val="2010"/>
              </a:lnSpc>
              <a:spcBef>
                <a:spcPts val="520"/>
              </a:spcBef>
              <a:buFont typeface="Arial"/>
              <a:buChar char="►"/>
              <a:tabLst>
                <a:tab pos="316865" algn="l"/>
              </a:tabLst>
            </a:pP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Members:</a:t>
            </a:r>
            <a:endParaRPr sz="1700">
              <a:latin typeface="Calibri"/>
              <a:cs typeface="Calibri"/>
            </a:endParaRPr>
          </a:p>
          <a:p>
            <a:pPr marL="468630" lvl="1" indent="-194945">
              <a:lnSpc>
                <a:spcPts val="1614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10" dirty="0">
                <a:latin typeface="Calibri"/>
                <a:cs typeface="Calibri"/>
              </a:rPr>
              <a:t>Joseph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Ansong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(University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Ghana,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Ghana)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45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5" dirty="0">
                <a:latin typeface="Calibri"/>
                <a:cs typeface="Calibri"/>
              </a:rPr>
              <a:t>Alessandra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Burgos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(Oregon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State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University,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United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States)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45"/>
              </a:lnSpc>
              <a:spcBef>
                <a:spcPts val="25"/>
              </a:spcBef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David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Cabana </a:t>
            </a:r>
            <a:r>
              <a:rPr sz="1400" spc="-25" dirty="0">
                <a:latin typeface="Calibri"/>
                <a:cs typeface="Calibri"/>
              </a:rPr>
              <a:t>(Helmholtz-Zentrum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Hereon,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Climate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Service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Center,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Germany)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595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Purificació Canals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(MedPAN,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Spain)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30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Giovanni Coppini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(Euro-Mediterranean </a:t>
            </a:r>
            <a:r>
              <a:rPr sz="1400" spc="-20" dirty="0">
                <a:latin typeface="Calibri"/>
                <a:cs typeface="Calibri"/>
              </a:rPr>
              <a:t>Centre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Climate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Change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Foundation,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Italy)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45"/>
              </a:lnSpc>
              <a:spcBef>
                <a:spcPts val="25"/>
              </a:spcBef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Loreto </a:t>
            </a:r>
            <a:r>
              <a:rPr sz="1400" spc="-30" dirty="0">
                <a:latin typeface="Calibri"/>
                <a:cs typeface="Calibri"/>
              </a:rPr>
              <a:t>Duffy-Mayers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(Caribbean Alliance</a:t>
            </a:r>
            <a:r>
              <a:rPr sz="1400" spc="-10" dirty="0">
                <a:latin typeface="Calibri"/>
                <a:cs typeface="Calibri"/>
              </a:rPr>
              <a:t> for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Sustainable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Tourism)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595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Enrique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Alvarez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Fanjul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(OceanPrediction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Decade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Collaborative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Center,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Mercator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Ocean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International,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Fance)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30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Mitchell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Harley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(UNSW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Sydney,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Australia)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45"/>
              </a:lnSpc>
              <a:spcBef>
                <a:spcPts val="25"/>
              </a:spcBef>
              <a:buFont typeface="Arial"/>
              <a:buChar char="•"/>
              <a:tabLst>
                <a:tab pos="468630" algn="l"/>
              </a:tabLst>
            </a:pPr>
            <a:r>
              <a:rPr sz="1400" spc="-10" dirty="0">
                <a:latin typeface="Calibri"/>
                <a:cs typeface="Calibri"/>
              </a:rPr>
              <a:t>Juliet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Hermes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(South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African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Environmental</a:t>
            </a:r>
            <a:r>
              <a:rPr sz="1400" spc="-20" dirty="0">
                <a:latin typeface="Calibri"/>
                <a:cs typeface="Calibri"/>
              </a:rPr>
              <a:t> Observation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Network, National Research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Foundation,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South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Africa)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595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10" dirty="0">
                <a:latin typeface="Calibri"/>
                <a:cs typeface="Calibri"/>
              </a:rPr>
              <a:t>Jason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Holt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(National</a:t>
            </a:r>
            <a:r>
              <a:rPr sz="1400" spc="-25" dirty="0">
                <a:latin typeface="Calibri"/>
                <a:cs typeface="Calibri"/>
              </a:rPr>
              <a:t> Oceanography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Centre,</a:t>
            </a:r>
            <a:r>
              <a:rPr sz="1400" spc="-25" dirty="0">
                <a:latin typeface="Calibri"/>
                <a:cs typeface="Calibri"/>
              </a:rPr>
              <a:t> UK)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30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5" dirty="0">
                <a:latin typeface="Calibri"/>
                <a:cs typeface="Calibri"/>
              </a:rPr>
              <a:t>Dwikorita Karnawati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(Indonesia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Agency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Meteorology,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Climatology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Geophysics,</a:t>
            </a:r>
            <a:r>
              <a:rPr sz="1400" spc="-10" dirty="0">
                <a:latin typeface="Calibri"/>
                <a:cs typeface="Calibri"/>
              </a:rPr>
              <a:t> Indonesia)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45"/>
              </a:lnSpc>
              <a:spcBef>
                <a:spcPts val="25"/>
              </a:spcBef>
              <a:buFont typeface="Arial"/>
              <a:buChar char="•"/>
              <a:tabLst>
                <a:tab pos="468630" algn="l"/>
              </a:tabLst>
            </a:pPr>
            <a:r>
              <a:rPr sz="1400" spc="-10" dirty="0">
                <a:latin typeface="Calibri"/>
                <a:cs typeface="Calibri"/>
              </a:rPr>
              <a:t>Hellen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Kizenga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(Institute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Marine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Sciences,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University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Salaam,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Tanzania)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10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Sunanda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Manneela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(Indian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National Centre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Ocean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Information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Services,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India)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45"/>
              </a:lnSpc>
              <a:buFont typeface="Arial"/>
              <a:buChar char="•"/>
              <a:tabLst>
                <a:tab pos="468630" algn="l"/>
              </a:tabLst>
            </a:pPr>
            <a:r>
              <a:rPr sz="1400" dirty="0">
                <a:latin typeface="Calibri"/>
                <a:cs typeface="Calibri"/>
              </a:rPr>
              <a:t>Iris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Monnereau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(Food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Agriculture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Organization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United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Nations)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45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Martina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Müller (United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Nations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Office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Disaster </a:t>
            </a:r>
            <a:r>
              <a:rPr sz="1400" spc="-10" dirty="0">
                <a:latin typeface="Calibri"/>
                <a:cs typeface="Calibri"/>
              </a:rPr>
              <a:t>Risk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Reduction)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10"/>
              </a:lnSpc>
              <a:buFont typeface="Arial"/>
              <a:buChar char="•"/>
              <a:tabLst>
                <a:tab pos="468630" algn="l"/>
              </a:tabLst>
            </a:pPr>
            <a:r>
              <a:rPr sz="1400" dirty="0">
                <a:latin typeface="Calibri"/>
                <a:cs typeface="Calibri"/>
              </a:rPr>
              <a:t>Joel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Kamdoum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Ngueuko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(Naturalia Environment,</a:t>
            </a:r>
            <a:r>
              <a:rPr sz="1400" spc="-10" dirty="0">
                <a:latin typeface="Calibri"/>
                <a:cs typeface="Calibri"/>
              </a:rPr>
              <a:t> France)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45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Antoine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Queval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(Alcatel Submarine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Networks, </a:t>
            </a:r>
            <a:r>
              <a:rPr sz="1400" spc="-10" dirty="0">
                <a:latin typeface="Calibri"/>
                <a:cs typeface="Calibri"/>
              </a:rPr>
              <a:t>France)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45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Martin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D.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Smith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(Nicholas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School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Environment, </a:t>
            </a:r>
            <a:r>
              <a:rPr sz="1400" spc="-20" dirty="0">
                <a:latin typeface="Calibri"/>
                <a:cs typeface="Calibri"/>
              </a:rPr>
              <a:t>Duke</a:t>
            </a:r>
            <a:r>
              <a:rPr sz="1400" spc="-30" dirty="0">
                <a:latin typeface="Calibri"/>
                <a:cs typeface="Calibri"/>
              </a:rPr>
              <a:t> University,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United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States)</a:t>
            </a:r>
            <a:endParaRPr sz="1400">
              <a:latin typeface="Calibri"/>
              <a:cs typeface="Calibri"/>
            </a:endParaRPr>
          </a:p>
          <a:p>
            <a:pPr marL="468630" lvl="1" indent="-194945">
              <a:lnSpc>
                <a:spcPts val="1645"/>
              </a:lnSpc>
              <a:buFont typeface="Arial"/>
              <a:buChar char="•"/>
              <a:tabLst>
                <a:tab pos="468630" algn="l"/>
              </a:tabLst>
            </a:pPr>
            <a:r>
              <a:rPr sz="1400" spc="-20" dirty="0">
                <a:latin typeface="Calibri"/>
                <a:cs typeface="Calibri"/>
              </a:rPr>
              <a:t>Andrea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Valentini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(Decade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Collaborative</a:t>
            </a:r>
            <a:r>
              <a:rPr sz="1400" spc="-20" dirty="0">
                <a:latin typeface="Calibri"/>
                <a:cs typeface="Calibri"/>
              </a:rPr>
              <a:t> Centre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20" dirty="0">
                <a:latin typeface="Calibri"/>
                <a:cs typeface="Calibri"/>
              </a:rPr>
              <a:t>Coastal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Resilience,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University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Bologna,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Italy)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7883" y="885103"/>
            <a:ext cx="2374265" cy="4292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dirty="0">
                <a:latin typeface="Trebuchet MS"/>
                <a:cs typeface="Trebuchet MS"/>
              </a:rPr>
              <a:t>WG-</a:t>
            </a:r>
            <a:r>
              <a:rPr sz="2650" spc="-265" dirty="0">
                <a:latin typeface="Trebuchet MS"/>
                <a:cs typeface="Trebuchet MS"/>
              </a:rPr>
              <a:t>6</a:t>
            </a:r>
            <a:r>
              <a:rPr sz="2650" spc="-15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Members</a:t>
            </a:r>
            <a:endParaRPr sz="2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25" y="1135473"/>
            <a:ext cx="57632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Relevant</a:t>
            </a:r>
            <a:r>
              <a:rPr spc="-145" dirty="0"/>
              <a:t> </a:t>
            </a:r>
            <a:r>
              <a:rPr spc="-100" dirty="0"/>
              <a:t>Ocean</a:t>
            </a:r>
            <a:r>
              <a:rPr spc="-85" dirty="0"/>
              <a:t> </a:t>
            </a:r>
            <a:r>
              <a:rPr dirty="0"/>
              <a:t>and</a:t>
            </a:r>
            <a:r>
              <a:rPr spc="-120" dirty="0"/>
              <a:t> </a:t>
            </a:r>
            <a:r>
              <a:rPr spc="-35" dirty="0"/>
              <a:t>Coastal</a:t>
            </a:r>
            <a:r>
              <a:rPr spc="-125" dirty="0"/>
              <a:t> </a:t>
            </a:r>
            <a:r>
              <a:rPr spc="-10" dirty="0"/>
              <a:t>Hazards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931" y="2365814"/>
            <a:ext cx="1720850" cy="3384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700" dirty="0">
                <a:latin typeface="Arial"/>
                <a:cs typeface="Arial"/>
              </a:rPr>
              <a:t>The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challenge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in </a:t>
            </a:r>
            <a:r>
              <a:rPr sz="1700" dirty="0">
                <a:latin typeface="Arial"/>
                <a:cs typeface="Arial"/>
              </a:rPr>
              <a:t>coastal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resilience </a:t>
            </a:r>
            <a:r>
              <a:rPr sz="1700" dirty="0">
                <a:latin typeface="Arial"/>
                <a:cs typeface="Arial"/>
              </a:rPr>
              <a:t>is </a:t>
            </a:r>
            <a:r>
              <a:rPr sz="1700" spc="-10" dirty="0">
                <a:latin typeface="Arial"/>
                <a:cs typeface="Arial"/>
              </a:rPr>
              <a:t>devise information </a:t>
            </a:r>
            <a:r>
              <a:rPr sz="1700" dirty="0">
                <a:latin typeface="Arial"/>
                <a:cs typeface="Arial"/>
              </a:rPr>
              <a:t>systems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and </a:t>
            </a:r>
            <a:r>
              <a:rPr sz="1700" dirty="0">
                <a:latin typeface="Arial"/>
                <a:cs typeface="Arial"/>
              </a:rPr>
              <a:t>practical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methods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consider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a </a:t>
            </a:r>
            <a:r>
              <a:rPr sz="1700" dirty="0">
                <a:latin typeface="Arial"/>
                <a:cs typeface="Arial"/>
              </a:rPr>
              <a:t>complexity </a:t>
            </a:r>
            <a:r>
              <a:rPr sz="1700" spc="-25" dirty="0">
                <a:latin typeface="Arial"/>
                <a:cs typeface="Arial"/>
              </a:rPr>
              <a:t>of </a:t>
            </a:r>
            <a:r>
              <a:rPr sz="1700" dirty="0">
                <a:latin typeface="Arial"/>
                <a:cs typeface="Arial"/>
              </a:rPr>
              <a:t>hazards</a:t>
            </a:r>
            <a:r>
              <a:rPr sz="1700" spc="-10" dirty="0">
                <a:latin typeface="Arial"/>
                <a:cs typeface="Arial"/>
              </a:rPr>
              <a:t> together </a:t>
            </a:r>
            <a:r>
              <a:rPr sz="1700" dirty="0">
                <a:latin typeface="Arial"/>
                <a:cs typeface="Arial"/>
              </a:rPr>
              <a:t>with </a:t>
            </a:r>
            <a:r>
              <a:rPr sz="1700" spc="-10" dirty="0">
                <a:latin typeface="Arial"/>
                <a:cs typeface="Arial"/>
              </a:rPr>
              <a:t>proper </a:t>
            </a:r>
            <a:r>
              <a:rPr sz="1700" dirty="0">
                <a:latin typeface="Arial"/>
                <a:cs typeface="Arial"/>
              </a:rPr>
              <a:t>vulnerability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and </a:t>
            </a:r>
            <a:r>
              <a:rPr sz="1700" spc="-10" dirty="0">
                <a:latin typeface="Arial"/>
                <a:cs typeface="Arial"/>
              </a:rPr>
              <a:t>exposure information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410" y="1737276"/>
            <a:ext cx="1682750" cy="62230"/>
          </a:xfrm>
          <a:custGeom>
            <a:avLst/>
            <a:gdLst/>
            <a:ahLst/>
            <a:cxnLst/>
            <a:rect l="l" t="t" r="r" b="b"/>
            <a:pathLst>
              <a:path w="1682750" h="62230">
                <a:moveTo>
                  <a:pt x="1682709" y="0"/>
                </a:moveTo>
                <a:lnTo>
                  <a:pt x="0" y="0"/>
                </a:lnTo>
                <a:lnTo>
                  <a:pt x="0" y="61890"/>
                </a:lnTo>
                <a:lnTo>
                  <a:pt x="1682709" y="61890"/>
                </a:lnTo>
                <a:lnTo>
                  <a:pt x="1682709" y="0"/>
                </a:lnTo>
                <a:close/>
              </a:path>
            </a:pathLst>
          </a:custGeom>
          <a:solidFill>
            <a:srgbClr val="01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343528" y="922432"/>
            <a:ext cx="8197850" cy="5153660"/>
            <a:chOff x="2343528" y="922432"/>
            <a:chExt cx="8197850" cy="51536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0387" y="922432"/>
              <a:ext cx="1493361" cy="10684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77312" y="1601495"/>
              <a:ext cx="7574915" cy="4474845"/>
            </a:xfrm>
            <a:custGeom>
              <a:avLst/>
              <a:gdLst/>
              <a:ahLst/>
              <a:cxnLst/>
              <a:rect l="l" t="t" r="r" b="b"/>
              <a:pathLst>
                <a:path w="7574915" h="4474845">
                  <a:moveTo>
                    <a:pt x="2365032" y="394068"/>
                  </a:moveTo>
                  <a:lnTo>
                    <a:pt x="2361958" y="344639"/>
                  </a:lnTo>
                  <a:lnTo>
                    <a:pt x="2352992" y="297040"/>
                  </a:lnTo>
                  <a:lnTo>
                    <a:pt x="2338501" y="251637"/>
                  </a:lnTo>
                  <a:lnTo>
                    <a:pt x="2318855" y="208813"/>
                  </a:lnTo>
                  <a:lnTo>
                    <a:pt x="2294407" y="168922"/>
                  </a:lnTo>
                  <a:lnTo>
                    <a:pt x="2265553" y="132346"/>
                  </a:lnTo>
                  <a:lnTo>
                    <a:pt x="2232647" y="99453"/>
                  </a:lnTo>
                  <a:lnTo>
                    <a:pt x="2196058" y="70599"/>
                  </a:lnTo>
                  <a:lnTo>
                    <a:pt x="2156155" y="46164"/>
                  </a:lnTo>
                  <a:lnTo>
                    <a:pt x="2113318" y="26517"/>
                  </a:lnTo>
                  <a:lnTo>
                    <a:pt x="2067915" y="12026"/>
                  </a:lnTo>
                  <a:lnTo>
                    <a:pt x="2020303" y="3060"/>
                  </a:lnTo>
                  <a:lnTo>
                    <a:pt x="1970849" y="0"/>
                  </a:lnTo>
                  <a:lnTo>
                    <a:pt x="394182" y="0"/>
                  </a:lnTo>
                  <a:lnTo>
                    <a:pt x="344728" y="3060"/>
                  </a:lnTo>
                  <a:lnTo>
                    <a:pt x="297116" y="12026"/>
                  </a:lnTo>
                  <a:lnTo>
                    <a:pt x="251714" y="26517"/>
                  </a:lnTo>
                  <a:lnTo>
                    <a:pt x="208876" y="46164"/>
                  </a:lnTo>
                  <a:lnTo>
                    <a:pt x="168973" y="70599"/>
                  </a:lnTo>
                  <a:lnTo>
                    <a:pt x="132384" y="99453"/>
                  </a:lnTo>
                  <a:lnTo>
                    <a:pt x="99479" y="132346"/>
                  </a:lnTo>
                  <a:lnTo>
                    <a:pt x="70624" y="168922"/>
                  </a:lnTo>
                  <a:lnTo>
                    <a:pt x="46177" y="208813"/>
                  </a:lnTo>
                  <a:lnTo>
                    <a:pt x="26530" y="251637"/>
                  </a:lnTo>
                  <a:lnTo>
                    <a:pt x="12039" y="297040"/>
                  </a:lnTo>
                  <a:lnTo>
                    <a:pt x="3073" y="344639"/>
                  </a:lnTo>
                  <a:lnTo>
                    <a:pt x="0" y="394068"/>
                  </a:lnTo>
                  <a:lnTo>
                    <a:pt x="0" y="4080294"/>
                  </a:lnTo>
                  <a:lnTo>
                    <a:pt x="3073" y="4129722"/>
                  </a:lnTo>
                  <a:lnTo>
                    <a:pt x="12039" y="4177322"/>
                  </a:lnTo>
                  <a:lnTo>
                    <a:pt x="26530" y="4222724"/>
                  </a:lnTo>
                  <a:lnTo>
                    <a:pt x="46177" y="4265549"/>
                  </a:lnTo>
                  <a:lnTo>
                    <a:pt x="70624" y="4305439"/>
                  </a:lnTo>
                  <a:lnTo>
                    <a:pt x="99479" y="4342015"/>
                  </a:lnTo>
                  <a:lnTo>
                    <a:pt x="132384" y="4374908"/>
                  </a:lnTo>
                  <a:lnTo>
                    <a:pt x="168973" y="4403763"/>
                  </a:lnTo>
                  <a:lnTo>
                    <a:pt x="208876" y="4428198"/>
                  </a:lnTo>
                  <a:lnTo>
                    <a:pt x="251714" y="4447832"/>
                  </a:lnTo>
                  <a:lnTo>
                    <a:pt x="297116" y="4462323"/>
                  </a:lnTo>
                  <a:lnTo>
                    <a:pt x="344728" y="4471289"/>
                  </a:lnTo>
                  <a:lnTo>
                    <a:pt x="394182" y="4474362"/>
                  </a:lnTo>
                  <a:lnTo>
                    <a:pt x="1970849" y="4474362"/>
                  </a:lnTo>
                  <a:lnTo>
                    <a:pt x="2020303" y="4471289"/>
                  </a:lnTo>
                  <a:lnTo>
                    <a:pt x="2067915" y="4462323"/>
                  </a:lnTo>
                  <a:lnTo>
                    <a:pt x="2113318" y="4447832"/>
                  </a:lnTo>
                  <a:lnTo>
                    <a:pt x="2156155" y="4428198"/>
                  </a:lnTo>
                  <a:lnTo>
                    <a:pt x="2196058" y="4403763"/>
                  </a:lnTo>
                  <a:lnTo>
                    <a:pt x="2232647" y="4374908"/>
                  </a:lnTo>
                  <a:lnTo>
                    <a:pt x="2265553" y="4342015"/>
                  </a:lnTo>
                  <a:lnTo>
                    <a:pt x="2294407" y="4305439"/>
                  </a:lnTo>
                  <a:lnTo>
                    <a:pt x="2318855" y="4265549"/>
                  </a:lnTo>
                  <a:lnTo>
                    <a:pt x="2338501" y="4222724"/>
                  </a:lnTo>
                  <a:lnTo>
                    <a:pt x="2352992" y="4177322"/>
                  </a:lnTo>
                  <a:lnTo>
                    <a:pt x="2361958" y="4129722"/>
                  </a:lnTo>
                  <a:lnTo>
                    <a:pt x="2365032" y="4080294"/>
                  </a:lnTo>
                  <a:lnTo>
                    <a:pt x="2365032" y="394068"/>
                  </a:lnTo>
                  <a:close/>
                </a:path>
                <a:path w="7574915" h="4474845">
                  <a:moveTo>
                    <a:pt x="5003774" y="394068"/>
                  </a:moveTo>
                  <a:lnTo>
                    <a:pt x="5000701" y="344639"/>
                  </a:lnTo>
                  <a:lnTo>
                    <a:pt x="4991735" y="297040"/>
                  </a:lnTo>
                  <a:lnTo>
                    <a:pt x="4977244" y="251637"/>
                  </a:lnTo>
                  <a:lnTo>
                    <a:pt x="4957584" y="208813"/>
                  </a:lnTo>
                  <a:lnTo>
                    <a:pt x="4933150" y="168922"/>
                  </a:lnTo>
                  <a:lnTo>
                    <a:pt x="4904295" y="132346"/>
                  </a:lnTo>
                  <a:lnTo>
                    <a:pt x="4871390" y="99453"/>
                  </a:lnTo>
                  <a:lnTo>
                    <a:pt x="4834801" y="70599"/>
                  </a:lnTo>
                  <a:lnTo>
                    <a:pt x="4794897" y="46164"/>
                  </a:lnTo>
                  <a:lnTo>
                    <a:pt x="4752060" y="26517"/>
                  </a:lnTo>
                  <a:lnTo>
                    <a:pt x="4706658" y="12026"/>
                  </a:lnTo>
                  <a:lnTo>
                    <a:pt x="4659046" y="3060"/>
                  </a:lnTo>
                  <a:lnTo>
                    <a:pt x="4609592" y="0"/>
                  </a:lnTo>
                  <a:lnTo>
                    <a:pt x="3032925" y="0"/>
                  </a:lnTo>
                  <a:lnTo>
                    <a:pt x="2983471" y="3060"/>
                  </a:lnTo>
                  <a:lnTo>
                    <a:pt x="2935859" y="12026"/>
                  </a:lnTo>
                  <a:lnTo>
                    <a:pt x="2890456" y="26517"/>
                  </a:lnTo>
                  <a:lnTo>
                    <a:pt x="2847619" y="46164"/>
                  </a:lnTo>
                  <a:lnTo>
                    <a:pt x="2807716" y="70599"/>
                  </a:lnTo>
                  <a:lnTo>
                    <a:pt x="2771127" y="99453"/>
                  </a:lnTo>
                  <a:lnTo>
                    <a:pt x="2738221" y="132346"/>
                  </a:lnTo>
                  <a:lnTo>
                    <a:pt x="2709367" y="168922"/>
                  </a:lnTo>
                  <a:lnTo>
                    <a:pt x="2684919" y="208813"/>
                  </a:lnTo>
                  <a:lnTo>
                    <a:pt x="2665272" y="251637"/>
                  </a:lnTo>
                  <a:lnTo>
                    <a:pt x="2650782" y="297040"/>
                  </a:lnTo>
                  <a:lnTo>
                    <a:pt x="2641816" y="344639"/>
                  </a:lnTo>
                  <a:lnTo>
                    <a:pt x="2638742" y="394068"/>
                  </a:lnTo>
                  <a:lnTo>
                    <a:pt x="2638742" y="4080294"/>
                  </a:lnTo>
                  <a:lnTo>
                    <a:pt x="2641816" y="4129722"/>
                  </a:lnTo>
                  <a:lnTo>
                    <a:pt x="2650782" y="4177322"/>
                  </a:lnTo>
                  <a:lnTo>
                    <a:pt x="2665272" y="4222724"/>
                  </a:lnTo>
                  <a:lnTo>
                    <a:pt x="2684919" y="4265549"/>
                  </a:lnTo>
                  <a:lnTo>
                    <a:pt x="2709367" y="4305439"/>
                  </a:lnTo>
                  <a:lnTo>
                    <a:pt x="2738221" y="4342015"/>
                  </a:lnTo>
                  <a:lnTo>
                    <a:pt x="2771127" y="4374908"/>
                  </a:lnTo>
                  <a:lnTo>
                    <a:pt x="2807716" y="4403763"/>
                  </a:lnTo>
                  <a:lnTo>
                    <a:pt x="2847619" y="4428198"/>
                  </a:lnTo>
                  <a:lnTo>
                    <a:pt x="2890456" y="4447832"/>
                  </a:lnTo>
                  <a:lnTo>
                    <a:pt x="2935859" y="4462323"/>
                  </a:lnTo>
                  <a:lnTo>
                    <a:pt x="2983471" y="4471289"/>
                  </a:lnTo>
                  <a:lnTo>
                    <a:pt x="3032925" y="4474362"/>
                  </a:lnTo>
                  <a:lnTo>
                    <a:pt x="4609592" y="4474362"/>
                  </a:lnTo>
                  <a:lnTo>
                    <a:pt x="4659046" y="4471289"/>
                  </a:lnTo>
                  <a:lnTo>
                    <a:pt x="4706658" y="4462323"/>
                  </a:lnTo>
                  <a:lnTo>
                    <a:pt x="4752060" y="4447832"/>
                  </a:lnTo>
                  <a:lnTo>
                    <a:pt x="4794897" y="4428198"/>
                  </a:lnTo>
                  <a:lnTo>
                    <a:pt x="4834801" y="4403763"/>
                  </a:lnTo>
                  <a:lnTo>
                    <a:pt x="4871390" y="4374908"/>
                  </a:lnTo>
                  <a:lnTo>
                    <a:pt x="4904295" y="4342015"/>
                  </a:lnTo>
                  <a:lnTo>
                    <a:pt x="4933150" y="4305439"/>
                  </a:lnTo>
                  <a:lnTo>
                    <a:pt x="4957584" y="4265549"/>
                  </a:lnTo>
                  <a:lnTo>
                    <a:pt x="4977244" y="4222724"/>
                  </a:lnTo>
                  <a:lnTo>
                    <a:pt x="4991735" y="4177322"/>
                  </a:lnTo>
                  <a:lnTo>
                    <a:pt x="5000701" y="4129722"/>
                  </a:lnTo>
                  <a:lnTo>
                    <a:pt x="5003774" y="4080294"/>
                  </a:lnTo>
                  <a:lnTo>
                    <a:pt x="5003774" y="394068"/>
                  </a:lnTo>
                  <a:close/>
                </a:path>
                <a:path w="7574915" h="4474845">
                  <a:moveTo>
                    <a:pt x="7574483" y="378866"/>
                  </a:moveTo>
                  <a:lnTo>
                    <a:pt x="7571524" y="331343"/>
                  </a:lnTo>
                  <a:lnTo>
                    <a:pt x="7562901" y="285584"/>
                  </a:lnTo>
                  <a:lnTo>
                    <a:pt x="7548969" y="241935"/>
                  </a:lnTo>
                  <a:lnTo>
                    <a:pt x="7530071" y="200761"/>
                  </a:lnTo>
                  <a:lnTo>
                    <a:pt x="7506576" y="162407"/>
                  </a:lnTo>
                  <a:lnTo>
                    <a:pt x="7478827" y="127241"/>
                  </a:lnTo>
                  <a:lnTo>
                    <a:pt x="7447191" y="95618"/>
                  </a:lnTo>
                  <a:lnTo>
                    <a:pt x="7412012" y="67881"/>
                  </a:lnTo>
                  <a:lnTo>
                    <a:pt x="7373658" y="44386"/>
                  </a:lnTo>
                  <a:lnTo>
                    <a:pt x="7332472" y="25501"/>
                  </a:lnTo>
                  <a:lnTo>
                    <a:pt x="7288809" y="11569"/>
                  </a:lnTo>
                  <a:lnTo>
                    <a:pt x="7243038" y="2946"/>
                  </a:lnTo>
                  <a:lnTo>
                    <a:pt x="7195502" y="0"/>
                  </a:lnTo>
                  <a:lnTo>
                    <a:pt x="5679630" y="0"/>
                  </a:lnTo>
                  <a:lnTo>
                    <a:pt x="5632094" y="2946"/>
                  </a:lnTo>
                  <a:lnTo>
                    <a:pt x="5586311" y="11569"/>
                  </a:lnTo>
                  <a:lnTo>
                    <a:pt x="5542648" y="25501"/>
                  </a:lnTo>
                  <a:lnTo>
                    <a:pt x="5501462" y="44386"/>
                  </a:lnTo>
                  <a:lnTo>
                    <a:pt x="5463108" y="67881"/>
                  </a:lnTo>
                  <a:lnTo>
                    <a:pt x="5427929" y="95618"/>
                  </a:lnTo>
                  <a:lnTo>
                    <a:pt x="5396293" y="127241"/>
                  </a:lnTo>
                  <a:lnTo>
                    <a:pt x="5368544" y="162407"/>
                  </a:lnTo>
                  <a:lnTo>
                    <a:pt x="5345049" y="200761"/>
                  </a:lnTo>
                  <a:lnTo>
                    <a:pt x="5326151" y="241935"/>
                  </a:lnTo>
                  <a:lnTo>
                    <a:pt x="5312219" y="285584"/>
                  </a:lnTo>
                  <a:lnTo>
                    <a:pt x="5303596" y="331343"/>
                  </a:lnTo>
                  <a:lnTo>
                    <a:pt x="5300650" y="378866"/>
                  </a:lnTo>
                  <a:lnTo>
                    <a:pt x="5300650" y="4095483"/>
                  </a:lnTo>
                  <a:lnTo>
                    <a:pt x="5303596" y="4143006"/>
                  </a:lnTo>
                  <a:lnTo>
                    <a:pt x="5312219" y="4188777"/>
                  </a:lnTo>
                  <a:lnTo>
                    <a:pt x="5326151" y="4232427"/>
                  </a:lnTo>
                  <a:lnTo>
                    <a:pt x="5345049" y="4273601"/>
                  </a:lnTo>
                  <a:lnTo>
                    <a:pt x="5368544" y="4311942"/>
                  </a:lnTo>
                  <a:lnTo>
                    <a:pt x="5396293" y="4347108"/>
                  </a:lnTo>
                  <a:lnTo>
                    <a:pt x="5427929" y="4378744"/>
                  </a:lnTo>
                  <a:lnTo>
                    <a:pt x="5463108" y="4406481"/>
                  </a:lnTo>
                  <a:lnTo>
                    <a:pt x="5501462" y="4429976"/>
                  </a:lnTo>
                  <a:lnTo>
                    <a:pt x="5542648" y="4448861"/>
                  </a:lnTo>
                  <a:lnTo>
                    <a:pt x="5586311" y="4462792"/>
                  </a:lnTo>
                  <a:lnTo>
                    <a:pt x="5632094" y="4471416"/>
                  </a:lnTo>
                  <a:lnTo>
                    <a:pt x="5679630" y="4474362"/>
                  </a:lnTo>
                  <a:lnTo>
                    <a:pt x="7195502" y="4474362"/>
                  </a:lnTo>
                  <a:lnTo>
                    <a:pt x="7243038" y="4471416"/>
                  </a:lnTo>
                  <a:lnTo>
                    <a:pt x="7288809" y="4462792"/>
                  </a:lnTo>
                  <a:lnTo>
                    <a:pt x="7332472" y="4448861"/>
                  </a:lnTo>
                  <a:lnTo>
                    <a:pt x="7373658" y="4429976"/>
                  </a:lnTo>
                  <a:lnTo>
                    <a:pt x="7412012" y="4406481"/>
                  </a:lnTo>
                  <a:lnTo>
                    <a:pt x="7447191" y="4378744"/>
                  </a:lnTo>
                  <a:lnTo>
                    <a:pt x="7478827" y="4347108"/>
                  </a:lnTo>
                  <a:lnTo>
                    <a:pt x="7506576" y="4311942"/>
                  </a:lnTo>
                  <a:lnTo>
                    <a:pt x="7530071" y="4273601"/>
                  </a:lnTo>
                  <a:lnTo>
                    <a:pt x="7548969" y="4232427"/>
                  </a:lnTo>
                  <a:lnTo>
                    <a:pt x="7562901" y="4188777"/>
                  </a:lnTo>
                  <a:lnTo>
                    <a:pt x="7571524" y="4143006"/>
                  </a:lnTo>
                  <a:lnTo>
                    <a:pt x="7574483" y="4095483"/>
                  </a:lnTo>
                  <a:lnTo>
                    <a:pt x="7574483" y="378866"/>
                  </a:lnTo>
                  <a:close/>
                </a:path>
              </a:pathLst>
            </a:custGeom>
            <a:solidFill>
              <a:srgbClr val="F3F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43528" y="1733715"/>
              <a:ext cx="8197850" cy="683895"/>
            </a:xfrm>
            <a:custGeom>
              <a:avLst/>
              <a:gdLst/>
              <a:ahLst/>
              <a:cxnLst/>
              <a:rect l="l" t="t" r="r" b="b"/>
              <a:pathLst>
                <a:path w="8197850" h="683894">
                  <a:moveTo>
                    <a:pt x="7958851" y="0"/>
                  </a:moveTo>
                  <a:lnTo>
                    <a:pt x="341870" y="0"/>
                  </a:lnTo>
                  <a:lnTo>
                    <a:pt x="295480" y="3120"/>
                  </a:lnTo>
                  <a:lnTo>
                    <a:pt x="250987" y="12208"/>
                  </a:lnTo>
                  <a:lnTo>
                    <a:pt x="208798" y="26858"/>
                  </a:lnTo>
                  <a:lnTo>
                    <a:pt x="169321" y="46662"/>
                  </a:lnTo>
                  <a:lnTo>
                    <a:pt x="132963" y="71213"/>
                  </a:lnTo>
                  <a:lnTo>
                    <a:pt x="100131" y="100104"/>
                  </a:lnTo>
                  <a:lnTo>
                    <a:pt x="71232" y="132927"/>
                  </a:lnTo>
                  <a:lnTo>
                    <a:pt x="46675" y="169275"/>
                  </a:lnTo>
                  <a:lnTo>
                    <a:pt x="26865" y="208741"/>
                  </a:lnTo>
                  <a:lnTo>
                    <a:pt x="12211" y="250919"/>
                  </a:lnTo>
                  <a:lnTo>
                    <a:pt x="3120" y="295400"/>
                  </a:lnTo>
                  <a:lnTo>
                    <a:pt x="0" y="341777"/>
                  </a:lnTo>
                  <a:lnTo>
                    <a:pt x="3120" y="388154"/>
                  </a:lnTo>
                  <a:lnTo>
                    <a:pt x="12211" y="432634"/>
                  </a:lnTo>
                  <a:lnTo>
                    <a:pt x="26865" y="474811"/>
                  </a:lnTo>
                  <a:lnTo>
                    <a:pt x="46675" y="514278"/>
                  </a:lnTo>
                  <a:lnTo>
                    <a:pt x="71232" y="550626"/>
                  </a:lnTo>
                  <a:lnTo>
                    <a:pt x="100131" y="583449"/>
                  </a:lnTo>
                  <a:lnTo>
                    <a:pt x="132963" y="612339"/>
                  </a:lnTo>
                  <a:lnTo>
                    <a:pt x="169321" y="636890"/>
                  </a:lnTo>
                  <a:lnTo>
                    <a:pt x="208798" y="656694"/>
                  </a:lnTo>
                  <a:lnTo>
                    <a:pt x="250987" y="671344"/>
                  </a:lnTo>
                  <a:lnTo>
                    <a:pt x="295480" y="680433"/>
                  </a:lnTo>
                  <a:lnTo>
                    <a:pt x="341870" y="683553"/>
                  </a:lnTo>
                  <a:lnTo>
                    <a:pt x="7958851" y="683553"/>
                  </a:lnTo>
                  <a:lnTo>
                    <a:pt x="8005240" y="680433"/>
                  </a:lnTo>
                  <a:lnTo>
                    <a:pt x="8049733" y="671344"/>
                  </a:lnTo>
                  <a:lnTo>
                    <a:pt x="8091922" y="656694"/>
                  </a:lnTo>
                  <a:lnTo>
                    <a:pt x="8131399" y="636890"/>
                  </a:lnTo>
                  <a:lnTo>
                    <a:pt x="8167757" y="612339"/>
                  </a:lnTo>
                  <a:lnTo>
                    <a:pt x="8197471" y="586192"/>
                  </a:lnTo>
                  <a:lnTo>
                    <a:pt x="8197471" y="97360"/>
                  </a:lnTo>
                  <a:lnTo>
                    <a:pt x="8167757" y="71213"/>
                  </a:lnTo>
                  <a:lnTo>
                    <a:pt x="8131399" y="46662"/>
                  </a:lnTo>
                  <a:lnTo>
                    <a:pt x="8091922" y="26858"/>
                  </a:lnTo>
                  <a:lnTo>
                    <a:pt x="8049733" y="12208"/>
                  </a:lnTo>
                  <a:lnTo>
                    <a:pt x="8005240" y="3120"/>
                  </a:lnTo>
                  <a:lnTo>
                    <a:pt x="7958851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87717" y="1769941"/>
            <a:ext cx="221615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>
                <a:latin typeface="Arial"/>
                <a:cs typeface="Arial"/>
              </a:rPr>
              <a:t>Geophysical/</a:t>
            </a:r>
            <a:endParaRPr lang="en-US" sz="2000" b="1" spc="-1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>
                <a:latin typeface="Arial"/>
                <a:cs typeface="Arial"/>
              </a:rPr>
              <a:t>Geol</a:t>
            </a:r>
            <a:r>
              <a:rPr lang="en-US" sz="2000" b="1" spc="-10">
                <a:latin typeface="Arial"/>
                <a:cs typeface="Arial"/>
              </a:rPr>
              <a:t>ogical related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1481" y="1876621"/>
            <a:ext cx="12636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Biological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8568" y="2477056"/>
            <a:ext cx="2102485" cy="86106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7100"/>
              </a:lnSpc>
              <a:spcBef>
                <a:spcPts val="145"/>
              </a:spcBef>
            </a:pPr>
            <a:r>
              <a:rPr sz="1400" spc="-20" dirty="0">
                <a:latin typeface="Arial"/>
                <a:cs typeface="Arial"/>
              </a:rPr>
              <a:t>Tsunamis,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Landslides, </a:t>
            </a:r>
            <a:r>
              <a:rPr sz="1400" spc="-20" dirty="0">
                <a:latin typeface="Arial"/>
                <a:cs typeface="Arial"/>
              </a:rPr>
              <a:t>Subsidence,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Volcanic </a:t>
            </a:r>
            <a:r>
              <a:rPr sz="1400" spc="-20" dirty="0">
                <a:latin typeface="Arial"/>
                <a:cs typeface="Arial"/>
              </a:rPr>
              <a:t>eruptions,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Coastal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Erosion, </a:t>
            </a:r>
            <a:r>
              <a:rPr sz="1400" spc="-10" dirty="0">
                <a:latin typeface="Arial"/>
                <a:cs typeface="Arial"/>
              </a:rPr>
              <a:t>Earthquakes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9906" y="4052872"/>
            <a:ext cx="718820" cy="6807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0"/>
              </a:spcBef>
            </a:pPr>
            <a:r>
              <a:rPr sz="1400" spc="-20" dirty="0">
                <a:latin typeface="Arial"/>
                <a:cs typeface="Arial"/>
              </a:rPr>
              <a:t>sea-</a:t>
            </a:r>
            <a:r>
              <a:rPr sz="1400" spc="-30" dirty="0">
                <a:latin typeface="Arial"/>
                <a:cs typeface="Arial"/>
              </a:rPr>
              <a:t>level </a:t>
            </a:r>
            <a:r>
              <a:rPr sz="1400" spc="-10" dirty="0">
                <a:latin typeface="Arial"/>
                <a:cs typeface="Arial"/>
              </a:rPr>
              <a:t>surges, coastal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5043" y="4052872"/>
            <a:ext cx="1283335" cy="6807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indent="151130" algn="just">
              <a:lnSpc>
                <a:spcPct val="103600"/>
              </a:lnSpc>
              <a:spcBef>
                <a:spcPts val="40"/>
              </a:spcBef>
            </a:pPr>
            <a:r>
              <a:rPr sz="1400" dirty="0">
                <a:latin typeface="Arial"/>
                <a:cs typeface="Arial"/>
              </a:rPr>
              <a:t>rise,</a:t>
            </a:r>
            <a:r>
              <a:rPr sz="1400" spc="330" dirty="0">
                <a:latin typeface="Arial"/>
                <a:cs typeface="Arial"/>
              </a:rPr>
              <a:t>   </a:t>
            </a:r>
            <a:r>
              <a:rPr sz="1400" spc="-25" dirty="0">
                <a:latin typeface="Arial"/>
                <a:cs typeface="Arial"/>
              </a:rPr>
              <a:t>storm- </a:t>
            </a:r>
            <a:r>
              <a:rPr sz="1400" spc="-30" dirty="0">
                <a:latin typeface="Arial"/>
                <a:cs typeface="Arial"/>
              </a:rPr>
              <a:t>meteo-</a:t>
            </a:r>
            <a:r>
              <a:rPr sz="1400" spc="-10" dirty="0">
                <a:latin typeface="Arial"/>
                <a:cs typeface="Arial"/>
              </a:rPr>
              <a:t>tsunami, </a:t>
            </a:r>
            <a:r>
              <a:rPr sz="1400" dirty="0">
                <a:latin typeface="Arial"/>
                <a:cs typeface="Arial"/>
              </a:rPr>
              <a:t>flooding,</a:t>
            </a:r>
            <a:r>
              <a:rPr sz="1400" spc="280" dirty="0">
                <a:latin typeface="Arial"/>
                <a:cs typeface="Arial"/>
              </a:rPr>
              <a:t>   </a:t>
            </a:r>
            <a:r>
              <a:rPr sz="1400" spc="-30" dirty="0">
                <a:latin typeface="Arial"/>
                <a:cs typeface="Arial"/>
              </a:rPr>
              <a:t>high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9906" y="4711240"/>
            <a:ext cx="2108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waves</a:t>
            </a:r>
            <a:r>
              <a:rPr sz="1400" spc="3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3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waves</a:t>
            </a:r>
            <a:r>
              <a:rPr sz="1400" spc="3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runup,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39906" y="4939840"/>
            <a:ext cx="69913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400" spc="-30" dirty="0">
                <a:latin typeface="Arial"/>
                <a:cs typeface="Arial"/>
              </a:rPr>
              <a:t>currents, </a:t>
            </a:r>
            <a:r>
              <a:rPr sz="1400" spc="-10" dirty="0">
                <a:latin typeface="Arial"/>
                <a:cs typeface="Arial"/>
              </a:rPr>
              <a:t>Waves,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14605" y="4939840"/>
            <a:ext cx="61404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6515">
              <a:lnSpc>
                <a:spcPct val="101400"/>
              </a:lnSpc>
              <a:spcBef>
                <a:spcPts val="75"/>
              </a:spcBef>
            </a:pPr>
            <a:r>
              <a:rPr sz="1400" spc="-30" dirty="0">
                <a:latin typeface="Arial"/>
                <a:cs typeface="Arial"/>
              </a:rPr>
              <a:t>Marine </a:t>
            </a:r>
            <a:r>
              <a:rPr sz="1400" spc="-10" dirty="0">
                <a:latin typeface="Arial"/>
                <a:cs typeface="Arial"/>
              </a:rPr>
              <a:t>Glacial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45639" y="4939840"/>
            <a:ext cx="40259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0795">
              <a:lnSpc>
                <a:spcPct val="101400"/>
              </a:lnSpc>
              <a:spcBef>
                <a:spcPts val="75"/>
              </a:spcBef>
            </a:pPr>
            <a:r>
              <a:rPr sz="1400" spc="-35" dirty="0">
                <a:latin typeface="Arial"/>
                <a:cs typeface="Arial"/>
              </a:rPr>
              <a:t>Heat </a:t>
            </a:r>
            <a:r>
              <a:rPr sz="1400" spc="-30" dirty="0">
                <a:latin typeface="Arial"/>
                <a:cs typeface="Arial"/>
              </a:rPr>
              <a:t>Melt,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99352" y="5357358"/>
            <a:ext cx="749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07100"/>
              </a:lnSpc>
              <a:spcBef>
                <a:spcPts val="100"/>
              </a:spcBef>
            </a:pPr>
            <a:r>
              <a:rPr sz="1400" spc="-25" dirty="0">
                <a:latin typeface="Arial"/>
                <a:cs typeface="Arial"/>
              </a:rPr>
              <a:t>droughts, </a:t>
            </a:r>
            <a:r>
              <a:rPr sz="1400" spc="-30" dirty="0">
                <a:latin typeface="Arial"/>
                <a:cs typeface="Arial"/>
              </a:rPr>
              <a:t>Saltwater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9906" y="5357358"/>
            <a:ext cx="1271905" cy="6991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145"/>
              </a:spcBef>
              <a:tabLst>
                <a:tab pos="643890" algn="l"/>
              </a:tabLst>
            </a:pPr>
            <a:r>
              <a:rPr sz="1400" spc="-10" dirty="0">
                <a:latin typeface="Arial"/>
                <a:cs typeface="Arial"/>
              </a:rPr>
              <a:t>heavy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rainfall, </a:t>
            </a:r>
            <a:r>
              <a:rPr sz="1400" dirty="0">
                <a:latin typeface="Arial"/>
                <a:cs typeface="Arial"/>
              </a:rPr>
              <a:t>river</a:t>
            </a:r>
            <a:r>
              <a:rPr sz="1400" spc="41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discharge, </a:t>
            </a:r>
            <a:r>
              <a:rPr sz="1400" spc="-10" dirty="0">
                <a:latin typeface="Arial"/>
                <a:cs typeface="Arial"/>
              </a:rPr>
              <a:t>Intrusions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71507" y="2748328"/>
            <a:ext cx="835660" cy="9004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1125" marR="5080" indent="-99060" algn="r">
              <a:lnSpc>
                <a:spcPct val="104299"/>
              </a:lnSpc>
              <a:spcBef>
                <a:spcPts val="25"/>
              </a:spcBef>
            </a:pPr>
            <a:r>
              <a:rPr sz="1400" spc="-25" dirty="0">
                <a:latin typeface="Arial"/>
                <a:cs typeface="Arial"/>
              </a:rPr>
              <a:t>pressures, </a:t>
            </a:r>
            <a:r>
              <a:rPr sz="1400" spc="-10" dirty="0">
                <a:latin typeface="Arial"/>
                <a:cs typeface="Arial"/>
              </a:rPr>
              <a:t>system, </a:t>
            </a:r>
            <a:r>
              <a:rPr sz="1400" spc="-25" dirty="0">
                <a:latin typeface="Arial"/>
                <a:cs typeface="Arial"/>
              </a:rPr>
              <a:t>Pollution,</a:t>
            </a:r>
            <a:endParaRPr sz="140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Arial"/>
                <a:cs typeface="Arial"/>
              </a:rPr>
              <a:t>spills,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28925" y="3638344"/>
            <a:ext cx="877569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4960" marR="5080" indent="-302895" algn="just">
              <a:lnSpc>
                <a:spcPct val="100699"/>
              </a:lnSpc>
              <a:spcBef>
                <a:spcPts val="85"/>
              </a:spcBef>
            </a:pPr>
            <a:r>
              <a:rPr sz="1400" dirty="0">
                <a:latin typeface="Arial"/>
                <a:cs typeface="Arial"/>
              </a:rPr>
              <a:t>Oil</a:t>
            </a:r>
            <a:r>
              <a:rPr sz="1400" spc="405" dirty="0">
                <a:latin typeface="Arial"/>
                <a:cs typeface="Arial"/>
              </a:rPr>
              <a:t>  </a:t>
            </a:r>
            <a:r>
              <a:rPr sz="1400" spc="-25" dirty="0">
                <a:latin typeface="Arial"/>
                <a:cs typeface="Arial"/>
              </a:rPr>
              <a:t>spills, </a:t>
            </a:r>
            <a:r>
              <a:rPr sz="1400" spc="-40" dirty="0">
                <a:latin typeface="Arial"/>
                <a:cs typeface="Arial"/>
              </a:rPr>
              <a:t>waster, </a:t>
            </a:r>
            <a:r>
              <a:rPr sz="1400" spc="-10" dirty="0">
                <a:latin typeface="Arial"/>
                <a:cs typeface="Arial"/>
              </a:rPr>
              <a:t>runoff,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96027" y="2748328"/>
            <a:ext cx="998219" cy="178752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35"/>
              </a:spcBef>
            </a:pPr>
            <a:r>
              <a:rPr sz="1400" spc="-20" dirty="0">
                <a:latin typeface="Arial"/>
                <a:cs typeface="Arial"/>
              </a:rPr>
              <a:t>Urbanization </a:t>
            </a:r>
            <a:r>
              <a:rPr sz="1400" spc="-10" dirty="0">
                <a:latin typeface="Arial"/>
                <a:cs typeface="Arial"/>
              </a:rPr>
              <a:t>Wastewater Marine Chemical Overfishing, nuclear agricultural tourism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71507" y="4296712"/>
            <a:ext cx="835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/>
                <a:cs typeface="Arial"/>
              </a:rPr>
              <a:t>pressures,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96027" y="4497822"/>
            <a:ext cx="2012950" cy="6991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104299"/>
              </a:lnSpc>
              <a:spcBef>
                <a:spcPts val="145"/>
              </a:spcBef>
            </a:pPr>
            <a:r>
              <a:rPr sz="1400" dirty="0">
                <a:latin typeface="Arial"/>
                <a:cs typeface="Arial"/>
              </a:rPr>
              <a:t>political</a:t>
            </a:r>
            <a:r>
              <a:rPr sz="1400" spc="2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interference</a:t>
            </a:r>
            <a:r>
              <a:rPr sz="1400" spc="229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corruption,</a:t>
            </a:r>
            <a:r>
              <a:rPr sz="1400" spc="434" dirty="0">
                <a:latin typeface="Arial"/>
                <a:cs typeface="Arial"/>
              </a:rPr>
              <a:t>  </a:t>
            </a:r>
            <a:r>
              <a:rPr sz="1400" spc="-25" dirty="0">
                <a:latin typeface="Arial"/>
                <a:cs typeface="Arial"/>
              </a:rPr>
              <a:t>maladaptive </a:t>
            </a:r>
            <a:r>
              <a:rPr sz="1400" spc="-10" dirty="0">
                <a:latin typeface="Arial"/>
                <a:cs typeface="Arial"/>
              </a:rPr>
              <a:t>planning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36120" y="5828826"/>
            <a:ext cx="90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58978" y="3353084"/>
            <a:ext cx="5564505" cy="683895"/>
          </a:xfrm>
          <a:custGeom>
            <a:avLst/>
            <a:gdLst/>
            <a:ahLst/>
            <a:cxnLst/>
            <a:rect l="l" t="t" r="r" b="b"/>
            <a:pathLst>
              <a:path w="5564505" h="683895">
                <a:moveTo>
                  <a:pt x="5222063" y="0"/>
                </a:moveTo>
                <a:lnTo>
                  <a:pt x="341867" y="0"/>
                </a:lnTo>
                <a:lnTo>
                  <a:pt x="295478" y="3120"/>
                </a:lnTo>
                <a:lnTo>
                  <a:pt x="250985" y="12208"/>
                </a:lnTo>
                <a:lnTo>
                  <a:pt x="208797" y="26858"/>
                </a:lnTo>
                <a:lnTo>
                  <a:pt x="169320" y="46662"/>
                </a:lnTo>
                <a:lnTo>
                  <a:pt x="132962" y="71213"/>
                </a:lnTo>
                <a:lnTo>
                  <a:pt x="100130" y="100104"/>
                </a:lnTo>
                <a:lnTo>
                  <a:pt x="71232" y="132927"/>
                </a:lnTo>
                <a:lnTo>
                  <a:pt x="46674" y="169275"/>
                </a:lnTo>
                <a:lnTo>
                  <a:pt x="26865" y="208741"/>
                </a:lnTo>
                <a:lnTo>
                  <a:pt x="12211" y="250919"/>
                </a:lnTo>
                <a:lnTo>
                  <a:pt x="3120" y="295400"/>
                </a:lnTo>
                <a:lnTo>
                  <a:pt x="0" y="341777"/>
                </a:lnTo>
                <a:lnTo>
                  <a:pt x="3120" y="388154"/>
                </a:lnTo>
                <a:lnTo>
                  <a:pt x="12211" y="432634"/>
                </a:lnTo>
                <a:lnTo>
                  <a:pt x="26865" y="474812"/>
                </a:lnTo>
                <a:lnTo>
                  <a:pt x="46674" y="514278"/>
                </a:lnTo>
                <a:lnTo>
                  <a:pt x="71232" y="550626"/>
                </a:lnTo>
                <a:lnTo>
                  <a:pt x="100130" y="583450"/>
                </a:lnTo>
                <a:lnTo>
                  <a:pt x="132962" y="612340"/>
                </a:lnTo>
                <a:lnTo>
                  <a:pt x="169320" y="636891"/>
                </a:lnTo>
                <a:lnTo>
                  <a:pt x="208797" y="656695"/>
                </a:lnTo>
                <a:lnTo>
                  <a:pt x="250985" y="671345"/>
                </a:lnTo>
                <a:lnTo>
                  <a:pt x="295478" y="680434"/>
                </a:lnTo>
                <a:lnTo>
                  <a:pt x="341867" y="683554"/>
                </a:lnTo>
                <a:lnTo>
                  <a:pt x="5222063" y="683554"/>
                </a:lnTo>
                <a:lnTo>
                  <a:pt x="5268452" y="680434"/>
                </a:lnTo>
                <a:lnTo>
                  <a:pt x="5312945" y="671345"/>
                </a:lnTo>
                <a:lnTo>
                  <a:pt x="5355133" y="656695"/>
                </a:lnTo>
                <a:lnTo>
                  <a:pt x="5394610" y="636891"/>
                </a:lnTo>
                <a:lnTo>
                  <a:pt x="5430968" y="612340"/>
                </a:lnTo>
                <a:lnTo>
                  <a:pt x="5463800" y="583450"/>
                </a:lnTo>
                <a:lnTo>
                  <a:pt x="5492698" y="550626"/>
                </a:lnTo>
                <a:lnTo>
                  <a:pt x="5517256" y="514278"/>
                </a:lnTo>
                <a:lnTo>
                  <a:pt x="5537065" y="474812"/>
                </a:lnTo>
                <a:lnTo>
                  <a:pt x="5551719" y="432634"/>
                </a:lnTo>
                <a:lnTo>
                  <a:pt x="5560810" y="388154"/>
                </a:lnTo>
                <a:lnTo>
                  <a:pt x="5563930" y="341777"/>
                </a:lnTo>
                <a:lnTo>
                  <a:pt x="5560810" y="295400"/>
                </a:lnTo>
                <a:lnTo>
                  <a:pt x="5551719" y="250919"/>
                </a:lnTo>
                <a:lnTo>
                  <a:pt x="5537065" y="208741"/>
                </a:lnTo>
                <a:lnTo>
                  <a:pt x="5517256" y="169275"/>
                </a:lnTo>
                <a:lnTo>
                  <a:pt x="5492698" y="132927"/>
                </a:lnTo>
                <a:lnTo>
                  <a:pt x="5463800" y="100104"/>
                </a:lnTo>
                <a:lnTo>
                  <a:pt x="5430968" y="71213"/>
                </a:lnTo>
                <a:lnTo>
                  <a:pt x="5394610" y="46662"/>
                </a:lnTo>
                <a:lnTo>
                  <a:pt x="5355133" y="26858"/>
                </a:lnTo>
                <a:lnTo>
                  <a:pt x="5312945" y="12208"/>
                </a:lnTo>
                <a:lnTo>
                  <a:pt x="5268452" y="3120"/>
                </a:lnTo>
                <a:lnTo>
                  <a:pt x="5222063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98524" y="3510349"/>
            <a:ext cx="1321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Ecological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06489" y="3342709"/>
            <a:ext cx="242379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43535">
              <a:lnSpc>
                <a:spcPct val="104000"/>
              </a:lnSpc>
            </a:pPr>
            <a:r>
              <a:rPr sz="2000" b="1" dirty="0">
                <a:latin typeface="Calibri"/>
                <a:cs typeface="Calibri"/>
              </a:rPr>
              <a:t>Ocean</a:t>
            </a:r>
            <a:r>
              <a:rPr sz="2000" b="1" spc="1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weather, </a:t>
            </a:r>
            <a:r>
              <a:rPr sz="2000" b="1" dirty="0">
                <a:latin typeface="Calibri"/>
                <a:cs typeface="Calibri"/>
              </a:rPr>
              <a:t>hydrology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11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climate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39626" y="1748605"/>
            <a:ext cx="18675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356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Local Anthropogenic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55716" y="4238800"/>
            <a:ext cx="2134235" cy="1281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700"/>
              </a:lnSpc>
              <a:spcBef>
                <a:spcPts val="135"/>
              </a:spcBef>
            </a:pPr>
            <a:r>
              <a:rPr sz="1400" spc="-20" dirty="0">
                <a:latin typeface="Arial"/>
                <a:cs typeface="Arial"/>
              </a:rPr>
              <a:t>Wetland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Degradation, </a:t>
            </a:r>
            <a:r>
              <a:rPr sz="1400" spc="-20" dirty="0">
                <a:latin typeface="Arial"/>
                <a:cs typeface="Arial"/>
              </a:rPr>
              <a:t>acidification,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de- </a:t>
            </a:r>
            <a:r>
              <a:rPr sz="1400" spc="-20" dirty="0">
                <a:latin typeface="Arial"/>
                <a:cs typeface="Arial"/>
              </a:rPr>
              <a:t>oxygenation,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of biodiversity,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loss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seabed habitats,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Coral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bleaching, </a:t>
            </a:r>
            <a:r>
              <a:rPr sz="1400" spc="-20" dirty="0">
                <a:latin typeface="Arial"/>
                <a:cs typeface="Arial"/>
              </a:rPr>
              <a:t>Eutrophication,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connectivity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60093" y="2519728"/>
            <a:ext cx="2093595" cy="659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sz="1400" spc="-10" dirty="0">
                <a:latin typeface="Arial"/>
                <a:cs typeface="Arial"/>
              </a:rPr>
              <a:t>Algal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Blooms,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Invasive </a:t>
            </a:r>
            <a:r>
              <a:rPr sz="1400" spc="-20" dirty="0">
                <a:latin typeface="Arial"/>
                <a:cs typeface="Arial"/>
              </a:rPr>
              <a:t>Species,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Aquatic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diseases, </a:t>
            </a:r>
            <a:r>
              <a:rPr sz="1400" spc="-20" dirty="0">
                <a:latin typeface="Arial"/>
                <a:cs typeface="Arial"/>
              </a:rPr>
              <a:t>Nuisance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blooms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194757"/>
            <a:ext cx="10388600" cy="4981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2965" y="1919151"/>
            <a:ext cx="2365034" cy="44627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2206" y="1919151"/>
            <a:ext cx="2365033" cy="44627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30658" y="1919151"/>
            <a:ext cx="8300720" cy="4462780"/>
            <a:chOff x="1830658" y="1919151"/>
            <a:chExt cx="8300720" cy="44627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1445" y="1919151"/>
              <a:ext cx="2273832" cy="44627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30658" y="2042501"/>
              <a:ext cx="8300720" cy="683895"/>
            </a:xfrm>
            <a:custGeom>
              <a:avLst/>
              <a:gdLst/>
              <a:ahLst/>
              <a:cxnLst/>
              <a:rect l="l" t="t" r="r" b="b"/>
              <a:pathLst>
                <a:path w="8300720" h="683894">
                  <a:moveTo>
                    <a:pt x="7958851" y="0"/>
                  </a:moveTo>
                  <a:lnTo>
                    <a:pt x="341868" y="0"/>
                  </a:lnTo>
                  <a:lnTo>
                    <a:pt x="295479" y="3120"/>
                  </a:lnTo>
                  <a:lnTo>
                    <a:pt x="250986" y="12208"/>
                  </a:lnTo>
                  <a:lnTo>
                    <a:pt x="208798" y="26858"/>
                  </a:lnTo>
                  <a:lnTo>
                    <a:pt x="169321" y="46662"/>
                  </a:lnTo>
                  <a:lnTo>
                    <a:pt x="132963" y="71213"/>
                  </a:lnTo>
                  <a:lnTo>
                    <a:pt x="100131" y="100104"/>
                  </a:lnTo>
                  <a:lnTo>
                    <a:pt x="71232" y="132927"/>
                  </a:lnTo>
                  <a:lnTo>
                    <a:pt x="46675" y="169275"/>
                  </a:lnTo>
                  <a:lnTo>
                    <a:pt x="26865" y="208741"/>
                  </a:lnTo>
                  <a:lnTo>
                    <a:pt x="12211" y="250919"/>
                  </a:lnTo>
                  <a:lnTo>
                    <a:pt x="3120" y="295400"/>
                  </a:lnTo>
                  <a:lnTo>
                    <a:pt x="0" y="341777"/>
                  </a:lnTo>
                  <a:lnTo>
                    <a:pt x="3120" y="388154"/>
                  </a:lnTo>
                  <a:lnTo>
                    <a:pt x="12211" y="432634"/>
                  </a:lnTo>
                  <a:lnTo>
                    <a:pt x="26865" y="474812"/>
                  </a:lnTo>
                  <a:lnTo>
                    <a:pt x="46675" y="514278"/>
                  </a:lnTo>
                  <a:lnTo>
                    <a:pt x="71232" y="550626"/>
                  </a:lnTo>
                  <a:lnTo>
                    <a:pt x="100131" y="583450"/>
                  </a:lnTo>
                  <a:lnTo>
                    <a:pt x="132963" y="612340"/>
                  </a:lnTo>
                  <a:lnTo>
                    <a:pt x="169321" y="636891"/>
                  </a:lnTo>
                  <a:lnTo>
                    <a:pt x="208798" y="656695"/>
                  </a:lnTo>
                  <a:lnTo>
                    <a:pt x="250986" y="671345"/>
                  </a:lnTo>
                  <a:lnTo>
                    <a:pt x="295479" y="680434"/>
                  </a:lnTo>
                  <a:lnTo>
                    <a:pt x="341868" y="683554"/>
                  </a:lnTo>
                  <a:lnTo>
                    <a:pt x="7958851" y="683554"/>
                  </a:lnTo>
                  <a:lnTo>
                    <a:pt x="8005240" y="680434"/>
                  </a:lnTo>
                  <a:lnTo>
                    <a:pt x="8049733" y="671345"/>
                  </a:lnTo>
                  <a:lnTo>
                    <a:pt x="8091922" y="656695"/>
                  </a:lnTo>
                  <a:lnTo>
                    <a:pt x="8131399" y="636891"/>
                  </a:lnTo>
                  <a:lnTo>
                    <a:pt x="8167757" y="612340"/>
                  </a:lnTo>
                  <a:lnTo>
                    <a:pt x="8200589" y="583450"/>
                  </a:lnTo>
                  <a:lnTo>
                    <a:pt x="8229487" y="550626"/>
                  </a:lnTo>
                  <a:lnTo>
                    <a:pt x="8254045" y="514278"/>
                  </a:lnTo>
                  <a:lnTo>
                    <a:pt x="8273854" y="474812"/>
                  </a:lnTo>
                  <a:lnTo>
                    <a:pt x="8288508" y="432634"/>
                  </a:lnTo>
                  <a:lnTo>
                    <a:pt x="8297599" y="388154"/>
                  </a:lnTo>
                  <a:lnTo>
                    <a:pt x="8300720" y="341777"/>
                  </a:lnTo>
                  <a:lnTo>
                    <a:pt x="8297599" y="295400"/>
                  </a:lnTo>
                  <a:lnTo>
                    <a:pt x="8288508" y="250919"/>
                  </a:lnTo>
                  <a:lnTo>
                    <a:pt x="8273854" y="208741"/>
                  </a:lnTo>
                  <a:lnTo>
                    <a:pt x="8254045" y="169275"/>
                  </a:lnTo>
                  <a:lnTo>
                    <a:pt x="8229487" y="132927"/>
                  </a:lnTo>
                  <a:lnTo>
                    <a:pt x="8200589" y="100104"/>
                  </a:lnTo>
                  <a:lnTo>
                    <a:pt x="8167757" y="71213"/>
                  </a:lnTo>
                  <a:lnTo>
                    <a:pt x="8131399" y="46662"/>
                  </a:lnTo>
                  <a:lnTo>
                    <a:pt x="8091922" y="26858"/>
                  </a:lnTo>
                  <a:lnTo>
                    <a:pt x="8049733" y="12208"/>
                  </a:lnTo>
                  <a:lnTo>
                    <a:pt x="8005240" y="3120"/>
                  </a:lnTo>
                  <a:lnTo>
                    <a:pt x="7958851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03115" y="2172277"/>
            <a:ext cx="17716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407771" y="2196661"/>
            <a:ext cx="2212975" cy="319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373380" marR="640715" indent="-292735">
              <a:lnSpc>
                <a:spcPct val="100600"/>
              </a:lnSpc>
              <a:spcBef>
                <a:spcPts val="1670"/>
              </a:spcBef>
              <a:buChar char="•"/>
              <a:tabLst>
                <a:tab pos="373380" algn="l"/>
              </a:tabLst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Multi-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hazard evaluation frameworks</a:t>
            </a:r>
            <a:endParaRPr sz="1700">
              <a:latin typeface="Arial"/>
              <a:cs typeface="Arial"/>
            </a:endParaRPr>
          </a:p>
          <a:p>
            <a:pPr marL="373380" marR="5080" indent="-292735">
              <a:lnSpc>
                <a:spcPts val="1989"/>
              </a:lnSpc>
              <a:spcBef>
                <a:spcPts val="1160"/>
              </a:spcBef>
              <a:buChar char="•"/>
              <a:tabLst>
                <a:tab pos="373380" algn="l"/>
              </a:tabLst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Multi-level,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multi-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sector</a:t>
            </a:r>
            <a:r>
              <a:rPr sz="17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700">
              <a:latin typeface="Arial"/>
              <a:cs typeface="Arial"/>
            </a:endParaRPr>
          </a:p>
          <a:p>
            <a:pPr marL="373380" marR="496570" indent="-292735">
              <a:lnSpc>
                <a:spcPct val="100600"/>
              </a:lnSpc>
              <a:spcBef>
                <a:spcPts val="894"/>
              </a:spcBef>
              <a:buChar char="•"/>
              <a:tabLst>
                <a:tab pos="373380" algn="l"/>
              </a:tabLst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vulnerability analysis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0221" y="2885488"/>
            <a:ext cx="2208530" cy="31591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5904" marR="132715" indent="-243840">
              <a:lnSpc>
                <a:spcPct val="97900"/>
              </a:lnSpc>
              <a:spcBef>
                <a:spcPts val="135"/>
              </a:spcBef>
              <a:buChar char="•"/>
              <a:tabLst>
                <a:tab pos="255904" algn="l"/>
              </a:tabLst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Monitoring,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Forecasting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warning systems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(multi-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hazard)</a:t>
            </a:r>
            <a:endParaRPr sz="1400">
              <a:latin typeface="Arial"/>
              <a:cs typeface="Arial"/>
            </a:endParaRPr>
          </a:p>
          <a:p>
            <a:pPr marL="255904" marR="5080" indent="-243840">
              <a:lnSpc>
                <a:spcPts val="1610"/>
              </a:lnSpc>
              <a:spcBef>
                <a:spcPts val="1019"/>
              </a:spcBef>
              <a:buChar char="•"/>
              <a:tabLst>
                <a:tab pos="255904" algn="l"/>
              </a:tabLst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Warning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Dissemination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Communication</a:t>
            </a:r>
            <a:endParaRPr sz="1400">
              <a:latin typeface="Arial"/>
              <a:cs typeface="Arial"/>
            </a:endParaRPr>
          </a:p>
          <a:p>
            <a:pPr marL="255904" marR="699770" indent="-243840">
              <a:lnSpc>
                <a:spcPts val="1580"/>
              </a:lnSpc>
              <a:spcBef>
                <a:spcPts val="1125"/>
              </a:spcBef>
              <a:buChar char="•"/>
              <a:tabLst>
                <a:tab pos="255904" algn="l"/>
              </a:tabLst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Preparedness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endParaRPr sz="1400">
              <a:latin typeface="Arial"/>
              <a:cs typeface="Arial"/>
            </a:endParaRPr>
          </a:p>
          <a:p>
            <a:pPr marL="255904" marR="76835" indent="-243840">
              <a:lnSpc>
                <a:spcPct val="95000"/>
              </a:lnSpc>
              <a:spcBef>
                <a:spcPts val="1085"/>
              </a:spcBef>
              <a:buChar char="•"/>
              <a:tabLst>
                <a:tab pos="255904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Sectoral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medium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long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(zoning, infrastructure),</a:t>
            </a:r>
            <a:endParaRPr sz="1400">
              <a:latin typeface="Arial"/>
              <a:cs typeface="Arial"/>
            </a:endParaRPr>
          </a:p>
          <a:p>
            <a:pPr marL="255904" indent="-243204">
              <a:lnSpc>
                <a:spcPct val="100000"/>
              </a:lnSpc>
              <a:spcBef>
                <a:spcPts val="1010"/>
              </a:spcBef>
              <a:buChar char="•"/>
              <a:tabLst>
                <a:tab pos="255904" algn="l"/>
              </a:tabLst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Nature-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solutions,</a:t>
            </a:r>
            <a:endParaRPr sz="1400">
              <a:latin typeface="Arial"/>
              <a:cs typeface="Arial"/>
            </a:endParaRPr>
          </a:p>
          <a:p>
            <a:pPr marL="255904" indent="-243204">
              <a:lnSpc>
                <a:spcPct val="100000"/>
              </a:lnSpc>
              <a:spcBef>
                <a:spcPts val="935"/>
              </a:spcBef>
              <a:buChar char="•"/>
              <a:tabLst>
                <a:tab pos="255904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twins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92779" y="2097590"/>
            <a:ext cx="2127885" cy="4184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68275" marR="206375" indent="253365">
              <a:lnSpc>
                <a:spcPct val="102400"/>
              </a:lnSpc>
              <a:spcBef>
                <a:spcPts val="50"/>
              </a:spcBef>
            </a:pP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Governance/ Institutional/Social</a:t>
            </a:r>
            <a:endParaRPr sz="1700">
              <a:latin typeface="Arial"/>
              <a:cs typeface="Arial"/>
            </a:endParaRPr>
          </a:p>
          <a:p>
            <a:pPr marL="255904" marR="285750" indent="-243840">
              <a:lnSpc>
                <a:spcPts val="1610"/>
              </a:lnSpc>
              <a:spcBef>
                <a:spcPts val="1445"/>
              </a:spcBef>
              <a:buChar char="•"/>
              <a:tabLst>
                <a:tab pos="255904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Marine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Maritime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Spatial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endParaRPr sz="1400">
              <a:latin typeface="Arial"/>
              <a:cs typeface="Arial"/>
            </a:endParaRPr>
          </a:p>
          <a:p>
            <a:pPr marL="255904" indent="-243204">
              <a:lnSpc>
                <a:spcPct val="100000"/>
              </a:lnSpc>
              <a:spcBef>
                <a:spcPts val="985"/>
              </a:spcBef>
              <a:buChar char="•"/>
              <a:tabLst>
                <a:tab pos="255904" algn="l"/>
              </a:tabLst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Governance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Framework</a:t>
            </a:r>
            <a:endParaRPr sz="1400">
              <a:latin typeface="Arial"/>
              <a:cs typeface="Arial"/>
            </a:endParaRPr>
          </a:p>
          <a:p>
            <a:pPr marL="255904" marR="514350" indent="-243840">
              <a:lnSpc>
                <a:spcPct val="101400"/>
              </a:lnSpc>
              <a:spcBef>
                <a:spcPts val="890"/>
              </a:spcBef>
              <a:buChar char="•"/>
              <a:tabLst>
                <a:tab pos="255904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Disaster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recovery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planning</a:t>
            </a:r>
            <a:endParaRPr sz="1400">
              <a:latin typeface="Arial"/>
              <a:cs typeface="Arial"/>
            </a:endParaRPr>
          </a:p>
          <a:p>
            <a:pPr marL="255904" marR="545465" indent="-243840">
              <a:lnSpc>
                <a:spcPts val="1580"/>
              </a:lnSpc>
              <a:spcBef>
                <a:spcPts val="1050"/>
              </a:spcBef>
              <a:buChar char="•"/>
              <a:tabLst>
                <a:tab pos="255904" algn="l"/>
              </a:tabLst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Equitable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coastal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resilience</a:t>
            </a:r>
            <a:endParaRPr sz="1400">
              <a:latin typeface="Arial"/>
              <a:cs typeface="Arial"/>
            </a:endParaRPr>
          </a:p>
          <a:p>
            <a:pPr marL="255904" marR="148590" indent="-243840">
              <a:lnSpc>
                <a:spcPct val="95000"/>
              </a:lnSpc>
              <a:spcBef>
                <a:spcPts val="1080"/>
              </a:spcBef>
              <a:buChar char="•"/>
              <a:tabLst>
                <a:tab pos="255904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Government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investments,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financing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endParaRPr sz="1400">
              <a:latin typeface="Arial"/>
              <a:cs typeface="Arial"/>
            </a:endParaRPr>
          </a:p>
          <a:p>
            <a:pPr marL="255904" indent="-243204">
              <a:lnSpc>
                <a:spcPct val="100000"/>
              </a:lnSpc>
              <a:spcBef>
                <a:spcPts val="1035"/>
              </a:spcBef>
              <a:buChar char="•"/>
              <a:tabLst>
                <a:tab pos="255904" algn="l"/>
              </a:tabLst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Capacity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endParaRPr sz="1400">
              <a:latin typeface="Arial"/>
              <a:cs typeface="Arial"/>
            </a:endParaRPr>
          </a:p>
          <a:p>
            <a:pPr marL="255904" marR="602615" indent="-243840">
              <a:lnSpc>
                <a:spcPts val="1610"/>
              </a:lnSpc>
              <a:spcBef>
                <a:spcPts val="1025"/>
              </a:spcBef>
              <a:buChar char="•"/>
              <a:tabLst>
                <a:tab pos="255904" algn="l"/>
              </a:tabLst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Corporate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social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925" rIns="0" bIns="0" rtlCol="0">
            <a:spAutoFit/>
          </a:bodyPr>
          <a:lstStyle/>
          <a:p>
            <a:pPr marL="12954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Coastal</a:t>
            </a:r>
            <a:r>
              <a:rPr spc="-114" dirty="0"/>
              <a:t> </a:t>
            </a:r>
            <a:r>
              <a:rPr dirty="0"/>
              <a:t>Resilience</a:t>
            </a:r>
            <a:r>
              <a:rPr spc="-114" dirty="0"/>
              <a:t> </a:t>
            </a:r>
            <a:r>
              <a:rPr spc="-75" dirty="0"/>
              <a:t>Components</a:t>
            </a:r>
            <a:r>
              <a:rPr spc="-100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spc="-20" dirty="0"/>
              <a:t>Elements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625" y="1135473"/>
            <a:ext cx="53232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Current</a:t>
            </a:r>
            <a:r>
              <a:rPr spc="-55" dirty="0"/>
              <a:t> </a:t>
            </a:r>
            <a:r>
              <a:rPr spc="-110" dirty="0"/>
              <a:t>work</a:t>
            </a:r>
            <a:r>
              <a:rPr spc="-80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spc="-85" dirty="0"/>
              <a:t>the</a:t>
            </a:r>
            <a:r>
              <a:rPr spc="-70" dirty="0"/>
              <a:t> </a:t>
            </a:r>
            <a:r>
              <a:rPr spc="-100" dirty="0"/>
              <a:t>Ocean</a:t>
            </a:r>
            <a:r>
              <a:rPr spc="-60" dirty="0"/>
              <a:t> </a:t>
            </a:r>
            <a:r>
              <a:rPr spc="-30" dirty="0"/>
              <a:t>Decade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8680" y="2836215"/>
            <a:ext cx="8957945" cy="303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As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November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2023,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Challenge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6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focus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of</a:t>
            </a:r>
            <a:endParaRPr sz="15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200"/>
              </a:spcBef>
              <a:buFont typeface="Arial"/>
              <a:buChar char="■"/>
              <a:tabLst>
                <a:tab pos="304800" algn="l"/>
              </a:tabLst>
            </a:pPr>
            <a:r>
              <a:rPr sz="1500" b="1" dirty="0">
                <a:latin typeface="Arial"/>
                <a:cs typeface="Arial"/>
              </a:rPr>
              <a:t>4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Programmes</a:t>
            </a:r>
            <a:endParaRPr sz="1500">
              <a:latin typeface="Arial"/>
              <a:cs typeface="Arial"/>
            </a:endParaRPr>
          </a:p>
          <a:p>
            <a:pPr marL="694055" lvl="1" indent="-292100">
              <a:lnSpc>
                <a:spcPct val="100000"/>
              </a:lnSpc>
              <a:spcBef>
                <a:spcPts val="1005"/>
              </a:spcBef>
              <a:buChar char="•"/>
              <a:tabLst>
                <a:tab pos="694055" algn="l"/>
              </a:tabLst>
            </a:pPr>
            <a:r>
              <a:rPr sz="1500" dirty="0">
                <a:latin typeface="Arial"/>
                <a:cs typeface="Arial"/>
              </a:rPr>
              <a:t>Covering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all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ocean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basins,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but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polar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oceans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are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less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represented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Programme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level</a:t>
            </a:r>
            <a:endParaRPr sz="1500">
              <a:latin typeface="Arial"/>
              <a:cs typeface="Arial"/>
            </a:endParaRPr>
          </a:p>
          <a:p>
            <a:pPr marL="748030" lvl="1" indent="-346075">
              <a:lnSpc>
                <a:spcPct val="100000"/>
              </a:lnSpc>
              <a:spcBef>
                <a:spcPts val="1080"/>
              </a:spcBef>
              <a:buChar char="•"/>
              <a:tabLst>
                <a:tab pos="748030" algn="l"/>
              </a:tabLst>
            </a:pPr>
            <a:r>
              <a:rPr sz="1500" dirty="0">
                <a:latin typeface="Arial"/>
                <a:cs typeface="Arial"/>
              </a:rPr>
              <a:t>3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Led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by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European-based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institutions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One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led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by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Asia-based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institution</a:t>
            </a:r>
            <a:endParaRPr sz="15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010"/>
              </a:spcBef>
              <a:buFont typeface="Arial"/>
              <a:buChar char="■"/>
              <a:tabLst>
                <a:tab pos="304800" algn="l"/>
              </a:tabLst>
            </a:pPr>
            <a:r>
              <a:rPr sz="1500" b="1" dirty="0">
                <a:latin typeface="Arial"/>
                <a:cs typeface="Arial"/>
              </a:rPr>
              <a:t>24</a:t>
            </a:r>
            <a:r>
              <a:rPr sz="1500" b="1" spc="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Projects</a:t>
            </a:r>
            <a:endParaRPr sz="1500">
              <a:latin typeface="Arial"/>
              <a:cs typeface="Arial"/>
            </a:endParaRPr>
          </a:p>
          <a:p>
            <a:pPr marL="645160" lvl="1" indent="-243204">
              <a:lnSpc>
                <a:spcPct val="100000"/>
              </a:lnSpc>
              <a:spcBef>
                <a:spcPts val="1105"/>
              </a:spcBef>
              <a:buChar char="•"/>
              <a:tabLst>
                <a:tab pos="645160" algn="l"/>
              </a:tabLst>
            </a:pPr>
            <a:r>
              <a:rPr sz="1500" dirty="0">
                <a:latin typeface="Arial"/>
                <a:cs typeface="Arial"/>
              </a:rPr>
              <a:t>North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Atlantic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Ocean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most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represented,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while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Southern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Ocean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least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represented</a:t>
            </a:r>
            <a:endParaRPr sz="1500">
              <a:latin typeface="Arial"/>
              <a:cs typeface="Arial"/>
            </a:endParaRPr>
          </a:p>
          <a:p>
            <a:pPr marL="645160" marR="313690" lvl="1" indent="-243840">
              <a:lnSpc>
                <a:spcPct val="106700"/>
              </a:lnSpc>
              <a:spcBef>
                <a:spcPts val="860"/>
              </a:spcBef>
              <a:buChar char="•"/>
              <a:tabLst>
                <a:tab pos="645160" algn="l"/>
              </a:tabLst>
            </a:pPr>
            <a:r>
              <a:rPr sz="1500" dirty="0">
                <a:latin typeface="Arial"/>
                <a:cs typeface="Arial"/>
              </a:rPr>
              <a:t>Europe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dominates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representation,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while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Africa,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Small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Island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Developing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States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(SIDS)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and </a:t>
            </a:r>
            <a:r>
              <a:rPr sz="1500" dirty="0">
                <a:latin typeface="Arial"/>
                <a:cs typeface="Arial"/>
              </a:rPr>
              <a:t>Australia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Pacific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region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lack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both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Projects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Programmes</a:t>
            </a:r>
            <a:endParaRPr sz="15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985"/>
              </a:spcBef>
              <a:buFont typeface="Arial"/>
              <a:buChar char="■"/>
              <a:tabLst>
                <a:tab pos="304800" algn="l"/>
              </a:tabLst>
            </a:pPr>
            <a:r>
              <a:rPr sz="1500" b="1" dirty="0">
                <a:latin typeface="Arial"/>
                <a:cs typeface="Arial"/>
              </a:rPr>
              <a:t>6</a:t>
            </a:r>
            <a:r>
              <a:rPr sz="1500" b="1" spc="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Contributions</a:t>
            </a:r>
            <a:r>
              <a:rPr sz="1500" b="1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addressing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specific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components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within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challenge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410" y="1737276"/>
            <a:ext cx="1682750" cy="62230"/>
          </a:xfrm>
          <a:custGeom>
            <a:avLst/>
            <a:gdLst/>
            <a:ahLst/>
            <a:cxnLst/>
            <a:rect l="l" t="t" r="r" b="b"/>
            <a:pathLst>
              <a:path w="1682750" h="62230">
                <a:moveTo>
                  <a:pt x="1682709" y="0"/>
                </a:moveTo>
                <a:lnTo>
                  <a:pt x="0" y="0"/>
                </a:lnTo>
                <a:lnTo>
                  <a:pt x="0" y="61890"/>
                </a:lnTo>
                <a:lnTo>
                  <a:pt x="1682709" y="61890"/>
                </a:lnTo>
                <a:lnTo>
                  <a:pt x="1682709" y="0"/>
                </a:lnTo>
                <a:close/>
              </a:path>
            </a:pathLst>
          </a:custGeom>
          <a:solidFill>
            <a:srgbClr val="01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387" y="922432"/>
            <a:ext cx="1493361" cy="10684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194757"/>
            <a:ext cx="10388600" cy="49814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3466" y="2061731"/>
            <a:ext cx="9286875" cy="551180"/>
          </a:xfrm>
          <a:prstGeom prst="rect">
            <a:avLst/>
          </a:prstGeom>
          <a:solidFill>
            <a:srgbClr val="9DC3E6"/>
          </a:solidFill>
          <a:ln w="5409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7470" marR="155575">
              <a:lnSpc>
                <a:spcPct val="100000"/>
              </a:lnSpc>
              <a:spcBef>
                <a:spcPts val="315"/>
              </a:spcBef>
            </a:pPr>
            <a:r>
              <a:rPr sz="1500" dirty="0">
                <a:latin typeface="Arial"/>
                <a:cs typeface="Arial"/>
              </a:rPr>
              <a:t>Decade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Collaborative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Centres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dedicated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Coastal</a:t>
            </a:r>
            <a:r>
              <a:rPr sz="1500" b="1" spc="10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Resilience</a:t>
            </a:r>
            <a:r>
              <a:rPr sz="1500" b="1" spc="1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Ocean</a:t>
            </a:r>
            <a:r>
              <a:rPr sz="1500" b="1" spc="1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Predictions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both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contribute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coordination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existing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initiatives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3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/>
              <a:t>White</a:t>
            </a:r>
            <a:r>
              <a:rPr spc="-60" dirty="0"/>
              <a:t> </a:t>
            </a:r>
            <a:r>
              <a:rPr spc="-50" dirty="0"/>
              <a:t>paper:</a:t>
            </a:r>
            <a:r>
              <a:rPr spc="-140" dirty="0"/>
              <a:t> </a:t>
            </a:r>
            <a:r>
              <a:rPr spc="-75" dirty="0"/>
              <a:t>Decade</a:t>
            </a:r>
            <a:r>
              <a:rPr spc="-110" dirty="0"/>
              <a:t> </a:t>
            </a:r>
            <a:r>
              <a:rPr spc="-35" dirty="0"/>
              <a:t>outcomes</a:t>
            </a:r>
            <a:r>
              <a:rPr spc="-95" dirty="0"/>
              <a:t> </a:t>
            </a:r>
            <a:r>
              <a:rPr spc="-10" dirty="0"/>
              <a:t>for</a:t>
            </a:r>
            <a:r>
              <a:rPr spc="-100" dirty="0"/>
              <a:t> </a:t>
            </a:r>
            <a:r>
              <a:rPr spc="-40" dirty="0"/>
              <a:t>Challenge</a:t>
            </a:r>
            <a:r>
              <a:rPr spc="-100" dirty="0"/>
              <a:t> </a:t>
            </a:r>
            <a:r>
              <a:rPr spc="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560" y="2786439"/>
            <a:ext cx="9331960" cy="283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Outcome: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safe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ocean where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life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and livelihoods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are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protected from</a:t>
            </a:r>
            <a:r>
              <a:rPr sz="1700" b="1" spc="-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ocean-</a:t>
            </a:r>
            <a:r>
              <a:rPr sz="1700" b="1" dirty="0">
                <a:latin typeface="Arial"/>
                <a:cs typeface="Arial"/>
              </a:rPr>
              <a:t>related</a:t>
            </a:r>
            <a:r>
              <a:rPr sz="1700" b="1" spc="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hazards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"/>
              <a:cs typeface="Arial"/>
            </a:endParaRPr>
          </a:p>
          <a:p>
            <a:pPr marL="401955" indent="-389255">
              <a:lnSpc>
                <a:spcPct val="100000"/>
              </a:lnSpc>
              <a:buAutoNum type="arabicPeriod"/>
              <a:tabLst>
                <a:tab pos="401955" algn="l"/>
              </a:tabLst>
            </a:pPr>
            <a:r>
              <a:rPr sz="1700" b="1" dirty="0">
                <a:solidFill>
                  <a:srgbClr val="2E75B6"/>
                </a:solidFill>
                <a:latin typeface="Arial"/>
                <a:cs typeface="Arial"/>
              </a:rPr>
              <a:t>Design</a:t>
            </a:r>
            <a:r>
              <a:rPr sz="1700" b="1" spc="5" dirty="0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sz="1700" b="1" u="sng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‘people-</a:t>
            </a:r>
            <a:r>
              <a:rPr sz="1700" b="1" u="sng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centered’</a:t>
            </a:r>
            <a:r>
              <a:rPr sz="1700" b="1" u="sng" spc="-95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multi-</a:t>
            </a:r>
            <a:r>
              <a:rPr sz="1700" b="1" u="sng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hazard</a:t>
            </a:r>
            <a:r>
              <a:rPr sz="1700" b="1" u="sng" spc="2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early</a:t>
            </a:r>
            <a:r>
              <a:rPr sz="1700" b="1" u="sng" spc="15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warning</a:t>
            </a:r>
            <a:r>
              <a:rPr sz="1700" b="1" u="sng" spc="2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systems</a:t>
            </a:r>
            <a:endParaRPr sz="1700">
              <a:latin typeface="Arial"/>
              <a:cs typeface="Arial"/>
            </a:endParaRPr>
          </a:p>
          <a:p>
            <a:pPr marL="12700" marR="144145">
              <a:lnSpc>
                <a:spcPct val="102699"/>
              </a:lnSpc>
              <a:spcBef>
                <a:spcPts val="1614"/>
              </a:spcBef>
            </a:pPr>
            <a:r>
              <a:rPr sz="1500" dirty="0">
                <a:latin typeface="Arial"/>
                <a:cs typeface="Arial"/>
              </a:rPr>
              <a:t>Some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key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characteristics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people-centered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warning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systems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include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focus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on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stakeholder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engagement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responsibility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sharing,</a:t>
            </a:r>
            <a:r>
              <a:rPr sz="1500" spc="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accessible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communication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supported</a:t>
            </a:r>
            <a:r>
              <a:rPr sz="1500" spc="1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by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technological</a:t>
            </a:r>
            <a:r>
              <a:rPr sz="1500" spc="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innovations,</a:t>
            </a:r>
            <a:r>
              <a:rPr sz="1500" spc="12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and </a:t>
            </a:r>
            <a:r>
              <a:rPr sz="1500" dirty="0">
                <a:latin typeface="Arial"/>
                <a:cs typeface="Arial"/>
              </a:rPr>
              <a:t>institutional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capacity</a:t>
            </a:r>
            <a:r>
              <a:rPr sz="1500" spc="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building,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including</a:t>
            </a:r>
            <a:r>
              <a:rPr sz="1500" spc="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strong</a:t>
            </a:r>
            <a:r>
              <a:rPr sz="1500" spc="1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inter-agency</a:t>
            </a:r>
            <a:r>
              <a:rPr sz="1500" spc="1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collaboration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310515" indent="-297815">
              <a:lnSpc>
                <a:spcPct val="100000"/>
              </a:lnSpc>
              <a:buAutoNum type="arabicPeriod" startAt="2"/>
              <a:tabLst>
                <a:tab pos="310515" algn="l"/>
              </a:tabLst>
            </a:pPr>
            <a:r>
              <a:rPr sz="1700" b="1" dirty="0">
                <a:solidFill>
                  <a:srgbClr val="2E75B6"/>
                </a:solidFill>
                <a:latin typeface="Arial"/>
                <a:cs typeface="Arial"/>
              </a:rPr>
              <a:t>Design</a:t>
            </a:r>
            <a:r>
              <a:rPr sz="1700" b="1" spc="-20" dirty="0">
                <a:solidFill>
                  <a:srgbClr val="2E75B6"/>
                </a:solid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adaptation</a:t>
            </a:r>
            <a:r>
              <a:rPr sz="1700" b="1" u="sng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planning</a:t>
            </a:r>
            <a:r>
              <a:rPr sz="1700" b="1" u="sng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strategies</a:t>
            </a:r>
            <a:r>
              <a:rPr sz="1700" b="1" u="sng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to</a:t>
            </a:r>
            <a:r>
              <a:rPr sz="1700" b="1" u="sng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increase</a:t>
            </a:r>
            <a:r>
              <a:rPr sz="1700" b="1" u="sng" spc="-15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coastal</a:t>
            </a:r>
            <a:r>
              <a:rPr sz="1700" b="1" u="sng" spc="-15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 </a:t>
            </a:r>
            <a:r>
              <a:rPr sz="1700" b="1" u="sng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Arial"/>
                <a:cs typeface="Arial"/>
              </a:rPr>
              <a:t>resilience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Use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new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data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from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Ocean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Decade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prepare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updated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plans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solutions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also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view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Marine </a:t>
            </a:r>
            <a:r>
              <a:rPr sz="1500" dirty="0">
                <a:latin typeface="Arial"/>
                <a:cs typeface="Arial"/>
              </a:rPr>
              <a:t>Spatial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Planning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process.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410" y="1737276"/>
            <a:ext cx="1682750" cy="62230"/>
          </a:xfrm>
          <a:custGeom>
            <a:avLst/>
            <a:gdLst/>
            <a:ahLst/>
            <a:cxnLst/>
            <a:rect l="l" t="t" r="r" b="b"/>
            <a:pathLst>
              <a:path w="1682750" h="62230">
                <a:moveTo>
                  <a:pt x="1682709" y="0"/>
                </a:moveTo>
                <a:lnTo>
                  <a:pt x="0" y="0"/>
                </a:lnTo>
                <a:lnTo>
                  <a:pt x="0" y="61890"/>
                </a:lnTo>
                <a:lnTo>
                  <a:pt x="1682709" y="61890"/>
                </a:lnTo>
                <a:lnTo>
                  <a:pt x="1682709" y="0"/>
                </a:lnTo>
                <a:close/>
              </a:path>
            </a:pathLst>
          </a:custGeom>
          <a:solidFill>
            <a:srgbClr val="01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387" y="922432"/>
            <a:ext cx="1493361" cy="10684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194757"/>
            <a:ext cx="10388600" cy="49814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8346" y="2162370"/>
            <a:ext cx="9594850" cy="314960"/>
          </a:xfrm>
          <a:prstGeom prst="rect">
            <a:avLst/>
          </a:prstGeom>
          <a:solidFill>
            <a:srgbClr val="B4C7E7"/>
          </a:solidFill>
          <a:ln w="8113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220"/>
              </a:spcBef>
            </a:pPr>
            <a:r>
              <a:rPr sz="1500" dirty="0">
                <a:latin typeface="Arial"/>
                <a:cs typeface="Arial"/>
              </a:rPr>
              <a:t>Emphasizes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holistic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approach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resilience,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considering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hazards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from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both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ocean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coastal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perspectives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2862</Words>
  <Application>Microsoft Office PowerPoint</Application>
  <PresentationFormat>Custom</PresentationFormat>
  <Paragraphs>283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Trebuchet MS</vt:lpstr>
      <vt:lpstr>Office Theme</vt:lpstr>
      <vt:lpstr>Vision 2030 – Draft White paper of WG-6: Increase Coastal Resilience to Ocean Hazards</vt:lpstr>
      <vt:lpstr>Assessment (science-based information, indicators of efficiency)</vt:lpstr>
      <vt:lpstr>Vision 2030</vt:lpstr>
      <vt:lpstr>Vision 2030</vt:lpstr>
      <vt:lpstr>WG-6 Members</vt:lpstr>
      <vt:lpstr>Relevant Ocean and Coastal Hazards</vt:lpstr>
      <vt:lpstr>Coastal Resilience Components and Elements</vt:lpstr>
      <vt:lpstr>Current work in the Ocean Decade</vt:lpstr>
      <vt:lpstr>White paper: Decade outcomes for Challenge 6</vt:lpstr>
      <vt:lpstr>Users and stakeholders</vt:lpstr>
      <vt:lpstr>Preliminary User Needs for Coastal Resilience Components</vt:lpstr>
      <vt:lpstr>PowerPoint Presentation</vt:lpstr>
      <vt:lpstr>Preliminary User Needs for Coastal Resilience Components</vt:lpstr>
      <vt:lpstr>Preliminary User Needs for Coastal Resilience Components</vt:lpstr>
      <vt:lpstr>Preliminary User Needs for Coastal Resilience Components</vt:lpstr>
      <vt:lpstr>Preliminary User Needs for Coastal Resilience Components</vt:lpstr>
      <vt:lpstr>Preliminary User Needs for Coastal Resilience Components</vt:lpstr>
      <vt:lpstr>The Coastal Resilience Requirement Review Process</vt:lpstr>
      <vt:lpstr>The Coastal Resilience Requirement Review Process</vt:lpstr>
      <vt:lpstr>Indicators to track the achievements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 Final WG6_DraftPresentation_for_ODTPScience Committee v3</dc:title>
  <dc:creator>T Srinivasa Kumar</dc:creator>
  <cp:lastModifiedBy>Haidar, Angelos</cp:lastModifiedBy>
  <cp:revision>1</cp:revision>
  <dcterms:created xsi:type="dcterms:W3CDTF">2024-01-24T21:43:32Z</dcterms:created>
  <dcterms:modified xsi:type="dcterms:W3CDTF">2024-01-24T21:46:40Z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2024-01-24T00:00:00Z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2024-01-24T00:00:00Z</vt:filetime>
  </property>
  <property fmtid="{D5CDD505-2E9C-101B-9397-08002B2CF9AE}" pid="5" name="Producer">
    <vt:lpwstr>macOS Version 12.7.2 (Build 21G1974) Quartz PDFContext</vt:lpwstr>
  </property>
</Properties>
</file>