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4" r:id="rId5"/>
    <p:sldMasterId id="2147483700" r:id="rId6"/>
    <p:sldMasterId id="2147483713" r:id="rId7"/>
  </p:sldMasterIdLst>
  <p:notesMasterIdLst>
    <p:notesMasterId r:id="rId32"/>
  </p:notesMasterIdLst>
  <p:handoutMasterIdLst>
    <p:handoutMasterId r:id="rId33"/>
  </p:handoutMasterIdLst>
  <p:sldIdLst>
    <p:sldId id="2145706108" r:id="rId8"/>
    <p:sldId id="3567" r:id="rId9"/>
    <p:sldId id="289" r:id="rId10"/>
    <p:sldId id="1375" r:id="rId11"/>
    <p:sldId id="8784" r:id="rId12"/>
    <p:sldId id="3534" r:id="rId13"/>
    <p:sldId id="3552" r:id="rId14"/>
    <p:sldId id="2145706126" r:id="rId15"/>
    <p:sldId id="3983" r:id="rId16"/>
    <p:sldId id="3531" r:id="rId17"/>
    <p:sldId id="2145706130" r:id="rId18"/>
    <p:sldId id="8785" r:id="rId19"/>
    <p:sldId id="2145706120" r:id="rId20"/>
    <p:sldId id="2145706121" r:id="rId21"/>
    <p:sldId id="2145706117" r:id="rId22"/>
    <p:sldId id="2145706129" r:id="rId23"/>
    <p:sldId id="2145706131" r:id="rId24"/>
    <p:sldId id="2145706132" r:id="rId25"/>
    <p:sldId id="269" r:id="rId26"/>
    <p:sldId id="2145706125" r:id="rId27"/>
    <p:sldId id="257" r:id="rId28"/>
    <p:sldId id="261" r:id="rId29"/>
    <p:sldId id="2145706133" r:id="rId30"/>
    <p:sldId id="3542" r:id="rId31"/>
  </p:sldIdLst>
  <p:sldSz cx="12192000" cy="6858000"/>
  <p:notesSz cx="6858000" cy="9144000"/>
  <p:embeddedFontLst>
    <p:embeddedFont>
      <p:font typeface="Helvetica Neue" panose="020B0604020202020204" charset="0"/>
      <p:regular r:id="rId34"/>
      <p:bold r:id="rId35"/>
      <p:italic r:id="rId36"/>
      <p:boldItalic r:id="rId37"/>
    </p:embeddedFont>
    <p:embeddedFont>
      <p:font typeface="PF Bague Sans Pro 1" panose="020B0604020202020204" charset="0"/>
      <p:regular r:id="rId38"/>
    </p:embeddedFont>
    <p:embeddedFont>
      <p:font typeface="PF Bague Sans Pro 2" panose="020B0604020202020204" charset="0"/>
      <p:regular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
      <p:font typeface="Univers LT Std 55" panose="020B0604020202020204"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1980" userDrawn="1">
          <p15:clr>
            <a:srgbClr val="A4A3A4"/>
          </p15:clr>
        </p15:guide>
        <p15:guide id="4" pos="567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A"/>
    <a:srgbClr val="013DA5"/>
    <a:srgbClr val="0070C0"/>
    <a:srgbClr val="FAA61A"/>
    <a:srgbClr val="290AD9"/>
    <a:srgbClr val="A50022"/>
    <a:srgbClr val="70BF54"/>
    <a:srgbClr val="00B5D5"/>
    <a:srgbClr val="36B5C5"/>
    <a:srgbClr val="007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3"/>
    <p:restoredTop sz="76028" autoAdjust="0"/>
  </p:normalViewPr>
  <p:slideViewPr>
    <p:cSldViewPr snapToGrid="0" snapToObjects="1" showGuides="1">
      <p:cViewPr varScale="1">
        <p:scale>
          <a:sx n="123" d="100"/>
          <a:sy n="123" d="100"/>
        </p:scale>
        <p:origin x="1608" y="120"/>
      </p:cViewPr>
      <p:guideLst>
        <p:guide orient="horz" pos="2137"/>
        <p:guide pos="3840"/>
        <p:guide pos="1980"/>
        <p:guide pos="5677"/>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41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3.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90552485767497"/>
          <c:y val="5.8941924822162595E-2"/>
          <c:w val="0.54829526962082076"/>
          <c:h val="0.86999264707033042"/>
        </c:manualLayout>
      </c:layout>
      <c:doughnutChart>
        <c:varyColors val="1"/>
        <c:ser>
          <c:idx val="0"/>
          <c:order val="0"/>
          <c:tx>
            <c:strRef>
              <c:f>Sheet1!$B$1</c:f>
              <c:strCache>
                <c:ptCount val="1"/>
                <c:pt idx="0">
                  <c:v>value</c:v>
                </c:pt>
              </c:strCache>
            </c:strRef>
          </c:tx>
          <c:spPr>
            <a:ln w="28575">
              <a:noFill/>
            </a:ln>
            <a:effectLst/>
            <a:scene3d>
              <a:camera prst="orthographicFront"/>
              <a:lightRig rig="threePt" dir="t"/>
            </a:scene3d>
            <a:sp3d/>
          </c:spPr>
          <c:dPt>
            <c:idx val="0"/>
            <c:bubble3D val="0"/>
            <c:spPr>
              <a:solidFill>
                <a:srgbClr val="005BAA"/>
              </a:solidFill>
              <a:ln w="28575">
                <a:noFill/>
              </a:ln>
              <a:effectLst/>
              <a:scene3d>
                <a:camera prst="orthographicFront"/>
                <a:lightRig rig="threePt" dir="t"/>
              </a:scene3d>
              <a:sp3d/>
            </c:spPr>
            <c:extLst>
              <c:ext xmlns:c16="http://schemas.microsoft.com/office/drawing/2014/chart" uri="{C3380CC4-5D6E-409C-BE32-E72D297353CC}">
                <c16:uniqueId val="{00000001-BC55-4805-BDCB-2D575D1044AB}"/>
              </c:ext>
            </c:extLst>
          </c:dPt>
          <c:dPt>
            <c:idx val="1"/>
            <c:bubble3D val="0"/>
            <c:spPr>
              <a:solidFill>
                <a:srgbClr val="00B5D5"/>
              </a:solidFill>
              <a:ln w="28575">
                <a:noFill/>
              </a:ln>
              <a:effectLst/>
              <a:scene3d>
                <a:camera prst="orthographicFront"/>
                <a:lightRig rig="threePt" dir="t"/>
              </a:scene3d>
              <a:sp3d/>
            </c:spPr>
            <c:extLst>
              <c:ext xmlns:c16="http://schemas.microsoft.com/office/drawing/2014/chart" uri="{C3380CC4-5D6E-409C-BE32-E72D297353CC}">
                <c16:uniqueId val="{00000003-BC55-4805-BDCB-2D575D1044AB}"/>
              </c:ext>
            </c:extLst>
          </c:dPt>
          <c:dPt>
            <c:idx val="2"/>
            <c:bubble3D val="0"/>
            <c:spPr>
              <a:solidFill>
                <a:srgbClr val="FAA61A"/>
              </a:solidFill>
              <a:ln w="28575">
                <a:noFill/>
              </a:ln>
              <a:effectLst/>
              <a:scene3d>
                <a:camera prst="orthographicFront"/>
                <a:lightRig rig="threePt" dir="t"/>
              </a:scene3d>
              <a:sp3d/>
            </c:spPr>
            <c:extLst>
              <c:ext xmlns:c16="http://schemas.microsoft.com/office/drawing/2014/chart" uri="{C3380CC4-5D6E-409C-BE32-E72D297353CC}">
                <c16:uniqueId val="{00000005-BC55-4805-BDCB-2D575D1044AB}"/>
              </c:ext>
            </c:extLst>
          </c:dPt>
          <c:dPt>
            <c:idx val="3"/>
            <c:bubble3D val="0"/>
            <c:spPr>
              <a:solidFill>
                <a:srgbClr val="70BF54"/>
              </a:solidFill>
              <a:ln w="28575">
                <a:noFill/>
              </a:ln>
              <a:effectLst/>
              <a:scene3d>
                <a:camera prst="orthographicFront"/>
                <a:lightRig rig="threePt" dir="t"/>
              </a:scene3d>
              <a:sp3d/>
            </c:spPr>
            <c:extLst>
              <c:ext xmlns:c16="http://schemas.microsoft.com/office/drawing/2014/chart" uri="{C3380CC4-5D6E-409C-BE32-E72D297353CC}">
                <c16:uniqueId val="{00000007-BC55-4805-BDCB-2D575D1044AB}"/>
              </c:ext>
            </c:extLst>
          </c:dPt>
          <c:dLbls>
            <c:delete val="1"/>
          </c:dLbls>
          <c:cat>
            <c:strRef>
              <c:f>Sheet1!$A$2:$A$5</c:f>
              <c:strCache>
                <c:ptCount val="4"/>
                <c:pt idx="0">
                  <c:v>Sale</c:v>
                </c:pt>
                <c:pt idx="1">
                  <c:v>Revenue</c:v>
                </c:pt>
                <c:pt idx="2">
                  <c:v>Profit</c:v>
                </c:pt>
                <c:pt idx="3">
                  <c:v>Expenditure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C55-4805-BDCB-2D575D1044A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994C5B1-5D64-DD4B-84CE-49467066B0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dirty="0">
              <a:latin typeface="Arial" panose="020B0604020202020204" pitchFamily="34" charset="0"/>
            </a:endParaRPr>
          </a:p>
        </p:txBody>
      </p:sp>
      <p:sp>
        <p:nvSpPr>
          <p:cNvPr id="3" name="Marcador de fecha 2">
            <a:extLst>
              <a:ext uri="{FF2B5EF4-FFF2-40B4-BE49-F238E27FC236}">
                <a16:creationId xmlns:a16="http://schemas.microsoft.com/office/drawing/2014/main" id="{BA8A759C-D84B-4B42-8853-5AD67C2297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D2DC6E-1291-DF47-962B-9B9061A83F1C}" type="datetimeFigureOut">
              <a:rPr lang="es-ES" smtClean="0">
                <a:latin typeface="Arial" panose="020B0604020202020204" pitchFamily="34" charset="0"/>
              </a:rPr>
              <a:t>26/01/2024</a:t>
            </a:fld>
            <a:endParaRPr lang="es-ES" dirty="0">
              <a:latin typeface="Arial" panose="020B0604020202020204" pitchFamily="34" charset="0"/>
            </a:endParaRPr>
          </a:p>
        </p:txBody>
      </p:sp>
      <p:sp>
        <p:nvSpPr>
          <p:cNvPr id="4" name="Marcador de pie de página 3">
            <a:extLst>
              <a:ext uri="{FF2B5EF4-FFF2-40B4-BE49-F238E27FC236}">
                <a16:creationId xmlns:a16="http://schemas.microsoft.com/office/drawing/2014/main" id="{9AD584F3-7A75-DD44-B0D1-77A51EC860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dirty="0">
              <a:latin typeface="Arial" panose="020B0604020202020204" pitchFamily="34" charset="0"/>
            </a:endParaRPr>
          </a:p>
        </p:txBody>
      </p:sp>
      <p:sp>
        <p:nvSpPr>
          <p:cNvPr id="5" name="Marcador de número de diapositiva 4">
            <a:extLst>
              <a:ext uri="{FF2B5EF4-FFF2-40B4-BE49-F238E27FC236}">
                <a16:creationId xmlns:a16="http://schemas.microsoft.com/office/drawing/2014/main" id="{245AAE84-ECC6-E14F-A668-AAE3D72186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41CD7D-B8C2-994D-ACDC-667552003B3D}" type="slidenum">
              <a:rPr lang="es-ES" smtClean="0">
                <a:latin typeface="Arial" panose="020B0604020202020204" pitchFamily="34" charset="0"/>
              </a:rPr>
              <a:t>‹#›</a:t>
            </a:fld>
            <a:endParaRPr lang="es-ES" dirty="0">
              <a:latin typeface="Arial" panose="020B0604020202020204" pitchFamily="34" charset="0"/>
            </a:endParaRPr>
          </a:p>
        </p:txBody>
      </p:sp>
    </p:spTree>
    <p:extLst>
      <p:ext uri="{BB962C8B-B14F-4D97-AF65-F5344CB8AC3E}">
        <p14:creationId xmlns:p14="http://schemas.microsoft.com/office/powerpoint/2010/main" val="1723081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5EE6F-449F-4C67-91D8-A42ECC863387}"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ADB20-D4A1-4748-BA66-A2B3CA7322A9}" type="slidenum">
              <a:rPr lang="en-US" smtClean="0"/>
              <a:t>‹#›</a:t>
            </a:fld>
            <a:endParaRPr lang="en-US"/>
          </a:p>
        </p:txBody>
      </p:sp>
    </p:spTree>
    <p:extLst>
      <p:ext uri="{BB962C8B-B14F-4D97-AF65-F5344CB8AC3E}">
        <p14:creationId xmlns:p14="http://schemas.microsoft.com/office/powerpoint/2010/main" val="241336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etings.wmo.int/Cg-19/_layouts/15/WopiFrame.aspx?sourcedoc=%7b930200E5-725A-45CA-B05D-BEC6E5D6A13C%7d&amp;file=Cg-19-d03-2(1)-EW4All-approved_en.docx&amp;action=defaul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meetings.wmo.int/EC-77/_layouts/15/WopiFrame.aspx?sourcedoc=%7b9929FC70-8412-4EEC-A946-CF4B66B8FDE0%7d&amp;file=EC-77-d02(2)-EW4All-approved_en.docx&amp;action=defaul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396223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0D54-6E75-407D-8F9F-1E698E1A4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E82DC8-47FE-927D-A540-45D462E0538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8F2505C-9BDA-FAA7-6887-144F67A843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BD7C1B5-6703-46BC-ABB6-8DD7B32F5B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84674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0D54-6E75-407D-8F9F-1E698E1A4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E82DC8-47FE-927D-A540-45D462E0538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8F2505C-9BDA-FAA7-6887-144F67A843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BD7C1B5-6703-46BC-ABB6-8DD7B32F5B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3213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DE91F-2AE5-4C28-06E5-BB914F1A25D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7054C9-947C-0E76-C2DC-35DF19F877B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73B807A7-1C90-7835-E0D1-DE19D17B08A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65F2305-9C02-4070-953C-D3DD47F2A7DE}"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0D54-6E75-407D-8F9F-1E698E1A4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E82DC8-47FE-927D-A540-45D462E0538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8F2505C-9BDA-FAA7-6887-144F67A843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BD7C1B5-6703-46BC-ABB6-8DD7B32F5B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69554-E9B1-452C-B9DC-A91B6A776401}" type="slidenum">
              <a:rPr kumimoji="0" lang="en-CH"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H"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0593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342900" marR="0" indent="-342900">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The regional associations:</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(a)	With the assistance of the regional offices  to ensure that focused actions on the implementation of the EW4All falling within their terms of reference are prioritized in their respective work plans for the next financial period; and</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(b)	To regularly report progress to the EC for its guidance;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342900" marR="0" indent="-342900">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(4)	The Hydrological Coordination Panel: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buAutoNum type="alphaLcParenBoth"/>
            </a:pPr>
            <a:r>
              <a:rPr lang="en-GB" sz="1800" dirty="0">
                <a:effectLst/>
                <a:latin typeface="Verdana" panose="020B0604030504040204" pitchFamily="34" charset="0"/>
                <a:ea typeface="Verdana" panose="020B0604030504040204" pitchFamily="34" charset="0"/>
                <a:cs typeface="Verdana" panose="020B0604030504040204" pitchFamily="34" charset="0"/>
              </a:rPr>
              <a:t>To ensure that the outputs of the WMO Plan of Action for Hydrology, which contribute to the EW4ALL, are prioritized for the next financial period; and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buAutoNum type="alphaLcParenBoth" startAt="2"/>
            </a:pPr>
            <a:r>
              <a:rPr lang="en-GB" sz="1800" dirty="0">
                <a:effectLst/>
                <a:latin typeface="Verdana" panose="020B0604030504040204" pitchFamily="34" charset="0"/>
                <a:ea typeface="Verdana" panose="020B0604030504040204" pitchFamily="34" charset="0"/>
                <a:cs typeface="Verdana" panose="020B0604030504040204" pitchFamily="34" charset="0"/>
              </a:rPr>
              <a:t>To regularly report progress to the EC for its guidance;</a:t>
            </a:r>
          </a:p>
          <a:p>
            <a:pPr marL="720090" marR="0" indent="-360045">
              <a:spcBef>
                <a:spcPts val="1200"/>
              </a:spcBef>
              <a:spcAft>
                <a:spcPts val="0"/>
              </a:spcAft>
              <a:buAutoNum type="alphaLcParenBoth" startAt="2"/>
            </a:pPr>
            <a:endParaRPr lang="en-GB" sz="1800" dirty="0">
              <a:effectLst/>
              <a:latin typeface="Verdana" panose="020B0604030504040204" pitchFamily="34" charset="0"/>
              <a:ea typeface="Verdana" panose="020B0604030504040204" pitchFamily="34" charset="0"/>
              <a:cs typeface="Verdana" panose="020B0604030504040204" pitchFamily="34" charset="0"/>
            </a:endParaRPr>
          </a:p>
          <a:p>
            <a:pPr marL="0" marR="0" fontAlgn="base">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Based on the guidance of Cg-19 and EC-77, I have drafted the following on the EW4All for inclusion in the provisional agenda of TCC-1(2023):</a:t>
            </a:r>
            <a:endParaRPr lang="en-US" sz="1800" dirty="0">
              <a:effectLst/>
              <a:latin typeface="Times New Roman" panose="02020603050405020304" pitchFamily="18" charset="0"/>
              <a:ea typeface="Times New Roman" panose="02020603050405020304" pitchFamily="18" charset="0"/>
            </a:endParaRPr>
          </a:p>
          <a:p>
            <a:pPr marL="720090" marR="0" indent="-720090" fontAlgn="base">
              <a:spcBef>
                <a:spcPts val="0"/>
              </a:spcBef>
              <a:spcAft>
                <a:spcPts val="0"/>
              </a:spcAft>
            </a:pPr>
            <a:r>
              <a:rPr lang="en-US" sz="1800" b="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a:t>
            </a:r>
            <a:r>
              <a:rPr lang="en-GB" sz="1800" b="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EW4All: scoping and planning exercise</a:t>
            </a:r>
            <a:r>
              <a:rPr lang="en-GB" sz="1800" b="1" dirty="0">
                <a:solidFill>
                  <a:srgbClr val="000000"/>
                </a:solidFill>
                <a:effectLst/>
                <a:latin typeface="Arial" panose="020B0604020202020204" pitchFamily="34" charset="0"/>
                <a:ea typeface="Times New Roman" panose="02020603050405020304" pitchFamily="18" charset="0"/>
              </a:rPr>
              <a:t>​</a:t>
            </a:r>
            <a:r>
              <a:rPr lang="en-GB" sz="1800" b="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In light of the revised terms of reference of the TCC, </a:t>
            </a:r>
            <a:r>
              <a:rPr lang="en-GB" sz="1800" u="sng"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hlinkClick r:id="rId3"/>
              </a:rPr>
              <a:t>Resolution 4 (Cg-19)</a:t>
            </a: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 United Nations Early Warnings for All initiative and </a:t>
            </a:r>
            <a:r>
              <a:rPr lang="en-GB" sz="1800" u="sng"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hlinkClick r:id="rId4"/>
              </a:rPr>
              <a:t>Resolution 1 (EC-77)</a:t>
            </a: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 WMO Contribution to the Early Warnings for All initiative, the Committee will consider the initial draft of an implementation plan for the WMO contribution to the EW4All initiative.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The Committee will consider in particular the following three aspects.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b="1" i="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3.1</a:t>
            </a:r>
            <a:r>
              <a:rPr lang="en-GB" sz="1800" b="1" i="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High-priority activities for inclusion in work programmes</a:t>
            </a:r>
            <a:r>
              <a:rPr lang="en-GB" sz="1800" b="1" i="1"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The Committee will agree on a list of priority activities to be included in the work programmes of technical commissions, additional bodies and regional associations to be adopted at their next sessions.  </a:t>
            </a:r>
            <a:endParaRPr lang="en-US" sz="1800" dirty="0">
              <a:effectLst/>
              <a:latin typeface="Times New Roman" panose="02020603050405020304" pitchFamily="18" charset="0"/>
              <a:ea typeface="Times New Roman" panose="02020603050405020304" pitchFamily="18" charset="0"/>
            </a:endParaRPr>
          </a:p>
          <a:p>
            <a:pPr marL="720090" marR="0" indent="-720090" fontAlgn="base">
              <a:spcBef>
                <a:spcPts val="0"/>
              </a:spcBef>
              <a:spcAft>
                <a:spcPts val="0"/>
              </a:spcAft>
            </a:pPr>
            <a:r>
              <a:rPr lang="en-US" sz="1800" b="1" i="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3.2             Priority emerging hazards to be covered by monitoring and early warning systems</a:t>
            </a:r>
            <a:r>
              <a:rPr lang="en-US" sz="1800" b="1" i="1" dirty="0">
                <a:solidFill>
                  <a:srgbClr val="000000"/>
                </a:solidFill>
                <a:effectLst/>
                <a:latin typeface="Arial" panose="020B0604020202020204" pitchFamily="34" charset="0"/>
                <a:ea typeface="Times New Roman" panose="02020603050405020304" pitchFamily="18" charset="0"/>
              </a:rPr>
              <a:t>​</a:t>
            </a:r>
            <a:r>
              <a:rPr lang="en-US" sz="1800" b="1" i="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The Committee will agree on a tentative list of priority emergency hazards that should be covered by early warning systems, focusing on actions that can be implemented with existing means.  </a:t>
            </a:r>
            <a:endParaRPr lang="en-US" sz="1800" dirty="0">
              <a:effectLst/>
              <a:latin typeface="Times New Roman" panose="02020603050405020304" pitchFamily="18" charset="0"/>
              <a:ea typeface="Times New Roman" panose="02020603050405020304" pitchFamily="18" charset="0"/>
            </a:endParaRPr>
          </a:p>
          <a:p>
            <a:pPr marL="720090" marR="0" indent="-720090" fontAlgn="base">
              <a:spcBef>
                <a:spcPts val="0"/>
              </a:spcBef>
              <a:spcAft>
                <a:spcPts val="0"/>
              </a:spcAft>
            </a:pPr>
            <a:r>
              <a:rPr lang="en-US" sz="1800" b="1" i="1"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3.3             Coordination, consolidation and reporting mechanisms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GB"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The Committee will agree on ways to ensure the coordination of the WMO contribution to EW4All, the consolidation of relevant activities under the single implementation plan and reporting mechanisms to the Executive Council, Congress and the United Nations.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Please let me know what you think.</a:t>
            </a:r>
            <a:endParaRPr lang="en-US" sz="1800" dirty="0">
              <a:effectLst/>
              <a:latin typeface="Times New Roman" panose="02020603050405020304" pitchFamily="18" charset="0"/>
              <a:ea typeface="Times New Roman" panose="02020603050405020304" pitchFamily="18" charset="0"/>
            </a:endParaRPr>
          </a:p>
          <a:p>
            <a:pPr marL="720090" marR="0" indent="-360045">
              <a:spcBef>
                <a:spcPts val="1200"/>
              </a:spcBef>
              <a:spcAft>
                <a:spcPts val="0"/>
              </a:spcAft>
              <a:buAutoNum type="alphaLcParenBoth" startAt="2"/>
            </a:pP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ADB20-D4A1-4748-BA66-A2B3CA7322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00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marR="0" indent="-342900">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The regional associations:</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(a)	With the assistance of the regional offices  to ensure that focused actions on the implementation of the EW4All falling within their terms of reference are prioritized in their respective work plans for the next financial period; and</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(b)	To regularly report progress to the EC for its guidance;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342900" marR="0" indent="-342900">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(4)	The Hydrological Coordination Panel: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(a)	To ensure that the outputs of the WMO Plan of Action for Hydrology, which contribute to the EW4ALL, are prioritized for the next financial period; and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720090" marR="0" indent="-360045">
              <a:spcBef>
                <a:spcPts val="1200"/>
              </a:spcBef>
              <a:spcAft>
                <a:spcPts val="0"/>
              </a:spcAft>
            </a:pPr>
            <a:r>
              <a:rPr lang="en-GB" sz="1800" dirty="0">
                <a:effectLst/>
                <a:latin typeface="Verdana" panose="020B0604030504040204" pitchFamily="34" charset="0"/>
                <a:ea typeface="Verdana" panose="020B0604030504040204" pitchFamily="34" charset="0"/>
                <a:cs typeface="Verdana" panose="020B0604030504040204" pitchFamily="34" charset="0"/>
              </a:rPr>
              <a:t>(b)	To regularly report progress to the EC for its guidance;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BC7ADB20-D4A1-4748-BA66-A2B3CA7322A9}" type="slidenum">
              <a:rPr lang="en-US" smtClean="0"/>
              <a:t>23</a:t>
            </a:fld>
            <a:endParaRPr lang="en-US"/>
          </a:p>
        </p:txBody>
      </p:sp>
    </p:spTree>
    <p:extLst>
      <p:ext uri="{BB962C8B-B14F-4D97-AF65-F5344CB8AC3E}">
        <p14:creationId xmlns:p14="http://schemas.microsoft.com/office/powerpoint/2010/main" val="47506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24</a:t>
            </a:fld>
            <a:endParaRPr lang="fr-FR"/>
          </a:p>
        </p:txBody>
      </p:sp>
    </p:spTree>
    <p:extLst>
      <p:ext uri="{BB962C8B-B14F-4D97-AF65-F5344CB8AC3E}">
        <p14:creationId xmlns:p14="http://schemas.microsoft.com/office/powerpoint/2010/main" val="968503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Photo Credit: WMO Calendar Competition </a:t>
            </a:r>
            <a:r>
              <a:rPr lang="en-GB" sz="1200" b="1" i="0" kern="1200" dirty="0" err="1">
                <a:solidFill>
                  <a:schemeClr val="tx1"/>
                </a:solidFill>
                <a:effectLst/>
                <a:latin typeface="+mn-lt"/>
                <a:ea typeface="+mn-ea"/>
                <a:cs typeface="+mn-cs"/>
              </a:rPr>
              <a:t>Flikr</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Double Rainbow over the Caroni Plains</a:t>
            </a:r>
          </a:p>
          <a:p>
            <a:r>
              <a:rPr lang="en-GB" sz="1200" b="0" i="0" kern="1200" dirty="0">
                <a:solidFill>
                  <a:schemeClr val="tx1"/>
                </a:solidFill>
                <a:effectLst/>
                <a:latin typeface="+mn-lt"/>
                <a:ea typeface="+mn-ea"/>
                <a:cs typeface="+mn-cs"/>
              </a:rPr>
              <a:t>Photo by: Mr. Ziad Joseph (Trinidad and Tobago)</a:t>
            </a:r>
          </a:p>
          <a:p>
            <a:r>
              <a:rPr lang="en-GB" sz="1200" b="0" i="0" kern="1200" dirty="0">
                <a:solidFill>
                  <a:schemeClr val="tx1"/>
                </a:solidFill>
                <a:effectLst/>
                <a:latin typeface="+mn-lt"/>
                <a:ea typeface="+mn-ea"/>
                <a:cs typeface="+mn-cs"/>
              </a:rPr>
              <a:t>Location: Caroni, Trinidad and Tobago</a:t>
            </a: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6646D3-82DB-4C09-9A66-F1720BAE3FCF}" type="slidenum">
              <a:rPr lang="en-GB" smtClean="0"/>
              <a:t>3</a:t>
            </a:fld>
            <a:endParaRPr lang="en-GB"/>
          </a:p>
        </p:txBody>
      </p:sp>
    </p:spTree>
    <p:extLst>
      <p:ext uri="{BB962C8B-B14F-4D97-AF65-F5344CB8AC3E}">
        <p14:creationId xmlns:p14="http://schemas.microsoft.com/office/powerpoint/2010/main" val="3972789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85750" indent="-285750">
              <a:buFont typeface="Arial" panose="020B0604020202020204" pitchFamily="34" charset="0"/>
              <a:buChar char="•"/>
            </a:pPr>
            <a:r>
              <a:rPr lang="en-GB"/>
              <a:t>The EW4All Initiative comprises four Pillars, in line with the four components of an end-to-end multi-hazard early-warning system: risk knowledge, observation and forecasting, communication and response.</a:t>
            </a:r>
          </a:p>
          <a:p>
            <a:pPr marL="285750" indent="-285750">
              <a:buFont typeface="Arial" panose="020B0604020202020204" pitchFamily="34" charset="0"/>
              <a:buChar char="•"/>
            </a:pPr>
            <a:r>
              <a:rPr lang="en-GB" b="1"/>
              <a:t>Pillar 1</a:t>
            </a:r>
            <a:r>
              <a:rPr lang="en-GB"/>
              <a:t>: To be effective, EWS need to be contextualised and targeted through up-to-date, reliable and granular risk knowledge, including: assessments of hazards, vulnerabilities and exposure; applying a gender-lens and including indigenous and local knowledge. Significant shortcomings persist globally, from lack of data collection and assessments to lack of legislation and governance frameworks for risk information.</a:t>
            </a:r>
          </a:p>
          <a:p>
            <a:pPr marL="285750" indent="-285750">
              <a:buFont typeface="Arial" panose="020B0604020202020204" pitchFamily="34" charset="0"/>
              <a:buChar char="•"/>
            </a:pPr>
            <a:r>
              <a:rPr lang="en-GB" b="1"/>
              <a:t>Pillar 2</a:t>
            </a:r>
            <a:r>
              <a:rPr lang="en-GB"/>
              <a:t>: </a:t>
            </a:r>
            <a:r>
              <a:rPr lang="en-GB" sz="1400" kern="1200">
                <a:solidFill>
                  <a:schemeClr val="tx1"/>
                </a:solidFill>
                <a:latin typeface="+mn-lt"/>
                <a:ea typeface="ＭＳ Ｐゴシック" charset="0"/>
                <a:cs typeface="Arial" charset="0"/>
              </a:rPr>
              <a:t>In the forecasting area, many countries lack the capacity to incorporate an impact-based approach to forecasting and still have challenges in accessing, analysing and translating prediction model outputs into actionable warning messages.</a:t>
            </a:r>
            <a:endParaRPr lang="en-GB"/>
          </a:p>
          <a:p>
            <a:pPr marL="285750" indent="-285750">
              <a:buFont typeface="Arial" panose="020B0604020202020204" pitchFamily="34" charset="0"/>
              <a:buChar char="•"/>
            </a:pPr>
            <a:r>
              <a:rPr lang="en-GB" b="1"/>
              <a:t>Pillar 3</a:t>
            </a:r>
            <a:r>
              <a:rPr lang="en-GB"/>
              <a:t>: Considering warning dissemination and communication, the uptake of modern information technologies is lagging and even with more traditional methods (such as radio and mass media), there are still challenges in terms of inclusivity and reaching the most vulnerable.</a:t>
            </a:r>
          </a:p>
          <a:p>
            <a:pPr marL="285750" indent="-285750">
              <a:buFont typeface="Arial" panose="020B0604020202020204" pitchFamily="34" charset="0"/>
              <a:buChar char="•"/>
            </a:pPr>
            <a:r>
              <a:rPr lang="en-GB" b="1"/>
              <a:t>Pillar 4</a:t>
            </a:r>
            <a:r>
              <a:rPr lang="en-GB"/>
              <a:t>: Having preparedness and response plans and capabilities, including at local government level is vital for responding to the hydro-meteorological warnings. Currently, less than half of the countries which have EWS in place have such plans and capacities available.</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5</a:t>
            </a:fld>
            <a:endParaRPr lang="fr-FR"/>
          </a:p>
        </p:txBody>
      </p:sp>
    </p:spTree>
    <p:extLst>
      <p:ext uri="{BB962C8B-B14F-4D97-AF65-F5344CB8AC3E}">
        <p14:creationId xmlns:p14="http://schemas.microsoft.com/office/powerpoint/2010/main" val="375452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a:buNone/>
            </a:pPr>
            <a:r>
              <a:rPr lang="en-GB" dirty="0" err="1">
                <a:cs typeface="Calibri"/>
              </a:rPr>
              <a:t>Intragency</a:t>
            </a:r>
            <a:r>
              <a:rPr lang="en-GB" dirty="0">
                <a:cs typeface="Calibri"/>
              </a:rPr>
              <a:t> process</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6</a:t>
            </a:fld>
            <a:endParaRPr lang="fr-FR"/>
          </a:p>
        </p:txBody>
      </p:sp>
    </p:spTree>
    <p:extLst>
      <p:ext uri="{BB962C8B-B14F-4D97-AF65-F5344CB8AC3E}">
        <p14:creationId xmlns:p14="http://schemas.microsoft.com/office/powerpoint/2010/main" val="263562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C5B72-09E1-4D58-A0D5-4AEBF87A2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0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307739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717FD-9616-1624-47EC-D79F8C2D0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A36F5-1355-2746-F90E-C76FF4D04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9C3B1-CDB6-D2EF-4CC5-27F1E87E04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04E3A1-0416-9C94-3767-E90361DC33B5}"/>
              </a:ext>
            </a:extLst>
          </p:cNvPr>
          <p:cNvSpPr>
            <a:spLocks noGrp="1"/>
          </p:cNvSpPr>
          <p:nvPr>
            <p:ph type="sldNum" sz="quarter" idx="5"/>
          </p:nvPr>
        </p:nvSpPr>
        <p:spPr/>
        <p:txBody>
          <a:bodyPr/>
          <a:lstStyle/>
          <a:p>
            <a:pPr marL="0" marR="0" lvl="0" indent="0" algn="r" defTabSz="1042988" rtl="0" eaLnBrk="1" fontAlgn="base" latinLnBrk="0" hangingPunct="1">
              <a:lnSpc>
                <a:spcPct val="100000"/>
              </a:lnSpc>
              <a:spcBef>
                <a:spcPct val="0"/>
              </a:spcBef>
              <a:spcAft>
                <a:spcPct val="0"/>
              </a:spcAft>
              <a:buClrTx/>
              <a:buSzTx/>
              <a:buFontTx/>
              <a:buNone/>
              <a:tabLst/>
              <a:defRPr/>
            </a:pPr>
            <a:fld id="{1F8CB188-3BCF-E145-90C3-B097D63711F6}" type="slidenum">
              <a:rPr kumimoji="0" lang="fr-FR" sz="1200" b="0" i="0" u="none" strike="noStrike" kern="1200" cap="none" spc="0" normalizeH="0" baseline="0" noProof="0" smtClean="0">
                <a:ln>
                  <a:noFill/>
                </a:ln>
                <a:solidFill>
                  <a:prstClr val="black"/>
                </a:solidFill>
                <a:effectLst/>
                <a:uLnTx/>
                <a:uFillTx/>
                <a:latin typeface="Calibri" charset="0"/>
                <a:ea typeface="ＭＳ Ｐゴシック" charset="0"/>
                <a:cs typeface="Arial" charset="0"/>
              </a:rPr>
              <a:pPr marL="0" marR="0" lvl="0" indent="0" algn="r" defTabSz="1042988" rtl="0" eaLnBrk="1" fontAlgn="base" latinLnBrk="0" hangingPunct="1">
                <a:lnSpc>
                  <a:spcPct val="100000"/>
                </a:lnSpc>
                <a:spcBef>
                  <a:spcPct val="0"/>
                </a:spcBef>
                <a:spcAft>
                  <a:spcPct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Tree>
    <p:extLst>
      <p:ext uri="{BB962C8B-B14F-4D97-AF65-F5344CB8AC3E}">
        <p14:creationId xmlns:p14="http://schemas.microsoft.com/office/powerpoint/2010/main" val="1448250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3B40C1-E023-CE43-9995-041AF21B3E6F}" type="slidenum">
              <a:rPr lang="en-US" smtClean="0"/>
              <a:t>12</a:t>
            </a:fld>
            <a:endParaRPr lang="en-US"/>
          </a:p>
        </p:txBody>
      </p:sp>
    </p:spTree>
    <p:extLst>
      <p:ext uri="{BB962C8B-B14F-4D97-AF65-F5344CB8AC3E}">
        <p14:creationId xmlns:p14="http://schemas.microsoft.com/office/powerpoint/2010/main" val="4233360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0D54-6E75-407D-8F9F-1E698E1A4CF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BE82DC8-47FE-927D-A540-45D462E0538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D8F2505C-9BDA-FAA7-6887-144F67A843A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4BD7C1B5-6703-46BC-ABB6-8DD7B32F5B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6042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quare-images">
    <p:spTree>
      <p:nvGrpSpPr>
        <p:cNvPr id="1" name=""/>
        <p:cNvGrpSpPr/>
        <p:nvPr/>
      </p:nvGrpSpPr>
      <p:grpSpPr>
        <a:xfrm>
          <a:off x="0" y="0"/>
          <a:ext cx="0" cy="0"/>
          <a:chOff x="0" y="0"/>
          <a:chExt cx="0" cy="0"/>
        </a:xfrm>
      </p:grpSpPr>
      <p:pic>
        <p:nvPicPr>
          <p:cNvPr id="6" name="Picture 5" descr="Logo&#10;&#10;Description automatically generated with low confidence">
            <a:extLst>
              <a:ext uri="{FF2B5EF4-FFF2-40B4-BE49-F238E27FC236}">
                <a16:creationId xmlns:a16="http://schemas.microsoft.com/office/drawing/2014/main" id="{02AFE16C-2473-0565-452E-AB86D7679E95}"/>
              </a:ext>
            </a:extLst>
          </p:cNvPr>
          <p:cNvPicPr>
            <a:picLocks noChangeAspect="1"/>
          </p:cNvPicPr>
          <p:nvPr userDrawn="1"/>
        </p:nvPicPr>
        <p:blipFill>
          <a:blip r:embed="rId2"/>
          <a:stretch>
            <a:fillRect/>
          </a:stretch>
        </p:blipFill>
        <p:spPr>
          <a:xfrm>
            <a:off x="760723" y="-18261"/>
            <a:ext cx="3042445" cy="1187715"/>
          </a:xfrm>
          <a:prstGeom prst="rect">
            <a:avLst/>
          </a:prstGeom>
        </p:spPr>
      </p:pic>
      <p:sp>
        <p:nvSpPr>
          <p:cNvPr id="10" name="Marcador de posición de imagen 9">
            <a:extLst>
              <a:ext uri="{FF2B5EF4-FFF2-40B4-BE49-F238E27FC236}">
                <a16:creationId xmlns:a16="http://schemas.microsoft.com/office/drawing/2014/main" id="{0AC09B4D-F42F-714A-848A-CE26871CDE15}"/>
              </a:ext>
            </a:extLst>
          </p:cNvPr>
          <p:cNvSpPr>
            <a:spLocks noGrp="1"/>
          </p:cNvSpPr>
          <p:nvPr>
            <p:ph type="pic" sz="quarter" idx="14" hasCustomPrompt="1"/>
          </p:nvPr>
        </p:nvSpPr>
        <p:spPr>
          <a:xfrm>
            <a:off x="5208588" y="1879600"/>
            <a:ext cx="1339850" cy="1684338"/>
          </a:xfrm>
          <a:prstGeom prst="rect">
            <a:avLst/>
          </a:prstGeom>
          <a:solidFill>
            <a:schemeClr val="tx1">
              <a:lumMod val="85000"/>
              <a:lumOff val="15000"/>
            </a:schemeClr>
          </a:solidFill>
        </p:spPr>
        <p:txBody>
          <a:bodyPr anchor="ctr">
            <a:normAutofit/>
          </a:bodyPr>
          <a:lstStyle>
            <a:lvl1pPr algn="ctr">
              <a:defRPr sz="900">
                <a:solidFill>
                  <a:schemeClr val="bg1"/>
                </a:solidFill>
              </a:defRPr>
            </a:lvl1pPr>
          </a:lstStyle>
          <a:p>
            <a:r>
              <a:rPr lang="es-ES" dirty="0" err="1"/>
              <a:t>Your</a:t>
            </a:r>
            <a:r>
              <a:rPr lang="es-ES" dirty="0"/>
              <a:t> </a:t>
            </a:r>
            <a:r>
              <a:rPr lang="es-ES" dirty="0" err="1"/>
              <a:t>image</a:t>
            </a:r>
            <a:r>
              <a:rPr lang="es-ES" dirty="0"/>
              <a:t> </a:t>
            </a:r>
            <a:r>
              <a:rPr lang="es-ES" dirty="0" err="1"/>
              <a:t>here</a:t>
            </a:r>
            <a:endParaRPr lang="es-ES" dirty="0"/>
          </a:p>
        </p:txBody>
      </p:sp>
      <p:sp>
        <p:nvSpPr>
          <p:cNvPr id="11" name="Marcador de posición de imagen 9">
            <a:extLst>
              <a:ext uri="{FF2B5EF4-FFF2-40B4-BE49-F238E27FC236}">
                <a16:creationId xmlns:a16="http://schemas.microsoft.com/office/drawing/2014/main" id="{6203C20F-E878-7745-A366-EB1EEA4CAB94}"/>
              </a:ext>
            </a:extLst>
          </p:cNvPr>
          <p:cNvSpPr>
            <a:spLocks noGrp="1"/>
          </p:cNvSpPr>
          <p:nvPr>
            <p:ph type="pic" sz="quarter" idx="15" hasCustomPrompt="1"/>
          </p:nvPr>
        </p:nvSpPr>
        <p:spPr>
          <a:xfrm>
            <a:off x="8815388" y="18796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2" name="Marcador de posición de imagen 9">
            <a:extLst>
              <a:ext uri="{FF2B5EF4-FFF2-40B4-BE49-F238E27FC236}">
                <a16:creationId xmlns:a16="http://schemas.microsoft.com/office/drawing/2014/main" id="{B9F55B83-D026-7544-BF73-70F5BFCBAA07}"/>
              </a:ext>
            </a:extLst>
          </p:cNvPr>
          <p:cNvSpPr>
            <a:spLocks noGrp="1"/>
          </p:cNvSpPr>
          <p:nvPr>
            <p:ph type="pic" sz="quarter" idx="16" hasCustomPrompt="1"/>
          </p:nvPr>
        </p:nvSpPr>
        <p:spPr>
          <a:xfrm>
            <a:off x="52085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sp>
        <p:nvSpPr>
          <p:cNvPr id="13" name="Marcador de posición de imagen 9">
            <a:extLst>
              <a:ext uri="{FF2B5EF4-FFF2-40B4-BE49-F238E27FC236}">
                <a16:creationId xmlns:a16="http://schemas.microsoft.com/office/drawing/2014/main" id="{9C3D87E3-091F-AC41-95B4-2D73D9F0DB13}"/>
              </a:ext>
            </a:extLst>
          </p:cNvPr>
          <p:cNvSpPr>
            <a:spLocks noGrp="1"/>
          </p:cNvSpPr>
          <p:nvPr>
            <p:ph type="pic" sz="quarter" idx="17" hasCustomPrompt="1"/>
          </p:nvPr>
        </p:nvSpPr>
        <p:spPr>
          <a:xfrm>
            <a:off x="8815388" y="4279900"/>
            <a:ext cx="1339850" cy="1684338"/>
          </a:xfrm>
          <a:prstGeom prst="rect">
            <a:avLst/>
          </a:prstGeom>
          <a:solidFill>
            <a:schemeClr val="tx1">
              <a:lumMod val="85000"/>
              <a:lumOff val="15000"/>
            </a:schemeClr>
          </a:solidFill>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dirty="0" err="1"/>
              <a:t>Your</a:t>
            </a:r>
            <a:r>
              <a:rPr lang="es-ES" dirty="0"/>
              <a:t> </a:t>
            </a:r>
            <a:r>
              <a:rPr lang="es-ES" dirty="0" err="1"/>
              <a:t>image</a:t>
            </a:r>
            <a:r>
              <a:rPr lang="es-ES" dirty="0"/>
              <a:t> </a:t>
            </a:r>
            <a:r>
              <a:rPr lang="es-ES" dirty="0" err="1"/>
              <a:t>here</a:t>
            </a:r>
            <a:endParaRPr lang="es-ES" dirty="0"/>
          </a:p>
        </p:txBody>
      </p:sp>
      <p:cxnSp>
        <p:nvCxnSpPr>
          <p:cNvPr id="5" name="Straight Connector 2">
            <a:extLst>
              <a:ext uri="{FF2B5EF4-FFF2-40B4-BE49-F238E27FC236}">
                <a16:creationId xmlns:a16="http://schemas.microsoft.com/office/drawing/2014/main" id="{C4283362-401A-F1CC-C52C-CCA6A44D5E09}"/>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8" name="CuadroTexto 2">
            <a:extLst>
              <a:ext uri="{FF2B5EF4-FFF2-40B4-BE49-F238E27FC236}">
                <a16:creationId xmlns:a16="http://schemas.microsoft.com/office/drawing/2014/main" id="{95B55443-453C-4DEE-8BCA-F99CC8B4B9BB}"/>
              </a:ext>
            </a:extLst>
          </p:cNvPr>
          <p:cNvSpPr txBox="1"/>
          <p:nvPr userDrawn="1"/>
        </p:nvSpPr>
        <p:spPr>
          <a:xfrm>
            <a:off x="845684" y="1851185"/>
            <a:ext cx="3042444" cy="461665"/>
          </a:xfrm>
          <a:prstGeom prst="rect">
            <a:avLst/>
          </a:prstGeom>
          <a:noFill/>
        </p:spPr>
        <p:txBody>
          <a:bodyPr wrap="square" rtlCol="0">
            <a:spAutoFit/>
          </a:bodyPr>
          <a:lstStyle/>
          <a:p>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.1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tx1">
                  <a:lumMod val="95000"/>
                  <a:lumOff val="5000"/>
                </a:schemeClr>
              </a:solidFill>
              <a:latin typeface="Verdana" panose="020B0604030504040204" pitchFamily="34" charset="0"/>
              <a:ea typeface="Verdana" panose="020B0604030504040204" pitchFamily="34" charset="0"/>
              <a:cs typeface="Roboto" panose="02000000000000000000" pitchFamily="2" charset="0"/>
            </a:endParaRPr>
          </a:p>
        </p:txBody>
      </p:sp>
      <p:sp>
        <p:nvSpPr>
          <p:cNvPr id="9" name="CuadroTexto 8">
            <a:extLst>
              <a:ext uri="{FF2B5EF4-FFF2-40B4-BE49-F238E27FC236}">
                <a16:creationId xmlns:a16="http://schemas.microsoft.com/office/drawing/2014/main" id="{0FA90B4F-430A-ED76-56F5-277ACC139BFC}"/>
              </a:ext>
            </a:extLst>
          </p:cNvPr>
          <p:cNvSpPr txBox="1"/>
          <p:nvPr userDrawn="1"/>
        </p:nvSpPr>
        <p:spPr>
          <a:xfrm>
            <a:off x="6857776" y="2452929"/>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4" name="CuadroTexto 16">
            <a:extLst>
              <a:ext uri="{FF2B5EF4-FFF2-40B4-BE49-F238E27FC236}">
                <a16:creationId xmlns:a16="http://schemas.microsoft.com/office/drawing/2014/main" id="{406CABAF-C8CB-146F-0AAF-CACEED1E7067}"/>
              </a:ext>
            </a:extLst>
          </p:cNvPr>
          <p:cNvSpPr txBox="1"/>
          <p:nvPr userDrawn="1"/>
        </p:nvSpPr>
        <p:spPr>
          <a:xfrm>
            <a:off x="10456792" y="2452929"/>
            <a:ext cx="1103837"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5" name="CuadroTexto 19">
            <a:extLst>
              <a:ext uri="{FF2B5EF4-FFF2-40B4-BE49-F238E27FC236}">
                <a16:creationId xmlns:a16="http://schemas.microsoft.com/office/drawing/2014/main" id="{BEC19989-D9E1-A1C7-5BBB-05AACB261AFC}"/>
              </a:ext>
            </a:extLst>
          </p:cNvPr>
          <p:cNvSpPr txBox="1"/>
          <p:nvPr userDrawn="1"/>
        </p:nvSpPr>
        <p:spPr>
          <a:xfrm>
            <a:off x="6857776" y="4864605"/>
            <a:ext cx="1586424"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6" name="CuadroTexto 22">
            <a:extLst>
              <a:ext uri="{FF2B5EF4-FFF2-40B4-BE49-F238E27FC236}">
                <a16:creationId xmlns:a16="http://schemas.microsoft.com/office/drawing/2014/main" id="{5A90660E-FA79-10CD-C580-B5E3BEB8907E}"/>
              </a:ext>
            </a:extLst>
          </p:cNvPr>
          <p:cNvSpPr txBox="1"/>
          <p:nvPr userDrawn="1"/>
        </p:nvSpPr>
        <p:spPr>
          <a:xfrm>
            <a:off x="10456792" y="4864605"/>
            <a:ext cx="1157358" cy="584775"/>
          </a:xfrm>
          <a:prstGeom prst="rect">
            <a:avLst/>
          </a:prstGeom>
          <a:noFill/>
        </p:spPr>
        <p:txBody>
          <a:bodyPr wrap="square" rtlCol="0">
            <a:spAutoFit/>
          </a:bodyPr>
          <a:lstStyle/>
          <a:p>
            <a:r>
              <a:rPr lang="hr-HR" sz="1600" dirty="0" err="1">
                <a:latin typeface="Verdana" panose="020B0604030504040204" pitchFamily="34" charset="0"/>
                <a:ea typeface="Verdana" panose="020B0604030504040204" pitchFamily="34" charset="0"/>
              </a:rPr>
              <a:t>Lorem</a:t>
            </a:r>
            <a:endParaRPr lang="hr-HR" sz="1600" dirty="0">
              <a:latin typeface="Verdana" panose="020B0604030504040204" pitchFamily="34" charset="0"/>
              <a:ea typeface="Verdana" panose="020B0604030504040204" pitchFamily="34" charset="0"/>
            </a:endParaRPr>
          </a:p>
          <a:p>
            <a:r>
              <a:rPr lang="hr-HR" sz="1600" dirty="0" err="1">
                <a:latin typeface="Verdana" panose="020B0604030504040204" pitchFamily="34" charset="0"/>
                <a:ea typeface="Verdana" panose="020B0604030504040204" pitchFamily="34" charset="0"/>
              </a:rPr>
              <a:t>Ipsum</a:t>
            </a:r>
            <a:endParaRPr lang="es-ES" sz="1600" dirty="0">
              <a:latin typeface="Verdana" panose="020B0604030504040204" pitchFamily="34" charset="0"/>
              <a:ea typeface="Verdana" panose="020B0604030504040204" pitchFamily="34" charset="0"/>
            </a:endParaRPr>
          </a:p>
        </p:txBody>
      </p:sp>
      <p:sp>
        <p:nvSpPr>
          <p:cNvPr id="17" name="CuadroTexto 2">
            <a:extLst>
              <a:ext uri="{FF2B5EF4-FFF2-40B4-BE49-F238E27FC236}">
                <a16:creationId xmlns:a16="http://schemas.microsoft.com/office/drawing/2014/main" id="{94BD3326-2C5E-E7FA-857B-F79389521B2F}"/>
              </a:ext>
            </a:extLst>
          </p:cNvPr>
          <p:cNvSpPr txBox="1"/>
          <p:nvPr userDrawn="1"/>
        </p:nvSpPr>
        <p:spPr>
          <a:xfrm>
            <a:off x="845684" y="2666794"/>
            <a:ext cx="4053566" cy="2308324"/>
          </a:xfrm>
          <a:prstGeom prst="rect">
            <a:avLst/>
          </a:prstGeom>
          <a:noFill/>
        </p:spPr>
        <p:txBody>
          <a:bodyPr wrap="square" rtlCol="0">
            <a:spAutoFit/>
          </a:bodyPr>
          <a:lstStyle/>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Lorem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Ipsum</a:t>
            </a:r>
            <a:endPar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endParaRPr>
          </a:p>
          <a:p>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peria</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quatures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qui</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quatas</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son</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deo</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r>
              <a:rPr lang="hr-HR" sz="3600" b="1" dirty="0" err="1">
                <a:solidFill>
                  <a:srgbClr val="42AB37"/>
                </a:solidFill>
                <a:latin typeface="Verdana" panose="020B0604030504040204" pitchFamily="34" charset="0"/>
                <a:ea typeface="Verdana" panose="020B0604030504040204" pitchFamily="34" charset="0"/>
                <a:cs typeface="Roboto" panose="02000000000000000000" pitchFamily="2" charset="0"/>
              </a:rPr>
              <a:t>dolenitium</a:t>
            </a:r>
            <a:r>
              <a:rPr lang="hr-HR" sz="3600" b="1" dirty="0">
                <a:solidFill>
                  <a:srgbClr val="42AB37"/>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40334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F07C7CE-DB8D-3760-38FA-25B168F9B4D7}"/>
              </a:ext>
            </a:extLst>
          </p:cNvPr>
          <p:cNvSpPr>
            <a:spLocks noGrp="1"/>
          </p:cNvSpPr>
          <p:nvPr>
            <p:ph type="pic" sz="quarter" idx="10" hasCustomPrompt="1"/>
          </p:nvPr>
        </p:nvSpPr>
        <p:spPr>
          <a:xfrm>
            <a:off x="762005" y="1643063"/>
            <a:ext cx="10629900" cy="3986212"/>
          </a:xfrm>
          <a:solidFill>
            <a:schemeClr val="bg2"/>
          </a:solidFill>
        </p:spPr>
        <p:txBody>
          <a:bodyPr>
            <a:normAutofit/>
          </a:bodyPr>
          <a:lstStyle>
            <a:lvl1pPr marL="205740" indent="-205740" algn="l">
              <a:defRPr sz="132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tabLst/>
              <a:defRPr/>
            </a:pPr>
            <a:r>
              <a:rPr lang="en-US" dirty="0"/>
              <a:t>You can place a zoomed in view of your map here or place a graph. This slide is optional. </a:t>
            </a:r>
            <a:br>
              <a:rPr lang="en-US" dirty="0"/>
            </a:br>
            <a:r>
              <a:rPr lang="en-US" dirty="0"/>
              <a:t>Whatever best fits your requirement.</a:t>
            </a:r>
          </a:p>
        </p:txBody>
      </p:sp>
    </p:spTree>
    <p:extLst>
      <p:ext uri="{BB962C8B-B14F-4D97-AF65-F5344CB8AC3E}">
        <p14:creationId xmlns:p14="http://schemas.microsoft.com/office/powerpoint/2010/main" val="246690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A0110D0B-DA30-D6C8-64D0-4207658D7504}"/>
              </a:ext>
            </a:extLst>
          </p:cNvPr>
          <p:cNvSpPr>
            <a:spLocks noGrp="1"/>
          </p:cNvSpPr>
          <p:nvPr>
            <p:ph type="pic" sz="quarter" idx="10" hasCustomPrompt="1"/>
          </p:nvPr>
        </p:nvSpPr>
        <p:spPr>
          <a:xfrm>
            <a:off x="660403"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Maps, Graphs, Diagrams, pie charts etc.</a:t>
            </a:r>
          </a:p>
        </p:txBody>
      </p:sp>
      <p:sp>
        <p:nvSpPr>
          <p:cNvPr id="4" name="Picture Placeholder 1">
            <a:extLst>
              <a:ext uri="{FF2B5EF4-FFF2-40B4-BE49-F238E27FC236}">
                <a16:creationId xmlns:a16="http://schemas.microsoft.com/office/drawing/2014/main" id="{DB1E62EF-1C52-57E2-D73C-24DD30DE1E9E}"/>
              </a:ext>
            </a:extLst>
          </p:cNvPr>
          <p:cNvSpPr>
            <a:spLocks noGrp="1"/>
          </p:cNvSpPr>
          <p:nvPr>
            <p:ph type="pic" sz="quarter" idx="12" hasCustomPrompt="1"/>
          </p:nvPr>
        </p:nvSpPr>
        <p:spPr>
          <a:xfrm>
            <a:off x="6203952" y="1902186"/>
            <a:ext cx="5286309" cy="3856064"/>
          </a:xfrm>
          <a:solidFill>
            <a:schemeClr val="bg2"/>
          </a:solidFill>
          <a:ln>
            <a:noFill/>
          </a:ln>
        </p:spPr>
        <p:txBody>
          <a:bodyPr>
            <a:normAutofit/>
          </a:bodyPr>
          <a:lstStyle>
            <a:lvl1pPr>
              <a:defRPr sz="1320" baseline="0">
                <a:latin typeface="Arial" charset="0"/>
                <a:ea typeface="Arial" charset="0"/>
                <a:cs typeface="Arial"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Click to add Maps, Graphs, Diagrams, pie charts etc.</a:t>
            </a:r>
          </a:p>
        </p:txBody>
      </p:sp>
    </p:spTree>
    <p:extLst>
      <p:ext uri="{BB962C8B-B14F-4D97-AF65-F5344CB8AC3E}">
        <p14:creationId xmlns:p14="http://schemas.microsoft.com/office/powerpoint/2010/main" val="414926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387E8336-08FF-1579-81BF-1DAAA31604C1}"/>
              </a:ext>
            </a:extLst>
          </p:cNvPr>
          <p:cNvSpPr>
            <a:spLocks noGrp="1"/>
          </p:cNvSpPr>
          <p:nvPr>
            <p:ph type="pic" sz="quarter" idx="10"/>
          </p:nvPr>
        </p:nvSpPr>
        <p:spPr>
          <a:xfrm>
            <a:off x="0" y="0"/>
            <a:ext cx="12192000" cy="6858000"/>
          </a:xfrm>
        </p:spPr>
        <p:txBody>
          <a:bodyPr/>
          <a:lstStyle>
            <a:lvl1pPr marL="0" indent="0" algn="ctr">
              <a:buNone/>
              <a:defRPr>
                <a:solidFill>
                  <a:schemeClr val="bg2">
                    <a:lumMod val="20000"/>
                    <a:lumOff val="80000"/>
                  </a:schemeClr>
                </a:solidFill>
              </a:defRPr>
            </a:lvl1pPr>
          </a:lstStyle>
          <a:p>
            <a:r>
              <a:rPr lang="en-US"/>
              <a:t>Click icon to add picture</a:t>
            </a:r>
            <a:endParaRPr lang="en-US" dirty="0"/>
          </a:p>
        </p:txBody>
      </p:sp>
    </p:spTree>
    <p:extLst>
      <p:ext uri="{BB962C8B-B14F-4D97-AF65-F5344CB8AC3E}">
        <p14:creationId xmlns:p14="http://schemas.microsoft.com/office/powerpoint/2010/main" val="20945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7242769-D447-C9E9-2AF2-7E75DCAF8B45}"/>
              </a:ext>
            </a:extLst>
          </p:cNvPr>
          <p:cNvSpPr>
            <a:spLocks noGrp="1"/>
          </p:cNvSpPr>
          <p:nvPr>
            <p:ph type="pic" sz="quarter" idx="10" hasCustomPrompt="1"/>
          </p:nvPr>
        </p:nvSpPr>
        <p:spPr>
          <a:xfrm>
            <a:off x="0" y="0"/>
            <a:ext cx="12192000" cy="6858000"/>
          </a:xfrm>
          <a:solidFill>
            <a:schemeClr val="bg1">
              <a:lumMod val="95000"/>
            </a:schemeClr>
          </a:solidFill>
        </p:spPr>
        <p:txBody>
          <a:bodyPr>
            <a:normAutofit/>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Click to add the best image you have.</a:t>
            </a:r>
          </a:p>
        </p:txBody>
      </p:sp>
    </p:spTree>
    <p:extLst>
      <p:ext uri="{BB962C8B-B14F-4D97-AF65-F5344CB8AC3E}">
        <p14:creationId xmlns:p14="http://schemas.microsoft.com/office/powerpoint/2010/main" val="122240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148C2E04-F119-8266-62F5-BEF3349B920A}"/>
              </a:ext>
            </a:extLst>
          </p:cNvPr>
          <p:cNvSpPr>
            <a:spLocks noGrp="1"/>
          </p:cNvSpPr>
          <p:nvPr>
            <p:ph type="pic" sz="quarter" idx="11"/>
          </p:nvPr>
        </p:nvSpPr>
        <p:spPr>
          <a:xfrm>
            <a:off x="0" y="0"/>
            <a:ext cx="12192000" cy="6858000"/>
          </a:xfrm>
        </p:spPr>
        <p:txBody>
          <a:bodyPr/>
          <a:lstStyle>
            <a:lvl1pPr marL="0" indent="0" algn="ctr">
              <a:buNone/>
              <a:defRPr i="1">
                <a:solidFill>
                  <a:srgbClr val="D4D7D9"/>
                </a:solidFill>
              </a:defRPr>
            </a:lvl1pPr>
          </a:lstStyle>
          <a:p>
            <a:r>
              <a:rPr lang="en-US"/>
              <a:t>Click icon to add picture</a:t>
            </a:r>
            <a:endParaRPr lang="en-US" dirty="0"/>
          </a:p>
        </p:txBody>
      </p:sp>
    </p:spTree>
    <p:extLst>
      <p:ext uri="{BB962C8B-B14F-4D97-AF65-F5344CB8AC3E}">
        <p14:creationId xmlns:p14="http://schemas.microsoft.com/office/powerpoint/2010/main" val="360820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9B6E3D78-5D18-FEC2-7DA9-8ECA634A39A2}"/>
              </a:ext>
            </a:extLst>
          </p:cNvPr>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dirty="0"/>
          </a:p>
        </p:txBody>
      </p:sp>
      <p:sp>
        <p:nvSpPr>
          <p:cNvPr id="4" name="Picture Placeholder 11">
            <a:extLst>
              <a:ext uri="{FF2B5EF4-FFF2-40B4-BE49-F238E27FC236}">
                <a16:creationId xmlns:a16="http://schemas.microsoft.com/office/drawing/2014/main" id="{9719C845-83F9-FF4D-A5AC-225E08477CA8}"/>
              </a:ext>
            </a:extLst>
          </p:cNvPr>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17622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558F4651-1D70-E72F-E28B-2EB13D6C56D8}"/>
              </a:ext>
            </a:extLst>
          </p:cNvPr>
          <p:cNvSpPr>
            <a:spLocks noGrp="1"/>
          </p:cNvSpPr>
          <p:nvPr>
            <p:ph type="pic" sz="quarter" idx="10" hasCustomPrompt="1"/>
          </p:nvPr>
        </p:nvSpPr>
        <p:spPr>
          <a:xfrm>
            <a:off x="48913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dirty="0"/>
              <a:t>picture</a:t>
            </a:r>
          </a:p>
        </p:txBody>
      </p:sp>
      <p:sp>
        <p:nvSpPr>
          <p:cNvPr id="4" name="Picture Placeholder 7">
            <a:extLst>
              <a:ext uri="{FF2B5EF4-FFF2-40B4-BE49-F238E27FC236}">
                <a16:creationId xmlns:a16="http://schemas.microsoft.com/office/drawing/2014/main" id="{D3758FEC-6020-1A2A-AC68-3DD685EE2D74}"/>
              </a:ext>
            </a:extLst>
          </p:cNvPr>
          <p:cNvSpPr>
            <a:spLocks noGrp="1"/>
          </p:cNvSpPr>
          <p:nvPr>
            <p:ph type="pic" sz="quarter" idx="11" hasCustomPrompt="1"/>
          </p:nvPr>
        </p:nvSpPr>
        <p:spPr>
          <a:xfrm>
            <a:off x="8244116" y="58782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5" name="Picture Placeholder 7">
            <a:extLst>
              <a:ext uri="{FF2B5EF4-FFF2-40B4-BE49-F238E27FC236}">
                <a16:creationId xmlns:a16="http://schemas.microsoft.com/office/drawing/2014/main" id="{CA290331-ACD8-66D3-1C0C-65EEC34F9096}"/>
              </a:ext>
            </a:extLst>
          </p:cNvPr>
          <p:cNvSpPr>
            <a:spLocks noGrp="1"/>
          </p:cNvSpPr>
          <p:nvPr>
            <p:ph type="pic" sz="quarter" idx="12" hasCustomPrompt="1"/>
          </p:nvPr>
        </p:nvSpPr>
        <p:spPr>
          <a:xfrm>
            <a:off x="82441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
        <p:nvSpPr>
          <p:cNvPr id="6" name="Picture Placeholder 7">
            <a:extLst>
              <a:ext uri="{FF2B5EF4-FFF2-40B4-BE49-F238E27FC236}">
                <a16:creationId xmlns:a16="http://schemas.microsoft.com/office/drawing/2014/main" id="{595FE471-A00D-4C57-D014-C7503F81A97B}"/>
              </a:ext>
            </a:extLst>
          </p:cNvPr>
          <p:cNvSpPr>
            <a:spLocks noGrp="1"/>
          </p:cNvSpPr>
          <p:nvPr>
            <p:ph type="pic" sz="quarter" idx="13" hasCustomPrompt="1"/>
          </p:nvPr>
        </p:nvSpPr>
        <p:spPr>
          <a:xfrm>
            <a:off x="4891316" y="3513909"/>
            <a:ext cx="3164115" cy="2769325"/>
          </a:xfrm>
          <a:solidFill>
            <a:srgbClr val="00B0F0"/>
          </a:solidFill>
        </p:spPr>
        <p:txBody>
          <a:bodyPr/>
          <a:lstStyle>
            <a:lvl1pPr>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p:txBody>
      </p:sp>
    </p:spTree>
    <p:extLst>
      <p:ext uri="{BB962C8B-B14F-4D97-AF65-F5344CB8AC3E}">
        <p14:creationId xmlns:p14="http://schemas.microsoft.com/office/powerpoint/2010/main" val="200644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61D910-CE5D-7CD3-D1E2-C077189CFDA4}"/>
              </a:ext>
            </a:extLst>
          </p:cNvPr>
          <p:cNvSpPr txBox="1"/>
          <p:nvPr userDrawn="1"/>
        </p:nvSpPr>
        <p:spPr>
          <a:xfrm>
            <a:off x="3048000" y="2690336"/>
            <a:ext cx="6096000" cy="1477328"/>
          </a:xfrm>
          <a:prstGeom prst="rect">
            <a:avLst/>
          </a:prstGeom>
          <a:noFill/>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7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274975861"/>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290859289"/>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071FD6-5E10-0B78-5E7E-FC8BADA63247}"/>
              </a:ext>
            </a:extLst>
          </p:cNvPr>
          <p:cNvSpPr/>
          <p:nvPr userDrawn="1"/>
        </p:nvSpPr>
        <p:spPr>
          <a:xfrm>
            <a:off x="0" y="-18261"/>
            <a:ext cx="6105570" cy="6876261"/>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2">
            <a:extLst>
              <a:ext uri="{FF2B5EF4-FFF2-40B4-BE49-F238E27FC236}">
                <a16:creationId xmlns:a16="http://schemas.microsoft.com/office/drawing/2014/main" id="{1142C450-50E3-4CC2-241B-708232D50125}"/>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sp>
        <p:nvSpPr>
          <p:cNvPr id="9" name="CuadroTexto 11">
            <a:extLst>
              <a:ext uri="{FF2B5EF4-FFF2-40B4-BE49-F238E27FC236}">
                <a16:creationId xmlns:a16="http://schemas.microsoft.com/office/drawing/2014/main" id="{EE8404CF-60AE-7B2A-9931-947E9CA3DB7C}"/>
              </a:ext>
            </a:extLst>
          </p:cNvPr>
          <p:cNvSpPr txBox="1"/>
          <p:nvPr userDrawn="1"/>
        </p:nvSpPr>
        <p:spPr>
          <a:xfrm>
            <a:off x="758270" y="1928961"/>
            <a:ext cx="4336789" cy="830997"/>
          </a:xfrm>
          <a:prstGeom prst="rect">
            <a:avLst/>
          </a:prstGeom>
          <a:noFill/>
        </p:spPr>
        <p:txBody>
          <a:bodyPr wrap="square" rtlCol="0">
            <a:spAutoFit/>
          </a:bodyPr>
          <a:lstStyle/>
          <a:p>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1</a:t>
            </a:r>
            <a:r>
              <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p>
          <a:p>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Lorem</a:t>
            </a:r>
            <a:r>
              <a:rPr lang="hr-HR" sz="2400" dirty="0">
                <a:solidFill>
                  <a:schemeClr val="bg1"/>
                </a:solidFill>
                <a:latin typeface="Verdana" panose="020B0604030504040204" pitchFamily="34" charset="0"/>
                <a:ea typeface="Verdana" panose="020B0604030504040204" pitchFamily="34" charset="0"/>
                <a:cs typeface="Roboto" panose="02000000000000000000" pitchFamily="2" charset="0"/>
              </a:rPr>
              <a:t> </a:t>
            </a:r>
            <a:r>
              <a:rPr lang="hr-HR" sz="2400" dirty="0" err="1">
                <a:solidFill>
                  <a:schemeClr val="bg1"/>
                </a:solidFill>
                <a:latin typeface="Verdana" panose="020B0604030504040204" pitchFamily="34" charset="0"/>
                <a:ea typeface="Verdana" panose="020B0604030504040204" pitchFamily="34" charset="0"/>
                <a:cs typeface="Roboto" panose="02000000000000000000" pitchFamily="2" charset="0"/>
              </a:rPr>
              <a:t>ipsum</a:t>
            </a:r>
            <a:endParaRPr lang="es-ES" sz="2400" dirty="0">
              <a:solidFill>
                <a:schemeClr val="bg1"/>
              </a:solidFill>
              <a:latin typeface="Verdana" panose="020B0604030504040204" pitchFamily="34" charset="0"/>
              <a:ea typeface="Verdana" panose="020B0604030504040204" pitchFamily="34" charset="0"/>
              <a:cs typeface="Roboto" panose="02000000000000000000" pitchFamily="2" charset="0"/>
            </a:endParaRPr>
          </a:p>
        </p:txBody>
      </p:sp>
      <p:sp>
        <p:nvSpPr>
          <p:cNvPr id="10" name="CuadroTexto 9">
            <a:extLst>
              <a:ext uri="{FF2B5EF4-FFF2-40B4-BE49-F238E27FC236}">
                <a16:creationId xmlns:a16="http://schemas.microsoft.com/office/drawing/2014/main" id="{BBD42A0E-7BD3-FF0A-5BEC-7D48968AD3A0}"/>
              </a:ext>
            </a:extLst>
          </p:cNvPr>
          <p:cNvSpPr txBox="1"/>
          <p:nvPr userDrawn="1"/>
        </p:nvSpPr>
        <p:spPr>
          <a:xfrm>
            <a:off x="750434" y="3343940"/>
            <a:ext cx="3986666" cy="1440010"/>
          </a:xfrm>
          <a:prstGeom prst="rect">
            <a:avLst/>
          </a:prstGeom>
          <a:noFill/>
        </p:spPr>
        <p:txBody>
          <a:bodyPr wrap="square" rtlCol="0">
            <a:spAutoFit/>
          </a:bodyPr>
          <a:lstStyle/>
          <a:p>
            <a:pPr marR="0" algn="l" rtl="0">
              <a:lnSpc>
                <a:spcPct val="150000"/>
              </a:lnSpc>
            </a:pPr>
            <a:r>
              <a:rPr lang="en-US" sz="1800" b="0" i="0" u="none" strike="noStrike" baseline="30000" dirty="0">
                <a:solidFill>
                  <a:schemeClr val="bg1"/>
                </a:solidFill>
                <a:latin typeface="Verdana" panose="020B0604030504040204" pitchFamily="34" charset="0"/>
                <a:ea typeface="Verdana" panose="020B0604030504040204" pitchFamily="34" charset="0"/>
              </a:rPr>
              <a:t>Qui </a:t>
            </a:r>
            <a:r>
              <a:rPr lang="en-US" sz="1800" b="0" i="0" u="none" strike="noStrike" baseline="30000" dirty="0" err="1">
                <a:solidFill>
                  <a:schemeClr val="bg1"/>
                </a:solidFill>
                <a:latin typeface="Verdana" panose="020B0604030504040204" pitchFamily="34" charset="0"/>
                <a:ea typeface="Verdana" panose="020B0604030504040204" pitchFamily="34" charset="0"/>
              </a:rPr>
              <a:t>quas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porero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voluptation</a:t>
            </a:r>
            <a:r>
              <a:rPr lang="en-US" sz="1800" b="0" i="0" u="none" strike="noStrike" baseline="30000" dirty="0">
                <a:solidFill>
                  <a:schemeClr val="bg1"/>
                </a:solidFill>
                <a:latin typeface="Verdana" panose="020B0604030504040204" pitchFamily="34" charset="0"/>
                <a:ea typeface="Verdana" panose="020B0604030504040204" pitchFamily="34" charset="0"/>
              </a:rPr>
              <a:t> re et </a:t>
            </a:r>
            <a:r>
              <a:rPr lang="en-US" sz="1800" b="0" i="0" u="none" strike="noStrike" baseline="30000" dirty="0" err="1">
                <a:solidFill>
                  <a:schemeClr val="bg1"/>
                </a:solidFill>
                <a:latin typeface="Verdana" panose="020B0604030504040204" pitchFamily="34" charset="0"/>
                <a:ea typeface="Verdana" panose="020B0604030504040204" pitchFamily="34" charset="0"/>
              </a:rPr>
              <a:t>el</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erumqui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dipsus</a:t>
            </a:r>
            <a:r>
              <a:rPr lang="en-US" sz="1800" b="0" i="0" u="none" strike="noStrike" baseline="30000" dirty="0">
                <a:solidFill>
                  <a:schemeClr val="bg1"/>
                </a:solidFill>
                <a:latin typeface="Verdana" panose="020B0604030504040204" pitchFamily="34" charset="0"/>
                <a:ea typeface="Verdana" panose="020B0604030504040204" pitchFamily="34" charset="0"/>
              </a:rPr>
              <a:t> que </a:t>
            </a:r>
            <a:r>
              <a:rPr lang="en-US" sz="1800" b="0" i="0" u="none" strike="noStrike" baseline="30000" dirty="0" err="1">
                <a:solidFill>
                  <a:schemeClr val="bg1"/>
                </a:solidFill>
                <a:latin typeface="Verdana" panose="020B0604030504040204" pitchFamily="34" charset="0"/>
                <a:ea typeface="Verdana" panose="020B0604030504040204" pitchFamily="34" charset="0"/>
              </a:rPr>
              <a:t>nos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adio</a:t>
            </a:r>
            <a:r>
              <a:rPr lang="en-US" sz="1800" b="0" i="0" u="none" strike="noStrike" baseline="30000" dirty="0">
                <a:solidFill>
                  <a:schemeClr val="bg1"/>
                </a:solidFill>
                <a:latin typeface="Verdana" panose="020B0604030504040204" pitchFamily="34" charset="0"/>
                <a:ea typeface="Verdana" panose="020B0604030504040204" pitchFamily="34" charset="0"/>
              </a:rPr>
              <a:t> mod </a:t>
            </a:r>
            <a:r>
              <a:rPr lang="en-US" sz="1800" b="0" i="0" u="none" strike="noStrike" baseline="30000" dirty="0" err="1">
                <a:solidFill>
                  <a:schemeClr val="bg1"/>
                </a:solidFill>
                <a:latin typeface="Verdana" panose="020B0604030504040204" pitchFamily="34" charset="0"/>
                <a:ea typeface="Verdana" panose="020B0604030504040204" pitchFamily="34" charset="0"/>
              </a:rPr>
              <a:t>ut</a:t>
            </a:r>
            <a:r>
              <a:rPr lang="en-US" sz="1800" b="0" i="0" u="none" strike="noStrike" baseline="30000" dirty="0">
                <a:solidFill>
                  <a:schemeClr val="bg1"/>
                </a:solidFill>
                <a:latin typeface="Verdana" panose="020B0604030504040204" pitchFamily="34" charset="0"/>
                <a:ea typeface="Verdana" panose="020B0604030504040204" pitchFamily="34" charset="0"/>
              </a:rPr>
              <a:t> rest </a:t>
            </a:r>
            <a:r>
              <a:rPr lang="en-US" sz="1800" b="0" i="0" u="none" strike="noStrike" baseline="30000" dirty="0" err="1">
                <a:solidFill>
                  <a:schemeClr val="bg1"/>
                </a:solidFill>
                <a:latin typeface="Verdana" panose="020B0604030504040204" pitchFamily="34" charset="0"/>
                <a:ea typeface="Verdana" panose="020B0604030504040204" pitchFamily="34" charset="0"/>
              </a:rPr>
              <a:t>accum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autempo</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riossin</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totaeriti</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blaborum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debitat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enditae</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percillutet</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fugia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etus</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eos</a:t>
            </a:r>
            <a:r>
              <a:rPr lang="en-US" sz="1800" b="0" i="0" u="none" strike="noStrike" baseline="30000" dirty="0">
                <a:solidFill>
                  <a:schemeClr val="bg1"/>
                </a:solidFill>
                <a:latin typeface="Verdana" panose="020B0604030504040204" pitchFamily="34" charset="0"/>
                <a:ea typeface="Verdana" panose="020B0604030504040204" pitchFamily="34" charset="0"/>
              </a:rPr>
              <a:t> sim </a:t>
            </a:r>
            <a:r>
              <a:rPr lang="en-US" sz="1800" b="0" i="0" u="none" strike="noStrike" baseline="30000" dirty="0" err="1">
                <a:solidFill>
                  <a:schemeClr val="bg1"/>
                </a:solidFill>
                <a:latin typeface="Verdana" panose="020B0604030504040204" pitchFamily="34" charset="0"/>
                <a:ea typeface="Verdana" panose="020B0604030504040204" pitchFamily="34" charset="0"/>
              </a:rPr>
              <a:t>recepra</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expeles</a:t>
            </a:r>
            <a:r>
              <a:rPr lang="en-US" sz="1800" b="0" i="0" u="none" strike="noStrike" baseline="30000" dirty="0">
                <a:solidFill>
                  <a:schemeClr val="bg1"/>
                </a:solidFill>
                <a:latin typeface="Verdana" panose="020B0604030504040204" pitchFamily="34" charset="0"/>
                <a:ea typeface="Verdana" panose="020B0604030504040204" pitchFamily="34" charset="0"/>
              </a:rPr>
              <a:t> qui </a:t>
            </a:r>
            <a:r>
              <a:rPr lang="en-US" sz="1800" b="0" i="0" u="none" strike="noStrike" baseline="30000" dirty="0" err="1">
                <a:solidFill>
                  <a:schemeClr val="bg1"/>
                </a:solidFill>
                <a:latin typeface="Verdana" panose="020B0604030504040204" pitchFamily="34" charset="0"/>
                <a:ea typeface="Verdana" panose="020B0604030504040204" pitchFamily="34" charset="0"/>
              </a:rPr>
              <a:t>tem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nim</a:t>
            </a:r>
            <a:r>
              <a:rPr lang="en-US" sz="1800" b="0" i="0" u="none" strike="noStrike" baseline="30000" dirty="0">
                <a:solidFill>
                  <a:schemeClr val="bg1"/>
                </a:solidFill>
                <a:latin typeface="Verdana" panose="020B0604030504040204" pitchFamily="34" charset="0"/>
                <a:ea typeface="Verdana" panose="020B0604030504040204" pitchFamily="34" charset="0"/>
              </a:rPr>
              <a:t> </a:t>
            </a:r>
            <a:r>
              <a:rPr lang="en-US" sz="1800" b="0" i="0" u="none" strike="noStrike" baseline="30000" dirty="0" err="1">
                <a:solidFill>
                  <a:schemeClr val="bg1"/>
                </a:solidFill>
                <a:latin typeface="Verdana" panose="020B0604030504040204" pitchFamily="34" charset="0"/>
                <a:ea typeface="Verdana" panose="020B0604030504040204" pitchFamily="34" charset="0"/>
              </a:rPr>
              <a:t>volectiae</a:t>
            </a:r>
            <a:r>
              <a:rPr lang="hr-HR" sz="1800" b="0" i="0" u="none" strike="noStrike" baseline="30000" dirty="0">
                <a:solidFill>
                  <a:schemeClr val="bg1"/>
                </a:solidFill>
                <a:latin typeface="Verdana" panose="020B0604030504040204" pitchFamily="34" charset="0"/>
                <a:ea typeface="Verdana" panose="020B0604030504040204" pitchFamily="34" charset="0"/>
              </a:rPr>
              <a:t>.</a:t>
            </a:r>
            <a:endParaRPr lang="en-US" sz="1800" b="0" i="0" u="none" strike="noStrike" baseline="30000" dirty="0">
              <a:solidFill>
                <a:schemeClr val="bg1"/>
              </a:solidFill>
              <a:latin typeface="Verdana" panose="020B0604030504040204" pitchFamily="34" charset="0"/>
              <a:ea typeface="Verdana" panose="020B0604030504040204" pitchFamily="34" charset="0"/>
            </a:endParaRPr>
          </a:p>
        </p:txBody>
      </p:sp>
      <p:graphicFrame>
        <p:nvGraphicFramePr>
          <p:cNvPr id="11" name="Chart 3">
            <a:extLst>
              <a:ext uri="{FF2B5EF4-FFF2-40B4-BE49-F238E27FC236}">
                <a16:creationId xmlns:a16="http://schemas.microsoft.com/office/drawing/2014/main" id="{C9007DC4-AA7B-F2CC-A8D8-A4B3596AEDC2}"/>
              </a:ext>
            </a:extLst>
          </p:cNvPr>
          <p:cNvGraphicFramePr/>
          <p:nvPr userDrawn="1">
            <p:extLst>
              <p:ext uri="{D42A27DB-BD31-4B8C-83A1-F6EECF244321}">
                <p14:modId xmlns:p14="http://schemas.microsoft.com/office/powerpoint/2010/main" val="3741084357"/>
              </p:ext>
            </p:extLst>
          </p:nvPr>
        </p:nvGraphicFramePr>
        <p:xfrm>
          <a:off x="6302057" y="1090694"/>
          <a:ext cx="4791658" cy="4213605"/>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ángulo 3">
            <a:extLst>
              <a:ext uri="{FF2B5EF4-FFF2-40B4-BE49-F238E27FC236}">
                <a16:creationId xmlns:a16="http://schemas.microsoft.com/office/drawing/2014/main" id="{6031634C-C936-CB5A-16B9-AF97F0D86BAD}"/>
              </a:ext>
            </a:extLst>
          </p:cNvPr>
          <p:cNvSpPr/>
          <p:nvPr userDrawn="1"/>
        </p:nvSpPr>
        <p:spPr>
          <a:xfrm>
            <a:off x="7766366" y="2827583"/>
            <a:ext cx="1487836" cy="769441"/>
          </a:xfrm>
          <a:prstGeom prst="rect">
            <a:avLst/>
          </a:prstGeom>
        </p:spPr>
        <p:txBody>
          <a:bodyPr wrap="square">
            <a:spAutoFit/>
          </a:bodyPr>
          <a:lstStyle/>
          <a:p>
            <a:pPr algn="ctr"/>
            <a:r>
              <a:rPr lang="es-ES" sz="4400" dirty="0">
                <a:solidFill>
                  <a:schemeClr val="tx1">
                    <a:lumMod val="75000"/>
                    <a:lumOff val="25000"/>
                  </a:schemeClr>
                </a:solidFill>
                <a:latin typeface="Verdana" panose="020B0604030504040204" pitchFamily="34" charset="0"/>
                <a:ea typeface="Verdana" panose="020B0604030504040204" pitchFamily="34" charset="0"/>
              </a:rPr>
              <a:t>5</a:t>
            </a:r>
            <a:r>
              <a:rPr lang="es-ES" sz="2800" dirty="0">
                <a:solidFill>
                  <a:schemeClr val="tx1">
                    <a:lumMod val="75000"/>
                    <a:lumOff val="25000"/>
                  </a:schemeClr>
                </a:solidFill>
                <a:latin typeface="Verdana" panose="020B0604030504040204" pitchFamily="34" charset="0"/>
                <a:ea typeface="Verdana" panose="020B0604030504040204" pitchFamily="34" charset="0"/>
              </a:rPr>
              <a:t>%</a:t>
            </a:r>
            <a:endParaRPr lang="es-ES" sz="4400" dirty="0">
              <a:solidFill>
                <a:schemeClr val="tx1">
                  <a:lumMod val="75000"/>
                  <a:lumOff val="25000"/>
                </a:schemeClr>
              </a:solidFill>
              <a:latin typeface="Verdana" panose="020B0604030504040204" pitchFamily="34" charset="0"/>
              <a:ea typeface="Verdana" panose="020B0604030504040204" pitchFamily="34" charset="0"/>
            </a:endParaRPr>
          </a:p>
        </p:txBody>
      </p:sp>
      <p:grpSp>
        <p:nvGrpSpPr>
          <p:cNvPr id="13" name="Group 4">
            <a:extLst>
              <a:ext uri="{FF2B5EF4-FFF2-40B4-BE49-F238E27FC236}">
                <a16:creationId xmlns:a16="http://schemas.microsoft.com/office/drawing/2014/main" id="{C8EB8475-8277-E49A-6775-6C146550214F}"/>
              </a:ext>
            </a:extLst>
          </p:cNvPr>
          <p:cNvGrpSpPr/>
          <p:nvPr userDrawn="1"/>
        </p:nvGrpSpPr>
        <p:grpSpPr>
          <a:xfrm>
            <a:off x="7430183" y="4891236"/>
            <a:ext cx="2097259" cy="773014"/>
            <a:chOff x="1315133" y="5304299"/>
            <a:chExt cx="2097259" cy="773014"/>
          </a:xfrm>
        </p:grpSpPr>
        <p:sp>
          <p:nvSpPr>
            <p:cNvPr id="14" name="CuadroTexto 28">
              <a:extLst>
                <a:ext uri="{FF2B5EF4-FFF2-40B4-BE49-F238E27FC236}">
                  <a16:creationId xmlns:a16="http://schemas.microsoft.com/office/drawing/2014/main" id="{4A1126F8-21BF-E77C-3685-3CB90506CC87}"/>
                </a:ext>
              </a:extLst>
            </p:cNvPr>
            <p:cNvSpPr txBox="1"/>
            <p:nvPr/>
          </p:nvSpPr>
          <p:spPr>
            <a:xfrm>
              <a:off x="1499509"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1</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5" name="Elipse 29">
              <a:extLst>
                <a:ext uri="{FF2B5EF4-FFF2-40B4-BE49-F238E27FC236}">
                  <a16:creationId xmlns:a16="http://schemas.microsoft.com/office/drawing/2014/main" id="{170FBC9B-A12F-6A1F-5BD4-45C652B6CD3A}"/>
                </a:ext>
              </a:extLst>
            </p:cNvPr>
            <p:cNvSpPr/>
            <p:nvPr/>
          </p:nvSpPr>
          <p:spPr>
            <a:xfrm>
              <a:off x="1315133" y="5382506"/>
              <a:ext cx="136328" cy="136328"/>
            </a:xfrm>
            <a:prstGeom prst="ellipse">
              <a:avLst/>
            </a:prstGeom>
            <a:solidFill>
              <a:srgbClr val="FAA6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30">
              <a:extLst>
                <a:ext uri="{FF2B5EF4-FFF2-40B4-BE49-F238E27FC236}">
                  <a16:creationId xmlns:a16="http://schemas.microsoft.com/office/drawing/2014/main" id="{DE633E6E-EFB6-4BC5-B850-B8193EEAFC63}"/>
                </a:ext>
              </a:extLst>
            </p:cNvPr>
            <p:cNvSpPr txBox="1"/>
            <p:nvPr/>
          </p:nvSpPr>
          <p:spPr>
            <a:xfrm>
              <a:off x="2646382" y="5304299"/>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2</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7" name="Elipse 31">
              <a:extLst>
                <a:ext uri="{FF2B5EF4-FFF2-40B4-BE49-F238E27FC236}">
                  <a16:creationId xmlns:a16="http://schemas.microsoft.com/office/drawing/2014/main" id="{B02981B7-56E8-C6FF-1F46-48F7527621D9}"/>
                </a:ext>
              </a:extLst>
            </p:cNvPr>
            <p:cNvSpPr/>
            <p:nvPr/>
          </p:nvSpPr>
          <p:spPr>
            <a:xfrm>
              <a:off x="2462006" y="5382506"/>
              <a:ext cx="136328" cy="136328"/>
            </a:xfrm>
            <a:prstGeom prst="ellipse">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32">
              <a:extLst>
                <a:ext uri="{FF2B5EF4-FFF2-40B4-BE49-F238E27FC236}">
                  <a16:creationId xmlns:a16="http://schemas.microsoft.com/office/drawing/2014/main" id="{A552597B-580D-BB95-DA60-64A597938FA0}"/>
                </a:ext>
              </a:extLst>
            </p:cNvPr>
            <p:cNvSpPr txBox="1"/>
            <p:nvPr/>
          </p:nvSpPr>
          <p:spPr>
            <a:xfrm>
              <a:off x="1499509"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3</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19" name="Elipse 33">
              <a:extLst>
                <a:ext uri="{FF2B5EF4-FFF2-40B4-BE49-F238E27FC236}">
                  <a16:creationId xmlns:a16="http://schemas.microsoft.com/office/drawing/2014/main" id="{432C861F-D0C8-F1FF-9035-ADB5D585F727}"/>
                </a:ext>
              </a:extLst>
            </p:cNvPr>
            <p:cNvSpPr/>
            <p:nvPr/>
          </p:nvSpPr>
          <p:spPr>
            <a:xfrm>
              <a:off x="1315133" y="5878521"/>
              <a:ext cx="136328" cy="136328"/>
            </a:xfrm>
            <a:prstGeom prst="ellipse">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34">
              <a:extLst>
                <a:ext uri="{FF2B5EF4-FFF2-40B4-BE49-F238E27FC236}">
                  <a16:creationId xmlns:a16="http://schemas.microsoft.com/office/drawing/2014/main" id="{8F880D87-08D2-0F28-2823-2735DE4E25E7}"/>
                </a:ext>
              </a:extLst>
            </p:cNvPr>
            <p:cNvSpPr txBox="1"/>
            <p:nvPr/>
          </p:nvSpPr>
          <p:spPr>
            <a:xfrm>
              <a:off x="2646382" y="5800314"/>
              <a:ext cx="766010" cy="276999"/>
            </a:xfrm>
            <a:prstGeom prst="rect">
              <a:avLst/>
            </a:prstGeom>
            <a:noFill/>
          </p:spPr>
          <p:txBody>
            <a:bodyPr wrap="square" rtlCol="0">
              <a:spAutoFit/>
            </a:bodyPr>
            <a:lstStyle/>
            <a:p>
              <a:pPr>
                <a:spcAft>
                  <a:spcPts val="600"/>
                </a:spcAft>
              </a:pPr>
              <a:r>
                <a:rPr lang="es-ES" sz="1200"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rPr>
                <a:t>Serie 4</a:t>
              </a:r>
              <a:endParaRPr lang="es-ES" dirty="0">
                <a:solidFill>
                  <a:schemeClr val="tx1">
                    <a:lumMod val="75000"/>
                    <a:lumOff val="25000"/>
                  </a:schemeClr>
                </a:solidFill>
                <a:latin typeface="Verdana" panose="020B0604030504040204" pitchFamily="34" charset="0"/>
                <a:ea typeface="Verdana" panose="020B0604030504040204" pitchFamily="34" charset="0"/>
                <a:cs typeface="Arial" panose="020B0604020202020204" pitchFamily="34" charset="0"/>
              </a:endParaRPr>
            </a:p>
          </p:txBody>
        </p:sp>
        <p:sp>
          <p:nvSpPr>
            <p:cNvPr id="21" name="Elipse 35">
              <a:extLst>
                <a:ext uri="{FF2B5EF4-FFF2-40B4-BE49-F238E27FC236}">
                  <a16:creationId xmlns:a16="http://schemas.microsoft.com/office/drawing/2014/main" id="{16CB823E-6863-4FF6-4891-DC2EDE1055A6}"/>
                </a:ext>
              </a:extLst>
            </p:cNvPr>
            <p:cNvSpPr/>
            <p:nvPr/>
          </p:nvSpPr>
          <p:spPr>
            <a:xfrm>
              <a:off x="2462006" y="5878521"/>
              <a:ext cx="136328" cy="136328"/>
            </a:xfrm>
            <a:prstGeom prst="ellipse">
              <a:avLst/>
            </a:prstGeom>
            <a:solidFill>
              <a:srgbClr val="00B5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3" name="Picture 22" descr="Graphical user interface&#10;&#10;Description automatically generated with low confidence">
            <a:extLst>
              <a:ext uri="{FF2B5EF4-FFF2-40B4-BE49-F238E27FC236}">
                <a16:creationId xmlns:a16="http://schemas.microsoft.com/office/drawing/2014/main" id="{91346F77-E45E-6350-474B-63289C869AC5}"/>
              </a:ext>
            </a:extLst>
          </p:cNvPr>
          <p:cNvPicPr>
            <a:picLocks noChangeAspect="1"/>
          </p:cNvPicPr>
          <p:nvPr userDrawn="1"/>
        </p:nvPicPr>
        <p:blipFill>
          <a:blip r:embed="rId3"/>
          <a:stretch>
            <a:fillRect/>
          </a:stretch>
        </p:blipFill>
        <p:spPr>
          <a:xfrm>
            <a:off x="664645" y="-27494"/>
            <a:ext cx="3042445" cy="1187716"/>
          </a:xfrm>
          <a:prstGeom prst="rect">
            <a:avLst/>
          </a:prstGeom>
        </p:spPr>
      </p:pic>
    </p:spTree>
    <p:extLst>
      <p:ext uri="{BB962C8B-B14F-4D97-AF65-F5344CB8AC3E}">
        <p14:creationId xmlns:p14="http://schemas.microsoft.com/office/powerpoint/2010/main" val="34563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825096960"/>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759" y="1404371"/>
            <a:ext cx="12368278" cy="5453630"/>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105765" y="-32464"/>
            <a:ext cx="1236828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105760" y="3491791"/>
            <a:ext cx="12368280"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222048" y="4450284"/>
            <a:ext cx="12600855" cy="39993"/>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3806287950"/>
      </p:ext>
    </p:extLst>
  </p:cSld>
  <p:clrMapOvr>
    <a:masterClrMapping/>
  </p:clrMapOvr>
  <p:transition spd="slow">
    <p:push/>
  </p:transition>
  <p:extLst>
    <p:ext uri="{DCECCB84-F9BA-43D5-87BE-67443E8EF086}">
      <p15:sldGuideLst xmlns:p15="http://schemas.microsoft.com/office/powerpoint/2012/main">
        <p15:guide id="4" orient="horz" pos="4105">
          <p15:clr>
            <a:srgbClr val="FBAE40"/>
          </p15:clr>
        </p15:guide>
        <p15:guide id="5" orient="horz" pos="4468">
          <p15:clr>
            <a:srgbClr val="FBAE40"/>
          </p15:clr>
        </p15:guide>
        <p15:guide id="6" pos="41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648" y="1234786"/>
            <a:ext cx="12202648" cy="5623214"/>
          </a:xfrm>
          <a:prstGeom prst="rect">
            <a:avLst/>
          </a:prstGeom>
        </p:spPr>
      </p:pic>
      <p:sp>
        <p:nvSpPr>
          <p:cNvPr id="8" name="Rectangle 6"/>
          <p:cNvSpPr/>
          <p:nvPr/>
        </p:nvSpPr>
        <p:spPr>
          <a:xfrm rot="10800000">
            <a:off x="-7847" y="-32464"/>
            <a:ext cx="12199845"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14" y="1234786"/>
            <a:ext cx="12425494" cy="562321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91718" y="-41478"/>
            <a:ext cx="12425491" cy="4898297"/>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2038322056"/>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32ECC3-D408-43FB-9353-682385B4D56E}"/>
              </a:ext>
            </a:extLst>
          </p:cNvPr>
          <p:cNvSpPr/>
          <p:nvPr userDrawn="1"/>
        </p:nvSpPr>
        <p:spPr>
          <a:xfrm>
            <a:off x="-91714" y="-32463"/>
            <a:ext cx="12425494" cy="55795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7" name="Rectangle 6"/>
          <p:cNvSpPr/>
          <p:nvPr/>
        </p:nvSpPr>
        <p:spPr>
          <a:xfrm>
            <a:off x="-7839" y="3491791"/>
            <a:ext cx="12199841"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sp>
        <p:nvSpPr>
          <p:cNvPr id="3" name="Subtitle 2"/>
          <p:cNvSpPr>
            <a:spLocks noGrp="1"/>
          </p:cNvSpPr>
          <p:nvPr>
            <p:ph type="subTitle" idx="1" hasCustomPrompt="1"/>
          </p:nvPr>
        </p:nvSpPr>
        <p:spPr>
          <a:xfrm>
            <a:off x="595341" y="1234786"/>
            <a:ext cx="10262423" cy="513301"/>
          </a:xfrm>
        </p:spPr>
        <p:txBody>
          <a:bodyPr lIns="0"/>
          <a:lstStyle>
            <a:lvl1pPr marL="0" indent="0" algn="l">
              <a:buNone/>
              <a:defRPr sz="3628">
                <a:solidFill>
                  <a:srgbClr val="004084"/>
                </a:solidFill>
                <a:latin typeface="+mj-lt"/>
                <a:ea typeface="Roboto" panose="02000000000000000000" pitchFamily="2" charset="0"/>
                <a:cs typeface="Roboto" panose="02000000000000000000" pitchFamily="2" charset="0"/>
              </a:defRPr>
            </a:lvl1pPr>
            <a:lvl2pPr marL="414635" indent="0" algn="ctr">
              <a:buNone/>
              <a:defRPr/>
            </a:lvl2pPr>
            <a:lvl3pPr marL="829269" indent="0" algn="ctr">
              <a:buNone/>
              <a:defRPr/>
            </a:lvl3pPr>
            <a:lvl4pPr marL="1243904" indent="0" algn="ctr">
              <a:buNone/>
              <a:defRPr/>
            </a:lvl4pPr>
            <a:lvl5pPr marL="1658539" indent="0" algn="ctr">
              <a:buNone/>
              <a:defRPr/>
            </a:lvl5pPr>
            <a:lvl6pPr marL="2073173" indent="0" algn="ctr">
              <a:buNone/>
              <a:defRPr/>
            </a:lvl6pPr>
            <a:lvl7pPr marL="2487808" indent="0" algn="ctr">
              <a:buNone/>
              <a:defRPr/>
            </a:lvl7pPr>
            <a:lvl8pPr marL="2902443" indent="0" algn="ctr">
              <a:buNone/>
              <a:defRPr/>
            </a:lvl8pPr>
            <a:lvl9pPr marL="3317077" indent="0" algn="ctr">
              <a:buNone/>
              <a:defRPr/>
            </a:lvl9pPr>
          </a:lstStyle>
          <a:p>
            <a:r>
              <a:rPr lang="en-US" noProof="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95342" y="2885143"/>
            <a:ext cx="6870867" cy="413237"/>
          </a:xfrm>
        </p:spPr>
        <p:txBody>
          <a:bodyPr/>
          <a:lstStyle>
            <a:lvl1pPr marL="0" indent="0">
              <a:buNone/>
              <a:defRPr sz="1451"/>
            </a:lvl1pPr>
          </a:lstStyle>
          <a:p>
            <a:pPr lvl="0"/>
            <a:r>
              <a:rPr lang="en-US"/>
              <a:t>Click to add date and location</a:t>
            </a:r>
            <a:endParaRPr lang="en-GB"/>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95342" y="2188098"/>
            <a:ext cx="8702366" cy="413236"/>
          </a:xfrm>
        </p:spPr>
        <p:txBody>
          <a:bodyPr/>
          <a:lstStyle>
            <a:lvl1pPr marL="0" indent="0">
              <a:buNone/>
              <a:defRPr sz="1814"/>
            </a:lvl1pPr>
          </a:lstStyle>
          <a:p>
            <a:pPr lvl="0"/>
            <a:r>
              <a:rPr lang="en-US"/>
              <a:t>Click to add sub title</a:t>
            </a:r>
            <a:endParaRPr lang="en-GB"/>
          </a:p>
        </p:txBody>
      </p:sp>
      <p:sp>
        <p:nvSpPr>
          <p:cNvPr id="2" name="Rectangle 1">
            <a:extLst>
              <a:ext uri="{FF2B5EF4-FFF2-40B4-BE49-F238E27FC236}">
                <a16:creationId xmlns:a16="http://schemas.microsoft.com/office/drawing/2014/main" id="{2B500A10-74F5-4DAD-8993-91DD1932EFF9}"/>
              </a:ext>
            </a:extLst>
          </p:cNvPr>
          <p:cNvSpPr/>
          <p:nvPr/>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3" name="Rectangle 12">
            <a:extLst>
              <a:ext uri="{FF2B5EF4-FFF2-40B4-BE49-F238E27FC236}">
                <a16:creationId xmlns:a16="http://schemas.microsoft.com/office/drawing/2014/main" id="{946209D3-735C-4987-9DB6-A9557D366E03}"/>
              </a:ext>
            </a:extLst>
          </p:cNvPr>
          <p:cNvSpPr/>
          <p:nvPr/>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12" name="Rectangle 6">
            <a:extLst>
              <a:ext uri="{FF2B5EF4-FFF2-40B4-BE49-F238E27FC236}">
                <a16:creationId xmlns:a16="http://schemas.microsoft.com/office/drawing/2014/main" id="{3248333E-F58B-430B-B3ED-0D190676FF1E}"/>
              </a:ext>
            </a:extLst>
          </p:cNvPr>
          <p:cNvSpPr/>
          <p:nvPr userDrawn="1"/>
        </p:nvSpPr>
        <p:spPr>
          <a:xfrm>
            <a:off x="-91714" y="3491791"/>
            <a:ext cx="12425494" cy="3366209"/>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904"/>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
            <a:off x="-206705" y="4422494"/>
            <a:ext cx="12655475" cy="77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621192" y="1967285"/>
            <a:ext cx="1780336"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66944" y="816576"/>
            <a:ext cx="1970385" cy="197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2463"/>
            <a:ext cx="12192000" cy="2929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3450442178"/>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41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1814">
                <a:latin typeface="Roboto" panose="02000000000000000000" pitchFamily="2" charset="0"/>
                <a:ea typeface="Roboto" panose="02000000000000000000" pitchFamily="2" charset="0"/>
                <a:cs typeface="Roboto" panose="02000000000000000000" pitchFamily="2" charset="0"/>
              </a:defRPr>
            </a:lvl1pPr>
            <a:lvl2pPr marL="725611" indent="-310976">
              <a:buClr>
                <a:srgbClr val="004084"/>
              </a:buClr>
              <a:buFont typeface="Roboto" panose="02000000000000000000" pitchFamily="2" charset="0"/>
              <a:buChar char="−"/>
              <a:defRPr sz="1632">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spTree>
    <p:extLst>
      <p:ext uri="{BB962C8B-B14F-4D97-AF65-F5344CB8AC3E}">
        <p14:creationId xmlns:p14="http://schemas.microsoft.com/office/powerpoint/2010/main" val="3560961006"/>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a:t>Click to edit slide title</a:t>
            </a:r>
          </a:p>
        </p:txBody>
      </p:sp>
      <p:sp>
        <p:nvSpPr>
          <p:cNvPr id="3" name="Content Placeholder 2"/>
          <p:cNvSpPr>
            <a:spLocks noGrp="1"/>
          </p:cNvSpPr>
          <p:nvPr>
            <p:ph idx="1" hasCustomPrompt="1"/>
          </p:nvPr>
        </p:nvSpPr>
        <p:spPr/>
        <p:txBody>
          <a:bodyPr/>
          <a:lstStyle>
            <a:lvl1pPr marL="310976" indent="-310976">
              <a:buClr>
                <a:srgbClr val="FF9933"/>
              </a:buClr>
              <a:buFont typeface="Wingdings" panose="05000000000000000000" pitchFamily="2" charset="2"/>
              <a:buChar char="§"/>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First level</a:t>
            </a:r>
          </a:p>
          <a:p>
            <a:pPr lvl="1"/>
            <a:r>
              <a:rPr lang="en-US" noProof="0"/>
              <a:t>Second level</a:t>
            </a:r>
          </a:p>
          <a:p>
            <a:pPr lvl="2"/>
            <a:r>
              <a:rPr lang="en-US" noProof="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538688"/>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38134-5457-4F10-87AA-C84F65A9F8B8}"/>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3199423275"/>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2" name="Title 1"/>
          <p:cNvSpPr>
            <a:spLocks noGrp="1"/>
          </p:cNvSpPr>
          <p:nvPr>
            <p:ph type="title" hasCustomPrompt="1"/>
          </p:nvPr>
        </p:nvSpPr>
        <p:spPr>
          <a:xfrm>
            <a:off x="609964" y="163468"/>
            <a:ext cx="10972076" cy="783728"/>
          </a:xfrm>
        </p:spPr>
        <p:txBody>
          <a:bodyPr/>
          <a:lstStyle>
            <a:lvl1pPr>
              <a:defRPr/>
            </a:lvl1pPr>
          </a:lstStyle>
          <a:p>
            <a:r>
              <a:rPr lang="en-US"/>
              <a:t>Click to edit slide title</a:t>
            </a:r>
          </a:p>
        </p:txBody>
      </p:sp>
    </p:spTree>
    <p:extLst>
      <p:ext uri="{BB962C8B-B14F-4D97-AF65-F5344CB8AC3E}">
        <p14:creationId xmlns:p14="http://schemas.microsoft.com/office/powerpoint/2010/main" val="420092865"/>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918D0F-4399-470F-A2ED-405A4EFD812D}"/>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925790" y="-163468"/>
            <a:ext cx="9984887" cy="6858000"/>
          </a:xfrm>
          <a:prstGeom prst="rect">
            <a:avLst/>
          </a:prstGeom>
        </p:spPr>
      </p:pic>
      <p:sp>
        <p:nvSpPr>
          <p:cNvPr id="5" name="Rectangle 4">
            <a:extLst>
              <a:ext uri="{FF2B5EF4-FFF2-40B4-BE49-F238E27FC236}">
                <a16:creationId xmlns:a16="http://schemas.microsoft.com/office/drawing/2014/main" id="{410EB3C3-6AB0-4A5B-A95B-D8185DB5F033}"/>
              </a:ext>
            </a:extLst>
          </p:cNvPr>
          <p:cNvSpPr/>
          <p:nvPr userDrawn="1"/>
        </p:nvSpPr>
        <p:spPr>
          <a:xfrm>
            <a:off x="349044" y="751264"/>
            <a:ext cx="2134584" cy="3918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Tree>
    <p:extLst>
      <p:ext uri="{BB962C8B-B14F-4D97-AF65-F5344CB8AC3E}">
        <p14:creationId xmlns:p14="http://schemas.microsoft.com/office/powerpoint/2010/main" val="1138061787"/>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3" y="1339059"/>
            <a:ext cx="5399159"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182880" y="1339059"/>
            <a:ext cx="5399160"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Tree>
    <p:extLst>
      <p:ext uri="{BB962C8B-B14F-4D97-AF65-F5344CB8AC3E}">
        <p14:creationId xmlns:p14="http://schemas.microsoft.com/office/powerpoint/2010/main" val="3215331091"/>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ircle-images">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0DB74E1-8E18-5543-A146-69091537A942}"/>
              </a:ext>
            </a:extLst>
          </p:cNvPr>
          <p:cNvSpPr>
            <a:spLocks noGrp="1"/>
          </p:cNvSpPr>
          <p:nvPr>
            <p:ph type="pic" sz="quarter" idx="15" hasCustomPrompt="1"/>
          </p:nvPr>
        </p:nvSpPr>
        <p:spPr>
          <a:xfrm>
            <a:off x="107081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1" name="Marcador de posición de imagen 10">
            <a:extLst>
              <a:ext uri="{FF2B5EF4-FFF2-40B4-BE49-F238E27FC236}">
                <a16:creationId xmlns:a16="http://schemas.microsoft.com/office/drawing/2014/main" id="{E04DCE5C-0FBB-2446-BF75-2C546C1DD6DB}"/>
              </a:ext>
            </a:extLst>
          </p:cNvPr>
          <p:cNvSpPr>
            <a:spLocks noGrp="1"/>
          </p:cNvSpPr>
          <p:nvPr>
            <p:ph type="pic" sz="quarter" idx="16" hasCustomPrompt="1"/>
          </p:nvPr>
        </p:nvSpPr>
        <p:spPr>
          <a:xfrm>
            <a:off x="4006847"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2" name="Marcador de posición de imagen 11">
            <a:extLst>
              <a:ext uri="{FF2B5EF4-FFF2-40B4-BE49-F238E27FC236}">
                <a16:creationId xmlns:a16="http://schemas.microsoft.com/office/drawing/2014/main" id="{02A6F34B-CDF5-754C-84A0-5BB51F2F0A7D}"/>
              </a:ext>
            </a:extLst>
          </p:cNvPr>
          <p:cNvSpPr>
            <a:spLocks noGrp="1"/>
          </p:cNvSpPr>
          <p:nvPr>
            <p:ph type="pic" sz="quarter" idx="17" hasCustomPrompt="1"/>
          </p:nvPr>
        </p:nvSpPr>
        <p:spPr>
          <a:xfrm>
            <a:off x="6924250"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sp>
        <p:nvSpPr>
          <p:cNvPr id="13" name="Marcador de posición de imagen 12">
            <a:extLst>
              <a:ext uri="{FF2B5EF4-FFF2-40B4-BE49-F238E27FC236}">
                <a16:creationId xmlns:a16="http://schemas.microsoft.com/office/drawing/2014/main" id="{DE08859C-9E21-3649-A360-0652754BDEB4}"/>
              </a:ext>
            </a:extLst>
          </p:cNvPr>
          <p:cNvSpPr>
            <a:spLocks noGrp="1"/>
          </p:cNvSpPr>
          <p:nvPr>
            <p:ph type="pic" sz="quarter" idx="18" hasCustomPrompt="1"/>
          </p:nvPr>
        </p:nvSpPr>
        <p:spPr>
          <a:xfrm>
            <a:off x="9710042" y="1574965"/>
            <a:ext cx="1593087" cy="1593087"/>
          </a:xfrm>
          <a:custGeom>
            <a:avLst/>
            <a:gdLst>
              <a:gd name="connsiteX0" fmla="*/ 1806008 w 3612016"/>
              <a:gd name="connsiteY0" fmla="*/ 0 h 3612016"/>
              <a:gd name="connsiteX1" fmla="*/ 3612016 w 3612016"/>
              <a:gd name="connsiteY1" fmla="*/ 1806008 h 3612016"/>
              <a:gd name="connsiteX2" fmla="*/ 1806008 w 3612016"/>
              <a:gd name="connsiteY2" fmla="*/ 3612016 h 3612016"/>
              <a:gd name="connsiteX3" fmla="*/ 0 w 3612016"/>
              <a:gd name="connsiteY3" fmla="*/ 1806008 h 3612016"/>
              <a:gd name="connsiteX4" fmla="*/ 1806008 w 3612016"/>
              <a:gd name="connsiteY4" fmla="*/ 0 h 3612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2016" h="3612016">
                <a:moveTo>
                  <a:pt x="1806008" y="0"/>
                </a:moveTo>
                <a:cubicBezTo>
                  <a:pt x="2803439" y="0"/>
                  <a:pt x="3612016" y="808577"/>
                  <a:pt x="3612016" y="1806008"/>
                </a:cubicBezTo>
                <a:cubicBezTo>
                  <a:pt x="3612016" y="2803439"/>
                  <a:pt x="2803439" y="3612016"/>
                  <a:pt x="1806008" y="3612016"/>
                </a:cubicBezTo>
                <a:cubicBezTo>
                  <a:pt x="808577" y="3612016"/>
                  <a:pt x="0" y="2803439"/>
                  <a:pt x="0" y="1806008"/>
                </a:cubicBezTo>
                <a:cubicBezTo>
                  <a:pt x="0" y="808577"/>
                  <a:pt x="808577" y="0"/>
                  <a:pt x="1806008" y="0"/>
                </a:cubicBezTo>
                <a:close/>
              </a:path>
            </a:pathLst>
          </a:custGeom>
          <a:solidFill>
            <a:srgbClr val="00B5D5"/>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vl1pPr>
          </a:lstStyle>
          <a:p>
            <a:r>
              <a:rPr lang="es-ES" dirty="0"/>
              <a:t>Place </a:t>
            </a:r>
            <a:r>
              <a:rPr lang="es-ES" dirty="0" err="1"/>
              <a:t>your</a:t>
            </a:r>
            <a:r>
              <a:rPr lang="es-ES" dirty="0"/>
              <a:t> </a:t>
            </a:r>
            <a:r>
              <a:rPr lang="es-ES" dirty="0" err="1"/>
              <a:t>mage</a:t>
            </a:r>
            <a:endParaRPr lang="es-ES" dirty="0"/>
          </a:p>
        </p:txBody>
      </p:sp>
      <p:cxnSp>
        <p:nvCxnSpPr>
          <p:cNvPr id="5" name="Straight Connector 2">
            <a:extLst>
              <a:ext uri="{FF2B5EF4-FFF2-40B4-BE49-F238E27FC236}">
                <a16:creationId xmlns:a16="http://schemas.microsoft.com/office/drawing/2014/main" id="{86587409-B0D4-859D-1274-EBAE61E9816D}"/>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with low confidence">
            <a:extLst>
              <a:ext uri="{FF2B5EF4-FFF2-40B4-BE49-F238E27FC236}">
                <a16:creationId xmlns:a16="http://schemas.microsoft.com/office/drawing/2014/main" id="{E3414EE5-D3B0-829D-4AF9-4290C79EC4D0}"/>
              </a:ext>
            </a:extLst>
          </p:cNvPr>
          <p:cNvPicPr>
            <a:picLocks noChangeAspect="1"/>
          </p:cNvPicPr>
          <p:nvPr userDrawn="1"/>
        </p:nvPicPr>
        <p:blipFill>
          <a:blip r:embed="rId2"/>
          <a:stretch>
            <a:fillRect/>
          </a:stretch>
        </p:blipFill>
        <p:spPr>
          <a:xfrm>
            <a:off x="665473" y="-18261"/>
            <a:ext cx="3042445" cy="1187715"/>
          </a:xfrm>
          <a:prstGeom prst="rect">
            <a:avLst/>
          </a:prstGeom>
        </p:spPr>
      </p:pic>
    </p:spTree>
    <p:extLst>
      <p:ext uri="{BB962C8B-B14F-4D97-AF65-F5344CB8AC3E}">
        <p14:creationId xmlns:p14="http://schemas.microsoft.com/office/powerpoint/2010/main" val="39590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4" name="Content Placeholder 3"/>
          <p:cNvSpPr>
            <a:spLocks noGrp="1"/>
          </p:cNvSpPr>
          <p:nvPr>
            <p:ph sz="half" idx="2" hasCustomPrompt="1"/>
          </p:nvPr>
        </p:nvSpPr>
        <p:spPr>
          <a:xfrm>
            <a:off x="6327819" y="1926855"/>
            <a:ext cx="5254219" cy="4245821"/>
          </a:xfrm>
        </p:spPr>
        <p:txBody>
          <a:bodyPr/>
          <a:lstStyle>
            <a:lvl1pPr>
              <a:defRPr sz="1632"/>
            </a:lvl1pPr>
            <a:lvl2pPr>
              <a:defRPr sz="1270"/>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609961" y="1339060"/>
            <a:ext cx="5239741"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6342298" y="1351155"/>
            <a:ext cx="5254219" cy="522666"/>
          </a:xfrm>
          <a:solidFill>
            <a:schemeClr val="accent6">
              <a:lumMod val="40000"/>
              <a:lumOff val="60000"/>
            </a:schemeClr>
          </a:solidFill>
        </p:spPr>
        <p:txBody>
          <a:bodyPr anchor="ctr"/>
          <a:lstStyle>
            <a:lvl1pPr marL="0" indent="0" algn="ctr">
              <a:buNone/>
              <a:defRPr sz="1632">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672781145"/>
      </p:ext>
    </p:extLst>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609962" y="1339059"/>
            <a:ext cx="5814435" cy="4833616"/>
          </a:xfrm>
        </p:spPr>
        <p:txBody>
          <a:bodyPr/>
          <a:lstStyle>
            <a:lvl1pPr>
              <a:defRPr sz="1814"/>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a:p>
            <a:pPr lvl="1"/>
            <a:r>
              <a:rPr lang="fr-CH"/>
              <a:t>Second </a:t>
            </a:r>
            <a:r>
              <a:rPr lang="fr-CH" err="1"/>
              <a:t>level</a:t>
            </a:r>
            <a:endParaRPr lang="fr-CH"/>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952260" y="1339059"/>
            <a:ext cx="5239741" cy="5518941"/>
          </a:xfrm>
          <a:solidFill>
            <a:schemeClr val="accent6">
              <a:lumMod val="40000"/>
              <a:lumOff val="60000"/>
            </a:schemeClr>
          </a:solidFill>
        </p:spPr>
        <p:txBody>
          <a:bodyPr anchor="ctr"/>
          <a:lstStyle>
            <a:lvl1pPr marL="0" indent="0" algn="ctr">
              <a:buNone/>
              <a:defRPr sz="2539">
                <a:latin typeface="Roboto Slab" pitchFamily="2" charset="0"/>
                <a:ea typeface="Roboto Slab" pitchFamily="2" charset="0"/>
                <a:cs typeface="Roboto Black" panose="02000000000000000000" pitchFamily="2" charset="0"/>
              </a:defRPr>
            </a:lvl1pPr>
          </a:lstStyle>
          <a:p>
            <a:pPr lvl="0"/>
            <a:r>
              <a:rPr lang="en-US">
                <a:latin typeface="Roboto Slab" pitchFamily="2" charset="0"/>
                <a:ea typeface="Roboto Slab" pitchFamily="2" charset="0"/>
              </a:rPr>
              <a:t>Insert quote here</a:t>
            </a:r>
            <a:endParaRPr lang="en-GB"/>
          </a:p>
        </p:txBody>
      </p:sp>
    </p:spTree>
    <p:extLst>
      <p:ext uri="{BB962C8B-B14F-4D97-AF65-F5344CB8AC3E}">
        <p14:creationId xmlns:p14="http://schemas.microsoft.com/office/powerpoint/2010/main" val="3017998030"/>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slide title</a:t>
            </a:r>
          </a:p>
        </p:txBody>
      </p:sp>
      <p:sp>
        <p:nvSpPr>
          <p:cNvPr id="3" name="Content Placeholder 2"/>
          <p:cNvSpPr>
            <a:spLocks noGrp="1"/>
          </p:cNvSpPr>
          <p:nvPr>
            <p:ph sz="half" idx="1" hasCustomPrompt="1"/>
          </p:nvPr>
        </p:nvSpPr>
        <p:spPr>
          <a:xfrm>
            <a:off x="595342" y="1987282"/>
            <a:ext cx="3488836" cy="4185393"/>
          </a:xfrm>
        </p:spPr>
        <p:txBody>
          <a:bodyPr/>
          <a:lstStyle>
            <a:lvl1pPr>
              <a:defRPr sz="1360"/>
            </a:lvl1pPr>
            <a:lvl2pPr>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4" name="Content Placeholder 3"/>
          <p:cNvSpPr>
            <a:spLocks noGrp="1"/>
          </p:cNvSpPr>
          <p:nvPr>
            <p:ph sz="half" idx="2" hasCustomPrompt="1"/>
          </p:nvPr>
        </p:nvSpPr>
        <p:spPr>
          <a:xfrm>
            <a:off x="4454195" y="1992166"/>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8313049" y="1987282"/>
            <a:ext cx="3488836" cy="4185393"/>
          </a:xfrm>
        </p:spPr>
        <p:txBody>
          <a:bodyPr/>
          <a:lstStyle>
            <a:lvl1pPr>
              <a:defRPr sz="1360"/>
            </a:lvl1pPr>
            <a:lvl2pPr marL="414635" indent="0">
              <a:buNone/>
              <a:defRPr sz="1451"/>
            </a:lvl2pPr>
            <a:lvl3pPr>
              <a:defRPr sz="1360"/>
            </a:lvl3pPr>
            <a:lvl4pPr>
              <a:defRPr sz="1632"/>
            </a:lvl4pPr>
            <a:lvl5pPr>
              <a:defRPr sz="1632"/>
            </a:lvl5pPr>
            <a:lvl6pPr>
              <a:defRPr sz="1632"/>
            </a:lvl6pPr>
            <a:lvl7pPr>
              <a:defRPr sz="1632"/>
            </a:lvl7pPr>
            <a:lvl8pPr>
              <a:defRPr sz="1632"/>
            </a:lvl8pPr>
            <a:lvl9pPr>
              <a:defRPr sz="1632"/>
            </a:lvl9pPr>
          </a:lstStyle>
          <a:p>
            <a:pPr lvl="0"/>
            <a:r>
              <a:rPr lang="fr-CH"/>
              <a:t>Click to </a:t>
            </a:r>
            <a:r>
              <a:rPr lang="fr-CH" err="1"/>
              <a:t>edit</a:t>
            </a:r>
            <a:r>
              <a:rPr lang="fr-CH"/>
              <a:t> Master </a:t>
            </a:r>
            <a:r>
              <a:rPr lang="fr-CH" err="1"/>
              <a:t>text</a:t>
            </a:r>
            <a:r>
              <a:rPr lang="fr-CH"/>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609963"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4453397"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8256839" y="1339060"/>
            <a:ext cx="3489634" cy="522666"/>
          </a:xfrm>
          <a:solidFill>
            <a:schemeClr val="accent6">
              <a:lumMod val="40000"/>
              <a:lumOff val="60000"/>
            </a:schemeClr>
          </a:solidFill>
        </p:spPr>
        <p:txBody>
          <a:bodyPr anchor="ctr"/>
          <a:lstStyle>
            <a:lvl1pPr marL="0" indent="0" algn="ctr">
              <a:buNone/>
              <a:defRPr sz="1451">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182534676"/>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7081194" y="-32465"/>
            <a:ext cx="5521304" cy="6988237"/>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2463"/>
            <a:ext cx="12581853" cy="6988237"/>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5"/>
            <a:ext cx="5521304" cy="698823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3546029" y="3420611"/>
            <a:ext cx="6988237" cy="82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3149637"/>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864"/>
            <a:ext cx="12602497" cy="6892864"/>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3594914" y="3371724"/>
            <a:ext cx="6890465" cy="82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7081194" y="-32464"/>
            <a:ext cx="5521304" cy="689046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3643993" y="3322644"/>
            <a:ext cx="6792307" cy="8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7573789" y="1796234"/>
            <a:ext cx="4433367"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7655888" y="310244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314520"/>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2828822296"/>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7542" y="1992166"/>
            <a:ext cx="10972076" cy="802805"/>
          </a:xfrm>
        </p:spPr>
        <p:txBody>
          <a:bodyPr/>
          <a:lstStyle>
            <a:lvl1pPr algn="ctr">
              <a:defRPr sz="4353">
                <a:solidFill>
                  <a:schemeClr val="bg1"/>
                </a:solidFill>
              </a:defRPr>
            </a:lvl1pPr>
          </a:lstStyle>
          <a:p>
            <a:r>
              <a:rPr lang="en-US" noProof="0"/>
              <a:t>Thank you for your attention</a:t>
            </a:r>
          </a:p>
        </p:txBody>
      </p:sp>
      <p:sp>
        <p:nvSpPr>
          <p:cNvPr id="3" name="Content Placeholder 2"/>
          <p:cNvSpPr>
            <a:spLocks noGrp="1"/>
          </p:cNvSpPr>
          <p:nvPr>
            <p:ph idx="1" hasCustomPrompt="1"/>
          </p:nvPr>
        </p:nvSpPr>
        <p:spPr>
          <a:xfrm>
            <a:off x="629338" y="3167757"/>
            <a:ext cx="10972076" cy="1371523"/>
          </a:xfrm>
        </p:spPr>
        <p:txBody>
          <a:bodyPr/>
          <a:lstStyle>
            <a:lvl1pPr marL="0" indent="0" algn="ctr">
              <a:buClr>
                <a:srgbClr val="FF9933"/>
              </a:buClr>
              <a:buFont typeface="Wingdings" panose="05000000000000000000" pitchFamily="2" charset="2"/>
              <a:buNone/>
              <a:defRPr sz="2177">
                <a:solidFill>
                  <a:schemeClr val="bg1"/>
                </a:solidFill>
                <a:latin typeface="Roboto" panose="02000000000000000000" pitchFamily="2" charset="0"/>
                <a:ea typeface="Roboto" panose="02000000000000000000" pitchFamily="2" charset="0"/>
                <a:cs typeface="Roboto" panose="02000000000000000000" pitchFamily="2" charset="0"/>
              </a:defRPr>
            </a:lvl1pPr>
            <a:lvl2pPr marL="725611" indent="-310976">
              <a:buClr>
                <a:schemeClr val="bg1"/>
              </a:buClr>
              <a:buFont typeface="Roboto" panose="02000000000000000000" pitchFamily="2" charset="0"/>
              <a:buChar char="−"/>
              <a:defRPr sz="1814">
                <a:solidFill>
                  <a:schemeClr val="bg1"/>
                </a:solidFill>
                <a:latin typeface="Roboto" panose="02000000000000000000" pitchFamily="2" charset="0"/>
                <a:ea typeface="Roboto" panose="02000000000000000000" pitchFamily="2" charset="0"/>
                <a:cs typeface="Roboto" panose="02000000000000000000" pitchFamily="2" charset="0"/>
              </a:defRPr>
            </a:lvl2pPr>
            <a:lvl3pPr marL="1088416" indent="-259147">
              <a:buFont typeface="Roboto" panose="02000000000000000000" pitchFamily="2" charset="0"/>
              <a:buChar char="−"/>
              <a:defRPr sz="1451"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629336" y="947196"/>
            <a:ext cx="1381069"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84845" y="685953"/>
            <a:ext cx="2545081"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sp>
        <p:nvSpPr>
          <p:cNvPr id="6" name="Rectangle 5">
            <a:extLst>
              <a:ext uri="{FF2B5EF4-FFF2-40B4-BE49-F238E27FC236}">
                <a16:creationId xmlns:a16="http://schemas.microsoft.com/office/drawing/2014/main" id="{F94882E2-64D0-449B-A705-6629922E0A1F}"/>
              </a:ext>
            </a:extLst>
          </p:cNvPr>
          <p:cNvSpPr/>
          <p:nvPr userDrawn="1"/>
        </p:nvSpPr>
        <p:spPr>
          <a:xfrm>
            <a:off x="595483" y="6190369"/>
            <a:ext cx="4843722" cy="45717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95342" y="5482483"/>
            <a:ext cx="3388276" cy="990616"/>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739682" y="5895393"/>
            <a:ext cx="2873478" cy="537852"/>
          </a:xfrm>
          <a:prstGeom prst="rect">
            <a:avLst/>
          </a:prstGeom>
        </p:spPr>
      </p:pic>
    </p:spTree>
    <p:extLst>
      <p:ext uri="{BB962C8B-B14F-4D97-AF65-F5344CB8AC3E}">
        <p14:creationId xmlns:p14="http://schemas.microsoft.com/office/powerpoint/2010/main" val="175811912"/>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014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ＭＳ Ｐゴシック"/>
              <a:cs typeface="Arial"/>
            </a:endParaRPr>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14642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81E16-4C8F-98F2-C112-C7426CC7EF8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97FAE232-8CD7-2050-2AC3-F99D594DF2CE}"/>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4ABA114-6681-A6DC-2046-188EF5793556}"/>
              </a:ext>
            </a:extLst>
          </p:cNvPr>
          <p:cNvSpPr txBox="1">
            <a:spLocks noGrp="1"/>
          </p:cNvSpPr>
          <p:nvPr>
            <p:ph type="dt" sz="half" idx="7"/>
          </p:nvPr>
        </p:nvSpPr>
        <p:spPr/>
        <p:txBody>
          <a:bodyPr/>
          <a:lstStyle>
            <a:lvl1pPr>
              <a:defRPr/>
            </a:lvl1pPr>
          </a:lstStyle>
          <a:p>
            <a:pPr lvl="0"/>
            <a:fld id="{7A0C221E-D823-4B87-8D7F-0E60A7BFEFA5}" type="datetime1">
              <a:rPr lang="en-GB"/>
              <a:pPr lvl="0"/>
              <a:t>26/01/2024</a:t>
            </a:fld>
            <a:endParaRPr lang="en-GB"/>
          </a:p>
        </p:txBody>
      </p:sp>
      <p:sp>
        <p:nvSpPr>
          <p:cNvPr id="5" name="Footer Placeholder 4">
            <a:extLst>
              <a:ext uri="{FF2B5EF4-FFF2-40B4-BE49-F238E27FC236}">
                <a16:creationId xmlns:a16="http://schemas.microsoft.com/office/drawing/2014/main" id="{D66E25DC-A923-7CC1-A351-0606568C496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AACF0C3-3EE0-FD9A-3B78-DE1EF8AEA4E6}"/>
              </a:ext>
            </a:extLst>
          </p:cNvPr>
          <p:cNvSpPr txBox="1">
            <a:spLocks noGrp="1"/>
          </p:cNvSpPr>
          <p:nvPr>
            <p:ph type="sldNum" sz="quarter" idx="8"/>
          </p:nvPr>
        </p:nvSpPr>
        <p:spPr/>
        <p:txBody>
          <a:bodyPr/>
          <a:lstStyle>
            <a:lvl1pPr>
              <a:defRPr/>
            </a:lvl1pPr>
          </a:lstStyle>
          <a:p>
            <a:pPr lvl="0"/>
            <a:fld id="{A327A02D-472A-4930-9EB8-8AE42DC1810A}" type="slidenum">
              <a:t>‹#›</a:t>
            </a:fld>
            <a:endParaRPr lang="en-GB"/>
          </a:p>
        </p:txBody>
      </p:sp>
    </p:spTree>
    <p:extLst>
      <p:ext uri="{BB962C8B-B14F-4D97-AF65-F5344CB8AC3E}">
        <p14:creationId xmlns:p14="http://schemas.microsoft.com/office/powerpoint/2010/main" val="31127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281357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5"/>
            <a:ext cx="10363199"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417173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3505" y="274639"/>
            <a:ext cx="11524143" cy="730970"/>
          </a:xfrm>
          <a:prstGeom prst="rect">
            <a:avLst/>
          </a:prstGeom>
        </p:spPr>
        <p:txBody>
          <a:bodyPr>
            <a:normAutofit/>
          </a:bodyPr>
          <a:lstStyle>
            <a:lvl1pPr>
              <a:defRPr sz="1999">
                <a:solidFill>
                  <a:schemeClr val="tx2">
                    <a:lumMod val="50000"/>
                  </a:schemeClr>
                </a:solidFill>
                <a:latin typeface="Verdana Pro Light" panose="020B0304030504040204"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400">
                <a:solidFill>
                  <a:schemeClr val="tx2">
                    <a:lumMod val="50000"/>
                  </a:schemeClr>
                </a:solidFill>
              </a:defRPr>
            </a:lvl1pPr>
            <a:lvl2pPr>
              <a:defRPr sz="1200">
                <a:solidFill>
                  <a:schemeClr val="tx2">
                    <a:lumMod val="50000"/>
                  </a:schemeClr>
                </a:solidFill>
              </a:defRPr>
            </a:lvl2pPr>
            <a:lvl3pPr>
              <a:defRPr sz="1200">
                <a:solidFill>
                  <a:schemeClr val="tx2">
                    <a:lumMod val="50000"/>
                  </a:schemeClr>
                </a:solidFill>
              </a:defRPr>
            </a:lvl3pPr>
            <a:lvl4pPr>
              <a:defRPr sz="1200">
                <a:solidFill>
                  <a:schemeClr val="tx2">
                    <a:lumMod val="50000"/>
                  </a:schemeClr>
                </a:solidFill>
              </a:defRPr>
            </a:lvl4pPr>
            <a:lvl5pPr>
              <a:defRPr sz="1200">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332485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199" cy="1362075"/>
          </a:xfrm>
          <a:prstGeom prst="rect">
            <a:avLst/>
          </a:prstGeom>
        </p:spPr>
        <p:txBody>
          <a:bodyPr anchor="t"/>
          <a:lstStyle>
            <a:lvl1pPr algn="l">
              <a:defRPr sz="5298" b="1" cap="all"/>
            </a:lvl1pPr>
          </a:lstStyle>
          <a:p>
            <a:r>
              <a:rPr lang="en-US"/>
              <a:t>Click to edit Master title style</a:t>
            </a:r>
          </a:p>
        </p:txBody>
      </p:sp>
      <p:sp>
        <p:nvSpPr>
          <p:cNvPr id="3" name="Text Placeholder 2"/>
          <p:cNvSpPr>
            <a:spLocks noGrp="1"/>
          </p:cNvSpPr>
          <p:nvPr>
            <p:ph type="body" idx="1"/>
          </p:nvPr>
        </p:nvSpPr>
        <p:spPr>
          <a:xfrm>
            <a:off x="963084" y="2906713"/>
            <a:ext cx="10363199" cy="1500187"/>
          </a:xfrm>
        </p:spPr>
        <p:txBody>
          <a:bodyPr anchor="b"/>
          <a:lstStyle>
            <a:lvl1pPr marL="0" indent="0">
              <a:buNone/>
              <a:defRPr sz="2699">
                <a:solidFill>
                  <a:schemeClr val="tx1">
                    <a:tint val="75000"/>
                  </a:schemeClr>
                </a:solidFill>
              </a:defRPr>
            </a:lvl1pPr>
            <a:lvl2pPr marL="609310" indent="0">
              <a:buNone/>
              <a:defRPr sz="2399">
                <a:solidFill>
                  <a:schemeClr val="tx1">
                    <a:tint val="75000"/>
                  </a:schemeClr>
                </a:solidFill>
              </a:defRPr>
            </a:lvl2pPr>
            <a:lvl3pPr marL="1218621" indent="0">
              <a:buNone/>
              <a:defRPr sz="2099">
                <a:solidFill>
                  <a:schemeClr val="tx1">
                    <a:tint val="75000"/>
                  </a:schemeClr>
                </a:solidFill>
              </a:defRPr>
            </a:lvl3pPr>
            <a:lvl4pPr marL="1827931" indent="0">
              <a:buNone/>
              <a:defRPr sz="1899">
                <a:solidFill>
                  <a:schemeClr val="tx1">
                    <a:tint val="75000"/>
                  </a:schemeClr>
                </a:solidFill>
              </a:defRPr>
            </a:lvl4pPr>
            <a:lvl5pPr marL="2437242" indent="0">
              <a:buNone/>
              <a:defRPr sz="1899">
                <a:solidFill>
                  <a:schemeClr val="tx1">
                    <a:tint val="75000"/>
                  </a:schemeClr>
                </a:solidFill>
              </a:defRPr>
            </a:lvl5pPr>
            <a:lvl6pPr marL="3046553" indent="0">
              <a:buNone/>
              <a:defRPr sz="1899">
                <a:solidFill>
                  <a:schemeClr val="tx1">
                    <a:tint val="75000"/>
                  </a:schemeClr>
                </a:solidFill>
              </a:defRPr>
            </a:lvl6pPr>
            <a:lvl7pPr marL="3655863" indent="0">
              <a:buNone/>
              <a:defRPr sz="1899">
                <a:solidFill>
                  <a:schemeClr val="tx1">
                    <a:tint val="75000"/>
                  </a:schemeClr>
                </a:solidFill>
              </a:defRPr>
            </a:lvl7pPr>
            <a:lvl8pPr marL="4265173" indent="0">
              <a:buNone/>
              <a:defRPr sz="1899">
                <a:solidFill>
                  <a:schemeClr val="tx1">
                    <a:tint val="75000"/>
                  </a:schemeClr>
                </a:solidFill>
              </a:defRPr>
            </a:lvl8pPr>
            <a:lvl9pPr marL="4874484" indent="0">
              <a:buNone/>
              <a:defRPr sz="189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739351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3"/>
            <a:ext cx="5384801" cy="4525963"/>
          </a:xfrm>
        </p:spPr>
        <p:txBody>
          <a:bodyPr/>
          <a:lstStyle>
            <a:lvl1pPr>
              <a:defRPr sz="36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1" cy="4525963"/>
          </a:xfrm>
        </p:spPr>
        <p:txBody>
          <a:bodyPr/>
          <a:lstStyle>
            <a:lvl1pPr>
              <a:defRPr sz="36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99266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199" b="1"/>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199"/>
            </a:lvl1pPr>
            <a:lvl2pPr>
              <a:defRPr sz="2699"/>
            </a:lvl2pPr>
            <a:lvl3pPr>
              <a:defRPr sz="2399"/>
            </a:lvl3pPr>
            <a:lvl4pPr>
              <a:defRPr sz="2099"/>
            </a:lvl4pPr>
            <a:lvl5pPr>
              <a:defRPr sz="2099"/>
            </a:lvl5pPr>
            <a:lvl6pPr>
              <a:defRPr sz="2099"/>
            </a:lvl6pPr>
            <a:lvl7pPr>
              <a:defRPr sz="2099"/>
            </a:lvl7pPr>
            <a:lvl8pPr>
              <a:defRPr sz="2099"/>
            </a:lvl8pPr>
            <a:lvl9pPr>
              <a:defRPr sz="2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199" b="1"/>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199"/>
            </a:lvl1pPr>
            <a:lvl2pPr>
              <a:defRPr sz="2699"/>
            </a:lvl2pPr>
            <a:lvl3pPr>
              <a:defRPr sz="2399"/>
            </a:lvl3pPr>
            <a:lvl4pPr>
              <a:defRPr sz="2099"/>
            </a:lvl4pPr>
            <a:lvl5pPr>
              <a:defRPr sz="2099"/>
            </a:lvl5pPr>
            <a:lvl6pPr>
              <a:defRPr sz="2099"/>
            </a:lvl6pPr>
            <a:lvl7pPr>
              <a:defRPr sz="2099"/>
            </a:lvl7pPr>
            <a:lvl8pPr>
              <a:defRPr sz="2099"/>
            </a:lvl8pPr>
            <a:lvl9pPr>
              <a:defRPr sz="2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67880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880013"/>
          </a:xfrm>
          <a:prstGeom prst="rect">
            <a:avLst/>
          </a:prstGeom>
        </p:spPr>
        <p:txBody>
          <a:bodyPr>
            <a:normAutofit/>
          </a:bodyPr>
          <a:lstStyle>
            <a:lvl1pPr>
              <a:defRPr sz="2399"/>
            </a:lvl1p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119172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94664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3"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2"/>
            <a:ext cx="6815667" cy="5853114"/>
          </a:xfrm>
        </p:spPr>
        <p:txBody>
          <a:bodyPr/>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3" cy="4691063"/>
          </a:xfrm>
        </p:spPr>
        <p:txBody>
          <a:bodyPr/>
          <a:lstStyle>
            <a:lvl1pPr marL="0" indent="0">
              <a:buNone/>
              <a:defRPr sz="1899"/>
            </a:lvl1pPr>
            <a:lvl2pPr marL="609310" indent="0">
              <a:buNone/>
              <a:defRPr sz="1600"/>
            </a:lvl2pPr>
            <a:lvl3pPr marL="1218621" indent="0">
              <a:buNone/>
              <a:defRPr sz="1300"/>
            </a:lvl3pPr>
            <a:lvl4pPr marL="1827931" indent="0">
              <a:buNone/>
              <a:defRPr sz="1200"/>
            </a:lvl4pPr>
            <a:lvl5pPr marL="2437242" indent="0">
              <a:buNone/>
              <a:defRPr sz="1200"/>
            </a:lvl5pPr>
            <a:lvl6pPr marL="3046553" indent="0">
              <a:buNone/>
              <a:defRPr sz="1200"/>
            </a:lvl6pPr>
            <a:lvl7pPr marL="3655863" indent="0">
              <a:buNone/>
              <a:defRPr sz="1200"/>
            </a:lvl7pPr>
            <a:lvl8pPr marL="4265173" indent="0">
              <a:buNone/>
              <a:defRPr sz="1200"/>
            </a:lvl8pPr>
            <a:lvl9pPr marL="4874484"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416082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8" y="612776"/>
            <a:ext cx="7315200" cy="4114800"/>
          </a:xfrm>
        </p:spPr>
        <p:txBody>
          <a:bodyPr/>
          <a:lstStyle>
            <a:lvl1pPr marL="0" indent="0">
              <a:buNone/>
              <a:defRPr sz="4299"/>
            </a:lvl1pPr>
            <a:lvl2pPr marL="609310" indent="0">
              <a:buNone/>
              <a:defRPr sz="3699"/>
            </a:lvl2pPr>
            <a:lvl3pPr marL="1218621" indent="0">
              <a:buNone/>
              <a:defRPr sz="3199"/>
            </a:lvl3pPr>
            <a:lvl4pPr marL="1827931" indent="0">
              <a:buNone/>
              <a:defRPr sz="2699"/>
            </a:lvl4pPr>
            <a:lvl5pPr marL="2437242" indent="0">
              <a:buNone/>
              <a:defRPr sz="2699"/>
            </a:lvl5pPr>
            <a:lvl6pPr marL="3046553" indent="0">
              <a:buNone/>
              <a:defRPr sz="2699"/>
            </a:lvl6pPr>
            <a:lvl7pPr marL="3655863" indent="0">
              <a:buNone/>
              <a:defRPr sz="2699"/>
            </a:lvl7pPr>
            <a:lvl8pPr marL="4265173" indent="0">
              <a:buNone/>
              <a:defRPr sz="2699"/>
            </a:lvl8pPr>
            <a:lvl9pPr marL="4874484" indent="0">
              <a:buNone/>
              <a:defRPr sz="2699"/>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899"/>
            </a:lvl1pPr>
            <a:lvl2pPr marL="609310" indent="0">
              <a:buNone/>
              <a:defRPr sz="1600"/>
            </a:lvl2pPr>
            <a:lvl3pPr marL="1218621" indent="0">
              <a:buNone/>
              <a:defRPr sz="1300"/>
            </a:lvl3pPr>
            <a:lvl4pPr marL="1827931" indent="0">
              <a:buNone/>
              <a:defRPr sz="1200"/>
            </a:lvl4pPr>
            <a:lvl5pPr marL="2437242" indent="0">
              <a:buNone/>
              <a:defRPr sz="1200"/>
            </a:lvl5pPr>
            <a:lvl6pPr marL="3046553" indent="0">
              <a:buNone/>
              <a:defRPr sz="1200"/>
            </a:lvl6pPr>
            <a:lvl7pPr marL="3655863" indent="0">
              <a:buNone/>
              <a:defRPr sz="1200"/>
            </a:lvl7pPr>
            <a:lvl8pPr marL="4265173" indent="0">
              <a:buNone/>
              <a:defRPr sz="1200"/>
            </a:lvl8pPr>
            <a:lvl9pPr marL="4874484"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061132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14528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C92B623-09E6-CCC7-C4EB-20CB7A8B7EEB}"/>
              </a:ext>
            </a:extLst>
          </p:cNvPr>
          <p:cNvCxnSpPr/>
          <p:nvPr userDrawn="1"/>
        </p:nvCxnSpPr>
        <p:spPr>
          <a:xfrm>
            <a:off x="0" y="1113452"/>
            <a:ext cx="12192000" cy="0"/>
          </a:xfrm>
          <a:prstGeom prst="line">
            <a:avLst/>
          </a:prstGeom>
          <a:ln w="19050">
            <a:solidFill>
              <a:srgbClr val="005BAA"/>
            </a:solidFill>
          </a:ln>
        </p:spPr>
        <p:style>
          <a:lnRef idx="1">
            <a:schemeClr val="accent1"/>
          </a:lnRef>
          <a:fillRef idx="0">
            <a:schemeClr val="accent1"/>
          </a:fillRef>
          <a:effectRef idx="0">
            <a:schemeClr val="accent1"/>
          </a:effectRef>
          <a:fontRef idx="minor">
            <a:schemeClr val="tx1"/>
          </a:fontRef>
        </p:style>
      </p:cxnSp>
      <p:pic>
        <p:nvPicPr>
          <p:cNvPr id="5" name="Picture 4" descr="Logo&#10;&#10;Description automatically generated with low confidence">
            <a:extLst>
              <a:ext uri="{FF2B5EF4-FFF2-40B4-BE49-F238E27FC236}">
                <a16:creationId xmlns:a16="http://schemas.microsoft.com/office/drawing/2014/main" id="{A631EAE6-9379-1E6F-EF4D-12832EACC943}"/>
              </a:ext>
            </a:extLst>
          </p:cNvPr>
          <p:cNvPicPr>
            <a:picLocks noChangeAspect="1"/>
          </p:cNvPicPr>
          <p:nvPr userDrawn="1"/>
        </p:nvPicPr>
        <p:blipFill>
          <a:blip r:embed="rId2"/>
          <a:stretch>
            <a:fillRect/>
          </a:stretch>
        </p:blipFill>
        <p:spPr>
          <a:xfrm>
            <a:off x="665473" y="-18261"/>
            <a:ext cx="3042445" cy="1187715"/>
          </a:xfrm>
          <a:prstGeom prst="rect">
            <a:avLst/>
          </a:prstGeom>
        </p:spPr>
      </p:pic>
      <p:sp>
        <p:nvSpPr>
          <p:cNvPr id="6" name="Title 1">
            <a:extLst>
              <a:ext uri="{FF2B5EF4-FFF2-40B4-BE49-F238E27FC236}">
                <a16:creationId xmlns:a16="http://schemas.microsoft.com/office/drawing/2014/main" id="{07D90D3A-FED7-3DA3-591A-166640F0EAA6}"/>
              </a:ext>
            </a:extLst>
          </p:cNvPr>
          <p:cNvSpPr>
            <a:spLocks noGrp="1"/>
          </p:cNvSpPr>
          <p:nvPr>
            <p:ph type="title"/>
          </p:nvPr>
        </p:nvSpPr>
        <p:spPr>
          <a:xfrm>
            <a:off x="751691" y="1435039"/>
            <a:ext cx="10515600" cy="1325563"/>
          </a:xfrm>
          <a:prstGeom prst="rect">
            <a:avLst/>
          </a:prstGeom>
        </p:spPr>
        <p:txBody>
          <a:bodyPr anchor="t">
            <a:normAutofit/>
          </a:bodyPr>
          <a:lstStyle>
            <a:lvl1pPr>
              <a:defRPr sz="3600" b="1"/>
            </a:lvl1pPr>
          </a:lstStyle>
          <a:p>
            <a:r>
              <a:rPr lang="en-US"/>
              <a:t>Click to edit Master title style</a:t>
            </a:r>
            <a:endParaRPr lang="en-US" dirty="0"/>
          </a:p>
        </p:txBody>
      </p:sp>
    </p:spTree>
    <p:extLst>
      <p:ext uri="{BB962C8B-B14F-4D97-AF65-F5344CB8AC3E}">
        <p14:creationId xmlns:p14="http://schemas.microsoft.com/office/powerpoint/2010/main" val="199145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947398" y="1"/>
            <a:ext cx="7244603" cy="6858000"/>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904"/>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1476954" y="3387559"/>
            <a:ext cx="6858000" cy="8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5603404" y="1796234"/>
            <a:ext cx="5828268" cy="802805"/>
          </a:xfrm>
        </p:spPr>
        <p:txBody>
          <a:bodyPr/>
          <a:lstStyle>
            <a:lvl1pPr>
              <a:defRPr sz="3628">
                <a:solidFill>
                  <a:schemeClr val="bg1"/>
                </a:solidFill>
              </a:defRPr>
            </a:lvl1pPr>
          </a:lstStyle>
          <a:p>
            <a:r>
              <a:rPr lang="en-US"/>
              <a:t>Click to enter Section header</a:t>
            </a:r>
            <a:endParaRPr lang="en-GB"/>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5685503" y="3102446"/>
            <a:ext cx="14066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49040" y="4343348"/>
            <a:ext cx="4104974" cy="2089648"/>
          </a:xfrm>
        </p:spPr>
        <p:txBody>
          <a:bodyPr/>
          <a:lstStyle>
            <a:lvl1pPr marL="0" indent="0" algn="r">
              <a:buNone/>
              <a:defRPr sz="2539" i="0">
                <a:latin typeface="Roboto Slab" pitchFamily="2" charset="0"/>
                <a:ea typeface="Roboto Slab" pitchFamily="2" charset="0"/>
              </a:defRPr>
            </a:lvl1pPr>
          </a:lstStyle>
          <a:p>
            <a:pPr lvl="0"/>
            <a:r>
              <a:rPr lang="en-US"/>
              <a:t>Enter a quote here or an illustration for the section.</a:t>
            </a:r>
            <a:endParaRPr lang="en-GB"/>
          </a:p>
        </p:txBody>
      </p:sp>
    </p:spTree>
    <p:extLst>
      <p:ext uri="{BB962C8B-B14F-4D97-AF65-F5344CB8AC3E}">
        <p14:creationId xmlns:p14="http://schemas.microsoft.com/office/powerpoint/2010/main" val="753423359"/>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78814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5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42738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810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799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694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975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81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513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2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2901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816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96B156-96ED-ECC8-2737-E19254139F0A}"/>
              </a:ext>
            </a:extLst>
          </p:cNvPr>
          <p:cNvSpPr/>
          <p:nvPr userDrawn="1"/>
        </p:nvSpPr>
        <p:spPr>
          <a:xfrm>
            <a:off x="0" y="5915770"/>
            <a:ext cx="12192000" cy="94223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63C2D2E7-30D0-1B43-7E5E-F34CB1E9EEA0}"/>
              </a:ext>
            </a:extLst>
          </p:cNvPr>
          <p:cNvPicPr>
            <a:picLocks noChangeAspect="1"/>
          </p:cNvPicPr>
          <p:nvPr userDrawn="1"/>
        </p:nvPicPr>
        <p:blipFill>
          <a:blip r:embed="rId2"/>
          <a:stretch>
            <a:fillRect/>
          </a:stretch>
        </p:blipFill>
        <p:spPr>
          <a:xfrm>
            <a:off x="696449" y="5911704"/>
            <a:ext cx="1673040" cy="938534"/>
          </a:xfrm>
          <a:prstGeom prst="rect">
            <a:avLst/>
          </a:prstGeom>
        </p:spPr>
      </p:pic>
    </p:spTree>
    <p:extLst>
      <p:ext uri="{BB962C8B-B14F-4D97-AF65-F5344CB8AC3E}">
        <p14:creationId xmlns:p14="http://schemas.microsoft.com/office/powerpoint/2010/main" val="65803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85176-3A25-F86A-FDFD-282FA2DF0558}"/>
              </a:ext>
            </a:extLst>
          </p:cNvPr>
          <p:cNvSpPr/>
          <p:nvPr userDrawn="1"/>
        </p:nvSpPr>
        <p:spPr>
          <a:xfrm>
            <a:off x="0" y="0"/>
            <a:ext cx="12192000" cy="68580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CE9FA53-8711-D548-6B69-E72481104E6A}"/>
              </a:ext>
            </a:extLst>
          </p:cNvPr>
          <p:cNvSpPr>
            <a:spLocks noGrp="1"/>
          </p:cNvSpPr>
          <p:nvPr>
            <p:ph type="pic" sz="quarter" idx="10"/>
          </p:nvPr>
        </p:nvSpPr>
        <p:spPr>
          <a:xfrm>
            <a:off x="6096000" y="0"/>
            <a:ext cx="6096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62719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C0C76-D693-5C29-38D6-A96D5D29BD2F}"/>
              </a:ext>
            </a:extLst>
          </p:cNvPr>
          <p:cNvSpPr>
            <a:spLocks noGrp="1"/>
          </p:cNvSpPr>
          <p:nvPr>
            <p:ph type="pic" sz="quarter" idx="10"/>
          </p:nvPr>
        </p:nvSpPr>
        <p:spPr>
          <a:xfrm>
            <a:off x="4492600" y="0"/>
            <a:ext cx="7699401" cy="6858000"/>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382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5.jpe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6.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832693"/>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49" r:id="rId3"/>
    <p:sldLayoutId id="2147483658" r:id="rId4"/>
    <p:sldLayoutId id="2147483659" r:id="rId5"/>
    <p:sldLayoutId id="2147483660" r:id="rId6"/>
    <p:sldLayoutId id="2147483672" r:id="rId7"/>
    <p:sldLayoutId id="2147483671" r:id="rId8"/>
    <p:sldLayoutId id="2147483670" r:id="rId9"/>
    <p:sldLayoutId id="2147483662" r:id="rId10"/>
    <p:sldLayoutId id="2147483663" r:id="rId11"/>
    <p:sldLayoutId id="2147483664" r:id="rId12"/>
    <p:sldLayoutId id="2147483665" r:id="rId13"/>
    <p:sldLayoutId id="2147483666" r:id="rId14"/>
    <p:sldLayoutId id="2147483668" r:id="rId15"/>
    <p:sldLayoutId id="2147483669" r:id="rId16"/>
    <p:sldLayoutId id="2147483667" r:id="rId17"/>
    <p:sldLayoutId id="2147483673" r:id="rId18"/>
    <p:sldLayoutId id="2147483691" r:id="rId19"/>
    <p:sldLayoutId id="214748369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609964" y="163468"/>
            <a:ext cx="10972076" cy="802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ctr" anchorCtr="0" compatLnSpc="1">
            <a:prstTxWarp prst="textNoShape">
              <a:avLst/>
            </a:prstTxWarp>
          </a:bodyPr>
          <a:lstStyle/>
          <a:p>
            <a:pPr lvl="0"/>
            <a:r>
              <a:rPr lang="en-US" noProof="0"/>
              <a:t>Slide title</a:t>
            </a:r>
          </a:p>
        </p:txBody>
      </p:sp>
      <p:sp>
        <p:nvSpPr>
          <p:cNvPr id="1028" name="Espace réservé du texte 2"/>
          <p:cNvSpPr>
            <a:spLocks noGrp="1"/>
          </p:cNvSpPr>
          <p:nvPr>
            <p:ph type="body" idx="1"/>
          </p:nvPr>
        </p:nvSpPr>
        <p:spPr bwMode="auto">
          <a:xfrm>
            <a:off x="609964" y="1339059"/>
            <a:ext cx="10972076" cy="502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p>
            <a:pPr lvl="0"/>
            <a:r>
              <a:rPr lang="en-US" noProof="0"/>
              <a:t>First level</a:t>
            </a:r>
          </a:p>
          <a:p>
            <a:pPr lvl="1"/>
            <a:r>
              <a:rPr lang="en-US" noProof="0"/>
              <a:t>Second level</a:t>
            </a:r>
          </a:p>
          <a:p>
            <a:pPr lvl="2"/>
            <a:r>
              <a:rPr lang="en-US" noProof="0"/>
              <a:t>Third level</a:t>
            </a:r>
          </a:p>
          <a:p>
            <a:pPr lvl="2"/>
            <a:endParaRPr lang="en-US"/>
          </a:p>
        </p:txBody>
      </p:sp>
      <p:pic>
        <p:nvPicPr>
          <p:cNvPr id="1029" name="Picture 2" descr="Barre.jpg"/>
          <p:cNvPicPr preferRelativeResize="0">
            <a:picLocks/>
          </p:cNvPicPr>
          <p:nvPr/>
        </p:nvPicPr>
        <p:blipFill>
          <a:blip r:embed="rId21" cstate="email">
            <a:extLst>
              <a:ext uri="{28A0092B-C50C-407E-A947-70E740481C1C}">
                <a14:useLocalDpi xmlns:a14="http://schemas.microsoft.com/office/drawing/2010/main"/>
              </a:ext>
            </a:extLst>
          </a:blip>
          <a:srcRect/>
          <a:stretch>
            <a:fillRect/>
          </a:stretch>
        </p:blipFill>
        <p:spPr bwMode="auto">
          <a:xfrm>
            <a:off x="0" y="-6923"/>
            <a:ext cx="12192000" cy="65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671211"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629336" y="947196"/>
            <a:ext cx="1381069"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95483" y="6367974"/>
            <a:ext cx="10740258" cy="259751"/>
          </a:xfrm>
          <a:prstGeom prst="rect">
            <a:avLst/>
          </a:prstGeom>
          <a:noFill/>
        </p:spPr>
        <p:txBody>
          <a:bodyPr wrap="square" rtlCol="0">
            <a:spAutoFit/>
          </a:bodyPr>
          <a:lstStyle/>
          <a:p>
            <a:r>
              <a:rPr lang="en-US" sz="1088">
                <a:solidFill>
                  <a:schemeClr val="accent6">
                    <a:lumMod val="60000"/>
                    <a:lumOff val="40000"/>
                  </a:schemeClr>
                </a:solidFill>
                <a:latin typeface="+mn-lt"/>
              </a:rPr>
              <a:t>© UNDRR – United Nations Office for Disaster Risk Reduction</a:t>
            </a:r>
            <a:endParaRPr lang="en-GB" sz="1088">
              <a:solidFill>
                <a:schemeClr val="accent6">
                  <a:lumMod val="60000"/>
                  <a:lumOff val="40000"/>
                </a:schemeClr>
              </a:solidFill>
              <a:latin typeface="+mn-lt"/>
            </a:endParaRPr>
          </a:p>
        </p:txBody>
      </p:sp>
    </p:spTree>
    <p:extLst>
      <p:ext uri="{BB962C8B-B14F-4D97-AF65-F5344CB8AC3E}">
        <p14:creationId xmlns:p14="http://schemas.microsoft.com/office/powerpoint/2010/main" val="18229988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3" r:id="rId17"/>
    <p:sldLayoutId id="2147483712" r:id="rId18"/>
    <p:sldLayoutId id="2147483725" r:id="rId19"/>
  </p:sldLayoutIdLst>
  <p:transition spd="slow">
    <p:push/>
  </p:transition>
  <p:hf hdr="0"/>
  <p:txStyles>
    <p:titleStyle>
      <a:lvl1pPr algn="l" defTabSz="945886" rtl="0" eaLnBrk="1" fontAlgn="base" hangingPunct="1">
        <a:spcBef>
          <a:spcPct val="0"/>
        </a:spcBef>
        <a:spcAft>
          <a:spcPct val="0"/>
        </a:spcAft>
        <a:defRPr sz="2539"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2pPr>
      <a:lvl3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3pPr>
      <a:lvl4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4pPr>
      <a:lvl5pPr algn="l" defTabSz="945886" rtl="0" eaLnBrk="1" fontAlgn="base" hangingPunct="1">
        <a:spcBef>
          <a:spcPct val="0"/>
        </a:spcBef>
        <a:spcAft>
          <a:spcPct val="0"/>
        </a:spcAft>
        <a:defRPr sz="4081" b="1">
          <a:solidFill>
            <a:srgbClr val="25A2E3"/>
          </a:solidFill>
          <a:latin typeface="Helvetica Neue" charset="0"/>
          <a:ea typeface="ＭＳ Ｐゴシック" charset="0"/>
          <a:cs typeface="Arial" charset="0"/>
        </a:defRPr>
      </a:lvl5pPr>
      <a:lvl6pPr marL="414635"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6pPr>
      <a:lvl7pPr marL="82926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7pPr>
      <a:lvl8pPr marL="1243904"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8pPr>
      <a:lvl9pPr marL="1658539" algn="l" defTabSz="945886" rtl="0" eaLnBrk="1" fontAlgn="base" hangingPunct="1">
        <a:spcBef>
          <a:spcPct val="0"/>
        </a:spcBef>
        <a:spcAft>
          <a:spcPct val="0"/>
        </a:spcAft>
        <a:defRPr sz="4535" b="1">
          <a:solidFill>
            <a:srgbClr val="25A2E3"/>
          </a:solidFill>
          <a:latin typeface="Arial" charset="0"/>
          <a:ea typeface="ＭＳ Ｐゴシック" charset="0"/>
          <a:cs typeface="Arial" charset="0"/>
        </a:defRPr>
      </a:lvl9pPr>
    </p:titleStyle>
    <p:bodyStyle>
      <a:lvl1pPr marL="354167" indent="-354167" algn="l" defTabSz="945886" rtl="0" eaLnBrk="1" fontAlgn="base" hangingPunct="1">
        <a:lnSpc>
          <a:spcPct val="120000"/>
        </a:lnSpc>
        <a:spcBef>
          <a:spcPct val="20000"/>
        </a:spcBef>
        <a:spcAft>
          <a:spcPct val="0"/>
        </a:spcAft>
        <a:buClr>
          <a:srgbClr val="FF9933"/>
        </a:buClr>
        <a:buFont typeface="Wingdings" panose="05000000000000000000" pitchFamily="2" charset="2"/>
        <a:buChar char="§"/>
        <a:defRPr sz="1814">
          <a:solidFill>
            <a:srgbClr val="004084"/>
          </a:solidFill>
          <a:latin typeface="Roboto" panose="02000000000000000000" pitchFamily="2" charset="0"/>
          <a:ea typeface="Roboto" panose="02000000000000000000" pitchFamily="2" charset="0"/>
          <a:cs typeface="Roboto" panose="02000000000000000000" pitchFamily="2" charset="0"/>
        </a:defRPr>
      </a:lvl1pPr>
      <a:lvl2pPr marL="673781" indent="-259147" algn="l" defTabSz="945886" rtl="0" eaLnBrk="1" fontAlgn="base" hangingPunct="1">
        <a:lnSpc>
          <a:spcPct val="120000"/>
        </a:lnSpc>
        <a:spcBef>
          <a:spcPct val="20000"/>
        </a:spcBef>
        <a:spcAft>
          <a:spcPct val="0"/>
        </a:spcAft>
        <a:buClr>
          <a:srgbClr val="004084"/>
        </a:buClr>
        <a:buFont typeface="Arial" panose="020B0604020202020204" pitchFamily="34" charset="0"/>
        <a:buChar char="‒"/>
        <a:defRPr sz="1632">
          <a:solidFill>
            <a:srgbClr val="004084"/>
          </a:solidFill>
          <a:latin typeface="Roboto" panose="02000000000000000000" pitchFamily="2" charset="0"/>
          <a:ea typeface="Roboto" panose="02000000000000000000" pitchFamily="2" charset="0"/>
          <a:cs typeface="Roboto" panose="02000000000000000000" pitchFamily="2" charset="0"/>
        </a:defRPr>
      </a:lvl2pPr>
      <a:lvl3pPr marL="973240" indent="-243310" algn="l" defTabSz="945886" rtl="0" eaLnBrk="1" fontAlgn="base" hangingPunct="1">
        <a:lnSpc>
          <a:spcPct val="120000"/>
        </a:lnSpc>
        <a:spcBef>
          <a:spcPct val="20000"/>
        </a:spcBef>
        <a:spcAft>
          <a:spcPct val="0"/>
        </a:spcAft>
        <a:buFont typeface="Wingdings" panose="05000000000000000000" pitchFamily="2" charset="2"/>
        <a:buChar char="§"/>
        <a:defRPr sz="1451"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654220"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4pPr>
      <a:lvl5pPr marL="212788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5pPr>
      <a:lvl6pPr marL="2542517"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6pPr>
      <a:lvl7pPr marL="2957152"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7pPr>
      <a:lvl8pPr marL="3371786"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8pPr>
      <a:lvl9pPr marL="3786421" indent="-236111" algn="l" defTabSz="945886" rtl="0" eaLnBrk="1" fontAlgn="base" hangingPunct="1">
        <a:spcBef>
          <a:spcPct val="20000"/>
        </a:spcBef>
        <a:spcAft>
          <a:spcPct val="0"/>
        </a:spcAft>
        <a:buFont typeface="Arial" charset="0"/>
        <a:defRPr sz="2086">
          <a:solidFill>
            <a:schemeClr val="tx1"/>
          </a:solidFill>
          <a:latin typeface="+mn-lt"/>
          <a:ea typeface="Arial" charset="0"/>
          <a:cs typeface="+mn-cs"/>
        </a:defRPr>
      </a:lvl9pPr>
    </p:bodyStyle>
    <p:otherStyle>
      <a:defPPr>
        <a:defRPr lang="en-US"/>
      </a:defPPr>
      <a:lvl1pPr marL="0" algn="l" defTabSz="414635" rtl="0" eaLnBrk="1" latinLnBrk="0" hangingPunct="1">
        <a:defRPr sz="1632" kern="1200">
          <a:solidFill>
            <a:schemeClr val="tx1"/>
          </a:solidFill>
          <a:latin typeface="+mn-lt"/>
          <a:ea typeface="+mn-ea"/>
          <a:cs typeface="+mn-cs"/>
        </a:defRPr>
      </a:lvl1pPr>
      <a:lvl2pPr marL="414635" algn="l" defTabSz="414635" rtl="0" eaLnBrk="1" latinLnBrk="0" hangingPunct="1">
        <a:defRPr sz="1632" kern="1200">
          <a:solidFill>
            <a:schemeClr val="tx1"/>
          </a:solidFill>
          <a:latin typeface="+mn-lt"/>
          <a:ea typeface="+mn-ea"/>
          <a:cs typeface="+mn-cs"/>
        </a:defRPr>
      </a:lvl2pPr>
      <a:lvl3pPr marL="829269" algn="l" defTabSz="414635" rtl="0" eaLnBrk="1" latinLnBrk="0" hangingPunct="1">
        <a:defRPr sz="1632" kern="1200">
          <a:solidFill>
            <a:schemeClr val="tx1"/>
          </a:solidFill>
          <a:latin typeface="+mn-lt"/>
          <a:ea typeface="+mn-ea"/>
          <a:cs typeface="+mn-cs"/>
        </a:defRPr>
      </a:lvl3pPr>
      <a:lvl4pPr marL="1243904" algn="l" defTabSz="414635" rtl="0" eaLnBrk="1" latinLnBrk="0" hangingPunct="1">
        <a:defRPr sz="1632" kern="1200">
          <a:solidFill>
            <a:schemeClr val="tx1"/>
          </a:solidFill>
          <a:latin typeface="+mn-lt"/>
          <a:ea typeface="+mn-ea"/>
          <a:cs typeface="+mn-cs"/>
        </a:defRPr>
      </a:lvl4pPr>
      <a:lvl5pPr marL="1658539" algn="l" defTabSz="414635" rtl="0" eaLnBrk="1" latinLnBrk="0" hangingPunct="1">
        <a:defRPr sz="1632" kern="1200">
          <a:solidFill>
            <a:schemeClr val="tx1"/>
          </a:solidFill>
          <a:latin typeface="+mn-lt"/>
          <a:ea typeface="+mn-ea"/>
          <a:cs typeface="+mn-cs"/>
        </a:defRPr>
      </a:lvl5pPr>
      <a:lvl6pPr marL="2073173" algn="l" defTabSz="414635" rtl="0" eaLnBrk="1" latinLnBrk="0" hangingPunct="1">
        <a:defRPr sz="1632" kern="1200">
          <a:solidFill>
            <a:schemeClr val="tx1"/>
          </a:solidFill>
          <a:latin typeface="+mn-lt"/>
          <a:ea typeface="+mn-ea"/>
          <a:cs typeface="+mn-cs"/>
        </a:defRPr>
      </a:lvl6pPr>
      <a:lvl7pPr marL="2487808" algn="l" defTabSz="414635" rtl="0" eaLnBrk="1" latinLnBrk="0" hangingPunct="1">
        <a:defRPr sz="1632" kern="1200">
          <a:solidFill>
            <a:schemeClr val="tx1"/>
          </a:solidFill>
          <a:latin typeface="+mn-lt"/>
          <a:ea typeface="+mn-ea"/>
          <a:cs typeface="+mn-cs"/>
        </a:defRPr>
      </a:lvl7pPr>
      <a:lvl8pPr marL="2902443" algn="l" defTabSz="414635" rtl="0" eaLnBrk="1" latinLnBrk="0" hangingPunct="1">
        <a:defRPr sz="1632" kern="1200">
          <a:solidFill>
            <a:schemeClr val="tx1"/>
          </a:solidFill>
          <a:latin typeface="+mn-lt"/>
          <a:ea typeface="+mn-ea"/>
          <a:cs typeface="+mn-cs"/>
        </a:defRPr>
      </a:lvl8pPr>
      <a:lvl9pPr marL="3317077" algn="l" defTabSz="414635" rtl="0" eaLnBrk="1" latinLnBrk="0" hangingPunct="1">
        <a:defRPr sz="163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34">
          <p15:clr>
            <a:srgbClr val="F26B43"/>
          </p15:clr>
        </p15:guide>
        <p15:guide id="2" pos="8054">
          <p15:clr>
            <a:srgbClr val="F26B43"/>
          </p15:clr>
        </p15:guide>
        <p15:guide id="3" pos="414">
          <p15:clr>
            <a:srgbClr val="F26B43"/>
          </p15:clr>
        </p15:guide>
        <p15:guide id="4" orient="horz" pos="2381">
          <p15:clr>
            <a:srgbClr val="F26B43"/>
          </p15:clr>
        </p15:guide>
        <p15:guide id="5" orient="horz" pos="93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505" y="1"/>
            <a:ext cx="11524143" cy="872922"/>
          </a:xfrm>
          <a:prstGeom prst="rect">
            <a:avLst/>
          </a:prstGeom>
        </p:spPr>
        <p:txBody>
          <a:bodyPr vert="horz" lIns="121899" tIns="60949" rIns="121899" bIns="60949"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9259AF2F-52C6-9B46-B8B2-0579234AE62E}" type="slidenum">
              <a:rPr lang="en-US" smtClean="0"/>
              <a:t>‹#›</a:t>
            </a:fld>
            <a:endParaRPr lang="en-US"/>
          </a:p>
        </p:txBody>
      </p:sp>
      <p:sp>
        <p:nvSpPr>
          <p:cNvPr id="3" name="Text Placeholder 2"/>
          <p:cNvSpPr>
            <a:spLocks noGrp="1"/>
          </p:cNvSpPr>
          <p:nvPr>
            <p:ph type="body" idx="1"/>
          </p:nvPr>
        </p:nvSpPr>
        <p:spPr>
          <a:xfrm>
            <a:off x="333505" y="1269708"/>
            <a:ext cx="11524143" cy="472849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10;&#10;Description automatically generated with low confidence">
            <a:extLst>
              <a:ext uri="{FF2B5EF4-FFF2-40B4-BE49-F238E27FC236}">
                <a16:creationId xmlns:a16="http://schemas.microsoft.com/office/drawing/2014/main" id="{D227D0AB-FB9C-41F7-BC31-18147BB3D73A}"/>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333505" y="6279833"/>
            <a:ext cx="1192873" cy="403586"/>
          </a:xfrm>
          <a:prstGeom prst="rect">
            <a:avLst/>
          </a:prstGeom>
        </p:spPr>
      </p:pic>
    </p:spTree>
    <p:extLst>
      <p:ext uri="{BB962C8B-B14F-4D97-AF65-F5344CB8AC3E}">
        <p14:creationId xmlns:p14="http://schemas.microsoft.com/office/powerpoint/2010/main" val="38910189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09310" rtl="0" eaLnBrk="1" latinLnBrk="0" hangingPunct="1">
        <a:spcBef>
          <a:spcPct val="0"/>
        </a:spcBef>
        <a:buNone/>
        <a:defRPr sz="2399" kern="1200">
          <a:solidFill>
            <a:schemeClr val="tx2"/>
          </a:solidFill>
          <a:latin typeface="Verdana" panose="020B0604030504040204" pitchFamily="34" charset="0"/>
          <a:ea typeface="Verdana" panose="020B0604030504040204" pitchFamily="34" charset="0"/>
          <a:cs typeface="+mj-cs"/>
        </a:defRPr>
      </a:lvl1pPr>
    </p:titleStyle>
    <p:bodyStyle>
      <a:lvl1pPr marL="456983" indent="-456983" algn="l" defTabSz="609310" rtl="0" eaLnBrk="1" latinLnBrk="0" hangingPunct="1">
        <a:spcBef>
          <a:spcPct val="20000"/>
        </a:spcBef>
        <a:buFont typeface="Arial"/>
        <a:buChar char="•"/>
        <a:defRPr sz="1999" kern="1200">
          <a:solidFill>
            <a:srgbClr val="004B9D"/>
          </a:solidFill>
          <a:latin typeface="Verdana" panose="020B0604030504040204" pitchFamily="34" charset="0"/>
          <a:ea typeface="Verdana" panose="020B0604030504040204" pitchFamily="34" charset="0"/>
          <a:cs typeface="+mn-cs"/>
        </a:defRPr>
      </a:lvl1pPr>
      <a:lvl2pPr marL="990130" indent="-380819" algn="l" defTabSz="609310" rtl="0" eaLnBrk="1" latinLnBrk="0" hangingPunct="1">
        <a:spcBef>
          <a:spcPct val="20000"/>
        </a:spcBef>
        <a:buFont typeface="Arial"/>
        <a:buChar char="–"/>
        <a:defRPr sz="1799" kern="1200">
          <a:solidFill>
            <a:srgbClr val="004B9D"/>
          </a:solidFill>
          <a:latin typeface="Verdana" panose="020B0604030504040204" pitchFamily="34" charset="0"/>
          <a:ea typeface="Verdana" panose="020B0604030504040204" pitchFamily="34" charset="0"/>
          <a:cs typeface="+mn-cs"/>
        </a:defRPr>
      </a:lvl2pPr>
      <a:lvl3pPr marL="1523276" indent="-304656" algn="l" defTabSz="609310" rtl="0" eaLnBrk="1" latinLnBrk="0" hangingPunct="1">
        <a:spcBef>
          <a:spcPct val="20000"/>
        </a:spcBef>
        <a:buFont typeface="Arial"/>
        <a:buChar char="•"/>
        <a:defRPr sz="1799" kern="1200">
          <a:solidFill>
            <a:srgbClr val="004B9D"/>
          </a:solidFill>
          <a:latin typeface="Verdana" panose="020B0604030504040204" pitchFamily="34" charset="0"/>
          <a:ea typeface="Verdana" panose="020B0604030504040204" pitchFamily="34" charset="0"/>
          <a:cs typeface="+mn-cs"/>
        </a:defRPr>
      </a:lvl3pPr>
      <a:lvl4pPr marL="2132587" indent="-304656" algn="l" defTabSz="609310" rtl="0" eaLnBrk="1" latinLnBrk="0" hangingPunct="1">
        <a:spcBef>
          <a:spcPct val="20000"/>
        </a:spcBef>
        <a:buFont typeface="Arial"/>
        <a:buChar char="–"/>
        <a:defRPr sz="1799" kern="1200">
          <a:solidFill>
            <a:srgbClr val="004B9D"/>
          </a:solidFill>
          <a:latin typeface="Verdana" panose="020B0604030504040204" pitchFamily="34" charset="0"/>
          <a:ea typeface="Verdana" panose="020B0604030504040204" pitchFamily="34" charset="0"/>
          <a:cs typeface="+mn-cs"/>
        </a:defRPr>
      </a:lvl4pPr>
      <a:lvl5pPr marL="2741897" indent="-304656" algn="l" defTabSz="609310" rtl="0" eaLnBrk="1" latinLnBrk="0" hangingPunct="1">
        <a:spcBef>
          <a:spcPct val="20000"/>
        </a:spcBef>
        <a:buFont typeface="Arial"/>
        <a:buChar char="»"/>
        <a:defRPr sz="1799" kern="1200">
          <a:solidFill>
            <a:srgbClr val="004B9D"/>
          </a:solidFill>
          <a:latin typeface="Verdana" panose="020B0604030504040204" pitchFamily="34" charset="0"/>
          <a:ea typeface="Verdana" panose="020B0604030504040204" pitchFamily="34" charset="0"/>
          <a:cs typeface="+mn-cs"/>
        </a:defRPr>
      </a:lvl5pPr>
      <a:lvl6pPr marL="3351207" indent="-304656" algn="l" defTabSz="609310" rtl="0" eaLnBrk="1" latinLnBrk="0" hangingPunct="1">
        <a:spcBef>
          <a:spcPct val="20000"/>
        </a:spcBef>
        <a:buFont typeface="Arial"/>
        <a:buChar char="•"/>
        <a:defRPr sz="2699" kern="1200">
          <a:solidFill>
            <a:schemeClr val="tx1"/>
          </a:solidFill>
          <a:latin typeface="+mn-lt"/>
          <a:ea typeface="+mn-ea"/>
          <a:cs typeface="+mn-cs"/>
        </a:defRPr>
      </a:lvl6pPr>
      <a:lvl7pPr marL="3960518" indent="-304656" algn="l" defTabSz="609310" rtl="0" eaLnBrk="1" latinLnBrk="0" hangingPunct="1">
        <a:spcBef>
          <a:spcPct val="20000"/>
        </a:spcBef>
        <a:buFont typeface="Arial"/>
        <a:buChar char="•"/>
        <a:defRPr sz="2699" kern="1200">
          <a:solidFill>
            <a:schemeClr val="tx1"/>
          </a:solidFill>
          <a:latin typeface="+mn-lt"/>
          <a:ea typeface="+mn-ea"/>
          <a:cs typeface="+mn-cs"/>
        </a:defRPr>
      </a:lvl7pPr>
      <a:lvl8pPr marL="4569829" indent="-304656" algn="l" defTabSz="609310" rtl="0" eaLnBrk="1" latinLnBrk="0" hangingPunct="1">
        <a:spcBef>
          <a:spcPct val="20000"/>
        </a:spcBef>
        <a:buFont typeface="Arial"/>
        <a:buChar char="•"/>
        <a:defRPr sz="2699" kern="1200">
          <a:solidFill>
            <a:schemeClr val="tx1"/>
          </a:solidFill>
          <a:latin typeface="+mn-lt"/>
          <a:ea typeface="+mn-ea"/>
          <a:cs typeface="+mn-cs"/>
        </a:defRPr>
      </a:lvl8pPr>
      <a:lvl9pPr marL="5179139" indent="-304656" algn="l" defTabSz="609310"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310" rtl="0" eaLnBrk="1" latinLnBrk="0" hangingPunct="1">
        <a:defRPr sz="2399" kern="1200">
          <a:solidFill>
            <a:schemeClr val="tx1"/>
          </a:solidFill>
          <a:latin typeface="+mn-lt"/>
          <a:ea typeface="+mn-ea"/>
          <a:cs typeface="+mn-cs"/>
        </a:defRPr>
      </a:lvl1pPr>
      <a:lvl2pPr marL="609310" algn="l" defTabSz="609310" rtl="0" eaLnBrk="1" latinLnBrk="0" hangingPunct="1">
        <a:defRPr sz="2399" kern="1200">
          <a:solidFill>
            <a:schemeClr val="tx1"/>
          </a:solidFill>
          <a:latin typeface="+mn-lt"/>
          <a:ea typeface="+mn-ea"/>
          <a:cs typeface="+mn-cs"/>
        </a:defRPr>
      </a:lvl2pPr>
      <a:lvl3pPr marL="1218621" algn="l" defTabSz="609310" rtl="0" eaLnBrk="1" latinLnBrk="0" hangingPunct="1">
        <a:defRPr sz="2399" kern="1200">
          <a:solidFill>
            <a:schemeClr val="tx1"/>
          </a:solidFill>
          <a:latin typeface="+mn-lt"/>
          <a:ea typeface="+mn-ea"/>
          <a:cs typeface="+mn-cs"/>
        </a:defRPr>
      </a:lvl3pPr>
      <a:lvl4pPr marL="1827931" algn="l" defTabSz="609310" rtl="0" eaLnBrk="1" latinLnBrk="0" hangingPunct="1">
        <a:defRPr sz="2399" kern="1200">
          <a:solidFill>
            <a:schemeClr val="tx1"/>
          </a:solidFill>
          <a:latin typeface="+mn-lt"/>
          <a:ea typeface="+mn-ea"/>
          <a:cs typeface="+mn-cs"/>
        </a:defRPr>
      </a:lvl4pPr>
      <a:lvl5pPr marL="2437242" algn="l" defTabSz="609310" rtl="0" eaLnBrk="1" latinLnBrk="0" hangingPunct="1">
        <a:defRPr sz="2399" kern="1200">
          <a:solidFill>
            <a:schemeClr val="tx1"/>
          </a:solidFill>
          <a:latin typeface="+mn-lt"/>
          <a:ea typeface="+mn-ea"/>
          <a:cs typeface="+mn-cs"/>
        </a:defRPr>
      </a:lvl5pPr>
      <a:lvl6pPr marL="3046553" algn="l" defTabSz="609310" rtl="0" eaLnBrk="1" latinLnBrk="0" hangingPunct="1">
        <a:defRPr sz="2399" kern="1200">
          <a:solidFill>
            <a:schemeClr val="tx1"/>
          </a:solidFill>
          <a:latin typeface="+mn-lt"/>
          <a:ea typeface="+mn-ea"/>
          <a:cs typeface="+mn-cs"/>
        </a:defRPr>
      </a:lvl6pPr>
      <a:lvl7pPr marL="3655863" algn="l" defTabSz="609310" rtl="0" eaLnBrk="1" latinLnBrk="0" hangingPunct="1">
        <a:defRPr sz="2399" kern="1200">
          <a:solidFill>
            <a:schemeClr val="tx1"/>
          </a:solidFill>
          <a:latin typeface="+mn-lt"/>
          <a:ea typeface="+mn-ea"/>
          <a:cs typeface="+mn-cs"/>
        </a:defRPr>
      </a:lvl7pPr>
      <a:lvl8pPr marL="4265173" algn="l" defTabSz="609310" rtl="0" eaLnBrk="1" latinLnBrk="0" hangingPunct="1">
        <a:defRPr sz="2399" kern="1200">
          <a:solidFill>
            <a:schemeClr val="tx1"/>
          </a:solidFill>
          <a:latin typeface="+mn-lt"/>
          <a:ea typeface="+mn-ea"/>
          <a:cs typeface="+mn-cs"/>
        </a:defRPr>
      </a:lvl8pPr>
      <a:lvl9pPr marL="4874484" algn="l" defTabSz="609310"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7" orient="horz" pos="393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658164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6"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18" Type="http://schemas.openxmlformats.org/officeDocument/2006/relationships/image" Target="../media/image85.svg"/><Relationship Id="rId3" Type="http://schemas.openxmlformats.org/officeDocument/2006/relationships/image" Target="../media/image70.png"/><Relationship Id="rId21" Type="http://schemas.openxmlformats.org/officeDocument/2006/relationships/image" Target="../media/image88.sv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4.png"/><Relationship Id="rId25" Type="http://schemas.openxmlformats.org/officeDocument/2006/relationships/image" Target="../media/image92.svg"/><Relationship Id="rId2" Type="http://schemas.openxmlformats.org/officeDocument/2006/relationships/image" Target="../media/image69.png"/><Relationship Id="rId16" Type="http://schemas.openxmlformats.org/officeDocument/2006/relationships/image" Target="../media/image83.svg"/><Relationship Id="rId20"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73.sv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svg"/><Relationship Id="rId10" Type="http://schemas.openxmlformats.org/officeDocument/2006/relationships/image" Target="../media/image77.svg"/><Relationship Id="rId19" Type="http://schemas.openxmlformats.org/officeDocument/2006/relationships/image" Target="../media/image86.pn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 Id="rId22"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5.svg"/><Relationship Id="rId18" Type="http://schemas.openxmlformats.org/officeDocument/2006/relationships/image" Target="../media/image78.png"/><Relationship Id="rId3" Type="http://schemas.openxmlformats.org/officeDocument/2006/relationships/image" Target="../media/image85.svg"/><Relationship Id="rId21" Type="http://schemas.openxmlformats.org/officeDocument/2006/relationships/image" Target="../media/image81.svg"/><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77.svg"/><Relationship Id="rId25" Type="http://schemas.openxmlformats.org/officeDocument/2006/relationships/image" Target="../media/image83.svg"/><Relationship Id="rId2" Type="http://schemas.openxmlformats.org/officeDocument/2006/relationships/image" Target="../media/image84.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95.svg"/><Relationship Id="rId24" Type="http://schemas.openxmlformats.org/officeDocument/2006/relationships/image" Target="../media/image82.png"/><Relationship Id="rId5" Type="http://schemas.openxmlformats.org/officeDocument/2006/relationships/image" Target="../media/image90.svg"/><Relationship Id="rId15" Type="http://schemas.openxmlformats.org/officeDocument/2006/relationships/image" Target="../media/image92.svg"/><Relationship Id="rId23" Type="http://schemas.openxmlformats.org/officeDocument/2006/relationships/image" Target="../media/image73.svg"/><Relationship Id="rId10" Type="http://schemas.openxmlformats.org/officeDocument/2006/relationships/image" Target="../media/image94.png"/><Relationship Id="rId19" Type="http://schemas.openxmlformats.org/officeDocument/2006/relationships/image" Target="../media/image79.svg"/><Relationship Id="rId4" Type="http://schemas.openxmlformats.org/officeDocument/2006/relationships/image" Target="../media/image89.png"/><Relationship Id="rId9" Type="http://schemas.openxmlformats.org/officeDocument/2006/relationships/image" Target="../media/image93.png"/><Relationship Id="rId14" Type="http://schemas.openxmlformats.org/officeDocument/2006/relationships/image" Target="../media/image91.png"/><Relationship Id="rId22"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library.wmo.int/doc_num.php?explnum_id=11426"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notesSlide" Target="../notesSlides/notesSlide4.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gif"/><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D43A3E-97A7-874C-8F34-DE4C9E306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361"/>
            <a:ext cx="12191360" cy="6857281"/>
          </a:xfrm>
          <a:prstGeom prst="rect">
            <a:avLst/>
          </a:prstGeom>
        </p:spPr>
      </p:pic>
      <p:sp>
        <p:nvSpPr>
          <p:cNvPr id="2" name="Rectangle 1">
            <a:extLst>
              <a:ext uri="{FF2B5EF4-FFF2-40B4-BE49-F238E27FC236}">
                <a16:creationId xmlns:a16="http://schemas.microsoft.com/office/drawing/2014/main" id="{3C2C4C0B-62CD-6C46-ACE0-E1187E938EA6}"/>
              </a:ext>
            </a:extLst>
          </p:cNvPr>
          <p:cNvSpPr/>
          <p:nvPr/>
        </p:nvSpPr>
        <p:spPr>
          <a:xfrm>
            <a:off x="319" y="361"/>
            <a:ext cx="12191362" cy="6857281"/>
          </a:xfrm>
          <a:prstGeom prst="rect">
            <a:avLst/>
          </a:prstGeom>
          <a:gradFill flip="none" rotWithShape="1">
            <a:gsLst>
              <a:gs pos="0">
                <a:schemeClr val="bg2">
                  <a:lumMod val="10000"/>
                </a:schemeClr>
              </a:gs>
              <a:gs pos="54000">
                <a:schemeClr val="bg1">
                  <a:alpha val="0"/>
                </a:schemeClr>
              </a:gs>
              <a:gs pos="100000">
                <a:schemeClr val="bg2">
                  <a:lumMod val="1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45751"/>
            <a:endParaRPr lang="en-US" sz="1904">
              <a:solidFill>
                <a:prstClr val="white"/>
              </a:solidFill>
              <a:latin typeface="Roboto"/>
              <a:ea typeface="ＭＳ Ｐゴシック"/>
              <a:cs typeface="Arial"/>
            </a:endParaRPr>
          </a:p>
        </p:txBody>
      </p:sp>
      <p:sp>
        <p:nvSpPr>
          <p:cNvPr id="11" name="Title 10">
            <a:extLst>
              <a:ext uri="{FF2B5EF4-FFF2-40B4-BE49-F238E27FC236}">
                <a16:creationId xmlns:a16="http://schemas.microsoft.com/office/drawing/2014/main" id="{D7A20E50-F097-D547-8B50-3F5203F14CF8}"/>
              </a:ext>
            </a:extLst>
          </p:cNvPr>
          <p:cNvSpPr>
            <a:spLocks noGrp="1"/>
          </p:cNvSpPr>
          <p:nvPr>
            <p:ph type="title"/>
          </p:nvPr>
        </p:nvSpPr>
        <p:spPr>
          <a:xfrm>
            <a:off x="488241" y="2577731"/>
            <a:ext cx="11215518" cy="1524819"/>
          </a:xfrm>
        </p:spPr>
        <p:txBody>
          <a:bodyPr/>
          <a:lstStyle/>
          <a:p>
            <a:pPr algn="ctr"/>
            <a:r>
              <a:rPr lang="en-US" sz="5440" dirty="0"/>
              <a:t>Early Warnings for All </a:t>
            </a:r>
            <a:br>
              <a:rPr lang="en-US" sz="5440" dirty="0"/>
            </a:br>
            <a:r>
              <a:rPr lang="en-US" sz="5440" dirty="0"/>
              <a:t>Overview</a:t>
            </a:r>
            <a:br>
              <a:rPr lang="en-US" sz="5440" dirty="0"/>
            </a:br>
            <a:br>
              <a:rPr lang="en-US" sz="4896" dirty="0"/>
            </a:br>
            <a:br>
              <a:rPr lang="en-US" sz="1632" dirty="0"/>
            </a:br>
            <a:endParaRPr lang="en-US" sz="4896" dirty="0">
              <a:latin typeface="+mn-lt"/>
            </a:endParaRPr>
          </a:p>
        </p:txBody>
      </p:sp>
      <p:pic>
        <p:nvPicPr>
          <p:cNvPr id="9" name="Picture 8">
            <a:extLst>
              <a:ext uri="{FF2B5EF4-FFF2-40B4-BE49-F238E27FC236}">
                <a16:creationId xmlns:a16="http://schemas.microsoft.com/office/drawing/2014/main" id="{8940B527-C9E6-9646-9C4D-0FC18622278B}"/>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582930" y="5126732"/>
            <a:ext cx="9425987" cy="1524820"/>
          </a:xfrm>
          <a:prstGeom prst="rect">
            <a:avLst/>
          </a:prstGeom>
        </p:spPr>
      </p:pic>
      <p:pic>
        <p:nvPicPr>
          <p:cNvPr id="3" name="Picture 3" descr="Logo, company name&#10;&#10;Description automatically generated">
            <a:extLst>
              <a:ext uri="{FF2B5EF4-FFF2-40B4-BE49-F238E27FC236}">
                <a16:creationId xmlns:a16="http://schemas.microsoft.com/office/drawing/2014/main" id="{0C11239B-4266-2D95-0F9E-9677E4A779E8}"/>
              </a:ext>
            </a:extLst>
          </p:cNvPr>
          <p:cNvPicPr>
            <a:picLocks noChangeAspect="1"/>
          </p:cNvPicPr>
          <p:nvPr/>
        </p:nvPicPr>
        <p:blipFill rotWithShape="1">
          <a:blip r:embed="rId5"/>
          <a:srcRect t="7419" b="7903"/>
          <a:stretch/>
        </p:blipFill>
        <p:spPr>
          <a:xfrm>
            <a:off x="183085" y="5126732"/>
            <a:ext cx="2217080" cy="1524820"/>
          </a:xfrm>
          <a:prstGeom prst="rect">
            <a:avLst/>
          </a:prstGeom>
        </p:spPr>
      </p:pic>
    </p:spTree>
    <p:extLst>
      <p:ext uri="{BB962C8B-B14F-4D97-AF65-F5344CB8AC3E}">
        <p14:creationId xmlns:p14="http://schemas.microsoft.com/office/powerpoint/2010/main" val="2600085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FA6157-5CC0-994D-BD01-283C0DD34740}"/>
              </a:ext>
            </a:extLst>
          </p:cNvPr>
          <p:cNvPicPr>
            <a:picLocks noChangeAspect="1"/>
          </p:cNvPicPr>
          <p:nvPr/>
        </p:nvPicPr>
        <p:blipFill rotWithShape="1">
          <a:blip r:embed="rId3">
            <a:extLst>
              <a:ext uri="{28A0092B-C50C-407E-A947-70E740481C1C}">
                <a14:useLocalDpi xmlns:a14="http://schemas.microsoft.com/office/drawing/2010/main" val="0"/>
              </a:ext>
            </a:extLst>
          </a:blip>
          <a:srcRect b="15541"/>
          <a:stretch/>
        </p:blipFill>
        <p:spPr>
          <a:xfrm>
            <a:off x="0" y="-180"/>
            <a:ext cx="12192000" cy="6858000"/>
          </a:xfrm>
          <a:prstGeom prst="rect">
            <a:avLst/>
          </a:prstGeom>
        </p:spPr>
      </p:pic>
      <p:sp>
        <p:nvSpPr>
          <p:cNvPr id="5" name="Content Placeholder 4">
            <a:extLst>
              <a:ext uri="{FF2B5EF4-FFF2-40B4-BE49-F238E27FC236}">
                <a16:creationId xmlns:a16="http://schemas.microsoft.com/office/drawing/2014/main" id="{3737B943-2101-684B-90C0-84D1766E5B16}"/>
              </a:ext>
            </a:extLst>
          </p:cNvPr>
          <p:cNvSpPr>
            <a:spLocks noGrp="1"/>
          </p:cNvSpPr>
          <p:nvPr>
            <p:ph type="title"/>
          </p:nvPr>
        </p:nvSpPr>
        <p:spPr>
          <a:xfrm>
            <a:off x="309844" y="180"/>
            <a:ext cx="10970924" cy="802721"/>
          </a:xfrm>
        </p:spPr>
        <p:txBody>
          <a:bodyPr wrap="square" anchor="ctr">
            <a:normAutofit/>
          </a:bodyPr>
          <a:lstStyle/>
          <a:p>
            <a:r>
              <a:rPr lang="en-US" sz="3800" dirty="0"/>
              <a:t>EW4All: Country Rollout Schedule</a:t>
            </a:r>
          </a:p>
        </p:txBody>
      </p:sp>
      <p:sp>
        <p:nvSpPr>
          <p:cNvPr id="9" name="Rounded Rectangle 8">
            <a:extLst>
              <a:ext uri="{FF2B5EF4-FFF2-40B4-BE49-F238E27FC236}">
                <a16:creationId xmlns:a16="http://schemas.microsoft.com/office/drawing/2014/main" id="{AC209892-AF7F-5644-A946-4249F6A8FE36}"/>
              </a:ext>
            </a:extLst>
          </p:cNvPr>
          <p:cNvSpPr/>
          <p:nvPr/>
        </p:nvSpPr>
        <p:spPr>
          <a:xfrm>
            <a:off x="1185955" y="888606"/>
            <a:ext cx="579783" cy="5667611"/>
          </a:xfrm>
          <a:prstGeom prst="roundRect">
            <a:avLst/>
          </a:prstGeom>
          <a:solidFill>
            <a:srgbClr val="F0CAB1"/>
          </a:solidFill>
        </p:spPr>
        <p:style>
          <a:lnRef idx="1">
            <a:schemeClr val="accent1"/>
          </a:lnRef>
          <a:fillRef idx="3">
            <a:schemeClr val="accent1"/>
          </a:fillRef>
          <a:effectRef idx="2">
            <a:schemeClr val="accent1"/>
          </a:effectRef>
          <a:fontRef idx="minor">
            <a:schemeClr val="lt1"/>
          </a:fontRef>
        </p:style>
        <p:txBody>
          <a:bodyPr vert="vert270"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Roboto"/>
                <a:ea typeface="ＭＳ Ｐゴシック"/>
                <a:cs typeface="Arial"/>
              </a:rPr>
              <a:t>Completed </a:t>
            </a:r>
          </a:p>
        </p:txBody>
      </p:sp>
      <p:graphicFrame>
        <p:nvGraphicFramePr>
          <p:cNvPr id="3" name="Table 2">
            <a:extLst>
              <a:ext uri="{FF2B5EF4-FFF2-40B4-BE49-F238E27FC236}">
                <a16:creationId xmlns:a16="http://schemas.microsoft.com/office/drawing/2014/main" id="{D22A52F8-D838-74E5-640D-57D630DBDA75}"/>
              </a:ext>
            </a:extLst>
          </p:cNvPr>
          <p:cNvGraphicFramePr>
            <a:graphicFrameLocks noGrp="1"/>
          </p:cNvGraphicFramePr>
          <p:nvPr/>
        </p:nvGraphicFramePr>
        <p:xfrm>
          <a:off x="2631688" y="1012092"/>
          <a:ext cx="5803942" cy="5728983"/>
        </p:xfrm>
        <a:graphic>
          <a:graphicData uri="http://schemas.openxmlformats.org/drawingml/2006/table">
            <a:tbl>
              <a:tblPr firstRow="1" bandRow="1">
                <a:tableStyleId>{5C22544A-7EE6-4342-B048-85BDC9FD1C3A}</a:tableStyleId>
              </a:tblPr>
              <a:tblGrid>
                <a:gridCol w="2714759">
                  <a:extLst>
                    <a:ext uri="{9D8B030D-6E8A-4147-A177-3AD203B41FA5}">
                      <a16:colId xmlns:a16="http://schemas.microsoft.com/office/drawing/2014/main" val="835658091"/>
                    </a:ext>
                  </a:extLst>
                </a:gridCol>
                <a:gridCol w="3089183">
                  <a:extLst>
                    <a:ext uri="{9D8B030D-6E8A-4147-A177-3AD203B41FA5}">
                      <a16:colId xmlns:a16="http://schemas.microsoft.com/office/drawing/2014/main" val="2104238907"/>
                    </a:ext>
                  </a:extLst>
                </a:gridCol>
              </a:tblGrid>
              <a:tr h="263555">
                <a:tc>
                  <a:txBody>
                    <a:bodyPr/>
                    <a:lstStyle/>
                    <a:p>
                      <a:pPr algn="l" fontAlgn="b"/>
                      <a:r>
                        <a:rPr lang="en-US" sz="1800" b="1" i="0" u="none" strike="noStrike" dirty="0">
                          <a:solidFill>
                            <a:schemeClr val="tx1">
                              <a:lumMod val="40000"/>
                              <a:lumOff val="60000"/>
                            </a:schemeClr>
                          </a:solidFill>
                          <a:effectLst/>
                          <a:latin typeface="Calibri"/>
                        </a:rPr>
                        <a:t>Country</a:t>
                      </a:r>
                    </a:p>
                  </a:txBody>
                  <a:tcPr marL="9525" marR="9525" marT="9525" marB="0"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
                      <a:r>
                        <a:rPr lang="en-US" sz="1800" b="1" i="0" u="none" strike="noStrike" dirty="0">
                          <a:solidFill>
                            <a:schemeClr val="tx1">
                              <a:lumMod val="40000"/>
                              <a:lumOff val="60000"/>
                            </a:schemeClr>
                          </a:solidFill>
                          <a:effectLst/>
                          <a:latin typeface="Calibri"/>
                        </a:rPr>
                        <a:t>Date of workshop </a:t>
                      </a:r>
                    </a:p>
                  </a:txBody>
                  <a:tcPr marL="9525" marR="9525" marT="9525" marB="0"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531192416"/>
                  </a:ext>
                </a:extLst>
              </a:tr>
              <a:tr h="451809">
                <a:tc>
                  <a:txBody>
                    <a:bodyPr/>
                    <a:lstStyle/>
                    <a:p>
                      <a:pPr algn="l" fontAlgn="t"/>
                      <a:r>
                        <a:rPr lang="en-US" sz="1800" b="1" i="0" u="none" strike="noStrike" dirty="0">
                          <a:solidFill>
                            <a:schemeClr val="accent2">
                              <a:lumMod val="60000"/>
                              <a:lumOff val="40000"/>
                            </a:schemeClr>
                          </a:solidFill>
                          <a:effectLst/>
                          <a:latin typeface="Calibri"/>
                        </a:rPr>
                        <a:t>Ethiopia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30 August - 1 September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040328053"/>
                  </a:ext>
                </a:extLst>
              </a:tr>
              <a:tr h="235317">
                <a:tc>
                  <a:txBody>
                    <a:bodyPr/>
                    <a:lstStyle/>
                    <a:p>
                      <a:pPr algn="l" fontAlgn="t"/>
                      <a:r>
                        <a:rPr lang="en-US" sz="1800" b="1" i="0" u="none" strike="noStrike" dirty="0">
                          <a:solidFill>
                            <a:schemeClr val="accent2">
                              <a:lumMod val="60000"/>
                              <a:lumOff val="40000"/>
                            </a:schemeClr>
                          </a:solidFill>
                          <a:effectLst/>
                          <a:latin typeface="Calibri"/>
                        </a:rPr>
                        <a:t>Madagascar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14-15 September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109833795"/>
                  </a:ext>
                </a:extLst>
              </a:tr>
              <a:tr h="235317">
                <a:tc>
                  <a:txBody>
                    <a:bodyPr/>
                    <a:lstStyle/>
                    <a:p>
                      <a:pPr marL="0" algn="l" defTabSz="414635" rtl="0" eaLnBrk="1" fontAlgn="t" latinLnBrk="0" hangingPunct="1"/>
                      <a:r>
                        <a:rPr lang="en-US" sz="1800" b="1" i="0" u="none" strike="noStrike" kern="1200" dirty="0">
                          <a:solidFill>
                            <a:schemeClr val="accent2">
                              <a:lumMod val="60000"/>
                              <a:lumOff val="40000"/>
                            </a:schemeClr>
                          </a:solidFill>
                          <a:effectLst/>
                          <a:latin typeface="Calibri"/>
                          <a:ea typeface="+mn-ea"/>
                          <a:cs typeface="+mn-cs"/>
                        </a:rPr>
                        <a:t>Tunisia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algn="l" defTabSz="414635" rtl="0" eaLnBrk="1" fontAlgn="t" latinLnBrk="0" hangingPunct="1"/>
                      <a:r>
                        <a:rPr lang="en-US" sz="1800" b="1" i="0" u="none" strike="noStrike" kern="1200" dirty="0">
                          <a:solidFill>
                            <a:schemeClr val="accent2">
                              <a:lumMod val="60000"/>
                              <a:lumOff val="40000"/>
                            </a:schemeClr>
                          </a:solidFill>
                          <a:effectLst/>
                          <a:latin typeface="Calibri"/>
                          <a:ea typeface="+mn-ea"/>
                          <a:cs typeface="+mn-cs"/>
                        </a:rPr>
                        <a:t>9-10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064385381"/>
                  </a:ext>
                </a:extLst>
              </a:tr>
              <a:tr h="235317">
                <a:tc>
                  <a:txBody>
                    <a:bodyPr/>
                    <a:lstStyle/>
                    <a:p>
                      <a:pPr algn="l" fontAlgn="t"/>
                      <a:r>
                        <a:rPr lang="en-US" sz="1800" b="1" i="0" u="none" strike="noStrike" dirty="0">
                          <a:solidFill>
                            <a:schemeClr val="accent2">
                              <a:lumMod val="60000"/>
                              <a:lumOff val="40000"/>
                            </a:schemeClr>
                          </a:solidFill>
                          <a:effectLst/>
                          <a:latin typeface="Calibri"/>
                        </a:rPr>
                        <a:t>Uganda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15-17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135511410"/>
                  </a:ext>
                </a:extLst>
              </a:tr>
              <a:tr h="235317">
                <a:tc>
                  <a:txBody>
                    <a:bodyPr/>
                    <a:lstStyle/>
                    <a:p>
                      <a:pPr algn="l" fontAlgn="t"/>
                      <a:r>
                        <a:rPr lang="en-US" sz="1800" b="1" i="0" u="none" strike="noStrike" dirty="0">
                          <a:solidFill>
                            <a:schemeClr val="accent2">
                              <a:lumMod val="60000"/>
                              <a:lumOff val="40000"/>
                            </a:schemeClr>
                          </a:solidFill>
                          <a:effectLst/>
                          <a:latin typeface="Calibri"/>
                        </a:rPr>
                        <a:t>Somalia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15-16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357917499"/>
                  </a:ext>
                </a:extLst>
              </a:tr>
              <a:tr h="235317">
                <a:tc>
                  <a:txBody>
                    <a:bodyPr/>
                    <a:lstStyle/>
                    <a:p>
                      <a:pPr algn="l" fontAlgn="t"/>
                      <a:r>
                        <a:rPr lang="en-US" sz="1800" b="1" i="0" u="none" strike="noStrike" dirty="0">
                          <a:solidFill>
                            <a:schemeClr val="accent2">
                              <a:lumMod val="60000"/>
                              <a:lumOff val="40000"/>
                            </a:schemeClr>
                          </a:solidFill>
                          <a:effectLst/>
                          <a:latin typeface="Calibri"/>
                        </a:rPr>
                        <a:t>South Sudan</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20-22 November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815503736"/>
                  </a:ext>
                </a:extLst>
              </a:tr>
              <a:tr h="235317">
                <a:tc>
                  <a:txBody>
                    <a:bodyPr/>
                    <a:lstStyle/>
                    <a:p>
                      <a:pPr algn="l" fontAlgn="t"/>
                      <a:r>
                        <a:rPr lang="en-US" sz="1800" b="1" i="0" u="none" strike="noStrike" dirty="0">
                          <a:solidFill>
                            <a:schemeClr val="accent2">
                              <a:lumMod val="60000"/>
                              <a:lumOff val="40000"/>
                            </a:schemeClr>
                          </a:solidFill>
                          <a:effectLst/>
                          <a:latin typeface="Calibri"/>
                        </a:rPr>
                        <a:t>Mozambique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20-22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149595970"/>
                  </a:ext>
                </a:extLst>
              </a:tr>
              <a:tr h="235317">
                <a:tc>
                  <a:txBody>
                    <a:bodyPr/>
                    <a:lstStyle/>
                    <a:p>
                      <a:pPr algn="l" fontAlgn="t"/>
                      <a:r>
                        <a:rPr lang="en-US" sz="1800" b="1" i="0" u="none" strike="noStrike" dirty="0">
                          <a:solidFill>
                            <a:schemeClr val="accent2">
                              <a:lumMod val="60000"/>
                              <a:lumOff val="40000"/>
                            </a:schemeClr>
                          </a:solidFill>
                          <a:effectLst/>
                          <a:latin typeface="Calibri"/>
                        </a:rPr>
                        <a:t>Mauritius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19-20 December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992181612"/>
                  </a:ext>
                </a:extLst>
              </a:tr>
              <a:tr h="235317">
                <a:tc>
                  <a:txBody>
                    <a:bodyPr/>
                    <a:lstStyle/>
                    <a:p>
                      <a:pPr algn="l" fontAlgn="t"/>
                      <a:r>
                        <a:rPr lang="en-US" sz="1800" b="1" i="0" u="none" strike="noStrike" dirty="0">
                          <a:solidFill>
                            <a:schemeClr val="accent2">
                              <a:lumMod val="60000"/>
                              <a:lumOff val="40000"/>
                            </a:schemeClr>
                          </a:solidFill>
                          <a:effectLst/>
                          <a:latin typeface="Calibri"/>
                        </a:rPr>
                        <a:t>Haiti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29-30 November 2023</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501077741"/>
                  </a:ext>
                </a:extLst>
              </a:tr>
              <a:tr h="235317">
                <a:tc>
                  <a:txBody>
                    <a:bodyPr/>
                    <a:lstStyle/>
                    <a:p>
                      <a:pPr algn="l" fontAlgn="t"/>
                      <a:r>
                        <a:rPr lang="en-US" sz="1800" b="1" i="0" u="none" strike="noStrike" dirty="0">
                          <a:solidFill>
                            <a:schemeClr val="accent2">
                              <a:lumMod val="60000"/>
                              <a:lumOff val="40000"/>
                            </a:schemeClr>
                          </a:solidFill>
                          <a:effectLst/>
                          <a:latin typeface="Calibri"/>
                        </a:rPr>
                        <a:t>Barbados</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01-02 November 2023</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15206412"/>
                  </a:ext>
                </a:extLst>
              </a:tr>
              <a:tr h="235317">
                <a:tc>
                  <a:txBody>
                    <a:bodyPr/>
                    <a:lstStyle/>
                    <a:p>
                      <a:pPr algn="l" fontAlgn="t"/>
                      <a:r>
                        <a:rPr lang="en-US" sz="1800" b="1" i="0" u="none" strike="noStrike" dirty="0">
                          <a:solidFill>
                            <a:schemeClr val="accent2">
                              <a:lumMod val="60000"/>
                              <a:lumOff val="40000"/>
                            </a:schemeClr>
                          </a:solidFill>
                          <a:effectLst/>
                          <a:latin typeface="Calibri"/>
                        </a:rPr>
                        <a:t>Antigua &amp; Barbuda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12 - 13 December 2023</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630814595"/>
                  </a:ext>
                </a:extLst>
              </a:tr>
              <a:tr h="235317">
                <a:tc>
                  <a:txBody>
                    <a:bodyPr/>
                    <a:lstStyle/>
                    <a:p>
                      <a:pPr algn="l" fontAlgn="t"/>
                      <a:r>
                        <a:rPr lang="en-US" sz="1800" b="1" i="0" u="none" strike="noStrike" dirty="0">
                          <a:solidFill>
                            <a:schemeClr val="accent2">
                              <a:lumMod val="60000"/>
                              <a:lumOff val="40000"/>
                            </a:schemeClr>
                          </a:solidFill>
                          <a:effectLst/>
                          <a:latin typeface="Calibri"/>
                        </a:rPr>
                        <a:t>Guatemala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09 October 2023</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601707617"/>
                  </a:ext>
                </a:extLst>
              </a:tr>
              <a:tr h="451809">
                <a:tc>
                  <a:txBody>
                    <a:bodyPr/>
                    <a:lstStyle/>
                    <a:p>
                      <a:pPr algn="l" fontAlgn="t"/>
                      <a:r>
                        <a:rPr lang="en-US" sz="1800" b="1" i="0" u="none" strike="noStrike" dirty="0">
                          <a:solidFill>
                            <a:schemeClr val="accent2">
                              <a:lumMod val="60000"/>
                              <a:lumOff val="40000"/>
                            </a:schemeClr>
                          </a:solidFill>
                          <a:effectLst/>
                          <a:latin typeface="Calibri"/>
                        </a:rPr>
                        <a:t>Maldives</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30 August - 1 September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43936731"/>
                  </a:ext>
                </a:extLst>
              </a:tr>
              <a:tr h="235317">
                <a:tc>
                  <a:txBody>
                    <a:bodyPr/>
                    <a:lstStyle/>
                    <a:p>
                      <a:pPr algn="l" fontAlgn="t"/>
                      <a:r>
                        <a:rPr lang="en-US" sz="1800" b="1" i="0" u="none" strike="noStrike" dirty="0">
                          <a:solidFill>
                            <a:schemeClr val="accent2">
                              <a:lumMod val="60000"/>
                              <a:lumOff val="40000"/>
                            </a:schemeClr>
                          </a:solidFill>
                          <a:effectLst/>
                          <a:latin typeface="Calibri"/>
                        </a:rPr>
                        <a:t>Tajikistan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14-15 September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234202963"/>
                  </a:ext>
                </a:extLst>
              </a:tr>
              <a:tr h="235317">
                <a:tc>
                  <a:txBody>
                    <a:bodyPr/>
                    <a:lstStyle/>
                    <a:p>
                      <a:pPr algn="l" fontAlgn="t"/>
                      <a:r>
                        <a:rPr lang="en-US" sz="1800" b="1" i="0" u="none" strike="noStrike" dirty="0">
                          <a:solidFill>
                            <a:schemeClr val="accent2">
                              <a:lumMod val="60000"/>
                              <a:lumOff val="40000"/>
                            </a:schemeClr>
                          </a:solidFill>
                          <a:effectLst/>
                          <a:latin typeface="Calibri"/>
                        </a:rPr>
                        <a:t>Nepal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9-10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390804533"/>
                  </a:ext>
                </a:extLst>
              </a:tr>
              <a:tr h="235317">
                <a:tc>
                  <a:txBody>
                    <a:bodyPr/>
                    <a:lstStyle/>
                    <a:p>
                      <a:pPr algn="l" fontAlgn="t"/>
                      <a:r>
                        <a:rPr lang="en-US" sz="1800" b="1" i="0" u="none" strike="noStrike" dirty="0">
                          <a:solidFill>
                            <a:schemeClr val="accent2">
                              <a:lumMod val="60000"/>
                              <a:lumOff val="40000"/>
                            </a:schemeClr>
                          </a:solidFill>
                          <a:effectLst/>
                          <a:latin typeface="Calibri"/>
                        </a:rPr>
                        <a:t>Cambodia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15-17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92399153"/>
                  </a:ext>
                </a:extLst>
              </a:tr>
              <a:tr h="235317">
                <a:tc>
                  <a:txBody>
                    <a:bodyPr/>
                    <a:lstStyle/>
                    <a:p>
                      <a:pPr algn="l" fontAlgn="t"/>
                      <a:r>
                        <a:rPr lang="en-US" sz="1800" b="1" i="0" u="none" strike="noStrike" dirty="0">
                          <a:solidFill>
                            <a:schemeClr val="accent2">
                              <a:lumMod val="60000"/>
                              <a:lumOff val="40000"/>
                            </a:schemeClr>
                          </a:solidFill>
                          <a:effectLst/>
                          <a:latin typeface="Calibri"/>
                        </a:rPr>
                        <a:t>Lao PDR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15-16 November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373097250"/>
                  </a:ext>
                </a:extLst>
              </a:tr>
              <a:tr h="235317">
                <a:tc>
                  <a:txBody>
                    <a:bodyPr/>
                    <a:lstStyle/>
                    <a:p>
                      <a:pPr algn="l" fontAlgn="t"/>
                      <a:r>
                        <a:rPr lang="en-US" sz="1800" b="1" i="0" u="none" strike="noStrike" dirty="0">
                          <a:solidFill>
                            <a:schemeClr val="accent2">
                              <a:lumMod val="60000"/>
                              <a:lumOff val="40000"/>
                            </a:schemeClr>
                          </a:solidFill>
                          <a:effectLst/>
                          <a:latin typeface="Calibri"/>
                        </a:rPr>
                        <a:t>Bangladesh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1800" b="1" i="0" u="none" strike="noStrike" dirty="0">
                          <a:solidFill>
                            <a:schemeClr val="accent2">
                              <a:lumMod val="60000"/>
                              <a:lumOff val="40000"/>
                            </a:schemeClr>
                          </a:solidFill>
                          <a:effectLst/>
                          <a:latin typeface="Calibri"/>
                        </a:rPr>
                        <a:t>16-17 November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156616719"/>
                  </a:ext>
                </a:extLst>
              </a:tr>
            </a:tbl>
          </a:graphicData>
        </a:graphic>
      </p:graphicFrame>
    </p:spTree>
    <p:extLst>
      <p:ext uri="{BB962C8B-B14F-4D97-AF65-F5344CB8AC3E}">
        <p14:creationId xmlns:p14="http://schemas.microsoft.com/office/powerpoint/2010/main" val="415269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ABD93-4774-D63B-9C30-C95C421E547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4D3924-73B7-4F24-6BEF-D5519CEAF65B}"/>
              </a:ext>
            </a:extLst>
          </p:cNvPr>
          <p:cNvPicPr>
            <a:picLocks noChangeAspect="1"/>
          </p:cNvPicPr>
          <p:nvPr/>
        </p:nvPicPr>
        <p:blipFill rotWithShape="1">
          <a:blip r:embed="rId3">
            <a:extLst>
              <a:ext uri="{28A0092B-C50C-407E-A947-70E740481C1C}">
                <a14:useLocalDpi xmlns:a14="http://schemas.microsoft.com/office/drawing/2010/main" val="0"/>
              </a:ext>
            </a:extLst>
          </a:blip>
          <a:srcRect b="15541"/>
          <a:stretch/>
        </p:blipFill>
        <p:spPr>
          <a:xfrm>
            <a:off x="0" y="-180"/>
            <a:ext cx="12192000" cy="6858000"/>
          </a:xfrm>
          <a:prstGeom prst="rect">
            <a:avLst/>
          </a:prstGeom>
        </p:spPr>
      </p:pic>
      <p:sp>
        <p:nvSpPr>
          <p:cNvPr id="5" name="Content Placeholder 4">
            <a:extLst>
              <a:ext uri="{FF2B5EF4-FFF2-40B4-BE49-F238E27FC236}">
                <a16:creationId xmlns:a16="http://schemas.microsoft.com/office/drawing/2014/main" id="{FB10AF8B-D70A-B0C7-9240-D774E152E8E7}"/>
              </a:ext>
            </a:extLst>
          </p:cNvPr>
          <p:cNvSpPr>
            <a:spLocks noGrp="1"/>
          </p:cNvSpPr>
          <p:nvPr>
            <p:ph type="title"/>
          </p:nvPr>
        </p:nvSpPr>
        <p:spPr>
          <a:xfrm>
            <a:off x="309844" y="180"/>
            <a:ext cx="10970924" cy="802721"/>
          </a:xfrm>
        </p:spPr>
        <p:txBody>
          <a:bodyPr wrap="square" anchor="ctr">
            <a:normAutofit/>
          </a:bodyPr>
          <a:lstStyle/>
          <a:p>
            <a:r>
              <a:rPr lang="en-US" sz="3800"/>
              <a:t>EW4All: Country Rollout Schedule</a:t>
            </a:r>
          </a:p>
        </p:txBody>
      </p:sp>
      <p:graphicFrame>
        <p:nvGraphicFramePr>
          <p:cNvPr id="3" name="Table 2">
            <a:extLst>
              <a:ext uri="{FF2B5EF4-FFF2-40B4-BE49-F238E27FC236}">
                <a16:creationId xmlns:a16="http://schemas.microsoft.com/office/drawing/2014/main" id="{4CF80D7F-DA87-7679-566D-1B168863D1F6}"/>
              </a:ext>
            </a:extLst>
          </p:cNvPr>
          <p:cNvGraphicFramePr>
            <a:graphicFrameLocks noGrp="1"/>
          </p:cNvGraphicFramePr>
          <p:nvPr/>
        </p:nvGraphicFramePr>
        <p:xfrm>
          <a:off x="4092041" y="1144433"/>
          <a:ext cx="3813750" cy="4461510"/>
        </p:xfrm>
        <a:graphic>
          <a:graphicData uri="http://schemas.openxmlformats.org/drawingml/2006/table">
            <a:tbl>
              <a:tblPr firstRow="1" bandRow="1">
                <a:tableStyleId>{5C22544A-7EE6-4342-B048-85BDC9FD1C3A}</a:tableStyleId>
              </a:tblPr>
              <a:tblGrid>
                <a:gridCol w="1188701">
                  <a:extLst>
                    <a:ext uri="{9D8B030D-6E8A-4147-A177-3AD203B41FA5}">
                      <a16:colId xmlns:a16="http://schemas.microsoft.com/office/drawing/2014/main" val="2899808919"/>
                    </a:ext>
                  </a:extLst>
                </a:gridCol>
                <a:gridCol w="2625049">
                  <a:extLst>
                    <a:ext uri="{9D8B030D-6E8A-4147-A177-3AD203B41FA5}">
                      <a16:colId xmlns:a16="http://schemas.microsoft.com/office/drawing/2014/main" val="1962541094"/>
                    </a:ext>
                  </a:extLst>
                </a:gridCol>
              </a:tblGrid>
              <a:tr h="198120">
                <a:tc>
                  <a:txBody>
                    <a:bodyPr/>
                    <a:lstStyle/>
                    <a:p>
                      <a:pPr algn="l" fontAlgn="b"/>
                      <a:r>
                        <a:rPr lang="en-US" sz="2400" b="1" i="0" u="none" strike="noStrike">
                          <a:solidFill>
                            <a:schemeClr val="tx1">
                              <a:lumMod val="40000"/>
                              <a:lumOff val="60000"/>
                            </a:schemeClr>
                          </a:solidFill>
                          <a:effectLst/>
                          <a:latin typeface="Calibri"/>
                        </a:rPr>
                        <a:t>RA</a:t>
                      </a:r>
                    </a:p>
                  </a:txBody>
                  <a:tcPr marL="9525" marR="9525" marT="9525" marB="0"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b"/>
                      <a:r>
                        <a:rPr lang="en-US" sz="2400" b="1" i="0" u="none" strike="noStrike">
                          <a:solidFill>
                            <a:schemeClr val="tx1">
                              <a:lumMod val="40000"/>
                              <a:lumOff val="60000"/>
                            </a:schemeClr>
                          </a:solidFill>
                          <a:effectLst/>
                          <a:latin typeface="Calibri"/>
                        </a:rPr>
                        <a:t>Country</a:t>
                      </a:r>
                    </a:p>
                  </a:txBody>
                  <a:tcPr marL="9525" marR="9525" marT="9525" marB="0"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022277308"/>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Comoros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899580747"/>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Djibouti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7120608"/>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Chad</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59561542"/>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Liberia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3860250099"/>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Niger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041340753"/>
                  </a:ext>
                </a:extLst>
              </a:tr>
              <a:tr h="182880">
                <a:tc>
                  <a:txBody>
                    <a:bodyPr/>
                    <a:lstStyle/>
                    <a:p>
                      <a:pPr algn="l" fontAlgn="t"/>
                      <a:r>
                        <a:rPr lang="en-US" sz="2000" b="1" i="0" u="none" strike="noStrike">
                          <a:solidFill>
                            <a:schemeClr val="tx1">
                              <a:lumMod val="40000"/>
                              <a:lumOff val="60000"/>
                            </a:schemeClr>
                          </a:solidFill>
                          <a:effectLst/>
                          <a:latin typeface="Calibri"/>
                        </a:rPr>
                        <a:t>1</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Sudan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784198419"/>
                  </a:ext>
                </a:extLst>
              </a:tr>
              <a:tr h="182880">
                <a:tc>
                  <a:txBody>
                    <a:bodyPr/>
                    <a:lstStyle/>
                    <a:p>
                      <a:pPr algn="l" fontAlgn="t"/>
                      <a:r>
                        <a:rPr lang="en-US" sz="2000" b="1" i="0" u="none" strike="noStrike">
                          <a:solidFill>
                            <a:schemeClr val="tx1">
                              <a:lumMod val="40000"/>
                              <a:lumOff val="60000"/>
                            </a:schemeClr>
                          </a:solidFill>
                          <a:effectLst/>
                          <a:latin typeface="Calibri"/>
                        </a:rPr>
                        <a:t>2</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Guyana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114395370"/>
                  </a:ext>
                </a:extLst>
              </a:tr>
              <a:tr h="182880">
                <a:tc>
                  <a:txBody>
                    <a:bodyPr/>
                    <a:lstStyle/>
                    <a:p>
                      <a:pPr algn="l" fontAlgn="t"/>
                      <a:r>
                        <a:rPr lang="en-US" sz="2000" b="1" i="0" u="none" strike="noStrike">
                          <a:solidFill>
                            <a:schemeClr val="tx1">
                              <a:lumMod val="40000"/>
                              <a:lumOff val="60000"/>
                            </a:schemeClr>
                          </a:solidFill>
                          <a:effectLst/>
                          <a:latin typeface="Calibri"/>
                        </a:rPr>
                        <a:t>2</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Ecuador</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448425545"/>
                  </a:ext>
                </a:extLst>
              </a:tr>
              <a:tr h="182880">
                <a:tc>
                  <a:txBody>
                    <a:bodyPr/>
                    <a:lstStyle/>
                    <a:p>
                      <a:pPr algn="l" fontAlgn="t"/>
                      <a:r>
                        <a:rPr lang="en-US" sz="2000" b="1" i="0" u="none" strike="noStrike">
                          <a:solidFill>
                            <a:schemeClr val="tx1">
                              <a:lumMod val="40000"/>
                              <a:lumOff val="60000"/>
                            </a:schemeClr>
                          </a:solidFill>
                          <a:effectLst/>
                          <a:latin typeface="Calibri"/>
                        </a:rPr>
                        <a:t>5</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Fiji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4006161063"/>
                  </a:ext>
                </a:extLst>
              </a:tr>
              <a:tr h="182880">
                <a:tc>
                  <a:txBody>
                    <a:bodyPr/>
                    <a:lstStyle/>
                    <a:p>
                      <a:pPr algn="l" fontAlgn="t"/>
                      <a:r>
                        <a:rPr lang="en-US" sz="2000" b="1" i="0" u="none" strike="noStrike">
                          <a:solidFill>
                            <a:schemeClr val="tx1">
                              <a:lumMod val="40000"/>
                              <a:lumOff val="60000"/>
                            </a:schemeClr>
                          </a:solidFill>
                          <a:effectLst/>
                          <a:latin typeface="Calibri"/>
                        </a:rPr>
                        <a:t>5</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Kiribati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15804965"/>
                  </a:ext>
                </a:extLst>
              </a:tr>
              <a:tr h="182880">
                <a:tc>
                  <a:txBody>
                    <a:bodyPr/>
                    <a:lstStyle/>
                    <a:p>
                      <a:pPr algn="l" fontAlgn="t"/>
                      <a:r>
                        <a:rPr lang="en-US" sz="2000" b="1" i="0" u="none" strike="noStrike">
                          <a:solidFill>
                            <a:schemeClr val="tx1">
                              <a:lumMod val="40000"/>
                              <a:lumOff val="60000"/>
                            </a:schemeClr>
                          </a:solidFill>
                          <a:effectLst/>
                          <a:latin typeface="Calibri"/>
                        </a:rPr>
                        <a:t>5</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Samoa </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839406373"/>
                  </a:ext>
                </a:extLst>
              </a:tr>
              <a:tr h="182880">
                <a:tc>
                  <a:txBody>
                    <a:bodyPr/>
                    <a:lstStyle/>
                    <a:p>
                      <a:pPr algn="l" fontAlgn="t"/>
                      <a:r>
                        <a:rPr lang="en-US" sz="2000" b="1" i="0" u="none" strike="noStrike">
                          <a:solidFill>
                            <a:schemeClr val="tx1">
                              <a:lumMod val="40000"/>
                              <a:lumOff val="60000"/>
                            </a:schemeClr>
                          </a:solidFill>
                          <a:effectLst/>
                          <a:latin typeface="Calibri"/>
                        </a:rPr>
                        <a:t>5</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Solomon Islands</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493114855"/>
                  </a:ext>
                </a:extLst>
              </a:tr>
              <a:tr h="182880">
                <a:tc>
                  <a:txBody>
                    <a:bodyPr/>
                    <a:lstStyle/>
                    <a:p>
                      <a:pPr algn="l" fontAlgn="t"/>
                      <a:r>
                        <a:rPr lang="en-US" sz="2000" b="1" i="0" u="none" strike="noStrike">
                          <a:solidFill>
                            <a:schemeClr val="tx1">
                              <a:lumMod val="40000"/>
                              <a:lumOff val="60000"/>
                            </a:schemeClr>
                          </a:solidFill>
                          <a:effectLst/>
                          <a:latin typeface="Calibri"/>
                        </a:rPr>
                        <a:t>5</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fontAlgn="t"/>
                      <a:r>
                        <a:rPr lang="en-US" sz="2000" b="1" i="0" u="none" strike="noStrike">
                          <a:solidFill>
                            <a:schemeClr val="tx1">
                              <a:lumMod val="40000"/>
                              <a:lumOff val="60000"/>
                            </a:schemeClr>
                          </a:solidFill>
                          <a:effectLst/>
                          <a:latin typeface="Calibri"/>
                        </a:rPr>
                        <a:t>Tonga</a:t>
                      </a:r>
                    </a:p>
                  </a:txBody>
                  <a:tcPr marL="9525" marR="9525" marT="9525" marB="0">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784639774"/>
                  </a:ext>
                </a:extLst>
              </a:tr>
            </a:tbl>
          </a:graphicData>
        </a:graphic>
      </p:graphicFrame>
      <p:sp>
        <p:nvSpPr>
          <p:cNvPr id="6" name="Rounded Rectangle 8">
            <a:extLst>
              <a:ext uri="{FF2B5EF4-FFF2-40B4-BE49-F238E27FC236}">
                <a16:creationId xmlns:a16="http://schemas.microsoft.com/office/drawing/2014/main" id="{E8FAAF08-85F1-B27E-A539-9A77BFE82E44}"/>
              </a:ext>
            </a:extLst>
          </p:cNvPr>
          <p:cNvSpPr/>
          <p:nvPr/>
        </p:nvSpPr>
        <p:spPr>
          <a:xfrm>
            <a:off x="1185955" y="888606"/>
            <a:ext cx="579783" cy="5667611"/>
          </a:xfrm>
          <a:prstGeom prst="roundRect">
            <a:avLst/>
          </a:prstGeom>
          <a:solidFill>
            <a:srgbClr val="F0CAB1"/>
          </a:solidFill>
        </p:spPr>
        <p:style>
          <a:lnRef idx="1">
            <a:schemeClr val="accent1"/>
          </a:lnRef>
          <a:fillRef idx="3">
            <a:schemeClr val="accent1"/>
          </a:fillRef>
          <a:effectRef idx="2">
            <a:schemeClr val="accent1"/>
          </a:effectRef>
          <a:fontRef idx="minor">
            <a:schemeClr val="lt1"/>
          </a:fontRef>
        </p:style>
        <p:txBody>
          <a:bodyPr vert="vert270"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Roboto"/>
                <a:ea typeface="ＭＳ Ｐゴシック"/>
                <a:cs typeface="Arial"/>
              </a:rPr>
              <a:t>Forthcoming in 2024</a:t>
            </a:r>
            <a:endParaRPr kumimoji="0" lang="en-US" sz="1800" b="0" i="0" u="none" strike="noStrike" kern="1200" cap="none" spc="0" normalizeH="0" baseline="0" noProof="0">
              <a:ln>
                <a:noFill/>
              </a:ln>
              <a:solidFill>
                <a:prstClr val="white"/>
              </a:solidFill>
              <a:effectLst/>
              <a:uLnTx/>
              <a:uFillTx/>
              <a:latin typeface="Roboto"/>
              <a:ea typeface="ＭＳ Ｐゴシック"/>
              <a:cs typeface="Arial"/>
            </a:endParaRPr>
          </a:p>
        </p:txBody>
      </p:sp>
    </p:spTree>
    <p:extLst>
      <p:ext uri="{BB962C8B-B14F-4D97-AF65-F5344CB8AC3E}">
        <p14:creationId xmlns:p14="http://schemas.microsoft.com/office/powerpoint/2010/main" val="400125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856ECA-FD7D-C541-B68E-E34398E40DD6}"/>
              </a:ext>
            </a:extLst>
          </p:cNvPr>
          <p:cNvGrpSpPr/>
          <p:nvPr/>
        </p:nvGrpSpPr>
        <p:grpSpPr>
          <a:xfrm>
            <a:off x="-3305319" y="0"/>
            <a:ext cx="15494548" cy="6858000"/>
            <a:chOff x="-3305319" y="0"/>
            <a:chExt cx="15494548" cy="6858000"/>
          </a:xfrm>
        </p:grpSpPr>
        <p:pic>
          <p:nvPicPr>
            <p:cNvPr id="135" name="Picture 134" descr="A speaker in the sky&#10;&#10;Description automatically generated">
              <a:extLst>
                <a:ext uri="{FF2B5EF4-FFF2-40B4-BE49-F238E27FC236}">
                  <a16:creationId xmlns:a16="http://schemas.microsoft.com/office/drawing/2014/main" id="{8B40F9F4-0298-8649-BB18-D061017CD67E}"/>
                </a:ext>
              </a:extLst>
            </p:cNvPr>
            <p:cNvPicPr>
              <a:picLocks noChangeAspect="1"/>
            </p:cNvPicPr>
            <p:nvPr/>
          </p:nvPicPr>
          <p:blipFill rotWithShape="1">
            <a:blip r:embed="rId3">
              <a:extLst>
                <a:ext uri="{28A0092B-C50C-407E-A947-70E740481C1C}">
                  <a14:useLocalDpi xmlns:a14="http://schemas.microsoft.com/office/drawing/2010/main" val="0"/>
                </a:ext>
              </a:extLst>
            </a:blip>
            <a:srcRect l="-210" t="1421" r="35104" b="20540"/>
            <a:stretch/>
          </p:blipFill>
          <p:spPr>
            <a:xfrm>
              <a:off x="3717165" y="0"/>
              <a:ext cx="8472064" cy="6858000"/>
            </a:xfrm>
            <a:prstGeom prst="rect">
              <a:avLst/>
            </a:prstGeom>
            <a:noFill/>
          </p:spPr>
        </p:pic>
        <p:pic>
          <p:nvPicPr>
            <p:cNvPr id="136" name="Picture 135" descr="A speaker in the sky&#10;&#10;Description automatically generated">
              <a:extLst>
                <a:ext uri="{FF2B5EF4-FFF2-40B4-BE49-F238E27FC236}">
                  <a16:creationId xmlns:a16="http://schemas.microsoft.com/office/drawing/2014/main" id="{1C1AFAD2-DA17-5744-9FC3-DF335CA7A14E}"/>
                </a:ext>
              </a:extLst>
            </p:cNvPr>
            <p:cNvPicPr>
              <a:picLocks noChangeAspect="1"/>
            </p:cNvPicPr>
            <p:nvPr/>
          </p:nvPicPr>
          <p:blipFill rotWithShape="1">
            <a:blip r:embed="rId3">
              <a:extLst>
                <a:ext uri="{28A0092B-C50C-407E-A947-70E740481C1C}">
                  <a14:useLocalDpi xmlns:a14="http://schemas.microsoft.com/office/drawing/2010/main" val="0"/>
                </a:ext>
              </a:extLst>
            </a:blip>
            <a:srcRect l="-13208" t="1421" r="92803" b="20540"/>
            <a:stretch/>
          </p:blipFill>
          <p:spPr>
            <a:xfrm>
              <a:off x="-179902" y="0"/>
              <a:ext cx="3953923" cy="6858000"/>
            </a:xfrm>
            <a:prstGeom prst="rect">
              <a:avLst/>
            </a:prstGeom>
            <a:noFill/>
          </p:spPr>
        </p:pic>
        <p:pic>
          <p:nvPicPr>
            <p:cNvPr id="137" name="Picture 136" descr="A speaker in the sky&#10;&#10;Description automatically generated">
              <a:extLst>
                <a:ext uri="{FF2B5EF4-FFF2-40B4-BE49-F238E27FC236}">
                  <a16:creationId xmlns:a16="http://schemas.microsoft.com/office/drawing/2014/main" id="{46924917-11ED-5746-A2E1-D98FD63881DB}"/>
                </a:ext>
              </a:extLst>
            </p:cNvPr>
            <p:cNvPicPr>
              <a:picLocks noChangeAspect="1"/>
            </p:cNvPicPr>
            <p:nvPr/>
          </p:nvPicPr>
          <p:blipFill rotWithShape="1">
            <a:blip r:embed="rId3">
              <a:extLst>
                <a:ext uri="{28A0092B-C50C-407E-A947-70E740481C1C}">
                  <a14:useLocalDpi xmlns:a14="http://schemas.microsoft.com/office/drawing/2010/main" val="0"/>
                </a:ext>
              </a:extLst>
            </a:blip>
            <a:srcRect l="-13208" t="1421" r="92803" b="20540"/>
            <a:stretch/>
          </p:blipFill>
          <p:spPr>
            <a:xfrm>
              <a:off x="-2772" y="0"/>
              <a:ext cx="2423581" cy="6858000"/>
            </a:xfrm>
            <a:prstGeom prst="rect">
              <a:avLst/>
            </a:prstGeom>
            <a:noFill/>
          </p:spPr>
        </p:pic>
        <p:pic>
          <p:nvPicPr>
            <p:cNvPr id="140" name="Picture 139" descr="A speaker in the sky&#10;&#10;Description automatically generated">
              <a:extLst>
                <a:ext uri="{FF2B5EF4-FFF2-40B4-BE49-F238E27FC236}">
                  <a16:creationId xmlns:a16="http://schemas.microsoft.com/office/drawing/2014/main" id="{911322A2-6D00-DC47-BD52-A0343FDC0B1B}"/>
                </a:ext>
              </a:extLst>
            </p:cNvPr>
            <p:cNvPicPr>
              <a:picLocks noChangeAspect="1"/>
            </p:cNvPicPr>
            <p:nvPr/>
          </p:nvPicPr>
          <p:blipFill rotWithShape="1">
            <a:blip r:embed="rId3">
              <a:extLst>
                <a:ext uri="{28A0092B-C50C-407E-A947-70E740481C1C}">
                  <a14:useLocalDpi xmlns:a14="http://schemas.microsoft.com/office/drawing/2010/main" val="0"/>
                </a:ext>
              </a:extLst>
            </a:blip>
            <a:srcRect l="-13208" t="1421" r="92803" b="20540"/>
            <a:stretch/>
          </p:blipFill>
          <p:spPr>
            <a:xfrm>
              <a:off x="-3305319" y="0"/>
              <a:ext cx="5068805" cy="6858000"/>
            </a:xfrm>
            <a:prstGeom prst="rect">
              <a:avLst/>
            </a:prstGeom>
            <a:noFill/>
          </p:spPr>
        </p:pic>
      </p:grpSp>
      <p:sp>
        <p:nvSpPr>
          <p:cNvPr id="87" name="TextBox 86">
            <a:extLst>
              <a:ext uri="{FF2B5EF4-FFF2-40B4-BE49-F238E27FC236}">
                <a16:creationId xmlns:a16="http://schemas.microsoft.com/office/drawing/2014/main" id="{DE844CCD-75CE-B345-83B9-5F302F885CD6}"/>
              </a:ext>
            </a:extLst>
          </p:cNvPr>
          <p:cNvSpPr txBox="1"/>
          <p:nvPr/>
        </p:nvSpPr>
        <p:spPr>
          <a:xfrm>
            <a:off x="466908" y="1707293"/>
            <a:ext cx="2918859" cy="584775"/>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pPr algn="r"/>
            <a:r>
              <a:rPr lang="en-US" altLang="ko-KR" sz="1600" dirty="0">
                <a:solidFill>
                  <a:schemeClr val="bg1"/>
                </a:solidFill>
                <a:latin typeface="Roboto" panose="02000000000000000000" pitchFamily="2" charset="0"/>
                <a:ea typeface="Roboto" panose="02000000000000000000" pitchFamily="2" charset="0"/>
                <a:cs typeface="Roboto" panose="02000000000000000000" pitchFamily="2" charset="0"/>
              </a:rPr>
              <a:t>Government-led discussion on current state of EWS</a:t>
            </a:r>
          </a:p>
        </p:txBody>
      </p:sp>
      <p:sp>
        <p:nvSpPr>
          <p:cNvPr id="88" name="직사각형 3">
            <a:extLst>
              <a:ext uri="{FF2B5EF4-FFF2-40B4-BE49-F238E27FC236}">
                <a16:creationId xmlns:a16="http://schemas.microsoft.com/office/drawing/2014/main" id="{501B3AFF-EECB-914B-943B-09CF873B90B0}"/>
              </a:ext>
            </a:extLst>
          </p:cNvPr>
          <p:cNvSpPr/>
          <p:nvPr/>
        </p:nvSpPr>
        <p:spPr>
          <a:xfrm>
            <a:off x="138023" y="1271861"/>
            <a:ext cx="3247744" cy="400110"/>
          </a:xfrm>
          <a:prstGeom prst="rect">
            <a:avLst/>
          </a:prstGeom>
          <a:noFill/>
        </p:spPr>
        <p:txBody>
          <a:bodyPr wrap="square" rtlCol="0">
            <a:spAutoFit/>
          </a:bodyPr>
          <a:lstStyle/>
          <a:p>
            <a:pPr algn="r"/>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CURRENT STATUS of EWS</a:t>
            </a:r>
          </a:p>
        </p:txBody>
      </p:sp>
      <p:sp>
        <p:nvSpPr>
          <p:cNvPr id="89" name="타원 4">
            <a:extLst>
              <a:ext uri="{FF2B5EF4-FFF2-40B4-BE49-F238E27FC236}">
                <a16:creationId xmlns:a16="http://schemas.microsoft.com/office/drawing/2014/main" id="{210DDF88-287D-5649-8CBD-47A255AE2A33}"/>
              </a:ext>
            </a:extLst>
          </p:cNvPr>
          <p:cNvSpPr/>
          <p:nvPr/>
        </p:nvSpPr>
        <p:spPr>
          <a:xfrm>
            <a:off x="3618371" y="1340362"/>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5747E1"/>
              </a:solidFill>
            </a:endParaRPr>
          </a:p>
        </p:txBody>
      </p:sp>
      <p:sp>
        <p:nvSpPr>
          <p:cNvPr id="90" name="타원 5">
            <a:extLst>
              <a:ext uri="{FF2B5EF4-FFF2-40B4-BE49-F238E27FC236}">
                <a16:creationId xmlns:a16="http://schemas.microsoft.com/office/drawing/2014/main" id="{90FE067E-7816-8E44-8C73-A4B5A3964A7A}"/>
              </a:ext>
            </a:extLst>
          </p:cNvPr>
          <p:cNvSpPr/>
          <p:nvPr/>
        </p:nvSpPr>
        <p:spPr>
          <a:xfrm>
            <a:off x="7515225" y="1340362"/>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5747E1"/>
              </a:solidFill>
            </a:endParaRPr>
          </a:p>
        </p:txBody>
      </p:sp>
      <p:grpSp>
        <p:nvGrpSpPr>
          <p:cNvPr id="91" name="그룹 6">
            <a:extLst>
              <a:ext uri="{FF2B5EF4-FFF2-40B4-BE49-F238E27FC236}">
                <a16:creationId xmlns:a16="http://schemas.microsoft.com/office/drawing/2014/main" id="{94A8C79B-8FEB-9749-B590-4E4A3AF1798C}"/>
              </a:ext>
            </a:extLst>
          </p:cNvPr>
          <p:cNvGrpSpPr/>
          <p:nvPr/>
        </p:nvGrpSpPr>
        <p:grpSpPr>
          <a:xfrm>
            <a:off x="7751755" y="1564630"/>
            <a:ext cx="581374" cy="609867"/>
            <a:chOff x="3471472" y="902398"/>
            <a:chExt cx="295275" cy="393763"/>
          </a:xfrm>
          <a:solidFill>
            <a:schemeClr val="tx2"/>
          </a:solidFill>
          <a:effectLst/>
        </p:grpSpPr>
        <p:sp>
          <p:nvSpPr>
            <p:cNvPr id="92" name="자유형: 도형 7">
              <a:extLst>
                <a:ext uri="{FF2B5EF4-FFF2-40B4-BE49-F238E27FC236}">
                  <a16:creationId xmlns:a16="http://schemas.microsoft.com/office/drawing/2014/main" id="{92AC7427-1FB6-684A-9BA2-A666C8FE635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endParaRPr lang="ko-KR" altLang="en-US"/>
            </a:p>
          </p:txBody>
        </p:sp>
        <p:sp>
          <p:nvSpPr>
            <p:cNvPr id="93" name="자유형: 도형 8">
              <a:extLst>
                <a:ext uri="{FF2B5EF4-FFF2-40B4-BE49-F238E27FC236}">
                  <a16:creationId xmlns:a16="http://schemas.microsoft.com/office/drawing/2014/main" id="{84E79235-5BAC-D64F-883B-B551D4B044BB}"/>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endParaRPr lang="ko-KR" altLang="en-US"/>
            </a:p>
          </p:txBody>
        </p:sp>
      </p:grpSp>
      <p:sp>
        <p:nvSpPr>
          <p:cNvPr id="102" name="TextBox 101">
            <a:extLst>
              <a:ext uri="{FF2B5EF4-FFF2-40B4-BE49-F238E27FC236}">
                <a16:creationId xmlns:a16="http://schemas.microsoft.com/office/drawing/2014/main" id="{A761BB52-0FAA-4848-8077-EEF058D42297}"/>
              </a:ext>
            </a:extLst>
          </p:cNvPr>
          <p:cNvSpPr txBox="1"/>
          <p:nvPr/>
        </p:nvSpPr>
        <p:spPr>
          <a:xfrm>
            <a:off x="8875942" y="1707293"/>
            <a:ext cx="2918859" cy="830997"/>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en-US" altLang="ko-KR" sz="1600" dirty="0">
                <a:solidFill>
                  <a:schemeClr val="bg1"/>
                </a:solidFill>
                <a:latin typeface="Roboto" panose="02000000000000000000" pitchFamily="2" charset="0"/>
                <a:ea typeface="Roboto" panose="02000000000000000000" pitchFamily="2" charset="0"/>
                <a:cs typeface="Roboto" panose="02000000000000000000" pitchFamily="2" charset="0"/>
              </a:rPr>
              <a:t>Application of Minimum Core Capability Checklist for all four Pillars of EWS</a:t>
            </a:r>
          </a:p>
        </p:txBody>
      </p:sp>
      <p:sp>
        <p:nvSpPr>
          <p:cNvPr id="103" name="직사각형 18">
            <a:extLst>
              <a:ext uri="{FF2B5EF4-FFF2-40B4-BE49-F238E27FC236}">
                <a16:creationId xmlns:a16="http://schemas.microsoft.com/office/drawing/2014/main" id="{C54D012A-68FE-2A47-8FCA-2DCAC9E4C227}"/>
              </a:ext>
            </a:extLst>
          </p:cNvPr>
          <p:cNvSpPr/>
          <p:nvPr/>
        </p:nvSpPr>
        <p:spPr>
          <a:xfrm>
            <a:off x="8875941" y="1271861"/>
            <a:ext cx="2918860" cy="400110"/>
          </a:xfrm>
          <a:prstGeom prst="rect">
            <a:avLst/>
          </a:prstGeom>
          <a:noFill/>
        </p:spPr>
        <p:txBody>
          <a:bodyPr wrap="square" rtlCol="0">
            <a:spAutoFit/>
          </a:bodyPr>
          <a:lstStyle/>
          <a:p>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GAP ANALYSIS</a:t>
            </a:r>
          </a:p>
        </p:txBody>
      </p:sp>
      <p:sp>
        <p:nvSpPr>
          <p:cNvPr id="104" name="타원 19">
            <a:extLst>
              <a:ext uri="{FF2B5EF4-FFF2-40B4-BE49-F238E27FC236}">
                <a16:creationId xmlns:a16="http://schemas.microsoft.com/office/drawing/2014/main" id="{2FEBBAF8-D677-3344-8A1C-5DF0E8FB872A}"/>
              </a:ext>
            </a:extLst>
          </p:cNvPr>
          <p:cNvSpPr/>
          <p:nvPr/>
        </p:nvSpPr>
        <p:spPr>
          <a:xfrm>
            <a:off x="3618371" y="2946344"/>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5747E1"/>
              </a:solidFill>
            </a:endParaRPr>
          </a:p>
        </p:txBody>
      </p:sp>
      <p:sp>
        <p:nvSpPr>
          <p:cNvPr id="105" name="타원 20">
            <a:extLst>
              <a:ext uri="{FF2B5EF4-FFF2-40B4-BE49-F238E27FC236}">
                <a16:creationId xmlns:a16="http://schemas.microsoft.com/office/drawing/2014/main" id="{DF5B85DD-E06F-5E4C-BC6C-F840ADFC77DF}"/>
              </a:ext>
            </a:extLst>
          </p:cNvPr>
          <p:cNvSpPr/>
          <p:nvPr/>
        </p:nvSpPr>
        <p:spPr>
          <a:xfrm>
            <a:off x="7515225" y="2946344"/>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5747E1"/>
              </a:solidFill>
            </a:endParaRPr>
          </a:p>
        </p:txBody>
      </p:sp>
      <p:sp>
        <p:nvSpPr>
          <p:cNvPr id="117" name="TextBox 116">
            <a:extLst>
              <a:ext uri="{FF2B5EF4-FFF2-40B4-BE49-F238E27FC236}">
                <a16:creationId xmlns:a16="http://schemas.microsoft.com/office/drawing/2014/main" id="{A2BF061E-696D-174C-B293-393D72F98F66}"/>
              </a:ext>
            </a:extLst>
          </p:cNvPr>
          <p:cNvSpPr txBox="1"/>
          <p:nvPr/>
        </p:nvSpPr>
        <p:spPr>
          <a:xfrm>
            <a:off x="138024" y="3313904"/>
            <a:ext cx="3247744" cy="830997"/>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pPr algn="r"/>
            <a:r>
              <a:rPr lang="en-US" altLang="ko-KR" sz="1600" dirty="0">
                <a:solidFill>
                  <a:schemeClr val="bg1"/>
                </a:solidFill>
                <a:latin typeface="Roboto" panose="02000000000000000000" pitchFamily="2" charset="0"/>
                <a:ea typeface="Roboto" panose="02000000000000000000" pitchFamily="2" charset="0"/>
                <a:cs typeface="Roboto" panose="02000000000000000000" pitchFamily="2" charset="0"/>
              </a:rPr>
              <a:t>Consolidation of key stakeholder engagements &amp; linkages with existing  EWS projects</a:t>
            </a:r>
          </a:p>
        </p:txBody>
      </p:sp>
      <p:sp>
        <p:nvSpPr>
          <p:cNvPr id="118" name="직사각형 33">
            <a:extLst>
              <a:ext uri="{FF2B5EF4-FFF2-40B4-BE49-F238E27FC236}">
                <a16:creationId xmlns:a16="http://schemas.microsoft.com/office/drawing/2014/main" id="{9DB67040-1F71-B845-BD0E-F632E17458DC}"/>
              </a:ext>
            </a:extLst>
          </p:cNvPr>
          <p:cNvSpPr/>
          <p:nvPr/>
        </p:nvSpPr>
        <p:spPr>
          <a:xfrm>
            <a:off x="466907" y="2878472"/>
            <a:ext cx="2918860" cy="400110"/>
          </a:xfrm>
          <a:prstGeom prst="rect">
            <a:avLst/>
          </a:prstGeom>
          <a:noFill/>
        </p:spPr>
        <p:txBody>
          <a:bodyPr wrap="square" rtlCol="0">
            <a:spAutoFit/>
          </a:bodyPr>
          <a:lstStyle/>
          <a:p>
            <a:pPr algn="r"/>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LINK &amp; ALIGNMENT</a:t>
            </a:r>
          </a:p>
        </p:txBody>
      </p:sp>
      <p:sp>
        <p:nvSpPr>
          <p:cNvPr id="121" name="타원 36">
            <a:extLst>
              <a:ext uri="{FF2B5EF4-FFF2-40B4-BE49-F238E27FC236}">
                <a16:creationId xmlns:a16="http://schemas.microsoft.com/office/drawing/2014/main" id="{74226165-1337-1F4B-8986-586337F153CD}"/>
              </a:ext>
            </a:extLst>
          </p:cNvPr>
          <p:cNvSpPr/>
          <p:nvPr/>
        </p:nvSpPr>
        <p:spPr>
          <a:xfrm>
            <a:off x="3618371" y="4552326"/>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5747E1"/>
              </a:solidFill>
            </a:endParaRPr>
          </a:p>
        </p:txBody>
      </p:sp>
      <p:sp>
        <p:nvSpPr>
          <p:cNvPr id="122" name="타원 37">
            <a:extLst>
              <a:ext uri="{FF2B5EF4-FFF2-40B4-BE49-F238E27FC236}">
                <a16:creationId xmlns:a16="http://schemas.microsoft.com/office/drawing/2014/main" id="{12961F0B-B446-A74F-9B05-63D6940AAFE6}"/>
              </a:ext>
            </a:extLst>
          </p:cNvPr>
          <p:cNvSpPr/>
          <p:nvPr/>
        </p:nvSpPr>
        <p:spPr>
          <a:xfrm>
            <a:off x="7515225" y="4552326"/>
            <a:ext cx="1058404" cy="1058404"/>
          </a:xfrm>
          <a:prstGeom prst="ellipse">
            <a:avLst/>
          </a:prstGeom>
          <a:solidFill>
            <a:schemeClr val="bg1"/>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5747E1"/>
              </a:solidFill>
            </a:endParaRPr>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5960341D-5DC6-E346-B732-32E8315BFBAE}"/>
              </a:ext>
            </a:extLst>
          </p:cNvPr>
          <p:cNvPicPr>
            <a:picLocks noChangeAspect="1"/>
          </p:cNvPicPr>
          <p:nvPr/>
        </p:nvPicPr>
        <p:blipFill>
          <a:blip r:embed="rId4">
            <a:duotone>
              <a:prstClr val="black"/>
              <a:srgbClr val="43546A">
                <a:tint val="45000"/>
                <a:satMod val="400000"/>
              </a:srgbClr>
            </a:duotone>
            <a:alphaModFix amt="70000"/>
            <a:extLst>
              <a:ext uri="{28A0092B-C50C-407E-A947-70E740481C1C}">
                <a14:useLocalDpi xmlns:a14="http://schemas.microsoft.com/office/drawing/2010/main" val="0"/>
              </a:ext>
            </a:extLst>
          </a:blip>
          <a:stretch>
            <a:fillRect/>
          </a:stretch>
        </p:blipFill>
        <p:spPr>
          <a:xfrm>
            <a:off x="3774908" y="1486676"/>
            <a:ext cx="778478" cy="778478"/>
          </a:xfrm>
          <a:prstGeom prst="rect">
            <a:avLst/>
          </a:prstGeom>
          <a:noFill/>
          <a:ln>
            <a:noFill/>
          </a:ln>
        </p:spPr>
      </p:pic>
      <p:sp>
        <p:nvSpPr>
          <p:cNvPr id="2" name="TextBox 1">
            <a:extLst>
              <a:ext uri="{FF2B5EF4-FFF2-40B4-BE49-F238E27FC236}">
                <a16:creationId xmlns:a16="http://schemas.microsoft.com/office/drawing/2014/main" id="{0CFAC7AA-05B9-104A-8198-DE00943BD6DB}"/>
              </a:ext>
            </a:extLst>
          </p:cNvPr>
          <p:cNvSpPr txBox="1"/>
          <p:nvPr/>
        </p:nvSpPr>
        <p:spPr>
          <a:xfrm>
            <a:off x="588977" y="173630"/>
            <a:ext cx="7705956" cy="707886"/>
          </a:xfrm>
          <a:prstGeom prst="rect">
            <a:avLst/>
          </a:prstGeom>
          <a:noFill/>
        </p:spPr>
        <p:txBody>
          <a:bodyPr wrap="non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Roboto" panose="02000000000000000000" pitchFamily="2" charset="0"/>
              </a:rPr>
              <a:t>EW4ALL NATIONAL WORKSHOP</a:t>
            </a:r>
          </a:p>
        </p:txBody>
      </p:sp>
      <p:sp>
        <p:nvSpPr>
          <p:cNvPr id="132" name="TextBox 131">
            <a:extLst>
              <a:ext uri="{FF2B5EF4-FFF2-40B4-BE49-F238E27FC236}">
                <a16:creationId xmlns:a16="http://schemas.microsoft.com/office/drawing/2014/main" id="{5EEFFF81-EFE3-9C47-83DA-A3272F7C6D97}"/>
              </a:ext>
            </a:extLst>
          </p:cNvPr>
          <p:cNvSpPr txBox="1"/>
          <p:nvPr/>
        </p:nvSpPr>
        <p:spPr>
          <a:xfrm>
            <a:off x="138023" y="4951524"/>
            <a:ext cx="3247744" cy="830997"/>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pPr algn="r"/>
            <a:r>
              <a:rPr lang="en-US" altLang="ko-KR" sz="1600" dirty="0">
                <a:solidFill>
                  <a:schemeClr val="bg1"/>
                </a:solidFill>
                <a:latin typeface="Roboto" panose="02000000000000000000" pitchFamily="2" charset="0"/>
                <a:ea typeface="Roboto" panose="02000000000000000000" pitchFamily="2" charset="0"/>
                <a:cs typeface="Roboto" panose="02000000000000000000" pitchFamily="2" charset="0"/>
              </a:rPr>
              <a:t>Introduction to EW4All and calibration with national priority areas on EWS</a:t>
            </a:r>
          </a:p>
        </p:txBody>
      </p:sp>
      <p:sp>
        <p:nvSpPr>
          <p:cNvPr id="133" name="직사각형 33">
            <a:extLst>
              <a:ext uri="{FF2B5EF4-FFF2-40B4-BE49-F238E27FC236}">
                <a16:creationId xmlns:a16="http://schemas.microsoft.com/office/drawing/2014/main" id="{3ABDB426-CBD2-DF4B-BDC8-0F58FD59812B}"/>
              </a:ext>
            </a:extLst>
          </p:cNvPr>
          <p:cNvSpPr/>
          <p:nvPr/>
        </p:nvSpPr>
        <p:spPr>
          <a:xfrm>
            <a:off x="466906" y="4516092"/>
            <a:ext cx="2918860" cy="400110"/>
          </a:xfrm>
          <a:prstGeom prst="rect">
            <a:avLst/>
          </a:prstGeom>
          <a:noFill/>
        </p:spPr>
        <p:txBody>
          <a:bodyPr wrap="square" rtlCol="0">
            <a:spAutoFit/>
          </a:bodyPr>
          <a:lstStyle/>
          <a:p>
            <a:pPr algn="r"/>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PRIORITY AREAS</a:t>
            </a:r>
          </a:p>
        </p:txBody>
      </p:sp>
      <p:sp>
        <p:nvSpPr>
          <p:cNvPr id="149" name="직사각형 18">
            <a:extLst>
              <a:ext uri="{FF2B5EF4-FFF2-40B4-BE49-F238E27FC236}">
                <a16:creationId xmlns:a16="http://schemas.microsoft.com/office/drawing/2014/main" id="{8177F849-A6FC-1340-BFE6-9B32FA0BA992}"/>
              </a:ext>
            </a:extLst>
          </p:cNvPr>
          <p:cNvSpPr/>
          <p:nvPr/>
        </p:nvSpPr>
        <p:spPr>
          <a:xfrm>
            <a:off x="8875939" y="2956029"/>
            <a:ext cx="3417625" cy="707886"/>
          </a:xfrm>
          <a:prstGeom prst="rect">
            <a:avLst/>
          </a:prstGeom>
          <a:noFill/>
        </p:spPr>
        <p:txBody>
          <a:bodyPr wrap="square" rtlCol="0">
            <a:spAutoFit/>
          </a:bodyPr>
          <a:lstStyle/>
          <a:p>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NATIONAL STAKEHOLDER COORDINATION</a:t>
            </a:r>
          </a:p>
        </p:txBody>
      </p:sp>
      <p:sp>
        <p:nvSpPr>
          <p:cNvPr id="150" name="TextBox 149">
            <a:extLst>
              <a:ext uri="{FF2B5EF4-FFF2-40B4-BE49-F238E27FC236}">
                <a16:creationId xmlns:a16="http://schemas.microsoft.com/office/drawing/2014/main" id="{9DE6D01E-97AB-F548-89BA-54E07B84525A}"/>
              </a:ext>
            </a:extLst>
          </p:cNvPr>
          <p:cNvSpPr txBox="1"/>
          <p:nvPr/>
        </p:nvSpPr>
        <p:spPr>
          <a:xfrm>
            <a:off x="8907797" y="3654861"/>
            <a:ext cx="2918859" cy="830997"/>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r>
              <a:rPr lang="en-US" altLang="ko-KR" sz="1600" dirty="0">
                <a:solidFill>
                  <a:schemeClr val="bg1"/>
                </a:solidFill>
                <a:latin typeface="Roboto" panose="02000000000000000000" pitchFamily="2" charset="0"/>
                <a:ea typeface="Roboto" panose="02000000000000000000" pitchFamily="2" charset="0"/>
                <a:cs typeface="Roboto" panose="02000000000000000000" pitchFamily="2" charset="0"/>
              </a:rPr>
              <a:t>Affirm or establish NSCM to to drive multi-stakeholder efforts to implement EWS</a:t>
            </a:r>
          </a:p>
        </p:txBody>
      </p:sp>
      <p:sp>
        <p:nvSpPr>
          <p:cNvPr id="158" name="직사각형 18">
            <a:extLst>
              <a:ext uri="{FF2B5EF4-FFF2-40B4-BE49-F238E27FC236}">
                <a16:creationId xmlns:a16="http://schemas.microsoft.com/office/drawing/2014/main" id="{AE55999C-F4C2-1E49-B1C2-5EB8236D99B5}"/>
              </a:ext>
            </a:extLst>
          </p:cNvPr>
          <p:cNvSpPr/>
          <p:nvPr/>
        </p:nvSpPr>
        <p:spPr>
          <a:xfrm>
            <a:off x="8874748" y="4619925"/>
            <a:ext cx="3417625" cy="400110"/>
          </a:xfrm>
          <a:prstGeom prst="rect">
            <a:avLst/>
          </a:prstGeom>
          <a:noFill/>
        </p:spPr>
        <p:txBody>
          <a:bodyPr wrap="square" rtlCol="0">
            <a:spAutoFit/>
          </a:bodyPr>
          <a:lstStyle/>
          <a:p>
            <a:r>
              <a:rPr lang="en-US" altLang="ko-KR" sz="2000" b="1" dirty="0">
                <a:solidFill>
                  <a:schemeClr val="bg1"/>
                </a:solidFill>
                <a:latin typeface="Roboto" panose="02000000000000000000" pitchFamily="2" charset="0"/>
                <a:ea typeface="Roboto" panose="02000000000000000000" pitchFamily="2" charset="0"/>
                <a:cs typeface="Roboto" panose="02000000000000000000" pitchFamily="2" charset="0"/>
              </a:rPr>
              <a:t>NATIONAL ROADMAP</a:t>
            </a:r>
          </a:p>
        </p:txBody>
      </p:sp>
      <p:sp>
        <p:nvSpPr>
          <p:cNvPr id="159" name="TextBox 158">
            <a:extLst>
              <a:ext uri="{FF2B5EF4-FFF2-40B4-BE49-F238E27FC236}">
                <a16:creationId xmlns:a16="http://schemas.microsoft.com/office/drawing/2014/main" id="{83EFEA27-7970-DD48-A317-6CE77AD4AE87}"/>
              </a:ext>
            </a:extLst>
          </p:cNvPr>
          <p:cNvSpPr txBox="1"/>
          <p:nvPr/>
        </p:nvSpPr>
        <p:spPr>
          <a:xfrm>
            <a:off x="8907796" y="5150707"/>
            <a:ext cx="2918859" cy="1077218"/>
          </a:xfrm>
          <a:prstGeom prst="rect">
            <a:avLst/>
          </a:prstGeom>
          <a:noFill/>
        </p:spPr>
        <p:txBody>
          <a:bodyPr wrap="square" rtlCol="0">
            <a:spAutoFit/>
          </a:bodyPr>
          <a:lstStyle>
            <a:defPPr>
              <a:defRPr lang="ko-KR"/>
            </a:defPPr>
            <a:lvl1pPr>
              <a:lnSpc>
                <a:spcPct val="100000"/>
              </a:lnSpc>
              <a:defRPr sz="1100">
                <a:solidFill>
                  <a:schemeClr val="tx1">
                    <a:lumMod val="75000"/>
                    <a:lumOff val="25000"/>
                  </a:schemeClr>
                </a:solidFill>
              </a:defRPr>
            </a:lvl1pPr>
          </a:lstStyle>
          <a:p>
            <a:pPr>
              <a:lnSpc>
                <a:spcPct val="100000"/>
              </a:lnSpc>
            </a:pPr>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Leverage existing EWS strategy or develop a multi-year, multi-stakeholder EW4All national action plan</a:t>
            </a:r>
          </a:p>
        </p:txBody>
      </p:sp>
      <p:grpSp>
        <p:nvGrpSpPr>
          <p:cNvPr id="160" name="그룹 370">
            <a:extLst>
              <a:ext uri="{FF2B5EF4-FFF2-40B4-BE49-F238E27FC236}">
                <a16:creationId xmlns:a16="http://schemas.microsoft.com/office/drawing/2014/main" id="{FF259E31-65D4-2E43-80A9-E02B239EFD90}"/>
              </a:ext>
            </a:extLst>
          </p:cNvPr>
          <p:cNvGrpSpPr/>
          <p:nvPr/>
        </p:nvGrpSpPr>
        <p:grpSpPr>
          <a:xfrm>
            <a:off x="3814025" y="4761289"/>
            <a:ext cx="689046" cy="664553"/>
            <a:chOff x="8141675" y="3566350"/>
            <a:chExt cx="394621" cy="394240"/>
          </a:xfrm>
          <a:solidFill>
            <a:schemeClr val="tx2"/>
          </a:solidFill>
        </p:grpSpPr>
        <p:sp>
          <p:nvSpPr>
            <p:cNvPr id="161" name="자유형: 도형 371">
              <a:extLst>
                <a:ext uri="{FF2B5EF4-FFF2-40B4-BE49-F238E27FC236}">
                  <a16:creationId xmlns:a16="http://schemas.microsoft.com/office/drawing/2014/main" id="{6B227494-071C-BD44-8CE2-90A457E8F9DE}"/>
                </a:ext>
              </a:extLst>
            </p:cNvPr>
            <p:cNvSpPr/>
            <p:nvPr/>
          </p:nvSpPr>
          <p:spPr>
            <a:xfrm>
              <a:off x="8141866" y="3566350"/>
              <a:ext cx="228600" cy="190500"/>
            </a:xfrm>
            <a:custGeom>
              <a:avLst/>
              <a:gdLst>
                <a:gd name="connsiteX0" fmla="*/ 18288 w 228600"/>
                <a:gd name="connsiteY0" fmla="*/ 186309 h 190500"/>
                <a:gd name="connsiteX1" fmla="*/ 67723 w 228600"/>
                <a:gd name="connsiteY1" fmla="*/ 186309 h 190500"/>
                <a:gd name="connsiteX2" fmla="*/ 78391 w 228600"/>
                <a:gd name="connsiteY2" fmla="*/ 177927 h 190500"/>
                <a:gd name="connsiteX3" fmla="*/ 113824 w 228600"/>
                <a:gd name="connsiteY3" fmla="*/ 150495 h 190500"/>
                <a:gd name="connsiteX4" fmla="*/ 149257 w 228600"/>
                <a:gd name="connsiteY4" fmla="*/ 177927 h 190500"/>
                <a:gd name="connsiteX5" fmla="*/ 159925 w 228600"/>
                <a:gd name="connsiteY5" fmla="*/ 186309 h 190500"/>
                <a:gd name="connsiteX6" fmla="*/ 175070 w 228600"/>
                <a:gd name="connsiteY6" fmla="*/ 186309 h 190500"/>
                <a:gd name="connsiteX7" fmla="*/ 186214 w 228600"/>
                <a:gd name="connsiteY7" fmla="*/ 175165 h 190500"/>
                <a:gd name="connsiteX8" fmla="*/ 186214 w 228600"/>
                <a:gd name="connsiteY8" fmla="*/ 137255 h 190500"/>
                <a:gd name="connsiteX9" fmla="*/ 197358 w 228600"/>
                <a:gd name="connsiteY9" fmla="*/ 126111 h 190500"/>
                <a:gd name="connsiteX10" fmla="*/ 209074 w 228600"/>
                <a:gd name="connsiteY10" fmla="*/ 126111 h 190500"/>
                <a:gd name="connsiteX11" fmla="*/ 221742 w 228600"/>
                <a:gd name="connsiteY11" fmla="*/ 113442 h 190500"/>
                <a:gd name="connsiteX12" fmla="*/ 209074 w 228600"/>
                <a:gd name="connsiteY12" fmla="*/ 100774 h 190500"/>
                <a:gd name="connsiteX13" fmla="*/ 197358 w 228600"/>
                <a:gd name="connsiteY13" fmla="*/ 100774 h 190500"/>
                <a:gd name="connsiteX14" fmla="*/ 186214 w 228600"/>
                <a:gd name="connsiteY14" fmla="*/ 89630 h 190500"/>
                <a:gd name="connsiteX15" fmla="*/ 186214 w 228600"/>
                <a:gd name="connsiteY15" fmla="*/ 18288 h 190500"/>
                <a:gd name="connsiteX16" fmla="*/ 175070 w 228600"/>
                <a:gd name="connsiteY16" fmla="*/ 7144 h 190500"/>
                <a:gd name="connsiteX17" fmla="*/ 54102 w 228600"/>
                <a:gd name="connsiteY17" fmla="*/ 7144 h 190500"/>
                <a:gd name="connsiteX18" fmla="*/ 7144 w 228600"/>
                <a:gd name="connsiteY18" fmla="*/ 54102 h 190500"/>
                <a:gd name="connsiteX19" fmla="*/ 7144 w 228600"/>
                <a:gd name="connsiteY19" fmla="*/ 175069 h 190500"/>
                <a:gd name="connsiteX20" fmla="*/ 18288 w 228600"/>
                <a:gd name="connsiteY20" fmla="*/ 1863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600" h="190500">
                  <a:moveTo>
                    <a:pt x="18288" y="186309"/>
                  </a:moveTo>
                  <a:lnTo>
                    <a:pt x="67723" y="186309"/>
                  </a:lnTo>
                  <a:cubicBezTo>
                    <a:pt x="72771" y="186309"/>
                    <a:pt x="77153" y="182784"/>
                    <a:pt x="78391" y="177927"/>
                  </a:cubicBezTo>
                  <a:cubicBezTo>
                    <a:pt x="82487" y="162115"/>
                    <a:pt x="96774" y="150495"/>
                    <a:pt x="113824" y="150495"/>
                  </a:cubicBezTo>
                  <a:cubicBezTo>
                    <a:pt x="130873" y="150495"/>
                    <a:pt x="145161" y="162115"/>
                    <a:pt x="149257" y="177927"/>
                  </a:cubicBezTo>
                  <a:cubicBezTo>
                    <a:pt x="150495" y="182880"/>
                    <a:pt x="154877" y="186309"/>
                    <a:pt x="159925" y="186309"/>
                  </a:cubicBezTo>
                  <a:lnTo>
                    <a:pt x="175070" y="186309"/>
                  </a:lnTo>
                  <a:cubicBezTo>
                    <a:pt x="181261" y="186309"/>
                    <a:pt x="186214" y="181356"/>
                    <a:pt x="186214" y="175165"/>
                  </a:cubicBezTo>
                  <a:lnTo>
                    <a:pt x="186214" y="137255"/>
                  </a:lnTo>
                  <a:cubicBezTo>
                    <a:pt x="186214" y="131064"/>
                    <a:pt x="191167" y="126111"/>
                    <a:pt x="197358" y="126111"/>
                  </a:cubicBezTo>
                  <a:lnTo>
                    <a:pt x="209074" y="126111"/>
                  </a:lnTo>
                  <a:cubicBezTo>
                    <a:pt x="215932" y="126111"/>
                    <a:pt x="221742" y="120586"/>
                    <a:pt x="221742" y="113442"/>
                  </a:cubicBezTo>
                  <a:cubicBezTo>
                    <a:pt x="221742" y="106489"/>
                    <a:pt x="216122" y="100774"/>
                    <a:pt x="209074" y="100774"/>
                  </a:cubicBezTo>
                  <a:lnTo>
                    <a:pt x="197358" y="100774"/>
                  </a:lnTo>
                  <a:cubicBezTo>
                    <a:pt x="191167" y="100774"/>
                    <a:pt x="186214" y="95821"/>
                    <a:pt x="186214" y="89630"/>
                  </a:cubicBezTo>
                  <a:lnTo>
                    <a:pt x="186214" y="18288"/>
                  </a:lnTo>
                  <a:cubicBezTo>
                    <a:pt x="186214" y="12097"/>
                    <a:pt x="181261" y="7144"/>
                    <a:pt x="175070" y="7144"/>
                  </a:cubicBezTo>
                  <a:lnTo>
                    <a:pt x="54102" y="7144"/>
                  </a:lnTo>
                  <a:cubicBezTo>
                    <a:pt x="28480" y="7144"/>
                    <a:pt x="7144" y="27813"/>
                    <a:pt x="7144" y="54102"/>
                  </a:cubicBezTo>
                  <a:lnTo>
                    <a:pt x="7144" y="175069"/>
                  </a:lnTo>
                  <a:cubicBezTo>
                    <a:pt x="7144" y="181356"/>
                    <a:pt x="12097" y="186309"/>
                    <a:pt x="18288" y="186309"/>
                  </a:cubicBezTo>
                  <a:close/>
                </a:path>
              </a:pathLst>
            </a:custGeom>
            <a:grpFill/>
            <a:ln w="9525" cap="flat">
              <a:noFill/>
              <a:prstDash val="solid"/>
              <a:miter/>
            </a:ln>
          </p:spPr>
          <p:txBody>
            <a:bodyPr rtlCol="0" anchor="ctr"/>
            <a:lstStyle/>
            <a:p>
              <a:endParaRPr lang="ko-KR" altLang="en-US"/>
            </a:p>
          </p:txBody>
        </p:sp>
        <p:sp>
          <p:nvSpPr>
            <p:cNvPr id="162" name="자유형: 도형 372">
              <a:extLst>
                <a:ext uri="{FF2B5EF4-FFF2-40B4-BE49-F238E27FC236}">
                  <a16:creationId xmlns:a16="http://schemas.microsoft.com/office/drawing/2014/main" id="{C16117AB-D3D1-C14B-812B-12001C9D8A02}"/>
                </a:ext>
              </a:extLst>
            </p:cNvPr>
            <p:cNvSpPr/>
            <p:nvPr/>
          </p:nvSpPr>
          <p:spPr>
            <a:xfrm>
              <a:off x="8343129" y="3566445"/>
              <a:ext cx="190500" cy="228600"/>
            </a:xfrm>
            <a:custGeom>
              <a:avLst/>
              <a:gdLst>
                <a:gd name="connsiteX0" fmla="*/ 139255 w 190500"/>
                <a:gd name="connsiteY0" fmla="*/ 7144 h 228600"/>
                <a:gd name="connsiteX1" fmla="*/ 18288 w 190500"/>
                <a:gd name="connsiteY1" fmla="*/ 7144 h 228600"/>
                <a:gd name="connsiteX2" fmla="*/ 7144 w 190500"/>
                <a:gd name="connsiteY2" fmla="*/ 18288 h 228600"/>
                <a:gd name="connsiteX3" fmla="*/ 7144 w 190500"/>
                <a:gd name="connsiteY3" fmla="*/ 67723 h 228600"/>
                <a:gd name="connsiteX4" fmla="*/ 15526 w 190500"/>
                <a:gd name="connsiteY4" fmla="*/ 78391 h 228600"/>
                <a:gd name="connsiteX5" fmla="*/ 42958 w 190500"/>
                <a:gd name="connsiteY5" fmla="*/ 113824 h 228600"/>
                <a:gd name="connsiteX6" fmla="*/ 15526 w 190500"/>
                <a:gd name="connsiteY6" fmla="*/ 149257 h 228600"/>
                <a:gd name="connsiteX7" fmla="*/ 7144 w 190500"/>
                <a:gd name="connsiteY7" fmla="*/ 159925 h 228600"/>
                <a:gd name="connsiteX8" fmla="*/ 7144 w 190500"/>
                <a:gd name="connsiteY8" fmla="*/ 175070 h 228600"/>
                <a:gd name="connsiteX9" fmla="*/ 18288 w 190500"/>
                <a:gd name="connsiteY9" fmla="*/ 186214 h 228600"/>
                <a:gd name="connsiteX10" fmla="*/ 56198 w 190500"/>
                <a:gd name="connsiteY10" fmla="*/ 186214 h 228600"/>
                <a:gd name="connsiteX11" fmla="*/ 67342 w 190500"/>
                <a:gd name="connsiteY11" fmla="*/ 197358 h 228600"/>
                <a:gd name="connsiteX12" fmla="*/ 67342 w 190500"/>
                <a:gd name="connsiteY12" fmla="*/ 209264 h 228600"/>
                <a:gd name="connsiteX13" fmla="*/ 80010 w 190500"/>
                <a:gd name="connsiteY13" fmla="*/ 222028 h 228600"/>
                <a:gd name="connsiteX14" fmla="*/ 92679 w 190500"/>
                <a:gd name="connsiteY14" fmla="*/ 209264 h 228600"/>
                <a:gd name="connsiteX15" fmla="*/ 92679 w 190500"/>
                <a:gd name="connsiteY15" fmla="*/ 197358 h 228600"/>
                <a:gd name="connsiteX16" fmla="*/ 103823 w 190500"/>
                <a:gd name="connsiteY16" fmla="*/ 186214 h 228600"/>
                <a:gd name="connsiteX17" fmla="*/ 175165 w 190500"/>
                <a:gd name="connsiteY17" fmla="*/ 186214 h 228600"/>
                <a:gd name="connsiteX18" fmla="*/ 186309 w 190500"/>
                <a:gd name="connsiteY18" fmla="*/ 175070 h 228600"/>
                <a:gd name="connsiteX19" fmla="*/ 186309 w 190500"/>
                <a:gd name="connsiteY19" fmla="*/ 54102 h 228600"/>
                <a:gd name="connsiteX20" fmla="*/ 139255 w 190500"/>
                <a:gd name="connsiteY20" fmla="*/ 7144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228600">
                  <a:moveTo>
                    <a:pt x="139255" y="7144"/>
                  </a:moveTo>
                  <a:lnTo>
                    <a:pt x="18288" y="7144"/>
                  </a:lnTo>
                  <a:cubicBezTo>
                    <a:pt x="12097" y="7144"/>
                    <a:pt x="7144" y="12097"/>
                    <a:pt x="7144" y="18288"/>
                  </a:cubicBezTo>
                  <a:lnTo>
                    <a:pt x="7144" y="67723"/>
                  </a:lnTo>
                  <a:cubicBezTo>
                    <a:pt x="7144" y="72771"/>
                    <a:pt x="10668" y="77153"/>
                    <a:pt x="15526" y="78391"/>
                  </a:cubicBezTo>
                  <a:cubicBezTo>
                    <a:pt x="31338" y="82487"/>
                    <a:pt x="42958" y="96774"/>
                    <a:pt x="42958" y="113824"/>
                  </a:cubicBezTo>
                  <a:cubicBezTo>
                    <a:pt x="42958" y="130874"/>
                    <a:pt x="31338" y="145161"/>
                    <a:pt x="15526" y="149257"/>
                  </a:cubicBezTo>
                  <a:cubicBezTo>
                    <a:pt x="10573" y="150495"/>
                    <a:pt x="7144" y="154877"/>
                    <a:pt x="7144" y="159925"/>
                  </a:cubicBezTo>
                  <a:lnTo>
                    <a:pt x="7144" y="175070"/>
                  </a:lnTo>
                  <a:cubicBezTo>
                    <a:pt x="7144" y="181261"/>
                    <a:pt x="12097" y="186214"/>
                    <a:pt x="18288" y="186214"/>
                  </a:cubicBezTo>
                  <a:lnTo>
                    <a:pt x="56198" y="186214"/>
                  </a:lnTo>
                  <a:cubicBezTo>
                    <a:pt x="62389" y="186214"/>
                    <a:pt x="67342" y="191167"/>
                    <a:pt x="67342" y="197358"/>
                  </a:cubicBezTo>
                  <a:lnTo>
                    <a:pt x="67342" y="209264"/>
                  </a:lnTo>
                  <a:cubicBezTo>
                    <a:pt x="67342" y="216122"/>
                    <a:pt x="72866" y="222028"/>
                    <a:pt x="80010" y="222028"/>
                  </a:cubicBezTo>
                  <a:cubicBezTo>
                    <a:pt x="86963" y="222028"/>
                    <a:pt x="92679" y="216313"/>
                    <a:pt x="92679" y="209264"/>
                  </a:cubicBezTo>
                  <a:lnTo>
                    <a:pt x="92679" y="197358"/>
                  </a:lnTo>
                  <a:cubicBezTo>
                    <a:pt x="92679" y="191167"/>
                    <a:pt x="97631" y="186214"/>
                    <a:pt x="103823" y="186214"/>
                  </a:cubicBezTo>
                  <a:lnTo>
                    <a:pt x="175165" y="186214"/>
                  </a:lnTo>
                  <a:cubicBezTo>
                    <a:pt x="181356" y="186214"/>
                    <a:pt x="186309" y="181261"/>
                    <a:pt x="186309" y="175070"/>
                  </a:cubicBezTo>
                  <a:lnTo>
                    <a:pt x="186309" y="54102"/>
                  </a:lnTo>
                  <a:cubicBezTo>
                    <a:pt x="186214" y="28480"/>
                    <a:pt x="165545" y="7144"/>
                    <a:pt x="139255" y="7144"/>
                  </a:cubicBezTo>
                  <a:close/>
                </a:path>
              </a:pathLst>
            </a:custGeom>
            <a:grpFill/>
            <a:ln w="9525" cap="flat">
              <a:noFill/>
              <a:prstDash val="solid"/>
              <a:miter/>
            </a:ln>
          </p:spPr>
          <p:txBody>
            <a:bodyPr rtlCol="0" anchor="ctr"/>
            <a:lstStyle/>
            <a:p>
              <a:endParaRPr lang="ko-KR" altLang="en-US"/>
            </a:p>
          </p:txBody>
        </p:sp>
        <p:sp>
          <p:nvSpPr>
            <p:cNvPr id="163" name="자유형: 도형 373">
              <a:extLst>
                <a:ext uri="{FF2B5EF4-FFF2-40B4-BE49-F238E27FC236}">
                  <a16:creationId xmlns:a16="http://schemas.microsoft.com/office/drawing/2014/main" id="{6F449925-05EC-9042-BC7D-70BF69E0D499}"/>
                </a:ext>
              </a:extLst>
            </p:cNvPr>
            <p:cNvSpPr/>
            <p:nvPr/>
          </p:nvSpPr>
          <p:spPr>
            <a:xfrm>
              <a:off x="8307696" y="3767804"/>
              <a:ext cx="228600" cy="190500"/>
            </a:xfrm>
            <a:custGeom>
              <a:avLst/>
              <a:gdLst>
                <a:gd name="connsiteX0" fmla="*/ 210502 w 228600"/>
                <a:gd name="connsiteY0" fmla="*/ 7144 h 190500"/>
                <a:gd name="connsiteX1" fmla="*/ 161163 w 228600"/>
                <a:gd name="connsiteY1" fmla="*/ 7144 h 190500"/>
                <a:gd name="connsiteX2" fmla="*/ 150495 w 228600"/>
                <a:gd name="connsiteY2" fmla="*/ 15526 h 190500"/>
                <a:gd name="connsiteX3" fmla="*/ 115062 w 228600"/>
                <a:gd name="connsiteY3" fmla="*/ 42958 h 190500"/>
                <a:gd name="connsiteX4" fmla="*/ 79629 w 228600"/>
                <a:gd name="connsiteY4" fmla="*/ 15526 h 190500"/>
                <a:gd name="connsiteX5" fmla="*/ 68961 w 228600"/>
                <a:gd name="connsiteY5" fmla="*/ 7144 h 190500"/>
                <a:gd name="connsiteX6" fmla="*/ 53816 w 228600"/>
                <a:gd name="connsiteY6" fmla="*/ 7144 h 190500"/>
                <a:gd name="connsiteX7" fmla="*/ 42672 w 228600"/>
                <a:gd name="connsiteY7" fmla="*/ 18288 h 190500"/>
                <a:gd name="connsiteX8" fmla="*/ 42672 w 228600"/>
                <a:gd name="connsiteY8" fmla="*/ 55436 h 190500"/>
                <a:gd name="connsiteX9" fmla="*/ 31528 w 228600"/>
                <a:gd name="connsiteY9" fmla="*/ 66580 h 190500"/>
                <a:gd name="connsiteX10" fmla="*/ 19812 w 228600"/>
                <a:gd name="connsiteY10" fmla="*/ 66580 h 190500"/>
                <a:gd name="connsiteX11" fmla="*/ 7144 w 228600"/>
                <a:gd name="connsiteY11" fmla="*/ 79248 h 190500"/>
                <a:gd name="connsiteX12" fmla="*/ 19812 w 228600"/>
                <a:gd name="connsiteY12" fmla="*/ 91916 h 190500"/>
                <a:gd name="connsiteX13" fmla="*/ 31528 w 228600"/>
                <a:gd name="connsiteY13" fmla="*/ 91916 h 190500"/>
                <a:gd name="connsiteX14" fmla="*/ 42672 w 228600"/>
                <a:gd name="connsiteY14" fmla="*/ 103061 h 190500"/>
                <a:gd name="connsiteX15" fmla="*/ 42672 w 228600"/>
                <a:gd name="connsiteY15" fmla="*/ 175165 h 190500"/>
                <a:gd name="connsiteX16" fmla="*/ 53816 w 228600"/>
                <a:gd name="connsiteY16" fmla="*/ 186309 h 190500"/>
                <a:gd name="connsiteX17" fmla="*/ 174784 w 228600"/>
                <a:gd name="connsiteY17" fmla="*/ 186309 h 190500"/>
                <a:gd name="connsiteX18" fmla="*/ 221742 w 228600"/>
                <a:gd name="connsiteY18" fmla="*/ 139351 h 190500"/>
                <a:gd name="connsiteX19" fmla="*/ 221742 w 228600"/>
                <a:gd name="connsiteY19" fmla="*/ 18383 h 190500"/>
                <a:gd name="connsiteX20" fmla="*/ 210502 w 228600"/>
                <a:gd name="connsiteY20"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600" h="190500">
                  <a:moveTo>
                    <a:pt x="210502" y="7144"/>
                  </a:moveTo>
                  <a:lnTo>
                    <a:pt x="161163" y="7144"/>
                  </a:lnTo>
                  <a:cubicBezTo>
                    <a:pt x="156114" y="7144"/>
                    <a:pt x="151733" y="10668"/>
                    <a:pt x="150495" y="15526"/>
                  </a:cubicBezTo>
                  <a:cubicBezTo>
                    <a:pt x="146399" y="31337"/>
                    <a:pt x="132112" y="42958"/>
                    <a:pt x="115062" y="42958"/>
                  </a:cubicBezTo>
                  <a:cubicBezTo>
                    <a:pt x="98012" y="42958"/>
                    <a:pt x="83725" y="31337"/>
                    <a:pt x="79629" y="15526"/>
                  </a:cubicBezTo>
                  <a:cubicBezTo>
                    <a:pt x="78391" y="10573"/>
                    <a:pt x="74009" y="7144"/>
                    <a:pt x="68961" y="7144"/>
                  </a:cubicBezTo>
                  <a:lnTo>
                    <a:pt x="53816" y="7144"/>
                  </a:lnTo>
                  <a:cubicBezTo>
                    <a:pt x="47625" y="7144"/>
                    <a:pt x="42672" y="12097"/>
                    <a:pt x="42672" y="18288"/>
                  </a:cubicBezTo>
                  <a:lnTo>
                    <a:pt x="42672" y="55436"/>
                  </a:lnTo>
                  <a:cubicBezTo>
                    <a:pt x="42672" y="61627"/>
                    <a:pt x="37719" y="66580"/>
                    <a:pt x="31528" y="66580"/>
                  </a:cubicBezTo>
                  <a:lnTo>
                    <a:pt x="19812" y="66580"/>
                  </a:lnTo>
                  <a:cubicBezTo>
                    <a:pt x="12954" y="66580"/>
                    <a:pt x="7144" y="72104"/>
                    <a:pt x="7144" y="79248"/>
                  </a:cubicBezTo>
                  <a:cubicBezTo>
                    <a:pt x="7144" y="86201"/>
                    <a:pt x="12763" y="91916"/>
                    <a:pt x="19812" y="91916"/>
                  </a:cubicBezTo>
                  <a:lnTo>
                    <a:pt x="31528" y="91916"/>
                  </a:lnTo>
                  <a:cubicBezTo>
                    <a:pt x="37719" y="91916"/>
                    <a:pt x="42672" y="96869"/>
                    <a:pt x="42672" y="103061"/>
                  </a:cubicBezTo>
                  <a:lnTo>
                    <a:pt x="42672" y="175165"/>
                  </a:lnTo>
                  <a:cubicBezTo>
                    <a:pt x="42672" y="181356"/>
                    <a:pt x="47625" y="186309"/>
                    <a:pt x="53816" y="186309"/>
                  </a:cubicBezTo>
                  <a:lnTo>
                    <a:pt x="174784" y="186309"/>
                  </a:lnTo>
                  <a:cubicBezTo>
                    <a:pt x="200406" y="186309"/>
                    <a:pt x="221742" y="165640"/>
                    <a:pt x="221742" y="139351"/>
                  </a:cubicBezTo>
                  <a:lnTo>
                    <a:pt x="221742" y="18383"/>
                  </a:lnTo>
                  <a:cubicBezTo>
                    <a:pt x="221646" y="12097"/>
                    <a:pt x="216694" y="7144"/>
                    <a:pt x="210502" y="7144"/>
                  </a:cubicBezTo>
                  <a:close/>
                </a:path>
              </a:pathLst>
            </a:custGeom>
            <a:grpFill/>
            <a:ln w="9525" cap="flat">
              <a:noFill/>
              <a:prstDash val="solid"/>
              <a:miter/>
            </a:ln>
          </p:spPr>
          <p:txBody>
            <a:bodyPr rtlCol="0" anchor="ctr"/>
            <a:lstStyle/>
            <a:p>
              <a:endParaRPr lang="ko-KR" altLang="en-US"/>
            </a:p>
          </p:txBody>
        </p:sp>
        <p:sp>
          <p:nvSpPr>
            <p:cNvPr id="164" name="자유형: 도형 374">
              <a:extLst>
                <a:ext uri="{FF2B5EF4-FFF2-40B4-BE49-F238E27FC236}">
                  <a16:creationId xmlns:a16="http://schemas.microsoft.com/office/drawing/2014/main" id="{BEDE9B27-0911-A345-9A24-4326E430C2CA}"/>
                </a:ext>
              </a:extLst>
            </p:cNvPr>
            <p:cNvSpPr/>
            <p:nvPr/>
          </p:nvSpPr>
          <p:spPr>
            <a:xfrm>
              <a:off x="8141675" y="3731990"/>
              <a:ext cx="190500" cy="228600"/>
            </a:xfrm>
            <a:custGeom>
              <a:avLst/>
              <a:gdLst>
                <a:gd name="connsiteX0" fmla="*/ 177927 w 190500"/>
                <a:gd name="connsiteY0" fmla="*/ 150781 h 228600"/>
                <a:gd name="connsiteX1" fmla="*/ 150495 w 190500"/>
                <a:gd name="connsiteY1" fmla="*/ 115348 h 228600"/>
                <a:gd name="connsiteX2" fmla="*/ 177927 w 190500"/>
                <a:gd name="connsiteY2" fmla="*/ 79915 h 228600"/>
                <a:gd name="connsiteX3" fmla="*/ 186309 w 190500"/>
                <a:gd name="connsiteY3" fmla="*/ 69247 h 228600"/>
                <a:gd name="connsiteX4" fmla="*/ 186309 w 190500"/>
                <a:gd name="connsiteY4" fmla="*/ 54102 h 228600"/>
                <a:gd name="connsiteX5" fmla="*/ 175164 w 190500"/>
                <a:gd name="connsiteY5" fmla="*/ 42958 h 228600"/>
                <a:gd name="connsiteX6" fmla="*/ 138017 w 190500"/>
                <a:gd name="connsiteY6" fmla="*/ 42958 h 228600"/>
                <a:gd name="connsiteX7" fmla="*/ 126872 w 190500"/>
                <a:gd name="connsiteY7" fmla="*/ 31813 h 228600"/>
                <a:gd name="connsiteX8" fmla="*/ 126872 w 190500"/>
                <a:gd name="connsiteY8" fmla="*/ 19907 h 228600"/>
                <a:gd name="connsiteX9" fmla="*/ 114205 w 190500"/>
                <a:gd name="connsiteY9" fmla="*/ 7144 h 228600"/>
                <a:gd name="connsiteX10" fmla="*/ 101536 w 190500"/>
                <a:gd name="connsiteY10" fmla="*/ 19907 h 228600"/>
                <a:gd name="connsiteX11" fmla="*/ 101536 w 190500"/>
                <a:gd name="connsiteY11" fmla="*/ 31813 h 228600"/>
                <a:gd name="connsiteX12" fmla="*/ 90392 w 190500"/>
                <a:gd name="connsiteY12" fmla="*/ 42958 h 228600"/>
                <a:gd name="connsiteX13" fmla="*/ 18288 w 190500"/>
                <a:gd name="connsiteY13" fmla="*/ 42958 h 228600"/>
                <a:gd name="connsiteX14" fmla="*/ 7144 w 190500"/>
                <a:gd name="connsiteY14" fmla="*/ 54102 h 228600"/>
                <a:gd name="connsiteX15" fmla="*/ 7144 w 190500"/>
                <a:gd name="connsiteY15" fmla="*/ 175070 h 228600"/>
                <a:gd name="connsiteX16" fmla="*/ 54102 w 190500"/>
                <a:gd name="connsiteY16" fmla="*/ 222028 h 228600"/>
                <a:gd name="connsiteX17" fmla="*/ 175070 w 190500"/>
                <a:gd name="connsiteY17" fmla="*/ 222028 h 228600"/>
                <a:gd name="connsiteX18" fmla="*/ 186214 w 190500"/>
                <a:gd name="connsiteY18" fmla="*/ 210884 h 228600"/>
                <a:gd name="connsiteX19" fmla="*/ 186214 w 190500"/>
                <a:gd name="connsiteY19" fmla="*/ 161449 h 228600"/>
                <a:gd name="connsiteX20" fmla="*/ 177927 w 190500"/>
                <a:gd name="connsiteY20" fmla="*/ 15078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500" h="228600">
                  <a:moveTo>
                    <a:pt x="177927" y="150781"/>
                  </a:moveTo>
                  <a:cubicBezTo>
                    <a:pt x="162115" y="146685"/>
                    <a:pt x="150495" y="132397"/>
                    <a:pt x="150495" y="115348"/>
                  </a:cubicBezTo>
                  <a:cubicBezTo>
                    <a:pt x="150495" y="98298"/>
                    <a:pt x="162115" y="84011"/>
                    <a:pt x="177927" y="79915"/>
                  </a:cubicBezTo>
                  <a:cubicBezTo>
                    <a:pt x="182880" y="78677"/>
                    <a:pt x="186309" y="74295"/>
                    <a:pt x="186309" y="69247"/>
                  </a:cubicBezTo>
                  <a:lnTo>
                    <a:pt x="186309" y="54102"/>
                  </a:lnTo>
                  <a:cubicBezTo>
                    <a:pt x="186309" y="47911"/>
                    <a:pt x="181356" y="42958"/>
                    <a:pt x="175164" y="42958"/>
                  </a:cubicBezTo>
                  <a:lnTo>
                    <a:pt x="138017" y="42958"/>
                  </a:lnTo>
                  <a:cubicBezTo>
                    <a:pt x="131826" y="42958"/>
                    <a:pt x="126872" y="38005"/>
                    <a:pt x="126872" y="31813"/>
                  </a:cubicBezTo>
                  <a:lnTo>
                    <a:pt x="126872" y="19907"/>
                  </a:lnTo>
                  <a:cubicBezTo>
                    <a:pt x="126872" y="13049"/>
                    <a:pt x="121348" y="7144"/>
                    <a:pt x="114205" y="7144"/>
                  </a:cubicBezTo>
                  <a:cubicBezTo>
                    <a:pt x="107251" y="7144"/>
                    <a:pt x="101536" y="12859"/>
                    <a:pt x="101536" y="19907"/>
                  </a:cubicBezTo>
                  <a:lnTo>
                    <a:pt x="101536" y="31813"/>
                  </a:lnTo>
                  <a:cubicBezTo>
                    <a:pt x="101536" y="38005"/>
                    <a:pt x="96583" y="42958"/>
                    <a:pt x="90392" y="42958"/>
                  </a:cubicBezTo>
                  <a:lnTo>
                    <a:pt x="18288" y="42958"/>
                  </a:lnTo>
                  <a:cubicBezTo>
                    <a:pt x="12096" y="42958"/>
                    <a:pt x="7144" y="47911"/>
                    <a:pt x="7144" y="54102"/>
                  </a:cubicBezTo>
                  <a:lnTo>
                    <a:pt x="7144" y="175070"/>
                  </a:lnTo>
                  <a:cubicBezTo>
                    <a:pt x="7144" y="200692"/>
                    <a:pt x="27813" y="222028"/>
                    <a:pt x="54102" y="222028"/>
                  </a:cubicBezTo>
                  <a:lnTo>
                    <a:pt x="175070" y="222028"/>
                  </a:lnTo>
                  <a:cubicBezTo>
                    <a:pt x="181260" y="222028"/>
                    <a:pt x="186214" y="217075"/>
                    <a:pt x="186214" y="210884"/>
                  </a:cubicBezTo>
                  <a:lnTo>
                    <a:pt x="186214" y="161449"/>
                  </a:lnTo>
                  <a:cubicBezTo>
                    <a:pt x="186404" y="156401"/>
                    <a:pt x="182880" y="152114"/>
                    <a:pt x="177927" y="150781"/>
                  </a:cubicBezTo>
                  <a:close/>
                </a:path>
              </a:pathLst>
            </a:custGeom>
            <a:grpFill/>
            <a:ln w="9525" cap="flat">
              <a:noFill/>
              <a:prstDash val="solid"/>
              <a:miter/>
            </a:ln>
          </p:spPr>
          <p:txBody>
            <a:bodyPr rtlCol="0" anchor="ctr"/>
            <a:lstStyle/>
            <a:p>
              <a:endParaRPr lang="ko-KR" altLang="en-US"/>
            </a:p>
          </p:txBody>
        </p:sp>
      </p:grpSp>
      <p:grpSp>
        <p:nvGrpSpPr>
          <p:cNvPr id="170" name="그룹 283">
            <a:extLst>
              <a:ext uri="{FF2B5EF4-FFF2-40B4-BE49-F238E27FC236}">
                <a16:creationId xmlns:a16="http://schemas.microsoft.com/office/drawing/2014/main" id="{B43905CB-0FF2-534F-B60D-EEA73C9EB6A6}"/>
              </a:ext>
            </a:extLst>
          </p:cNvPr>
          <p:cNvGrpSpPr/>
          <p:nvPr/>
        </p:nvGrpSpPr>
        <p:grpSpPr>
          <a:xfrm>
            <a:off x="3810002" y="3121572"/>
            <a:ext cx="688412" cy="573307"/>
            <a:chOff x="5446410" y="2899243"/>
            <a:chExt cx="392389" cy="386748"/>
          </a:xfrm>
          <a:solidFill>
            <a:schemeClr val="tx2"/>
          </a:solidFill>
        </p:grpSpPr>
        <p:sp>
          <p:nvSpPr>
            <p:cNvPr id="171" name="자유형: 도형 284">
              <a:extLst>
                <a:ext uri="{FF2B5EF4-FFF2-40B4-BE49-F238E27FC236}">
                  <a16:creationId xmlns:a16="http://schemas.microsoft.com/office/drawing/2014/main" id="{CDF1522F-3673-2F43-A933-7CA493CA59A7}"/>
                </a:ext>
              </a:extLst>
            </p:cNvPr>
            <p:cNvSpPr/>
            <p:nvPr/>
          </p:nvSpPr>
          <p:spPr>
            <a:xfrm>
              <a:off x="5446410" y="3085966"/>
              <a:ext cx="180975" cy="200025"/>
            </a:xfrm>
            <a:custGeom>
              <a:avLst/>
              <a:gdLst>
                <a:gd name="connsiteX0" fmla="*/ 115229 w 180975"/>
                <a:gd name="connsiteY0" fmla="*/ 135008 h 200025"/>
                <a:gd name="connsiteX1" fmla="*/ 108275 w 180975"/>
                <a:gd name="connsiteY1" fmla="*/ 131198 h 200025"/>
                <a:gd name="connsiteX2" fmla="*/ 89797 w 180975"/>
                <a:gd name="connsiteY2" fmla="*/ 149676 h 200025"/>
                <a:gd name="connsiteX3" fmla="*/ 58269 w 180975"/>
                <a:gd name="connsiteY3" fmla="*/ 149676 h 200025"/>
                <a:gd name="connsiteX4" fmla="*/ 58269 w 180975"/>
                <a:gd name="connsiteY4" fmla="*/ 118148 h 200025"/>
                <a:gd name="connsiteX5" fmla="*/ 116372 w 180975"/>
                <a:gd name="connsiteY5" fmla="*/ 60046 h 200025"/>
                <a:gd name="connsiteX6" fmla="*/ 143518 w 180975"/>
                <a:gd name="connsiteY6" fmla="*/ 56903 h 200025"/>
                <a:gd name="connsiteX7" fmla="*/ 147614 w 180975"/>
                <a:gd name="connsiteY7" fmla="*/ 60046 h 200025"/>
                <a:gd name="connsiteX8" fmla="*/ 147899 w 180975"/>
                <a:gd name="connsiteY8" fmla="*/ 60332 h 200025"/>
                <a:gd name="connsiteX9" fmla="*/ 181523 w 180975"/>
                <a:gd name="connsiteY9" fmla="*/ 26708 h 200025"/>
                <a:gd name="connsiteX10" fmla="*/ 181332 w 180975"/>
                <a:gd name="connsiteY10" fmla="*/ 26518 h 200025"/>
                <a:gd name="connsiteX11" fmla="*/ 162854 w 180975"/>
                <a:gd name="connsiteY11" fmla="*/ 13469 h 200025"/>
                <a:gd name="connsiteX12" fmla="*/ 86654 w 180975"/>
                <a:gd name="connsiteY12" fmla="*/ 26518 h 200025"/>
                <a:gd name="connsiteX13" fmla="*/ 26646 w 180975"/>
                <a:gd name="connsiteY13" fmla="*/ 86525 h 200025"/>
                <a:gd name="connsiteX14" fmla="*/ 26646 w 180975"/>
                <a:gd name="connsiteY14" fmla="*/ 181109 h 200025"/>
                <a:gd name="connsiteX15" fmla="*/ 121229 w 180975"/>
                <a:gd name="connsiteY15" fmla="*/ 181109 h 200025"/>
                <a:gd name="connsiteX16" fmla="*/ 158948 w 180975"/>
                <a:gd name="connsiteY16" fmla="*/ 143390 h 200025"/>
                <a:gd name="connsiteX17" fmla="*/ 115229 w 180975"/>
                <a:gd name="connsiteY17" fmla="*/ 13500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200025">
                  <a:moveTo>
                    <a:pt x="115229" y="135008"/>
                  </a:moveTo>
                  <a:cubicBezTo>
                    <a:pt x="112847" y="133865"/>
                    <a:pt x="110657" y="132626"/>
                    <a:pt x="108275" y="131198"/>
                  </a:cubicBezTo>
                  <a:lnTo>
                    <a:pt x="89797" y="149676"/>
                  </a:lnTo>
                  <a:cubicBezTo>
                    <a:pt x="81129" y="158344"/>
                    <a:pt x="66937" y="158344"/>
                    <a:pt x="58269" y="149676"/>
                  </a:cubicBezTo>
                  <a:cubicBezTo>
                    <a:pt x="49602" y="141008"/>
                    <a:pt x="49602" y="126816"/>
                    <a:pt x="58269" y="118148"/>
                  </a:cubicBezTo>
                  <a:lnTo>
                    <a:pt x="116372" y="60046"/>
                  </a:lnTo>
                  <a:cubicBezTo>
                    <a:pt x="123515" y="52902"/>
                    <a:pt x="135041" y="51378"/>
                    <a:pt x="143518" y="56903"/>
                  </a:cubicBezTo>
                  <a:cubicBezTo>
                    <a:pt x="145137" y="57855"/>
                    <a:pt x="146375" y="58808"/>
                    <a:pt x="147614" y="60046"/>
                  </a:cubicBezTo>
                  <a:cubicBezTo>
                    <a:pt x="147804" y="60236"/>
                    <a:pt x="147804" y="60236"/>
                    <a:pt x="147899" y="60332"/>
                  </a:cubicBezTo>
                  <a:lnTo>
                    <a:pt x="181523" y="26708"/>
                  </a:lnTo>
                  <a:lnTo>
                    <a:pt x="181332" y="26518"/>
                  </a:lnTo>
                  <a:cubicBezTo>
                    <a:pt x="175808" y="20993"/>
                    <a:pt x="169712" y="16707"/>
                    <a:pt x="162854" y="13469"/>
                  </a:cubicBezTo>
                  <a:cubicBezTo>
                    <a:pt x="136755" y="1181"/>
                    <a:pt x="105799" y="7468"/>
                    <a:pt x="86654" y="26518"/>
                  </a:cubicBezTo>
                  <a:lnTo>
                    <a:pt x="26646" y="86525"/>
                  </a:lnTo>
                  <a:cubicBezTo>
                    <a:pt x="643" y="112529"/>
                    <a:pt x="643" y="155105"/>
                    <a:pt x="26646" y="181109"/>
                  </a:cubicBezTo>
                  <a:cubicBezTo>
                    <a:pt x="52649" y="207112"/>
                    <a:pt x="95226" y="207112"/>
                    <a:pt x="121229" y="181109"/>
                  </a:cubicBezTo>
                  <a:lnTo>
                    <a:pt x="158948" y="143390"/>
                  </a:lnTo>
                  <a:cubicBezTo>
                    <a:pt x="144280" y="144437"/>
                    <a:pt x="129326" y="141485"/>
                    <a:pt x="115229" y="135008"/>
                  </a:cubicBezTo>
                  <a:close/>
                </a:path>
              </a:pathLst>
            </a:custGeom>
            <a:grpFill/>
            <a:ln w="9525" cap="flat">
              <a:noFill/>
              <a:prstDash val="solid"/>
              <a:miter/>
            </a:ln>
          </p:spPr>
          <p:txBody>
            <a:bodyPr rtlCol="0" anchor="ctr"/>
            <a:lstStyle/>
            <a:p>
              <a:endParaRPr lang="ko-KR" altLang="en-US"/>
            </a:p>
          </p:txBody>
        </p:sp>
        <p:sp>
          <p:nvSpPr>
            <p:cNvPr id="172" name="자유형: 도형 285">
              <a:extLst>
                <a:ext uri="{FF2B5EF4-FFF2-40B4-BE49-F238E27FC236}">
                  <a16:creationId xmlns:a16="http://schemas.microsoft.com/office/drawing/2014/main" id="{F6265EC5-5A0B-C74C-ABE7-C84F53F637F8}"/>
                </a:ext>
              </a:extLst>
            </p:cNvPr>
            <p:cNvSpPr/>
            <p:nvPr/>
          </p:nvSpPr>
          <p:spPr>
            <a:xfrm>
              <a:off x="5567544" y="3024282"/>
              <a:ext cx="57150" cy="57150"/>
            </a:xfrm>
            <a:custGeom>
              <a:avLst/>
              <a:gdLst>
                <a:gd name="connsiteX0" fmla="*/ 51245 w 57150"/>
                <a:gd name="connsiteY0" fmla="*/ 55054 h 57150"/>
                <a:gd name="connsiteX1" fmla="*/ 58198 w 57150"/>
                <a:gd name="connsiteY1" fmla="*/ 58865 h 57150"/>
                <a:gd name="connsiteX2" fmla="*/ 58960 w 57150"/>
                <a:gd name="connsiteY2" fmla="*/ 58103 h 57150"/>
                <a:gd name="connsiteX3" fmla="*/ 55340 w 57150"/>
                <a:gd name="connsiteY3" fmla="*/ 51625 h 57150"/>
                <a:gd name="connsiteX4" fmla="*/ 46863 w 57150"/>
                <a:gd name="connsiteY4" fmla="*/ 7144 h 57150"/>
                <a:gd name="connsiteX5" fmla="*/ 7144 w 57150"/>
                <a:gd name="connsiteY5" fmla="*/ 46863 h 57150"/>
                <a:gd name="connsiteX6" fmla="*/ 51245 w 57150"/>
                <a:gd name="connsiteY6" fmla="*/ 550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51245" y="55054"/>
                  </a:moveTo>
                  <a:cubicBezTo>
                    <a:pt x="53626" y="56198"/>
                    <a:pt x="55817" y="57436"/>
                    <a:pt x="58198" y="58865"/>
                  </a:cubicBezTo>
                  <a:lnTo>
                    <a:pt x="58960" y="58103"/>
                  </a:lnTo>
                  <a:cubicBezTo>
                    <a:pt x="57721" y="56198"/>
                    <a:pt x="56388" y="54007"/>
                    <a:pt x="55340" y="51625"/>
                  </a:cubicBezTo>
                  <a:cubicBezTo>
                    <a:pt x="48578" y="37243"/>
                    <a:pt x="45529" y="22003"/>
                    <a:pt x="46863" y="7144"/>
                  </a:cubicBezTo>
                  <a:lnTo>
                    <a:pt x="7144" y="46863"/>
                  </a:lnTo>
                  <a:cubicBezTo>
                    <a:pt x="22003" y="45815"/>
                    <a:pt x="37052" y="48482"/>
                    <a:pt x="51245" y="55054"/>
                  </a:cubicBezTo>
                  <a:close/>
                </a:path>
              </a:pathLst>
            </a:custGeom>
            <a:grpFill/>
            <a:ln w="9525" cap="flat">
              <a:noFill/>
              <a:prstDash val="solid"/>
              <a:miter/>
            </a:ln>
          </p:spPr>
          <p:txBody>
            <a:bodyPr rtlCol="0" anchor="ctr"/>
            <a:lstStyle/>
            <a:p>
              <a:endParaRPr lang="ko-KR" altLang="en-US"/>
            </a:p>
          </p:txBody>
        </p:sp>
        <p:sp>
          <p:nvSpPr>
            <p:cNvPr id="173" name="자유형: 도형 286">
              <a:extLst>
                <a:ext uri="{FF2B5EF4-FFF2-40B4-BE49-F238E27FC236}">
                  <a16:creationId xmlns:a16="http://schemas.microsoft.com/office/drawing/2014/main" id="{C21B0824-6503-0045-ACF7-515B7680FA38}"/>
                </a:ext>
              </a:extLst>
            </p:cNvPr>
            <p:cNvSpPr/>
            <p:nvPr/>
          </p:nvSpPr>
          <p:spPr>
            <a:xfrm>
              <a:off x="5629249" y="2899243"/>
              <a:ext cx="209550" cy="190500"/>
            </a:xfrm>
            <a:custGeom>
              <a:avLst/>
              <a:gdLst>
                <a:gd name="connsiteX0" fmla="*/ 185279 w 209550"/>
                <a:gd name="connsiteY0" fmla="*/ 26646 h 190500"/>
                <a:gd name="connsiteX1" fmla="*/ 90696 w 209550"/>
                <a:gd name="connsiteY1" fmla="*/ 26646 h 190500"/>
                <a:gd name="connsiteX2" fmla="*/ 26783 w 209550"/>
                <a:gd name="connsiteY2" fmla="*/ 90559 h 190500"/>
                <a:gd name="connsiteX3" fmla="*/ 13733 w 209550"/>
                <a:gd name="connsiteY3" fmla="*/ 166759 h 190500"/>
                <a:gd name="connsiteX4" fmla="*/ 26783 w 209550"/>
                <a:gd name="connsiteY4" fmla="*/ 185238 h 190500"/>
                <a:gd name="connsiteX5" fmla="*/ 60406 w 209550"/>
                <a:gd name="connsiteY5" fmla="*/ 151614 h 190500"/>
                <a:gd name="connsiteX6" fmla="*/ 60215 w 209550"/>
                <a:gd name="connsiteY6" fmla="*/ 120277 h 190500"/>
                <a:gd name="connsiteX7" fmla="*/ 122223 w 209550"/>
                <a:gd name="connsiteY7" fmla="*/ 58269 h 190500"/>
                <a:gd name="connsiteX8" fmla="*/ 153751 w 209550"/>
                <a:gd name="connsiteY8" fmla="*/ 58269 h 190500"/>
                <a:gd name="connsiteX9" fmla="*/ 152227 w 209550"/>
                <a:gd name="connsiteY9" fmla="*/ 91321 h 190500"/>
                <a:gd name="connsiteX10" fmla="*/ 133653 w 209550"/>
                <a:gd name="connsiteY10" fmla="*/ 109895 h 190500"/>
                <a:gd name="connsiteX11" fmla="*/ 137558 w 209550"/>
                <a:gd name="connsiteY11" fmla="*/ 117610 h 190500"/>
                <a:gd name="connsiteX12" fmla="*/ 145940 w 209550"/>
                <a:gd name="connsiteY12" fmla="*/ 160663 h 190500"/>
                <a:gd name="connsiteX13" fmla="*/ 185279 w 209550"/>
                <a:gd name="connsiteY13" fmla="*/ 121325 h 190500"/>
                <a:gd name="connsiteX14" fmla="*/ 185279 w 209550"/>
                <a:gd name="connsiteY14" fmla="*/ 2664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90500">
                  <a:moveTo>
                    <a:pt x="185279" y="26646"/>
                  </a:moveTo>
                  <a:cubicBezTo>
                    <a:pt x="159275" y="643"/>
                    <a:pt x="116699" y="643"/>
                    <a:pt x="90696" y="26646"/>
                  </a:cubicBezTo>
                  <a:lnTo>
                    <a:pt x="26783" y="90559"/>
                  </a:lnTo>
                  <a:cubicBezTo>
                    <a:pt x="7161" y="110180"/>
                    <a:pt x="1160" y="140565"/>
                    <a:pt x="13733" y="166759"/>
                  </a:cubicBezTo>
                  <a:cubicBezTo>
                    <a:pt x="17067" y="173522"/>
                    <a:pt x="21258" y="179713"/>
                    <a:pt x="26783" y="185238"/>
                  </a:cubicBezTo>
                  <a:lnTo>
                    <a:pt x="60406" y="151614"/>
                  </a:lnTo>
                  <a:cubicBezTo>
                    <a:pt x="51929" y="143137"/>
                    <a:pt x="51167" y="129326"/>
                    <a:pt x="60215" y="120277"/>
                  </a:cubicBezTo>
                  <a:lnTo>
                    <a:pt x="122223" y="58269"/>
                  </a:lnTo>
                  <a:cubicBezTo>
                    <a:pt x="130891" y="49601"/>
                    <a:pt x="145083" y="49601"/>
                    <a:pt x="153751" y="58269"/>
                  </a:cubicBezTo>
                  <a:cubicBezTo>
                    <a:pt x="162418" y="66937"/>
                    <a:pt x="160895" y="82653"/>
                    <a:pt x="152227" y="91321"/>
                  </a:cubicBezTo>
                  <a:lnTo>
                    <a:pt x="133653" y="109895"/>
                  </a:lnTo>
                  <a:cubicBezTo>
                    <a:pt x="135272" y="112371"/>
                    <a:pt x="136511" y="114943"/>
                    <a:pt x="137558" y="117610"/>
                  </a:cubicBezTo>
                  <a:cubicBezTo>
                    <a:pt x="144226" y="130850"/>
                    <a:pt x="146893" y="145804"/>
                    <a:pt x="145940" y="160663"/>
                  </a:cubicBezTo>
                  <a:lnTo>
                    <a:pt x="185279" y="121325"/>
                  </a:lnTo>
                  <a:cubicBezTo>
                    <a:pt x="211282" y="95226"/>
                    <a:pt x="211282" y="52650"/>
                    <a:pt x="185279" y="26646"/>
                  </a:cubicBezTo>
                  <a:close/>
                </a:path>
              </a:pathLst>
            </a:custGeom>
            <a:grpFill/>
            <a:ln w="9525" cap="flat">
              <a:noFill/>
              <a:prstDash val="solid"/>
              <a:miter/>
            </a:ln>
          </p:spPr>
          <p:txBody>
            <a:bodyPr rtlCol="0" anchor="ctr"/>
            <a:lstStyle/>
            <a:p>
              <a:endParaRPr lang="ko-KR" altLang="en-US"/>
            </a:p>
          </p:txBody>
        </p:sp>
        <p:sp>
          <p:nvSpPr>
            <p:cNvPr id="174" name="자유형: 도형 287">
              <a:extLst>
                <a:ext uri="{FF2B5EF4-FFF2-40B4-BE49-F238E27FC236}">
                  <a16:creationId xmlns:a16="http://schemas.microsoft.com/office/drawing/2014/main" id="{6DE23D88-F2EA-574C-9A72-2406DAEED9A6}"/>
                </a:ext>
              </a:extLst>
            </p:cNvPr>
            <p:cNvSpPr/>
            <p:nvPr/>
          </p:nvSpPr>
          <p:spPr>
            <a:xfrm>
              <a:off x="5545541" y="2999898"/>
              <a:ext cx="209550" cy="209550"/>
            </a:xfrm>
            <a:custGeom>
              <a:avLst/>
              <a:gdLst>
                <a:gd name="connsiteX0" fmla="*/ 200787 w 209550"/>
                <a:gd name="connsiteY0" fmla="*/ 25717 h 209550"/>
                <a:gd name="connsiteX1" fmla="*/ 187833 w 209550"/>
                <a:gd name="connsiteY1" fmla="*/ 7144 h 209550"/>
                <a:gd name="connsiteX2" fmla="*/ 154210 w 209550"/>
                <a:gd name="connsiteY2" fmla="*/ 40767 h 209550"/>
                <a:gd name="connsiteX3" fmla="*/ 154400 w 209550"/>
                <a:gd name="connsiteY3" fmla="*/ 72104 h 209550"/>
                <a:gd name="connsiteX4" fmla="*/ 70199 w 209550"/>
                <a:gd name="connsiteY4" fmla="*/ 156305 h 209550"/>
                <a:gd name="connsiteX5" fmla="*/ 55245 w 209550"/>
                <a:gd name="connsiteY5" fmla="*/ 162782 h 209550"/>
                <a:gd name="connsiteX6" fmla="*/ 53816 w 209550"/>
                <a:gd name="connsiteY6" fmla="*/ 162592 h 209550"/>
                <a:gd name="connsiteX7" fmla="*/ 38957 w 209550"/>
                <a:gd name="connsiteY7" fmla="*/ 156305 h 209550"/>
                <a:gd name="connsiteX8" fmla="*/ 7144 w 209550"/>
                <a:gd name="connsiteY8" fmla="*/ 187833 h 209550"/>
                <a:gd name="connsiteX9" fmla="*/ 15812 w 209550"/>
                <a:gd name="connsiteY9" fmla="*/ 195263 h 209550"/>
                <a:gd name="connsiteX10" fmla="*/ 101727 w 209550"/>
                <a:gd name="connsiteY10" fmla="*/ 187833 h 209550"/>
                <a:gd name="connsiteX11" fmla="*/ 187833 w 209550"/>
                <a:gd name="connsiteY11" fmla="*/ 101727 h 209550"/>
                <a:gd name="connsiteX12" fmla="*/ 200787 w 209550"/>
                <a:gd name="connsiteY12" fmla="*/ 2571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09550">
                  <a:moveTo>
                    <a:pt x="200787" y="25717"/>
                  </a:moveTo>
                  <a:cubicBezTo>
                    <a:pt x="197929" y="19050"/>
                    <a:pt x="193358" y="12668"/>
                    <a:pt x="187833" y="7144"/>
                  </a:cubicBezTo>
                  <a:lnTo>
                    <a:pt x="154210" y="40767"/>
                  </a:lnTo>
                  <a:cubicBezTo>
                    <a:pt x="162973" y="49530"/>
                    <a:pt x="162973" y="63532"/>
                    <a:pt x="154400" y="72104"/>
                  </a:cubicBezTo>
                  <a:lnTo>
                    <a:pt x="70199" y="156305"/>
                  </a:lnTo>
                  <a:cubicBezTo>
                    <a:pt x="66294" y="160211"/>
                    <a:pt x="60770" y="162592"/>
                    <a:pt x="55245" y="162782"/>
                  </a:cubicBezTo>
                  <a:cubicBezTo>
                    <a:pt x="54769" y="162973"/>
                    <a:pt x="54293" y="162782"/>
                    <a:pt x="53816" y="162592"/>
                  </a:cubicBezTo>
                  <a:cubicBezTo>
                    <a:pt x="48292" y="162782"/>
                    <a:pt x="42958" y="160211"/>
                    <a:pt x="38957" y="156305"/>
                  </a:cubicBezTo>
                  <a:lnTo>
                    <a:pt x="7144" y="187833"/>
                  </a:lnTo>
                  <a:cubicBezTo>
                    <a:pt x="10001" y="190691"/>
                    <a:pt x="12668" y="193072"/>
                    <a:pt x="15812" y="195263"/>
                  </a:cubicBezTo>
                  <a:cubicBezTo>
                    <a:pt x="42005" y="213550"/>
                    <a:pt x="77914" y="211741"/>
                    <a:pt x="101727" y="187833"/>
                  </a:cubicBezTo>
                  <a:lnTo>
                    <a:pt x="187833" y="101727"/>
                  </a:lnTo>
                  <a:cubicBezTo>
                    <a:pt x="207169" y="82391"/>
                    <a:pt x="213551" y="51625"/>
                    <a:pt x="200787" y="25717"/>
                  </a:cubicBezTo>
                  <a:close/>
                </a:path>
              </a:pathLst>
            </a:custGeom>
            <a:grpFill/>
            <a:ln w="9525" cap="flat">
              <a:noFill/>
              <a:prstDash val="solid"/>
              <a:miter/>
            </a:ln>
          </p:spPr>
          <p:txBody>
            <a:bodyPr rtlCol="0" anchor="ctr"/>
            <a:lstStyle/>
            <a:p>
              <a:endParaRPr lang="ko-KR" altLang="en-US"/>
            </a:p>
          </p:txBody>
        </p:sp>
      </p:grpSp>
      <p:grpSp>
        <p:nvGrpSpPr>
          <p:cNvPr id="176" name="그룹 474">
            <a:extLst>
              <a:ext uri="{FF2B5EF4-FFF2-40B4-BE49-F238E27FC236}">
                <a16:creationId xmlns:a16="http://schemas.microsoft.com/office/drawing/2014/main" id="{941F573C-8E35-7343-91E3-867D72EC7A47}"/>
              </a:ext>
            </a:extLst>
          </p:cNvPr>
          <p:cNvGrpSpPr/>
          <p:nvPr/>
        </p:nvGrpSpPr>
        <p:grpSpPr>
          <a:xfrm>
            <a:off x="7663824" y="3129750"/>
            <a:ext cx="757235" cy="691591"/>
            <a:chOff x="4107647" y="4896992"/>
            <a:chExt cx="394132" cy="389001"/>
          </a:xfrm>
          <a:solidFill>
            <a:schemeClr val="tx2"/>
          </a:solidFill>
        </p:grpSpPr>
        <p:sp>
          <p:nvSpPr>
            <p:cNvPr id="177" name="자유형: 도형 475">
              <a:extLst>
                <a:ext uri="{FF2B5EF4-FFF2-40B4-BE49-F238E27FC236}">
                  <a16:creationId xmlns:a16="http://schemas.microsoft.com/office/drawing/2014/main" id="{AFEF3639-8911-1A48-A8F8-8865EFFB289A}"/>
                </a:ext>
              </a:extLst>
            </p:cNvPr>
            <p:cNvSpPr/>
            <p:nvPr/>
          </p:nvSpPr>
          <p:spPr>
            <a:xfrm>
              <a:off x="4398827" y="5142928"/>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178" name="자유형: 도형 476">
              <a:extLst>
                <a:ext uri="{FF2B5EF4-FFF2-40B4-BE49-F238E27FC236}">
                  <a16:creationId xmlns:a16="http://schemas.microsoft.com/office/drawing/2014/main" id="{1FA7043A-9AB4-B44E-A3C8-E103A7830E36}"/>
                </a:ext>
              </a:extLst>
            </p:cNvPr>
            <p:cNvSpPr/>
            <p:nvPr/>
          </p:nvSpPr>
          <p:spPr>
            <a:xfrm>
              <a:off x="4376538" y="5209793"/>
              <a:ext cx="123825" cy="76200"/>
            </a:xfrm>
            <a:custGeom>
              <a:avLst/>
              <a:gdLst>
                <a:gd name="connsiteX0" fmla="*/ 62865 w 123825"/>
                <a:gd name="connsiteY0" fmla="*/ 7144 h 76200"/>
                <a:gd name="connsiteX1" fmla="*/ 7144 w 123825"/>
                <a:gd name="connsiteY1" fmla="*/ 63722 h 76200"/>
                <a:gd name="connsiteX2" fmla="*/ 18288 w 123825"/>
                <a:gd name="connsiteY2" fmla="*/ 74771 h 76200"/>
                <a:gd name="connsiteX3" fmla="*/ 107443 w 123825"/>
                <a:gd name="connsiteY3" fmla="*/ 74771 h 76200"/>
                <a:gd name="connsiteX4" fmla="*/ 118587 w 123825"/>
                <a:gd name="connsiteY4" fmla="*/ 63722 h 76200"/>
                <a:gd name="connsiteX5" fmla="*/ 62865 w 123825"/>
                <a:gd name="connsiteY5"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62865" y="7144"/>
                  </a:moveTo>
                  <a:cubicBezTo>
                    <a:pt x="32100" y="7144"/>
                    <a:pt x="7049" y="32957"/>
                    <a:pt x="7144" y="63722"/>
                  </a:cubicBezTo>
                  <a:cubicBezTo>
                    <a:pt x="7144" y="69818"/>
                    <a:pt x="12193" y="74771"/>
                    <a:pt x="18288" y="74771"/>
                  </a:cubicBezTo>
                  <a:lnTo>
                    <a:pt x="107443" y="74771"/>
                  </a:lnTo>
                  <a:cubicBezTo>
                    <a:pt x="113538" y="74771"/>
                    <a:pt x="118587" y="69818"/>
                    <a:pt x="118587" y="63722"/>
                  </a:cubicBezTo>
                  <a:cubicBezTo>
                    <a:pt x="118682" y="32957"/>
                    <a:pt x="93631" y="7144"/>
                    <a:pt x="62865" y="7144"/>
                  </a:cubicBezTo>
                  <a:close/>
                </a:path>
              </a:pathLst>
            </a:custGeom>
            <a:grpFill/>
            <a:ln w="9525" cap="flat">
              <a:noFill/>
              <a:prstDash val="solid"/>
              <a:miter/>
            </a:ln>
          </p:spPr>
          <p:txBody>
            <a:bodyPr rtlCol="0" anchor="ctr"/>
            <a:lstStyle/>
            <a:p>
              <a:endParaRPr lang="ko-KR" altLang="en-US"/>
            </a:p>
          </p:txBody>
        </p:sp>
        <p:sp>
          <p:nvSpPr>
            <p:cNvPr id="179" name="자유형: 도형 477">
              <a:extLst>
                <a:ext uri="{FF2B5EF4-FFF2-40B4-BE49-F238E27FC236}">
                  <a16:creationId xmlns:a16="http://schemas.microsoft.com/office/drawing/2014/main" id="{8B72E49D-9AF6-F74C-9988-96D16DE1C3FB}"/>
                </a:ext>
              </a:extLst>
            </p:cNvPr>
            <p:cNvSpPr/>
            <p:nvPr/>
          </p:nvSpPr>
          <p:spPr>
            <a:xfrm>
              <a:off x="4107647" y="5209793"/>
              <a:ext cx="123825" cy="76200"/>
            </a:xfrm>
            <a:custGeom>
              <a:avLst/>
              <a:gdLst>
                <a:gd name="connsiteX0" fmla="*/ 18288 w 123825"/>
                <a:gd name="connsiteY0" fmla="*/ 74771 h 76200"/>
                <a:gd name="connsiteX1" fmla="*/ 107442 w 123825"/>
                <a:gd name="connsiteY1" fmla="*/ 74771 h 76200"/>
                <a:gd name="connsiteX2" fmla="*/ 118586 w 123825"/>
                <a:gd name="connsiteY2" fmla="*/ 63722 h 76200"/>
                <a:gd name="connsiteX3" fmla="*/ 62865 w 123825"/>
                <a:gd name="connsiteY3" fmla="*/ 7144 h 76200"/>
                <a:gd name="connsiteX4" fmla="*/ 7144 w 123825"/>
                <a:gd name="connsiteY4" fmla="*/ 63722 h 76200"/>
                <a:gd name="connsiteX5" fmla="*/ 18288 w 123825"/>
                <a:gd name="connsiteY5" fmla="*/ 74771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76200">
                  <a:moveTo>
                    <a:pt x="18288" y="74771"/>
                  </a:moveTo>
                  <a:lnTo>
                    <a:pt x="107442" y="74771"/>
                  </a:lnTo>
                  <a:cubicBezTo>
                    <a:pt x="113538" y="74771"/>
                    <a:pt x="118586" y="69818"/>
                    <a:pt x="118586" y="63722"/>
                  </a:cubicBezTo>
                  <a:cubicBezTo>
                    <a:pt x="118682" y="32957"/>
                    <a:pt x="93631" y="7144"/>
                    <a:pt x="62865" y="7144"/>
                  </a:cubicBezTo>
                  <a:cubicBezTo>
                    <a:pt x="32099" y="7144"/>
                    <a:pt x="7049" y="32957"/>
                    <a:pt x="7144" y="63722"/>
                  </a:cubicBezTo>
                  <a:cubicBezTo>
                    <a:pt x="7144" y="69818"/>
                    <a:pt x="12192" y="74771"/>
                    <a:pt x="18288" y="74771"/>
                  </a:cubicBezTo>
                  <a:close/>
                </a:path>
              </a:pathLst>
            </a:custGeom>
            <a:grpFill/>
            <a:ln w="9525" cap="flat">
              <a:noFill/>
              <a:prstDash val="solid"/>
              <a:miter/>
            </a:ln>
          </p:spPr>
          <p:txBody>
            <a:bodyPr rtlCol="0" anchor="ctr"/>
            <a:lstStyle/>
            <a:p>
              <a:endParaRPr lang="ko-KR" altLang="en-US"/>
            </a:p>
          </p:txBody>
        </p:sp>
        <p:sp>
          <p:nvSpPr>
            <p:cNvPr id="180" name="자유형: 도형 478">
              <a:extLst>
                <a:ext uri="{FF2B5EF4-FFF2-40B4-BE49-F238E27FC236}">
                  <a16:creationId xmlns:a16="http://schemas.microsoft.com/office/drawing/2014/main" id="{DC932AA4-9CD8-5B43-AB4A-9EC2F10F52CC}"/>
                </a:ext>
              </a:extLst>
            </p:cNvPr>
            <p:cNvSpPr/>
            <p:nvPr/>
          </p:nvSpPr>
          <p:spPr>
            <a:xfrm>
              <a:off x="4398827" y="4896992"/>
              <a:ext cx="76200" cy="76200"/>
            </a:xfrm>
            <a:custGeom>
              <a:avLst/>
              <a:gdLst>
                <a:gd name="connsiteX0" fmla="*/ 74009 w 76200"/>
                <a:gd name="connsiteY0" fmla="*/ 40577 h 76200"/>
                <a:gd name="connsiteX1" fmla="*/ 40576 w 76200"/>
                <a:gd name="connsiteY1" fmla="*/ 7144 h 76200"/>
                <a:gd name="connsiteX2" fmla="*/ 7144 w 76200"/>
                <a:gd name="connsiteY2" fmla="*/ 40577 h 76200"/>
                <a:gd name="connsiteX3" fmla="*/ 40576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6" y="7144"/>
                  </a:cubicBezTo>
                  <a:cubicBezTo>
                    <a:pt x="22098" y="7144"/>
                    <a:pt x="7144" y="22098"/>
                    <a:pt x="7144" y="40577"/>
                  </a:cubicBezTo>
                  <a:cubicBezTo>
                    <a:pt x="7144" y="59055"/>
                    <a:pt x="22098" y="74009"/>
                    <a:pt x="40576" y="74009"/>
                  </a:cubicBezTo>
                  <a:cubicBezTo>
                    <a:pt x="59055" y="74009"/>
                    <a:pt x="74009" y="58960"/>
                    <a:pt x="74009" y="40577"/>
                  </a:cubicBezTo>
                  <a:close/>
                </a:path>
              </a:pathLst>
            </a:custGeom>
            <a:grpFill/>
            <a:ln w="9525" cap="flat">
              <a:noFill/>
              <a:prstDash val="solid"/>
              <a:miter/>
            </a:ln>
          </p:spPr>
          <p:txBody>
            <a:bodyPr rtlCol="0" anchor="ctr"/>
            <a:lstStyle/>
            <a:p>
              <a:endParaRPr lang="ko-KR" altLang="en-US"/>
            </a:p>
          </p:txBody>
        </p:sp>
        <p:sp>
          <p:nvSpPr>
            <p:cNvPr id="181" name="자유형: 도형 479">
              <a:extLst>
                <a:ext uri="{FF2B5EF4-FFF2-40B4-BE49-F238E27FC236}">
                  <a16:creationId xmlns:a16="http://schemas.microsoft.com/office/drawing/2014/main" id="{5F14B3CC-9D9A-A24E-8ED4-048A04204420}"/>
                </a:ext>
              </a:extLst>
            </p:cNvPr>
            <p:cNvSpPr/>
            <p:nvPr/>
          </p:nvSpPr>
          <p:spPr>
            <a:xfrm>
              <a:off x="4129936" y="4896992"/>
              <a:ext cx="76200" cy="76200"/>
            </a:xfrm>
            <a:custGeom>
              <a:avLst/>
              <a:gdLst>
                <a:gd name="connsiteX0" fmla="*/ 74009 w 76200"/>
                <a:gd name="connsiteY0" fmla="*/ 40577 h 76200"/>
                <a:gd name="connsiteX1" fmla="*/ 40577 w 76200"/>
                <a:gd name="connsiteY1" fmla="*/ 7144 h 76200"/>
                <a:gd name="connsiteX2" fmla="*/ 7144 w 76200"/>
                <a:gd name="connsiteY2" fmla="*/ 40577 h 76200"/>
                <a:gd name="connsiteX3" fmla="*/ 40577 w 76200"/>
                <a:gd name="connsiteY3" fmla="*/ 74009 h 76200"/>
                <a:gd name="connsiteX4" fmla="*/ 74009 w 76200"/>
                <a:gd name="connsiteY4" fmla="*/ 40577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74009" y="40577"/>
                  </a:moveTo>
                  <a:cubicBezTo>
                    <a:pt x="74009" y="22098"/>
                    <a:pt x="59055" y="7144"/>
                    <a:pt x="40577" y="7144"/>
                  </a:cubicBezTo>
                  <a:cubicBezTo>
                    <a:pt x="22098" y="7144"/>
                    <a:pt x="7144" y="22098"/>
                    <a:pt x="7144" y="40577"/>
                  </a:cubicBezTo>
                  <a:cubicBezTo>
                    <a:pt x="7144" y="59055"/>
                    <a:pt x="22098" y="74009"/>
                    <a:pt x="40577" y="74009"/>
                  </a:cubicBezTo>
                  <a:cubicBezTo>
                    <a:pt x="58960" y="74009"/>
                    <a:pt x="74009" y="58960"/>
                    <a:pt x="74009" y="40577"/>
                  </a:cubicBezTo>
                  <a:close/>
                </a:path>
              </a:pathLst>
            </a:custGeom>
            <a:grpFill/>
            <a:ln w="9525" cap="flat">
              <a:noFill/>
              <a:prstDash val="solid"/>
              <a:miter/>
            </a:ln>
          </p:spPr>
          <p:txBody>
            <a:bodyPr rtlCol="0" anchor="ctr"/>
            <a:lstStyle/>
            <a:p>
              <a:endParaRPr lang="ko-KR" altLang="en-US"/>
            </a:p>
          </p:txBody>
        </p:sp>
        <p:sp>
          <p:nvSpPr>
            <p:cNvPr id="182" name="자유형: 도형 480">
              <a:extLst>
                <a:ext uri="{FF2B5EF4-FFF2-40B4-BE49-F238E27FC236}">
                  <a16:creationId xmlns:a16="http://schemas.microsoft.com/office/drawing/2014/main" id="{6F48C0F9-E9A0-3747-850D-3232F9625170}"/>
                </a:ext>
              </a:extLst>
            </p:cNvPr>
            <p:cNvSpPr/>
            <p:nvPr/>
          </p:nvSpPr>
          <p:spPr>
            <a:xfrm>
              <a:off x="4271858" y="5076180"/>
              <a:ext cx="152400" cy="133350"/>
            </a:xfrm>
            <a:custGeom>
              <a:avLst/>
              <a:gdLst>
                <a:gd name="connsiteX0" fmla="*/ 130778 w 152400"/>
                <a:gd name="connsiteY0" fmla="*/ 74083 h 133350"/>
                <a:gd name="connsiteX1" fmla="*/ 140684 w 152400"/>
                <a:gd name="connsiteY1" fmla="*/ 79798 h 133350"/>
                <a:gd name="connsiteX2" fmla="*/ 146399 w 152400"/>
                <a:gd name="connsiteY2" fmla="*/ 79702 h 133350"/>
                <a:gd name="connsiteX3" fmla="*/ 148971 w 152400"/>
                <a:gd name="connsiteY3" fmla="*/ 74654 h 133350"/>
                <a:gd name="connsiteX4" fmla="*/ 144971 w 152400"/>
                <a:gd name="connsiteY4" fmla="*/ 12361 h 133350"/>
                <a:gd name="connsiteX5" fmla="*/ 142208 w 152400"/>
                <a:gd name="connsiteY5" fmla="*/ 7884 h 133350"/>
                <a:gd name="connsiteX6" fmla="*/ 136970 w 152400"/>
                <a:gd name="connsiteY6" fmla="*/ 7693 h 133350"/>
                <a:gd name="connsiteX7" fmla="*/ 81629 w 152400"/>
                <a:gd name="connsiteY7" fmla="*/ 35792 h 133350"/>
                <a:gd name="connsiteX8" fmla="*/ 78581 w 152400"/>
                <a:gd name="connsiteY8" fmla="*/ 40555 h 133350"/>
                <a:gd name="connsiteX9" fmla="*/ 81344 w 152400"/>
                <a:gd name="connsiteY9" fmla="*/ 45508 h 133350"/>
                <a:gd name="connsiteX10" fmla="*/ 92869 w 152400"/>
                <a:gd name="connsiteY10" fmla="*/ 52175 h 133350"/>
                <a:gd name="connsiteX11" fmla="*/ 83725 w 152400"/>
                <a:gd name="connsiteY11" fmla="*/ 62367 h 133350"/>
                <a:gd name="connsiteX12" fmla="*/ 31718 w 152400"/>
                <a:gd name="connsiteY12" fmla="*/ 84370 h 133350"/>
                <a:gd name="connsiteX13" fmla="*/ 13335 w 152400"/>
                <a:gd name="connsiteY13" fmla="*/ 81703 h 133350"/>
                <a:gd name="connsiteX14" fmla="*/ 11239 w 152400"/>
                <a:gd name="connsiteY14" fmla="*/ 113707 h 133350"/>
                <a:gd name="connsiteX15" fmla="*/ 7144 w 152400"/>
                <a:gd name="connsiteY15" fmla="*/ 126470 h 133350"/>
                <a:gd name="connsiteX16" fmla="*/ 32195 w 152400"/>
                <a:gd name="connsiteY16" fmla="*/ 129518 h 133350"/>
                <a:gd name="connsiteX17" fmla="*/ 124778 w 152400"/>
                <a:gd name="connsiteY17" fmla="*/ 82369 h 133350"/>
                <a:gd name="connsiteX18" fmla="*/ 130778 w 152400"/>
                <a:gd name="connsiteY18" fmla="*/ 740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133350">
                  <a:moveTo>
                    <a:pt x="130778" y="74083"/>
                  </a:moveTo>
                  <a:lnTo>
                    <a:pt x="140684" y="79798"/>
                  </a:lnTo>
                  <a:cubicBezTo>
                    <a:pt x="142494" y="80846"/>
                    <a:pt x="144685" y="80750"/>
                    <a:pt x="146399" y="79702"/>
                  </a:cubicBezTo>
                  <a:cubicBezTo>
                    <a:pt x="148114" y="78655"/>
                    <a:pt x="149162" y="76655"/>
                    <a:pt x="148971" y="74654"/>
                  </a:cubicBezTo>
                  <a:lnTo>
                    <a:pt x="144971" y="12361"/>
                  </a:lnTo>
                  <a:cubicBezTo>
                    <a:pt x="144875" y="10551"/>
                    <a:pt x="143828" y="8836"/>
                    <a:pt x="142208" y="7884"/>
                  </a:cubicBezTo>
                  <a:cubicBezTo>
                    <a:pt x="140589" y="6931"/>
                    <a:pt x="138684" y="6931"/>
                    <a:pt x="136970" y="7693"/>
                  </a:cubicBezTo>
                  <a:lnTo>
                    <a:pt x="81629" y="35792"/>
                  </a:lnTo>
                  <a:cubicBezTo>
                    <a:pt x="79820" y="36745"/>
                    <a:pt x="78581" y="38555"/>
                    <a:pt x="78581" y="40555"/>
                  </a:cubicBezTo>
                  <a:cubicBezTo>
                    <a:pt x="78486" y="42555"/>
                    <a:pt x="79629" y="44555"/>
                    <a:pt x="81344" y="45508"/>
                  </a:cubicBezTo>
                  <a:lnTo>
                    <a:pt x="92869" y="52175"/>
                  </a:lnTo>
                  <a:lnTo>
                    <a:pt x="83725" y="62367"/>
                  </a:lnTo>
                  <a:cubicBezTo>
                    <a:pt x="71247" y="76369"/>
                    <a:pt x="51340" y="84370"/>
                    <a:pt x="31718" y="84370"/>
                  </a:cubicBezTo>
                  <a:cubicBezTo>
                    <a:pt x="25432" y="84370"/>
                    <a:pt x="19241" y="83322"/>
                    <a:pt x="13335" y="81703"/>
                  </a:cubicBezTo>
                  <a:lnTo>
                    <a:pt x="11239" y="113707"/>
                  </a:lnTo>
                  <a:cubicBezTo>
                    <a:pt x="10954" y="118374"/>
                    <a:pt x="9525" y="122660"/>
                    <a:pt x="7144" y="126470"/>
                  </a:cubicBezTo>
                  <a:cubicBezTo>
                    <a:pt x="15335" y="128375"/>
                    <a:pt x="23717" y="129518"/>
                    <a:pt x="32195" y="129518"/>
                  </a:cubicBezTo>
                  <a:cubicBezTo>
                    <a:pt x="68294" y="129518"/>
                    <a:pt x="103822" y="111897"/>
                    <a:pt x="124778" y="82369"/>
                  </a:cubicBezTo>
                  <a:lnTo>
                    <a:pt x="130778" y="74083"/>
                  </a:lnTo>
                  <a:close/>
                </a:path>
              </a:pathLst>
            </a:custGeom>
            <a:grpFill/>
            <a:ln w="9525" cap="flat">
              <a:noFill/>
              <a:prstDash val="solid"/>
              <a:miter/>
            </a:ln>
          </p:spPr>
          <p:txBody>
            <a:bodyPr rtlCol="0" anchor="ctr"/>
            <a:lstStyle/>
            <a:p>
              <a:endParaRPr lang="ko-KR" altLang="en-US"/>
            </a:p>
          </p:txBody>
        </p:sp>
        <p:sp>
          <p:nvSpPr>
            <p:cNvPr id="183" name="자유형: 도형 481">
              <a:extLst>
                <a:ext uri="{FF2B5EF4-FFF2-40B4-BE49-F238E27FC236}">
                  <a16:creationId xmlns:a16="http://schemas.microsoft.com/office/drawing/2014/main" id="{7725FFFA-80B3-654C-9FBB-899856BC5F22}"/>
                </a:ext>
              </a:extLst>
            </p:cNvPr>
            <p:cNvSpPr/>
            <p:nvPr/>
          </p:nvSpPr>
          <p:spPr>
            <a:xfrm>
              <a:off x="4107647" y="4963953"/>
              <a:ext cx="161925" cy="257175"/>
            </a:xfrm>
            <a:custGeom>
              <a:avLst/>
              <a:gdLst>
                <a:gd name="connsiteX0" fmla="*/ 157258 w 161925"/>
                <a:gd name="connsiteY0" fmla="*/ 163163 h 257175"/>
                <a:gd name="connsiteX1" fmla="*/ 156020 w 161925"/>
                <a:gd name="connsiteY1" fmla="*/ 159163 h 257175"/>
                <a:gd name="connsiteX2" fmla="*/ 148971 w 161925"/>
                <a:gd name="connsiteY2" fmla="*/ 157925 h 257175"/>
                <a:gd name="connsiteX3" fmla="*/ 137446 w 161925"/>
                <a:gd name="connsiteY3" fmla="*/ 164592 h 257175"/>
                <a:gd name="connsiteX4" fmla="*/ 133160 w 161925"/>
                <a:gd name="connsiteY4" fmla="*/ 151638 h 257175"/>
                <a:gd name="connsiteX5" fmla="*/ 129731 w 161925"/>
                <a:gd name="connsiteY5" fmla="*/ 129730 h 257175"/>
                <a:gd name="connsiteX6" fmla="*/ 150686 w 161925"/>
                <a:gd name="connsiteY6" fmla="*/ 81344 h 257175"/>
                <a:gd name="connsiteX7" fmla="*/ 124301 w 161925"/>
                <a:gd name="connsiteY7" fmla="*/ 63722 h 257175"/>
                <a:gd name="connsiteX8" fmla="*/ 118396 w 161925"/>
                <a:gd name="connsiteY8" fmla="*/ 58388 h 257175"/>
                <a:gd name="connsiteX9" fmla="*/ 62865 w 161925"/>
                <a:gd name="connsiteY9" fmla="*/ 7144 h 257175"/>
                <a:gd name="connsiteX10" fmla="*/ 7144 w 161925"/>
                <a:gd name="connsiteY10" fmla="*/ 62960 h 257175"/>
                <a:gd name="connsiteX11" fmla="*/ 18288 w 161925"/>
                <a:gd name="connsiteY11" fmla="*/ 74009 h 257175"/>
                <a:gd name="connsiteX12" fmla="*/ 100299 w 161925"/>
                <a:gd name="connsiteY12" fmla="*/ 74009 h 257175"/>
                <a:gd name="connsiteX13" fmla="*/ 85154 w 161925"/>
                <a:gd name="connsiteY13" fmla="*/ 129730 h 257175"/>
                <a:gd name="connsiteX14" fmla="*/ 95441 w 161925"/>
                <a:gd name="connsiteY14" fmla="*/ 177165 h 257175"/>
                <a:gd name="connsiteX15" fmla="*/ 99727 w 161925"/>
                <a:gd name="connsiteY15" fmla="*/ 186404 h 257175"/>
                <a:gd name="connsiteX16" fmla="*/ 89821 w 161925"/>
                <a:gd name="connsiteY16" fmla="*/ 192119 h 257175"/>
                <a:gd name="connsiteX17" fmla="*/ 87059 w 161925"/>
                <a:gd name="connsiteY17" fmla="*/ 196501 h 257175"/>
                <a:gd name="connsiteX18" fmla="*/ 60198 w 161925"/>
                <a:gd name="connsiteY18" fmla="*/ 186309 h 257175"/>
                <a:gd name="connsiteX19" fmla="*/ 29623 w 161925"/>
                <a:gd name="connsiteY19" fmla="*/ 216599 h 257175"/>
                <a:gd name="connsiteX20" fmla="*/ 64580 w 161925"/>
                <a:gd name="connsiteY20" fmla="*/ 253079 h 257175"/>
                <a:gd name="connsiteX21" fmla="*/ 96298 w 161925"/>
                <a:gd name="connsiteY21" fmla="*/ 220980 h 257175"/>
                <a:gd name="connsiteX22" fmla="*/ 91726 w 161925"/>
                <a:gd name="connsiteY22" fmla="*/ 202883 h 257175"/>
                <a:gd name="connsiteX23" fmla="*/ 145352 w 161925"/>
                <a:gd name="connsiteY23" fmla="*/ 229457 h 257175"/>
                <a:gd name="connsiteX24" fmla="*/ 150591 w 161925"/>
                <a:gd name="connsiteY24" fmla="*/ 229267 h 257175"/>
                <a:gd name="connsiteX25" fmla="*/ 153353 w 161925"/>
                <a:gd name="connsiteY25" fmla="*/ 224790 h 257175"/>
                <a:gd name="connsiteX26" fmla="*/ 157258 w 161925"/>
                <a:gd name="connsiteY26" fmla="*/ 163163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925" h="257175">
                  <a:moveTo>
                    <a:pt x="157258" y="163163"/>
                  </a:moveTo>
                  <a:cubicBezTo>
                    <a:pt x="157353" y="161735"/>
                    <a:pt x="156972" y="160211"/>
                    <a:pt x="156020" y="159163"/>
                  </a:cubicBezTo>
                  <a:cubicBezTo>
                    <a:pt x="154210" y="157067"/>
                    <a:pt x="151257" y="156591"/>
                    <a:pt x="148971" y="157925"/>
                  </a:cubicBezTo>
                  <a:lnTo>
                    <a:pt x="137446" y="164592"/>
                  </a:lnTo>
                  <a:lnTo>
                    <a:pt x="133160" y="151638"/>
                  </a:lnTo>
                  <a:cubicBezTo>
                    <a:pt x="130874" y="144780"/>
                    <a:pt x="129731" y="136970"/>
                    <a:pt x="129731" y="129730"/>
                  </a:cubicBezTo>
                  <a:cubicBezTo>
                    <a:pt x="129731" y="110966"/>
                    <a:pt x="137636" y="93726"/>
                    <a:pt x="150686" y="81344"/>
                  </a:cubicBezTo>
                  <a:lnTo>
                    <a:pt x="124301" y="63722"/>
                  </a:lnTo>
                  <a:cubicBezTo>
                    <a:pt x="122016" y="62198"/>
                    <a:pt x="120110" y="60388"/>
                    <a:pt x="118396" y="58388"/>
                  </a:cubicBezTo>
                  <a:cubicBezTo>
                    <a:pt x="116110" y="29718"/>
                    <a:pt x="92107" y="7144"/>
                    <a:pt x="62865" y="7144"/>
                  </a:cubicBezTo>
                  <a:cubicBezTo>
                    <a:pt x="32099" y="7144"/>
                    <a:pt x="7049" y="32195"/>
                    <a:pt x="7144" y="62960"/>
                  </a:cubicBezTo>
                  <a:cubicBezTo>
                    <a:pt x="7144" y="69056"/>
                    <a:pt x="12192" y="74009"/>
                    <a:pt x="18288" y="74009"/>
                  </a:cubicBezTo>
                  <a:lnTo>
                    <a:pt x="100299" y="74009"/>
                  </a:lnTo>
                  <a:cubicBezTo>
                    <a:pt x="90583" y="90678"/>
                    <a:pt x="85154" y="109919"/>
                    <a:pt x="85154" y="129730"/>
                  </a:cubicBezTo>
                  <a:cubicBezTo>
                    <a:pt x="85154" y="145733"/>
                    <a:pt x="88678" y="162687"/>
                    <a:pt x="95441" y="177165"/>
                  </a:cubicBezTo>
                  <a:lnTo>
                    <a:pt x="99727" y="186404"/>
                  </a:lnTo>
                  <a:lnTo>
                    <a:pt x="89821" y="192119"/>
                  </a:lnTo>
                  <a:cubicBezTo>
                    <a:pt x="88202" y="193072"/>
                    <a:pt x="87249" y="194691"/>
                    <a:pt x="87059" y="196501"/>
                  </a:cubicBezTo>
                  <a:cubicBezTo>
                    <a:pt x="80391" y="189547"/>
                    <a:pt x="70771" y="185452"/>
                    <a:pt x="60198" y="186309"/>
                  </a:cubicBezTo>
                  <a:cubicBezTo>
                    <a:pt x="44101" y="187643"/>
                    <a:pt x="31052" y="200501"/>
                    <a:pt x="29623" y="216599"/>
                  </a:cubicBezTo>
                  <a:cubicBezTo>
                    <a:pt x="27813" y="236982"/>
                    <a:pt x="44387" y="254032"/>
                    <a:pt x="64580" y="253079"/>
                  </a:cubicBezTo>
                  <a:cubicBezTo>
                    <a:pt x="81725" y="252222"/>
                    <a:pt x="95631" y="238125"/>
                    <a:pt x="96298" y="220980"/>
                  </a:cubicBezTo>
                  <a:cubicBezTo>
                    <a:pt x="96584" y="214313"/>
                    <a:pt x="94869" y="208121"/>
                    <a:pt x="91726" y="202883"/>
                  </a:cubicBezTo>
                  <a:lnTo>
                    <a:pt x="145352" y="229457"/>
                  </a:lnTo>
                  <a:cubicBezTo>
                    <a:pt x="146971" y="230314"/>
                    <a:pt x="148971" y="230219"/>
                    <a:pt x="150591" y="229267"/>
                  </a:cubicBezTo>
                  <a:cubicBezTo>
                    <a:pt x="152210" y="228314"/>
                    <a:pt x="153257" y="226695"/>
                    <a:pt x="153353" y="224790"/>
                  </a:cubicBezTo>
                  <a:lnTo>
                    <a:pt x="157258" y="163163"/>
                  </a:lnTo>
                  <a:close/>
                </a:path>
              </a:pathLst>
            </a:custGeom>
            <a:grpFill/>
            <a:ln w="9525" cap="flat">
              <a:noFill/>
              <a:prstDash val="solid"/>
              <a:miter/>
            </a:ln>
          </p:spPr>
          <p:txBody>
            <a:bodyPr rtlCol="0" anchor="ctr"/>
            <a:lstStyle/>
            <a:p>
              <a:endParaRPr lang="ko-KR" altLang="en-US"/>
            </a:p>
          </p:txBody>
        </p:sp>
        <p:sp>
          <p:nvSpPr>
            <p:cNvPr id="184" name="자유형: 도형 482">
              <a:extLst>
                <a:ext uri="{FF2B5EF4-FFF2-40B4-BE49-F238E27FC236}">
                  <a16:creationId xmlns:a16="http://schemas.microsoft.com/office/drawing/2014/main" id="{210AD871-3FE4-1C44-A72E-83BC0AF7C0A9}"/>
                </a:ext>
              </a:extLst>
            </p:cNvPr>
            <p:cNvSpPr/>
            <p:nvPr/>
          </p:nvSpPr>
          <p:spPr>
            <a:xfrm>
              <a:off x="4235079" y="4957499"/>
              <a:ext cx="266700" cy="123825"/>
            </a:xfrm>
            <a:custGeom>
              <a:avLst/>
              <a:gdLst>
                <a:gd name="connsiteX0" fmla="*/ 9538 w 266700"/>
                <a:gd name="connsiteY0" fmla="*/ 51507 h 123825"/>
                <a:gd name="connsiteX1" fmla="*/ 60877 w 266700"/>
                <a:gd name="connsiteY1" fmla="*/ 85702 h 123825"/>
                <a:gd name="connsiteX2" fmla="*/ 67926 w 266700"/>
                <a:gd name="connsiteY2" fmla="*/ 84940 h 123825"/>
                <a:gd name="connsiteX3" fmla="*/ 69450 w 266700"/>
                <a:gd name="connsiteY3" fmla="*/ 80940 h 123825"/>
                <a:gd name="connsiteX4" fmla="*/ 69450 w 266700"/>
                <a:gd name="connsiteY4" fmla="*/ 67795 h 123825"/>
                <a:gd name="connsiteX5" fmla="*/ 82785 w 266700"/>
                <a:gd name="connsiteY5" fmla="*/ 70557 h 123825"/>
                <a:gd name="connsiteX6" fmla="*/ 135744 w 266700"/>
                <a:gd name="connsiteY6" fmla="*/ 120564 h 123825"/>
                <a:gd name="connsiteX7" fmla="*/ 164224 w 266700"/>
                <a:gd name="connsiteY7" fmla="*/ 106467 h 123825"/>
                <a:gd name="connsiteX8" fmla="*/ 176606 w 266700"/>
                <a:gd name="connsiteY8" fmla="*/ 103609 h 123825"/>
                <a:gd name="connsiteX9" fmla="*/ 177559 w 266700"/>
                <a:gd name="connsiteY9" fmla="*/ 103704 h 123825"/>
                <a:gd name="connsiteX10" fmla="*/ 167367 w 266700"/>
                <a:gd name="connsiteY10" fmla="*/ 80368 h 123825"/>
                <a:gd name="connsiteX11" fmla="*/ 249282 w 266700"/>
                <a:gd name="connsiteY11" fmla="*/ 80368 h 123825"/>
                <a:gd name="connsiteX12" fmla="*/ 260426 w 266700"/>
                <a:gd name="connsiteY12" fmla="*/ 69319 h 123825"/>
                <a:gd name="connsiteX13" fmla="*/ 204705 w 266700"/>
                <a:gd name="connsiteY13" fmla="*/ 13503 h 123825"/>
                <a:gd name="connsiteX14" fmla="*/ 150127 w 266700"/>
                <a:gd name="connsiteY14" fmla="*/ 57889 h 123825"/>
                <a:gd name="connsiteX15" fmla="*/ 79642 w 266700"/>
                <a:gd name="connsiteY15" fmla="*/ 25123 h 123825"/>
                <a:gd name="connsiteX16" fmla="*/ 69545 w 266700"/>
                <a:gd name="connsiteY16" fmla="*/ 24171 h 123825"/>
                <a:gd name="connsiteX17" fmla="*/ 69545 w 266700"/>
                <a:gd name="connsiteY17" fmla="*/ 12836 h 123825"/>
                <a:gd name="connsiteX18" fmla="*/ 68021 w 266700"/>
                <a:gd name="connsiteY18" fmla="*/ 8835 h 123825"/>
                <a:gd name="connsiteX19" fmla="*/ 60973 w 266700"/>
                <a:gd name="connsiteY19" fmla="*/ 8073 h 123825"/>
                <a:gd name="connsiteX20" fmla="*/ 9728 w 266700"/>
                <a:gd name="connsiteY20" fmla="*/ 42173 h 123825"/>
                <a:gd name="connsiteX21" fmla="*/ 7633 w 266700"/>
                <a:gd name="connsiteY21" fmla="*/ 44649 h 123825"/>
                <a:gd name="connsiteX22" fmla="*/ 9538 w 266700"/>
                <a:gd name="connsiteY22" fmla="*/ 5150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6700" h="123825">
                  <a:moveTo>
                    <a:pt x="9538" y="51507"/>
                  </a:moveTo>
                  <a:lnTo>
                    <a:pt x="60877" y="85702"/>
                  </a:lnTo>
                  <a:cubicBezTo>
                    <a:pt x="63068" y="87131"/>
                    <a:pt x="66021" y="86940"/>
                    <a:pt x="67926" y="84940"/>
                  </a:cubicBezTo>
                  <a:cubicBezTo>
                    <a:pt x="68974" y="83892"/>
                    <a:pt x="69450" y="82464"/>
                    <a:pt x="69450" y="80940"/>
                  </a:cubicBezTo>
                  <a:lnTo>
                    <a:pt x="69450" y="67795"/>
                  </a:lnTo>
                  <a:lnTo>
                    <a:pt x="82785" y="70557"/>
                  </a:lnTo>
                  <a:cubicBezTo>
                    <a:pt x="108598" y="75796"/>
                    <a:pt x="129743" y="95799"/>
                    <a:pt x="135744" y="120564"/>
                  </a:cubicBezTo>
                  <a:lnTo>
                    <a:pt x="164224" y="106467"/>
                  </a:lnTo>
                  <a:cubicBezTo>
                    <a:pt x="168034" y="104562"/>
                    <a:pt x="172320" y="103609"/>
                    <a:pt x="176606" y="103609"/>
                  </a:cubicBezTo>
                  <a:cubicBezTo>
                    <a:pt x="176987" y="103609"/>
                    <a:pt x="177273" y="103704"/>
                    <a:pt x="177559" y="103704"/>
                  </a:cubicBezTo>
                  <a:cubicBezTo>
                    <a:pt x="175082" y="95513"/>
                    <a:pt x="171558" y="87702"/>
                    <a:pt x="167367" y="80368"/>
                  </a:cubicBezTo>
                  <a:lnTo>
                    <a:pt x="249282" y="80368"/>
                  </a:lnTo>
                  <a:cubicBezTo>
                    <a:pt x="255378" y="80368"/>
                    <a:pt x="260426" y="75415"/>
                    <a:pt x="260426" y="69319"/>
                  </a:cubicBezTo>
                  <a:cubicBezTo>
                    <a:pt x="260521" y="38553"/>
                    <a:pt x="235471" y="13503"/>
                    <a:pt x="204705" y="13503"/>
                  </a:cubicBezTo>
                  <a:cubicBezTo>
                    <a:pt x="177844" y="13503"/>
                    <a:pt x="155461" y="32553"/>
                    <a:pt x="150127" y="57889"/>
                  </a:cubicBezTo>
                  <a:cubicBezTo>
                    <a:pt x="132125" y="39697"/>
                    <a:pt x="106407" y="27600"/>
                    <a:pt x="79642" y="25123"/>
                  </a:cubicBezTo>
                  <a:lnTo>
                    <a:pt x="69545" y="24171"/>
                  </a:lnTo>
                  <a:lnTo>
                    <a:pt x="69545" y="12836"/>
                  </a:lnTo>
                  <a:cubicBezTo>
                    <a:pt x="69545" y="11407"/>
                    <a:pt x="69069" y="9883"/>
                    <a:pt x="68021" y="8835"/>
                  </a:cubicBezTo>
                  <a:cubicBezTo>
                    <a:pt x="66116" y="6835"/>
                    <a:pt x="63068" y="6645"/>
                    <a:pt x="60973" y="8073"/>
                  </a:cubicBezTo>
                  <a:lnTo>
                    <a:pt x="9728" y="42173"/>
                  </a:lnTo>
                  <a:cubicBezTo>
                    <a:pt x="8776" y="42744"/>
                    <a:pt x="8014" y="43602"/>
                    <a:pt x="7633" y="44649"/>
                  </a:cubicBezTo>
                  <a:cubicBezTo>
                    <a:pt x="6490" y="47316"/>
                    <a:pt x="7442" y="50079"/>
                    <a:pt x="9538" y="51507"/>
                  </a:cubicBezTo>
                  <a:close/>
                </a:path>
              </a:pathLst>
            </a:custGeom>
            <a:grpFill/>
            <a:ln w="9525" cap="flat">
              <a:noFill/>
              <a:prstDash val="solid"/>
              <a:miter/>
            </a:ln>
          </p:spPr>
          <p:txBody>
            <a:bodyPr rtlCol="0" anchor="ctr"/>
            <a:lstStyle/>
            <a:p>
              <a:endParaRPr lang="ko-KR" altLang="en-US"/>
            </a:p>
          </p:txBody>
        </p:sp>
      </p:grpSp>
      <p:grpSp>
        <p:nvGrpSpPr>
          <p:cNvPr id="185" name="그룹 301">
            <a:extLst>
              <a:ext uri="{FF2B5EF4-FFF2-40B4-BE49-F238E27FC236}">
                <a16:creationId xmlns:a16="http://schemas.microsoft.com/office/drawing/2014/main" id="{CACC9342-A9F5-1F47-B1AF-7FCF1AAE1C9A}"/>
              </a:ext>
            </a:extLst>
          </p:cNvPr>
          <p:cNvGrpSpPr/>
          <p:nvPr/>
        </p:nvGrpSpPr>
        <p:grpSpPr>
          <a:xfrm>
            <a:off x="7706463" y="4780074"/>
            <a:ext cx="671214" cy="641914"/>
            <a:chOff x="4788304" y="3589558"/>
            <a:chExt cx="390525" cy="342900"/>
          </a:xfrm>
          <a:solidFill>
            <a:schemeClr val="tx2"/>
          </a:solidFill>
        </p:grpSpPr>
        <p:sp>
          <p:nvSpPr>
            <p:cNvPr id="186" name="자유형: 도형 302">
              <a:extLst>
                <a:ext uri="{FF2B5EF4-FFF2-40B4-BE49-F238E27FC236}">
                  <a16:creationId xmlns:a16="http://schemas.microsoft.com/office/drawing/2014/main" id="{F2CF66C2-FA13-A846-B4AF-405209E0AA54}"/>
                </a:ext>
              </a:extLst>
            </p:cNvPr>
            <p:cNvSpPr/>
            <p:nvPr/>
          </p:nvSpPr>
          <p:spPr>
            <a:xfrm>
              <a:off x="4933200" y="3676650"/>
              <a:ext cx="104775" cy="133350"/>
            </a:xfrm>
            <a:custGeom>
              <a:avLst/>
              <a:gdLst>
                <a:gd name="connsiteX0" fmla="*/ 52462 w 104775"/>
                <a:gd name="connsiteY0" fmla="*/ 7144 h 133350"/>
                <a:gd name="connsiteX1" fmla="*/ 13886 w 104775"/>
                <a:gd name="connsiteY1" fmla="*/ 28670 h 133350"/>
                <a:gd name="connsiteX2" fmla="*/ 11790 w 104775"/>
                <a:gd name="connsiteY2" fmla="*/ 72009 h 133350"/>
                <a:gd name="connsiteX3" fmla="*/ 52462 w 104775"/>
                <a:gd name="connsiteY3" fmla="*/ 133921 h 133350"/>
                <a:gd name="connsiteX4" fmla="*/ 93134 w 104775"/>
                <a:gd name="connsiteY4" fmla="*/ 72009 h 133350"/>
                <a:gd name="connsiteX5" fmla="*/ 91038 w 104775"/>
                <a:gd name="connsiteY5" fmla="*/ 28670 h 133350"/>
                <a:gd name="connsiteX6" fmla="*/ 52462 w 104775"/>
                <a:gd name="connsiteY6" fmla="*/ 7144 h 133350"/>
                <a:gd name="connsiteX7" fmla="*/ 52462 w 104775"/>
                <a:gd name="connsiteY7" fmla="*/ 73628 h 133350"/>
                <a:gd name="connsiteX8" fmla="*/ 30364 w 104775"/>
                <a:gd name="connsiteY8" fmla="*/ 51626 h 133350"/>
                <a:gd name="connsiteX9" fmla="*/ 52462 w 104775"/>
                <a:gd name="connsiteY9" fmla="*/ 29623 h 133350"/>
                <a:gd name="connsiteX10" fmla="*/ 74560 w 104775"/>
                <a:gd name="connsiteY10" fmla="*/ 51626 h 133350"/>
                <a:gd name="connsiteX11" fmla="*/ 52462 w 104775"/>
                <a:gd name="connsiteY11" fmla="*/ 73628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133350">
                  <a:moveTo>
                    <a:pt x="52462" y="7144"/>
                  </a:moveTo>
                  <a:cubicBezTo>
                    <a:pt x="36556" y="7144"/>
                    <a:pt x="22173" y="15145"/>
                    <a:pt x="13886" y="28670"/>
                  </a:cubicBezTo>
                  <a:cubicBezTo>
                    <a:pt x="5694" y="41910"/>
                    <a:pt x="4932" y="58103"/>
                    <a:pt x="11790" y="72009"/>
                  </a:cubicBezTo>
                  <a:lnTo>
                    <a:pt x="52462" y="133921"/>
                  </a:lnTo>
                  <a:lnTo>
                    <a:pt x="93134" y="72009"/>
                  </a:lnTo>
                  <a:cubicBezTo>
                    <a:pt x="99992" y="58103"/>
                    <a:pt x="99135" y="41910"/>
                    <a:pt x="91038" y="28670"/>
                  </a:cubicBezTo>
                  <a:cubicBezTo>
                    <a:pt x="82752" y="15145"/>
                    <a:pt x="68369" y="7144"/>
                    <a:pt x="52462" y="7144"/>
                  </a:cubicBezTo>
                  <a:close/>
                  <a:moveTo>
                    <a:pt x="52462" y="73628"/>
                  </a:moveTo>
                  <a:cubicBezTo>
                    <a:pt x="40270" y="73628"/>
                    <a:pt x="30364" y="63818"/>
                    <a:pt x="30364" y="51626"/>
                  </a:cubicBezTo>
                  <a:cubicBezTo>
                    <a:pt x="30364" y="39434"/>
                    <a:pt x="40270" y="29623"/>
                    <a:pt x="52462" y="29623"/>
                  </a:cubicBezTo>
                  <a:cubicBezTo>
                    <a:pt x="64654" y="29623"/>
                    <a:pt x="74560" y="39434"/>
                    <a:pt x="74560" y="51626"/>
                  </a:cubicBezTo>
                  <a:cubicBezTo>
                    <a:pt x="74560" y="63818"/>
                    <a:pt x="64654" y="73628"/>
                    <a:pt x="52462" y="73628"/>
                  </a:cubicBezTo>
                  <a:close/>
                </a:path>
              </a:pathLst>
            </a:custGeom>
            <a:grpFill/>
            <a:ln w="9525" cap="flat">
              <a:noFill/>
              <a:prstDash val="solid"/>
              <a:miter/>
            </a:ln>
          </p:spPr>
          <p:txBody>
            <a:bodyPr rtlCol="0" anchor="ctr"/>
            <a:lstStyle/>
            <a:p>
              <a:endParaRPr lang="ko-KR" altLang="en-US"/>
            </a:p>
          </p:txBody>
        </p:sp>
        <p:sp>
          <p:nvSpPr>
            <p:cNvPr id="187" name="자유형: 도형 303">
              <a:extLst>
                <a:ext uri="{FF2B5EF4-FFF2-40B4-BE49-F238E27FC236}">
                  <a16:creationId xmlns:a16="http://schemas.microsoft.com/office/drawing/2014/main" id="{03954439-4348-F549-8EF4-0407CA89B7B0}"/>
                </a:ext>
              </a:extLst>
            </p:cNvPr>
            <p:cNvSpPr/>
            <p:nvPr/>
          </p:nvSpPr>
          <p:spPr>
            <a:xfrm>
              <a:off x="4788304" y="3589558"/>
              <a:ext cx="390525" cy="342900"/>
            </a:xfrm>
            <a:custGeom>
              <a:avLst/>
              <a:gdLst>
                <a:gd name="connsiteX0" fmla="*/ 382714 w 390525"/>
                <a:gd name="connsiteY0" fmla="*/ 9082 h 342900"/>
                <a:gd name="connsiteX1" fmla="*/ 372332 w 390525"/>
                <a:gd name="connsiteY1" fmla="*/ 7939 h 342900"/>
                <a:gd name="connsiteX2" fmla="*/ 296609 w 390525"/>
                <a:gd name="connsiteY2" fmla="*/ 37943 h 342900"/>
                <a:gd name="connsiteX3" fmla="*/ 103346 w 390525"/>
                <a:gd name="connsiteY3" fmla="*/ 7272 h 342900"/>
                <a:gd name="connsiteX4" fmla="*/ 97727 w 390525"/>
                <a:gd name="connsiteY4" fmla="*/ 7844 h 342900"/>
                <a:gd name="connsiteX5" fmla="*/ 14383 w 390525"/>
                <a:gd name="connsiteY5" fmla="*/ 38991 h 342900"/>
                <a:gd name="connsiteX6" fmla="*/ 7144 w 390525"/>
                <a:gd name="connsiteY6" fmla="*/ 49468 h 342900"/>
                <a:gd name="connsiteX7" fmla="*/ 7144 w 390525"/>
                <a:gd name="connsiteY7" fmla="*/ 328836 h 342900"/>
                <a:gd name="connsiteX8" fmla="*/ 11906 w 390525"/>
                <a:gd name="connsiteY8" fmla="*/ 337980 h 342900"/>
                <a:gd name="connsiteX9" fmla="*/ 18288 w 390525"/>
                <a:gd name="connsiteY9" fmla="*/ 339981 h 342900"/>
                <a:gd name="connsiteX10" fmla="*/ 22193 w 390525"/>
                <a:gd name="connsiteY10" fmla="*/ 339314 h 342900"/>
                <a:gd name="connsiteX11" fmla="*/ 102775 w 390525"/>
                <a:gd name="connsiteY11" fmla="*/ 309215 h 342900"/>
                <a:gd name="connsiteX12" fmla="*/ 296132 w 390525"/>
                <a:gd name="connsiteY12" fmla="*/ 339885 h 342900"/>
                <a:gd name="connsiteX13" fmla="*/ 301943 w 390525"/>
                <a:gd name="connsiteY13" fmla="*/ 339219 h 342900"/>
                <a:gd name="connsiteX14" fmla="*/ 380524 w 390525"/>
                <a:gd name="connsiteY14" fmla="*/ 308072 h 342900"/>
                <a:gd name="connsiteX15" fmla="*/ 387572 w 390525"/>
                <a:gd name="connsiteY15" fmla="*/ 297690 h 342900"/>
                <a:gd name="connsiteX16" fmla="*/ 387572 w 390525"/>
                <a:gd name="connsiteY16" fmla="*/ 18321 h 342900"/>
                <a:gd name="connsiteX17" fmla="*/ 382714 w 390525"/>
                <a:gd name="connsiteY17" fmla="*/ 9082 h 342900"/>
                <a:gd name="connsiteX18" fmla="*/ 90392 w 390525"/>
                <a:gd name="connsiteY18" fmla="*/ 141575 h 342900"/>
                <a:gd name="connsiteX19" fmla="*/ 90392 w 390525"/>
                <a:gd name="connsiteY19" fmla="*/ 126621 h 342900"/>
                <a:gd name="connsiteX20" fmla="*/ 100298 w 390525"/>
                <a:gd name="connsiteY20" fmla="*/ 115286 h 342900"/>
                <a:gd name="connsiteX21" fmla="*/ 112681 w 390525"/>
                <a:gd name="connsiteY21" fmla="*/ 126335 h 342900"/>
                <a:gd name="connsiteX22" fmla="*/ 112681 w 390525"/>
                <a:gd name="connsiteY22" fmla="*/ 141861 h 342900"/>
                <a:gd name="connsiteX23" fmla="*/ 100298 w 390525"/>
                <a:gd name="connsiteY23" fmla="*/ 152910 h 342900"/>
                <a:gd name="connsiteX24" fmla="*/ 90392 w 390525"/>
                <a:gd name="connsiteY24" fmla="*/ 141575 h 342900"/>
                <a:gd name="connsiteX25" fmla="*/ 112681 w 390525"/>
                <a:gd name="connsiteY25" fmla="*/ 176722 h 342900"/>
                <a:gd name="connsiteX26" fmla="*/ 112681 w 390525"/>
                <a:gd name="connsiteY26" fmla="*/ 191962 h 342900"/>
                <a:gd name="connsiteX27" fmla="*/ 102775 w 390525"/>
                <a:gd name="connsiteY27" fmla="*/ 203297 h 342900"/>
                <a:gd name="connsiteX28" fmla="*/ 90392 w 390525"/>
                <a:gd name="connsiteY28" fmla="*/ 192248 h 342900"/>
                <a:gd name="connsiteX29" fmla="*/ 90392 w 390525"/>
                <a:gd name="connsiteY29" fmla="*/ 177008 h 342900"/>
                <a:gd name="connsiteX30" fmla="*/ 100298 w 390525"/>
                <a:gd name="connsiteY30" fmla="*/ 165673 h 342900"/>
                <a:gd name="connsiteX31" fmla="*/ 112681 w 390525"/>
                <a:gd name="connsiteY31" fmla="*/ 176722 h 342900"/>
                <a:gd name="connsiteX32" fmla="*/ 90392 w 390525"/>
                <a:gd name="connsiteY32" fmla="*/ 91283 h 342900"/>
                <a:gd name="connsiteX33" fmla="*/ 90392 w 390525"/>
                <a:gd name="connsiteY33" fmla="*/ 76329 h 342900"/>
                <a:gd name="connsiteX34" fmla="*/ 100298 w 390525"/>
                <a:gd name="connsiteY34" fmla="*/ 64994 h 342900"/>
                <a:gd name="connsiteX35" fmla="*/ 112681 w 390525"/>
                <a:gd name="connsiteY35" fmla="*/ 76043 h 342900"/>
                <a:gd name="connsiteX36" fmla="*/ 112681 w 390525"/>
                <a:gd name="connsiteY36" fmla="*/ 91569 h 342900"/>
                <a:gd name="connsiteX37" fmla="*/ 100298 w 390525"/>
                <a:gd name="connsiteY37" fmla="*/ 102618 h 342900"/>
                <a:gd name="connsiteX38" fmla="*/ 90392 w 390525"/>
                <a:gd name="connsiteY38" fmla="*/ 91283 h 342900"/>
                <a:gd name="connsiteX39" fmla="*/ 90392 w 390525"/>
                <a:gd name="connsiteY39" fmla="*/ 227014 h 342900"/>
                <a:gd name="connsiteX40" fmla="*/ 102775 w 390525"/>
                <a:gd name="connsiteY40" fmla="*/ 215965 h 342900"/>
                <a:gd name="connsiteX41" fmla="*/ 112681 w 390525"/>
                <a:gd name="connsiteY41" fmla="*/ 227300 h 342900"/>
                <a:gd name="connsiteX42" fmla="*/ 112681 w 390525"/>
                <a:gd name="connsiteY42" fmla="*/ 242254 h 342900"/>
                <a:gd name="connsiteX43" fmla="*/ 102775 w 390525"/>
                <a:gd name="connsiteY43" fmla="*/ 253589 h 342900"/>
                <a:gd name="connsiteX44" fmla="*/ 90392 w 390525"/>
                <a:gd name="connsiteY44" fmla="*/ 242540 h 342900"/>
                <a:gd name="connsiteX45" fmla="*/ 90392 w 390525"/>
                <a:gd name="connsiteY45" fmla="*/ 227014 h 342900"/>
                <a:gd name="connsiteX46" fmla="*/ 257651 w 390525"/>
                <a:gd name="connsiteY46" fmla="*/ 169674 h 342900"/>
                <a:gd name="connsiteX47" fmla="*/ 256985 w 390525"/>
                <a:gd name="connsiteY47" fmla="*/ 170721 h 342900"/>
                <a:gd name="connsiteX48" fmla="*/ 206597 w 390525"/>
                <a:gd name="connsiteY48" fmla="*/ 247398 h 342900"/>
                <a:gd name="connsiteX49" fmla="*/ 197263 w 390525"/>
                <a:gd name="connsiteY49" fmla="*/ 252446 h 342900"/>
                <a:gd name="connsiteX50" fmla="*/ 187928 w 390525"/>
                <a:gd name="connsiteY50" fmla="*/ 247398 h 342900"/>
                <a:gd name="connsiteX51" fmla="*/ 137541 w 390525"/>
                <a:gd name="connsiteY51" fmla="*/ 170721 h 342900"/>
                <a:gd name="connsiteX52" fmla="*/ 136874 w 390525"/>
                <a:gd name="connsiteY52" fmla="*/ 169674 h 342900"/>
                <a:gd name="connsiteX53" fmla="*/ 139637 w 390525"/>
                <a:gd name="connsiteY53" fmla="*/ 104046 h 342900"/>
                <a:gd name="connsiteX54" fmla="*/ 197168 w 390525"/>
                <a:gd name="connsiteY54" fmla="*/ 71947 h 342900"/>
                <a:gd name="connsiteX55" fmla="*/ 254698 w 390525"/>
                <a:gd name="connsiteY55" fmla="*/ 104046 h 342900"/>
                <a:gd name="connsiteX56" fmla="*/ 257651 w 390525"/>
                <a:gd name="connsiteY56" fmla="*/ 169674 h 342900"/>
                <a:gd name="connsiteX57" fmla="*/ 286512 w 390525"/>
                <a:gd name="connsiteY57" fmla="*/ 171388 h 342900"/>
                <a:gd name="connsiteX58" fmla="*/ 286512 w 390525"/>
                <a:gd name="connsiteY58" fmla="*/ 156434 h 342900"/>
                <a:gd name="connsiteX59" fmla="*/ 296418 w 390525"/>
                <a:gd name="connsiteY59" fmla="*/ 145099 h 342900"/>
                <a:gd name="connsiteX60" fmla="*/ 308801 w 390525"/>
                <a:gd name="connsiteY60" fmla="*/ 156148 h 342900"/>
                <a:gd name="connsiteX61" fmla="*/ 308801 w 390525"/>
                <a:gd name="connsiteY61" fmla="*/ 171674 h 342900"/>
                <a:gd name="connsiteX62" fmla="*/ 296418 w 390525"/>
                <a:gd name="connsiteY62" fmla="*/ 182723 h 342900"/>
                <a:gd name="connsiteX63" fmla="*/ 286512 w 390525"/>
                <a:gd name="connsiteY63" fmla="*/ 171388 h 342900"/>
                <a:gd name="connsiteX64" fmla="*/ 308801 w 390525"/>
                <a:gd name="connsiteY64" fmla="*/ 206535 h 342900"/>
                <a:gd name="connsiteX65" fmla="*/ 308801 w 390525"/>
                <a:gd name="connsiteY65" fmla="*/ 221776 h 342900"/>
                <a:gd name="connsiteX66" fmla="*/ 298895 w 390525"/>
                <a:gd name="connsiteY66" fmla="*/ 233110 h 342900"/>
                <a:gd name="connsiteX67" fmla="*/ 286512 w 390525"/>
                <a:gd name="connsiteY67" fmla="*/ 222061 h 342900"/>
                <a:gd name="connsiteX68" fmla="*/ 286512 w 390525"/>
                <a:gd name="connsiteY68" fmla="*/ 206821 h 342900"/>
                <a:gd name="connsiteX69" fmla="*/ 296418 w 390525"/>
                <a:gd name="connsiteY69" fmla="*/ 195486 h 342900"/>
                <a:gd name="connsiteX70" fmla="*/ 308801 w 390525"/>
                <a:gd name="connsiteY70" fmla="*/ 206535 h 342900"/>
                <a:gd name="connsiteX71" fmla="*/ 286512 w 390525"/>
                <a:gd name="connsiteY71" fmla="*/ 121096 h 342900"/>
                <a:gd name="connsiteX72" fmla="*/ 286512 w 390525"/>
                <a:gd name="connsiteY72" fmla="*/ 106142 h 342900"/>
                <a:gd name="connsiteX73" fmla="*/ 296418 w 390525"/>
                <a:gd name="connsiteY73" fmla="*/ 94807 h 342900"/>
                <a:gd name="connsiteX74" fmla="*/ 308801 w 390525"/>
                <a:gd name="connsiteY74" fmla="*/ 105856 h 342900"/>
                <a:gd name="connsiteX75" fmla="*/ 308801 w 390525"/>
                <a:gd name="connsiteY75" fmla="*/ 121382 h 342900"/>
                <a:gd name="connsiteX76" fmla="*/ 296418 w 390525"/>
                <a:gd name="connsiteY76" fmla="*/ 132431 h 342900"/>
                <a:gd name="connsiteX77" fmla="*/ 286512 w 390525"/>
                <a:gd name="connsiteY77" fmla="*/ 121096 h 342900"/>
                <a:gd name="connsiteX78" fmla="*/ 286512 w 390525"/>
                <a:gd name="connsiteY78" fmla="*/ 256827 h 342900"/>
                <a:gd name="connsiteX79" fmla="*/ 298895 w 390525"/>
                <a:gd name="connsiteY79" fmla="*/ 245778 h 342900"/>
                <a:gd name="connsiteX80" fmla="*/ 308801 w 390525"/>
                <a:gd name="connsiteY80" fmla="*/ 257113 h 342900"/>
                <a:gd name="connsiteX81" fmla="*/ 308801 w 390525"/>
                <a:gd name="connsiteY81" fmla="*/ 272068 h 342900"/>
                <a:gd name="connsiteX82" fmla="*/ 298895 w 390525"/>
                <a:gd name="connsiteY82" fmla="*/ 283402 h 342900"/>
                <a:gd name="connsiteX83" fmla="*/ 286512 w 390525"/>
                <a:gd name="connsiteY83" fmla="*/ 272353 h 342900"/>
                <a:gd name="connsiteX84" fmla="*/ 286512 w 390525"/>
                <a:gd name="connsiteY84" fmla="*/ 256827 h 342900"/>
                <a:gd name="connsiteX85" fmla="*/ 308801 w 390525"/>
                <a:gd name="connsiteY85" fmla="*/ 55850 h 342900"/>
                <a:gd name="connsiteX86" fmla="*/ 308801 w 390525"/>
                <a:gd name="connsiteY86" fmla="*/ 70804 h 342900"/>
                <a:gd name="connsiteX87" fmla="*/ 298895 w 390525"/>
                <a:gd name="connsiteY87" fmla="*/ 82139 h 342900"/>
                <a:gd name="connsiteX88" fmla="*/ 286512 w 390525"/>
                <a:gd name="connsiteY88" fmla="*/ 71090 h 342900"/>
                <a:gd name="connsiteX89" fmla="*/ 286512 w 390525"/>
                <a:gd name="connsiteY89" fmla="*/ 55564 h 342900"/>
                <a:gd name="connsiteX90" fmla="*/ 298895 w 390525"/>
                <a:gd name="connsiteY90" fmla="*/ 44515 h 342900"/>
                <a:gd name="connsiteX91" fmla="*/ 308801 w 390525"/>
                <a:gd name="connsiteY91" fmla="*/ 55850 h 342900"/>
                <a:gd name="connsiteX92" fmla="*/ 112681 w 390525"/>
                <a:gd name="connsiteY92" fmla="*/ 26037 h 342900"/>
                <a:gd name="connsiteX93" fmla="*/ 112681 w 390525"/>
                <a:gd name="connsiteY93" fmla="*/ 40991 h 342900"/>
                <a:gd name="connsiteX94" fmla="*/ 102775 w 390525"/>
                <a:gd name="connsiteY94" fmla="*/ 52326 h 342900"/>
                <a:gd name="connsiteX95" fmla="*/ 90392 w 390525"/>
                <a:gd name="connsiteY95" fmla="*/ 41277 h 342900"/>
                <a:gd name="connsiteX96" fmla="*/ 90392 w 390525"/>
                <a:gd name="connsiteY96" fmla="*/ 25751 h 342900"/>
                <a:gd name="connsiteX97" fmla="*/ 102775 w 390525"/>
                <a:gd name="connsiteY97" fmla="*/ 14702 h 342900"/>
                <a:gd name="connsiteX98" fmla="*/ 112681 w 390525"/>
                <a:gd name="connsiteY98" fmla="*/ 26037 h 342900"/>
                <a:gd name="connsiteX99" fmla="*/ 90392 w 390525"/>
                <a:gd name="connsiteY99" fmla="*/ 292546 h 342900"/>
                <a:gd name="connsiteX100" fmla="*/ 90392 w 390525"/>
                <a:gd name="connsiteY100" fmla="*/ 277592 h 342900"/>
                <a:gd name="connsiteX101" fmla="*/ 100298 w 390525"/>
                <a:gd name="connsiteY101" fmla="*/ 266257 h 342900"/>
                <a:gd name="connsiteX102" fmla="*/ 112681 w 390525"/>
                <a:gd name="connsiteY102" fmla="*/ 277306 h 342900"/>
                <a:gd name="connsiteX103" fmla="*/ 112681 w 390525"/>
                <a:gd name="connsiteY103" fmla="*/ 292832 h 342900"/>
                <a:gd name="connsiteX104" fmla="*/ 100298 w 390525"/>
                <a:gd name="connsiteY104" fmla="*/ 303881 h 342900"/>
                <a:gd name="connsiteX105" fmla="*/ 90392 w 390525"/>
                <a:gd name="connsiteY105" fmla="*/ 292546 h 342900"/>
                <a:gd name="connsiteX106" fmla="*/ 286512 w 390525"/>
                <a:gd name="connsiteY106" fmla="*/ 322360 h 342900"/>
                <a:gd name="connsiteX107" fmla="*/ 286512 w 390525"/>
                <a:gd name="connsiteY107" fmla="*/ 307405 h 342900"/>
                <a:gd name="connsiteX108" fmla="*/ 296418 w 390525"/>
                <a:gd name="connsiteY108" fmla="*/ 296070 h 342900"/>
                <a:gd name="connsiteX109" fmla="*/ 308801 w 390525"/>
                <a:gd name="connsiteY109" fmla="*/ 307119 h 342900"/>
                <a:gd name="connsiteX110" fmla="*/ 308801 w 390525"/>
                <a:gd name="connsiteY110" fmla="*/ 322645 h 342900"/>
                <a:gd name="connsiteX111" fmla="*/ 296418 w 390525"/>
                <a:gd name="connsiteY111" fmla="*/ 333694 h 342900"/>
                <a:gd name="connsiteX112" fmla="*/ 286512 w 390525"/>
                <a:gd name="connsiteY112" fmla="*/ 32236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42900">
                  <a:moveTo>
                    <a:pt x="382714" y="9082"/>
                  </a:moveTo>
                  <a:cubicBezTo>
                    <a:pt x="379667" y="6987"/>
                    <a:pt x="375761" y="6606"/>
                    <a:pt x="372332" y="7939"/>
                  </a:cubicBezTo>
                  <a:lnTo>
                    <a:pt x="296609" y="37943"/>
                  </a:lnTo>
                  <a:lnTo>
                    <a:pt x="103346" y="7272"/>
                  </a:lnTo>
                  <a:cubicBezTo>
                    <a:pt x="101441" y="6987"/>
                    <a:pt x="99536" y="7177"/>
                    <a:pt x="97727" y="7844"/>
                  </a:cubicBezTo>
                  <a:lnTo>
                    <a:pt x="14383" y="38991"/>
                  </a:lnTo>
                  <a:cubicBezTo>
                    <a:pt x="10001" y="40610"/>
                    <a:pt x="7144" y="44801"/>
                    <a:pt x="7144" y="49468"/>
                  </a:cubicBezTo>
                  <a:lnTo>
                    <a:pt x="7144" y="328836"/>
                  </a:lnTo>
                  <a:cubicBezTo>
                    <a:pt x="7144" y="332456"/>
                    <a:pt x="8954" y="335885"/>
                    <a:pt x="11906" y="337980"/>
                  </a:cubicBezTo>
                  <a:cubicBezTo>
                    <a:pt x="13811" y="339314"/>
                    <a:pt x="16002" y="339981"/>
                    <a:pt x="18288" y="339981"/>
                  </a:cubicBezTo>
                  <a:cubicBezTo>
                    <a:pt x="19621" y="339981"/>
                    <a:pt x="20955" y="339790"/>
                    <a:pt x="22193" y="339314"/>
                  </a:cubicBezTo>
                  <a:lnTo>
                    <a:pt x="102775" y="309215"/>
                  </a:lnTo>
                  <a:lnTo>
                    <a:pt x="296132" y="339885"/>
                  </a:lnTo>
                  <a:cubicBezTo>
                    <a:pt x="298133" y="340171"/>
                    <a:pt x="300133" y="339981"/>
                    <a:pt x="301943" y="339219"/>
                  </a:cubicBezTo>
                  <a:lnTo>
                    <a:pt x="380524" y="308072"/>
                  </a:lnTo>
                  <a:cubicBezTo>
                    <a:pt x="384810" y="306357"/>
                    <a:pt x="387572" y="302262"/>
                    <a:pt x="387572" y="297690"/>
                  </a:cubicBezTo>
                  <a:lnTo>
                    <a:pt x="387572" y="18321"/>
                  </a:lnTo>
                  <a:cubicBezTo>
                    <a:pt x="387572" y="14607"/>
                    <a:pt x="385763" y="11178"/>
                    <a:pt x="382714" y="9082"/>
                  </a:cubicBezTo>
                  <a:close/>
                  <a:moveTo>
                    <a:pt x="90392" y="141575"/>
                  </a:moveTo>
                  <a:lnTo>
                    <a:pt x="90392" y="126621"/>
                  </a:lnTo>
                  <a:cubicBezTo>
                    <a:pt x="90392" y="120906"/>
                    <a:pt x="94583" y="115857"/>
                    <a:pt x="100298" y="115286"/>
                  </a:cubicBezTo>
                  <a:cubicBezTo>
                    <a:pt x="107061" y="114524"/>
                    <a:pt x="112681" y="119763"/>
                    <a:pt x="112681" y="126335"/>
                  </a:cubicBezTo>
                  <a:lnTo>
                    <a:pt x="112681" y="141861"/>
                  </a:lnTo>
                  <a:cubicBezTo>
                    <a:pt x="112681" y="148433"/>
                    <a:pt x="106966" y="153672"/>
                    <a:pt x="100298" y="152910"/>
                  </a:cubicBezTo>
                  <a:cubicBezTo>
                    <a:pt x="94583" y="152338"/>
                    <a:pt x="90392" y="147290"/>
                    <a:pt x="90392" y="141575"/>
                  </a:cubicBezTo>
                  <a:close/>
                  <a:moveTo>
                    <a:pt x="112681" y="176722"/>
                  </a:moveTo>
                  <a:lnTo>
                    <a:pt x="112681" y="191962"/>
                  </a:lnTo>
                  <a:cubicBezTo>
                    <a:pt x="112681" y="197677"/>
                    <a:pt x="108490" y="202726"/>
                    <a:pt x="102775" y="203297"/>
                  </a:cubicBezTo>
                  <a:cubicBezTo>
                    <a:pt x="96012" y="204059"/>
                    <a:pt x="90392" y="198820"/>
                    <a:pt x="90392" y="192248"/>
                  </a:cubicBezTo>
                  <a:lnTo>
                    <a:pt x="90392" y="177008"/>
                  </a:lnTo>
                  <a:cubicBezTo>
                    <a:pt x="90392" y="171293"/>
                    <a:pt x="94583" y="166245"/>
                    <a:pt x="100298" y="165673"/>
                  </a:cubicBezTo>
                  <a:cubicBezTo>
                    <a:pt x="106966" y="164816"/>
                    <a:pt x="112681" y="170150"/>
                    <a:pt x="112681" y="176722"/>
                  </a:cubicBezTo>
                  <a:close/>
                  <a:moveTo>
                    <a:pt x="90392" y="91283"/>
                  </a:moveTo>
                  <a:lnTo>
                    <a:pt x="90392" y="76329"/>
                  </a:lnTo>
                  <a:cubicBezTo>
                    <a:pt x="90392" y="70614"/>
                    <a:pt x="94583" y="65565"/>
                    <a:pt x="100298" y="64994"/>
                  </a:cubicBezTo>
                  <a:cubicBezTo>
                    <a:pt x="107061" y="64232"/>
                    <a:pt x="112681" y="69471"/>
                    <a:pt x="112681" y="76043"/>
                  </a:cubicBezTo>
                  <a:lnTo>
                    <a:pt x="112681" y="91569"/>
                  </a:lnTo>
                  <a:cubicBezTo>
                    <a:pt x="112681" y="98141"/>
                    <a:pt x="106966" y="103380"/>
                    <a:pt x="100298" y="102618"/>
                  </a:cubicBezTo>
                  <a:cubicBezTo>
                    <a:pt x="94583" y="102046"/>
                    <a:pt x="90392" y="96998"/>
                    <a:pt x="90392" y="91283"/>
                  </a:cubicBezTo>
                  <a:close/>
                  <a:moveTo>
                    <a:pt x="90392" y="227014"/>
                  </a:moveTo>
                  <a:cubicBezTo>
                    <a:pt x="90392" y="220442"/>
                    <a:pt x="96107" y="215203"/>
                    <a:pt x="102775" y="215965"/>
                  </a:cubicBezTo>
                  <a:cubicBezTo>
                    <a:pt x="108490" y="216632"/>
                    <a:pt x="112681" y="221585"/>
                    <a:pt x="112681" y="227300"/>
                  </a:cubicBezTo>
                  <a:lnTo>
                    <a:pt x="112681" y="242254"/>
                  </a:lnTo>
                  <a:cubicBezTo>
                    <a:pt x="112681" y="247969"/>
                    <a:pt x="108490" y="253018"/>
                    <a:pt x="102775" y="253589"/>
                  </a:cubicBezTo>
                  <a:cubicBezTo>
                    <a:pt x="96012" y="254351"/>
                    <a:pt x="90392" y="249112"/>
                    <a:pt x="90392" y="242540"/>
                  </a:cubicBezTo>
                  <a:lnTo>
                    <a:pt x="90392" y="227014"/>
                  </a:lnTo>
                  <a:close/>
                  <a:moveTo>
                    <a:pt x="257651" y="169674"/>
                  </a:moveTo>
                  <a:cubicBezTo>
                    <a:pt x="257461" y="170055"/>
                    <a:pt x="257270" y="170436"/>
                    <a:pt x="256985" y="170721"/>
                  </a:cubicBezTo>
                  <a:lnTo>
                    <a:pt x="206597" y="247398"/>
                  </a:lnTo>
                  <a:cubicBezTo>
                    <a:pt x="204502" y="250541"/>
                    <a:pt x="201073" y="252446"/>
                    <a:pt x="197263" y="252446"/>
                  </a:cubicBezTo>
                  <a:cubicBezTo>
                    <a:pt x="193453" y="252446"/>
                    <a:pt x="190024" y="250541"/>
                    <a:pt x="187928" y="247398"/>
                  </a:cubicBezTo>
                  <a:lnTo>
                    <a:pt x="137541" y="170721"/>
                  </a:lnTo>
                  <a:cubicBezTo>
                    <a:pt x="137351" y="170340"/>
                    <a:pt x="137065" y="169960"/>
                    <a:pt x="136874" y="169674"/>
                  </a:cubicBezTo>
                  <a:cubicBezTo>
                    <a:pt x="126206" y="148623"/>
                    <a:pt x="127254" y="124144"/>
                    <a:pt x="139637" y="104046"/>
                  </a:cubicBezTo>
                  <a:cubicBezTo>
                    <a:pt x="152019" y="83949"/>
                    <a:pt x="173546" y="71947"/>
                    <a:pt x="197168" y="71947"/>
                  </a:cubicBezTo>
                  <a:cubicBezTo>
                    <a:pt x="220789" y="71947"/>
                    <a:pt x="242316" y="83949"/>
                    <a:pt x="254698" y="104046"/>
                  </a:cubicBezTo>
                  <a:cubicBezTo>
                    <a:pt x="267271" y="124144"/>
                    <a:pt x="268319" y="148623"/>
                    <a:pt x="257651" y="169674"/>
                  </a:cubicBezTo>
                  <a:close/>
                  <a:moveTo>
                    <a:pt x="286512" y="171388"/>
                  </a:moveTo>
                  <a:lnTo>
                    <a:pt x="286512" y="156434"/>
                  </a:lnTo>
                  <a:cubicBezTo>
                    <a:pt x="286512" y="150719"/>
                    <a:pt x="290703" y="145671"/>
                    <a:pt x="296418" y="145099"/>
                  </a:cubicBezTo>
                  <a:cubicBezTo>
                    <a:pt x="303181" y="144337"/>
                    <a:pt x="308801" y="149576"/>
                    <a:pt x="308801" y="156148"/>
                  </a:cubicBezTo>
                  <a:lnTo>
                    <a:pt x="308801" y="171674"/>
                  </a:lnTo>
                  <a:cubicBezTo>
                    <a:pt x="308801" y="178246"/>
                    <a:pt x="303086" y="183485"/>
                    <a:pt x="296418" y="182723"/>
                  </a:cubicBezTo>
                  <a:cubicBezTo>
                    <a:pt x="290703" y="182152"/>
                    <a:pt x="286512" y="177103"/>
                    <a:pt x="286512" y="171388"/>
                  </a:cubicBezTo>
                  <a:close/>
                  <a:moveTo>
                    <a:pt x="308801" y="206535"/>
                  </a:moveTo>
                  <a:lnTo>
                    <a:pt x="308801" y="221776"/>
                  </a:lnTo>
                  <a:cubicBezTo>
                    <a:pt x="308801" y="227490"/>
                    <a:pt x="304610" y="232539"/>
                    <a:pt x="298895" y="233110"/>
                  </a:cubicBezTo>
                  <a:cubicBezTo>
                    <a:pt x="292132" y="233872"/>
                    <a:pt x="286512" y="228633"/>
                    <a:pt x="286512" y="222061"/>
                  </a:cubicBezTo>
                  <a:lnTo>
                    <a:pt x="286512" y="206821"/>
                  </a:lnTo>
                  <a:cubicBezTo>
                    <a:pt x="286512" y="201106"/>
                    <a:pt x="290703" y="196058"/>
                    <a:pt x="296418" y="195486"/>
                  </a:cubicBezTo>
                  <a:cubicBezTo>
                    <a:pt x="303086" y="194724"/>
                    <a:pt x="308801" y="199963"/>
                    <a:pt x="308801" y="206535"/>
                  </a:cubicBezTo>
                  <a:close/>
                  <a:moveTo>
                    <a:pt x="286512" y="121096"/>
                  </a:moveTo>
                  <a:lnTo>
                    <a:pt x="286512" y="106142"/>
                  </a:lnTo>
                  <a:cubicBezTo>
                    <a:pt x="286512" y="100427"/>
                    <a:pt x="290703" y="95379"/>
                    <a:pt x="296418" y="94807"/>
                  </a:cubicBezTo>
                  <a:cubicBezTo>
                    <a:pt x="303181" y="94045"/>
                    <a:pt x="308801" y="99284"/>
                    <a:pt x="308801" y="105856"/>
                  </a:cubicBezTo>
                  <a:lnTo>
                    <a:pt x="308801" y="121382"/>
                  </a:lnTo>
                  <a:cubicBezTo>
                    <a:pt x="308801" y="127954"/>
                    <a:pt x="303086" y="133193"/>
                    <a:pt x="296418" y="132431"/>
                  </a:cubicBezTo>
                  <a:cubicBezTo>
                    <a:pt x="290703" y="131860"/>
                    <a:pt x="286512" y="126811"/>
                    <a:pt x="286512" y="121096"/>
                  </a:cubicBezTo>
                  <a:close/>
                  <a:moveTo>
                    <a:pt x="286512" y="256827"/>
                  </a:moveTo>
                  <a:cubicBezTo>
                    <a:pt x="286512" y="250255"/>
                    <a:pt x="292227" y="245016"/>
                    <a:pt x="298895" y="245778"/>
                  </a:cubicBezTo>
                  <a:cubicBezTo>
                    <a:pt x="304610" y="246445"/>
                    <a:pt x="308801" y="251398"/>
                    <a:pt x="308801" y="257113"/>
                  </a:cubicBezTo>
                  <a:lnTo>
                    <a:pt x="308801" y="272068"/>
                  </a:lnTo>
                  <a:cubicBezTo>
                    <a:pt x="308801" y="277782"/>
                    <a:pt x="304610" y="282831"/>
                    <a:pt x="298895" y="283402"/>
                  </a:cubicBezTo>
                  <a:cubicBezTo>
                    <a:pt x="292132" y="284164"/>
                    <a:pt x="286512" y="278926"/>
                    <a:pt x="286512" y="272353"/>
                  </a:cubicBezTo>
                  <a:lnTo>
                    <a:pt x="286512" y="256827"/>
                  </a:lnTo>
                  <a:close/>
                  <a:moveTo>
                    <a:pt x="308801" y="55850"/>
                  </a:moveTo>
                  <a:lnTo>
                    <a:pt x="308801" y="70804"/>
                  </a:lnTo>
                  <a:cubicBezTo>
                    <a:pt x="308801" y="76519"/>
                    <a:pt x="304610" y="81568"/>
                    <a:pt x="298895" y="82139"/>
                  </a:cubicBezTo>
                  <a:cubicBezTo>
                    <a:pt x="292132" y="82901"/>
                    <a:pt x="286512" y="77662"/>
                    <a:pt x="286512" y="71090"/>
                  </a:cubicBezTo>
                  <a:lnTo>
                    <a:pt x="286512" y="55564"/>
                  </a:lnTo>
                  <a:cubicBezTo>
                    <a:pt x="286512" y="48992"/>
                    <a:pt x="292227" y="43753"/>
                    <a:pt x="298895" y="44515"/>
                  </a:cubicBezTo>
                  <a:cubicBezTo>
                    <a:pt x="304610" y="45182"/>
                    <a:pt x="308801" y="50135"/>
                    <a:pt x="308801" y="55850"/>
                  </a:cubicBezTo>
                  <a:close/>
                  <a:moveTo>
                    <a:pt x="112681" y="26037"/>
                  </a:moveTo>
                  <a:lnTo>
                    <a:pt x="112681" y="40991"/>
                  </a:lnTo>
                  <a:cubicBezTo>
                    <a:pt x="112681" y="46706"/>
                    <a:pt x="108490" y="51754"/>
                    <a:pt x="102775" y="52326"/>
                  </a:cubicBezTo>
                  <a:cubicBezTo>
                    <a:pt x="96012" y="53088"/>
                    <a:pt x="90392" y="47849"/>
                    <a:pt x="90392" y="41277"/>
                  </a:cubicBezTo>
                  <a:lnTo>
                    <a:pt x="90392" y="25751"/>
                  </a:lnTo>
                  <a:cubicBezTo>
                    <a:pt x="90392" y="19179"/>
                    <a:pt x="96107" y="13940"/>
                    <a:pt x="102775" y="14702"/>
                  </a:cubicBezTo>
                  <a:cubicBezTo>
                    <a:pt x="108490" y="15273"/>
                    <a:pt x="112681" y="20322"/>
                    <a:pt x="112681" y="26037"/>
                  </a:cubicBezTo>
                  <a:close/>
                  <a:moveTo>
                    <a:pt x="90392" y="292546"/>
                  </a:moveTo>
                  <a:lnTo>
                    <a:pt x="90392" y="277592"/>
                  </a:lnTo>
                  <a:cubicBezTo>
                    <a:pt x="90392" y="271877"/>
                    <a:pt x="94583" y="266829"/>
                    <a:pt x="100298" y="266257"/>
                  </a:cubicBezTo>
                  <a:cubicBezTo>
                    <a:pt x="107061" y="265495"/>
                    <a:pt x="112681" y="270734"/>
                    <a:pt x="112681" y="277306"/>
                  </a:cubicBezTo>
                  <a:lnTo>
                    <a:pt x="112681" y="292832"/>
                  </a:lnTo>
                  <a:cubicBezTo>
                    <a:pt x="112681" y="299404"/>
                    <a:pt x="106966" y="304643"/>
                    <a:pt x="100298" y="303881"/>
                  </a:cubicBezTo>
                  <a:cubicBezTo>
                    <a:pt x="94583" y="303214"/>
                    <a:pt x="90392" y="298261"/>
                    <a:pt x="90392" y="292546"/>
                  </a:cubicBezTo>
                  <a:close/>
                  <a:moveTo>
                    <a:pt x="286512" y="322360"/>
                  </a:moveTo>
                  <a:lnTo>
                    <a:pt x="286512" y="307405"/>
                  </a:lnTo>
                  <a:cubicBezTo>
                    <a:pt x="286512" y="301690"/>
                    <a:pt x="290703" y="296642"/>
                    <a:pt x="296418" y="296070"/>
                  </a:cubicBezTo>
                  <a:cubicBezTo>
                    <a:pt x="303181" y="295308"/>
                    <a:pt x="308801" y="300547"/>
                    <a:pt x="308801" y="307119"/>
                  </a:cubicBezTo>
                  <a:lnTo>
                    <a:pt x="308801" y="322645"/>
                  </a:lnTo>
                  <a:cubicBezTo>
                    <a:pt x="308801" y="329218"/>
                    <a:pt x="303086" y="334456"/>
                    <a:pt x="296418" y="333694"/>
                  </a:cubicBezTo>
                  <a:cubicBezTo>
                    <a:pt x="290703" y="333123"/>
                    <a:pt x="286512" y="328074"/>
                    <a:pt x="286512" y="322360"/>
                  </a:cubicBezTo>
                  <a:close/>
                </a:path>
              </a:pathLst>
            </a:custGeom>
            <a:grpFill/>
            <a:ln w="9525" cap="flat">
              <a:noFill/>
              <a:prstDash val="solid"/>
              <a:miter/>
            </a:ln>
          </p:spPr>
          <p:txBody>
            <a:bodyPr rtlCol="0" anchor="ctr"/>
            <a:lstStyle/>
            <a:p>
              <a:endParaRPr lang="ko-KR" altLang="en-US"/>
            </a:p>
          </p:txBody>
        </p:sp>
      </p:grpSp>
    </p:spTree>
    <p:extLst>
      <p:ext uri="{BB962C8B-B14F-4D97-AF65-F5344CB8AC3E}">
        <p14:creationId xmlns:p14="http://schemas.microsoft.com/office/powerpoint/2010/main" val="164125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CF075E6-0395-6EEC-45E4-98B93A248FE1}"/>
              </a:ext>
            </a:extLst>
          </p:cNvPr>
          <p:cNvSpPr/>
          <p:nvPr/>
        </p:nvSpPr>
        <p:spPr>
          <a:xfrm>
            <a:off x="320" y="-18107"/>
            <a:ext cx="12191356" cy="1238425"/>
          </a:xfrm>
          <a:prstGeom prst="rect">
            <a:avLst/>
          </a:prstGeom>
          <a:solidFill>
            <a:srgbClr val="01539D"/>
          </a:solidFill>
          <a:ln w="6345" cap="flat">
            <a:solidFill>
              <a:srgbClr val="4472C4"/>
            </a:solidFill>
            <a:prstDash val="solid"/>
            <a:miter/>
          </a:ln>
        </p:spPr>
        <p:txBody>
          <a:bodyPr vert="horz" wrap="square" lIns="91435" tIns="45717" rIns="91435" bIns="45717" anchor="ctr" anchorCtr="1" compatLnSpc="1">
            <a:noAutofit/>
          </a:bodyPr>
          <a:lstStyle/>
          <a:p>
            <a:pPr algn="ctr" defTabSz="914269">
              <a:defRPr sz="1800" b="0" i="0" u="none" strike="noStrike" kern="0" cap="none" spc="0" baseline="0">
                <a:solidFill>
                  <a:srgbClr val="000000"/>
                </a:solidFill>
                <a:uFillTx/>
              </a:defRPr>
            </a:pPr>
            <a:endParaRPr lang="en-CH">
              <a:solidFill>
                <a:srgbClr val="FFFFFF"/>
              </a:solidFill>
              <a:latin typeface="Calibri"/>
            </a:endParaRPr>
          </a:p>
        </p:txBody>
      </p:sp>
      <p:sp>
        <p:nvSpPr>
          <p:cNvPr id="3" name="Title 1">
            <a:extLst>
              <a:ext uri="{FF2B5EF4-FFF2-40B4-BE49-F238E27FC236}">
                <a16:creationId xmlns:a16="http://schemas.microsoft.com/office/drawing/2014/main" id="{DF3AB583-5695-10E5-B090-75317BA17A66}"/>
              </a:ext>
            </a:extLst>
          </p:cNvPr>
          <p:cNvSpPr txBox="1"/>
          <p:nvPr/>
        </p:nvSpPr>
        <p:spPr>
          <a:xfrm>
            <a:off x="191291" y="130805"/>
            <a:ext cx="9866900" cy="957893"/>
          </a:xfrm>
          <a:prstGeom prst="rect">
            <a:avLst/>
          </a:prstGeom>
          <a:noFill/>
          <a:ln cap="flat">
            <a:noFill/>
          </a:ln>
        </p:spPr>
        <p:txBody>
          <a:bodyPr vert="horz" wrap="square" lIns="91435" tIns="45717" rIns="91435" bIns="45717" anchor="ctr" anchorCtr="0" compatLnSpc="1">
            <a:normAutofit fontScale="92500" lnSpcReduction="10000"/>
          </a:bodyPr>
          <a:lstStyle/>
          <a:p>
            <a:pPr defTabSz="457135">
              <a:defRPr sz="1800" b="0" i="0" u="none" strike="noStrike" kern="0" cap="none" spc="0" baseline="0">
                <a:solidFill>
                  <a:srgbClr val="000000"/>
                </a:solidFill>
                <a:uFillTx/>
              </a:defRPr>
            </a:pPr>
            <a:r>
              <a:rPr lang="en-US" sz="2000" dirty="0">
                <a:solidFill>
                  <a:srgbClr val="FFFFFF"/>
                </a:solidFill>
                <a:latin typeface="Verdana" pitchFamily="34"/>
                <a:ea typeface="Verdana" pitchFamily="34"/>
              </a:rPr>
              <a:t>Outcomes from the Conference of the Parties serving as the meeting of the Parties to the Paris Agreement (COP28)</a:t>
            </a:r>
          </a:p>
          <a:p>
            <a:pPr defTabSz="457135">
              <a:defRPr sz="1800" b="0" i="0" u="none" strike="noStrike" kern="0" cap="none" spc="0" baseline="0">
                <a:solidFill>
                  <a:srgbClr val="000000"/>
                </a:solidFill>
                <a:uFillTx/>
              </a:defRPr>
            </a:pPr>
            <a:r>
              <a:rPr lang="en-US" sz="2000" dirty="0">
                <a:solidFill>
                  <a:srgbClr val="FFFFFF"/>
                </a:solidFill>
                <a:latin typeface="Verdana" pitchFamily="34"/>
                <a:ea typeface="Verdana" pitchFamily="34"/>
              </a:rPr>
              <a:t>United Arab Emirates, 30 November to 12 December 2023</a:t>
            </a:r>
            <a:endParaRPr lang="en-GB" sz="2000" dirty="0">
              <a:solidFill>
                <a:srgbClr val="FFFFFF"/>
              </a:solidFill>
              <a:latin typeface="Verdana" pitchFamily="34"/>
              <a:ea typeface="Verdana" pitchFamily="34"/>
            </a:endParaRPr>
          </a:p>
        </p:txBody>
      </p:sp>
      <p:pic>
        <p:nvPicPr>
          <p:cNvPr id="4" name="Picture 4" descr="Logo, company name&#10;&#10;Description automatically generated">
            <a:extLst>
              <a:ext uri="{FF2B5EF4-FFF2-40B4-BE49-F238E27FC236}">
                <a16:creationId xmlns:a16="http://schemas.microsoft.com/office/drawing/2014/main" id="{51325A54-F068-4328-39DF-A745C0023792}"/>
              </a:ext>
            </a:extLst>
          </p:cNvPr>
          <p:cNvPicPr>
            <a:picLocks noChangeAspect="1"/>
          </p:cNvPicPr>
          <p:nvPr/>
        </p:nvPicPr>
        <p:blipFill>
          <a:blip r:embed="rId3"/>
          <a:stretch>
            <a:fillRect/>
          </a:stretch>
        </p:blipFill>
        <p:spPr>
          <a:xfrm>
            <a:off x="10058192" y="22984"/>
            <a:ext cx="2133484" cy="1193311"/>
          </a:xfrm>
          <a:prstGeom prst="rect">
            <a:avLst/>
          </a:prstGeom>
          <a:noFill/>
          <a:ln cap="flat">
            <a:noFill/>
          </a:ln>
        </p:spPr>
      </p:pic>
      <p:sp>
        <p:nvSpPr>
          <p:cNvPr id="5" name="Rectangle 2">
            <a:extLst>
              <a:ext uri="{FF2B5EF4-FFF2-40B4-BE49-F238E27FC236}">
                <a16:creationId xmlns:a16="http://schemas.microsoft.com/office/drawing/2014/main" id="{C42C3EAA-6F9A-1684-2D23-2D78EA462254}"/>
              </a:ext>
            </a:extLst>
          </p:cNvPr>
          <p:cNvSpPr/>
          <p:nvPr/>
        </p:nvSpPr>
        <p:spPr>
          <a:xfrm>
            <a:off x="2956721" y="4707305"/>
            <a:ext cx="184720" cy="369326"/>
          </a:xfrm>
          <a:prstGeom prst="rect">
            <a:avLst/>
          </a:prstGeom>
          <a:solidFill>
            <a:srgbClr val="FFFFFF"/>
          </a:solidFill>
          <a:ln cap="flat">
            <a:noFill/>
            <a:prstDash val="solid"/>
          </a:ln>
        </p:spPr>
        <p:txBody>
          <a:bodyPr vert="horz" wrap="none" lIns="91435" tIns="45717" rIns="91435" bIns="45717" anchor="ctr" anchorCtr="0" compatLnSpc="1">
            <a:spAutoFit/>
          </a:bodyPr>
          <a:lstStyle/>
          <a:p>
            <a:pPr defTabSz="914269" hangingPunct="0">
              <a:defRPr sz="1800" b="0" i="0" u="none" strike="noStrike" kern="0" cap="none" spc="0" baseline="0">
                <a:solidFill>
                  <a:srgbClr val="000000"/>
                </a:solidFill>
                <a:uFillTx/>
              </a:defRPr>
            </a:pPr>
            <a:endParaRPr lang="en-CH">
              <a:solidFill>
                <a:srgbClr val="000000"/>
              </a:solidFill>
              <a:latin typeface="Arial" pitchFamily="34"/>
            </a:endParaRPr>
          </a:p>
        </p:txBody>
      </p:sp>
      <p:sp>
        <p:nvSpPr>
          <p:cNvPr id="6" name="TextBox 7">
            <a:extLst>
              <a:ext uri="{FF2B5EF4-FFF2-40B4-BE49-F238E27FC236}">
                <a16:creationId xmlns:a16="http://schemas.microsoft.com/office/drawing/2014/main" id="{E3076276-2046-BFE4-93C8-46D90EC1868F}"/>
              </a:ext>
            </a:extLst>
          </p:cNvPr>
          <p:cNvSpPr txBox="1"/>
          <p:nvPr/>
        </p:nvSpPr>
        <p:spPr>
          <a:xfrm>
            <a:off x="3031040" y="3226362"/>
            <a:ext cx="6143623" cy="369326"/>
          </a:xfrm>
          <a:prstGeom prst="rect">
            <a:avLst/>
          </a:prstGeom>
          <a:noFill/>
          <a:ln cap="flat">
            <a:noFill/>
          </a:ln>
        </p:spPr>
        <p:txBody>
          <a:bodyPr vert="horz" wrap="square" lIns="91435" tIns="45717" rIns="91435" bIns="45717" anchor="t" anchorCtr="0" compatLnSpc="1">
            <a:spAutoFit/>
          </a:bodyPr>
          <a:lstStyle/>
          <a:p>
            <a:pPr defTabSz="914269">
              <a:defRPr sz="1800" b="0" i="0" u="none" strike="noStrike" kern="0" cap="none" spc="0" baseline="0">
                <a:solidFill>
                  <a:srgbClr val="000000"/>
                </a:solidFill>
                <a:uFillTx/>
              </a:defRPr>
            </a:pPr>
            <a:r>
              <a:rPr lang="en-CH">
                <a:solidFill>
                  <a:srgbClr val="000000"/>
                </a:solidFill>
                <a:latin typeface="Times New Roman" pitchFamily="18"/>
              </a:rPr>
              <a:t> </a:t>
            </a:r>
            <a:endParaRPr lang="en-CH">
              <a:solidFill>
                <a:srgbClr val="000000"/>
              </a:solidFill>
              <a:latin typeface="Calibri"/>
            </a:endParaRPr>
          </a:p>
        </p:txBody>
      </p:sp>
      <p:sp>
        <p:nvSpPr>
          <p:cNvPr id="7" name="TextBox 6">
            <a:extLst>
              <a:ext uri="{FF2B5EF4-FFF2-40B4-BE49-F238E27FC236}">
                <a16:creationId xmlns:a16="http://schemas.microsoft.com/office/drawing/2014/main" id="{F7CCE572-2658-2BBF-883B-75008ECC03CD}"/>
              </a:ext>
            </a:extLst>
          </p:cNvPr>
          <p:cNvSpPr txBox="1"/>
          <p:nvPr/>
        </p:nvSpPr>
        <p:spPr>
          <a:xfrm>
            <a:off x="402957" y="1441428"/>
            <a:ext cx="11492318" cy="4849655"/>
          </a:xfrm>
          <a:prstGeom prst="rect">
            <a:avLst/>
          </a:prstGeom>
          <a:noFill/>
          <a:ln cap="flat">
            <a:noFill/>
          </a:ln>
        </p:spPr>
        <p:txBody>
          <a:bodyPr vert="horz" wrap="square" lIns="91435" tIns="45717" rIns="91435" bIns="45717" anchor="t" anchorCtr="0" compatLnSpc="1">
            <a:spAutoFit/>
          </a:bodyPr>
          <a:lstStyle/>
          <a:p>
            <a:pPr marL="263482" lvl="1" defTabSz="914269">
              <a:spcAft>
                <a:spcPts val="600"/>
              </a:spcAft>
              <a:buSzPct val="100000"/>
              <a:defRPr sz="1800" b="0" i="0" u="none" strike="noStrike" kern="0" cap="none" spc="0" baseline="0">
                <a:solidFill>
                  <a:srgbClr val="000000"/>
                </a:solidFill>
                <a:uFillTx/>
              </a:defRPr>
            </a:pPr>
            <a:endParaRPr lang="en-US" sz="1814" dirty="0">
              <a:solidFill>
                <a:srgbClr val="000000"/>
              </a:solidFill>
              <a:latin typeface="Verdana" pitchFamily="34"/>
            </a:endParaRP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2000" dirty="0"/>
              <a:t>FCCC/PA/CMA/2023/L.1 Establishment of a Loss and Damage, Section III Para 21 “Initiatives such as Early Warnings for All, Climate Risk and Early Warning Systems, the Systematic Observations Financing Facility and the Global Shield against Climate Risks are welcome, and relevant actors are encouraged to increase their support for activities that enhance response to loss and damage”</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it-IT" sz="2000" dirty="0"/>
              <a:t>FCCC/PA/CMA/2023/L.17</a:t>
            </a:r>
            <a:r>
              <a:rPr lang="en-US" sz="2000" dirty="0"/>
              <a:t> First global </a:t>
            </a:r>
            <a:r>
              <a:rPr lang="en-US" sz="2000" dirty="0" err="1"/>
              <a:t>stocktake</a:t>
            </a:r>
            <a:r>
              <a:rPr lang="en-US" sz="2000" dirty="0"/>
              <a:t> Section II Collective progress towards achieving Paris Agreement; B. Adaptation Para # 50 “Recalls the United Nations Secretary-General’s call made on World Meteorological Day on 23 March 2022 to protect everyone on Earth through universal coverage of early warning systems against extreme weather and climate change by 2027 and invites development partners, international financial institutions and the operating entities of the Financial Mechanism to provide support for implementation of the Early Warnings for All initiative”</a:t>
            </a:r>
            <a:endParaRPr lang="en-US" sz="1814" dirty="0">
              <a:solidFill>
                <a:srgbClr val="000000"/>
              </a:solidFill>
              <a:latin typeface="Verdana" pitchFamily="34"/>
            </a:endParaRPr>
          </a:p>
          <a:p>
            <a:pPr marL="263482" lvl="1" defTabSz="914269">
              <a:spcAft>
                <a:spcPts val="600"/>
              </a:spcAft>
              <a:buSzPct val="100000"/>
              <a:defRPr sz="1800" b="0" i="0" u="none" strike="noStrike" kern="0" cap="none" spc="0" baseline="0">
                <a:solidFill>
                  <a:srgbClr val="000000"/>
                </a:solidFill>
                <a:uFillTx/>
              </a:defRPr>
            </a:pPr>
            <a:endParaRPr lang="en-US" sz="1600" dirty="0">
              <a:solidFill>
                <a:srgbClr val="000000"/>
              </a:solidFill>
              <a:latin typeface="Verdana" pitchFamily="34"/>
            </a:endParaRPr>
          </a:p>
        </p:txBody>
      </p:sp>
    </p:spTree>
    <p:extLst>
      <p:ext uri="{BB962C8B-B14F-4D97-AF65-F5344CB8AC3E}">
        <p14:creationId xmlns:p14="http://schemas.microsoft.com/office/powerpoint/2010/main" val="4086924826"/>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CF075E6-0395-6EEC-45E4-98B93A248FE1}"/>
              </a:ext>
            </a:extLst>
          </p:cNvPr>
          <p:cNvSpPr/>
          <p:nvPr/>
        </p:nvSpPr>
        <p:spPr>
          <a:xfrm>
            <a:off x="320" y="-18107"/>
            <a:ext cx="12191356" cy="1238425"/>
          </a:xfrm>
          <a:prstGeom prst="rect">
            <a:avLst/>
          </a:prstGeom>
          <a:solidFill>
            <a:srgbClr val="01539D"/>
          </a:solidFill>
          <a:ln w="6345" cap="flat">
            <a:solidFill>
              <a:srgbClr val="4472C4"/>
            </a:solidFill>
            <a:prstDash val="solid"/>
            <a:miter/>
          </a:ln>
        </p:spPr>
        <p:txBody>
          <a:bodyPr vert="horz" wrap="square" lIns="91435" tIns="45717" rIns="91435" bIns="45717" anchor="ctr" anchorCtr="1" compatLnSpc="1">
            <a:noAutofit/>
          </a:bodyPr>
          <a:lstStyle/>
          <a:p>
            <a:pPr algn="ctr" defTabSz="914269">
              <a:defRPr sz="1800" b="0" i="0" u="none" strike="noStrike" kern="0" cap="none" spc="0" baseline="0">
                <a:solidFill>
                  <a:srgbClr val="000000"/>
                </a:solidFill>
                <a:uFillTx/>
              </a:defRPr>
            </a:pPr>
            <a:endParaRPr lang="en-CH">
              <a:solidFill>
                <a:srgbClr val="FFFFFF"/>
              </a:solidFill>
              <a:latin typeface="Calibri"/>
            </a:endParaRPr>
          </a:p>
        </p:txBody>
      </p:sp>
      <p:sp>
        <p:nvSpPr>
          <p:cNvPr id="3" name="Title 1">
            <a:extLst>
              <a:ext uri="{FF2B5EF4-FFF2-40B4-BE49-F238E27FC236}">
                <a16:creationId xmlns:a16="http://schemas.microsoft.com/office/drawing/2014/main" id="{DF3AB583-5695-10E5-B090-75317BA17A66}"/>
              </a:ext>
            </a:extLst>
          </p:cNvPr>
          <p:cNvSpPr txBox="1"/>
          <p:nvPr/>
        </p:nvSpPr>
        <p:spPr>
          <a:xfrm>
            <a:off x="191291" y="130805"/>
            <a:ext cx="9866900" cy="957893"/>
          </a:xfrm>
          <a:prstGeom prst="rect">
            <a:avLst/>
          </a:prstGeom>
          <a:noFill/>
          <a:ln cap="flat">
            <a:noFill/>
          </a:ln>
        </p:spPr>
        <p:txBody>
          <a:bodyPr vert="horz" wrap="square" lIns="91435" tIns="45717" rIns="91435" bIns="45717" anchor="ctr" anchorCtr="0" compatLnSpc="1">
            <a:normAutofit fontScale="92500" lnSpcReduction="10000"/>
          </a:bodyPr>
          <a:lstStyle/>
          <a:p>
            <a:pPr defTabSz="457135">
              <a:defRPr sz="1800" b="0" i="0" u="none" strike="noStrike" kern="0" cap="none" spc="0" baseline="0">
                <a:solidFill>
                  <a:srgbClr val="000000"/>
                </a:solidFill>
                <a:uFillTx/>
              </a:defRPr>
            </a:pPr>
            <a:r>
              <a:rPr lang="en-US" sz="2000" dirty="0">
                <a:solidFill>
                  <a:srgbClr val="FFFFFF"/>
                </a:solidFill>
                <a:latin typeface="Verdana" pitchFamily="34"/>
                <a:ea typeface="Verdana" pitchFamily="34"/>
              </a:rPr>
              <a:t>Outcomes from the Conference of the Parties serving as the meeting of the Parties to the Paris Agreement (COP28)</a:t>
            </a:r>
          </a:p>
          <a:p>
            <a:pPr defTabSz="457135">
              <a:defRPr sz="1800" b="0" i="0" u="none" strike="noStrike" kern="0" cap="none" spc="0" baseline="0">
                <a:solidFill>
                  <a:srgbClr val="000000"/>
                </a:solidFill>
                <a:uFillTx/>
              </a:defRPr>
            </a:pPr>
            <a:r>
              <a:rPr lang="en-US" sz="2000" dirty="0">
                <a:solidFill>
                  <a:srgbClr val="FFFFFF"/>
                </a:solidFill>
                <a:latin typeface="Verdana" pitchFamily="34"/>
                <a:ea typeface="Verdana" pitchFamily="34"/>
              </a:rPr>
              <a:t>United Arab Emirates, 30 November to 12 December 2023 </a:t>
            </a:r>
            <a:r>
              <a:rPr lang="en-US" sz="2000" dirty="0" err="1">
                <a:solidFill>
                  <a:srgbClr val="FFFFFF"/>
                </a:solidFill>
                <a:latin typeface="Verdana" pitchFamily="34"/>
                <a:ea typeface="Verdana" pitchFamily="34"/>
              </a:rPr>
              <a:t>cont</a:t>
            </a:r>
            <a:r>
              <a:rPr lang="en-US" sz="2000" dirty="0">
                <a:solidFill>
                  <a:srgbClr val="FFFFFF"/>
                </a:solidFill>
                <a:latin typeface="Verdana" pitchFamily="34"/>
                <a:ea typeface="Verdana" pitchFamily="34"/>
              </a:rPr>
              <a:t>…</a:t>
            </a:r>
            <a:endParaRPr lang="en-GB" sz="2000" dirty="0">
              <a:solidFill>
                <a:srgbClr val="FFFFFF"/>
              </a:solidFill>
              <a:latin typeface="Verdana" pitchFamily="34"/>
              <a:ea typeface="Verdana" pitchFamily="34"/>
            </a:endParaRPr>
          </a:p>
        </p:txBody>
      </p:sp>
      <p:pic>
        <p:nvPicPr>
          <p:cNvPr id="4" name="Picture 4" descr="Logo, company name&#10;&#10;Description automatically generated">
            <a:extLst>
              <a:ext uri="{FF2B5EF4-FFF2-40B4-BE49-F238E27FC236}">
                <a16:creationId xmlns:a16="http://schemas.microsoft.com/office/drawing/2014/main" id="{51325A54-F068-4328-39DF-A745C0023792}"/>
              </a:ext>
            </a:extLst>
          </p:cNvPr>
          <p:cNvPicPr>
            <a:picLocks noChangeAspect="1"/>
          </p:cNvPicPr>
          <p:nvPr/>
        </p:nvPicPr>
        <p:blipFill>
          <a:blip r:embed="rId3"/>
          <a:stretch>
            <a:fillRect/>
          </a:stretch>
        </p:blipFill>
        <p:spPr>
          <a:xfrm>
            <a:off x="10058192" y="22984"/>
            <a:ext cx="2133484" cy="1193311"/>
          </a:xfrm>
          <a:prstGeom prst="rect">
            <a:avLst/>
          </a:prstGeom>
          <a:noFill/>
          <a:ln cap="flat">
            <a:noFill/>
          </a:ln>
        </p:spPr>
      </p:pic>
      <p:sp>
        <p:nvSpPr>
          <p:cNvPr id="5" name="Rectangle 2">
            <a:extLst>
              <a:ext uri="{FF2B5EF4-FFF2-40B4-BE49-F238E27FC236}">
                <a16:creationId xmlns:a16="http://schemas.microsoft.com/office/drawing/2014/main" id="{C42C3EAA-6F9A-1684-2D23-2D78EA462254}"/>
              </a:ext>
            </a:extLst>
          </p:cNvPr>
          <p:cNvSpPr/>
          <p:nvPr/>
        </p:nvSpPr>
        <p:spPr>
          <a:xfrm>
            <a:off x="2956721" y="4707305"/>
            <a:ext cx="184720" cy="369326"/>
          </a:xfrm>
          <a:prstGeom prst="rect">
            <a:avLst/>
          </a:prstGeom>
          <a:solidFill>
            <a:srgbClr val="FFFFFF"/>
          </a:solidFill>
          <a:ln cap="flat">
            <a:noFill/>
            <a:prstDash val="solid"/>
          </a:ln>
        </p:spPr>
        <p:txBody>
          <a:bodyPr vert="horz" wrap="none" lIns="91435" tIns="45717" rIns="91435" bIns="45717" anchor="ctr" anchorCtr="0" compatLnSpc="1">
            <a:spAutoFit/>
          </a:bodyPr>
          <a:lstStyle/>
          <a:p>
            <a:pPr defTabSz="914269" hangingPunct="0">
              <a:defRPr sz="1800" b="0" i="0" u="none" strike="noStrike" kern="0" cap="none" spc="0" baseline="0">
                <a:solidFill>
                  <a:srgbClr val="000000"/>
                </a:solidFill>
                <a:uFillTx/>
              </a:defRPr>
            </a:pPr>
            <a:endParaRPr lang="en-CH">
              <a:solidFill>
                <a:srgbClr val="000000"/>
              </a:solidFill>
              <a:latin typeface="Arial" pitchFamily="34"/>
            </a:endParaRPr>
          </a:p>
        </p:txBody>
      </p:sp>
      <p:sp>
        <p:nvSpPr>
          <p:cNvPr id="6" name="TextBox 7">
            <a:extLst>
              <a:ext uri="{FF2B5EF4-FFF2-40B4-BE49-F238E27FC236}">
                <a16:creationId xmlns:a16="http://schemas.microsoft.com/office/drawing/2014/main" id="{E3076276-2046-BFE4-93C8-46D90EC1868F}"/>
              </a:ext>
            </a:extLst>
          </p:cNvPr>
          <p:cNvSpPr txBox="1"/>
          <p:nvPr/>
        </p:nvSpPr>
        <p:spPr>
          <a:xfrm>
            <a:off x="3031040" y="3226362"/>
            <a:ext cx="6143623" cy="369326"/>
          </a:xfrm>
          <a:prstGeom prst="rect">
            <a:avLst/>
          </a:prstGeom>
          <a:noFill/>
          <a:ln cap="flat">
            <a:noFill/>
          </a:ln>
        </p:spPr>
        <p:txBody>
          <a:bodyPr vert="horz" wrap="square" lIns="91435" tIns="45717" rIns="91435" bIns="45717" anchor="t" anchorCtr="0" compatLnSpc="1">
            <a:spAutoFit/>
          </a:bodyPr>
          <a:lstStyle/>
          <a:p>
            <a:pPr defTabSz="914269">
              <a:defRPr sz="1800" b="0" i="0" u="none" strike="noStrike" kern="0" cap="none" spc="0" baseline="0">
                <a:solidFill>
                  <a:srgbClr val="000000"/>
                </a:solidFill>
                <a:uFillTx/>
              </a:defRPr>
            </a:pPr>
            <a:r>
              <a:rPr lang="en-CH">
                <a:solidFill>
                  <a:srgbClr val="000000"/>
                </a:solidFill>
                <a:latin typeface="Times New Roman" pitchFamily="18"/>
              </a:rPr>
              <a:t> </a:t>
            </a:r>
            <a:endParaRPr lang="en-CH">
              <a:solidFill>
                <a:srgbClr val="000000"/>
              </a:solidFill>
              <a:latin typeface="Calibri"/>
            </a:endParaRPr>
          </a:p>
        </p:txBody>
      </p:sp>
      <p:sp>
        <p:nvSpPr>
          <p:cNvPr id="7" name="TextBox 6">
            <a:extLst>
              <a:ext uri="{FF2B5EF4-FFF2-40B4-BE49-F238E27FC236}">
                <a16:creationId xmlns:a16="http://schemas.microsoft.com/office/drawing/2014/main" id="{F7CCE572-2658-2BBF-883B-75008ECC03CD}"/>
              </a:ext>
            </a:extLst>
          </p:cNvPr>
          <p:cNvSpPr txBox="1"/>
          <p:nvPr/>
        </p:nvSpPr>
        <p:spPr>
          <a:xfrm>
            <a:off x="402957" y="1441428"/>
            <a:ext cx="11492318" cy="3849381"/>
          </a:xfrm>
          <a:prstGeom prst="rect">
            <a:avLst/>
          </a:prstGeom>
          <a:noFill/>
          <a:ln cap="flat">
            <a:noFill/>
          </a:ln>
        </p:spPr>
        <p:txBody>
          <a:bodyPr vert="horz" wrap="square" lIns="91435" tIns="45717" rIns="91435" bIns="45717" anchor="t" anchorCtr="0" compatLnSpc="1">
            <a:spAutoFit/>
          </a:bodyPr>
          <a:lstStyle/>
          <a:p>
            <a:pPr marL="263482" lvl="1" defTabSz="914269">
              <a:spcAft>
                <a:spcPts val="600"/>
              </a:spcAft>
              <a:buSzPct val="100000"/>
              <a:defRPr sz="1800" b="0" i="0" u="none" strike="noStrike" kern="0" cap="none" spc="0" baseline="0">
                <a:solidFill>
                  <a:srgbClr val="000000"/>
                </a:solidFill>
                <a:uFillTx/>
              </a:defRPr>
            </a:pPr>
            <a:endParaRPr lang="en-US" sz="1814" dirty="0">
              <a:solidFill>
                <a:srgbClr val="000000"/>
              </a:solidFill>
              <a:latin typeface="Verdana" pitchFamily="34"/>
            </a:endParaRP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it-IT" sz="2000" dirty="0"/>
              <a:t>FCCC/PA/CMA/2023/L.17</a:t>
            </a:r>
            <a:r>
              <a:rPr lang="en-US" sz="2000" dirty="0"/>
              <a:t> First global </a:t>
            </a:r>
            <a:r>
              <a:rPr lang="en-US" sz="2000" dirty="0" err="1"/>
              <a:t>stocktake</a:t>
            </a:r>
            <a:r>
              <a:rPr lang="en-US" sz="2000" dirty="0"/>
              <a:t> Section II Collective progress towards achieving Paris Agreement; B. Adaptation Para # 64 Global Goal on Adaptation “(a) Impact, vulnerability and risk assessment: by 2030 all Parties have conducted up-to-date assessments of climate hazards, climate change impacts and exposure to risks and vulnerabilities and have used the outcomes of these assessments to inform their formulation of national adaptation plans, policy instruments, and planning processes and/or strategies, and </a:t>
            </a:r>
            <a:r>
              <a:rPr lang="en-US" sz="2000" i="1" u="sng" dirty="0"/>
              <a:t>by 2027 all Parties have established multi-hazard early warning systems, climate information services for risk reduction and systematic observation to support improved climate-related data, information and services;”</a:t>
            </a:r>
            <a:endParaRPr lang="en-US" sz="1814" i="1" u="sng" dirty="0">
              <a:solidFill>
                <a:srgbClr val="000000"/>
              </a:solidFill>
              <a:latin typeface="Verdana" pitchFamily="34"/>
            </a:endParaRPr>
          </a:p>
          <a:p>
            <a:pPr marL="263482" lvl="1" defTabSz="914269">
              <a:spcAft>
                <a:spcPts val="600"/>
              </a:spcAft>
              <a:buSzPct val="100000"/>
              <a:defRPr sz="1800" b="0" i="0" u="none" strike="noStrike" kern="0" cap="none" spc="0" baseline="0">
                <a:solidFill>
                  <a:srgbClr val="000000"/>
                </a:solidFill>
                <a:uFillTx/>
              </a:defRPr>
            </a:pPr>
            <a:endParaRPr lang="en-US" sz="1600" dirty="0">
              <a:solidFill>
                <a:srgbClr val="000000"/>
              </a:solidFill>
              <a:latin typeface="Verdana" pitchFamily="34"/>
            </a:endParaRPr>
          </a:p>
        </p:txBody>
      </p:sp>
    </p:spTree>
    <p:extLst>
      <p:ext uri="{BB962C8B-B14F-4D97-AF65-F5344CB8AC3E}">
        <p14:creationId xmlns:p14="http://schemas.microsoft.com/office/powerpoint/2010/main" val="3291448138"/>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6E96-4EF8-D548-940B-D792EB049639}"/>
              </a:ext>
            </a:extLst>
          </p:cNvPr>
          <p:cNvSpPr>
            <a:spLocks noGrp="1"/>
          </p:cNvSpPr>
          <p:nvPr>
            <p:ph type="title"/>
          </p:nvPr>
        </p:nvSpPr>
        <p:spPr>
          <a:xfrm>
            <a:off x="5467687" y="1680727"/>
            <a:ext cx="6544028" cy="2731037"/>
          </a:xfrm>
        </p:spPr>
        <p:txBody>
          <a:bodyPr/>
          <a:lstStyle/>
          <a:p>
            <a:r>
              <a:rPr lang="en-US" dirty="0"/>
              <a:t>WMO’s approach to EW4All</a:t>
            </a:r>
            <a:br>
              <a:rPr lang="en-US" dirty="0"/>
            </a:br>
            <a:br>
              <a:rPr lang="en-US" dirty="0"/>
            </a:br>
            <a:r>
              <a:rPr lang="en-US" dirty="0"/>
              <a:t>Overview</a:t>
            </a:r>
          </a:p>
        </p:txBody>
      </p:sp>
      <p:pic>
        <p:nvPicPr>
          <p:cNvPr id="3" name="Picture 2">
            <a:extLst>
              <a:ext uri="{FF2B5EF4-FFF2-40B4-BE49-F238E27FC236}">
                <a16:creationId xmlns:a16="http://schemas.microsoft.com/office/drawing/2014/main" id="{66338D61-895E-710C-8AC6-52F8E93680C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80"/>
            <a:ext cx="4944862" cy="6857641"/>
          </a:xfrm>
          <a:prstGeom prst="rect">
            <a:avLst/>
          </a:prstGeom>
        </p:spPr>
      </p:pic>
    </p:spTree>
    <p:extLst>
      <p:ext uri="{BB962C8B-B14F-4D97-AF65-F5344CB8AC3E}">
        <p14:creationId xmlns:p14="http://schemas.microsoft.com/office/powerpoint/2010/main" val="58667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CF075E6-0395-6EEC-45E4-98B93A248FE1}"/>
              </a:ext>
            </a:extLst>
          </p:cNvPr>
          <p:cNvSpPr/>
          <p:nvPr/>
        </p:nvSpPr>
        <p:spPr>
          <a:xfrm>
            <a:off x="320" y="-18107"/>
            <a:ext cx="12191356" cy="1238425"/>
          </a:xfrm>
          <a:prstGeom prst="rect">
            <a:avLst/>
          </a:prstGeom>
          <a:solidFill>
            <a:srgbClr val="01539D"/>
          </a:solidFill>
          <a:ln w="6345" cap="flat">
            <a:solidFill>
              <a:srgbClr val="4472C4"/>
            </a:solidFill>
            <a:prstDash val="solid"/>
            <a:miter/>
          </a:ln>
        </p:spPr>
        <p:txBody>
          <a:bodyPr vert="horz" wrap="square" lIns="91435" tIns="45717" rIns="91435" bIns="45717" anchor="ctr" anchorCtr="1" compatLnSpc="1">
            <a:noAutofit/>
          </a:bodyPr>
          <a:lstStyle/>
          <a:p>
            <a:pPr algn="ctr" defTabSz="914269">
              <a:defRPr sz="1800" b="0" i="0" u="none" strike="noStrike" kern="0" cap="none" spc="0" baseline="0">
                <a:solidFill>
                  <a:srgbClr val="000000"/>
                </a:solidFill>
                <a:uFillTx/>
              </a:defRPr>
            </a:pPr>
            <a:endParaRPr lang="en-CH">
              <a:solidFill>
                <a:srgbClr val="FFFFFF"/>
              </a:solidFill>
              <a:latin typeface="Calibri"/>
            </a:endParaRPr>
          </a:p>
        </p:txBody>
      </p:sp>
      <p:sp>
        <p:nvSpPr>
          <p:cNvPr id="3" name="Title 1">
            <a:extLst>
              <a:ext uri="{FF2B5EF4-FFF2-40B4-BE49-F238E27FC236}">
                <a16:creationId xmlns:a16="http://schemas.microsoft.com/office/drawing/2014/main" id="{DF3AB583-5695-10E5-B090-75317BA17A66}"/>
              </a:ext>
            </a:extLst>
          </p:cNvPr>
          <p:cNvSpPr txBox="1"/>
          <p:nvPr/>
        </p:nvSpPr>
        <p:spPr>
          <a:xfrm>
            <a:off x="191291" y="130805"/>
            <a:ext cx="9866900" cy="957893"/>
          </a:xfrm>
          <a:prstGeom prst="rect">
            <a:avLst/>
          </a:prstGeom>
          <a:noFill/>
          <a:ln cap="flat">
            <a:noFill/>
          </a:ln>
        </p:spPr>
        <p:txBody>
          <a:bodyPr vert="horz" wrap="square" lIns="91435" tIns="45717" rIns="91435" bIns="45717" anchor="ctr" anchorCtr="0" compatLnSpc="1">
            <a:normAutofit/>
          </a:bodyPr>
          <a:lstStyle/>
          <a:p>
            <a:pPr defTabSz="457135">
              <a:defRPr sz="1800" b="0" i="0" u="none" strike="noStrike" kern="0" cap="none" spc="0" baseline="0">
                <a:solidFill>
                  <a:srgbClr val="000000"/>
                </a:solidFill>
                <a:uFillTx/>
              </a:defRPr>
            </a:pPr>
            <a:r>
              <a:rPr lang="en-US" sz="2000" dirty="0">
                <a:solidFill>
                  <a:srgbClr val="FFFFFF"/>
                </a:solidFill>
                <a:latin typeface="Verdana" pitchFamily="34"/>
                <a:ea typeface="Verdana" pitchFamily="34"/>
              </a:rPr>
              <a:t>Upcoming engagement </a:t>
            </a:r>
            <a:endParaRPr lang="en-GB" sz="2000" dirty="0">
              <a:solidFill>
                <a:srgbClr val="FFFFFF"/>
              </a:solidFill>
              <a:latin typeface="Verdana" pitchFamily="34"/>
              <a:ea typeface="Verdana" pitchFamily="34"/>
            </a:endParaRPr>
          </a:p>
        </p:txBody>
      </p:sp>
      <p:pic>
        <p:nvPicPr>
          <p:cNvPr id="4" name="Picture 4" descr="Logo, company name&#10;&#10;Description automatically generated">
            <a:extLst>
              <a:ext uri="{FF2B5EF4-FFF2-40B4-BE49-F238E27FC236}">
                <a16:creationId xmlns:a16="http://schemas.microsoft.com/office/drawing/2014/main" id="{51325A54-F068-4328-39DF-A745C0023792}"/>
              </a:ext>
            </a:extLst>
          </p:cNvPr>
          <p:cNvPicPr>
            <a:picLocks noChangeAspect="1"/>
          </p:cNvPicPr>
          <p:nvPr/>
        </p:nvPicPr>
        <p:blipFill>
          <a:blip r:embed="rId3"/>
          <a:stretch>
            <a:fillRect/>
          </a:stretch>
        </p:blipFill>
        <p:spPr>
          <a:xfrm>
            <a:off x="10058192" y="22984"/>
            <a:ext cx="2133484" cy="1193311"/>
          </a:xfrm>
          <a:prstGeom prst="rect">
            <a:avLst/>
          </a:prstGeom>
          <a:noFill/>
          <a:ln cap="flat">
            <a:noFill/>
          </a:ln>
        </p:spPr>
      </p:pic>
      <p:sp>
        <p:nvSpPr>
          <p:cNvPr id="5" name="Rectangle 2">
            <a:extLst>
              <a:ext uri="{FF2B5EF4-FFF2-40B4-BE49-F238E27FC236}">
                <a16:creationId xmlns:a16="http://schemas.microsoft.com/office/drawing/2014/main" id="{C42C3EAA-6F9A-1684-2D23-2D78EA462254}"/>
              </a:ext>
            </a:extLst>
          </p:cNvPr>
          <p:cNvSpPr/>
          <p:nvPr/>
        </p:nvSpPr>
        <p:spPr>
          <a:xfrm>
            <a:off x="2956721" y="4707305"/>
            <a:ext cx="184720" cy="369326"/>
          </a:xfrm>
          <a:prstGeom prst="rect">
            <a:avLst/>
          </a:prstGeom>
          <a:solidFill>
            <a:srgbClr val="FFFFFF"/>
          </a:solidFill>
          <a:ln cap="flat">
            <a:noFill/>
            <a:prstDash val="solid"/>
          </a:ln>
        </p:spPr>
        <p:txBody>
          <a:bodyPr vert="horz" wrap="none" lIns="91435" tIns="45717" rIns="91435" bIns="45717" anchor="ctr" anchorCtr="0" compatLnSpc="1">
            <a:spAutoFit/>
          </a:bodyPr>
          <a:lstStyle/>
          <a:p>
            <a:pPr defTabSz="914269" hangingPunct="0">
              <a:defRPr sz="1800" b="0" i="0" u="none" strike="noStrike" kern="0" cap="none" spc="0" baseline="0">
                <a:solidFill>
                  <a:srgbClr val="000000"/>
                </a:solidFill>
                <a:uFillTx/>
              </a:defRPr>
            </a:pPr>
            <a:endParaRPr lang="en-CH">
              <a:solidFill>
                <a:srgbClr val="000000"/>
              </a:solidFill>
              <a:latin typeface="Arial" pitchFamily="34"/>
            </a:endParaRPr>
          </a:p>
        </p:txBody>
      </p:sp>
      <p:sp>
        <p:nvSpPr>
          <p:cNvPr id="6" name="TextBox 7">
            <a:extLst>
              <a:ext uri="{FF2B5EF4-FFF2-40B4-BE49-F238E27FC236}">
                <a16:creationId xmlns:a16="http://schemas.microsoft.com/office/drawing/2014/main" id="{E3076276-2046-BFE4-93C8-46D90EC1868F}"/>
              </a:ext>
            </a:extLst>
          </p:cNvPr>
          <p:cNvSpPr txBox="1"/>
          <p:nvPr/>
        </p:nvSpPr>
        <p:spPr>
          <a:xfrm>
            <a:off x="3031040" y="3226362"/>
            <a:ext cx="6143623" cy="369326"/>
          </a:xfrm>
          <a:prstGeom prst="rect">
            <a:avLst/>
          </a:prstGeom>
          <a:noFill/>
          <a:ln cap="flat">
            <a:noFill/>
          </a:ln>
        </p:spPr>
        <p:txBody>
          <a:bodyPr vert="horz" wrap="square" lIns="91435" tIns="45717" rIns="91435" bIns="45717" anchor="t" anchorCtr="0" compatLnSpc="1">
            <a:spAutoFit/>
          </a:bodyPr>
          <a:lstStyle/>
          <a:p>
            <a:pPr defTabSz="914269">
              <a:defRPr sz="1800" b="0" i="0" u="none" strike="noStrike" kern="0" cap="none" spc="0" baseline="0">
                <a:solidFill>
                  <a:srgbClr val="000000"/>
                </a:solidFill>
                <a:uFillTx/>
              </a:defRPr>
            </a:pPr>
            <a:r>
              <a:rPr lang="en-CH">
                <a:solidFill>
                  <a:srgbClr val="000000"/>
                </a:solidFill>
                <a:latin typeface="Times New Roman" pitchFamily="18"/>
              </a:rPr>
              <a:t> </a:t>
            </a:r>
            <a:endParaRPr lang="en-CH">
              <a:solidFill>
                <a:srgbClr val="000000"/>
              </a:solidFill>
              <a:latin typeface="Calibri"/>
            </a:endParaRPr>
          </a:p>
        </p:txBody>
      </p:sp>
      <p:sp>
        <p:nvSpPr>
          <p:cNvPr id="7" name="TextBox 6">
            <a:extLst>
              <a:ext uri="{FF2B5EF4-FFF2-40B4-BE49-F238E27FC236}">
                <a16:creationId xmlns:a16="http://schemas.microsoft.com/office/drawing/2014/main" id="{F7CCE572-2658-2BBF-883B-75008ECC03CD}"/>
              </a:ext>
            </a:extLst>
          </p:cNvPr>
          <p:cNvSpPr txBox="1"/>
          <p:nvPr/>
        </p:nvSpPr>
        <p:spPr>
          <a:xfrm>
            <a:off x="5379313" y="1441428"/>
            <a:ext cx="6515961" cy="5957651"/>
          </a:xfrm>
          <a:prstGeom prst="rect">
            <a:avLst/>
          </a:prstGeom>
          <a:noFill/>
          <a:ln cap="flat">
            <a:noFill/>
          </a:ln>
        </p:spPr>
        <p:txBody>
          <a:bodyPr vert="horz" wrap="square" lIns="91435" tIns="45717" rIns="91435" bIns="45717" anchor="t" anchorCtr="0" compatLnSpc="1">
            <a:spAutoFit/>
          </a:bodyPr>
          <a:lstStyle/>
          <a:p>
            <a:pPr marL="263483" lvl="1" defTabSz="914269">
              <a:defRPr sz="1800" b="0" i="0" u="none" strike="noStrike" kern="0" cap="none" spc="0" baseline="0">
                <a:solidFill>
                  <a:srgbClr val="000000"/>
                </a:solidFill>
                <a:uFillTx/>
              </a:defRPr>
            </a:pPr>
            <a:r>
              <a:rPr lang="en-US" sz="1400" dirty="0">
                <a:solidFill>
                  <a:srgbClr val="000000"/>
                </a:solidFill>
                <a:latin typeface="Verdana" pitchFamily="34"/>
              </a:rPr>
              <a:t>WMO role, approach and commitment</a:t>
            </a:r>
          </a:p>
          <a:p>
            <a:pPr marL="263482" lvl="1" defTabSz="914269">
              <a:spcAft>
                <a:spcPts val="600"/>
              </a:spcAft>
              <a:buSzPct val="100000"/>
              <a:defRPr sz="1800" b="0" i="0" u="none" strike="noStrike" kern="0" cap="none" spc="0" baseline="0">
                <a:solidFill>
                  <a:srgbClr val="000000"/>
                </a:solidFill>
                <a:uFillTx/>
              </a:defRPr>
            </a:pPr>
            <a:endParaRPr lang="en-US" sz="1400" dirty="0">
              <a:solidFill>
                <a:srgbClr val="000000"/>
              </a:solidFill>
              <a:latin typeface="Verdana" pitchFamily="34"/>
            </a:endParaRP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1400" dirty="0">
                <a:solidFill>
                  <a:srgbClr val="000000"/>
                </a:solidFill>
                <a:latin typeface="Verdana" pitchFamily="34"/>
              </a:rPr>
              <a:t>WMO Co-leads the EW4All initiative with UNDRR at the UN SG’s request</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1400" dirty="0">
                <a:solidFill>
                  <a:srgbClr val="000000"/>
                </a:solidFill>
                <a:latin typeface="Verdana" pitchFamily="34"/>
              </a:rPr>
              <a:t>WMO leads and coordinates Pillar 2 activities on detection, observations, monitoring, analysis, and forecasting of hazards and contributes to all other Pillars and interpillar activities </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1400" dirty="0">
                <a:solidFill>
                  <a:srgbClr val="000000"/>
                </a:solidFill>
                <a:latin typeface="Verdana" pitchFamily="34"/>
              </a:rPr>
              <a:t>WMO Congress accorded EW4All the highest priority in the WMO Strategic Plan 2024-2027</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1400" dirty="0">
                <a:solidFill>
                  <a:srgbClr val="000000"/>
                </a:solidFill>
                <a:latin typeface="Verdana" pitchFamily="34"/>
              </a:rPr>
              <a:t>Rapid Assessment for Members launched during WMO Congress and results used to inform national consultations</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r>
              <a:rPr lang="en-US" sz="1400" dirty="0">
                <a:solidFill>
                  <a:srgbClr val="000000"/>
                </a:solidFill>
                <a:latin typeface="Verdana" pitchFamily="34"/>
              </a:rPr>
              <a:t>Roles of different WMO organs:</a:t>
            </a:r>
          </a:p>
          <a:p>
            <a:pPr marL="1006432" lvl="2" indent="-285750" defTabSz="914269">
              <a:spcAft>
                <a:spcPts val="600"/>
              </a:spcAf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rgbClr val="000000"/>
                </a:solidFill>
                <a:latin typeface="Verdana" pitchFamily="34"/>
              </a:rPr>
              <a:t>WMO Members, as the actors with the primary responsibility to establish multi-hazard early warning systems</a:t>
            </a:r>
          </a:p>
          <a:p>
            <a:pPr marL="1006432" lvl="2" indent="-285750" defTabSz="914269">
              <a:spcAft>
                <a:spcPts val="600"/>
              </a:spcAf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rgbClr val="000000"/>
                </a:solidFill>
                <a:latin typeface="Verdana" pitchFamily="34"/>
              </a:rPr>
              <a:t>World Meteorological Congress and Executive Council</a:t>
            </a:r>
          </a:p>
          <a:p>
            <a:pPr marL="1006432" lvl="2" indent="-285750" defTabSz="914269">
              <a:spcAft>
                <a:spcPts val="600"/>
              </a:spcAf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rgbClr val="000000"/>
                </a:solidFill>
                <a:latin typeface="Verdana" pitchFamily="34"/>
              </a:rPr>
              <a:t>WMO Regional Associations</a:t>
            </a:r>
          </a:p>
          <a:p>
            <a:pPr marL="1006432" lvl="2" indent="-285750" defTabSz="914269">
              <a:spcAft>
                <a:spcPts val="600"/>
              </a:spcAf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rgbClr val="000000"/>
                </a:solidFill>
                <a:latin typeface="Verdana" pitchFamily="34"/>
              </a:rPr>
              <a:t>WMO Technical commissions</a:t>
            </a:r>
          </a:p>
          <a:p>
            <a:pPr marL="1006432" lvl="2" indent="-285750" defTabSz="914269">
              <a:spcAft>
                <a:spcPts val="600"/>
              </a:spcAf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rgbClr val="000000"/>
                </a:solidFill>
                <a:latin typeface="Verdana" pitchFamily="34"/>
              </a:rPr>
              <a:t>WMO Secretariat</a:t>
            </a:r>
          </a:p>
          <a:p>
            <a:pPr marL="538083" lvl="1" indent="-274601" defTabSz="914269">
              <a:spcAft>
                <a:spcPts val="600"/>
              </a:spcAft>
              <a:buSzPct val="100000"/>
              <a:buFont typeface="Wingdings" panose="05000000000000000000" pitchFamily="2" charset="2"/>
              <a:buChar char="q"/>
              <a:defRPr sz="1800" b="0" i="0" u="none" strike="noStrike" kern="0" cap="none" spc="0" baseline="0">
                <a:solidFill>
                  <a:srgbClr val="000000"/>
                </a:solidFill>
                <a:uFillTx/>
              </a:defRPr>
            </a:pPr>
            <a:endParaRPr lang="en-US" sz="1814" dirty="0">
              <a:solidFill>
                <a:srgbClr val="000000"/>
              </a:solidFill>
              <a:latin typeface="Verdana" pitchFamily="34"/>
            </a:endParaRPr>
          </a:p>
          <a:p>
            <a:pPr marL="737145" lvl="2" defTabSz="914269">
              <a:spcAft>
                <a:spcPts val="600"/>
              </a:spcAft>
              <a:buSzPct val="100000"/>
              <a:defRPr sz="1800" b="0" i="0" u="none" strike="noStrike" kern="0" cap="none" spc="0" baseline="0">
                <a:solidFill>
                  <a:srgbClr val="000000"/>
                </a:solidFill>
                <a:uFillTx/>
              </a:defRPr>
            </a:pPr>
            <a:endParaRPr lang="en-US" sz="1600" dirty="0">
              <a:solidFill>
                <a:srgbClr val="000000"/>
              </a:solidFill>
              <a:latin typeface="Verdana" pitchFamily="34"/>
            </a:endParaRPr>
          </a:p>
          <a:p>
            <a:pPr marL="263482" lvl="1" defTabSz="914269">
              <a:spcAft>
                <a:spcPts val="600"/>
              </a:spcAft>
              <a:buSzPct val="100000"/>
              <a:defRPr sz="1800" b="0" i="0" u="none" strike="noStrike" kern="0" cap="none" spc="0" baseline="0">
                <a:solidFill>
                  <a:srgbClr val="000000"/>
                </a:solidFill>
                <a:uFillTx/>
              </a:defRPr>
            </a:pPr>
            <a:endParaRPr lang="en-US" sz="1600" dirty="0">
              <a:solidFill>
                <a:srgbClr val="000000"/>
              </a:solidFill>
              <a:latin typeface="Verdana" pitchFamily="34"/>
            </a:endParaRPr>
          </a:p>
        </p:txBody>
      </p:sp>
      <p:pic>
        <p:nvPicPr>
          <p:cNvPr id="9" name="Picture 8">
            <a:extLst>
              <a:ext uri="{FF2B5EF4-FFF2-40B4-BE49-F238E27FC236}">
                <a16:creationId xmlns:a16="http://schemas.microsoft.com/office/drawing/2014/main" id="{969FC3A7-60A1-7C5D-34A7-6051BCADEA95}"/>
              </a:ext>
            </a:extLst>
          </p:cNvPr>
          <p:cNvPicPr>
            <a:picLocks noChangeAspect="1"/>
          </p:cNvPicPr>
          <p:nvPr/>
        </p:nvPicPr>
        <p:blipFill>
          <a:blip r:embed="rId4"/>
          <a:stretch>
            <a:fillRect/>
          </a:stretch>
        </p:blipFill>
        <p:spPr>
          <a:xfrm>
            <a:off x="-251062" y="4002"/>
            <a:ext cx="5491322" cy="6856508"/>
          </a:xfrm>
          <a:prstGeom prst="rect">
            <a:avLst/>
          </a:prstGeom>
        </p:spPr>
      </p:pic>
    </p:spTree>
    <p:extLst>
      <p:ext uri="{BB962C8B-B14F-4D97-AF65-F5344CB8AC3E}">
        <p14:creationId xmlns:p14="http://schemas.microsoft.com/office/powerpoint/2010/main" val="823349073"/>
      </p:ext>
    </p:extLst>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0FC149E-F932-5C2C-EDF4-63D14D9E2C84}"/>
              </a:ext>
            </a:extLst>
          </p:cNvPr>
          <p:cNvSpPr/>
          <p:nvPr/>
        </p:nvSpPr>
        <p:spPr>
          <a:xfrm>
            <a:off x="0" y="-18288"/>
            <a:ext cx="12191996" cy="1238490"/>
          </a:xfrm>
          <a:prstGeom prst="rect">
            <a:avLst/>
          </a:prstGeom>
          <a:solidFill>
            <a:srgbClr val="01539D"/>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783FDB7A-FEA9-50E1-B12F-035239B40921}"/>
              </a:ext>
            </a:extLst>
          </p:cNvPr>
          <p:cNvSpPr txBox="1"/>
          <p:nvPr/>
        </p:nvSpPr>
        <p:spPr>
          <a:xfrm>
            <a:off x="190981" y="130631"/>
            <a:ext cx="9867418" cy="957943"/>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000" b="0" i="0" u="none" strike="noStrike" kern="1200" cap="none" spc="0" normalizeH="0" baseline="0" noProof="0" dirty="0">
                <a:ln>
                  <a:noFill/>
                </a:ln>
                <a:solidFill>
                  <a:srgbClr val="FFFFFF"/>
                </a:solidFill>
                <a:effectLst/>
                <a:uLnTx/>
                <a:uFillTx/>
                <a:latin typeface="Verdana" pitchFamily="34"/>
                <a:ea typeface="Verdana" pitchFamily="34"/>
                <a:cs typeface="+mn-cs"/>
              </a:rPr>
              <a:t>Pillar 2 Rapid Assessment Tool</a:t>
            </a:r>
          </a:p>
        </p:txBody>
      </p:sp>
      <p:pic>
        <p:nvPicPr>
          <p:cNvPr id="4" name="Picture 4" descr="Logo, company name&#10;&#10;Description automatically generated">
            <a:extLst>
              <a:ext uri="{FF2B5EF4-FFF2-40B4-BE49-F238E27FC236}">
                <a16:creationId xmlns:a16="http://schemas.microsoft.com/office/drawing/2014/main" id="{F66CAF52-4D90-CA42-ADC8-6E273A80D30B}"/>
              </a:ext>
            </a:extLst>
          </p:cNvPr>
          <p:cNvPicPr>
            <a:picLocks noChangeAspect="1"/>
          </p:cNvPicPr>
          <p:nvPr/>
        </p:nvPicPr>
        <p:blipFill>
          <a:blip r:embed="rId3"/>
          <a:stretch>
            <a:fillRect/>
          </a:stretch>
        </p:blipFill>
        <p:spPr>
          <a:xfrm>
            <a:off x="10058400" y="22805"/>
            <a:ext cx="2133596" cy="1193374"/>
          </a:xfrm>
          <a:prstGeom prst="rect">
            <a:avLst/>
          </a:prstGeom>
          <a:noFill/>
          <a:ln cap="flat">
            <a:noFill/>
          </a:ln>
        </p:spPr>
      </p:pic>
      <p:sp>
        <p:nvSpPr>
          <p:cNvPr id="5" name="Rectangle 2">
            <a:extLst>
              <a:ext uri="{FF2B5EF4-FFF2-40B4-BE49-F238E27FC236}">
                <a16:creationId xmlns:a16="http://schemas.microsoft.com/office/drawing/2014/main" id="{24C0B94A-D6D8-A60E-AAE6-7386D7A4A363}"/>
              </a:ext>
            </a:extLst>
          </p:cNvPr>
          <p:cNvSpPr/>
          <p:nvPr/>
        </p:nvSpPr>
        <p:spPr>
          <a:xfrm>
            <a:off x="2956556" y="4707376"/>
            <a:ext cx="184727" cy="369335"/>
          </a:xfrm>
          <a:prstGeom prst="rect">
            <a:avLst/>
          </a:prstGeom>
          <a:solidFill>
            <a:srgbClr val="FFFFFF"/>
          </a:solid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H"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6" name="TextBox 7">
            <a:extLst>
              <a:ext uri="{FF2B5EF4-FFF2-40B4-BE49-F238E27FC236}">
                <a16:creationId xmlns:a16="http://schemas.microsoft.com/office/drawing/2014/main" id="{ADAB3754-31D4-0F4A-D67A-313DD4F8B7E7}"/>
              </a:ext>
            </a:extLst>
          </p:cNvPr>
          <p:cNvSpPr txBox="1"/>
          <p:nvPr/>
        </p:nvSpPr>
        <p:spPr>
          <a:xfrm>
            <a:off x="3030879" y="3226350"/>
            <a:ext cx="614394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H" sz="1800" b="0" i="0" u="none" strike="noStrike" kern="1200" cap="none" spc="0" normalizeH="0" baseline="0" noProof="0">
                <a:ln>
                  <a:noFill/>
                </a:ln>
                <a:solidFill>
                  <a:srgbClr val="000000"/>
                </a:solidFill>
                <a:effectLst/>
                <a:uLnTx/>
                <a:uFillTx/>
                <a:latin typeface="Times New Roman" pitchFamily="18"/>
                <a:ea typeface="+mn-ea"/>
                <a:cs typeface="+mn-cs"/>
              </a:rPr>
              <a:t> </a:t>
            </a:r>
            <a:endParaRPr kumimoji="0" lang="en-CH"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20B7D592-EFEC-01F7-8456-2A2AA8FD260F}"/>
              </a:ext>
            </a:extLst>
          </p:cNvPr>
          <p:cNvSpPr txBox="1"/>
          <p:nvPr/>
        </p:nvSpPr>
        <p:spPr>
          <a:xfrm>
            <a:off x="0" y="1657706"/>
            <a:ext cx="5669280" cy="3539430"/>
          </a:xfrm>
          <a:prstGeom prst="rect">
            <a:avLst/>
          </a:prstGeom>
          <a:noFill/>
          <a:ln cap="flat">
            <a:noFill/>
          </a:ln>
        </p:spPr>
        <p:txBody>
          <a:bodyPr vert="horz" wrap="square" lIns="91440" tIns="45720" rIns="91440" bIns="45720" anchor="t" anchorCtr="0" compatLnSpc="1">
            <a:spAutoFit/>
          </a:bodyPr>
          <a:lstStyle/>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a:p>
            <a:pPr marL="538160" marR="0" lvl="1" indent="-274640" algn="l" defTabSz="914400" rtl="0" eaLnBrk="1" fontAlgn="auto" latinLnBrk="0" hangingPunct="1">
              <a:lnSpc>
                <a:spcPct val="100000"/>
              </a:lnSpc>
              <a:spcBef>
                <a:spcPts val="0"/>
              </a:spcBef>
              <a:spcAft>
                <a:spcPts val="0"/>
              </a:spcAft>
              <a:buClrTx/>
              <a:buSzPct val="100000"/>
              <a:buFont typeface="Wingdings" pitchFamily="2"/>
              <a:buChar char="ü"/>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Purpose: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quick baseline data </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to inform WMO missions and interventions</a:t>
            </a:r>
          </a:p>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a:p>
            <a:pPr marL="538160" marR="0" lvl="1" indent="-274640" algn="l" defTabSz="914400" rtl="0" eaLnBrk="1" fontAlgn="auto" latinLnBrk="0" hangingPunct="1">
              <a:lnSpc>
                <a:spcPct val="100000"/>
              </a:lnSpc>
              <a:spcBef>
                <a:spcPts val="0"/>
              </a:spcBef>
              <a:spcAft>
                <a:spcPts val="0"/>
              </a:spcAft>
              <a:buClrTx/>
              <a:buSzPct val="100000"/>
              <a:buFont typeface="Wingdings" pitchFamily="2"/>
              <a:buChar char="ü"/>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Format: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detailed questionnaire </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along </a:t>
            </a:r>
            <a:b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b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8 areas</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 including per hazard, which is responded by means of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structured interviews</a:t>
            </a: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a:p>
            <a:pPr marL="538160" marR="0" lvl="1" indent="-274640" algn="l" defTabSz="914400" rtl="0" eaLnBrk="1" fontAlgn="auto" latinLnBrk="0" hangingPunct="1">
              <a:lnSpc>
                <a:spcPct val="100000"/>
              </a:lnSpc>
              <a:spcBef>
                <a:spcPts val="0"/>
              </a:spcBef>
              <a:spcAft>
                <a:spcPts val="0"/>
              </a:spcAft>
              <a:buClrTx/>
              <a:buSzPct val="100000"/>
              <a:buFont typeface="Wingdings" pitchFamily="2"/>
              <a:buChar char="ü"/>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Methodology:</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 based on Country </a:t>
            </a:r>
            <a:r>
              <a:rPr kumimoji="0" lang="en-US" sz="1600" b="0" i="0" u="none" strike="noStrike" kern="1200" cap="none" spc="0" normalizeH="0" baseline="0" noProof="0" dirty="0" err="1">
                <a:ln>
                  <a:noFill/>
                </a:ln>
                <a:solidFill>
                  <a:srgbClr val="000000"/>
                </a:solidFill>
                <a:effectLst/>
                <a:uLnTx/>
                <a:uFillTx/>
                <a:latin typeface="Verdana" pitchFamily="34"/>
                <a:ea typeface="+mn-ea"/>
                <a:cs typeface="+mn-cs"/>
              </a:rPr>
              <a:t>Hydromet</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 Diagnostics + CDEMA Checklist + CREWS Custom MHEWS Indicators</a:t>
            </a:r>
            <a:endParaRPr kumimoji="0" lang="en-US" sz="1600" b="0" i="0" u="none" strike="noStrike" kern="1200" cap="none" spc="0" normalizeH="0" baseline="0" noProof="0" dirty="0">
              <a:ln>
                <a:noFill/>
              </a:ln>
              <a:solidFill>
                <a:srgbClr val="000000"/>
              </a:solidFill>
              <a:effectLst/>
              <a:uLnTx/>
              <a:uFillTx/>
              <a:latin typeface="Verdana" pitchFamily="34"/>
              <a:ea typeface="Verdana" pitchFamily="34"/>
              <a:cs typeface="+mn-cs"/>
            </a:endParaRPr>
          </a:p>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Verdana" pitchFamily="34"/>
              <a:ea typeface="Verdana" pitchFamily="34"/>
              <a:cs typeface="+mn-cs"/>
            </a:endParaRPr>
          </a:p>
          <a:p>
            <a:pPr marL="538160" marR="0" lvl="1" indent="-274640" algn="l" defTabSz="914400" rtl="0" eaLnBrk="1" fontAlgn="auto" latinLnBrk="0" hangingPunct="1">
              <a:lnSpc>
                <a:spcPct val="100000"/>
              </a:lnSpc>
              <a:spcBef>
                <a:spcPts val="0"/>
              </a:spcBef>
              <a:spcAft>
                <a:spcPts val="0"/>
              </a:spcAft>
              <a:buClrTx/>
              <a:buSzPct val="100000"/>
              <a:buFont typeface="Wingdings" pitchFamily="2"/>
              <a:buChar char="ü"/>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Verdana" pitchFamily="34"/>
                <a:cs typeface="+mn-cs"/>
              </a:rPr>
              <a:t>Expected output: </a:t>
            </a:r>
            <a:r>
              <a:rPr kumimoji="0" lang="en-US" sz="1600" b="1" i="0" u="none" strike="noStrike" kern="1200" cap="none" spc="0" normalizeH="0" baseline="0" noProof="0" dirty="0">
                <a:ln>
                  <a:noFill/>
                </a:ln>
                <a:solidFill>
                  <a:srgbClr val="000000"/>
                </a:solidFill>
                <a:effectLst/>
                <a:uLnTx/>
                <a:uFillTx/>
                <a:latin typeface="Verdana" pitchFamily="34"/>
                <a:ea typeface="Verdana" pitchFamily="34"/>
                <a:cs typeface="+mn-cs"/>
              </a:rPr>
              <a:t>more granular data </a:t>
            </a:r>
            <a:r>
              <a:rPr kumimoji="0" lang="en-US" sz="1600" b="0" i="0" u="none" strike="noStrike" kern="1200" cap="none" spc="0" normalizeH="0" baseline="0" noProof="0" dirty="0">
                <a:ln>
                  <a:noFill/>
                </a:ln>
                <a:solidFill>
                  <a:srgbClr val="000000"/>
                </a:solidFill>
                <a:effectLst/>
                <a:uLnTx/>
                <a:uFillTx/>
                <a:latin typeface="Verdana" pitchFamily="34"/>
                <a:ea typeface="Verdana" pitchFamily="34"/>
                <a:cs typeface="+mn-cs"/>
              </a:rPr>
              <a:t>to inform decision-making</a:t>
            </a: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p:txBody>
      </p:sp>
      <p:graphicFrame>
        <p:nvGraphicFramePr>
          <p:cNvPr id="8" name="Table 1">
            <a:extLst>
              <a:ext uri="{FF2B5EF4-FFF2-40B4-BE49-F238E27FC236}">
                <a16:creationId xmlns:a16="http://schemas.microsoft.com/office/drawing/2014/main" id="{80F2E265-9C3E-4F68-DF0E-9E80A1F9BF58}"/>
              </a:ext>
            </a:extLst>
          </p:cNvPr>
          <p:cNvGraphicFramePr>
            <a:graphicFrameLocks noGrp="1"/>
          </p:cNvGraphicFramePr>
          <p:nvPr/>
        </p:nvGraphicFramePr>
        <p:xfrm>
          <a:off x="6095999" y="1657706"/>
          <a:ext cx="5745479" cy="4031876"/>
        </p:xfrm>
        <a:graphic>
          <a:graphicData uri="http://schemas.openxmlformats.org/drawingml/2006/table">
            <a:tbl>
              <a:tblPr>
                <a:effectLst/>
                <a:tableStyleId>{616DA210-FB5B-4158-B5E0-FEB733F419BA}</a:tableStyleId>
              </a:tblPr>
              <a:tblGrid>
                <a:gridCol w="5745479">
                  <a:extLst>
                    <a:ext uri="{9D8B030D-6E8A-4147-A177-3AD203B41FA5}">
                      <a16:colId xmlns:a16="http://schemas.microsoft.com/office/drawing/2014/main" val="2139323352"/>
                    </a:ext>
                  </a:extLst>
                </a:gridCol>
              </a:tblGrid>
              <a:tr h="573421">
                <a:tc>
                  <a:txBody>
                    <a:bodyPr/>
                    <a:lstStyle/>
                    <a:p>
                      <a:pPr lvl="0" algn="ctr" fontAlgn="ctr"/>
                      <a:r>
                        <a:rPr lang="en-GB" sz="1400" u="none" strike="noStrike">
                          <a:latin typeface="Verdana" pitchFamily="34"/>
                          <a:ea typeface="Verdana" pitchFamily="34"/>
                        </a:rPr>
                        <a:t>Governance, management and institutional mechanisms</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3233378510"/>
                  </a:ext>
                </a:extLst>
              </a:tr>
              <a:tr h="494065">
                <a:tc>
                  <a:txBody>
                    <a:bodyPr/>
                    <a:lstStyle/>
                    <a:p>
                      <a:pPr lvl="0" algn="ctr" fontAlgn="ctr"/>
                      <a:r>
                        <a:rPr lang="en-GB" sz="1400" u="none" strike="noStrike">
                          <a:latin typeface="Verdana" pitchFamily="34"/>
                          <a:ea typeface="Verdana" pitchFamily="34"/>
                        </a:rPr>
                        <a:t>General observation capacity</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3153946215"/>
                  </a:ext>
                </a:extLst>
              </a:tr>
              <a:tr h="494065">
                <a:tc>
                  <a:txBody>
                    <a:bodyPr/>
                    <a:lstStyle/>
                    <a:p>
                      <a:pPr lvl="0" algn="ctr" fontAlgn="ctr"/>
                      <a:r>
                        <a:rPr lang="en-GB" sz="1400" u="none" strike="noStrike">
                          <a:latin typeface="Verdana" pitchFamily="34"/>
                          <a:ea typeface="Verdana" pitchFamily="34"/>
                        </a:rPr>
                        <a:t>Hazard-specific observations</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3237630177"/>
                  </a:ext>
                </a:extLst>
              </a:tr>
              <a:tr h="494065">
                <a:tc>
                  <a:txBody>
                    <a:bodyPr/>
                    <a:lstStyle/>
                    <a:p>
                      <a:pPr lvl="0" algn="ctr" fontAlgn="ctr"/>
                      <a:r>
                        <a:rPr lang="en-GB" sz="1400" u="none" strike="noStrike">
                          <a:latin typeface="Verdana" pitchFamily="34"/>
                          <a:ea typeface="Verdana" pitchFamily="34"/>
                        </a:rPr>
                        <a:t>Remote-sensing data</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4294069105"/>
                  </a:ext>
                </a:extLst>
              </a:tr>
              <a:tr h="494065">
                <a:tc>
                  <a:txBody>
                    <a:bodyPr/>
                    <a:lstStyle/>
                    <a:p>
                      <a:pPr lvl="0" algn="ctr" fontAlgn="ctr"/>
                      <a:r>
                        <a:rPr lang="en-GB" sz="1400" u="none" strike="noStrike">
                          <a:latin typeface="Verdana" pitchFamily="34"/>
                          <a:ea typeface="Verdana" pitchFamily="34"/>
                        </a:rPr>
                        <a:t>General forecasting capacity</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771103169"/>
                  </a:ext>
                </a:extLst>
              </a:tr>
              <a:tr h="494065">
                <a:tc>
                  <a:txBody>
                    <a:bodyPr/>
                    <a:lstStyle/>
                    <a:p>
                      <a:pPr lvl="0" algn="ctr" fontAlgn="ctr"/>
                      <a:r>
                        <a:rPr lang="en-GB" sz="1400" u="none" strike="noStrike">
                          <a:latin typeface="Verdana" pitchFamily="34"/>
                          <a:ea typeface="Verdana" pitchFamily="34"/>
                        </a:rPr>
                        <a:t>Impact-based forecasting capacity</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2419573172"/>
                  </a:ext>
                </a:extLst>
              </a:tr>
              <a:tr h="494065">
                <a:tc>
                  <a:txBody>
                    <a:bodyPr/>
                    <a:lstStyle/>
                    <a:p>
                      <a:pPr lvl="0" algn="ctr" fontAlgn="ctr"/>
                      <a:r>
                        <a:rPr lang="en-GB" sz="1400" u="none" strike="noStrike">
                          <a:latin typeface="Verdana" pitchFamily="34"/>
                          <a:ea typeface="Verdana" pitchFamily="34"/>
                        </a:rPr>
                        <a:t>Warning services and MHEWS operations</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2108059591"/>
                  </a:ext>
                </a:extLst>
              </a:tr>
              <a:tr h="494065">
                <a:tc>
                  <a:txBody>
                    <a:bodyPr/>
                    <a:lstStyle/>
                    <a:p>
                      <a:pPr lvl="0" algn="ctr" fontAlgn="ctr"/>
                      <a:r>
                        <a:rPr lang="en-GB" sz="1400" u="none" strike="noStrike">
                          <a:latin typeface="Verdana" pitchFamily="34"/>
                          <a:ea typeface="Verdana" pitchFamily="34"/>
                        </a:rPr>
                        <a:t>Cross-cutting enablers</a:t>
                      </a:r>
                      <a:endParaRPr lang="en-GB" sz="1400" b="1" i="0" u="none" strike="noStrike">
                        <a:solidFill>
                          <a:srgbClr val="000000"/>
                        </a:solidFill>
                        <a:latin typeface="Verdana" pitchFamily="34"/>
                        <a:ea typeface="Verdana" pitchFamily="34"/>
                      </a:endParaRPr>
                    </a:p>
                  </a:txBody>
                  <a:tcPr marL="0" marR="0" marT="0" marB="0" anchor="ctr"/>
                </a:tc>
                <a:extLst>
                  <a:ext uri="{0D108BD9-81ED-4DB2-BD59-A6C34878D82A}">
                    <a16:rowId xmlns:a16="http://schemas.microsoft.com/office/drawing/2014/main" val="100576081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CF075E6-0395-6EEC-45E4-98B93A248FE1}"/>
              </a:ext>
            </a:extLst>
          </p:cNvPr>
          <p:cNvSpPr/>
          <p:nvPr/>
        </p:nvSpPr>
        <p:spPr>
          <a:xfrm>
            <a:off x="0" y="-18288"/>
            <a:ext cx="12191996" cy="1238490"/>
          </a:xfrm>
          <a:prstGeom prst="rect">
            <a:avLst/>
          </a:prstGeom>
          <a:solidFill>
            <a:srgbClr val="01539D"/>
          </a:solidFill>
          <a:ln w="6345" cap="flat">
            <a:solidFill>
              <a:srgbClr val="4472C4"/>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DF3AB583-5695-10E5-B090-75317BA17A66}"/>
              </a:ext>
            </a:extLst>
          </p:cNvPr>
          <p:cNvSpPr txBox="1"/>
          <p:nvPr/>
        </p:nvSpPr>
        <p:spPr>
          <a:xfrm>
            <a:off x="190981" y="130631"/>
            <a:ext cx="9867418" cy="957943"/>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FFFFFF"/>
                </a:solidFill>
                <a:effectLst/>
                <a:uLnTx/>
                <a:uFillTx/>
                <a:latin typeface="Verdana" pitchFamily="34"/>
                <a:ea typeface="Verdana" pitchFamily="34"/>
                <a:cs typeface="+mn-cs"/>
              </a:rPr>
              <a:t>Data Collection</a:t>
            </a:r>
            <a:endParaRPr kumimoji="0" lang="en-GB" sz="2000" b="0" i="0" u="none" strike="noStrike" kern="1200" cap="none" spc="0" normalizeH="0" baseline="0" noProof="0">
              <a:ln>
                <a:noFill/>
              </a:ln>
              <a:solidFill>
                <a:srgbClr val="FFFFFF"/>
              </a:solidFill>
              <a:effectLst/>
              <a:uLnTx/>
              <a:uFillTx/>
              <a:latin typeface="Verdana" pitchFamily="34"/>
              <a:ea typeface="Verdana" pitchFamily="34"/>
              <a:cs typeface="+mn-cs"/>
            </a:endParaRPr>
          </a:p>
        </p:txBody>
      </p:sp>
      <p:pic>
        <p:nvPicPr>
          <p:cNvPr id="4" name="Picture 4" descr="Logo, company name&#10;&#10;Description automatically generated">
            <a:extLst>
              <a:ext uri="{FF2B5EF4-FFF2-40B4-BE49-F238E27FC236}">
                <a16:creationId xmlns:a16="http://schemas.microsoft.com/office/drawing/2014/main" id="{51325A54-F068-4328-39DF-A745C0023792}"/>
              </a:ext>
            </a:extLst>
          </p:cNvPr>
          <p:cNvPicPr>
            <a:picLocks noChangeAspect="1"/>
          </p:cNvPicPr>
          <p:nvPr/>
        </p:nvPicPr>
        <p:blipFill>
          <a:blip r:embed="rId3"/>
          <a:stretch>
            <a:fillRect/>
          </a:stretch>
        </p:blipFill>
        <p:spPr>
          <a:xfrm>
            <a:off x="10058400" y="22805"/>
            <a:ext cx="2133596" cy="1193374"/>
          </a:xfrm>
          <a:prstGeom prst="rect">
            <a:avLst/>
          </a:prstGeom>
          <a:noFill/>
          <a:ln cap="flat">
            <a:noFill/>
          </a:ln>
        </p:spPr>
      </p:pic>
      <p:sp>
        <p:nvSpPr>
          <p:cNvPr id="5" name="Rectangle 2">
            <a:extLst>
              <a:ext uri="{FF2B5EF4-FFF2-40B4-BE49-F238E27FC236}">
                <a16:creationId xmlns:a16="http://schemas.microsoft.com/office/drawing/2014/main" id="{C42C3EAA-6F9A-1684-2D23-2D78EA462254}"/>
              </a:ext>
            </a:extLst>
          </p:cNvPr>
          <p:cNvSpPr/>
          <p:nvPr/>
        </p:nvSpPr>
        <p:spPr>
          <a:xfrm>
            <a:off x="2956556" y="4707376"/>
            <a:ext cx="184727" cy="369335"/>
          </a:xfrm>
          <a:prstGeom prst="rect">
            <a:avLst/>
          </a:prstGeom>
          <a:solidFill>
            <a:srgbClr val="FFFFFF"/>
          </a:solid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CH" sz="1800" b="0" i="0" u="none" strike="noStrike" kern="1200" cap="none" spc="0" normalizeH="0" baseline="0" noProof="0">
              <a:ln>
                <a:noFill/>
              </a:ln>
              <a:solidFill>
                <a:srgbClr val="000000"/>
              </a:solidFill>
              <a:effectLst/>
              <a:uLnTx/>
              <a:uFillTx/>
              <a:latin typeface="Arial" pitchFamily="34"/>
              <a:ea typeface="+mn-ea"/>
              <a:cs typeface="+mn-cs"/>
            </a:endParaRPr>
          </a:p>
        </p:txBody>
      </p:sp>
      <p:sp>
        <p:nvSpPr>
          <p:cNvPr id="6" name="TextBox 7">
            <a:extLst>
              <a:ext uri="{FF2B5EF4-FFF2-40B4-BE49-F238E27FC236}">
                <a16:creationId xmlns:a16="http://schemas.microsoft.com/office/drawing/2014/main" id="{E3076276-2046-BFE4-93C8-46D90EC1868F}"/>
              </a:ext>
            </a:extLst>
          </p:cNvPr>
          <p:cNvSpPr txBox="1"/>
          <p:nvPr/>
        </p:nvSpPr>
        <p:spPr>
          <a:xfrm>
            <a:off x="3030879" y="3226350"/>
            <a:ext cx="614394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CH" sz="1800" b="0" i="0" u="none" strike="noStrike" kern="1200" cap="none" spc="0" normalizeH="0" baseline="0" noProof="0">
                <a:ln>
                  <a:noFill/>
                </a:ln>
                <a:solidFill>
                  <a:srgbClr val="000000"/>
                </a:solidFill>
                <a:effectLst/>
                <a:uLnTx/>
                <a:uFillTx/>
                <a:latin typeface="Times New Roman" pitchFamily="18"/>
                <a:ea typeface="+mn-ea"/>
                <a:cs typeface="+mn-cs"/>
              </a:rPr>
              <a:t> </a:t>
            </a:r>
            <a:endParaRPr kumimoji="0" lang="en-CH"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F7CCE572-2658-2BBF-883B-75008ECC03CD}"/>
              </a:ext>
            </a:extLst>
          </p:cNvPr>
          <p:cNvSpPr txBox="1"/>
          <p:nvPr/>
        </p:nvSpPr>
        <p:spPr>
          <a:xfrm>
            <a:off x="0" y="1729293"/>
            <a:ext cx="6516303" cy="4247317"/>
          </a:xfrm>
          <a:prstGeom prst="rect">
            <a:avLst/>
          </a:prstGeom>
          <a:noFill/>
          <a:ln cap="flat">
            <a:noFill/>
          </a:ln>
        </p:spPr>
        <p:txBody>
          <a:bodyPr vert="horz" wrap="square" lIns="91440" tIns="45720" rIns="91440" bIns="45720" anchor="t" anchorCtr="0" compatLnSpc="1">
            <a:spAutoFit/>
          </a:bodyPr>
          <a:lstStyle/>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During and after the World Meteorological Congress in May-June 2023:</a:t>
            </a:r>
          </a:p>
          <a:p>
            <a:pPr marL="263520" marR="0" lvl="1"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600" b="0" i="0" u="none" strike="noStrike" kern="1200" cap="none" spc="0" normalizeH="0" baseline="0" noProof="0" dirty="0">
              <a:ln>
                <a:noFill/>
              </a:ln>
              <a:solidFill>
                <a:srgbClr val="000000"/>
              </a:solidFill>
              <a:effectLst/>
              <a:uLnTx/>
              <a:uFillTx/>
              <a:latin typeface="Verdana" pitchFamily="34"/>
              <a:ea typeface="+mn-ea"/>
              <a:cs typeface="+mn-cs"/>
            </a:endParaRPr>
          </a:p>
          <a:p>
            <a:pPr marL="538160" marR="0" lvl="1" indent="-274640" algn="l" defTabSz="914400" rtl="0" eaLnBrk="1" fontAlgn="auto" latinLnBrk="0" hangingPunct="1">
              <a:lnSpc>
                <a:spcPct val="100000"/>
              </a:lnSpc>
              <a:spcBef>
                <a:spcPts val="0"/>
              </a:spcBef>
              <a:spcAft>
                <a:spcPts val="600"/>
              </a:spcAft>
              <a:buClrTx/>
              <a:buSzPct val="100000"/>
              <a:buFont typeface="Wingdings" pitchFamily="2"/>
              <a:buChar char="ü"/>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Collected data from all 30 countries </a:t>
            </a:r>
          </a:p>
          <a:p>
            <a:pPr marL="263520" marR="0" lvl="1" indent="0" algn="l" defTabSz="914400" rtl="0" eaLnBrk="1" fontAlgn="auto" latinLnBrk="0" hangingPunct="1">
              <a:lnSpc>
                <a:spcPct val="100000"/>
              </a:lnSpc>
              <a:spcBef>
                <a:spcPts val="0"/>
              </a:spcBef>
              <a:spcAft>
                <a:spcPts val="600"/>
              </a:spcAft>
              <a:buClrTx/>
              <a:buSzPct val="100000"/>
              <a:buFontTx/>
              <a:buNone/>
              <a:tabLst/>
              <a:defRPr sz="1800" b="0" i="0" u="none" strike="noStrike" kern="0" cap="none" spc="0" baseline="0">
                <a:solidFill>
                  <a:srgbClr val="000000"/>
                </a:solidFill>
                <a:uFillTx/>
              </a:defRPr>
            </a:pPr>
            <a:endParaRPr kumimoji="0" lang="en-US" sz="1600" b="1" i="0" u="none" strike="noStrike" kern="1200" cap="none" spc="0" normalizeH="0" baseline="0" noProof="0" dirty="0">
              <a:ln>
                <a:noFill/>
              </a:ln>
              <a:solidFill>
                <a:srgbClr val="000000"/>
              </a:solidFill>
              <a:effectLst/>
              <a:uLnTx/>
              <a:uFillTx/>
              <a:latin typeface="Verdana" pitchFamily="34"/>
              <a:ea typeface="+mn-ea"/>
              <a:cs typeface="+mn-cs"/>
            </a:endParaRPr>
          </a:p>
          <a:p>
            <a:pPr marL="555625" marR="0" lvl="1" indent="-285750" algn="l" defTabSz="914400" rtl="0" eaLnBrk="1" fontAlgn="auto" latinLnBrk="0" hangingPunct="1">
              <a:lnSpc>
                <a:spcPct val="100000"/>
              </a:lnSpc>
              <a:spcBef>
                <a:spcPts val="0"/>
              </a:spcBef>
              <a:spcAft>
                <a:spcPts val="600"/>
              </a:spcAft>
              <a:buClrTx/>
              <a:buSzPct val="100000"/>
              <a:buFont typeface="Wingdings" panose="05000000000000000000" pitchFamily="2" charset="2"/>
              <a:buChar char="ü"/>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Also collected </a:t>
            </a:r>
            <a:r>
              <a:rPr kumimoji="0" lang="en-US" sz="1600" b="1" i="0" u="none" strike="noStrike" kern="1200" cap="none" spc="0" normalizeH="0" baseline="0" noProof="0">
                <a:ln>
                  <a:noFill/>
                </a:ln>
                <a:solidFill>
                  <a:srgbClr val="000000"/>
                </a:solidFill>
                <a:effectLst/>
                <a:uLnTx/>
                <a:uFillTx/>
                <a:latin typeface="Verdana" pitchFamily="34"/>
                <a:ea typeface="+mn-ea"/>
                <a:cs typeface="+mn-cs"/>
              </a:rPr>
              <a:t>from 10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non-EW4All countries: </a:t>
            </a:r>
          </a:p>
          <a:p>
            <a:pPr marL="269875" marR="0" lvl="1" indent="0" algn="l" defTabSz="914400" rtl="0" eaLnBrk="1" fontAlgn="auto" latinLnBrk="0" hangingPunct="1">
              <a:lnSpc>
                <a:spcPct val="100000"/>
              </a:lnSpc>
              <a:spcBef>
                <a:spcPts val="0"/>
              </a:spcBef>
              <a:spcAft>
                <a:spcPts val="600"/>
              </a:spcAft>
              <a:buClrTx/>
              <a:buSzPct val="100000"/>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	Burkina Faso, Cote D'Ivoire, Mali, Nigeria, 	Senegal, Sudan,</a:t>
            </a:r>
            <a:r>
              <a:rPr kumimoji="0" lang="en-US" sz="1600" b="0" i="0" u="none" strike="noStrike" kern="0" cap="none" spc="0" normalizeH="0" baseline="0" noProof="0" dirty="0">
                <a:ln>
                  <a:noFill/>
                </a:ln>
                <a:solidFill>
                  <a:srgbClr val="000000"/>
                </a:solidFill>
                <a:effectLst/>
                <a:uLnTx/>
                <a:uFillTx/>
                <a:latin typeface="Verdana" pitchFamily="34"/>
                <a:ea typeface="+mn-ea"/>
                <a:cs typeface="+mn-cs"/>
              </a:rPr>
              <a:t> </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Timor-Leste, Trinidad &amp; Tobago, 	United Republic of Tanzania, Vanuatu</a:t>
            </a:r>
          </a:p>
          <a:p>
            <a:pPr marL="269875" marR="0" lvl="1" indent="0" algn="l" defTabSz="914400" rtl="0" eaLnBrk="1" fontAlgn="auto" latinLnBrk="0" hangingPunct="1">
              <a:lnSpc>
                <a:spcPct val="100000"/>
              </a:lnSpc>
              <a:spcBef>
                <a:spcPts val="0"/>
              </a:spcBef>
              <a:spcAft>
                <a:spcPts val="600"/>
              </a:spcAft>
              <a:buClrTx/>
              <a:buSzPct val="100000"/>
              <a:buFontTx/>
              <a:buNone/>
              <a:tabLst/>
              <a:defRPr sz="1800" b="0" i="0" u="none" strike="noStrike" kern="0" cap="none" spc="0" baseline="0">
                <a:solidFill>
                  <a:srgbClr val="000000"/>
                </a:solidFill>
                <a:uFillTx/>
              </a:defRPr>
            </a:pPr>
            <a:endParaRPr kumimoji="0" lang="en-US" sz="1600" b="0" i="0" u="none" strike="noStrike" kern="0" cap="none" spc="0" normalizeH="0" baseline="0" noProof="0" dirty="0">
              <a:ln>
                <a:noFill/>
              </a:ln>
              <a:solidFill>
                <a:srgbClr val="000000"/>
              </a:solidFill>
              <a:effectLst/>
              <a:uLnTx/>
              <a:uFillTx/>
              <a:latin typeface="Verdana" pitchFamily="34"/>
              <a:ea typeface="+mn-ea"/>
              <a:cs typeface="+mn-cs"/>
            </a:endParaRPr>
          </a:p>
          <a:p>
            <a:pPr marL="538160" marR="0" lvl="1" indent="-274640" algn="l" defTabSz="914400" rtl="0" eaLnBrk="1" fontAlgn="auto" latinLnBrk="0" hangingPunct="1">
              <a:lnSpc>
                <a:spcPct val="100000"/>
              </a:lnSpc>
              <a:spcBef>
                <a:spcPts val="0"/>
              </a:spcBef>
              <a:spcAft>
                <a:spcPts val="600"/>
              </a:spcAft>
              <a:buClrTx/>
              <a:buSzPct val="100000"/>
              <a:buFont typeface="Wingdings" pitchFamily="2"/>
              <a:buChar char="ü"/>
              <a:tabLst/>
              <a:defRPr sz="1800" b="0" i="0" u="none" strike="noStrike" kern="0" cap="none" spc="0" baseline="0">
                <a:solidFill>
                  <a:srgbClr val="000000"/>
                </a:solidFill>
                <a:uFillTx/>
              </a:defRPr>
            </a:pP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Increased reliability </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and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validity</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 of the data through one-on-one interviews</a:t>
            </a:r>
          </a:p>
          <a:p>
            <a:pPr marL="538160" marR="0" lvl="1" indent="-274640" algn="l" defTabSz="914400" rtl="0" eaLnBrk="1" fontAlgn="auto" latinLnBrk="0" hangingPunct="1">
              <a:lnSpc>
                <a:spcPct val="100000"/>
              </a:lnSpc>
              <a:spcBef>
                <a:spcPts val="0"/>
              </a:spcBef>
              <a:spcAft>
                <a:spcPts val="600"/>
              </a:spcAft>
              <a:buClrTx/>
              <a:buSzPct val="100000"/>
              <a:buFont typeface="Wingdings" pitchFamily="2"/>
              <a:buChar char="ü"/>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Members </a:t>
            </a:r>
            <a:r>
              <a:rPr kumimoji="0" lang="en-US" sz="1600" b="1" i="0" u="none" strike="noStrike" kern="1200" cap="none" spc="0" normalizeH="0" baseline="0" noProof="0" dirty="0">
                <a:ln>
                  <a:noFill/>
                </a:ln>
                <a:solidFill>
                  <a:srgbClr val="000000"/>
                </a:solidFill>
                <a:effectLst/>
                <a:uLnTx/>
                <a:uFillTx/>
                <a:latin typeface="Verdana" pitchFamily="34"/>
                <a:ea typeface="+mn-ea"/>
                <a:cs typeface="+mn-cs"/>
              </a:rPr>
              <a:t>highly appreciated the dialogue </a:t>
            </a:r>
            <a:r>
              <a:rPr kumimoji="0" lang="en-US" sz="1600" b="0" i="0" u="none" strike="noStrike" kern="1200" cap="none" spc="0" normalizeH="0" baseline="0" noProof="0" dirty="0">
                <a:ln>
                  <a:noFill/>
                </a:ln>
                <a:solidFill>
                  <a:srgbClr val="000000"/>
                </a:solidFill>
                <a:effectLst/>
                <a:uLnTx/>
                <a:uFillTx/>
                <a:latin typeface="Verdana" pitchFamily="34"/>
                <a:ea typeface="+mn-ea"/>
                <a:cs typeface="+mn-cs"/>
              </a:rPr>
              <a:t>and EW4All partners’ desire to understand their needs and target the assistance accordingly</a:t>
            </a:r>
          </a:p>
        </p:txBody>
      </p:sp>
      <p:pic>
        <p:nvPicPr>
          <p:cNvPr id="8" name="Picture 8">
            <a:extLst>
              <a:ext uri="{FF2B5EF4-FFF2-40B4-BE49-F238E27FC236}">
                <a16:creationId xmlns:a16="http://schemas.microsoft.com/office/drawing/2014/main" id="{37EBE422-3548-2C78-934D-71E24A749275}"/>
              </a:ext>
            </a:extLst>
          </p:cNvPr>
          <p:cNvPicPr>
            <a:picLocks noChangeAspect="1"/>
          </p:cNvPicPr>
          <p:nvPr/>
        </p:nvPicPr>
        <p:blipFill>
          <a:blip r:embed="rId4"/>
          <a:stretch>
            <a:fillRect/>
          </a:stretch>
        </p:blipFill>
        <p:spPr>
          <a:xfrm>
            <a:off x="6599736" y="1826980"/>
            <a:ext cx="5510028" cy="3805723"/>
          </a:xfrm>
          <a:prstGeom prst="rect">
            <a:avLst/>
          </a:prstGeom>
          <a:noFill/>
          <a:ln cap="flat">
            <a:noFill/>
          </a:ln>
          <a:effectLst>
            <a:outerShdw dist="139699" dir="2700000" algn="tl">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4434-5FEC-7E9B-7D42-C263E045C372}"/>
              </a:ext>
            </a:extLst>
          </p:cNvPr>
          <p:cNvSpPr/>
          <p:nvPr/>
        </p:nvSpPr>
        <p:spPr>
          <a:xfrm>
            <a:off x="0" y="-1067"/>
            <a:ext cx="12192000" cy="984312"/>
          </a:xfrm>
          <a:prstGeom prst="rect">
            <a:avLst/>
          </a:prstGeom>
          <a:solidFill>
            <a:srgbClr val="3B9DD6"/>
          </a:solidFill>
          <a:ln>
            <a:solidFill>
              <a:srgbClr val="3B9D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22E82A23-D777-C772-88D7-3993BCE883FF}"/>
              </a:ext>
            </a:extLst>
          </p:cNvPr>
          <p:cNvSpPr/>
          <p:nvPr/>
        </p:nvSpPr>
        <p:spPr>
          <a:xfrm>
            <a:off x="5908042" y="1085912"/>
            <a:ext cx="6238240" cy="5659120"/>
          </a:xfrm>
          <a:prstGeom prst="roundRect">
            <a:avLst>
              <a:gd name="adj" fmla="val 1407"/>
            </a:avLst>
          </a:prstGeom>
          <a:solidFill>
            <a:srgbClr val="D6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7FFA1FEC-1ADB-4FA3-AE9A-F1EA1087D749}"/>
              </a:ext>
            </a:extLst>
          </p:cNvPr>
          <p:cNvSpPr/>
          <p:nvPr/>
        </p:nvSpPr>
        <p:spPr>
          <a:xfrm>
            <a:off x="5991860" y="1279297"/>
            <a:ext cx="6084000" cy="918321"/>
          </a:xfrm>
          <a:prstGeom prst="roundRect">
            <a:avLst>
              <a:gd name="adj" fmla="val 6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C3DA15DB-01C9-FA7B-6209-D62952130BEB}"/>
              </a:ext>
            </a:extLst>
          </p:cNvPr>
          <p:cNvSpPr/>
          <p:nvPr/>
        </p:nvSpPr>
        <p:spPr>
          <a:xfrm>
            <a:off x="5991860" y="2391002"/>
            <a:ext cx="6084000" cy="918323"/>
          </a:xfrm>
          <a:prstGeom prst="roundRect">
            <a:avLst>
              <a:gd name="adj" fmla="val 6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755927B0-816A-AB61-EEA2-76043BCFA6D4}"/>
              </a:ext>
            </a:extLst>
          </p:cNvPr>
          <p:cNvSpPr/>
          <p:nvPr/>
        </p:nvSpPr>
        <p:spPr>
          <a:xfrm>
            <a:off x="5991860" y="3502709"/>
            <a:ext cx="6084000" cy="923366"/>
          </a:xfrm>
          <a:prstGeom prst="roundRect">
            <a:avLst>
              <a:gd name="adj" fmla="val 6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D923C314-B372-A089-ABD1-437B525397C0}"/>
              </a:ext>
            </a:extLst>
          </p:cNvPr>
          <p:cNvSpPr/>
          <p:nvPr/>
        </p:nvSpPr>
        <p:spPr>
          <a:xfrm>
            <a:off x="5991860" y="4609881"/>
            <a:ext cx="6084000" cy="923366"/>
          </a:xfrm>
          <a:prstGeom prst="roundRect">
            <a:avLst>
              <a:gd name="adj" fmla="val 6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F6F62F61-D6E8-49FC-0C9B-F5B70268A9CC}"/>
              </a:ext>
            </a:extLst>
          </p:cNvPr>
          <p:cNvSpPr/>
          <p:nvPr/>
        </p:nvSpPr>
        <p:spPr>
          <a:xfrm>
            <a:off x="5991860" y="5727370"/>
            <a:ext cx="6084000" cy="923367"/>
          </a:xfrm>
          <a:prstGeom prst="roundRect">
            <a:avLst>
              <a:gd name="adj" fmla="val 6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C1BA0D-2C5C-7A13-FD3A-DF28DA4CE910}"/>
              </a:ext>
            </a:extLst>
          </p:cNvPr>
          <p:cNvSpPr txBox="1"/>
          <p:nvPr/>
        </p:nvSpPr>
        <p:spPr>
          <a:xfrm>
            <a:off x="116139" y="198702"/>
            <a:ext cx="3810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3200" b="1" i="0" u="none" strike="noStrike" kern="1200" cap="none" spc="0" normalizeH="0" baseline="0" noProof="0">
                <a:ln>
                  <a:noFill/>
                </a:ln>
                <a:solidFill>
                  <a:prstClr val="white"/>
                </a:solidFill>
                <a:effectLst/>
                <a:uLnTx/>
                <a:uFillTx/>
                <a:latin typeface="Calibri Light" panose="020F0302020204030204"/>
                <a:ea typeface="+mn-ea"/>
                <a:cs typeface="+mn-cs"/>
              </a:rPr>
              <a:t>MAURITIUS</a:t>
            </a:r>
          </a:p>
        </p:txBody>
      </p:sp>
      <p:sp>
        <p:nvSpPr>
          <p:cNvPr id="7" name="Oval 6">
            <a:extLst>
              <a:ext uri="{FF2B5EF4-FFF2-40B4-BE49-F238E27FC236}">
                <a16:creationId xmlns:a16="http://schemas.microsoft.com/office/drawing/2014/main" id="{24576609-E555-3C31-218A-DACBD65F48ED}"/>
              </a:ext>
            </a:extLst>
          </p:cNvPr>
          <p:cNvSpPr/>
          <p:nvPr/>
        </p:nvSpPr>
        <p:spPr>
          <a:xfrm>
            <a:off x="2232750" y="149089"/>
            <a:ext cx="684000" cy="68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4400" b="1" i="0" u="none" strike="noStrike" kern="1200" cap="none" spc="0" normalizeH="0" baseline="0" noProof="0">
                <a:ln>
                  <a:noFill/>
                </a:ln>
                <a:solidFill>
                  <a:srgbClr val="ED7D31"/>
                </a:solidFill>
                <a:effectLst/>
                <a:uLnTx/>
                <a:uFillTx/>
                <a:latin typeface="Calibri" panose="020F0502020204030204"/>
                <a:ea typeface="+mn-ea"/>
                <a:cs typeface="+mn-cs"/>
              </a:rPr>
              <a:t>2</a:t>
            </a:r>
          </a:p>
        </p:txBody>
      </p:sp>
      <p:sp>
        <p:nvSpPr>
          <p:cNvPr id="8" name="Rectangle 7">
            <a:extLst>
              <a:ext uri="{FF2B5EF4-FFF2-40B4-BE49-F238E27FC236}">
                <a16:creationId xmlns:a16="http://schemas.microsoft.com/office/drawing/2014/main" id="{9D6A572F-2E3D-86FC-92A6-DC0275D82E88}"/>
              </a:ext>
            </a:extLst>
          </p:cNvPr>
          <p:cNvSpPr/>
          <p:nvPr/>
        </p:nvSpPr>
        <p:spPr>
          <a:xfrm>
            <a:off x="3552585" y="1506857"/>
            <a:ext cx="2160000" cy="324000"/>
          </a:xfrm>
          <a:prstGeom prst="rect">
            <a:avLst/>
          </a:prstGeom>
          <a:gradFill flip="none" rotWithShape="1">
            <a:gsLst>
              <a:gs pos="89000">
                <a:srgbClr val="0DA74B"/>
              </a:gs>
              <a:gs pos="90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E31B70D-216B-A2FB-895D-8F8B28457E21}"/>
              </a:ext>
            </a:extLst>
          </p:cNvPr>
          <p:cNvSpPr txBox="1"/>
          <p:nvPr/>
        </p:nvSpPr>
        <p:spPr>
          <a:xfrm>
            <a:off x="130407" y="1499580"/>
            <a:ext cx="3383836" cy="338554"/>
          </a:xfrm>
          <a:prstGeom prst="rect">
            <a:avLst/>
          </a:prstGeom>
          <a:noFill/>
        </p:spPr>
        <p:txBody>
          <a:bodyPr wrap="square" anchor="ctr">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05CAA"/>
                </a:solidFill>
                <a:effectLst/>
                <a:uLnTx/>
                <a:uFillTx/>
                <a:latin typeface="Calibri" panose="020F0502020204030204"/>
                <a:ea typeface="+mn-ea"/>
                <a:cs typeface="+mn-cs"/>
              </a:rPr>
              <a:t>Governance</a:t>
            </a: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 and </a:t>
            </a:r>
            <a:r>
              <a:rPr kumimoji="0" lang="en-US" sz="1600" b="1" i="0" u="none" strike="noStrike" kern="1200" cap="none" spc="0" normalizeH="0" baseline="0" noProof="0">
                <a:ln>
                  <a:noFill/>
                </a:ln>
                <a:solidFill>
                  <a:srgbClr val="105CAA"/>
                </a:solidFill>
                <a:effectLst/>
                <a:uLnTx/>
                <a:uFillTx/>
                <a:latin typeface="Calibri" panose="020F0502020204030204"/>
                <a:ea typeface="+mn-ea"/>
                <a:cs typeface="+mn-cs"/>
              </a:rPr>
              <a:t>institutional </a:t>
            </a: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setting</a:t>
            </a:r>
            <a:endParaRPr kumimoji="0" lang="en-US" sz="1600" b="1" i="0" u="none" strike="noStrike" kern="1200" cap="none" spc="0" normalizeH="0" baseline="0" noProof="0">
              <a:ln>
                <a:noFill/>
              </a:ln>
              <a:solidFill>
                <a:srgbClr val="105CAA"/>
              </a:solidFill>
              <a:effectLst/>
              <a:uLnTx/>
              <a:uFillTx/>
              <a:latin typeface="Calibri" panose="020F0502020204030204" pitchFamily="34" charset="0"/>
              <a:ea typeface="+mn-ea"/>
              <a:cs typeface="+mn-cs"/>
            </a:endParaRPr>
          </a:p>
        </p:txBody>
      </p:sp>
      <p:sp>
        <p:nvSpPr>
          <p:cNvPr id="13" name="TextBox 12">
            <a:extLst>
              <a:ext uri="{FF2B5EF4-FFF2-40B4-BE49-F238E27FC236}">
                <a16:creationId xmlns:a16="http://schemas.microsoft.com/office/drawing/2014/main" id="{AADC1FB7-9BEC-1D18-AC54-F37EB3C07D30}"/>
              </a:ext>
            </a:extLst>
          </p:cNvPr>
          <p:cNvSpPr txBox="1"/>
          <p:nvPr/>
        </p:nvSpPr>
        <p:spPr>
          <a:xfrm>
            <a:off x="130407" y="2039747"/>
            <a:ext cx="32556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Observation infrastructure</a:t>
            </a:r>
          </a:p>
        </p:txBody>
      </p:sp>
      <p:sp>
        <p:nvSpPr>
          <p:cNvPr id="14" name="Rectangle 13">
            <a:extLst>
              <a:ext uri="{FF2B5EF4-FFF2-40B4-BE49-F238E27FC236}">
                <a16:creationId xmlns:a16="http://schemas.microsoft.com/office/drawing/2014/main" id="{8F29D675-27E3-6653-6FF7-C685C43D9024}"/>
              </a:ext>
            </a:extLst>
          </p:cNvPr>
          <p:cNvSpPr/>
          <p:nvPr/>
        </p:nvSpPr>
        <p:spPr>
          <a:xfrm>
            <a:off x="3552585" y="2044825"/>
            <a:ext cx="2160000" cy="324000"/>
          </a:xfrm>
          <a:prstGeom prst="rect">
            <a:avLst/>
          </a:prstGeom>
          <a:gradFill flip="none" rotWithShape="1">
            <a:gsLst>
              <a:gs pos="22000">
                <a:srgbClr val="E6813D"/>
              </a:gs>
              <a:gs pos="23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848543E-0298-F23B-A799-C0B07830A2AA}"/>
              </a:ext>
            </a:extLst>
          </p:cNvPr>
          <p:cNvSpPr txBox="1"/>
          <p:nvPr/>
        </p:nvSpPr>
        <p:spPr>
          <a:xfrm>
            <a:off x="130407" y="2579914"/>
            <a:ext cx="325440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Hazard-based</a:t>
            </a:r>
            <a:r>
              <a:rPr kumimoji="0" lang="fr-CH" sz="1600" b="1" i="0" u="none" strike="noStrike" kern="1200" cap="none" spc="0" normalizeH="0" baseline="0" noProof="0">
                <a:ln>
                  <a:noFill/>
                </a:ln>
                <a:solidFill>
                  <a:srgbClr val="105CAA"/>
                </a:solidFill>
                <a:effectLst/>
                <a:uLnTx/>
                <a:uFillTx/>
                <a:latin typeface="Calibri" panose="020F0502020204030204"/>
                <a:ea typeface="+mn-ea"/>
                <a:cs typeface="+mn-cs"/>
              </a:rPr>
              <a:t> observation</a:t>
            </a: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 capacity</a:t>
            </a:r>
          </a:p>
        </p:txBody>
      </p:sp>
      <p:sp>
        <p:nvSpPr>
          <p:cNvPr id="67" name="Rounded Rectangle 66">
            <a:extLst>
              <a:ext uri="{FF2B5EF4-FFF2-40B4-BE49-F238E27FC236}">
                <a16:creationId xmlns:a16="http://schemas.microsoft.com/office/drawing/2014/main" id="{AAE392B2-BAFF-970B-6DA0-87026E9A4A3E}"/>
              </a:ext>
            </a:extLst>
          </p:cNvPr>
          <p:cNvSpPr/>
          <p:nvPr/>
        </p:nvSpPr>
        <p:spPr>
          <a:xfrm>
            <a:off x="11193672" y="37331"/>
            <a:ext cx="957743" cy="901857"/>
          </a:xfrm>
          <a:prstGeom prst="roundRect">
            <a:avLst>
              <a:gd name="adj" fmla="val 43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3D4C5F-074D-47F5-1511-727CA0E9F7FC}"/>
              </a:ext>
            </a:extLst>
          </p:cNvPr>
          <p:cNvSpPr/>
          <p:nvPr/>
        </p:nvSpPr>
        <p:spPr>
          <a:xfrm>
            <a:off x="3548416" y="2582793"/>
            <a:ext cx="2160000" cy="324000"/>
          </a:xfrm>
          <a:prstGeom prst="rect">
            <a:avLst/>
          </a:prstGeom>
          <a:gradFill flip="none" rotWithShape="1">
            <a:gsLst>
              <a:gs pos="19000">
                <a:srgbClr val="C51007"/>
              </a:gs>
              <a:gs pos="20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69756D7-A9C0-DAAA-751D-FDF257A4FEEF}"/>
              </a:ext>
            </a:extLst>
          </p:cNvPr>
          <p:cNvSpPr txBox="1"/>
          <p:nvPr/>
        </p:nvSpPr>
        <p:spPr>
          <a:xfrm>
            <a:off x="130407" y="3660248"/>
            <a:ext cx="32499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General forecasting capacity</a:t>
            </a:r>
          </a:p>
        </p:txBody>
      </p:sp>
      <p:sp>
        <p:nvSpPr>
          <p:cNvPr id="23" name="Rectangle 22">
            <a:extLst>
              <a:ext uri="{FF2B5EF4-FFF2-40B4-BE49-F238E27FC236}">
                <a16:creationId xmlns:a16="http://schemas.microsoft.com/office/drawing/2014/main" id="{1AD3A5A6-80ED-60DE-C679-448B4FF5AC5C}"/>
              </a:ext>
            </a:extLst>
          </p:cNvPr>
          <p:cNvSpPr/>
          <p:nvPr/>
        </p:nvSpPr>
        <p:spPr>
          <a:xfrm>
            <a:off x="3549001" y="3658729"/>
            <a:ext cx="2160000" cy="324000"/>
          </a:xfrm>
          <a:prstGeom prst="rect">
            <a:avLst/>
          </a:prstGeom>
          <a:gradFill flip="none" rotWithShape="1">
            <a:gsLst>
              <a:gs pos="41000">
                <a:srgbClr val="FFD866"/>
              </a:gs>
              <a:gs pos="42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FAF1C6C-9706-BCE4-A5E5-8D2ADE9CF9C6}"/>
              </a:ext>
            </a:extLst>
          </p:cNvPr>
          <p:cNvSpPr/>
          <p:nvPr/>
        </p:nvSpPr>
        <p:spPr>
          <a:xfrm>
            <a:off x="3566772" y="4196697"/>
            <a:ext cx="2160000" cy="324000"/>
          </a:xfrm>
          <a:prstGeom prst="rect">
            <a:avLst/>
          </a:prstGeom>
          <a:gradFill flip="none" rotWithShape="1">
            <a:gsLst>
              <a:gs pos="21000">
                <a:srgbClr val="E6813D"/>
              </a:gs>
              <a:gs pos="22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FFE11A1D-8C62-D504-B6A0-9D1D9E93EC46}"/>
              </a:ext>
            </a:extLst>
          </p:cNvPr>
          <p:cNvSpPr txBox="1"/>
          <p:nvPr/>
        </p:nvSpPr>
        <p:spPr>
          <a:xfrm>
            <a:off x="130407" y="4200415"/>
            <a:ext cx="324913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Impact-based forecasting capacity</a:t>
            </a:r>
          </a:p>
        </p:txBody>
      </p:sp>
      <p:sp>
        <p:nvSpPr>
          <p:cNvPr id="46" name="Rectangle: Rounded Corners 45">
            <a:extLst>
              <a:ext uri="{FF2B5EF4-FFF2-40B4-BE49-F238E27FC236}">
                <a16:creationId xmlns:a16="http://schemas.microsoft.com/office/drawing/2014/main" id="{604E532A-AC62-C585-8B56-43371862BAAF}"/>
              </a:ext>
            </a:extLst>
          </p:cNvPr>
          <p:cNvSpPr/>
          <p:nvPr/>
        </p:nvSpPr>
        <p:spPr>
          <a:xfrm>
            <a:off x="5991860" y="2280191"/>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Tropical cyclones</a:t>
            </a:r>
          </a:p>
        </p:txBody>
      </p:sp>
      <p:sp>
        <p:nvSpPr>
          <p:cNvPr id="48" name="Rectangle: Rounded Corners 47">
            <a:extLst>
              <a:ext uri="{FF2B5EF4-FFF2-40B4-BE49-F238E27FC236}">
                <a16:creationId xmlns:a16="http://schemas.microsoft.com/office/drawing/2014/main" id="{D0904946-BD10-D26A-BF3C-64C301253D78}"/>
              </a:ext>
            </a:extLst>
          </p:cNvPr>
          <p:cNvSpPr/>
          <p:nvPr/>
        </p:nvSpPr>
        <p:spPr>
          <a:xfrm>
            <a:off x="5991860" y="4506751"/>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Tsunami</a:t>
            </a:r>
          </a:p>
        </p:txBody>
      </p:sp>
      <p:sp>
        <p:nvSpPr>
          <p:cNvPr id="49" name="Rectangle: Rounded Corners 48">
            <a:extLst>
              <a:ext uri="{FF2B5EF4-FFF2-40B4-BE49-F238E27FC236}">
                <a16:creationId xmlns:a16="http://schemas.microsoft.com/office/drawing/2014/main" id="{ED1DCC8E-941E-FD5A-362C-027D3CE718BC}"/>
              </a:ext>
            </a:extLst>
          </p:cNvPr>
          <p:cNvSpPr/>
          <p:nvPr/>
        </p:nvSpPr>
        <p:spPr>
          <a:xfrm>
            <a:off x="5991860" y="5620030"/>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Rain/Wet spell</a:t>
            </a:r>
          </a:p>
        </p:txBody>
      </p:sp>
      <p:sp>
        <p:nvSpPr>
          <p:cNvPr id="55" name="TextBox 54">
            <a:extLst>
              <a:ext uri="{FF2B5EF4-FFF2-40B4-BE49-F238E27FC236}">
                <a16:creationId xmlns:a16="http://schemas.microsoft.com/office/drawing/2014/main" id="{A651340A-F319-AE8B-459B-21485F15C936}"/>
              </a:ext>
            </a:extLst>
          </p:cNvPr>
          <p:cNvSpPr txBox="1"/>
          <p:nvPr/>
        </p:nvSpPr>
        <p:spPr>
          <a:xfrm>
            <a:off x="2985706" y="10068"/>
            <a:ext cx="825015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400" b="0" i="0" u="none" strike="noStrike" kern="1200" cap="none" spc="0" normalizeH="0" baseline="0" noProof="0">
                <a:ln>
                  <a:noFill/>
                </a:ln>
                <a:solidFill>
                  <a:prstClr val="white"/>
                </a:solidFill>
                <a:effectLst/>
                <a:uLnTx/>
                <a:uFillTx/>
                <a:latin typeface="Calibri" panose="020F0502020204030204"/>
                <a:ea typeface="+mn-ea"/>
                <a:cs typeface="+mn-cs"/>
              </a:rPr>
              <a:t>Despite a moderate amount of synoptic station, observations are limited by a lack of capacity to perform maintenance, QC and calibration, as well as to transfer data in (near)real-time. Forecasting capacity is impaired by a lack of training, incl. on remote sensing data. Cooperation with the national DRR agency is limited, and no risk and vulnerability data is available for IBF. Little financial resources are available for service improvements. </a:t>
            </a:r>
          </a:p>
        </p:txBody>
      </p:sp>
      <p:sp>
        <p:nvSpPr>
          <p:cNvPr id="61" name="TextBox 60">
            <a:extLst>
              <a:ext uri="{FF2B5EF4-FFF2-40B4-BE49-F238E27FC236}">
                <a16:creationId xmlns:a16="http://schemas.microsoft.com/office/drawing/2014/main" id="{DBC94217-C8DC-E54C-B01F-0082E99A2B5F}"/>
              </a:ext>
            </a:extLst>
          </p:cNvPr>
          <p:cNvSpPr txBox="1"/>
          <p:nvPr/>
        </p:nvSpPr>
        <p:spPr>
          <a:xfrm>
            <a:off x="8756926" y="1522468"/>
            <a:ext cx="347472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hydrological observations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vulnerability/impact data</a:t>
            </a:r>
          </a:p>
        </p:txBody>
      </p:sp>
      <p:sp>
        <p:nvSpPr>
          <p:cNvPr id="62" name="Rectangle: Rounded Corners 61">
            <a:extLst>
              <a:ext uri="{FF2B5EF4-FFF2-40B4-BE49-F238E27FC236}">
                <a16:creationId xmlns:a16="http://schemas.microsoft.com/office/drawing/2014/main" id="{00F6314D-AE96-EA3F-E0BC-02EBE7E49360}"/>
              </a:ext>
            </a:extLst>
          </p:cNvPr>
          <p:cNvSpPr/>
          <p:nvPr/>
        </p:nvSpPr>
        <p:spPr>
          <a:xfrm>
            <a:off x="116139" y="1228079"/>
            <a:ext cx="5694999" cy="4456176"/>
          </a:xfrm>
          <a:prstGeom prst="roundRect">
            <a:avLst>
              <a:gd name="adj" fmla="val 1407"/>
            </a:avLst>
          </a:prstGeom>
          <a:no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1AAAE781-8364-6A30-2F68-FA14915C71F6}"/>
              </a:ext>
            </a:extLst>
          </p:cNvPr>
          <p:cNvSpPr/>
          <p:nvPr/>
        </p:nvSpPr>
        <p:spPr>
          <a:xfrm>
            <a:off x="103439" y="1087241"/>
            <a:ext cx="2239175"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0" tIns="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Pillar II capacity</a:t>
            </a:r>
          </a:p>
        </p:txBody>
      </p:sp>
      <p:sp>
        <p:nvSpPr>
          <p:cNvPr id="72" name="TextBox 71">
            <a:extLst>
              <a:ext uri="{FF2B5EF4-FFF2-40B4-BE49-F238E27FC236}">
                <a16:creationId xmlns:a16="http://schemas.microsoft.com/office/drawing/2014/main" id="{CED9771C-4962-3396-784C-128205AC91CF}"/>
              </a:ext>
            </a:extLst>
          </p:cNvPr>
          <p:cNvSpPr txBox="1"/>
          <p:nvPr/>
        </p:nvSpPr>
        <p:spPr>
          <a:xfrm>
            <a:off x="6017096" y="4886328"/>
            <a:ext cx="2641281"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F5CAA"/>
                </a:solidFill>
                <a:effectLst/>
                <a:uLnTx/>
                <a:uFillTx/>
                <a:latin typeface="Calibri" panose="020F0502020204030204"/>
                <a:ea typeface="+mn-ea"/>
                <a:cs typeface="+mn-cs"/>
              </a:rPr>
              <a:t>R</a:t>
            </a: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eliance on Regional Tsunami Service Providers</a:t>
            </a:r>
            <a:endParaRPr kumimoji="0" lang="en-US" sz="1600" b="0" i="0" u="none" strike="noStrike" kern="1200" cap="none" spc="0" normalizeH="0" baseline="0" noProof="0">
              <a:ln>
                <a:noFill/>
              </a:ln>
              <a:solidFill>
                <a:srgbClr val="0F5CAA"/>
              </a:solidFill>
              <a:effectLst/>
              <a:uLnTx/>
              <a:uFillTx/>
              <a:latin typeface="Calibri" panose="020F0502020204030204"/>
              <a:ea typeface="+mn-ea"/>
              <a:cs typeface="+mn-cs"/>
            </a:endParaRPr>
          </a:p>
        </p:txBody>
      </p:sp>
      <p:pic>
        <p:nvPicPr>
          <p:cNvPr id="81" name="Picture 80">
            <a:extLst>
              <a:ext uri="{FF2B5EF4-FFF2-40B4-BE49-F238E27FC236}">
                <a16:creationId xmlns:a16="http://schemas.microsoft.com/office/drawing/2014/main" id="{F9725857-F601-B95C-250D-6038D0575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080" y="2328691"/>
            <a:ext cx="228600" cy="228600"/>
          </a:xfrm>
          <a:prstGeom prst="rect">
            <a:avLst/>
          </a:prstGeom>
        </p:spPr>
      </p:pic>
      <p:sp>
        <p:nvSpPr>
          <p:cNvPr id="88" name="TextBox 87">
            <a:extLst>
              <a:ext uri="{FF2B5EF4-FFF2-40B4-BE49-F238E27FC236}">
                <a16:creationId xmlns:a16="http://schemas.microsoft.com/office/drawing/2014/main" id="{FDCA530D-DEEC-E1D9-7F6F-9117D5D25D85}"/>
              </a:ext>
            </a:extLst>
          </p:cNvPr>
          <p:cNvSpPr txBox="1"/>
          <p:nvPr/>
        </p:nvSpPr>
        <p:spPr>
          <a:xfrm>
            <a:off x="8756926" y="2615650"/>
            <a:ext cx="2879006"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observation and IBF forecasting capacity</a:t>
            </a:r>
          </a:p>
        </p:txBody>
      </p:sp>
      <p:sp>
        <p:nvSpPr>
          <p:cNvPr id="2" name="Rectangle: Rounded Corners 1">
            <a:extLst>
              <a:ext uri="{FF2B5EF4-FFF2-40B4-BE49-F238E27FC236}">
                <a16:creationId xmlns:a16="http://schemas.microsoft.com/office/drawing/2014/main" id="{6F1CD1BD-FD0D-802C-40D1-E476A76AD5F5}"/>
              </a:ext>
            </a:extLst>
          </p:cNvPr>
          <p:cNvSpPr/>
          <p:nvPr/>
        </p:nvSpPr>
        <p:spPr>
          <a:xfrm>
            <a:off x="5991860" y="3393471"/>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Storm surge/coastal flood</a:t>
            </a:r>
          </a:p>
        </p:txBody>
      </p:sp>
      <p:sp>
        <p:nvSpPr>
          <p:cNvPr id="6" name="Rectangle: Rounded Corners 5">
            <a:extLst>
              <a:ext uri="{FF2B5EF4-FFF2-40B4-BE49-F238E27FC236}">
                <a16:creationId xmlns:a16="http://schemas.microsoft.com/office/drawing/2014/main" id="{CB75B4B4-EB40-A8FD-7BBF-36654612C6DB}"/>
              </a:ext>
            </a:extLst>
          </p:cNvPr>
          <p:cNvSpPr/>
          <p:nvPr/>
        </p:nvSpPr>
        <p:spPr>
          <a:xfrm>
            <a:off x="6001385" y="1174146"/>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Flash-floods</a:t>
            </a:r>
          </a:p>
        </p:txBody>
      </p:sp>
      <p:pic>
        <p:nvPicPr>
          <p:cNvPr id="9" name="Picture 8">
            <a:extLst>
              <a:ext uri="{FF2B5EF4-FFF2-40B4-BE49-F238E27FC236}">
                <a16:creationId xmlns:a16="http://schemas.microsoft.com/office/drawing/2014/main" id="{9CA923BC-2CB2-C6CB-405C-E1EDC8BDA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5205" y="1219835"/>
            <a:ext cx="216000" cy="216000"/>
          </a:xfrm>
          <a:prstGeom prst="rect">
            <a:avLst/>
          </a:prstGeom>
        </p:spPr>
      </p:pic>
      <p:sp>
        <p:nvSpPr>
          <p:cNvPr id="18" name="TextBox 17">
            <a:extLst>
              <a:ext uri="{FF2B5EF4-FFF2-40B4-BE49-F238E27FC236}">
                <a16:creationId xmlns:a16="http://schemas.microsoft.com/office/drawing/2014/main" id="{CADC7E10-A407-B24B-2A5B-83EF89393B9C}"/>
              </a:ext>
            </a:extLst>
          </p:cNvPr>
          <p:cNvSpPr txBox="1"/>
          <p:nvPr/>
        </p:nvSpPr>
        <p:spPr>
          <a:xfrm>
            <a:off x="130407" y="3120081"/>
            <a:ext cx="3243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Remote-sensing</a:t>
            </a:r>
            <a:r>
              <a:rPr kumimoji="0" lang="fr-CH" sz="1600" b="1" i="0" u="none" strike="noStrike" kern="1200" cap="none" spc="0" normalizeH="0" baseline="0" noProof="0">
                <a:ln>
                  <a:noFill/>
                </a:ln>
                <a:solidFill>
                  <a:srgbClr val="105CAA"/>
                </a:solidFill>
                <a:effectLst/>
                <a:uLnTx/>
                <a:uFillTx/>
                <a:latin typeface="Calibri" panose="020F0502020204030204"/>
                <a:ea typeface="+mn-ea"/>
                <a:cs typeface="+mn-cs"/>
              </a:rPr>
              <a:t> </a:t>
            </a: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data</a:t>
            </a:r>
          </a:p>
        </p:txBody>
      </p:sp>
      <p:sp>
        <p:nvSpPr>
          <p:cNvPr id="10" name="Rectangle 9">
            <a:extLst>
              <a:ext uri="{FF2B5EF4-FFF2-40B4-BE49-F238E27FC236}">
                <a16:creationId xmlns:a16="http://schemas.microsoft.com/office/drawing/2014/main" id="{DB0F85CD-B97D-4CBD-C614-A0127CEEE8D1}"/>
              </a:ext>
            </a:extLst>
          </p:cNvPr>
          <p:cNvSpPr/>
          <p:nvPr/>
        </p:nvSpPr>
        <p:spPr>
          <a:xfrm>
            <a:off x="3548416" y="3120761"/>
            <a:ext cx="2160000" cy="324000"/>
          </a:xfrm>
          <a:prstGeom prst="rect">
            <a:avLst/>
          </a:prstGeom>
          <a:gradFill flip="none" rotWithShape="1">
            <a:gsLst>
              <a:gs pos="25000">
                <a:srgbClr val="E6813D"/>
              </a:gs>
              <a:gs pos="26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7AF27AE-DC50-9A2E-E5D0-38350EEBBAB0}"/>
              </a:ext>
            </a:extLst>
          </p:cNvPr>
          <p:cNvSpPr txBox="1"/>
          <p:nvPr/>
        </p:nvSpPr>
        <p:spPr>
          <a:xfrm>
            <a:off x="130407" y="4740582"/>
            <a:ext cx="3706272" cy="3308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550" b="1" i="0" u="none" strike="noStrike" kern="1200" cap="none" spc="0" normalizeH="0" baseline="0" noProof="0">
                <a:ln>
                  <a:noFill/>
                </a:ln>
                <a:solidFill>
                  <a:srgbClr val="105CAA"/>
                </a:solidFill>
                <a:effectLst/>
                <a:uLnTx/>
                <a:uFillTx/>
                <a:latin typeface="Calibri" panose="020F0502020204030204"/>
                <a:ea typeface="+mn-ea"/>
                <a:cs typeface="+mn-cs"/>
              </a:rPr>
              <a:t>Warning services &amp; MHEWS operations</a:t>
            </a:r>
          </a:p>
        </p:txBody>
      </p:sp>
      <p:sp>
        <p:nvSpPr>
          <p:cNvPr id="21" name="Rectangle 20">
            <a:extLst>
              <a:ext uri="{FF2B5EF4-FFF2-40B4-BE49-F238E27FC236}">
                <a16:creationId xmlns:a16="http://schemas.microsoft.com/office/drawing/2014/main" id="{4ED3A8CF-0365-97D9-B227-CC8E5AF6813A}"/>
              </a:ext>
            </a:extLst>
          </p:cNvPr>
          <p:cNvSpPr/>
          <p:nvPr/>
        </p:nvSpPr>
        <p:spPr>
          <a:xfrm>
            <a:off x="3563218" y="4734665"/>
            <a:ext cx="2160000" cy="324000"/>
          </a:xfrm>
          <a:prstGeom prst="rect">
            <a:avLst/>
          </a:prstGeom>
          <a:gradFill flip="none" rotWithShape="1">
            <a:gsLst>
              <a:gs pos="27000">
                <a:srgbClr val="E6813D"/>
              </a:gs>
              <a:gs pos="28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1AAE2A2-222C-F5B1-6AE5-603DAB9F80B5}"/>
              </a:ext>
            </a:extLst>
          </p:cNvPr>
          <p:cNvSpPr txBox="1"/>
          <p:nvPr/>
        </p:nvSpPr>
        <p:spPr>
          <a:xfrm>
            <a:off x="130407" y="5273054"/>
            <a:ext cx="34437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srgbClr val="105CAA"/>
                </a:solidFill>
                <a:effectLst/>
                <a:uLnTx/>
                <a:uFillTx/>
                <a:latin typeface="Calibri" panose="020F0502020204030204"/>
                <a:ea typeface="+mn-ea"/>
                <a:cs typeface="+mn-cs"/>
              </a:rPr>
              <a:t>Financial and technological enablers</a:t>
            </a:r>
          </a:p>
        </p:txBody>
      </p:sp>
      <p:sp>
        <p:nvSpPr>
          <p:cNvPr id="27" name="Rectangle 26">
            <a:extLst>
              <a:ext uri="{FF2B5EF4-FFF2-40B4-BE49-F238E27FC236}">
                <a16:creationId xmlns:a16="http://schemas.microsoft.com/office/drawing/2014/main" id="{FED5071F-690F-F801-D18D-37950649A2E1}"/>
              </a:ext>
            </a:extLst>
          </p:cNvPr>
          <p:cNvSpPr/>
          <p:nvPr/>
        </p:nvSpPr>
        <p:spPr>
          <a:xfrm>
            <a:off x="3554355" y="5272636"/>
            <a:ext cx="2160000" cy="324000"/>
          </a:xfrm>
          <a:prstGeom prst="rect">
            <a:avLst/>
          </a:prstGeom>
          <a:gradFill flip="none" rotWithShape="1">
            <a:gsLst>
              <a:gs pos="34000">
                <a:srgbClr val="E6813D"/>
              </a:gs>
              <a:gs pos="35000">
                <a:schemeClr val="bg1"/>
              </a:gs>
            </a:gsLst>
            <a:lin ang="0" scaled="1"/>
            <a:tileRect/>
          </a:gradFill>
          <a:ln>
            <a:solidFill>
              <a:srgbClr val="105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Graphic 44" descr="Rain with solid fill">
            <a:extLst>
              <a:ext uri="{FF2B5EF4-FFF2-40B4-BE49-F238E27FC236}">
                <a16:creationId xmlns:a16="http://schemas.microsoft.com/office/drawing/2014/main" id="{E9F84F27-86FE-92DC-3E0A-F2923DBCF2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3380" y="5638142"/>
            <a:ext cx="288000" cy="288000"/>
          </a:xfrm>
          <a:prstGeom prst="rect">
            <a:avLst/>
          </a:prstGeom>
        </p:spPr>
      </p:pic>
      <p:pic>
        <p:nvPicPr>
          <p:cNvPr id="60" name="Picture 59">
            <a:extLst>
              <a:ext uri="{FF2B5EF4-FFF2-40B4-BE49-F238E27FC236}">
                <a16:creationId xmlns:a16="http://schemas.microsoft.com/office/drawing/2014/main" id="{F154BD90-0C15-09D9-44DF-A2F2F4D71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3080" y="3425560"/>
            <a:ext cx="252000" cy="252000"/>
          </a:xfrm>
          <a:prstGeom prst="rect">
            <a:avLst/>
          </a:prstGeom>
        </p:spPr>
      </p:pic>
      <p:pic>
        <p:nvPicPr>
          <p:cNvPr id="74" name="Picture 73">
            <a:extLst>
              <a:ext uri="{FF2B5EF4-FFF2-40B4-BE49-F238E27FC236}">
                <a16:creationId xmlns:a16="http://schemas.microsoft.com/office/drawing/2014/main" id="{7E03EA1B-FE12-ED7E-B16D-7CD6E0DDF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5205" y="4562807"/>
            <a:ext cx="216000" cy="216000"/>
          </a:xfrm>
          <a:prstGeom prst="rect">
            <a:avLst/>
          </a:prstGeom>
        </p:spPr>
      </p:pic>
      <p:sp>
        <p:nvSpPr>
          <p:cNvPr id="79" name="TextBox 78">
            <a:extLst>
              <a:ext uri="{FF2B5EF4-FFF2-40B4-BE49-F238E27FC236}">
                <a16:creationId xmlns:a16="http://schemas.microsoft.com/office/drawing/2014/main" id="{67DE8764-B3B8-89CD-39CE-F3504A171BCD}"/>
              </a:ext>
            </a:extLst>
          </p:cNvPr>
          <p:cNvSpPr txBox="1"/>
          <p:nvPr/>
        </p:nvSpPr>
        <p:spPr>
          <a:xfrm>
            <a:off x="6042627" y="2662153"/>
            <a:ext cx="219786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Benefit from RSMC la Réunion guidance</a:t>
            </a:r>
          </a:p>
        </p:txBody>
      </p:sp>
      <p:sp>
        <p:nvSpPr>
          <p:cNvPr id="101" name="TextBox 100">
            <a:extLst>
              <a:ext uri="{FF2B5EF4-FFF2-40B4-BE49-F238E27FC236}">
                <a16:creationId xmlns:a16="http://schemas.microsoft.com/office/drawing/2014/main" id="{5701400F-47F2-9E09-B0D5-17B86BEF26CF}"/>
              </a:ext>
            </a:extLst>
          </p:cNvPr>
          <p:cNvSpPr txBox="1"/>
          <p:nvPr/>
        </p:nvSpPr>
        <p:spPr>
          <a:xfrm>
            <a:off x="6011562" y="1540675"/>
            <a:ext cx="219786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Limited forecasting capacity</a:t>
            </a:r>
          </a:p>
        </p:txBody>
      </p:sp>
      <p:sp>
        <p:nvSpPr>
          <p:cNvPr id="109" name="Rectangle 108">
            <a:extLst>
              <a:ext uri="{FF2B5EF4-FFF2-40B4-BE49-F238E27FC236}">
                <a16:creationId xmlns:a16="http://schemas.microsoft.com/office/drawing/2014/main" id="{6D72CCD0-0488-5C76-8FDC-5F75BAF9A0DF}"/>
              </a:ext>
            </a:extLst>
          </p:cNvPr>
          <p:cNvSpPr/>
          <p:nvPr/>
        </p:nvSpPr>
        <p:spPr>
          <a:xfrm>
            <a:off x="6229205" y="-1406181"/>
            <a:ext cx="4320000" cy="515681"/>
          </a:xfrm>
          <a:prstGeom prst="rect">
            <a:avLst/>
          </a:prstGeom>
          <a:gradFill>
            <a:gsLst>
              <a:gs pos="75000">
                <a:schemeClr val="accent6">
                  <a:lumMod val="60000"/>
                  <a:lumOff val="40000"/>
                </a:schemeClr>
              </a:gs>
              <a:gs pos="25000">
                <a:schemeClr val="accent2"/>
              </a:gs>
              <a:gs pos="0">
                <a:schemeClr val="accent2">
                  <a:lumMod val="75000"/>
                </a:schemeClr>
              </a:gs>
              <a:gs pos="50000">
                <a:srgbClr val="FFD966"/>
              </a:gs>
              <a:gs pos="100000">
                <a:srgbClr val="5A8B39"/>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TextBox 109">
            <a:extLst>
              <a:ext uri="{FF2B5EF4-FFF2-40B4-BE49-F238E27FC236}">
                <a16:creationId xmlns:a16="http://schemas.microsoft.com/office/drawing/2014/main" id="{E6C6A3BD-7A53-D012-DD1C-7823F414B153}"/>
              </a:ext>
            </a:extLst>
          </p:cNvPr>
          <p:cNvSpPr txBox="1"/>
          <p:nvPr/>
        </p:nvSpPr>
        <p:spPr>
          <a:xfrm>
            <a:off x="6123940" y="7216251"/>
            <a:ext cx="2641281"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5A8B39"/>
                </a:solidFill>
                <a:effectLst/>
                <a:uLnTx/>
                <a:uFillTx/>
                <a:latin typeface="Calibri" panose="020F0502020204030204"/>
                <a:ea typeface="+mn-ea"/>
                <a:cs typeface="+mn-cs"/>
              </a:rPr>
              <a:t>Sufficient observations (both local and remote)</a:t>
            </a:r>
          </a:p>
        </p:txBody>
      </p:sp>
      <p:sp>
        <p:nvSpPr>
          <p:cNvPr id="28" name="Rectangle: Rounded Corners 27">
            <a:extLst>
              <a:ext uri="{FF2B5EF4-FFF2-40B4-BE49-F238E27FC236}">
                <a16:creationId xmlns:a16="http://schemas.microsoft.com/office/drawing/2014/main" id="{658C3B13-3B37-FC5E-871F-406078D4E4FD}"/>
              </a:ext>
            </a:extLst>
          </p:cNvPr>
          <p:cNvSpPr/>
          <p:nvPr/>
        </p:nvSpPr>
        <p:spPr>
          <a:xfrm>
            <a:off x="5991860" y="2280191"/>
            <a:ext cx="2880000" cy="324000"/>
          </a:xfrm>
          <a:prstGeom prst="roundRect">
            <a:avLst/>
          </a:prstGeom>
          <a:solidFill>
            <a:srgbClr val="105CA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a:ln>
                  <a:noFill/>
                </a:ln>
                <a:solidFill>
                  <a:prstClr val="white"/>
                </a:solidFill>
                <a:effectLst/>
                <a:uLnTx/>
                <a:uFillTx/>
                <a:latin typeface="Calibri Light" panose="020F0302020204030204"/>
                <a:ea typeface="+mn-ea"/>
                <a:cs typeface="+mn-cs"/>
              </a:rPr>
              <a:t>Rogue waves/high seas</a:t>
            </a:r>
          </a:p>
        </p:txBody>
      </p:sp>
      <p:pic>
        <p:nvPicPr>
          <p:cNvPr id="30" name="Graphic 29" descr="Wave with solid fill">
            <a:extLst>
              <a:ext uri="{FF2B5EF4-FFF2-40B4-BE49-F238E27FC236}">
                <a16:creationId xmlns:a16="http://schemas.microsoft.com/office/drawing/2014/main" id="{081C5920-2264-AF8B-B1EA-8EF2C5ACAA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48585" y="2303259"/>
            <a:ext cx="280207" cy="280207"/>
          </a:xfrm>
          <a:prstGeom prst="rect">
            <a:avLst/>
          </a:prstGeom>
        </p:spPr>
      </p:pic>
      <p:sp>
        <p:nvSpPr>
          <p:cNvPr id="35" name="Rectangle: Rounded Corners 34">
            <a:extLst>
              <a:ext uri="{FF2B5EF4-FFF2-40B4-BE49-F238E27FC236}">
                <a16:creationId xmlns:a16="http://schemas.microsoft.com/office/drawing/2014/main" id="{5CA24CBF-8F0D-E0DB-9792-55D3E6E30748}"/>
              </a:ext>
            </a:extLst>
          </p:cNvPr>
          <p:cNvSpPr/>
          <p:nvPr/>
        </p:nvSpPr>
        <p:spPr>
          <a:xfrm>
            <a:off x="115018" y="5756167"/>
            <a:ext cx="5694999" cy="972000"/>
          </a:xfrm>
          <a:prstGeom prst="roundRect">
            <a:avLst>
              <a:gd name="adj" fmla="val 3967"/>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1" name="Table 16">
            <a:extLst>
              <a:ext uri="{FF2B5EF4-FFF2-40B4-BE49-F238E27FC236}">
                <a16:creationId xmlns:a16="http://schemas.microsoft.com/office/drawing/2014/main" id="{C1302201-A9A6-3954-F26B-5DE9518FFF28}"/>
              </a:ext>
            </a:extLst>
          </p:cNvPr>
          <p:cNvGraphicFramePr>
            <a:graphicFrameLocks noGrp="1"/>
          </p:cNvGraphicFramePr>
          <p:nvPr/>
        </p:nvGraphicFramePr>
        <p:xfrm>
          <a:off x="3583139" y="6305626"/>
          <a:ext cx="2160000" cy="324000"/>
        </p:xfrm>
        <a:graphic>
          <a:graphicData uri="http://schemas.openxmlformats.org/drawingml/2006/table">
            <a:tbl>
              <a:tblPr firstRow="1" bandRow="1">
                <a:tableStyleId>{5C22544A-7EE6-4342-B048-85BDC9FD1C3A}</a:tableStyleId>
              </a:tblPr>
              <a:tblGrid>
                <a:gridCol w="432000">
                  <a:extLst>
                    <a:ext uri="{9D8B030D-6E8A-4147-A177-3AD203B41FA5}">
                      <a16:colId xmlns:a16="http://schemas.microsoft.com/office/drawing/2014/main" val="3035242269"/>
                    </a:ext>
                  </a:extLst>
                </a:gridCol>
                <a:gridCol w="432000">
                  <a:extLst>
                    <a:ext uri="{9D8B030D-6E8A-4147-A177-3AD203B41FA5}">
                      <a16:colId xmlns:a16="http://schemas.microsoft.com/office/drawing/2014/main" val="1636055473"/>
                    </a:ext>
                  </a:extLst>
                </a:gridCol>
                <a:gridCol w="432000">
                  <a:extLst>
                    <a:ext uri="{9D8B030D-6E8A-4147-A177-3AD203B41FA5}">
                      <a16:colId xmlns:a16="http://schemas.microsoft.com/office/drawing/2014/main" val="2402322258"/>
                    </a:ext>
                  </a:extLst>
                </a:gridCol>
                <a:gridCol w="432000">
                  <a:extLst>
                    <a:ext uri="{9D8B030D-6E8A-4147-A177-3AD203B41FA5}">
                      <a16:colId xmlns:a16="http://schemas.microsoft.com/office/drawing/2014/main" val="3672235276"/>
                    </a:ext>
                  </a:extLst>
                </a:gridCol>
                <a:gridCol w="432000">
                  <a:extLst>
                    <a:ext uri="{9D8B030D-6E8A-4147-A177-3AD203B41FA5}">
                      <a16:colId xmlns:a16="http://schemas.microsoft.com/office/drawing/2014/main" val="1769584131"/>
                    </a:ext>
                  </a:extLst>
                </a:gridCol>
              </a:tblGrid>
              <a:tr h="324000">
                <a:tc>
                  <a:txBody>
                    <a:bodyPr/>
                    <a:lstStyle/>
                    <a:p>
                      <a:pPr algn="ctr"/>
                      <a:r>
                        <a:rPr lang="en-CH" sz="900"/>
                        <a:t>0-20%</a:t>
                      </a:r>
                    </a:p>
                  </a:txBody>
                  <a:tcPr marL="0" marR="0" marT="0" marB="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CH" sz="900"/>
                        <a:t>21-40%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813D"/>
                    </a:solidFill>
                  </a:tcPr>
                </a:tc>
                <a:tc>
                  <a:txBody>
                    <a:bodyPr/>
                    <a:lstStyle/>
                    <a:p>
                      <a:pPr algn="ctr"/>
                      <a:r>
                        <a:rPr lang="en-CH" sz="900"/>
                        <a:t>41-60%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6"/>
                    </a:solidFill>
                  </a:tcPr>
                </a:tc>
                <a:tc>
                  <a:txBody>
                    <a:bodyPr/>
                    <a:lstStyle/>
                    <a:p>
                      <a:pPr algn="ctr"/>
                      <a:r>
                        <a:rPr lang="en-CH" sz="900"/>
                        <a:t>61-80%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4C35A"/>
                    </a:solidFill>
                  </a:tcPr>
                </a:tc>
                <a:tc>
                  <a:txBody>
                    <a:bodyPr/>
                    <a:lstStyle/>
                    <a:p>
                      <a:pPr algn="ctr"/>
                      <a:r>
                        <a:rPr lang="en-CH" sz="900"/>
                        <a:t>81-100%</a:t>
                      </a:r>
                    </a:p>
                  </a:txBody>
                  <a:tcPr marL="0" marR="0" marT="0"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A74B"/>
                    </a:solidFill>
                  </a:tcPr>
                </a:tc>
                <a:extLst>
                  <a:ext uri="{0D108BD9-81ED-4DB2-BD59-A6C34878D82A}">
                    <a16:rowId xmlns:a16="http://schemas.microsoft.com/office/drawing/2014/main" val="687413641"/>
                  </a:ext>
                </a:extLst>
              </a:tr>
            </a:tbl>
          </a:graphicData>
        </a:graphic>
      </p:graphicFrame>
      <p:sp>
        <p:nvSpPr>
          <p:cNvPr id="80" name="TextBox 79">
            <a:extLst>
              <a:ext uri="{FF2B5EF4-FFF2-40B4-BE49-F238E27FC236}">
                <a16:creationId xmlns:a16="http://schemas.microsoft.com/office/drawing/2014/main" id="{062FBE50-0791-899C-5445-366EE2DDB6AC}"/>
              </a:ext>
            </a:extLst>
          </p:cNvPr>
          <p:cNvSpPr txBox="1"/>
          <p:nvPr/>
        </p:nvSpPr>
        <p:spPr>
          <a:xfrm>
            <a:off x="115017" y="5726073"/>
            <a:ext cx="56950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00" b="0" i="0" u="none" strike="noStrike" kern="1200" cap="none" spc="0" normalizeH="0" baseline="0" noProof="0">
                <a:ln>
                  <a:noFill/>
                </a:ln>
                <a:solidFill>
                  <a:prstClr val="white"/>
                </a:solidFill>
                <a:effectLst/>
                <a:uLnTx/>
                <a:uFillTx/>
                <a:latin typeface="Calibri" panose="020F0502020204030204"/>
                <a:ea typeface="+mn-ea"/>
                <a:cs typeface="+mn-cs"/>
              </a:rPr>
              <a:t>The capacity assessment level above is ranked on a scale from 1 to 5, where 5 represents advanced capacity and 1 represents no capacity. The capacity level is determined via a quantitative (weighted rating) and qualitative analysis of the EW4All Rapid Assessment Tool (RAT) submission of the Member.</a:t>
            </a:r>
          </a:p>
        </p:txBody>
      </p:sp>
      <p:sp>
        <p:nvSpPr>
          <p:cNvPr id="93" name="TextBox 92">
            <a:extLst>
              <a:ext uri="{FF2B5EF4-FFF2-40B4-BE49-F238E27FC236}">
                <a16:creationId xmlns:a16="http://schemas.microsoft.com/office/drawing/2014/main" id="{A01C822C-8B8F-1C71-A37E-BAD096B33809}"/>
              </a:ext>
            </a:extLst>
          </p:cNvPr>
          <p:cNvSpPr txBox="1"/>
          <p:nvPr/>
        </p:nvSpPr>
        <p:spPr>
          <a:xfrm>
            <a:off x="103945" y="6203857"/>
            <a:ext cx="34902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000" b="0" i="0" u="none" strike="noStrike" kern="1200" cap="none" spc="0" normalizeH="0" baseline="0" noProof="0">
                <a:ln>
                  <a:noFill/>
                </a:ln>
                <a:solidFill>
                  <a:prstClr val="white"/>
                </a:solidFill>
                <a:effectLst/>
                <a:uLnTx/>
                <a:uFillTx/>
                <a:latin typeface="Calibri" panose="020F0502020204030204"/>
                <a:ea typeface="+mn-ea"/>
                <a:cs typeface="+mn-cs"/>
              </a:rPr>
              <a:t>The colours of the bars above express the degree of attainment of each element as quantified by the EW4All RAT, following the percentages indicated hereafter:</a:t>
            </a:r>
          </a:p>
        </p:txBody>
      </p:sp>
      <p:sp>
        <p:nvSpPr>
          <p:cNvPr id="31" name="TextBox 30">
            <a:extLst>
              <a:ext uri="{FF2B5EF4-FFF2-40B4-BE49-F238E27FC236}">
                <a16:creationId xmlns:a16="http://schemas.microsoft.com/office/drawing/2014/main" id="{20CE960F-718A-161C-D0EB-84645A1B7BCC}"/>
              </a:ext>
            </a:extLst>
          </p:cNvPr>
          <p:cNvSpPr txBox="1"/>
          <p:nvPr/>
        </p:nvSpPr>
        <p:spPr>
          <a:xfrm>
            <a:off x="5985058" y="1452615"/>
            <a:ext cx="3979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F5CAA"/>
                </a:solidFill>
                <a:effectLst/>
                <a:uLnTx/>
                <a:uFillTx/>
                <a:latin typeface="Calibri" panose="020F0502020204030204"/>
                <a:ea typeface="+mn-ea"/>
                <a:cs typeface="+mn-cs"/>
              </a:rPr>
              <a:t>≈</a:t>
            </a:r>
            <a:endParaRPr kumimoji="0" lang="en-CH" sz="1800" b="0" i="0" u="none" strike="noStrike" kern="1200" cap="none" spc="0" normalizeH="0" baseline="0" noProof="0">
              <a:ln>
                <a:noFill/>
              </a:ln>
              <a:solidFill>
                <a:srgbClr val="0F5CAA"/>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BA58E51-D10B-655A-1899-F2666CC614BF}"/>
              </a:ext>
            </a:extLst>
          </p:cNvPr>
          <p:cNvSpPr txBox="1"/>
          <p:nvPr/>
        </p:nvSpPr>
        <p:spPr>
          <a:xfrm>
            <a:off x="6016123" y="2600597"/>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57E537B6-B7E1-29AB-E02A-47BF81D372AE}"/>
              </a:ext>
            </a:extLst>
          </p:cNvPr>
          <p:cNvSpPr txBox="1"/>
          <p:nvPr/>
        </p:nvSpPr>
        <p:spPr>
          <a:xfrm>
            <a:off x="6003844" y="4824772"/>
            <a:ext cx="3979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F5CAA"/>
                </a:solidFill>
                <a:effectLst/>
                <a:uLnTx/>
                <a:uFillTx/>
                <a:latin typeface="Calibri" panose="020F0502020204030204"/>
                <a:ea typeface="+mn-ea"/>
                <a:cs typeface="+mn-cs"/>
              </a:rPr>
              <a:t>≈</a:t>
            </a:r>
            <a:endParaRPr kumimoji="0" lang="en-CH" sz="1800" b="0" i="0" u="none" strike="noStrike" kern="1200" cap="none" spc="0" normalizeH="0" baseline="0" noProof="0">
              <a:ln>
                <a:noFill/>
              </a:ln>
              <a:solidFill>
                <a:srgbClr val="0F5CAA"/>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27FCEBB-9138-4209-9F6A-94831AEF4EC1}"/>
              </a:ext>
            </a:extLst>
          </p:cNvPr>
          <p:cNvSpPr txBox="1"/>
          <p:nvPr/>
        </p:nvSpPr>
        <p:spPr>
          <a:xfrm>
            <a:off x="6017412" y="3786798"/>
            <a:ext cx="219786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Limited forecasting capacity</a:t>
            </a:r>
          </a:p>
        </p:txBody>
      </p:sp>
      <p:sp>
        <p:nvSpPr>
          <p:cNvPr id="36" name="TextBox 35">
            <a:extLst>
              <a:ext uri="{FF2B5EF4-FFF2-40B4-BE49-F238E27FC236}">
                <a16:creationId xmlns:a16="http://schemas.microsoft.com/office/drawing/2014/main" id="{65FAD15F-A8C1-2E6D-D6AC-9B7A49765F81}"/>
              </a:ext>
            </a:extLst>
          </p:cNvPr>
          <p:cNvSpPr txBox="1"/>
          <p:nvPr/>
        </p:nvSpPr>
        <p:spPr>
          <a:xfrm>
            <a:off x="5990908" y="3698738"/>
            <a:ext cx="3979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F5CAA"/>
                </a:solidFill>
                <a:effectLst/>
                <a:uLnTx/>
                <a:uFillTx/>
                <a:latin typeface="Calibri" panose="020F0502020204030204"/>
                <a:ea typeface="+mn-ea"/>
                <a:cs typeface="+mn-cs"/>
              </a:rPr>
              <a:t>≈</a:t>
            </a:r>
            <a:endParaRPr kumimoji="0" lang="en-CH" sz="1800" b="0" i="0" u="none" strike="noStrike" kern="1200" cap="none" spc="0" normalizeH="0" baseline="0" noProof="0">
              <a:ln>
                <a:noFill/>
              </a:ln>
              <a:solidFill>
                <a:srgbClr val="0F5CAA"/>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646D67F-81EF-4F6A-9D28-135D49A337D4}"/>
              </a:ext>
            </a:extLst>
          </p:cNvPr>
          <p:cNvSpPr txBox="1"/>
          <p:nvPr/>
        </p:nvSpPr>
        <p:spPr>
          <a:xfrm>
            <a:off x="6011562" y="6028809"/>
            <a:ext cx="219786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Limited forecasting capacity</a:t>
            </a:r>
          </a:p>
        </p:txBody>
      </p:sp>
      <p:sp>
        <p:nvSpPr>
          <p:cNvPr id="38" name="TextBox 37">
            <a:extLst>
              <a:ext uri="{FF2B5EF4-FFF2-40B4-BE49-F238E27FC236}">
                <a16:creationId xmlns:a16="http://schemas.microsoft.com/office/drawing/2014/main" id="{D2B4CEED-40C5-E992-7371-B97BAC133013}"/>
              </a:ext>
            </a:extLst>
          </p:cNvPr>
          <p:cNvSpPr txBox="1"/>
          <p:nvPr/>
        </p:nvSpPr>
        <p:spPr>
          <a:xfrm>
            <a:off x="5985058" y="5940749"/>
            <a:ext cx="3979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F5CAA"/>
                </a:solidFill>
                <a:effectLst/>
                <a:uLnTx/>
                <a:uFillTx/>
                <a:latin typeface="Calibri" panose="020F0502020204030204"/>
                <a:ea typeface="+mn-ea"/>
                <a:cs typeface="+mn-cs"/>
              </a:rPr>
              <a:t>≈</a:t>
            </a:r>
            <a:endParaRPr kumimoji="0" lang="en-CH" sz="1800" b="0" i="0" u="none" strike="noStrike" kern="1200" cap="none" spc="0" normalizeH="0" baseline="0" noProof="0">
              <a:ln>
                <a:noFill/>
              </a:ln>
              <a:solidFill>
                <a:srgbClr val="0F5CAA"/>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3A88F2E-6B4F-24E6-C334-378396346840}"/>
              </a:ext>
            </a:extLst>
          </p:cNvPr>
          <p:cNvSpPr txBox="1"/>
          <p:nvPr/>
        </p:nvSpPr>
        <p:spPr>
          <a:xfrm>
            <a:off x="8694821" y="1460912"/>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sp>
        <p:nvSpPr>
          <p:cNvPr id="42" name="TextBox 41">
            <a:extLst>
              <a:ext uri="{FF2B5EF4-FFF2-40B4-BE49-F238E27FC236}">
                <a16:creationId xmlns:a16="http://schemas.microsoft.com/office/drawing/2014/main" id="{CDF31DDC-6B12-FD6B-6131-F3293C3E44FA}"/>
              </a:ext>
            </a:extLst>
          </p:cNvPr>
          <p:cNvSpPr txBox="1"/>
          <p:nvPr/>
        </p:nvSpPr>
        <p:spPr>
          <a:xfrm>
            <a:off x="8756926" y="3767493"/>
            <a:ext cx="3474720"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observation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vulnerability/impact data</a:t>
            </a:r>
          </a:p>
        </p:txBody>
      </p:sp>
      <p:sp>
        <p:nvSpPr>
          <p:cNvPr id="43" name="TextBox 42">
            <a:extLst>
              <a:ext uri="{FF2B5EF4-FFF2-40B4-BE49-F238E27FC236}">
                <a16:creationId xmlns:a16="http://schemas.microsoft.com/office/drawing/2014/main" id="{FB57AC7B-E61F-1CF5-F8BD-A4FC43037D81}"/>
              </a:ext>
            </a:extLst>
          </p:cNvPr>
          <p:cNvSpPr txBox="1"/>
          <p:nvPr/>
        </p:nvSpPr>
        <p:spPr>
          <a:xfrm>
            <a:off x="8694821" y="3705937"/>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sp>
        <p:nvSpPr>
          <p:cNvPr id="44" name="TextBox 43">
            <a:extLst>
              <a:ext uri="{FF2B5EF4-FFF2-40B4-BE49-F238E27FC236}">
                <a16:creationId xmlns:a16="http://schemas.microsoft.com/office/drawing/2014/main" id="{CB977DCF-BBFF-6DCA-EC35-8273FABF9CB8}"/>
              </a:ext>
            </a:extLst>
          </p:cNvPr>
          <p:cNvSpPr txBox="1"/>
          <p:nvPr/>
        </p:nvSpPr>
        <p:spPr>
          <a:xfrm>
            <a:off x="8694821" y="2554094"/>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sp>
        <p:nvSpPr>
          <p:cNvPr id="47" name="TextBox 46">
            <a:extLst>
              <a:ext uri="{FF2B5EF4-FFF2-40B4-BE49-F238E27FC236}">
                <a16:creationId xmlns:a16="http://schemas.microsoft.com/office/drawing/2014/main" id="{AD113034-361A-58DD-DBFB-2F88E9A3CD04}"/>
              </a:ext>
            </a:extLst>
          </p:cNvPr>
          <p:cNvSpPr txBox="1"/>
          <p:nvPr/>
        </p:nvSpPr>
        <p:spPr>
          <a:xfrm>
            <a:off x="8756926" y="4888400"/>
            <a:ext cx="2879006"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forecasting capacity, incl. use of regional products</a:t>
            </a:r>
          </a:p>
        </p:txBody>
      </p:sp>
      <p:sp>
        <p:nvSpPr>
          <p:cNvPr id="56" name="TextBox 55">
            <a:extLst>
              <a:ext uri="{FF2B5EF4-FFF2-40B4-BE49-F238E27FC236}">
                <a16:creationId xmlns:a16="http://schemas.microsoft.com/office/drawing/2014/main" id="{90C32CD4-FFCE-766C-0921-D63D45CEC9F5}"/>
              </a:ext>
            </a:extLst>
          </p:cNvPr>
          <p:cNvSpPr txBox="1"/>
          <p:nvPr/>
        </p:nvSpPr>
        <p:spPr>
          <a:xfrm>
            <a:off x="8694821" y="4826844"/>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sp>
        <p:nvSpPr>
          <p:cNvPr id="64" name="TextBox 63">
            <a:extLst>
              <a:ext uri="{FF2B5EF4-FFF2-40B4-BE49-F238E27FC236}">
                <a16:creationId xmlns:a16="http://schemas.microsoft.com/office/drawing/2014/main" id="{D5F6CBE3-4426-FBDC-3128-07DCC1B9CCE3}"/>
              </a:ext>
            </a:extLst>
          </p:cNvPr>
          <p:cNvSpPr txBox="1"/>
          <p:nvPr/>
        </p:nvSpPr>
        <p:spPr>
          <a:xfrm>
            <a:off x="8756926" y="5971198"/>
            <a:ext cx="2879006" cy="584775"/>
          </a:xfrm>
          <a:prstGeom prst="rect">
            <a:avLst/>
          </a:prstGeom>
          <a:noFill/>
        </p:spPr>
        <p:txBody>
          <a:bodyPr wrap="square" lIns="432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a:ln>
                  <a:noFill/>
                </a:ln>
                <a:solidFill>
                  <a:srgbClr val="0F5CAA"/>
                </a:solidFill>
                <a:effectLst/>
                <a:uLnTx/>
                <a:uFillTx/>
                <a:latin typeface="Calibri" panose="020F0502020204030204"/>
                <a:ea typeface="+mn-ea"/>
                <a:cs typeface="+mn-cs"/>
              </a:rPr>
              <a:t>Lack of observation and IBF forecasting capacity</a:t>
            </a:r>
          </a:p>
        </p:txBody>
      </p:sp>
      <p:sp>
        <p:nvSpPr>
          <p:cNvPr id="68" name="TextBox 67">
            <a:extLst>
              <a:ext uri="{FF2B5EF4-FFF2-40B4-BE49-F238E27FC236}">
                <a16:creationId xmlns:a16="http://schemas.microsoft.com/office/drawing/2014/main" id="{32170F1D-D1C4-DF22-C2E6-EB0EA846A910}"/>
              </a:ext>
            </a:extLst>
          </p:cNvPr>
          <p:cNvSpPr txBox="1"/>
          <p:nvPr/>
        </p:nvSpPr>
        <p:spPr>
          <a:xfrm>
            <a:off x="8694821" y="5909642"/>
            <a:ext cx="43954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4000" b="0" i="0" u="none" strike="noStrike" kern="1200" cap="none" spc="0" normalizeH="0" baseline="0" noProof="0">
                <a:ln>
                  <a:noFill/>
                </a:ln>
                <a:solidFill>
                  <a:srgbClr val="0D5092"/>
                </a:solidFill>
                <a:effectLst/>
                <a:uLnTx/>
                <a:uFillTx/>
                <a:latin typeface="Calibri" panose="020F0502020204030204"/>
                <a:ea typeface="+mn-ea"/>
                <a:cs typeface="+mn-cs"/>
              </a:rPr>
              <a:t>–</a:t>
            </a:r>
          </a:p>
        </p:txBody>
      </p:sp>
      <p:pic>
        <p:nvPicPr>
          <p:cNvPr id="111" name="Picture 110" descr="A picture containing font, graphics, logo, circle&#10;&#10;Description automatically generated">
            <a:extLst>
              <a:ext uri="{FF2B5EF4-FFF2-40B4-BE49-F238E27FC236}">
                <a16:creationId xmlns:a16="http://schemas.microsoft.com/office/drawing/2014/main" id="{39AD78FF-D0AD-3697-EE2F-64F95AC166A9}"/>
              </a:ext>
            </a:extLst>
          </p:cNvPr>
          <p:cNvPicPr>
            <a:picLocks noChangeAspect="1"/>
          </p:cNvPicPr>
          <p:nvPr/>
        </p:nvPicPr>
        <p:blipFill rotWithShape="1">
          <a:blip r:embed="rId11">
            <a:extLst>
              <a:ext uri="{28A0092B-C50C-407E-A947-70E740481C1C}">
                <a14:useLocalDpi xmlns:a14="http://schemas.microsoft.com/office/drawing/2010/main" val="0"/>
              </a:ext>
            </a:extLst>
          </a:blip>
          <a:srcRect l="28163" t="36302" r="29763" b="30239"/>
          <a:stretch/>
        </p:blipFill>
        <p:spPr>
          <a:xfrm>
            <a:off x="154250" y="1147515"/>
            <a:ext cx="384175" cy="216000"/>
          </a:xfrm>
          <a:prstGeom prst="rect">
            <a:avLst/>
          </a:prstGeom>
          <a:noFill/>
          <a:ln>
            <a:noFill/>
          </a:ln>
        </p:spPr>
      </p:pic>
      <p:pic>
        <p:nvPicPr>
          <p:cNvPr id="57" name="Picture 56" descr="Blue text on a black background&#10;&#10;Description automatically generated with medium confidence">
            <a:extLst>
              <a:ext uri="{FF2B5EF4-FFF2-40B4-BE49-F238E27FC236}">
                <a16:creationId xmlns:a16="http://schemas.microsoft.com/office/drawing/2014/main" id="{BDD0A499-9D7D-9C4F-079B-8E6D4D4FF0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21788" y="62360"/>
            <a:ext cx="712265" cy="432000"/>
          </a:xfrm>
          <a:prstGeom prst="rect">
            <a:avLst/>
          </a:prstGeom>
        </p:spPr>
      </p:pic>
      <p:pic>
        <p:nvPicPr>
          <p:cNvPr id="66" name="Picture 65" descr="A picture containing graphics, graphic design, logo, font&#10;&#10;Description automatically generated">
            <a:extLst>
              <a:ext uri="{FF2B5EF4-FFF2-40B4-BE49-F238E27FC236}">
                <a16:creationId xmlns:a16="http://schemas.microsoft.com/office/drawing/2014/main" id="{72BB2249-33B1-9145-FC49-AA41C29C95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1995" y="455587"/>
            <a:ext cx="901095" cy="504000"/>
          </a:xfrm>
          <a:prstGeom prst="rect">
            <a:avLst/>
          </a:prstGeom>
        </p:spPr>
      </p:pic>
    </p:spTree>
    <p:extLst>
      <p:ext uri="{BB962C8B-B14F-4D97-AF65-F5344CB8AC3E}">
        <p14:creationId xmlns:p14="http://schemas.microsoft.com/office/powerpoint/2010/main" val="2365544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6E96-4EF8-D548-940B-D792EB049639}"/>
              </a:ext>
            </a:extLst>
          </p:cNvPr>
          <p:cNvSpPr>
            <a:spLocks noGrp="1"/>
          </p:cNvSpPr>
          <p:nvPr>
            <p:ph type="title"/>
          </p:nvPr>
        </p:nvSpPr>
        <p:spPr>
          <a:xfrm>
            <a:off x="5491117" y="1406401"/>
            <a:ext cx="6556654" cy="3384891"/>
          </a:xfrm>
        </p:spPr>
        <p:txBody>
          <a:bodyPr/>
          <a:lstStyle/>
          <a:p>
            <a:r>
              <a:rPr lang="en-US" sz="4353" dirty="0"/>
              <a:t>EARLY WARNINGS for All</a:t>
            </a:r>
            <a:br>
              <a:rPr lang="en-US" sz="4353" dirty="0"/>
            </a:br>
            <a:br>
              <a:rPr lang="en-US" dirty="0"/>
            </a:br>
            <a:br>
              <a:rPr lang="en-US" dirty="0"/>
            </a:br>
            <a:r>
              <a:rPr lang="en-US" dirty="0"/>
              <a:t>Overview </a:t>
            </a:r>
          </a:p>
        </p:txBody>
      </p:sp>
      <p:pic>
        <p:nvPicPr>
          <p:cNvPr id="9" name="Picture 8">
            <a:extLst>
              <a:ext uri="{FF2B5EF4-FFF2-40B4-BE49-F238E27FC236}">
                <a16:creationId xmlns:a16="http://schemas.microsoft.com/office/drawing/2014/main" id="{BAF7C62D-B0C9-3F4A-92F5-F888DB554AE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80"/>
            <a:ext cx="5248356" cy="6857641"/>
          </a:xfrm>
          <a:prstGeom prst="rect">
            <a:avLst/>
          </a:prstGeom>
        </p:spPr>
      </p:pic>
    </p:spTree>
    <p:extLst>
      <p:ext uri="{BB962C8B-B14F-4D97-AF65-F5344CB8AC3E}">
        <p14:creationId xmlns:p14="http://schemas.microsoft.com/office/powerpoint/2010/main" val="4014142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50B68-DC0A-8ADF-C738-4B2B4D6F3303}"/>
              </a:ext>
            </a:extLst>
          </p:cNvPr>
          <p:cNvSpPr txBox="1"/>
          <p:nvPr/>
        </p:nvSpPr>
        <p:spPr>
          <a:xfrm>
            <a:off x="364672" y="811365"/>
            <a:ext cx="11673045" cy="7254999"/>
          </a:xfrm>
          <a:prstGeom prst="rect">
            <a:avLst/>
          </a:prstGeom>
          <a:noFill/>
        </p:spPr>
        <p:txBody>
          <a:bodyPr wrap="square" rtlCol="0">
            <a:spAutoFit/>
          </a:bodyPr>
          <a:lstStyle/>
          <a:p>
            <a:pPr marL="1140245" marR="0" lvl="2" indent="-31097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BAA"/>
              </a:solidFill>
              <a:effectLst/>
              <a:uLnTx/>
              <a:uFillTx/>
              <a:latin typeface="Roboto"/>
              <a:ea typeface="ＭＳ Ｐゴシック"/>
              <a:cs typeface="Arial"/>
            </a:endParaRPr>
          </a:p>
          <a:p>
            <a:pPr marL="285709" marR="0" lvl="0"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4A64"/>
                </a:solidFill>
                <a:effectLst/>
                <a:uLnTx/>
                <a:uFillTx/>
                <a:latin typeface="Arial"/>
                <a:ea typeface="Verdana"/>
                <a:cs typeface="Arial"/>
              </a:rPr>
              <a:t>Priority hazard approach reflects on the ambition </a:t>
            </a:r>
            <a:r>
              <a:rPr kumimoji="0" lang="en-US" sz="2400" b="0" i="0" u="sng" strike="noStrike" kern="1200" cap="none" spc="0" normalizeH="0" baseline="0" noProof="0" dirty="0">
                <a:ln>
                  <a:noFill/>
                </a:ln>
                <a:solidFill>
                  <a:srgbClr val="294A64"/>
                </a:solidFill>
                <a:effectLst/>
                <a:uLnTx/>
                <a:uFillTx/>
                <a:latin typeface="Arial"/>
                <a:ea typeface="Verdana"/>
                <a:cs typeface="Arial"/>
              </a:rPr>
              <a:t>to support country level implementation</a:t>
            </a:r>
            <a:r>
              <a:rPr kumimoji="0" lang="en-US" sz="2400" b="0" i="0" u="none" strike="noStrike" kern="1200" cap="none" spc="0" normalizeH="0" baseline="0" noProof="0" dirty="0">
                <a:ln>
                  <a:noFill/>
                </a:ln>
                <a:solidFill>
                  <a:srgbClr val="294A64"/>
                </a:solidFill>
                <a:effectLst/>
                <a:uLnTx/>
                <a:uFillTx/>
                <a:latin typeface="Arial"/>
                <a:ea typeface="Verdana"/>
                <a:cs typeface="Arial"/>
              </a:rPr>
              <a:t> </a:t>
            </a:r>
            <a:endParaRPr kumimoji="0" lang="en-US" sz="2400" b="0" i="0" u="none" strike="noStrike" kern="1200" cap="none" spc="0" normalizeH="0" baseline="0" noProof="0" dirty="0">
              <a:ln>
                <a:noFill/>
              </a:ln>
              <a:solidFill>
                <a:srgbClr val="294A64"/>
              </a:solidFill>
              <a:effectLst/>
              <a:uLnTx/>
              <a:uFillTx/>
              <a:latin typeface="Arial" panose="020B0604020202020204" pitchFamily="34" charset="0"/>
              <a:ea typeface="Verdana" panose="020B0604030504040204" pitchFamily="34" charset="0"/>
              <a:cs typeface="Arial" panose="020B0604020202020204" pitchFamily="34" charset="0"/>
            </a:endParaRPr>
          </a:p>
          <a:p>
            <a:pPr marL="285709" marR="0" lvl="0"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4A64"/>
                </a:solidFill>
                <a:effectLst/>
                <a:uLnTx/>
                <a:uFillTx/>
                <a:latin typeface="Arial"/>
                <a:ea typeface="Verdana"/>
                <a:cs typeface="Arial"/>
              </a:rPr>
              <a:t>Identified priority hazards are to be used </a:t>
            </a:r>
            <a:r>
              <a:rPr kumimoji="0" lang="en-US" sz="2400" b="0" i="0" u="sng" strike="noStrike" kern="1200" cap="none" spc="0" normalizeH="0" baseline="0" noProof="0" dirty="0">
                <a:ln>
                  <a:noFill/>
                </a:ln>
                <a:solidFill>
                  <a:srgbClr val="294A64"/>
                </a:solidFill>
                <a:effectLst/>
                <a:uLnTx/>
                <a:uFillTx/>
                <a:latin typeface="Arial"/>
                <a:ea typeface="Verdana"/>
                <a:cs typeface="Arial"/>
              </a:rPr>
              <a:t>to prioritize Technical Commissions’ activities</a:t>
            </a:r>
            <a:r>
              <a:rPr kumimoji="0" lang="en-US" sz="2400" b="0" i="0" u="none" strike="noStrike" kern="1200" cap="none" spc="0" normalizeH="0" baseline="0" noProof="0" dirty="0">
                <a:ln>
                  <a:noFill/>
                </a:ln>
                <a:solidFill>
                  <a:srgbClr val="294A64"/>
                </a:solidFill>
                <a:effectLst/>
                <a:uLnTx/>
                <a:uFillTx/>
                <a:latin typeface="Arial"/>
                <a:ea typeface="Verdana"/>
                <a:cs typeface="Arial"/>
              </a:rPr>
              <a:t>, including:</a:t>
            </a:r>
          </a:p>
          <a:p>
            <a:pPr marL="742844" marR="0" lvl="1"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4A64"/>
                </a:solidFill>
                <a:effectLst/>
                <a:uLnTx/>
                <a:uFillTx/>
                <a:latin typeface="Arial"/>
                <a:ea typeface="Verdana"/>
                <a:cs typeface="Arial"/>
              </a:rPr>
              <a:t>Develop relevant guidance and training material;</a:t>
            </a:r>
          </a:p>
          <a:p>
            <a:pPr marL="742844" marR="0" lvl="1"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4A64"/>
                </a:solidFill>
                <a:effectLst/>
                <a:uLnTx/>
                <a:uFillTx/>
                <a:latin typeface="Arial"/>
                <a:ea typeface="Verdana"/>
                <a:cs typeface="Arial"/>
              </a:rPr>
              <a:t>Strengthen and establish support under the framework of WIPPS;</a:t>
            </a:r>
          </a:p>
          <a:p>
            <a:pPr marL="742844" marR="0" lvl="1"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94A64"/>
                </a:solidFill>
                <a:effectLst/>
                <a:uLnTx/>
                <a:uFillTx/>
                <a:latin typeface="Arial"/>
                <a:ea typeface="Verdana"/>
                <a:cs typeface="Arial"/>
              </a:rPr>
              <a:t>Develop and consolidate technical regulations and other guidance materials related to early warning services components</a:t>
            </a:r>
          </a:p>
          <a:p>
            <a:pPr marL="285709" marR="0" lvl="0" indent="-285709"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srgbClr val="294A64"/>
                </a:solidFill>
                <a:effectLst/>
                <a:uLnTx/>
                <a:uFillTx/>
                <a:latin typeface="Arial"/>
                <a:ea typeface="Verdana"/>
                <a:cs typeface="Arial"/>
              </a:rPr>
              <a:t>Further development of nomenclature of emerging hazard types</a:t>
            </a:r>
            <a:r>
              <a:rPr kumimoji="0" lang="en-US" sz="2400" b="0" i="0" u="none" strike="noStrike" kern="1200" cap="none" spc="0" normalizeH="0" baseline="0" noProof="0" dirty="0">
                <a:ln>
                  <a:noFill/>
                </a:ln>
                <a:solidFill>
                  <a:srgbClr val="294A64"/>
                </a:solidFill>
                <a:effectLst/>
                <a:uLnTx/>
                <a:uFillTx/>
                <a:latin typeface="Arial"/>
                <a:ea typeface="Verdana"/>
                <a:cs typeface="Arial"/>
              </a:rPr>
              <a:t>, such as those due to changes in the cryosphere, in the framework of the Catalogue of Hazardous Events</a:t>
            </a:r>
          </a:p>
          <a:p>
            <a:pPr marL="742844" marR="0" lvl="1" indent="-28570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BAA"/>
              </a:solidFill>
              <a:effectLst/>
              <a:uLnTx/>
              <a:uFillTx/>
              <a:latin typeface="Roboto"/>
              <a:ea typeface="ＭＳ Ｐゴシック"/>
              <a:cs typeface="Arial"/>
            </a:endParaRPr>
          </a:p>
          <a:p>
            <a:pPr marL="285709" marR="0" lvl="0" indent="-28570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BAA"/>
              </a:solidFill>
              <a:effectLst/>
              <a:uLnTx/>
              <a:uFillTx/>
              <a:latin typeface="Roboto"/>
              <a:ea typeface="ＭＳ Ｐゴシック"/>
              <a:cs typeface="Arial"/>
            </a:endParaRPr>
          </a:p>
          <a:p>
            <a:pPr marL="742844" marR="0" lvl="1" indent="-28570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BAA"/>
              </a:solidFill>
              <a:effectLst/>
              <a:uLnTx/>
              <a:uFillTx/>
              <a:latin typeface="Roboto"/>
              <a:ea typeface="ＭＳ Ｐゴシック"/>
              <a:cs typeface="Arial"/>
            </a:endParaRPr>
          </a:p>
          <a:p>
            <a:pPr marL="285709" marR="0" lvl="0" indent="-28570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H" sz="2099" b="0" i="0" u="none" strike="noStrike" kern="1200" cap="none" spc="0" normalizeH="0" baseline="0" noProof="0" dirty="0">
              <a:ln>
                <a:noFill/>
              </a:ln>
              <a:solidFill>
                <a:srgbClr val="005BAA"/>
              </a:solidFill>
              <a:effectLst/>
              <a:uLnTx/>
              <a:uFillTx/>
              <a:latin typeface="Roboto"/>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2099" b="0" i="0" u="none" strike="noStrike" kern="1200" cap="none" spc="0" normalizeH="0" baseline="0" noProof="0" dirty="0">
              <a:ln>
                <a:noFill/>
              </a:ln>
              <a:solidFill>
                <a:srgbClr val="005BAA"/>
              </a:solidFill>
              <a:effectLst/>
              <a:uLnTx/>
              <a:uFillTx/>
              <a:latin typeface="Roboto"/>
              <a:ea typeface="ＭＳ Ｐゴシック"/>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99" b="0" i="0" u="none" strike="noStrike" kern="1200" cap="none" spc="0" normalizeH="0" baseline="0" noProof="0" dirty="0">
              <a:ln>
                <a:noFill/>
              </a:ln>
              <a:solidFill>
                <a:srgbClr val="005BAA"/>
              </a:solidFill>
              <a:effectLst/>
              <a:uLnTx/>
              <a:uFillTx/>
              <a:latin typeface="Roboto"/>
              <a:ea typeface="ＭＳ Ｐゴシック"/>
              <a:cs typeface="Arial"/>
            </a:endParaRPr>
          </a:p>
        </p:txBody>
      </p:sp>
      <p:sp>
        <p:nvSpPr>
          <p:cNvPr id="3" name="Shape 79">
            <a:extLst>
              <a:ext uri="{FF2B5EF4-FFF2-40B4-BE49-F238E27FC236}">
                <a16:creationId xmlns:a16="http://schemas.microsoft.com/office/drawing/2014/main" id="{74F30EF5-BD59-F50E-869D-BCC63A92B0E1}"/>
              </a:ext>
            </a:extLst>
          </p:cNvPr>
          <p:cNvSpPr/>
          <p:nvPr/>
        </p:nvSpPr>
        <p:spPr>
          <a:xfrm>
            <a:off x="364672" y="418868"/>
            <a:ext cx="11530994" cy="615425"/>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rPr>
              <a:t>EW4All – WMO SERCOM, INFCOM, RB </a:t>
            </a:r>
            <a:endParaRPr kumimoji="0" lang="en-GB" sz="3999" b="1" i="0" u="none" strike="noStrike" kern="1200" cap="none" spc="0" normalizeH="0" baseline="0" noProof="0" dirty="0">
              <a:ln>
                <a:noFill/>
              </a:ln>
              <a:solidFill>
                <a:srgbClr val="005BAA"/>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38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FD"/>
        </a:solidFill>
        <a:effectLst/>
      </p:bgPr>
    </p:bg>
    <p:spTree>
      <p:nvGrpSpPr>
        <p:cNvPr id="1" name=""/>
        <p:cNvGrpSpPr/>
        <p:nvPr/>
      </p:nvGrpSpPr>
      <p:grpSpPr>
        <a:xfrm>
          <a:off x="0" y="0"/>
          <a:ext cx="0" cy="0"/>
          <a:chOff x="0" y="0"/>
          <a:chExt cx="0" cy="0"/>
        </a:xfrm>
      </p:grpSpPr>
      <p:sp>
        <p:nvSpPr>
          <p:cNvPr id="2" name="Freeform 2"/>
          <p:cNvSpPr/>
          <p:nvPr/>
        </p:nvSpPr>
        <p:spPr>
          <a:xfrm>
            <a:off x="3250579" y="471650"/>
            <a:ext cx="5684179" cy="5668481"/>
          </a:xfrm>
          <a:custGeom>
            <a:avLst/>
            <a:gdLst/>
            <a:ahLst/>
            <a:cxnLst/>
            <a:rect l="l" t="t" r="r" b="b"/>
            <a:pathLst>
              <a:path w="8526268" h="8502722">
                <a:moveTo>
                  <a:pt x="0" y="0"/>
                </a:moveTo>
                <a:lnTo>
                  <a:pt x="8526269" y="0"/>
                </a:lnTo>
                <a:lnTo>
                  <a:pt x="8526269" y="8502722"/>
                </a:lnTo>
                <a:lnTo>
                  <a:pt x="0" y="8502722"/>
                </a:lnTo>
                <a:lnTo>
                  <a:pt x="0" y="0"/>
                </a:lnTo>
                <a:close/>
              </a:path>
            </a:pathLst>
          </a:custGeom>
          <a:blipFill>
            <a:blip r:embed="rId2">
              <a:alphaModFix amt="46000"/>
            </a:blip>
            <a:stretch>
              <a:fillRect t="-773" b="-773"/>
            </a:stretch>
          </a:blipFill>
        </p:spPr>
      </p:sp>
      <p:grpSp>
        <p:nvGrpSpPr>
          <p:cNvPr id="3" name="Group 3"/>
          <p:cNvGrpSpPr/>
          <p:nvPr/>
        </p:nvGrpSpPr>
        <p:grpSpPr>
          <a:xfrm>
            <a:off x="3652924" y="930650"/>
            <a:ext cx="4886152" cy="4696813"/>
            <a:chOff x="0" y="0"/>
            <a:chExt cx="9772303" cy="9393627"/>
          </a:xfrm>
        </p:grpSpPr>
        <p:sp>
          <p:nvSpPr>
            <p:cNvPr id="4" name="Freeform 4"/>
            <p:cNvSpPr/>
            <p:nvPr/>
          </p:nvSpPr>
          <p:spPr>
            <a:xfrm>
              <a:off x="0" y="0"/>
              <a:ext cx="9772303" cy="9393627"/>
            </a:xfrm>
            <a:custGeom>
              <a:avLst/>
              <a:gdLst/>
              <a:ahLst/>
              <a:cxnLst/>
              <a:rect l="l" t="t" r="r" b="b"/>
              <a:pathLst>
                <a:path w="9772303" h="9393627">
                  <a:moveTo>
                    <a:pt x="0" y="0"/>
                  </a:moveTo>
                  <a:lnTo>
                    <a:pt x="9772303" y="0"/>
                  </a:lnTo>
                  <a:lnTo>
                    <a:pt x="9772303" y="9393627"/>
                  </a:lnTo>
                  <a:lnTo>
                    <a:pt x="0" y="9393627"/>
                  </a:lnTo>
                  <a:lnTo>
                    <a:pt x="0" y="0"/>
                  </a:lnTo>
                  <a:close/>
                </a:path>
              </a:pathLst>
            </a:custGeom>
            <a:blipFill>
              <a:blip r:embed="rId3">
                <a:alphaModFix amt="24000"/>
                <a:extLst>
                  <a:ext uri="{96DAC541-7B7A-43D3-8B79-37D633B846F1}">
                    <asvg:svgBlip xmlns:asvg="http://schemas.microsoft.com/office/drawing/2016/SVG/main" r:embed="rId4"/>
                  </a:ext>
                </a:extLst>
              </a:blip>
              <a:stretch>
                <a:fillRect/>
              </a:stretch>
            </a:blipFill>
          </p:spPr>
        </p:sp>
        <p:sp>
          <p:nvSpPr>
            <p:cNvPr id="5" name="Freeform 5"/>
            <p:cNvSpPr/>
            <p:nvPr/>
          </p:nvSpPr>
          <p:spPr>
            <a:xfrm>
              <a:off x="747124" y="4079519"/>
              <a:ext cx="737572" cy="1048059"/>
            </a:xfrm>
            <a:custGeom>
              <a:avLst/>
              <a:gdLst/>
              <a:ahLst/>
              <a:cxnLst/>
              <a:rect l="l" t="t" r="r" b="b"/>
              <a:pathLst>
                <a:path w="737572" h="1048059">
                  <a:moveTo>
                    <a:pt x="0" y="0"/>
                  </a:moveTo>
                  <a:lnTo>
                    <a:pt x="737571" y="0"/>
                  </a:lnTo>
                  <a:lnTo>
                    <a:pt x="737571" y="1048059"/>
                  </a:lnTo>
                  <a:lnTo>
                    <a:pt x="0" y="1048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2515673" y="962107"/>
              <a:ext cx="1035543" cy="1035543"/>
            </a:xfrm>
            <a:custGeom>
              <a:avLst/>
              <a:gdLst/>
              <a:ahLst/>
              <a:cxnLst/>
              <a:rect l="l" t="t" r="r" b="b"/>
              <a:pathLst>
                <a:path w="1035543" h="1035543">
                  <a:moveTo>
                    <a:pt x="1035542" y="0"/>
                  </a:moveTo>
                  <a:lnTo>
                    <a:pt x="0" y="0"/>
                  </a:lnTo>
                  <a:lnTo>
                    <a:pt x="0" y="1035543"/>
                  </a:lnTo>
                  <a:lnTo>
                    <a:pt x="1035542" y="1035543"/>
                  </a:lnTo>
                  <a:lnTo>
                    <a:pt x="103554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6283702" y="7299437"/>
              <a:ext cx="1058031" cy="1058031"/>
            </a:xfrm>
            <a:custGeom>
              <a:avLst/>
              <a:gdLst/>
              <a:ahLst/>
              <a:cxnLst/>
              <a:rect l="l" t="t" r="r" b="b"/>
              <a:pathLst>
                <a:path w="1058031" h="1058031">
                  <a:moveTo>
                    <a:pt x="0" y="0"/>
                  </a:moveTo>
                  <a:lnTo>
                    <a:pt x="1058031" y="0"/>
                  </a:lnTo>
                  <a:lnTo>
                    <a:pt x="1058031" y="1058031"/>
                  </a:lnTo>
                  <a:lnTo>
                    <a:pt x="0" y="10580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8085300" y="4266049"/>
              <a:ext cx="1050645" cy="861529"/>
            </a:xfrm>
            <a:custGeom>
              <a:avLst/>
              <a:gdLst/>
              <a:ahLst/>
              <a:cxnLst/>
              <a:rect l="l" t="t" r="r" b="b"/>
              <a:pathLst>
                <a:path w="1050645" h="861529">
                  <a:moveTo>
                    <a:pt x="0" y="0"/>
                  </a:moveTo>
                  <a:lnTo>
                    <a:pt x="1050645" y="0"/>
                  </a:lnTo>
                  <a:lnTo>
                    <a:pt x="1050645" y="861529"/>
                  </a:lnTo>
                  <a:lnTo>
                    <a:pt x="0" y="8615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6283702" y="993765"/>
              <a:ext cx="1177200" cy="887315"/>
            </a:xfrm>
            <a:custGeom>
              <a:avLst/>
              <a:gdLst/>
              <a:ahLst/>
              <a:cxnLst/>
              <a:rect l="l" t="t" r="r" b="b"/>
              <a:pathLst>
                <a:path w="1177200" h="887315">
                  <a:moveTo>
                    <a:pt x="0" y="0"/>
                  </a:moveTo>
                  <a:lnTo>
                    <a:pt x="1177200" y="0"/>
                  </a:lnTo>
                  <a:lnTo>
                    <a:pt x="1177200" y="887315"/>
                  </a:lnTo>
                  <a:lnTo>
                    <a:pt x="0" y="8873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flipH="1">
              <a:off x="2543976" y="7441787"/>
              <a:ext cx="1155434" cy="915681"/>
            </a:xfrm>
            <a:custGeom>
              <a:avLst/>
              <a:gdLst/>
              <a:ahLst/>
              <a:cxnLst/>
              <a:rect l="l" t="t" r="r" b="b"/>
              <a:pathLst>
                <a:path w="1155434" h="915681">
                  <a:moveTo>
                    <a:pt x="1155434" y="0"/>
                  </a:moveTo>
                  <a:lnTo>
                    <a:pt x="0" y="0"/>
                  </a:lnTo>
                  <a:lnTo>
                    <a:pt x="0" y="915681"/>
                  </a:lnTo>
                  <a:lnTo>
                    <a:pt x="1155434" y="915681"/>
                  </a:lnTo>
                  <a:lnTo>
                    <a:pt x="1155434"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11" name="TextBox 11"/>
          <p:cNvSpPr txBox="1"/>
          <p:nvPr/>
        </p:nvSpPr>
        <p:spPr>
          <a:xfrm>
            <a:off x="8934758" y="947053"/>
            <a:ext cx="2427693" cy="280013"/>
          </a:xfrm>
          <a:prstGeom prst="rect">
            <a:avLst/>
          </a:prstGeom>
        </p:spPr>
        <p:txBody>
          <a:bodyPr lIns="0" tIns="0" rIns="0" bIns="0" rtlCol="0" anchor="t">
            <a:spAutoFit/>
          </a:bodyPr>
          <a:lstStyle/>
          <a:p>
            <a:pPr marL="0" marR="0" lvl="0" indent="0" algn="just" defTabSz="609630" rtl="0" eaLnBrk="1" fontAlgn="auto" latinLnBrk="0" hangingPunct="1">
              <a:lnSpc>
                <a:spcPts val="2357"/>
              </a:lnSpc>
              <a:spcBef>
                <a:spcPct val="0"/>
              </a:spcBef>
              <a:spcAft>
                <a:spcPts val="0"/>
              </a:spcAft>
              <a:buClrTx/>
              <a:buSzTx/>
              <a:buFontTx/>
              <a:buNone/>
              <a:tabLst/>
              <a:defRPr/>
            </a:pPr>
            <a:r>
              <a:rPr kumimoji="0" lang="en-US" sz="1683" b="0" i="0" u="none" strike="noStrike" kern="1200" cap="none" spc="0" normalizeH="0" baseline="0" noProof="0">
                <a:ln>
                  <a:noFill/>
                </a:ln>
                <a:solidFill>
                  <a:srgbClr val="000000"/>
                </a:solidFill>
                <a:effectLst/>
                <a:uLnTx/>
                <a:uFillTx/>
                <a:latin typeface="PF Bague Sans Pro 1"/>
                <a:ea typeface="+mn-ea"/>
                <a:cs typeface="+mn-cs"/>
              </a:rPr>
              <a:t>Data &amp; Observations</a:t>
            </a:r>
          </a:p>
        </p:txBody>
      </p:sp>
      <p:sp>
        <p:nvSpPr>
          <p:cNvPr id="12" name="Freeform 12"/>
          <p:cNvSpPr/>
          <p:nvPr/>
        </p:nvSpPr>
        <p:spPr>
          <a:xfrm>
            <a:off x="11362452" y="1642172"/>
            <a:ext cx="143749" cy="143749"/>
          </a:xfrm>
          <a:custGeom>
            <a:avLst/>
            <a:gdLst/>
            <a:ahLst/>
            <a:cxnLst/>
            <a:rect l="l" t="t" r="r" b="b"/>
            <a:pathLst>
              <a:path w="215623" h="215623">
                <a:moveTo>
                  <a:pt x="0" y="0"/>
                </a:moveTo>
                <a:lnTo>
                  <a:pt x="215623" y="0"/>
                </a:lnTo>
                <a:lnTo>
                  <a:pt x="215623" y="215623"/>
                </a:lnTo>
                <a:lnTo>
                  <a:pt x="0" y="2156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3" name="Picture 13"/>
          <p:cNvPicPr>
            <a:picLocks noChangeAspect="1"/>
          </p:cNvPicPr>
          <p:nvPr/>
        </p:nvPicPr>
        <p:blipFill>
          <a:blip r:embed="rId19"/>
          <a:stretch>
            <a:fillRect/>
          </a:stretch>
        </p:blipFill>
        <p:spPr>
          <a:xfrm>
            <a:off x="4449016" y="1632073"/>
            <a:ext cx="3293969" cy="3293969"/>
          </a:xfrm>
          <a:prstGeom prst="rect">
            <a:avLst/>
          </a:prstGeom>
        </p:spPr>
      </p:pic>
      <p:sp>
        <p:nvSpPr>
          <p:cNvPr id="14" name="Freeform 14"/>
          <p:cNvSpPr/>
          <p:nvPr/>
        </p:nvSpPr>
        <p:spPr>
          <a:xfrm>
            <a:off x="5569961" y="2717342"/>
            <a:ext cx="1052079" cy="1103098"/>
          </a:xfrm>
          <a:custGeom>
            <a:avLst/>
            <a:gdLst/>
            <a:ahLst/>
            <a:cxnLst/>
            <a:rect l="l" t="t" r="r" b="b"/>
            <a:pathLst>
              <a:path w="1578119" h="1654647">
                <a:moveTo>
                  <a:pt x="0" y="0"/>
                </a:moveTo>
                <a:lnTo>
                  <a:pt x="1578120" y="0"/>
                </a:lnTo>
                <a:lnTo>
                  <a:pt x="1578120" y="1654647"/>
                </a:lnTo>
                <a:lnTo>
                  <a:pt x="0" y="16546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5" name="TextBox 15"/>
          <p:cNvSpPr txBox="1"/>
          <p:nvPr/>
        </p:nvSpPr>
        <p:spPr>
          <a:xfrm>
            <a:off x="8934758" y="1381608"/>
            <a:ext cx="2817938" cy="417294"/>
          </a:xfrm>
          <a:prstGeom prst="rect">
            <a:avLst/>
          </a:prstGeom>
        </p:spPr>
        <p:txBody>
          <a:bodyPr lIns="0" tIns="0" rIns="0" bIns="0" rtlCol="0" anchor="t">
            <a:spAutoFit/>
          </a:bodyPr>
          <a:lstStyle/>
          <a:p>
            <a:pPr marL="0" marR="0" lvl="0" indent="0" algn="just" defTabSz="609630" rtl="0" eaLnBrk="1" fontAlgn="auto" latinLnBrk="0" hangingPunct="1">
              <a:lnSpc>
                <a:spcPts val="1713"/>
              </a:lnSpc>
              <a:spcBef>
                <a:spcPct val="0"/>
              </a:spcBef>
              <a:spcAft>
                <a:spcPts val="0"/>
              </a:spcAft>
              <a:buClrTx/>
              <a:buSzTx/>
              <a:buFontTx/>
              <a:buNone/>
              <a:tabLst/>
              <a:defRPr/>
            </a:pPr>
            <a:r>
              <a:rPr kumimoji="0" lang="en-US" sz="1224" b="0" i="0" u="none" strike="noStrike" kern="1200" cap="none" spc="0" normalizeH="0" baseline="0" noProof="0">
                <a:ln>
                  <a:noFill/>
                </a:ln>
                <a:solidFill>
                  <a:srgbClr val="000000"/>
                </a:solidFill>
                <a:effectLst/>
                <a:uLnTx/>
                <a:uFillTx/>
                <a:latin typeface="PF Bague Sans Pro 2"/>
                <a:ea typeface="+mn-ea"/>
                <a:cs typeface="+mn-cs"/>
              </a:rPr>
              <a:t>Guide and support the RBON design process </a:t>
            </a:r>
          </a:p>
        </p:txBody>
      </p:sp>
      <p:sp>
        <p:nvSpPr>
          <p:cNvPr id="16" name="Freeform 16"/>
          <p:cNvSpPr/>
          <p:nvPr/>
        </p:nvSpPr>
        <p:spPr>
          <a:xfrm>
            <a:off x="11608948" y="1642172"/>
            <a:ext cx="143749" cy="143749"/>
          </a:xfrm>
          <a:custGeom>
            <a:avLst/>
            <a:gdLst/>
            <a:ahLst/>
            <a:cxnLst/>
            <a:rect l="l" t="t" r="r" b="b"/>
            <a:pathLst>
              <a:path w="215623" h="215623">
                <a:moveTo>
                  <a:pt x="0" y="0"/>
                </a:moveTo>
                <a:lnTo>
                  <a:pt x="215623" y="0"/>
                </a:lnTo>
                <a:lnTo>
                  <a:pt x="215623" y="215623"/>
                </a:lnTo>
                <a:lnTo>
                  <a:pt x="0" y="21562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7" name="TextBox 17"/>
          <p:cNvSpPr txBox="1"/>
          <p:nvPr/>
        </p:nvSpPr>
        <p:spPr>
          <a:xfrm>
            <a:off x="8934758" y="3134224"/>
            <a:ext cx="3557797" cy="280013"/>
          </a:xfrm>
          <a:prstGeom prst="rect">
            <a:avLst/>
          </a:prstGeom>
        </p:spPr>
        <p:txBody>
          <a:bodyPr lIns="0" tIns="0" rIns="0" bIns="0" rtlCol="0" anchor="t">
            <a:spAutoFit/>
          </a:bodyPr>
          <a:lstStyle/>
          <a:p>
            <a:pPr marL="0" marR="0" lvl="0" indent="0" algn="just" defTabSz="609630" rtl="0" eaLnBrk="1" fontAlgn="auto" latinLnBrk="0" hangingPunct="1">
              <a:lnSpc>
                <a:spcPts val="2357"/>
              </a:lnSpc>
              <a:spcBef>
                <a:spcPct val="0"/>
              </a:spcBef>
              <a:spcAft>
                <a:spcPts val="0"/>
              </a:spcAft>
              <a:buClrTx/>
              <a:buSzTx/>
              <a:buFontTx/>
              <a:buNone/>
              <a:tabLst/>
              <a:defRPr/>
            </a:pPr>
            <a:r>
              <a:rPr kumimoji="0" lang="en-US" sz="1683" b="0" i="0" u="none" strike="noStrike" kern="1200" cap="none" spc="0" normalizeH="0" baseline="0" noProof="0">
                <a:ln>
                  <a:noFill/>
                </a:ln>
                <a:solidFill>
                  <a:srgbClr val="000000"/>
                </a:solidFill>
                <a:effectLst/>
                <a:uLnTx/>
                <a:uFillTx/>
                <a:latin typeface="PF Bague Sans Pro 1"/>
                <a:ea typeface="+mn-ea"/>
                <a:cs typeface="+mn-cs"/>
              </a:rPr>
              <a:t>Numerical Weather Prediction</a:t>
            </a:r>
          </a:p>
        </p:txBody>
      </p:sp>
      <p:sp>
        <p:nvSpPr>
          <p:cNvPr id="18" name="TextBox 18"/>
          <p:cNvSpPr txBox="1"/>
          <p:nvPr/>
        </p:nvSpPr>
        <p:spPr>
          <a:xfrm>
            <a:off x="8934758" y="5184943"/>
            <a:ext cx="2647642" cy="277512"/>
          </a:xfrm>
          <a:prstGeom prst="rect">
            <a:avLst/>
          </a:prstGeom>
        </p:spPr>
        <p:txBody>
          <a:bodyPr wrap="square" lIns="0" tIns="0" rIns="0" bIns="0" rtlCol="0" anchor="t">
            <a:spAutoFit/>
          </a:bodyPr>
          <a:lstStyle/>
          <a:p>
            <a:pPr marL="0" marR="0" lvl="0" indent="0" algn="just" defTabSz="609630" rtl="0" eaLnBrk="1" fontAlgn="auto" latinLnBrk="0" hangingPunct="1">
              <a:lnSpc>
                <a:spcPts val="2357"/>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PF Bague Sans Pro 1"/>
                <a:ea typeface="+mn-ea"/>
                <a:cs typeface="+mn-cs"/>
              </a:rPr>
              <a:t>Forecaster added value</a:t>
            </a:r>
          </a:p>
        </p:txBody>
      </p:sp>
      <p:sp>
        <p:nvSpPr>
          <p:cNvPr id="19" name="TextBox 19"/>
          <p:cNvSpPr txBox="1"/>
          <p:nvPr/>
        </p:nvSpPr>
        <p:spPr>
          <a:xfrm>
            <a:off x="685800" y="947053"/>
            <a:ext cx="3577673" cy="280013"/>
          </a:xfrm>
          <a:prstGeom prst="rect">
            <a:avLst/>
          </a:prstGeom>
        </p:spPr>
        <p:txBody>
          <a:bodyPr lIns="0" tIns="0" rIns="0" bIns="0" rtlCol="0" anchor="t">
            <a:spAutoFit/>
          </a:bodyPr>
          <a:lstStyle/>
          <a:p>
            <a:pPr marL="0" marR="0" lvl="0" indent="0" algn="l" defTabSz="609630" rtl="0" eaLnBrk="1" fontAlgn="auto" latinLnBrk="0" hangingPunct="1">
              <a:lnSpc>
                <a:spcPts val="2357"/>
              </a:lnSpc>
              <a:spcBef>
                <a:spcPct val="0"/>
              </a:spcBef>
              <a:spcAft>
                <a:spcPts val="0"/>
              </a:spcAft>
              <a:buClrTx/>
              <a:buSzTx/>
              <a:buFontTx/>
              <a:buNone/>
              <a:tabLst/>
              <a:defRPr/>
            </a:pPr>
            <a:r>
              <a:rPr kumimoji="0" lang="en-US" sz="1683" b="0" i="0" u="none" strike="noStrike" kern="1200" cap="none" spc="0" normalizeH="0" baseline="0" noProof="0">
                <a:ln>
                  <a:noFill/>
                </a:ln>
                <a:solidFill>
                  <a:srgbClr val="000000"/>
                </a:solidFill>
                <a:effectLst/>
                <a:uLnTx/>
                <a:uFillTx/>
                <a:latin typeface="PF Bague Sans Pro 1"/>
                <a:ea typeface="+mn-ea"/>
                <a:cs typeface="+mn-cs"/>
              </a:rPr>
              <a:t>Research</a:t>
            </a:r>
          </a:p>
        </p:txBody>
      </p:sp>
      <p:sp>
        <p:nvSpPr>
          <p:cNvPr id="20" name="TextBox 20"/>
          <p:cNvSpPr txBox="1"/>
          <p:nvPr/>
        </p:nvSpPr>
        <p:spPr>
          <a:xfrm>
            <a:off x="685801" y="5184944"/>
            <a:ext cx="3591523" cy="280013"/>
          </a:xfrm>
          <a:prstGeom prst="rect">
            <a:avLst/>
          </a:prstGeom>
        </p:spPr>
        <p:txBody>
          <a:bodyPr lIns="0" tIns="0" rIns="0" bIns="0" rtlCol="0" anchor="t">
            <a:spAutoFit/>
          </a:bodyPr>
          <a:lstStyle/>
          <a:p>
            <a:pPr marL="0" marR="0" lvl="0" indent="0" algn="l" defTabSz="609630" rtl="0" eaLnBrk="1" fontAlgn="auto" latinLnBrk="0" hangingPunct="1">
              <a:lnSpc>
                <a:spcPts val="2357"/>
              </a:lnSpc>
              <a:spcBef>
                <a:spcPct val="0"/>
              </a:spcBef>
              <a:spcAft>
                <a:spcPts val="0"/>
              </a:spcAft>
              <a:buClrTx/>
              <a:buSzTx/>
              <a:buFontTx/>
              <a:buNone/>
              <a:tabLst/>
              <a:defRPr/>
            </a:pPr>
            <a:r>
              <a:rPr kumimoji="0" lang="en-US" sz="1683" b="0" i="0" u="none" strike="noStrike" kern="1200" cap="none" spc="0" normalizeH="0" baseline="0" noProof="0">
                <a:ln>
                  <a:noFill/>
                </a:ln>
                <a:solidFill>
                  <a:srgbClr val="000000"/>
                </a:solidFill>
                <a:effectLst/>
                <a:uLnTx/>
                <a:uFillTx/>
                <a:latin typeface="PF Bague Sans Pro 1"/>
                <a:ea typeface="+mn-ea"/>
                <a:cs typeface="+mn-cs"/>
              </a:rPr>
              <a:t>Dissemination &amp; Communication</a:t>
            </a:r>
          </a:p>
        </p:txBody>
      </p:sp>
      <p:sp>
        <p:nvSpPr>
          <p:cNvPr id="21" name="TextBox 21"/>
          <p:cNvSpPr txBox="1"/>
          <p:nvPr/>
        </p:nvSpPr>
        <p:spPr>
          <a:xfrm>
            <a:off x="685800" y="3116773"/>
            <a:ext cx="3199181" cy="280013"/>
          </a:xfrm>
          <a:prstGeom prst="rect">
            <a:avLst/>
          </a:prstGeom>
        </p:spPr>
        <p:txBody>
          <a:bodyPr lIns="0" tIns="0" rIns="0" bIns="0" rtlCol="0" anchor="t">
            <a:spAutoFit/>
          </a:bodyPr>
          <a:lstStyle/>
          <a:p>
            <a:pPr marL="0" marR="0" lvl="0" indent="0" algn="l" defTabSz="609630" rtl="0" eaLnBrk="1" fontAlgn="auto" latinLnBrk="0" hangingPunct="1">
              <a:lnSpc>
                <a:spcPts val="2357"/>
              </a:lnSpc>
              <a:spcBef>
                <a:spcPct val="0"/>
              </a:spcBef>
              <a:spcAft>
                <a:spcPts val="0"/>
              </a:spcAft>
              <a:buClrTx/>
              <a:buSzTx/>
              <a:buFontTx/>
              <a:buNone/>
              <a:tabLst/>
              <a:defRPr/>
            </a:pPr>
            <a:r>
              <a:rPr kumimoji="0" lang="en-US" sz="1683" b="0" i="0" u="none" strike="noStrike" kern="1200" cap="none" spc="0" normalizeH="0" baseline="0" noProof="0">
                <a:ln>
                  <a:noFill/>
                </a:ln>
                <a:solidFill>
                  <a:srgbClr val="000000"/>
                </a:solidFill>
                <a:effectLst/>
                <a:uLnTx/>
                <a:uFillTx/>
                <a:latin typeface="PF Bague Sans Pro 1"/>
                <a:ea typeface="+mn-ea"/>
                <a:cs typeface="+mn-cs"/>
              </a:rPr>
              <a:t>Decision Support</a:t>
            </a:r>
          </a:p>
        </p:txBody>
      </p:sp>
      <p:sp>
        <p:nvSpPr>
          <p:cNvPr id="22" name="TextBox 22"/>
          <p:cNvSpPr txBox="1"/>
          <p:nvPr/>
        </p:nvSpPr>
        <p:spPr>
          <a:xfrm>
            <a:off x="685800" y="3498326"/>
            <a:ext cx="4090572" cy="187359"/>
          </a:xfrm>
          <a:prstGeom prst="rect">
            <a:avLst/>
          </a:prstGeom>
        </p:spPr>
        <p:txBody>
          <a:bodyPr lIns="0" tIns="0" rIns="0" bIns="0" rtlCol="0" anchor="t">
            <a:spAutoFit/>
          </a:bodyPr>
          <a:lstStyle/>
          <a:p>
            <a:pPr marL="0" marR="0" lvl="0" indent="0" algn="just" defTabSz="609630" rtl="0" eaLnBrk="1" fontAlgn="auto" latinLnBrk="0" hangingPunct="1">
              <a:lnSpc>
                <a:spcPts val="1607"/>
              </a:lnSpc>
              <a:spcBef>
                <a:spcPct val="0"/>
              </a:spcBef>
              <a:spcAft>
                <a:spcPts val="0"/>
              </a:spcAft>
              <a:buClrTx/>
              <a:buSzTx/>
              <a:buFontTx/>
              <a:buNone/>
              <a:tabLst/>
              <a:defRPr/>
            </a:pPr>
            <a:r>
              <a:rPr kumimoji="0" lang="en-US" sz="1147" b="0" i="0" u="none" strike="noStrike" kern="1200" cap="none" spc="0" normalizeH="0" baseline="0" noProof="0">
                <a:ln>
                  <a:noFill/>
                </a:ln>
                <a:solidFill>
                  <a:srgbClr val="000000"/>
                </a:solidFill>
                <a:effectLst/>
                <a:uLnTx/>
                <a:uFillTx/>
                <a:latin typeface="PF Bague Sans Pro 2"/>
                <a:ea typeface="+mn-ea"/>
                <a:cs typeface="+mn-cs"/>
              </a:rPr>
              <a:t>Catalogue of Hazardous events</a:t>
            </a:r>
          </a:p>
        </p:txBody>
      </p:sp>
      <p:sp>
        <p:nvSpPr>
          <p:cNvPr id="23" name="Freeform 23"/>
          <p:cNvSpPr/>
          <p:nvPr/>
        </p:nvSpPr>
        <p:spPr>
          <a:xfrm>
            <a:off x="2731086" y="3545658"/>
            <a:ext cx="143749" cy="143749"/>
          </a:xfrm>
          <a:custGeom>
            <a:avLst/>
            <a:gdLst/>
            <a:ahLst/>
            <a:cxnLst/>
            <a:rect l="l" t="t" r="r" b="b"/>
            <a:pathLst>
              <a:path w="215623" h="215623">
                <a:moveTo>
                  <a:pt x="0" y="0"/>
                </a:moveTo>
                <a:lnTo>
                  <a:pt x="215623" y="0"/>
                </a:lnTo>
                <a:lnTo>
                  <a:pt x="215623" y="215623"/>
                </a:lnTo>
                <a:lnTo>
                  <a:pt x="0" y="21562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24" name="Group 24"/>
          <p:cNvGrpSpPr/>
          <p:nvPr/>
        </p:nvGrpSpPr>
        <p:grpSpPr>
          <a:xfrm>
            <a:off x="4468524" y="6350180"/>
            <a:ext cx="3590774" cy="342530"/>
            <a:chOff x="0" y="-47625"/>
            <a:chExt cx="7181548" cy="685058"/>
          </a:xfrm>
        </p:grpSpPr>
        <p:sp>
          <p:nvSpPr>
            <p:cNvPr id="25" name="Freeform 25"/>
            <p:cNvSpPr/>
            <p:nvPr/>
          </p:nvSpPr>
          <p:spPr>
            <a:xfrm>
              <a:off x="0" y="25448"/>
              <a:ext cx="242770" cy="242770"/>
            </a:xfrm>
            <a:custGeom>
              <a:avLst/>
              <a:gdLst/>
              <a:ahLst/>
              <a:cxnLst/>
              <a:rect l="l" t="t" r="r" b="b"/>
              <a:pathLst>
                <a:path w="242770" h="242770">
                  <a:moveTo>
                    <a:pt x="0" y="0"/>
                  </a:moveTo>
                  <a:lnTo>
                    <a:pt x="242770" y="0"/>
                  </a:lnTo>
                  <a:lnTo>
                    <a:pt x="242770" y="242770"/>
                  </a:lnTo>
                  <a:lnTo>
                    <a:pt x="0" y="2427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6" name="TextBox 26"/>
            <p:cNvSpPr txBox="1"/>
            <p:nvPr/>
          </p:nvSpPr>
          <p:spPr>
            <a:xfrm>
              <a:off x="374320" y="-47625"/>
              <a:ext cx="1186656" cy="685058"/>
            </a:xfrm>
            <a:prstGeom prst="rect">
              <a:avLst/>
            </a:prstGeom>
          </p:spPr>
          <p:txBody>
            <a:bodyPr lIns="0" tIns="0" rIns="0" bIns="0" rtlCol="0" anchor="t">
              <a:spAutoFit/>
            </a:bodyPr>
            <a:lstStyle/>
            <a:p>
              <a:pPr marL="0" marR="0" lvl="0" indent="0" algn="l" defTabSz="609630" rtl="0" eaLnBrk="1" fontAlgn="auto" latinLnBrk="0" hangingPunct="1">
                <a:lnSpc>
                  <a:spcPts val="1357"/>
                </a:lnSpc>
                <a:spcBef>
                  <a:spcPct val="0"/>
                </a:spcBef>
                <a:spcAft>
                  <a:spcPts val="0"/>
                </a:spcAft>
                <a:buClrTx/>
                <a:buSzTx/>
                <a:buFontTx/>
                <a:buNone/>
                <a:tabLst/>
                <a:defRPr/>
              </a:pPr>
              <a:r>
                <a:rPr kumimoji="0" lang="en-US" sz="969" b="0" i="0" u="none" strike="noStrike" kern="1200" cap="none" spc="0" normalizeH="0" baseline="0" noProof="0">
                  <a:ln>
                    <a:noFill/>
                  </a:ln>
                  <a:solidFill>
                    <a:srgbClr val="000000"/>
                  </a:solidFill>
                  <a:effectLst/>
                  <a:uLnTx/>
                  <a:uFillTx/>
                  <a:latin typeface="PF Bague Sans Pro 2"/>
                  <a:ea typeface="+mn-ea"/>
                  <a:cs typeface="+mn-cs"/>
                </a:rPr>
                <a:t>Short-Term</a:t>
              </a:r>
            </a:p>
          </p:txBody>
        </p:sp>
        <p:sp>
          <p:nvSpPr>
            <p:cNvPr id="27" name="Freeform 27"/>
            <p:cNvSpPr/>
            <p:nvPr/>
          </p:nvSpPr>
          <p:spPr>
            <a:xfrm>
              <a:off x="2673998" y="12700"/>
              <a:ext cx="242770" cy="242770"/>
            </a:xfrm>
            <a:custGeom>
              <a:avLst/>
              <a:gdLst/>
              <a:ahLst/>
              <a:cxnLst/>
              <a:rect l="l" t="t" r="r" b="b"/>
              <a:pathLst>
                <a:path w="242770" h="242770">
                  <a:moveTo>
                    <a:pt x="0" y="0"/>
                  </a:moveTo>
                  <a:lnTo>
                    <a:pt x="242770" y="0"/>
                  </a:lnTo>
                  <a:lnTo>
                    <a:pt x="242770" y="242770"/>
                  </a:lnTo>
                  <a:lnTo>
                    <a:pt x="0" y="24277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TextBox 28"/>
            <p:cNvSpPr txBox="1"/>
            <p:nvPr/>
          </p:nvSpPr>
          <p:spPr>
            <a:xfrm>
              <a:off x="3048316" y="-47625"/>
              <a:ext cx="1490980" cy="685058"/>
            </a:xfrm>
            <a:prstGeom prst="rect">
              <a:avLst/>
            </a:prstGeom>
          </p:spPr>
          <p:txBody>
            <a:bodyPr lIns="0" tIns="0" rIns="0" bIns="0" rtlCol="0" anchor="t">
              <a:spAutoFit/>
            </a:bodyPr>
            <a:lstStyle/>
            <a:p>
              <a:pPr marL="0" marR="0" lvl="0" indent="0" algn="l" defTabSz="609630" rtl="0" eaLnBrk="1" fontAlgn="auto" latinLnBrk="0" hangingPunct="1">
                <a:lnSpc>
                  <a:spcPts val="1357"/>
                </a:lnSpc>
                <a:spcBef>
                  <a:spcPct val="0"/>
                </a:spcBef>
                <a:spcAft>
                  <a:spcPts val="0"/>
                </a:spcAft>
                <a:buClrTx/>
                <a:buSzTx/>
                <a:buFontTx/>
                <a:buNone/>
                <a:tabLst/>
                <a:defRPr/>
              </a:pPr>
              <a:r>
                <a:rPr kumimoji="0" lang="en-US" sz="969" b="0" i="0" u="none" strike="noStrike" kern="1200" cap="none" spc="0" normalizeH="0" baseline="0" noProof="0">
                  <a:ln>
                    <a:noFill/>
                  </a:ln>
                  <a:solidFill>
                    <a:srgbClr val="000000"/>
                  </a:solidFill>
                  <a:effectLst/>
                  <a:uLnTx/>
                  <a:uFillTx/>
                  <a:latin typeface="PF Bague Sans Pro 2"/>
                  <a:ea typeface="+mn-ea"/>
                  <a:cs typeface="+mn-cs"/>
                </a:rPr>
                <a:t>Medium-Term</a:t>
              </a:r>
            </a:p>
          </p:txBody>
        </p:sp>
        <p:sp>
          <p:nvSpPr>
            <p:cNvPr id="29" name="Freeform 29"/>
            <p:cNvSpPr/>
            <p:nvPr/>
          </p:nvSpPr>
          <p:spPr>
            <a:xfrm>
              <a:off x="5652319" y="0"/>
              <a:ext cx="242770" cy="242770"/>
            </a:xfrm>
            <a:custGeom>
              <a:avLst/>
              <a:gdLst/>
              <a:ahLst/>
              <a:cxnLst/>
              <a:rect l="l" t="t" r="r" b="b"/>
              <a:pathLst>
                <a:path w="242770" h="242770">
                  <a:moveTo>
                    <a:pt x="0" y="0"/>
                  </a:moveTo>
                  <a:lnTo>
                    <a:pt x="242771" y="0"/>
                  </a:lnTo>
                  <a:lnTo>
                    <a:pt x="242771" y="242770"/>
                  </a:lnTo>
                  <a:lnTo>
                    <a:pt x="0" y="24277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TextBox 30"/>
            <p:cNvSpPr txBox="1"/>
            <p:nvPr/>
          </p:nvSpPr>
          <p:spPr>
            <a:xfrm>
              <a:off x="6026640" y="-47625"/>
              <a:ext cx="1154908" cy="685058"/>
            </a:xfrm>
            <a:prstGeom prst="rect">
              <a:avLst/>
            </a:prstGeom>
          </p:spPr>
          <p:txBody>
            <a:bodyPr lIns="0" tIns="0" rIns="0" bIns="0" rtlCol="0" anchor="t">
              <a:spAutoFit/>
            </a:bodyPr>
            <a:lstStyle/>
            <a:p>
              <a:pPr marL="0" marR="0" lvl="0" indent="0" algn="l" defTabSz="609630" rtl="0" eaLnBrk="1" fontAlgn="auto" latinLnBrk="0" hangingPunct="1">
                <a:lnSpc>
                  <a:spcPts val="1357"/>
                </a:lnSpc>
                <a:spcBef>
                  <a:spcPct val="0"/>
                </a:spcBef>
                <a:spcAft>
                  <a:spcPts val="0"/>
                </a:spcAft>
                <a:buClrTx/>
                <a:buSzTx/>
                <a:buFontTx/>
                <a:buNone/>
                <a:tabLst/>
                <a:defRPr/>
              </a:pPr>
              <a:r>
                <a:rPr kumimoji="0" lang="en-US" sz="969" b="0" i="0" u="none" strike="noStrike" kern="1200" cap="none" spc="0" normalizeH="0" baseline="0" noProof="0">
                  <a:ln>
                    <a:noFill/>
                  </a:ln>
                  <a:solidFill>
                    <a:srgbClr val="000000"/>
                  </a:solidFill>
                  <a:effectLst/>
                  <a:uLnTx/>
                  <a:uFillTx/>
                  <a:latin typeface="PF Bague Sans Pro 2"/>
                  <a:ea typeface="+mn-ea"/>
                  <a:cs typeface="+mn-cs"/>
                </a:rPr>
                <a:t>Long-Term</a:t>
              </a:r>
            </a:p>
          </p:txBody>
        </p:sp>
      </p:grpSp>
      <p:sp>
        <p:nvSpPr>
          <p:cNvPr id="31" name="TextBox 31"/>
          <p:cNvSpPr txBox="1"/>
          <p:nvPr/>
        </p:nvSpPr>
        <p:spPr>
          <a:xfrm>
            <a:off x="4593853" y="155652"/>
            <a:ext cx="3004295" cy="293285"/>
          </a:xfrm>
          <a:prstGeom prst="rect">
            <a:avLst/>
          </a:prstGeom>
        </p:spPr>
        <p:txBody>
          <a:bodyPr lIns="0" tIns="0" rIns="0" bIns="0" rtlCol="0" anchor="t">
            <a:spAutoFit/>
          </a:bodyPr>
          <a:lstStyle/>
          <a:p>
            <a:pPr marL="0" marR="0" lvl="0" indent="0" algn="ctr" defTabSz="609630" rtl="0" eaLnBrk="1" fontAlgn="auto" latinLnBrk="0" hangingPunct="1">
              <a:lnSpc>
                <a:spcPts val="2533"/>
              </a:lnSpc>
              <a:spcBef>
                <a:spcPct val="0"/>
              </a:spcBef>
              <a:spcAft>
                <a:spcPts val="0"/>
              </a:spcAft>
              <a:buClrTx/>
              <a:buSzTx/>
              <a:buFontTx/>
              <a:buNone/>
              <a:tabLst/>
              <a:defRPr/>
            </a:pPr>
            <a:r>
              <a:rPr kumimoji="0" lang="en-US" sz="1809" b="0" i="0" u="none" strike="noStrike" kern="1200" cap="none" spc="0" normalizeH="0" baseline="0" noProof="0">
                <a:ln>
                  <a:noFill/>
                </a:ln>
                <a:solidFill>
                  <a:srgbClr val="000000"/>
                </a:solidFill>
                <a:effectLst/>
                <a:uLnTx/>
                <a:uFillTx/>
                <a:latin typeface="PF Bague Sans Pro 1"/>
                <a:ea typeface="+mn-ea"/>
                <a:cs typeface="+mn-cs"/>
              </a:rPr>
              <a:t>HAZARD IDENTIFICATION</a:t>
            </a:r>
          </a:p>
        </p:txBody>
      </p:sp>
    </p:spTree>
    <p:extLst>
      <p:ext uri="{BB962C8B-B14F-4D97-AF65-F5344CB8AC3E}">
        <p14:creationId xmlns:p14="http://schemas.microsoft.com/office/powerpoint/2010/main" val="3514897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AEE"/>
        </a:solidFill>
        <a:effectLst/>
      </p:bgPr>
    </p:bg>
    <p:spTree>
      <p:nvGrpSpPr>
        <p:cNvPr id="1" name=""/>
        <p:cNvGrpSpPr/>
        <p:nvPr/>
      </p:nvGrpSpPr>
      <p:grpSpPr>
        <a:xfrm>
          <a:off x="0" y="0"/>
          <a:ext cx="0" cy="0"/>
          <a:chOff x="0" y="0"/>
          <a:chExt cx="0" cy="0"/>
        </a:xfrm>
      </p:grpSpPr>
      <p:sp>
        <p:nvSpPr>
          <p:cNvPr id="2" name="TextBox 2"/>
          <p:cNvSpPr txBox="1"/>
          <p:nvPr/>
        </p:nvSpPr>
        <p:spPr>
          <a:xfrm>
            <a:off x="8962307" y="486177"/>
            <a:ext cx="2902384" cy="222818"/>
          </a:xfrm>
          <a:prstGeom prst="rect">
            <a:avLst/>
          </a:prstGeom>
        </p:spPr>
        <p:txBody>
          <a:bodyPr lIns="0" tIns="0" rIns="0" bIns="0" rtlCol="0" anchor="t">
            <a:spAutoFit/>
          </a:bodyPr>
          <a:lstStyle/>
          <a:p>
            <a:pPr marL="0" marR="0" lvl="0" indent="0" algn="r" defTabSz="609630" rtl="0" eaLnBrk="1" fontAlgn="auto" latinLnBrk="0" hangingPunct="1">
              <a:lnSpc>
                <a:spcPts val="1922"/>
              </a:lnSpc>
              <a:spcBef>
                <a:spcPct val="0"/>
              </a:spcBef>
              <a:spcAft>
                <a:spcPts val="0"/>
              </a:spcAft>
              <a:buClrTx/>
              <a:buSzTx/>
              <a:buFontTx/>
              <a:buNone/>
              <a:tabLst/>
              <a:defRPr/>
            </a:pPr>
            <a:r>
              <a:rPr kumimoji="0" lang="en-US" sz="1373" b="0" i="0" u="none" strike="noStrike" kern="1200" cap="none" spc="0" normalizeH="0" baseline="0" noProof="0">
                <a:ln>
                  <a:noFill/>
                </a:ln>
                <a:solidFill>
                  <a:srgbClr val="000000"/>
                </a:solidFill>
                <a:effectLst/>
                <a:uLnTx/>
                <a:uFillTx/>
                <a:latin typeface="PF Bague Sans Pro 1"/>
                <a:ea typeface="+mn-ea"/>
                <a:cs typeface="+mn-cs"/>
              </a:rPr>
              <a:t>Data &amp; Observations</a:t>
            </a:r>
          </a:p>
        </p:txBody>
      </p:sp>
      <p:sp>
        <p:nvSpPr>
          <p:cNvPr id="3" name="TextBox 3"/>
          <p:cNvSpPr txBox="1"/>
          <p:nvPr/>
        </p:nvSpPr>
        <p:spPr>
          <a:xfrm>
            <a:off x="10377523" y="790870"/>
            <a:ext cx="1487168" cy="522964"/>
          </a:xfrm>
          <a:prstGeom prst="rect">
            <a:avLst/>
          </a:prstGeom>
        </p:spPr>
        <p:txBody>
          <a:bodyPr lIns="0" tIns="0" rIns="0" bIns="0" rtlCol="0" anchor="t">
            <a:spAutoFit/>
          </a:bodyPr>
          <a:lstStyle/>
          <a:p>
            <a:pPr marL="0" marR="0" lvl="0" indent="0" algn="just" defTabSz="609630" rtl="0" eaLnBrk="1" fontAlgn="auto" latinLnBrk="0" hangingPunct="1">
              <a:lnSpc>
                <a:spcPts val="1398"/>
              </a:lnSpc>
              <a:spcBef>
                <a:spcPct val="0"/>
              </a:spcBef>
              <a:spcAft>
                <a:spcPts val="0"/>
              </a:spcAft>
              <a:buClrTx/>
              <a:buSzTx/>
              <a:buFontTx/>
              <a:buNone/>
              <a:tabLst/>
              <a:defRPr/>
            </a:pPr>
            <a:r>
              <a:rPr kumimoji="0" lang="en-US" sz="999" b="0" i="0" u="none" strike="noStrike" kern="1200" cap="none" spc="0" normalizeH="0" baseline="0" noProof="0">
                <a:ln>
                  <a:noFill/>
                </a:ln>
                <a:solidFill>
                  <a:srgbClr val="000000"/>
                </a:solidFill>
                <a:effectLst/>
                <a:uLnTx/>
                <a:uFillTx/>
                <a:latin typeface="PF Bague Sans Pro 2"/>
                <a:ea typeface="+mn-ea"/>
                <a:cs typeface="+mn-cs"/>
              </a:rPr>
              <a:t>Region-specific TC Operational Plans/ Manuals</a:t>
            </a:r>
          </a:p>
        </p:txBody>
      </p:sp>
      <p:sp>
        <p:nvSpPr>
          <p:cNvPr id="4" name="TextBox 4"/>
          <p:cNvSpPr txBox="1"/>
          <p:nvPr/>
        </p:nvSpPr>
        <p:spPr>
          <a:xfrm>
            <a:off x="8527679" y="807381"/>
            <a:ext cx="1631061" cy="652807"/>
          </a:xfrm>
          <a:prstGeom prst="rect">
            <a:avLst/>
          </a:prstGeom>
        </p:spPr>
        <p:txBody>
          <a:bodyPr lIns="0" tIns="0" rIns="0" bIns="0" rtlCol="0" anchor="t">
            <a:spAutoFit/>
          </a:bodyPr>
          <a:lstStyle/>
          <a:p>
            <a:pPr marL="0" marR="0" lvl="0" indent="0" algn="just" defTabSz="609630" rtl="0" eaLnBrk="1" fontAlgn="auto" latinLnBrk="0" hangingPunct="1">
              <a:lnSpc>
                <a:spcPts val="1325"/>
              </a:lnSpc>
              <a:spcBef>
                <a:spcPct val="0"/>
              </a:spcBef>
              <a:spcAft>
                <a:spcPts val="0"/>
              </a:spcAft>
              <a:buClrTx/>
              <a:buSzTx/>
              <a:buFontTx/>
              <a:buNone/>
              <a:tabLst/>
              <a:defRPr/>
            </a:pPr>
            <a:r>
              <a:rPr kumimoji="0" lang="en-US" sz="946" b="0" i="0" u="none" strike="noStrike" kern="1200" cap="none" spc="0" normalizeH="0" baseline="0" noProof="0">
                <a:ln>
                  <a:noFill/>
                </a:ln>
                <a:solidFill>
                  <a:srgbClr val="000000"/>
                </a:solidFill>
                <a:effectLst/>
                <a:uLnTx/>
                <a:uFillTx/>
                <a:latin typeface="PF Bague Sans Pro 2"/>
                <a:ea typeface="+mn-ea"/>
                <a:cs typeface="+mn-cs"/>
              </a:rPr>
              <a:t>Coordination to ensure continual access to satellite data/products, radar images, AWS data, buoys</a:t>
            </a:r>
          </a:p>
        </p:txBody>
      </p:sp>
      <p:sp>
        <p:nvSpPr>
          <p:cNvPr id="5" name="Freeform 5"/>
          <p:cNvSpPr/>
          <p:nvPr/>
        </p:nvSpPr>
        <p:spPr>
          <a:xfrm>
            <a:off x="9852249" y="1338961"/>
            <a:ext cx="117267" cy="117267"/>
          </a:xfrm>
          <a:custGeom>
            <a:avLst/>
            <a:gdLst/>
            <a:ahLst/>
            <a:cxnLst/>
            <a:rect l="l" t="t" r="r" b="b"/>
            <a:pathLst>
              <a:path w="175901" h="175901">
                <a:moveTo>
                  <a:pt x="0" y="0"/>
                </a:moveTo>
                <a:lnTo>
                  <a:pt x="175902" y="0"/>
                </a:lnTo>
                <a:lnTo>
                  <a:pt x="175902"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0027959" y="1338961"/>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1571715" y="1321267"/>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11747424" y="1321267"/>
            <a:ext cx="117267" cy="117267"/>
          </a:xfrm>
          <a:custGeom>
            <a:avLst/>
            <a:gdLst/>
            <a:ahLst/>
            <a:cxnLst/>
            <a:rect l="l" t="t" r="r" b="b"/>
            <a:pathLst>
              <a:path w="175901" h="175901">
                <a:moveTo>
                  <a:pt x="0" y="0"/>
                </a:moveTo>
                <a:lnTo>
                  <a:pt x="175902" y="0"/>
                </a:lnTo>
                <a:lnTo>
                  <a:pt x="175902" y="175901"/>
                </a:lnTo>
                <a:lnTo>
                  <a:pt x="0" y="175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3640824" y="541295"/>
            <a:ext cx="4927985" cy="4914376"/>
          </a:xfrm>
          <a:custGeom>
            <a:avLst/>
            <a:gdLst/>
            <a:ahLst/>
            <a:cxnLst/>
            <a:rect l="l" t="t" r="r" b="b"/>
            <a:pathLst>
              <a:path w="7391978" h="7371564">
                <a:moveTo>
                  <a:pt x="0" y="0"/>
                </a:moveTo>
                <a:lnTo>
                  <a:pt x="7391979" y="0"/>
                </a:lnTo>
                <a:lnTo>
                  <a:pt x="7391979" y="7371564"/>
                </a:lnTo>
                <a:lnTo>
                  <a:pt x="0" y="7371564"/>
                </a:lnTo>
                <a:lnTo>
                  <a:pt x="0" y="0"/>
                </a:lnTo>
                <a:close/>
              </a:path>
            </a:pathLst>
          </a:custGeom>
          <a:blipFill>
            <a:blip r:embed="rId6">
              <a:alphaModFix amt="39000"/>
            </a:blip>
            <a:stretch>
              <a:fillRect t="-773" b="-773"/>
            </a:stretch>
          </a:blipFill>
        </p:spPr>
      </p:sp>
      <p:sp>
        <p:nvSpPr>
          <p:cNvPr id="10" name="Freeform 10"/>
          <p:cNvSpPr/>
          <p:nvPr/>
        </p:nvSpPr>
        <p:spPr>
          <a:xfrm>
            <a:off x="3986755" y="939233"/>
            <a:ext cx="4236124" cy="4071974"/>
          </a:xfrm>
          <a:custGeom>
            <a:avLst/>
            <a:gdLst/>
            <a:ahLst/>
            <a:cxnLst/>
            <a:rect l="l" t="t" r="r" b="b"/>
            <a:pathLst>
              <a:path w="6354186" h="6107961">
                <a:moveTo>
                  <a:pt x="0" y="0"/>
                </a:moveTo>
                <a:lnTo>
                  <a:pt x="6354185" y="0"/>
                </a:lnTo>
                <a:lnTo>
                  <a:pt x="6354185" y="6107961"/>
                </a:lnTo>
                <a:lnTo>
                  <a:pt x="0" y="6107961"/>
                </a:lnTo>
                <a:lnTo>
                  <a:pt x="0" y="0"/>
                </a:lnTo>
                <a:close/>
              </a:path>
            </a:pathLst>
          </a:custGeom>
          <a:blipFill>
            <a:blip r:embed="rId7">
              <a:alphaModFix amt="15000"/>
              <a:extLst>
                <a:ext uri="{96DAC541-7B7A-43D3-8B79-37D633B846F1}">
                  <asvg:svgBlip xmlns:asvg="http://schemas.microsoft.com/office/drawing/2016/SVG/main" r:embed="rId8"/>
                </a:ext>
              </a:extLst>
            </a:blip>
            <a:stretch>
              <a:fillRect/>
            </a:stretch>
          </a:blipFill>
        </p:spPr>
      </p:sp>
      <p:pic>
        <p:nvPicPr>
          <p:cNvPr id="11" name="Picture 11"/>
          <p:cNvPicPr>
            <a:picLocks noChangeAspect="1"/>
          </p:cNvPicPr>
          <p:nvPr/>
        </p:nvPicPr>
        <p:blipFill>
          <a:blip r:embed="rId9"/>
          <a:stretch>
            <a:fillRect/>
          </a:stretch>
        </p:blipFill>
        <p:spPr>
          <a:xfrm>
            <a:off x="4676939" y="1547341"/>
            <a:ext cx="2855756" cy="2855756"/>
          </a:xfrm>
          <a:prstGeom prst="rect">
            <a:avLst/>
          </a:prstGeom>
        </p:spPr>
      </p:pic>
      <p:sp>
        <p:nvSpPr>
          <p:cNvPr id="12" name="Freeform 12"/>
          <p:cNvSpPr/>
          <p:nvPr/>
        </p:nvSpPr>
        <p:spPr>
          <a:xfrm>
            <a:off x="5648759" y="2488233"/>
            <a:ext cx="912117" cy="956347"/>
          </a:xfrm>
          <a:custGeom>
            <a:avLst/>
            <a:gdLst/>
            <a:ahLst/>
            <a:cxnLst/>
            <a:rect l="l" t="t" r="r" b="b"/>
            <a:pathLst>
              <a:path w="1368175" h="1434521">
                <a:moveTo>
                  <a:pt x="0" y="0"/>
                </a:moveTo>
                <a:lnTo>
                  <a:pt x="1368175" y="0"/>
                </a:lnTo>
                <a:lnTo>
                  <a:pt x="1368175" y="1434521"/>
                </a:lnTo>
                <a:lnTo>
                  <a:pt x="0" y="14345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flipH="1">
            <a:off x="5077256" y="1356290"/>
            <a:ext cx="448890" cy="448890"/>
          </a:xfrm>
          <a:custGeom>
            <a:avLst/>
            <a:gdLst/>
            <a:ahLst/>
            <a:cxnLst/>
            <a:rect l="l" t="t" r="r" b="b"/>
            <a:pathLst>
              <a:path w="673335" h="673335">
                <a:moveTo>
                  <a:pt x="673335" y="0"/>
                </a:moveTo>
                <a:lnTo>
                  <a:pt x="0" y="0"/>
                </a:lnTo>
                <a:lnTo>
                  <a:pt x="0" y="673335"/>
                </a:lnTo>
                <a:lnTo>
                  <a:pt x="673335" y="673335"/>
                </a:lnTo>
                <a:lnTo>
                  <a:pt x="67333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8962307" y="2266594"/>
            <a:ext cx="2902384" cy="222818"/>
          </a:xfrm>
          <a:prstGeom prst="rect">
            <a:avLst/>
          </a:prstGeom>
        </p:spPr>
        <p:txBody>
          <a:bodyPr lIns="0" tIns="0" rIns="0" bIns="0" rtlCol="0" anchor="t">
            <a:spAutoFit/>
          </a:bodyPr>
          <a:lstStyle/>
          <a:p>
            <a:pPr marL="0" marR="0" lvl="0" indent="0" algn="r" defTabSz="609630" rtl="0" eaLnBrk="1" fontAlgn="auto" latinLnBrk="0" hangingPunct="1">
              <a:lnSpc>
                <a:spcPts val="1922"/>
              </a:lnSpc>
              <a:spcBef>
                <a:spcPct val="0"/>
              </a:spcBef>
              <a:spcAft>
                <a:spcPts val="0"/>
              </a:spcAft>
              <a:buClrTx/>
              <a:buSzTx/>
              <a:buFontTx/>
              <a:buNone/>
              <a:tabLst/>
              <a:defRPr/>
            </a:pPr>
            <a:r>
              <a:rPr kumimoji="0" lang="en-US" sz="1373" b="0" i="0" u="none" strike="noStrike" kern="1200" cap="none" spc="0" normalizeH="0" baseline="0" noProof="0">
                <a:ln>
                  <a:noFill/>
                </a:ln>
                <a:solidFill>
                  <a:srgbClr val="000000"/>
                </a:solidFill>
                <a:effectLst/>
                <a:uLnTx/>
                <a:uFillTx/>
                <a:latin typeface="PF Bague Sans Pro 1"/>
                <a:ea typeface="+mn-ea"/>
                <a:cs typeface="+mn-cs"/>
              </a:rPr>
              <a:t>Numerical Weather Prediction</a:t>
            </a:r>
          </a:p>
        </p:txBody>
      </p:sp>
      <p:grpSp>
        <p:nvGrpSpPr>
          <p:cNvPr id="15" name="Group 15"/>
          <p:cNvGrpSpPr/>
          <p:nvPr/>
        </p:nvGrpSpPr>
        <p:grpSpPr>
          <a:xfrm>
            <a:off x="8527679" y="3260947"/>
            <a:ext cx="3337012" cy="494688"/>
            <a:chOff x="0" y="-38100"/>
            <a:chExt cx="6674025" cy="989376"/>
          </a:xfrm>
        </p:grpSpPr>
        <p:sp>
          <p:nvSpPr>
            <p:cNvPr id="16" name="TextBox 16"/>
            <p:cNvSpPr txBox="1"/>
            <p:nvPr/>
          </p:nvSpPr>
          <p:spPr>
            <a:xfrm>
              <a:off x="3699689" y="-38100"/>
              <a:ext cx="2974336" cy="971548"/>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MCs and cascading by TC RSMCs, ensemble forecasting, etc.</a:t>
              </a:r>
            </a:p>
          </p:txBody>
        </p:sp>
        <p:sp>
          <p:nvSpPr>
            <p:cNvPr id="17" name="TextBox 17"/>
            <p:cNvSpPr txBox="1"/>
            <p:nvPr/>
          </p:nvSpPr>
          <p:spPr>
            <a:xfrm>
              <a:off x="0" y="-38100"/>
              <a:ext cx="3242076" cy="638124"/>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Definition of tropical low/cyclone vortices variables</a:t>
              </a:r>
            </a:p>
          </p:txBody>
        </p:sp>
        <p:sp>
          <p:nvSpPr>
            <p:cNvPr id="18" name="Freeform 18"/>
            <p:cNvSpPr/>
            <p:nvPr/>
          </p:nvSpPr>
          <p:spPr>
            <a:xfrm>
              <a:off x="6088072" y="716741"/>
              <a:ext cx="234535" cy="234535"/>
            </a:xfrm>
            <a:custGeom>
              <a:avLst/>
              <a:gdLst/>
              <a:ahLst/>
              <a:cxnLst/>
              <a:rect l="l" t="t" r="r" b="b"/>
              <a:pathLst>
                <a:path w="234535" h="234535">
                  <a:moveTo>
                    <a:pt x="0" y="0"/>
                  </a:moveTo>
                  <a:lnTo>
                    <a:pt x="234535" y="0"/>
                  </a:lnTo>
                  <a:lnTo>
                    <a:pt x="234535" y="234535"/>
                  </a:lnTo>
                  <a:lnTo>
                    <a:pt x="0" y="234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6439489" y="716741"/>
              <a:ext cx="234535" cy="234535"/>
            </a:xfrm>
            <a:custGeom>
              <a:avLst/>
              <a:gdLst/>
              <a:ahLst/>
              <a:cxnLst/>
              <a:rect l="l" t="t" r="r" b="b"/>
              <a:pathLst>
                <a:path w="234535" h="234535">
                  <a:moveTo>
                    <a:pt x="0" y="0"/>
                  </a:moveTo>
                  <a:lnTo>
                    <a:pt x="234536" y="0"/>
                  </a:lnTo>
                  <a:lnTo>
                    <a:pt x="234536" y="234535"/>
                  </a:lnTo>
                  <a:lnTo>
                    <a:pt x="0" y="234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2751059" y="716741"/>
              <a:ext cx="234535" cy="234535"/>
            </a:xfrm>
            <a:custGeom>
              <a:avLst/>
              <a:gdLst/>
              <a:ahLst/>
              <a:cxnLst/>
              <a:rect l="l" t="t" r="r" b="b"/>
              <a:pathLst>
                <a:path w="234535" h="234535">
                  <a:moveTo>
                    <a:pt x="0" y="0"/>
                  </a:moveTo>
                  <a:lnTo>
                    <a:pt x="234536" y="0"/>
                  </a:lnTo>
                  <a:lnTo>
                    <a:pt x="234536" y="234535"/>
                  </a:lnTo>
                  <a:lnTo>
                    <a:pt x="0" y="234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3102477" y="716741"/>
              <a:ext cx="234535" cy="234535"/>
            </a:xfrm>
            <a:custGeom>
              <a:avLst/>
              <a:gdLst/>
              <a:ahLst/>
              <a:cxnLst/>
              <a:rect l="l" t="t" r="r" b="b"/>
              <a:pathLst>
                <a:path w="234535" h="234535">
                  <a:moveTo>
                    <a:pt x="0" y="0"/>
                  </a:moveTo>
                  <a:lnTo>
                    <a:pt x="234535" y="0"/>
                  </a:lnTo>
                  <a:lnTo>
                    <a:pt x="234535" y="234535"/>
                  </a:lnTo>
                  <a:lnTo>
                    <a:pt x="0" y="234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2" name="Group 22"/>
          <p:cNvGrpSpPr/>
          <p:nvPr/>
        </p:nvGrpSpPr>
        <p:grpSpPr>
          <a:xfrm>
            <a:off x="8527679" y="2581035"/>
            <a:ext cx="3337012" cy="485774"/>
            <a:chOff x="0" y="-38100"/>
            <a:chExt cx="6674025" cy="971549"/>
          </a:xfrm>
        </p:grpSpPr>
        <p:sp>
          <p:nvSpPr>
            <p:cNvPr id="23" name="TextBox 23"/>
            <p:cNvSpPr txBox="1"/>
            <p:nvPr/>
          </p:nvSpPr>
          <p:spPr>
            <a:xfrm>
              <a:off x="0" y="-38100"/>
              <a:ext cx="6674025" cy="971549"/>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Tropical Cyclone Programme (TCP), Severe Weather Forecasting Programme (SWPF), Coastal Inundation Forecasting Initiative (CIFI)</a:t>
              </a:r>
            </a:p>
          </p:txBody>
        </p:sp>
        <p:sp>
          <p:nvSpPr>
            <p:cNvPr id="24" name="Freeform 24"/>
            <p:cNvSpPr/>
            <p:nvPr/>
          </p:nvSpPr>
          <p:spPr>
            <a:xfrm>
              <a:off x="6439489" y="668196"/>
              <a:ext cx="234535" cy="234535"/>
            </a:xfrm>
            <a:custGeom>
              <a:avLst/>
              <a:gdLst/>
              <a:ahLst/>
              <a:cxnLst/>
              <a:rect l="l" t="t" r="r" b="b"/>
              <a:pathLst>
                <a:path w="234535" h="234535">
                  <a:moveTo>
                    <a:pt x="0" y="0"/>
                  </a:moveTo>
                  <a:lnTo>
                    <a:pt x="234536" y="0"/>
                  </a:lnTo>
                  <a:lnTo>
                    <a:pt x="234536" y="234535"/>
                  </a:lnTo>
                  <a:lnTo>
                    <a:pt x="0" y="234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5" name="TextBox 25"/>
          <p:cNvSpPr txBox="1"/>
          <p:nvPr/>
        </p:nvSpPr>
        <p:spPr>
          <a:xfrm>
            <a:off x="9671579" y="4117597"/>
            <a:ext cx="2193113" cy="221664"/>
          </a:xfrm>
          <a:prstGeom prst="rect">
            <a:avLst/>
          </a:prstGeom>
        </p:spPr>
        <p:txBody>
          <a:bodyPr wrap="square" lIns="0" tIns="0" rIns="0" bIns="0" rtlCol="0" anchor="t">
            <a:spAutoFit/>
          </a:bodyPr>
          <a:lstStyle/>
          <a:p>
            <a:pPr marL="0" marR="0" lvl="0" indent="0" algn="r" defTabSz="609630" rtl="0" eaLnBrk="1" fontAlgn="auto" latinLnBrk="0" hangingPunct="1">
              <a:lnSpc>
                <a:spcPts val="1922"/>
              </a:lnSpc>
              <a:spcBef>
                <a:spcPct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PF Bague Sans Pro 1"/>
                <a:ea typeface="+mn-ea"/>
                <a:cs typeface="+mn-cs"/>
              </a:rPr>
              <a:t>Forecaster added value</a:t>
            </a:r>
          </a:p>
        </p:txBody>
      </p:sp>
      <p:sp>
        <p:nvSpPr>
          <p:cNvPr id="26" name="TextBox 26"/>
          <p:cNvSpPr txBox="1"/>
          <p:nvPr/>
        </p:nvSpPr>
        <p:spPr>
          <a:xfrm>
            <a:off x="8527679" y="4447845"/>
            <a:ext cx="1631061" cy="485774"/>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Three 6-hourly updating by TC RSMCs and NMCs, up to 5 days for each region</a:t>
            </a:r>
          </a:p>
        </p:txBody>
      </p:sp>
      <p:sp>
        <p:nvSpPr>
          <p:cNvPr id="27" name="TextBox 27"/>
          <p:cNvSpPr txBox="1"/>
          <p:nvPr/>
        </p:nvSpPr>
        <p:spPr>
          <a:xfrm>
            <a:off x="10377523" y="4447845"/>
            <a:ext cx="1487168" cy="1152623"/>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TC RSMCs for regional advisory products and NMCs for national forecasting and warnings, both with human intervention in formulating products and information</a:t>
            </a:r>
          </a:p>
        </p:txBody>
      </p:sp>
      <p:sp>
        <p:nvSpPr>
          <p:cNvPr id="28" name="TextBox 28"/>
          <p:cNvSpPr txBox="1"/>
          <p:nvPr/>
        </p:nvSpPr>
        <p:spPr>
          <a:xfrm>
            <a:off x="8527679" y="5924634"/>
            <a:ext cx="3337012" cy="652486"/>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Marine Services course - progress rollout across regions and languages; The application of the Competency Assessment Implementation (Toolkit) - progress; IMO Mariner model courses - updates to meteorological training</a:t>
            </a:r>
          </a:p>
        </p:txBody>
      </p:sp>
      <p:sp>
        <p:nvSpPr>
          <p:cNvPr id="29" name="Freeform 29"/>
          <p:cNvSpPr/>
          <p:nvPr/>
        </p:nvSpPr>
        <p:spPr>
          <a:xfrm>
            <a:off x="9865764" y="4829860"/>
            <a:ext cx="117267" cy="117267"/>
          </a:xfrm>
          <a:custGeom>
            <a:avLst/>
            <a:gdLst/>
            <a:ahLst/>
            <a:cxnLst/>
            <a:rect l="l" t="t" r="r" b="b"/>
            <a:pathLst>
              <a:path w="175901" h="175901">
                <a:moveTo>
                  <a:pt x="0" y="0"/>
                </a:moveTo>
                <a:lnTo>
                  <a:pt x="175901" y="0"/>
                </a:lnTo>
                <a:lnTo>
                  <a:pt x="175901" y="175902"/>
                </a:lnTo>
                <a:lnTo>
                  <a:pt x="0" y="175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a:off x="10041473" y="4829860"/>
            <a:ext cx="117267" cy="117267"/>
          </a:xfrm>
          <a:custGeom>
            <a:avLst/>
            <a:gdLst/>
            <a:ahLst/>
            <a:cxnLst/>
            <a:rect l="l" t="t" r="r" b="b"/>
            <a:pathLst>
              <a:path w="175901" h="175901">
                <a:moveTo>
                  <a:pt x="0" y="0"/>
                </a:moveTo>
                <a:lnTo>
                  <a:pt x="175902" y="0"/>
                </a:lnTo>
                <a:lnTo>
                  <a:pt x="175902" y="175902"/>
                </a:lnTo>
                <a:lnTo>
                  <a:pt x="0" y="175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a:off x="11571715" y="5515931"/>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2" name="Freeform 32"/>
          <p:cNvSpPr/>
          <p:nvPr/>
        </p:nvSpPr>
        <p:spPr>
          <a:xfrm>
            <a:off x="11747424" y="5515931"/>
            <a:ext cx="117267" cy="117267"/>
          </a:xfrm>
          <a:custGeom>
            <a:avLst/>
            <a:gdLst/>
            <a:ahLst/>
            <a:cxnLst/>
            <a:rect l="l" t="t" r="r" b="b"/>
            <a:pathLst>
              <a:path w="175901" h="175901">
                <a:moveTo>
                  <a:pt x="0" y="0"/>
                </a:moveTo>
                <a:lnTo>
                  <a:pt x="175902" y="0"/>
                </a:lnTo>
                <a:lnTo>
                  <a:pt x="175902" y="175901"/>
                </a:lnTo>
                <a:lnTo>
                  <a:pt x="0" y="175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33"/>
          <p:cNvSpPr/>
          <p:nvPr/>
        </p:nvSpPr>
        <p:spPr>
          <a:xfrm>
            <a:off x="11396007" y="6474878"/>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34"/>
          <p:cNvSpPr/>
          <p:nvPr/>
        </p:nvSpPr>
        <p:spPr>
          <a:xfrm>
            <a:off x="11571715" y="6474878"/>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35"/>
          <p:cNvSpPr/>
          <p:nvPr/>
        </p:nvSpPr>
        <p:spPr>
          <a:xfrm>
            <a:off x="11750329" y="6474878"/>
            <a:ext cx="117267" cy="117267"/>
          </a:xfrm>
          <a:custGeom>
            <a:avLst/>
            <a:gdLst/>
            <a:ahLst/>
            <a:cxnLst/>
            <a:rect l="l" t="t" r="r" b="b"/>
            <a:pathLst>
              <a:path w="175901" h="175901">
                <a:moveTo>
                  <a:pt x="0" y="0"/>
                </a:moveTo>
                <a:lnTo>
                  <a:pt x="175902" y="0"/>
                </a:lnTo>
                <a:lnTo>
                  <a:pt x="175902" y="175901"/>
                </a:lnTo>
                <a:lnTo>
                  <a:pt x="0" y="1759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TextBox 36"/>
          <p:cNvSpPr txBox="1"/>
          <p:nvPr/>
        </p:nvSpPr>
        <p:spPr>
          <a:xfrm>
            <a:off x="330310" y="486177"/>
            <a:ext cx="2918599" cy="222818"/>
          </a:xfrm>
          <a:prstGeom prst="rect">
            <a:avLst/>
          </a:prstGeom>
        </p:spPr>
        <p:txBody>
          <a:bodyPr lIns="0" tIns="0" rIns="0" bIns="0" rtlCol="0" anchor="t">
            <a:spAutoFit/>
          </a:bodyPr>
          <a:lstStyle/>
          <a:p>
            <a:pPr marL="0" marR="0" lvl="0" indent="0" algn="l" defTabSz="609630" rtl="0" eaLnBrk="1" fontAlgn="auto" latinLnBrk="0" hangingPunct="1">
              <a:lnSpc>
                <a:spcPts val="1922"/>
              </a:lnSpc>
              <a:spcBef>
                <a:spcPct val="0"/>
              </a:spcBef>
              <a:spcAft>
                <a:spcPts val="0"/>
              </a:spcAft>
              <a:buClrTx/>
              <a:buSzTx/>
              <a:buFontTx/>
              <a:buNone/>
              <a:tabLst/>
              <a:defRPr/>
            </a:pPr>
            <a:r>
              <a:rPr kumimoji="0" lang="en-US" sz="1373" b="0" i="0" u="none" strike="noStrike" kern="1200" cap="none" spc="0" normalizeH="0" baseline="0" noProof="0">
                <a:ln>
                  <a:noFill/>
                </a:ln>
                <a:solidFill>
                  <a:srgbClr val="000000"/>
                </a:solidFill>
                <a:effectLst/>
                <a:uLnTx/>
                <a:uFillTx/>
                <a:latin typeface="PF Bague Sans Pro 1"/>
                <a:ea typeface="+mn-ea"/>
                <a:cs typeface="+mn-cs"/>
              </a:rPr>
              <a:t>Research</a:t>
            </a:r>
          </a:p>
        </p:txBody>
      </p:sp>
      <p:sp>
        <p:nvSpPr>
          <p:cNvPr id="37" name="TextBox 37"/>
          <p:cNvSpPr txBox="1"/>
          <p:nvPr/>
        </p:nvSpPr>
        <p:spPr>
          <a:xfrm>
            <a:off x="330310" y="794681"/>
            <a:ext cx="1504533" cy="1319336"/>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Sowing Seeds of Innovation: workshop in Central America/Caribbean focused on hurricanes to be held in Feb 2024 and workshop in southern Africa on TCs to be held in late 2024</a:t>
            </a:r>
          </a:p>
        </p:txBody>
      </p:sp>
      <p:sp>
        <p:nvSpPr>
          <p:cNvPr id="38" name="TextBox 38"/>
          <p:cNvSpPr txBox="1"/>
          <p:nvPr/>
        </p:nvSpPr>
        <p:spPr>
          <a:xfrm>
            <a:off x="2046284" y="794681"/>
            <a:ext cx="1621039" cy="1486048"/>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WWRP with SERCOM and INFCOM: Tropical Cyclone - Probabilistic Forecast Products (TC-PFP) using the vale-cycle approach to probabilistic tropical cyclone forecasts of TC formation, position, structure, rainfall and storm surge</a:t>
            </a:r>
          </a:p>
        </p:txBody>
      </p:sp>
      <p:sp>
        <p:nvSpPr>
          <p:cNvPr id="39" name="Freeform 39"/>
          <p:cNvSpPr/>
          <p:nvPr/>
        </p:nvSpPr>
        <p:spPr>
          <a:xfrm>
            <a:off x="3550055" y="2018651"/>
            <a:ext cx="117267" cy="117267"/>
          </a:xfrm>
          <a:custGeom>
            <a:avLst/>
            <a:gdLst/>
            <a:ahLst/>
            <a:cxnLst/>
            <a:rect l="l" t="t" r="r" b="b"/>
            <a:pathLst>
              <a:path w="175901" h="175901">
                <a:moveTo>
                  <a:pt x="0" y="0"/>
                </a:moveTo>
                <a:lnTo>
                  <a:pt x="175902" y="0"/>
                </a:lnTo>
                <a:lnTo>
                  <a:pt x="175902" y="175902"/>
                </a:lnTo>
                <a:lnTo>
                  <a:pt x="0" y="175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reeform 40"/>
          <p:cNvSpPr/>
          <p:nvPr/>
        </p:nvSpPr>
        <p:spPr>
          <a:xfrm>
            <a:off x="1717576" y="1844345"/>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1" name="TextBox 41"/>
          <p:cNvSpPr txBox="1"/>
          <p:nvPr/>
        </p:nvSpPr>
        <p:spPr>
          <a:xfrm>
            <a:off x="330310" y="4611220"/>
            <a:ext cx="2929897" cy="222818"/>
          </a:xfrm>
          <a:prstGeom prst="rect">
            <a:avLst/>
          </a:prstGeom>
        </p:spPr>
        <p:txBody>
          <a:bodyPr lIns="0" tIns="0" rIns="0" bIns="0" rtlCol="0" anchor="t">
            <a:spAutoFit/>
          </a:bodyPr>
          <a:lstStyle/>
          <a:p>
            <a:pPr marL="0" marR="0" lvl="0" indent="0" algn="l" defTabSz="609630" rtl="0" eaLnBrk="1" fontAlgn="auto" latinLnBrk="0" hangingPunct="1">
              <a:lnSpc>
                <a:spcPts val="1922"/>
              </a:lnSpc>
              <a:spcBef>
                <a:spcPct val="0"/>
              </a:spcBef>
              <a:spcAft>
                <a:spcPts val="0"/>
              </a:spcAft>
              <a:buClrTx/>
              <a:buSzTx/>
              <a:buFontTx/>
              <a:buNone/>
              <a:tabLst/>
              <a:defRPr/>
            </a:pPr>
            <a:r>
              <a:rPr kumimoji="0" lang="en-US" sz="1373" b="0" i="0" u="none" strike="noStrike" kern="1200" cap="none" spc="0" normalizeH="0" baseline="0" noProof="0">
                <a:ln>
                  <a:noFill/>
                </a:ln>
                <a:solidFill>
                  <a:srgbClr val="000000"/>
                </a:solidFill>
                <a:effectLst/>
                <a:uLnTx/>
                <a:uFillTx/>
                <a:latin typeface="PF Bague Sans Pro 1"/>
                <a:ea typeface="+mn-ea"/>
                <a:cs typeface="+mn-cs"/>
              </a:rPr>
              <a:t>Dissemination &amp; Communication</a:t>
            </a:r>
          </a:p>
        </p:txBody>
      </p:sp>
      <p:sp>
        <p:nvSpPr>
          <p:cNvPr id="42" name="TextBox 42"/>
          <p:cNvSpPr txBox="1"/>
          <p:nvPr/>
        </p:nvSpPr>
        <p:spPr>
          <a:xfrm>
            <a:off x="330310" y="4918756"/>
            <a:ext cx="1631061" cy="152349"/>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Common Alerting Protocol</a:t>
            </a:r>
          </a:p>
        </p:txBody>
      </p:sp>
      <p:sp>
        <p:nvSpPr>
          <p:cNvPr id="43" name="TextBox 43"/>
          <p:cNvSpPr txBox="1"/>
          <p:nvPr/>
        </p:nvSpPr>
        <p:spPr>
          <a:xfrm>
            <a:off x="2046284" y="4918756"/>
            <a:ext cx="1621039" cy="652486"/>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Coordinated standard operating procedures at regional and national levels through operational plans</a:t>
            </a:r>
          </a:p>
        </p:txBody>
      </p:sp>
      <p:sp>
        <p:nvSpPr>
          <p:cNvPr id="44" name="TextBox 44"/>
          <p:cNvSpPr txBox="1"/>
          <p:nvPr/>
        </p:nvSpPr>
        <p:spPr>
          <a:xfrm>
            <a:off x="330310" y="5885128"/>
            <a:ext cx="3337012" cy="485774"/>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TC RSMCs are leading to developing IBF products with risk information, including impacting areas, utilities and communities for actions</a:t>
            </a:r>
          </a:p>
        </p:txBody>
      </p:sp>
      <p:sp>
        <p:nvSpPr>
          <p:cNvPr id="45" name="Freeform 45"/>
          <p:cNvSpPr/>
          <p:nvPr/>
        </p:nvSpPr>
        <p:spPr>
          <a:xfrm>
            <a:off x="1717576" y="4963219"/>
            <a:ext cx="117267" cy="117267"/>
          </a:xfrm>
          <a:custGeom>
            <a:avLst/>
            <a:gdLst/>
            <a:ahLst/>
            <a:cxnLst/>
            <a:rect l="l" t="t" r="r" b="b"/>
            <a:pathLst>
              <a:path w="175901" h="175901">
                <a:moveTo>
                  <a:pt x="0" y="0"/>
                </a:moveTo>
                <a:lnTo>
                  <a:pt x="175901" y="0"/>
                </a:lnTo>
                <a:lnTo>
                  <a:pt x="175901" y="175901"/>
                </a:lnTo>
                <a:lnTo>
                  <a:pt x="0" y="175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6" name="Freeform 46"/>
          <p:cNvSpPr/>
          <p:nvPr/>
        </p:nvSpPr>
        <p:spPr>
          <a:xfrm>
            <a:off x="3543705" y="5469000"/>
            <a:ext cx="117267" cy="117267"/>
          </a:xfrm>
          <a:custGeom>
            <a:avLst/>
            <a:gdLst/>
            <a:ahLst/>
            <a:cxnLst/>
            <a:rect l="l" t="t" r="r" b="b"/>
            <a:pathLst>
              <a:path w="175901" h="175901">
                <a:moveTo>
                  <a:pt x="0" y="0"/>
                </a:moveTo>
                <a:lnTo>
                  <a:pt x="175902" y="0"/>
                </a:lnTo>
                <a:lnTo>
                  <a:pt x="175902" y="175902"/>
                </a:lnTo>
                <a:lnTo>
                  <a:pt x="0" y="175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7" name="Freeform 47"/>
          <p:cNvSpPr/>
          <p:nvPr/>
        </p:nvSpPr>
        <p:spPr>
          <a:xfrm>
            <a:off x="3550055" y="6256121"/>
            <a:ext cx="117267" cy="117267"/>
          </a:xfrm>
          <a:custGeom>
            <a:avLst/>
            <a:gdLst/>
            <a:ahLst/>
            <a:cxnLst/>
            <a:rect l="l" t="t" r="r" b="b"/>
            <a:pathLst>
              <a:path w="175901" h="175901">
                <a:moveTo>
                  <a:pt x="0" y="0"/>
                </a:moveTo>
                <a:lnTo>
                  <a:pt x="175902" y="0"/>
                </a:lnTo>
                <a:lnTo>
                  <a:pt x="175902" y="175902"/>
                </a:lnTo>
                <a:lnTo>
                  <a:pt x="0" y="175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8"/>
          <p:cNvSpPr txBox="1"/>
          <p:nvPr/>
        </p:nvSpPr>
        <p:spPr>
          <a:xfrm>
            <a:off x="330310" y="2858031"/>
            <a:ext cx="2609832" cy="222818"/>
          </a:xfrm>
          <a:prstGeom prst="rect">
            <a:avLst/>
          </a:prstGeom>
        </p:spPr>
        <p:txBody>
          <a:bodyPr lIns="0" tIns="0" rIns="0" bIns="0" rtlCol="0" anchor="t">
            <a:spAutoFit/>
          </a:bodyPr>
          <a:lstStyle/>
          <a:p>
            <a:pPr marL="0" marR="0" lvl="0" indent="0" algn="l" defTabSz="609630" rtl="0" eaLnBrk="1" fontAlgn="auto" latinLnBrk="0" hangingPunct="1">
              <a:lnSpc>
                <a:spcPts val="1922"/>
              </a:lnSpc>
              <a:spcBef>
                <a:spcPct val="0"/>
              </a:spcBef>
              <a:spcAft>
                <a:spcPts val="0"/>
              </a:spcAft>
              <a:buClrTx/>
              <a:buSzTx/>
              <a:buFontTx/>
              <a:buNone/>
              <a:tabLst/>
              <a:defRPr/>
            </a:pPr>
            <a:r>
              <a:rPr kumimoji="0" lang="en-US" sz="1373" b="0" i="0" u="none" strike="noStrike" kern="1200" cap="none" spc="0" normalizeH="0" baseline="0" noProof="0">
                <a:ln>
                  <a:noFill/>
                </a:ln>
                <a:solidFill>
                  <a:srgbClr val="000000"/>
                </a:solidFill>
                <a:effectLst/>
                <a:uLnTx/>
                <a:uFillTx/>
                <a:latin typeface="PF Bague Sans Pro 1"/>
                <a:ea typeface="+mn-ea"/>
                <a:cs typeface="+mn-cs"/>
              </a:rPr>
              <a:t>Decision Support</a:t>
            </a:r>
          </a:p>
        </p:txBody>
      </p:sp>
      <p:sp>
        <p:nvSpPr>
          <p:cNvPr id="49" name="TextBox 49"/>
          <p:cNvSpPr txBox="1"/>
          <p:nvPr/>
        </p:nvSpPr>
        <p:spPr>
          <a:xfrm>
            <a:off x="330310" y="3187565"/>
            <a:ext cx="3337012" cy="485774"/>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More Members to establish national coordination procedures / mechanisms, e.g. National Crisis and Emergency Management Council/Committee, legislative frameworks, etc</a:t>
            </a:r>
          </a:p>
        </p:txBody>
      </p:sp>
      <p:sp>
        <p:nvSpPr>
          <p:cNvPr id="50" name="Freeform 50"/>
          <p:cNvSpPr/>
          <p:nvPr/>
        </p:nvSpPr>
        <p:spPr>
          <a:xfrm>
            <a:off x="3543705" y="3584035"/>
            <a:ext cx="117267" cy="117267"/>
          </a:xfrm>
          <a:custGeom>
            <a:avLst/>
            <a:gdLst/>
            <a:ahLst/>
            <a:cxnLst/>
            <a:rect l="l" t="t" r="r" b="b"/>
            <a:pathLst>
              <a:path w="175901" h="175901">
                <a:moveTo>
                  <a:pt x="0" y="0"/>
                </a:moveTo>
                <a:lnTo>
                  <a:pt x="175902" y="0"/>
                </a:lnTo>
                <a:lnTo>
                  <a:pt x="175902" y="175902"/>
                </a:lnTo>
                <a:lnTo>
                  <a:pt x="0" y="175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1" name="Freeform 51"/>
          <p:cNvSpPr/>
          <p:nvPr/>
        </p:nvSpPr>
        <p:spPr>
          <a:xfrm>
            <a:off x="6710631" y="4103412"/>
            <a:ext cx="458638" cy="458638"/>
          </a:xfrm>
          <a:custGeom>
            <a:avLst/>
            <a:gdLst/>
            <a:ahLst/>
            <a:cxnLst/>
            <a:rect l="l" t="t" r="r" b="b"/>
            <a:pathLst>
              <a:path w="687957" h="687957">
                <a:moveTo>
                  <a:pt x="0" y="0"/>
                </a:moveTo>
                <a:lnTo>
                  <a:pt x="687957" y="0"/>
                </a:lnTo>
                <a:lnTo>
                  <a:pt x="687957" y="687957"/>
                </a:lnTo>
                <a:lnTo>
                  <a:pt x="0" y="6879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2" name="Freeform 52"/>
          <p:cNvSpPr/>
          <p:nvPr/>
        </p:nvSpPr>
        <p:spPr>
          <a:xfrm>
            <a:off x="7491592" y="2788492"/>
            <a:ext cx="455436" cy="373458"/>
          </a:xfrm>
          <a:custGeom>
            <a:avLst/>
            <a:gdLst/>
            <a:ahLst/>
            <a:cxnLst/>
            <a:rect l="l" t="t" r="r" b="b"/>
            <a:pathLst>
              <a:path w="683154" h="560187">
                <a:moveTo>
                  <a:pt x="0" y="0"/>
                </a:moveTo>
                <a:lnTo>
                  <a:pt x="683155" y="0"/>
                </a:lnTo>
                <a:lnTo>
                  <a:pt x="683155" y="560186"/>
                </a:lnTo>
                <a:lnTo>
                  <a:pt x="0" y="56018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53" name="Freeform 53"/>
          <p:cNvSpPr/>
          <p:nvPr/>
        </p:nvSpPr>
        <p:spPr>
          <a:xfrm>
            <a:off x="6710631" y="1370013"/>
            <a:ext cx="510296" cy="384635"/>
          </a:xfrm>
          <a:custGeom>
            <a:avLst/>
            <a:gdLst/>
            <a:ahLst/>
            <a:cxnLst/>
            <a:rect l="l" t="t" r="r" b="b"/>
            <a:pathLst>
              <a:path w="765444" h="576953">
                <a:moveTo>
                  <a:pt x="0" y="0"/>
                </a:moveTo>
                <a:lnTo>
                  <a:pt x="765444" y="0"/>
                </a:lnTo>
                <a:lnTo>
                  <a:pt x="765444" y="576954"/>
                </a:lnTo>
                <a:lnTo>
                  <a:pt x="0" y="57695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54" name="Freeform 54"/>
          <p:cNvSpPr/>
          <p:nvPr/>
        </p:nvSpPr>
        <p:spPr>
          <a:xfrm>
            <a:off x="4333901" y="2707634"/>
            <a:ext cx="319725" cy="454315"/>
          </a:xfrm>
          <a:custGeom>
            <a:avLst/>
            <a:gdLst/>
            <a:ahLst/>
            <a:cxnLst/>
            <a:rect l="l" t="t" r="r" b="b"/>
            <a:pathLst>
              <a:path w="479587" h="681473">
                <a:moveTo>
                  <a:pt x="0" y="0"/>
                </a:moveTo>
                <a:lnTo>
                  <a:pt x="479587" y="0"/>
                </a:lnTo>
                <a:lnTo>
                  <a:pt x="479587" y="681473"/>
                </a:lnTo>
                <a:lnTo>
                  <a:pt x="0" y="68147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55" name="Freeform 55"/>
          <p:cNvSpPr/>
          <p:nvPr/>
        </p:nvSpPr>
        <p:spPr>
          <a:xfrm flipH="1">
            <a:off x="5089525" y="4165118"/>
            <a:ext cx="500861" cy="396932"/>
          </a:xfrm>
          <a:custGeom>
            <a:avLst/>
            <a:gdLst/>
            <a:ahLst/>
            <a:cxnLst/>
            <a:rect l="l" t="t" r="r" b="b"/>
            <a:pathLst>
              <a:path w="751291" h="595398">
                <a:moveTo>
                  <a:pt x="751291" y="0"/>
                </a:moveTo>
                <a:lnTo>
                  <a:pt x="0" y="0"/>
                </a:lnTo>
                <a:lnTo>
                  <a:pt x="0" y="595398"/>
                </a:lnTo>
                <a:lnTo>
                  <a:pt x="751291" y="595398"/>
                </a:lnTo>
                <a:lnTo>
                  <a:pt x="751291"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56" name="TextBox 56"/>
          <p:cNvSpPr txBox="1"/>
          <p:nvPr/>
        </p:nvSpPr>
        <p:spPr>
          <a:xfrm>
            <a:off x="4699249" y="208706"/>
            <a:ext cx="2902384" cy="293222"/>
          </a:xfrm>
          <a:prstGeom prst="rect">
            <a:avLst/>
          </a:prstGeom>
        </p:spPr>
        <p:txBody>
          <a:bodyPr lIns="0" tIns="0" rIns="0" bIns="0" rtlCol="0" anchor="t">
            <a:spAutoFit/>
          </a:bodyPr>
          <a:lstStyle/>
          <a:p>
            <a:pPr marL="0" marR="0" lvl="0" indent="0" algn="ctr" defTabSz="609630" rtl="0" eaLnBrk="1" fontAlgn="auto" latinLnBrk="0" hangingPunct="1">
              <a:lnSpc>
                <a:spcPts val="2529"/>
              </a:lnSpc>
              <a:spcBef>
                <a:spcPct val="0"/>
              </a:spcBef>
              <a:spcAft>
                <a:spcPts val="0"/>
              </a:spcAft>
              <a:buClrTx/>
              <a:buSzTx/>
              <a:buFontTx/>
              <a:buNone/>
              <a:tabLst/>
              <a:defRPr/>
            </a:pPr>
            <a:r>
              <a:rPr kumimoji="0" lang="en-US" sz="1806" b="0" i="0" u="none" strike="noStrike" kern="1200" cap="none" spc="0" normalizeH="0" baseline="0" noProof="0">
                <a:ln>
                  <a:noFill/>
                </a:ln>
                <a:solidFill>
                  <a:srgbClr val="000000"/>
                </a:solidFill>
                <a:effectLst/>
                <a:uLnTx/>
                <a:uFillTx/>
                <a:latin typeface="PF Bague Sans Pro 1"/>
                <a:ea typeface="+mn-ea"/>
                <a:cs typeface="+mn-cs"/>
              </a:rPr>
              <a:t>TROPICAL CYCLONES</a:t>
            </a:r>
          </a:p>
        </p:txBody>
      </p:sp>
      <p:sp>
        <p:nvSpPr>
          <p:cNvPr id="57" name="TextBox 57"/>
          <p:cNvSpPr txBox="1"/>
          <p:nvPr/>
        </p:nvSpPr>
        <p:spPr>
          <a:xfrm>
            <a:off x="8527679" y="1683854"/>
            <a:ext cx="3337012" cy="319383"/>
          </a:xfrm>
          <a:prstGeom prst="rect">
            <a:avLst/>
          </a:prstGeom>
        </p:spPr>
        <p:txBody>
          <a:bodyPr lIns="0" tIns="0" rIns="0" bIns="0" rtlCol="0" anchor="t">
            <a:spAutoFit/>
          </a:bodyPr>
          <a:lstStyle/>
          <a:p>
            <a:pPr marL="0" marR="0" lvl="0" indent="0" algn="just" defTabSz="609630" rtl="0" eaLnBrk="1" fontAlgn="auto" latinLnBrk="0" hangingPunct="1">
              <a:lnSpc>
                <a:spcPts val="1325"/>
              </a:lnSpc>
              <a:spcBef>
                <a:spcPct val="0"/>
              </a:spcBef>
              <a:spcAft>
                <a:spcPts val="0"/>
              </a:spcAft>
              <a:buClrTx/>
              <a:buSzTx/>
              <a:buFontTx/>
              <a:buNone/>
              <a:tabLst/>
              <a:defRPr/>
            </a:pPr>
            <a:r>
              <a:rPr kumimoji="0" lang="en-US" sz="946" b="0" i="0" u="none" strike="noStrike" kern="1200" cap="none" spc="0" normalizeH="0" baseline="0" noProof="0">
                <a:ln>
                  <a:noFill/>
                </a:ln>
                <a:solidFill>
                  <a:srgbClr val="000000"/>
                </a:solidFill>
                <a:effectLst/>
                <a:uLnTx/>
                <a:uFillTx/>
                <a:latin typeface="PF Bague Sans Pro 2"/>
                <a:ea typeface="+mn-ea"/>
                <a:cs typeface="+mn-cs"/>
              </a:rPr>
              <a:t>Operational Plans are updated regularly during the tropical cyclone regional bodies sessions</a:t>
            </a:r>
          </a:p>
        </p:txBody>
      </p:sp>
      <p:sp>
        <p:nvSpPr>
          <p:cNvPr id="58" name="TextBox 58"/>
          <p:cNvSpPr txBox="1"/>
          <p:nvPr/>
        </p:nvSpPr>
        <p:spPr>
          <a:xfrm>
            <a:off x="8527679" y="5140471"/>
            <a:ext cx="1631061" cy="652486"/>
          </a:xfrm>
          <a:prstGeom prst="rect">
            <a:avLst/>
          </a:prstGeom>
        </p:spPr>
        <p:txBody>
          <a:bodyPr lIns="0" tIns="0" rIns="0" bIns="0" rtlCol="0" anchor="t">
            <a:spAutoFit/>
          </a:bodyPr>
          <a:lstStyle/>
          <a:p>
            <a:pPr marL="0" marR="0" lvl="0" indent="0" algn="just" defTabSz="609630" rtl="0" eaLnBrk="1" fontAlgn="auto" latinLnBrk="0" hangingPunct="1">
              <a:lnSpc>
                <a:spcPts val="1311"/>
              </a:lnSpc>
              <a:spcBef>
                <a:spcPct val="0"/>
              </a:spcBef>
              <a:spcAft>
                <a:spcPts val="0"/>
              </a:spcAft>
              <a:buClrTx/>
              <a:buSzTx/>
              <a:buFontTx/>
              <a:buNone/>
              <a:tabLst/>
              <a:defRPr/>
            </a:pPr>
            <a:r>
              <a:rPr kumimoji="0" lang="en-US" sz="936" b="0" i="0" u="none" strike="noStrike" kern="1200" cap="none" spc="0" normalizeH="0" baseline="0" noProof="0">
                <a:ln>
                  <a:noFill/>
                </a:ln>
                <a:solidFill>
                  <a:srgbClr val="000000"/>
                </a:solidFill>
                <a:effectLst/>
                <a:uLnTx/>
                <a:uFillTx/>
                <a:latin typeface="PF Bague Sans Pro 2"/>
                <a:ea typeface="+mn-ea"/>
                <a:cs typeface="+mn-cs"/>
              </a:rPr>
              <a:t>TC Forecaster competency framework (Compendium of WMO Competency Frameworks (WMO nr 1209)</a:t>
            </a:r>
          </a:p>
        </p:txBody>
      </p:sp>
      <p:grpSp>
        <p:nvGrpSpPr>
          <p:cNvPr id="59" name="Group 59"/>
          <p:cNvGrpSpPr/>
          <p:nvPr/>
        </p:nvGrpSpPr>
        <p:grpSpPr>
          <a:xfrm>
            <a:off x="4646660" y="5405863"/>
            <a:ext cx="2983275" cy="269754"/>
            <a:chOff x="0" y="-38100"/>
            <a:chExt cx="5966550" cy="539506"/>
          </a:xfrm>
        </p:grpSpPr>
        <p:sp>
          <p:nvSpPr>
            <p:cNvPr id="60" name="Freeform 60"/>
            <p:cNvSpPr/>
            <p:nvPr/>
          </p:nvSpPr>
          <p:spPr>
            <a:xfrm>
              <a:off x="0" y="20543"/>
              <a:ext cx="195978" cy="195978"/>
            </a:xfrm>
            <a:custGeom>
              <a:avLst/>
              <a:gdLst/>
              <a:ahLst/>
              <a:cxnLst/>
              <a:rect l="l" t="t" r="r" b="b"/>
              <a:pathLst>
                <a:path w="195978" h="195978">
                  <a:moveTo>
                    <a:pt x="0" y="0"/>
                  </a:moveTo>
                  <a:lnTo>
                    <a:pt x="195978" y="0"/>
                  </a:lnTo>
                  <a:lnTo>
                    <a:pt x="195978" y="195978"/>
                  </a:lnTo>
                  <a:lnTo>
                    <a:pt x="0" y="1959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1" name="TextBox 61"/>
            <p:cNvSpPr txBox="1"/>
            <p:nvPr/>
          </p:nvSpPr>
          <p:spPr>
            <a:xfrm>
              <a:off x="302172" y="-38098"/>
              <a:ext cx="1418868" cy="257379"/>
            </a:xfrm>
            <a:prstGeom prst="rect">
              <a:avLst/>
            </a:prstGeom>
          </p:spPr>
          <p:txBody>
            <a:bodyPr wrap="square" lIns="0" tIns="0" rIns="0" bIns="0" rtlCol="0" anchor="t">
              <a:spAutoFit/>
            </a:bodyPr>
            <a:lstStyle/>
            <a:p>
              <a:pPr marL="0" marR="0" lvl="0" indent="0" algn="l" defTabSz="609630" rtl="0" eaLnBrk="1" fontAlgn="auto" latinLnBrk="0" hangingPunct="1">
                <a:lnSpc>
                  <a:spcPts val="1095"/>
                </a:lnSpc>
                <a:spcBef>
                  <a:spcPct val="0"/>
                </a:spcBef>
                <a:spcAft>
                  <a:spcPts val="0"/>
                </a:spcAft>
                <a:buClrTx/>
                <a:buSzTx/>
                <a:buFontTx/>
                <a:buNone/>
                <a:tabLst/>
                <a:defRPr/>
              </a:pPr>
              <a:r>
                <a:rPr kumimoji="0" lang="en-US" sz="782" b="0" i="0" u="none" strike="noStrike" kern="1200" cap="none" spc="0" normalizeH="0" baseline="0" noProof="0">
                  <a:ln>
                    <a:noFill/>
                  </a:ln>
                  <a:solidFill>
                    <a:srgbClr val="000000"/>
                  </a:solidFill>
                  <a:effectLst/>
                  <a:uLnTx/>
                  <a:uFillTx/>
                  <a:latin typeface="PF Bague Sans Pro 2"/>
                  <a:ea typeface="+mn-ea"/>
                  <a:cs typeface="+mn-cs"/>
                </a:rPr>
                <a:t>Short-Term</a:t>
              </a:r>
            </a:p>
          </p:txBody>
        </p:sp>
        <p:sp>
          <p:nvSpPr>
            <p:cNvPr id="62" name="Freeform 62"/>
            <p:cNvSpPr/>
            <p:nvPr/>
          </p:nvSpPr>
          <p:spPr>
            <a:xfrm>
              <a:off x="2158607" y="10252"/>
              <a:ext cx="195978" cy="195978"/>
            </a:xfrm>
            <a:custGeom>
              <a:avLst/>
              <a:gdLst/>
              <a:ahLst/>
              <a:cxnLst/>
              <a:rect l="l" t="t" r="r" b="b"/>
              <a:pathLst>
                <a:path w="195978" h="195978">
                  <a:moveTo>
                    <a:pt x="0" y="0"/>
                  </a:moveTo>
                  <a:lnTo>
                    <a:pt x="195978" y="0"/>
                  </a:lnTo>
                  <a:lnTo>
                    <a:pt x="195978" y="195979"/>
                  </a:lnTo>
                  <a:lnTo>
                    <a:pt x="0" y="1959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3" name="TextBox 63"/>
            <p:cNvSpPr txBox="1"/>
            <p:nvPr/>
          </p:nvSpPr>
          <p:spPr>
            <a:xfrm>
              <a:off x="2460780" y="-38100"/>
              <a:ext cx="1203608" cy="539506"/>
            </a:xfrm>
            <a:prstGeom prst="rect">
              <a:avLst/>
            </a:prstGeom>
          </p:spPr>
          <p:txBody>
            <a:bodyPr lIns="0" tIns="0" rIns="0" bIns="0" rtlCol="0" anchor="t">
              <a:spAutoFit/>
            </a:bodyPr>
            <a:lstStyle/>
            <a:p>
              <a:pPr marL="0" marR="0" lvl="0" indent="0" algn="l" defTabSz="609630" rtl="0" eaLnBrk="1" fontAlgn="auto" latinLnBrk="0" hangingPunct="1">
                <a:lnSpc>
                  <a:spcPts val="1095"/>
                </a:lnSpc>
                <a:spcBef>
                  <a:spcPct val="0"/>
                </a:spcBef>
                <a:spcAft>
                  <a:spcPts val="0"/>
                </a:spcAft>
                <a:buClrTx/>
                <a:buSzTx/>
                <a:buFontTx/>
                <a:buNone/>
                <a:tabLst/>
                <a:defRPr/>
              </a:pPr>
              <a:r>
                <a:rPr kumimoji="0" lang="en-US" sz="782" b="0" i="0" u="none" strike="noStrike" kern="1200" cap="none" spc="0" normalizeH="0" baseline="0" noProof="0">
                  <a:ln>
                    <a:noFill/>
                  </a:ln>
                  <a:solidFill>
                    <a:srgbClr val="000000"/>
                  </a:solidFill>
                  <a:effectLst/>
                  <a:uLnTx/>
                  <a:uFillTx/>
                  <a:latin typeface="PF Bague Sans Pro 2"/>
                  <a:ea typeface="+mn-ea"/>
                  <a:cs typeface="+mn-cs"/>
                </a:rPr>
                <a:t>Medium-Term</a:t>
              </a:r>
            </a:p>
          </p:txBody>
        </p:sp>
        <p:sp>
          <p:nvSpPr>
            <p:cNvPr id="64" name="Freeform 64"/>
            <p:cNvSpPr/>
            <p:nvPr/>
          </p:nvSpPr>
          <p:spPr>
            <a:xfrm>
              <a:off x="4562882" y="0"/>
              <a:ext cx="195978" cy="195978"/>
            </a:xfrm>
            <a:custGeom>
              <a:avLst/>
              <a:gdLst/>
              <a:ahLst/>
              <a:cxnLst/>
              <a:rect l="l" t="t" r="r" b="b"/>
              <a:pathLst>
                <a:path w="195978" h="195978">
                  <a:moveTo>
                    <a:pt x="0" y="0"/>
                  </a:moveTo>
                  <a:lnTo>
                    <a:pt x="195978" y="0"/>
                  </a:lnTo>
                  <a:lnTo>
                    <a:pt x="195978" y="195978"/>
                  </a:lnTo>
                  <a:lnTo>
                    <a:pt x="0" y="1959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5" name="TextBox 65"/>
            <p:cNvSpPr txBox="1"/>
            <p:nvPr/>
          </p:nvSpPr>
          <p:spPr>
            <a:xfrm>
              <a:off x="4865054" y="-38100"/>
              <a:ext cx="1101496" cy="257379"/>
            </a:xfrm>
            <a:prstGeom prst="rect">
              <a:avLst/>
            </a:prstGeom>
          </p:spPr>
          <p:txBody>
            <a:bodyPr wrap="square" lIns="0" tIns="0" rIns="0" bIns="0" rtlCol="0" anchor="t">
              <a:spAutoFit/>
            </a:bodyPr>
            <a:lstStyle/>
            <a:p>
              <a:pPr marL="0" marR="0" lvl="0" indent="0" algn="l" defTabSz="609630" rtl="0" eaLnBrk="1" fontAlgn="auto" latinLnBrk="0" hangingPunct="1">
                <a:lnSpc>
                  <a:spcPts val="1095"/>
                </a:lnSpc>
                <a:spcBef>
                  <a:spcPct val="0"/>
                </a:spcBef>
                <a:spcAft>
                  <a:spcPts val="0"/>
                </a:spcAft>
                <a:buClrTx/>
                <a:buSzTx/>
                <a:buFontTx/>
                <a:buNone/>
                <a:tabLst/>
                <a:defRPr/>
              </a:pPr>
              <a:r>
                <a:rPr kumimoji="0" lang="en-US" sz="782" b="0" i="0" u="none" strike="noStrike" kern="1200" cap="none" spc="0" normalizeH="0" baseline="0" noProof="0">
                  <a:ln>
                    <a:noFill/>
                  </a:ln>
                  <a:solidFill>
                    <a:srgbClr val="000000"/>
                  </a:solidFill>
                  <a:effectLst/>
                  <a:uLnTx/>
                  <a:uFillTx/>
                  <a:latin typeface="PF Bague Sans Pro 2"/>
                  <a:ea typeface="+mn-ea"/>
                  <a:cs typeface="+mn-cs"/>
                </a:rPr>
                <a:t>Long-Term</a:t>
              </a:r>
            </a:p>
          </p:txBody>
        </p:sp>
      </p:grpSp>
    </p:spTree>
    <p:extLst>
      <p:ext uri="{BB962C8B-B14F-4D97-AF65-F5344CB8AC3E}">
        <p14:creationId xmlns:p14="http://schemas.microsoft.com/office/powerpoint/2010/main" val="1880376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50B68-DC0A-8ADF-C738-4B2B4D6F3303}"/>
              </a:ext>
            </a:extLst>
          </p:cNvPr>
          <p:cNvSpPr txBox="1"/>
          <p:nvPr/>
        </p:nvSpPr>
        <p:spPr>
          <a:xfrm>
            <a:off x="364672" y="1567788"/>
            <a:ext cx="11673045" cy="5678093"/>
          </a:xfrm>
          <a:prstGeom prst="rect">
            <a:avLst/>
          </a:prstGeom>
          <a:noFill/>
        </p:spPr>
        <p:txBody>
          <a:bodyPr wrap="square" rtlCol="0">
            <a:spAutoFit/>
          </a:bodyPr>
          <a:lstStyle/>
          <a:p>
            <a:pPr marL="285709" indent="-285709">
              <a:buFont typeface="Arial" panose="020B0604020202020204" pitchFamily="34" charset="0"/>
              <a:buChar char="•"/>
            </a:pPr>
            <a:r>
              <a:rPr lang="en-US" sz="4000" dirty="0">
                <a:solidFill>
                  <a:srgbClr val="005BAA"/>
                </a:solidFill>
              </a:rPr>
              <a:t>Call this afternoon to discuss activities in Guatemala </a:t>
            </a:r>
          </a:p>
          <a:p>
            <a:pPr marL="285709" indent="-285709">
              <a:buFont typeface="Arial" panose="020B0604020202020204" pitchFamily="34" charset="0"/>
              <a:buChar char="•"/>
            </a:pPr>
            <a:r>
              <a:rPr lang="en-US" sz="4000" dirty="0">
                <a:solidFill>
                  <a:srgbClr val="005BAA"/>
                </a:solidFill>
              </a:rPr>
              <a:t>Within the countries that indicated tsunamis as a priority hazard, how should we engage with UNESCO?</a:t>
            </a:r>
          </a:p>
          <a:p>
            <a:pPr marL="285709" indent="-285709">
              <a:buFont typeface="Arial" panose="020B0604020202020204" pitchFamily="34" charset="0"/>
              <a:buChar char="•"/>
            </a:pPr>
            <a:r>
              <a:rPr lang="en-US" sz="4000" dirty="0">
                <a:solidFill>
                  <a:srgbClr val="005BAA"/>
                </a:solidFill>
              </a:rPr>
              <a:t>Pacific and Caribbean islands how could we ramp up support and engagement? </a:t>
            </a:r>
          </a:p>
          <a:p>
            <a:pPr marL="285709" indent="-285709">
              <a:buFont typeface="Arial" panose="020B0604020202020204" pitchFamily="34" charset="0"/>
              <a:buChar char="•"/>
            </a:pPr>
            <a:endParaRPr lang="en-US" sz="2000" dirty="0">
              <a:solidFill>
                <a:srgbClr val="005BAA"/>
              </a:solidFill>
            </a:endParaRPr>
          </a:p>
          <a:p>
            <a:pPr marL="457135" lvl="1"/>
            <a:endParaRPr lang="en-US" sz="2000" dirty="0">
              <a:solidFill>
                <a:srgbClr val="005BAA"/>
              </a:solidFill>
            </a:endParaRPr>
          </a:p>
          <a:p>
            <a:pPr marL="742844" lvl="1" indent="-285709">
              <a:buFont typeface="Arial" panose="020B0604020202020204" pitchFamily="34" charset="0"/>
              <a:buChar char="•"/>
            </a:pPr>
            <a:endParaRPr lang="en-US" sz="2000" dirty="0">
              <a:solidFill>
                <a:srgbClr val="005BAA"/>
              </a:solidFill>
            </a:endParaRPr>
          </a:p>
          <a:p>
            <a:pPr marL="285709" indent="-285709">
              <a:buFont typeface="Arial" panose="020B0604020202020204" pitchFamily="34" charset="0"/>
              <a:buChar char="•"/>
            </a:pPr>
            <a:endParaRPr lang="en-US" sz="2000" dirty="0">
              <a:solidFill>
                <a:srgbClr val="005BAA"/>
              </a:solidFill>
            </a:endParaRPr>
          </a:p>
          <a:p>
            <a:pPr marL="742844" lvl="1" indent="-285709">
              <a:buFont typeface="Arial" panose="020B0604020202020204" pitchFamily="34" charset="0"/>
              <a:buChar char="•"/>
            </a:pPr>
            <a:endParaRPr lang="en-US" sz="2000" dirty="0">
              <a:solidFill>
                <a:srgbClr val="005BAA"/>
              </a:solidFill>
            </a:endParaRPr>
          </a:p>
          <a:p>
            <a:pPr marL="285709" indent="-285709">
              <a:buFont typeface="Arial" panose="020B0604020202020204" pitchFamily="34" charset="0"/>
              <a:buChar char="•"/>
            </a:pPr>
            <a:endParaRPr lang="en-CH" sz="2099" dirty="0">
              <a:solidFill>
                <a:srgbClr val="005BAA"/>
              </a:solidFill>
            </a:endParaRPr>
          </a:p>
          <a:p>
            <a:endParaRPr lang="en-CH" sz="2099" dirty="0">
              <a:solidFill>
                <a:srgbClr val="005BAA"/>
              </a:solidFill>
            </a:endParaRPr>
          </a:p>
          <a:p>
            <a:endParaRPr lang="en-GB" sz="2099" dirty="0">
              <a:solidFill>
                <a:srgbClr val="005BAA"/>
              </a:solidFill>
            </a:endParaRPr>
          </a:p>
        </p:txBody>
      </p:sp>
      <p:sp>
        <p:nvSpPr>
          <p:cNvPr id="3" name="Shape 79">
            <a:extLst>
              <a:ext uri="{FF2B5EF4-FFF2-40B4-BE49-F238E27FC236}">
                <a16:creationId xmlns:a16="http://schemas.microsoft.com/office/drawing/2014/main" id="{74F30EF5-BD59-F50E-869D-BCC63A92B0E1}"/>
              </a:ext>
            </a:extLst>
          </p:cNvPr>
          <p:cNvSpPr/>
          <p:nvPr/>
        </p:nvSpPr>
        <p:spPr>
          <a:xfrm>
            <a:off x="364672" y="418868"/>
            <a:ext cx="11530994" cy="615425"/>
          </a:xfrm>
          <a:prstGeom prst="rect">
            <a:avLst/>
          </a:prstGeom>
          <a:no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ctr"/>
            <a:r>
              <a:rPr lang="en-US" sz="3999" b="1" dirty="0">
                <a:solidFill>
                  <a:srgbClr val="005BAA"/>
                </a:solidFill>
                <a:latin typeface="Arial" panose="020B0604020202020204" pitchFamily="34" charset="0"/>
                <a:ea typeface="Verdana" panose="020B0604030504040204" pitchFamily="34" charset="0"/>
                <a:cs typeface="Arial" panose="020B0604020202020204" pitchFamily="34" charset="0"/>
              </a:rPr>
              <a:t>EW4All – next steps for collaboration</a:t>
            </a:r>
            <a:endParaRPr lang="en-GB" sz="3999" b="1" dirty="0">
              <a:solidFill>
                <a:srgbClr val="005BAA"/>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47239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9C6DE069-3B9D-6C40-6AD6-49399DB3DBAD}"/>
              </a:ext>
            </a:extLst>
          </p:cNvPr>
          <p:cNvPicPr>
            <a:picLocks noChangeAspect="1"/>
          </p:cNvPicPr>
          <p:nvPr/>
        </p:nvPicPr>
        <p:blipFill>
          <a:blip r:embed="rId3"/>
          <a:stretch>
            <a:fillRect/>
          </a:stretch>
        </p:blipFill>
        <p:spPr>
          <a:xfrm>
            <a:off x="117406" y="3903566"/>
            <a:ext cx="11957189" cy="2259523"/>
          </a:xfrm>
          <a:prstGeom prst="rect">
            <a:avLst/>
          </a:prstGeom>
        </p:spPr>
      </p:pic>
      <p:sp>
        <p:nvSpPr>
          <p:cNvPr id="7" name="Rectangle 6">
            <a:extLst>
              <a:ext uri="{FF2B5EF4-FFF2-40B4-BE49-F238E27FC236}">
                <a16:creationId xmlns:a16="http://schemas.microsoft.com/office/drawing/2014/main" id="{BDDD1545-09C9-C610-4488-8DC0B52C2561}"/>
              </a:ext>
            </a:extLst>
          </p:cNvPr>
          <p:cNvSpPr/>
          <p:nvPr/>
        </p:nvSpPr>
        <p:spPr>
          <a:xfrm>
            <a:off x="342935" y="351980"/>
            <a:ext cx="1951553" cy="8293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a:p>
        </p:txBody>
      </p:sp>
      <p:sp>
        <p:nvSpPr>
          <p:cNvPr id="8" name="Rectangle 7">
            <a:extLst>
              <a:ext uri="{FF2B5EF4-FFF2-40B4-BE49-F238E27FC236}">
                <a16:creationId xmlns:a16="http://schemas.microsoft.com/office/drawing/2014/main" id="{D2A4DE4B-276E-48E1-A651-39FE2DB3FD7E}"/>
              </a:ext>
            </a:extLst>
          </p:cNvPr>
          <p:cNvSpPr/>
          <p:nvPr/>
        </p:nvSpPr>
        <p:spPr>
          <a:xfrm>
            <a:off x="388831" y="5989481"/>
            <a:ext cx="4425071" cy="82930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2"/>
          </a:p>
        </p:txBody>
      </p:sp>
      <p:pic>
        <p:nvPicPr>
          <p:cNvPr id="9" name="Picture 8" descr="Logo, company name&#10;&#10;Description automatically generated">
            <a:extLst>
              <a:ext uri="{FF2B5EF4-FFF2-40B4-BE49-F238E27FC236}">
                <a16:creationId xmlns:a16="http://schemas.microsoft.com/office/drawing/2014/main" id="{0C11239B-4266-2D95-0F9E-9677E4A779E8}"/>
              </a:ext>
            </a:extLst>
          </p:cNvPr>
          <p:cNvPicPr>
            <a:picLocks noChangeAspect="1"/>
          </p:cNvPicPr>
          <p:nvPr/>
        </p:nvPicPr>
        <p:blipFill rotWithShape="1">
          <a:blip r:embed="rId4"/>
          <a:srcRect t="7419" b="7903"/>
          <a:stretch/>
        </p:blipFill>
        <p:spPr>
          <a:xfrm>
            <a:off x="3554328" y="960928"/>
            <a:ext cx="4630005" cy="3167226"/>
          </a:xfrm>
          <a:prstGeom prst="rect">
            <a:avLst/>
          </a:prstGeom>
        </p:spPr>
      </p:pic>
    </p:spTree>
    <p:extLst>
      <p:ext uri="{BB962C8B-B14F-4D97-AF65-F5344CB8AC3E}">
        <p14:creationId xmlns:p14="http://schemas.microsoft.com/office/powerpoint/2010/main" val="844984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2FE38C-5EA2-8E4D-8EE5-FAA197EE4920}"/>
              </a:ext>
            </a:extLst>
          </p:cNvPr>
          <p:cNvSpPr/>
          <p:nvPr/>
        </p:nvSpPr>
        <p:spPr>
          <a:xfrm>
            <a:off x="1147070" y="4560511"/>
            <a:ext cx="2143013" cy="16972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13" name="Rectangle 12">
            <a:extLst>
              <a:ext uri="{FF2B5EF4-FFF2-40B4-BE49-F238E27FC236}">
                <a16:creationId xmlns:a16="http://schemas.microsoft.com/office/drawing/2014/main" id="{D06D7505-23F7-F54F-A82F-BD3BD823B09D}"/>
              </a:ext>
            </a:extLst>
          </p:cNvPr>
          <p:cNvSpPr/>
          <p:nvPr/>
        </p:nvSpPr>
        <p:spPr>
          <a:xfrm>
            <a:off x="0" y="49945"/>
            <a:ext cx="12278386" cy="7221902"/>
          </a:xfrm>
          <a:prstGeom prst="rect">
            <a:avLst/>
          </a:prstGeom>
          <a:blipFill dpi="0" rotWithShape="1">
            <a:blip r:embed="rId3">
              <a:alphaModFix amt="87101"/>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p>
        </p:txBody>
      </p:sp>
      <p:sp>
        <p:nvSpPr>
          <p:cNvPr id="4" name="Slide Number Placeholder 3"/>
          <p:cNvSpPr>
            <a:spLocks noGrp="1"/>
          </p:cNvSpPr>
          <p:nvPr>
            <p:ph type="sldNum" sz="quarter" idx="12"/>
          </p:nvPr>
        </p:nvSpPr>
        <p:spPr>
          <a:xfrm>
            <a:off x="8737601" y="6356350"/>
            <a:ext cx="2844800" cy="365125"/>
          </a:xfrm>
          <a:prstGeom prst="rect">
            <a:avLst/>
          </a:prstGeom>
        </p:spPr>
        <p:txBody>
          <a:bodyPr vert="horz" lIns="121899" tIns="60949" rIns="121899" bIns="60949" rtlCol="0" anchor="ctr"/>
          <a:lstStyle>
            <a:defPPr>
              <a:defRPr lang="en-CH"/>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7138"/>
            <a:fld id="{9259AF2F-52C6-9B46-B8B2-0579234AE62E}" type="slidenum">
              <a:rPr lang="en-US" smtClean="0"/>
              <a:pPr defTabSz="257138"/>
              <a:t>3</a:t>
            </a:fld>
            <a:endParaRPr lang="en-US">
              <a:solidFill>
                <a:prstClr val="black">
                  <a:tint val="75000"/>
                </a:prstClr>
              </a:solidFill>
            </a:endParaRPr>
          </a:p>
        </p:txBody>
      </p:sp>
      <p:sp>
        <p:nvSpPr>
          <p:cNvPr id="11" name="Rounded Rectangle 10">
            <a:extLst>
              <a:ext uri="{FF2B5EF4-FFF2-40B4-BE49-F238E27FC236}">
                <a16:creationId xmlns:a16="http://schemas.microsoft.com/office/drawing/2014/main" id="{5AC51537-57EB-514E-BF3D-230BAB0AA9CA}"/>
              </a:ext>
            </a:extLst>
          </p:cNvPr>
          <p:cNvSpPr/>
          <p:nvPr/>
        </p:nvSpPr>
        <p:spPr>
          <a:xfrm>
            <a:off x="7758579" y="5231374"/>
            <a:ext cx="2785011" cy="1337388"/>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3" name="Rounded Rectangle 10">
            <a:extLst>
              <a:ext uri="{FF2B5EF4-FFF2-40B4-BE49-F238E27FC236}">
                <a16:creationId xmlns:a16="http://schemas.microsoft.com/office/drawing/2014/main" id="{25823446-4801-3632-592C-CD88B71C3921}"/>
              </a:ext>
            </a:extLst>
          </p:cNvPr>
          <p:cNvSpPr/>
          <p:nvPr/>
        </p:nvSpPr>
        <p:spPr>
          <a:xfrm>
            <a:off x="2534133" y="3533750"/>
            <a:ext cx="8377750" cy="3489279"/>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7" name="Title 1">
            <a:extLst>
              <a:ext uri="{FF2B5EF4-FFF2-40B4-BE49-F238E27FC236}">
                <a16:creationId xmlns:a16="http://schemas.microsoft.com/office/drawing/2014/main" id="{1D0D642D-400B-FB68-0B53-9CCA79B076EC}"/>
              </a:ext>
            </a:extLst>
          </p:cNvPr>
          <p:cNvSpPr txBox="1">
            <a:spLocks/>
          </p:cNvSpPr>
          <p:nvPr/>
        </p:nvSpPr>
        <p:spPr>
          <a:xfrm>
            <a:off x="2720745" y="3963674"/>
            <a:ext cx="8140087" cy="857205"/>
          </a:xfrm>
          <a:prstGeom prst="rect">
            <a:avLst/>
          </a:prstGeom>
        </p:spPr>
        <p:txBody>
          <a:bodyPr vert="horz" lIns="121899" tIns="60949" rIns="121899" bIns="60949" rtlCol="0" anchor="ctr">
            <a:noAutofit/>
          </a:bodyPr>
          <a:lstStyle>
            <a:lvl1pPr algn="l" defTabSz="609310" rtl="0" eaLnBrk="1" latinLnBrk="0" hangingPunct="1">
              <a:spcBef>
                <a:spcPct val="0"/>
              </a:spcBef>
              <a:buNone/>
              <a:defRPr sz="1999" kern="1200">
                <a:solidFill>
                  <a:schemeClr val="tx2">
                    <a:lumMod val="50000"/>
                  </a:schemeClr>
                </a:solidFill>
                <a:latin typeface="Verdana Pro Light" panose="020B0304030504040204" pitchFamily="34" charset="0"/>
                <a:ea typeface="Verdana" panose="020B0604030504040204" pitchFamily="34" charset="0"/>
                <a:cs typeface="+mj-cs"/>
              </a:defRPr>
            </a:lvl1pPr>
          </a:lstStyle>
          <a:p>
            <a:endParaRPr lang="en-US" sz="1875" i="1" dirty="0">
              <a:latin typeface="Avenir Book" panose="02000503020000020003" pitchFamily="2" charset="0"/>
            </a:endParaRPr>
          </a:p>
          <a:p>
            <a:endParaRPr lang="en-US" sz="1875" i="1" dirty="0">
              <a:latin typeface="Avenir Book" panose="02000503020000020003" pitchFamily="2" charset="0"/>
            </a:endParaRPr>
          </a:p>
          <a:p>
            <a:r>
              <a:rPr lang="en-US" sz="1875" i="1" dirty="0">
                <a:latin typeface="Avenir Book" panose="02000503020000020003" pitchFamily="2" charset="0"/>
              </a:rPr>
              <a:t>The Sharm el-Sheikh Implementation Plan adopted by the COP-27 emphasized the need to address existing gaps in the global climate observing system, particularly in developing countries, and recognized that one third of the world, including sixty per cent of Africa, does not have access to early warning and climate information services. </a:t>
            </a:r>
            <a:endParaRPr lang="en-US" sz="1800" dirty="0">
              <a:latin typeface="Avenir Book" panose="02000503020000020003" pitchFamily="2" charset="0"/>
            </a:endParaRPr>
          </a:p>
        </p:txBody>
      </p:sp>
      <p:pic>
        <p:nvPicPr>
          <p:cNvPr id="1026" name="Picture 2" descr="content hero image">
            <a:extLst>
              <a:ext uri="{FF2B5EF4-FFF2-40B4-BE49-F238E27FC236}">
                <a16:creationId xmlns:a16="http://schemas.microsoft.com/office/drawing/2014/main" id="{FF137668-45DA-F6D2-D25C-8A85229C1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3544" y="4801283"/>
            <a:ext cx="3113793" cy="216159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B15C1E1B-6D3A-ECE1-B9F2-0A21E74B3BD0}"/>
              </a:ext>
            </a:extLst>
          </p:cNvPr>
          <p:cNvSpPr txBox="1">
            <a:spLocks/>
          </p:cNvSpPr>
          <p:nvPr/>
        </p:nvSpPr>
        <p:spPr>
          <a:xfrm>
            <a:off x="2816897" y="5263011"/>
            <a:ext cx="5047167" cy="857205"/>
          </a:xfrm>
          <a:prstGeom prst="rect">
            <a:avLst/>
          </a:prstGeom>
        </p:spPr>
        <p:txBody>
          <a:bodyPr vert="horz" lIns="121899" tIns="60949" rIns="121899" bIns="60949" rtlCol="0" anchor="ctr">
            <a:noAutofit/>
          </a:bodyPr>
          <a:lstStyle>
            <a:lvl1pPr algn="l" defTabSz="609310" rtl="0" eaLnBrk="1" latinLnBrk="0" hangingPunct="1">
              <a:spcBef>
                <a:spcPct val="0"/>
              </a:spcBef>
              <a:buNone/>
              <a:defRPr sz="1999" kern="1200">
                <a:solidFill>
                  <a:schemeClr val="tx2">
                    <a:lumMod val="50000"/>
                  </a:schemeClr>
                </a:solidFill>
                <a:latin typeface="Verdana Pro Light" panose="020B0304030504040204" pitchFamily="34" charset="0"/>
                <a:ea typeface="Verdana" panose="020B0604030504040204" pitchFamily="34" charset="0"/>
                <a:cs typeface="+mj-cs"/>
              </a:defRPr>
            </a:lvl1pPr>
          </a:lstStyle>
          <a:p>
            <a:endParaRPr lang="en-US" sz="1875" i="1" dirty="0">
              <a:latin typeface="Avenir Book" panose="02000503020000020003" pitchFamily="2" charset="0"/>
            </a:endParaRPr>
          </a:p>
          <a:p>
            <a:endParaRPr lang="en-US" sz="1875" i="1" dirty="0">
              <a:latin typeface="Avenir Book" panose="02000503020000020003" pitchFamily="2" charset="0"/>
            </a:endParaRPr>
          </a:p>
          <a:p>
            <a:endParaRPr lang="en-US" sz="1875" i="1" dirty="0">
              <a:latin typeface="Avenir Book" panose="02000503020000020003" pitchFamily="2" charset="0"/>
            </a:endParaRPr>
          </a:p>
          <a:p>
            <a:endParaRPr lang="en-US" sz="1875" i="1" dirty="0">
              <a:latin typeface="Avenir Book" panose="02000503020000020003" pitchFamily="2" charset="0"/>
            </a:endParaRPr>
          </a:p>
          <a:p>
            <a:r>
              <a:rPr lang="en-US" sz="1875" i="1" dirty="0">
                <a:latin typeface="Avenir Book" panose="02000503020000020003" pitchFamily="2" charset="0"/>
              </a:rPr>
              <a:t>It welcomed and reiterated the UN SG’s call to protect everyone on Earth through universal coverage of early warning systems against extreme weather and climate change within the next five years. </a:t>
            </a:r>
            <a:endParaRPr lang="en-US" sz="1800" dirty="0">
              <a:latin typeface="Avenir Book" panose="02000503020000020003" pitchFamily="2" charset="0"/>
            </a:endParaRPr>
          </a:p>
        </p:txBody>
      </p:sp>
      <p:sp>
        <p:nvSpPr>
          <p:cNvPr id="6" name="Title 5">
            <a:extLst>
              <a:ext uri="{FF2B5EF4-FFF2-40B4-BE49-F238E27FC236}">
                <a16:creationId xmlns:a16="http://schemas.microsoft.com/office/drawing/2014/main" id="{43657F8F-A36D-7311-0E22-D1437A2F385D}"/>
              </a:ext>
            </a:extLst>
          </p:cNvPr>
          <p:cNvSpPr>
            <a:spLocks noGrp="1"/>
          </p:cNvSpPr>
          <p:nvPr>
            <p:ph type="title"/>
          </p:nvPr>
        </p:nvSpPr>
        <p:spPr/>
        <p:txBody>
          <a:bodyPr/>
          <a:lstStyle/>
          <a:p>
            <a:endParaRPr lang="en-US"/>
          </a:p>
        </p:txBody>
      </p:sp>
      <p:sp>
        <p:nvSpPr>
          <p:cNvPr id="9" name="Rounded Rectangle 10">
            <a:extLst>
              <a:ext uri="{FF2B5EF4-FFF2-40B4-BE49-F238E27FC236}">
                <a16:creationId xmlns:a16="http://schemas.microsoft.com/office/drawing/2014/main" id="{BF24268D-4356-F617-45CE-C606DDDB85FF}"/>
              </a:ext>
            </a:extLst>
          </p:cNvPr>
          <p:cNvSpPr/>
          <p:nvPr/>
        </p:nvSpPr>
        <p:spPr>
          <a:xfrm>
            <a:off x="218024" y="526940"/>
            <a:ext cx="8377310" cy="2458788"/>
          </a:xfrm>
          <a:prstGeom prst="round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
        <p:nvSpPr>
          <p:cNvPr id="12" name="Title 1">
            <a:extLst>
              <a:ext uri="{FF2B5EF4-FFF2-40B4-BE49-F238E27FC236}">
                <a16:creationId xmlns:a16="http://schemas.microsoft.com/office/drawing/2014/main" id="{48649CBD-8E9C-A84C-6CFB-66909AB246D6}"/>
              </a:ext>
            </a:extLst>
          </p:cNvPr>
          <p:cNvSpPr txBox="1">
            <a:spLocks/>
          </p:cNvSpPr>
          <p:nvPr/>
        </p:nvSpPr>
        <p:spPr>
          <a:xfrm>
            <a:off x="381600" y="1265563"/>
            <a:ext cx="6639417" cy="857160"/>
          </a:xfrm>
        </p:spPr>
        <p:txBody>
          <a:bodyPr>
            <a:noAutofit/>
          </a:bodyPr>
          <a:lstStyle>
            <a:lvl1pPr algn="l" defTabSz="914400" rtl="0" eaLnBrk="1" latinLnBrk="0" hangingPunct="1">
              <a:lnSpc>
                <a:spcPct val="90000"/>
              </a:lnSpc>
              <a:spcBef>
                <a:spcPct val="0"/>
              </a:spcBef>
              <a:buNone/>
              <a:defRPr sz="4400" b="0" i="0" kern="1200">
                <a:solidFill>
                  <a:srgbClr val="005BAA"/>
                </a:solidFill>
                <a:latin typeface="Verdana" panose="020B0604030504040204" pitchFamily="34" charset="0"/>
                <a:ea typeface="Verdana" panose="020B0604030504040204" pitchFamily="34" charset="0"/>
                <a:cs typeface="+mj-cs"/>
              </a:defRPr>
            </a:lvl1pPr>
          </a:lstStyle>
          <a:p>
            <a:r>
              <a:rPr lang="en-US" sz="1875" i="1">
                <a:latin typeface="Avenir Book" panose="02000503020000020003" pitchFamily="2" charset="0"/>
              </a:rPr>
              <a:t>“Today I announce the United Nations will spearhead new action to ensure every person on Earth is protected by early warning systems within five years.’</a:t>
            </a:r>
            <a:br>
              <a:rPr lang="en-US" sz="1875">
                <a:latin typeface="Avenir Book" panose="02000503020000020003" pitchFamily="2" charset="0"/>
              </a:rPr>
            </a:br>
            <a:br>
              <a:rPr lang="en-US" sz="1875">
                <a:latin typeface="Avenir Book" panose="02000503020000020003" pitchFamily="2" charset="0"/>
              </a:rPr>
            </a:br>
            <a:br>
              <a:rPr lang="en-US" sz="1800">
                <a:latin typeface="Avenir Book" panose="02000503020000020003" pitchFamily="2" charset="0"/>
              </a:rPr>
            </a:br>
            <a:r>
              <a:rPr lang="en-US" sz="1349" i="1">
                <a:latin typeface="Avenir Book" panose="02000503020000020003" pitchFamily="2" charset="0"/>
              </a:rPr>
              <a:t>António Guterres, Secretary-General of the United Nations, 23rd March 2022</a:t>
            </a:r>
            <a:endParaRPr lang="en-US" sz="1800">
              <a:latin typeface="Avenir Book" panose="02000503020000020003" pitchFamily="2" charset="0"/>
            </a:endParaRPr>
          </a:p>
        </p:txBody>
      </p:sp>
      <p:sp>
        <p:nvSpPr>
          <p:cNvPr id="15" name="Rounded Rectangle 13">
            <a:extLst>
              <a:ext uri="{FF2B5EF4-FFF2-40B4-BE49-F238E27FC236}">
                <a16:creationId xmlns:a16="http://schemas.microsoft.com/office/drawing/2014/main" id="{F50BC0CD-BF2F-3ACE-A8FA-6CA7D59B989F}"/>
              </a:ext>
            </a:extLst>
          </p:cNvPr>
          <p:cNvSpPr/>
          <p:nvPr/>
        </p:nvSpPr>
        <p:spPr>
          <a:xfrm>
            <a:off x="7131735" y="656368"/>
            <a:ext cx="1321455" cy="1914951"/>
          </a:xfrm>
          <a:prstGeom prst="roundRect">
            <a:avLst/>
          </a:prstGeom>
          <a:blipFill>
            <a:blip r:embed="rId5">
              <a:alphaModFix amt="87101"/>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49"/>
          </a:p>
        </p:txBody>
      </p:sp>
    </p:spTree>
    <p:extLst>
      <p:ext uri="{BB962C8B-B14F-4D97-AF65-F5344CB8AC3E}">
        <p14:creationId xmlns:p14="http://schemas.microsoft.com/office/powerpoint/2010/main" val="68472104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9">
            <a:extLst>
              <a:ext uri="{FF2B5EF4-FFF2-40B4-BE49-F238E27FC236}">
                <a16:creationId xmlns:a16="http://schemas.microsoft.com/office/drawing/2014/main" id="{82CB6902-D4BF-BEEF-FC79-A9D625BC6A49}"/>
              </a:ext>
            </a:extLst>
          </p:cNvPr>
          <p:cNvSpPr/>
          <p:nvPr/>
        </p:nvSpPr>
        <p:spPr>
          <a:xfrm>
            <a:off x="540100" y="176853"/>
            <a:ext cx="11530994" cy="615425"/>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3999" b="1" dirty="0">
                <a:solidFill>
                  <a:srgbClr val="005BAA"/>
                </a:solidFill>
                <a:latin typeface="Arial" panose="020B0604020202020204" pitchFamily="34" charset="0"/>
                <a:ea typeface="Verdana" panose="020B0604030504040204" pitchFamily="34" charset="0"/>
                <a:cs typeface="Arial" panose="020B0604020202020204" pitchFamily="34" charset="0"/>
              </a:rPr>
              <a:t>EW4All Executive Action Plan 2023-2027</a:t>
            </a:r>
            <a:endParaRPr lang="en-GB" sz="3999" b="1" dirty="0">
              <a:solidFill>
                <a:srgbClr val="005BAA"/>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C6EA4C-E924-7294-2417-A8311165EF0B}"/>
              </a:ext>
            </a:extLst>
          </p:cNvPr>
          <p:cNvSpPr txBox="1"/>
          <p:nvPr/>
        </p:nvSpPr>
        <p:spPr>
          <a:xfrm>
            <a:off x="154032" y="1419178"/>
            <a:ext cx="7584488" cy="6570901"/>
          </a:xfrm>
          <a:prstGeom prst="rect">
            <a:avLst/>
          </a:prstGeom>
          <a:noFill/>
        </p:spPr>
        <p:txBody>
          <a:bodyPr wrap="square" rtlCol="0">
            <a:spAutoFit/>
          </a:bodyPr>
          <a:lstStyle/>
          <a:p>
            <a:endParaRPr lang="en-US" sz="2000" dirty="0">
              <a:solidFill>
                <a:srgbClr val="005BAA"/>
              </a:solidFill>
            </a:endParaRPr>
          </a:p>
          <a:p>
            <a:pPr marL="285709" indent="-285709">
              <a:buFont typeface="Arial" panose="020B0604020202020204" pitchFamily="34" charset="0"/>
              <a:buChar char="•"/>
            </a:pPr>
            <a:r>
              <a:rPr lang="en-US" sz="2000" dirty="0">
                <a:solidFill>
                  <a:srgbClr val="005BAA"/>
                </a:solidFill>
              </a:rPr>
              <a:t>Launched on 7 November at COP 27</a:t>
            </a:r>
          </a:p>
          <a:p>
            <a:endParaRPr lang="en-US" sz="2000" dirty="0">
              <a:solidFill>
                <a:srgbClr val="005BAA"/>
              </a:solidFill>
            </a:endParaRPr>
          </a:p>
          <a:p>
            <a:pPr marL="285709" indent="-285709">
              <a:buFont typeface="Arial" panose="020B0604020202020204" pitchFamily="34" charset="0"/>
              <a:buChar char="•"/>
            </a:pPr>
            <a:r>
              <a:rPr lang="en-US" sz="2000" dirty="0">
                <a:solidFill>
                  <a:srgbClr val="005BAA"/>
                </a:solidFill>
              </a:rPr>
              <a:t>EW4All Executive Action Plan is available in the WMO </a:t>
            </a:r>
            <a:r>
              <a:rPr lang="en-US" sz="2000" dirty="0">
                <a:hlinkClick r:id="rId2"/>
              </a:rPr>
              <a:t>online library</a:t>
            </a:r>
            <a:endParaRPr lang="en-US" sz="2000" dirty="0"/>
          </a:p>
          <a:p>
            <a:pPr marL="285709" indent="-285709">
              <a:buFont typeface="Arial" panose="020B0604020202020204" pitchFamily="34" charset="0"/>
              <a:buChar char="•"/>
            </a:pPr>
            <a:endParaRPr lang="en-US" sz="2000" dirty="0"/>
          </a:p>
          <a:p>
            <a:pPr marL="285709" indent="-285709">
              <a:buFont typeface="Arial" panose="020B0604020202020204" pitchFamily="34" charset="0"/>
              <a:buChar char="•"/>
            </a:pPr>
            <a:r>
              <a:rPr lang="en-US" sz="2000" dirty="0">
                <a:solidFill>
                  <a:srgbClr val="005BAA"/>
                </a:solidFill>
              </a:rPr>
              <a:t>High visibility and political support </a:t>
            </a:r>
          </a:p>
          <a:p>
            <a:pPr marL="285709" indent="-285709">
              <a:buFont typeface="Arial" panose="020B0604020202020204" pitchFamily="34" charset="0"/>
              <a:buChar char="•"/>
            </a:pPr>
            <a:endParaRPr lang="en-US" sz="2000" dirty="0">
              <a:solidFill>
                <a:srgbClr val="005BAA"/>
              </a:solidFill>
            </a:endParaRPr>
          </a:p>
          <a:p>
            <a:pPr marL="285709" indent="-285709">
              <a:buFont typeface="Arial" panose="020B0604020202020204" pitchFamily="34" charset="0"/>
              <a:buChar char="•"/>
            </a:pPr>
            <a:r>
              <a:rPr lang="en-US" sz="2000" b="1" u="sng" dirty="0">
                <a:solidFill>
                  <a:srgbClr val="005BAA"/>
                </a:solidFill>
              </a:rPr>
              <a:t>Builds from and aligns with WMO and other stakeholders’ foundational elements already in place to pursue the early warning goal</a:t>
            </a:r>
          </a:p>
          <a:p>
            <a:pPr marL="742844" lvl="1" indent="-285709">
              <a:buFont typeface="Arial" panose="020B0604020202020204" pitchFamily="34" charset="0"/>
              <a:buChar char="•"/>
            </a:pPr>
            <a:endParaRPr lang="en-US" sz="2000" dirty="0">
              <a:solidFill>
                <a:srgbClr val="005BAA"/>
              </a:solidFill>
            </a:endParaRPr>
          </a:p>
          <a:p>
            <a:pPr marL="742844" lvl="1" indent="-285709">
              <a:buFont typeface="Arial" panose="020B0604020202020204" pitchFamily="34" charset="0"/>
              <a:buChar char="•"/>
            </a:pPr>
            <a:endParaRPr lang="en-US" sz="2000" dirty="0">
              <a:solidFill>
                <a:srgbClr val="005BAA"/>
              </a:solidFill>
            </a:endParaRPr>
          </a:p>
          <a:p>
            <a:pPr marL="285709" indent="-285709">
              <a:buFont typeface="Arial" panose="020B0604020202020204" pitchFamily="34" charset="0"/>
              <a:buChar char="•"/>
            </a:pPr>
            <a:endParaRPr lang="en-US" sz="2000" dirty="0">
              <a:solidFill>
                <a:srgbClr val="005BAA"/>
              </a:solidFill>
            </a:endParaRPr>
          </a:p>
          <a:p>
            <a:endParaRPr lang="en-CH" sz="2000" dirty="0">
              <a:solidFill>
                <a:srgbClr val="005BAA"/>
              </a:solidFill>
            </a:endParaRPr>
          </a:p>
          <a:p>
            <a:pPr marL="285709" indent="-285709">
              <a:buFont typeface="Arial" panose="020B0604020202020204" pitchFamily="34" charset="0"/>
              <a:buChar char="•"/>
            </a:pPr>
            <a:endParaRPr lang="en-CH" sz="2000" dirty="0">
              <a:solidFill>
                <a:srgbClr val="005BAA"/>
              </a:solidFill>
            </a:endParaRPr>
          </a:p>
          <a:p>
            <a:pPr marL="285709" indent="-285709">
              <a:buFont typeface="Arial" panose="020B0604020202020204" pitchFamily="34" charset="0"/>
              <a:buChar char="•"/>
            </a:pPr>
            <a:endParaRPr lang="en-CH" sz="2000" dirty="0">
              <a:solidFill>
                <a:srgbClr val="005BAA"/>
              </a:solidFill>
            </a:endParaRPr>
          </a:p>
          <a:p>
            <a:pPr marL="285709" indent="-285709">
              <a:buFont typeface="Arial" panose="020B0604020202020204" pitchFamily="34" charset="0"/>
              <a:buChar char="•"/>
            </a:pPr>
            <a:endParaRPr lang="en-CH" sz="2000" dirty="0">
              <a:solidFill>
                <a:srgbClr val="005BAA"/>
              </a:solidFill>
            </a:endParaRPr>
          </a:p>
          <a:p>
            <a:pPr marL="285709" indent="-285709">
              <a:buFont typeface="Arial" panose="020B0604020202020204" pitchFamily="34" charset="0"/>
              <a:buChar char="•"/>
            </a:pPr>
            <a:endParaRPr lang="en-CH" sz="2000" dirty="0">
              <a:solidFill>
                <a:srgbClr val="005BAA"/>
              </a:solidFill>
            </a:endParaRPr>
          </a:p>
          <a:p>
            <a:pPr marL="285709" indent="-285709">
              <a:buFont typeface="Arial" panose="020B0604020202020204" pitchFamily="34" charset="0"/>
              <a:buChar char="•"/>
            </a:pPr>
            <a:endParaRPr lang="en-CH" sz="2000" dirty="0">
              <a:solidFill>
                <a:srgbClr val="005BAA"/>
              </a:solidFill>
            </a:endParaRPr>
          </a:p>
          <a:p>
            <a:pPr marL="285709" indent="-285709">
              <a:buFont typeface="Arial" panose="020B0604020202020204" pitchFamily="34" charset="0"/>
              <a:buChar char="•"/>
            </a:pPr>
            <a:endParaRPr lang="en-CH" sz="2099" dirty="0"/>
          </a:p>
        </p:txBody>
      </p:sp>
      <p:pic>
        <p:nvPicPr>
          <p:cNvPr id="4" name="Picture 3">
            <a:extLst>
              <a:ext uri="{FF2B5EF4-FFF2-40B4-BE49-F238E27FC236}">
                <a16:creationId xmlns:a16="http://schemas.microsoft.com/office/drawing/2014/main" id="{BCF5EDA7-B692-EB1A-C632-2B44E88F699F}"/>
              </a:ext>
            </a:extLst>
          </p:cNvPr>
          <p:cNvPicPr>
            <a:picLocks noChangeAspect="1"/>
          </p:cNvPicPr>
          <p:nvPr/>
        </p:nvPicPr>
        <p:blipFill>
          <a:blip r:embed="rId3"/>
          <a:stretch>
            <a:fillRect/>
          </a:stretch>
        </p:blipFill>
        <p:spPr>
          <a:xfrm>
            <a:off x="7738520" y="1585257"/>
            <a:ext cx="2731683" cy="3827130"/>
          </a:xfrm>
          <a:prstGeom prst="rect">
            <a:avLst/>
          </a:prstGeom>
        </p:spPr>
      </p:pic>
      <p:sp>
        <p:nvSpPr>
          <p:cNvPr id="6" name="TextBox 5">
            <a:extLst>
              <a:ext uri="{FF2B5EF4-FFF2-40B4-BE49-F238E27FC236}">
                <a16:creationId xmlns:a16="http://schemas.microsoft.com/office/drawing/2014/main" id="{A2E3C1C0-2850-F3B9-9B5C-C21511303A17}"/>
              </a:ext>
            </a:extLst>
          </p:cNvPr>
          <p:cNvSpPr txBox="1"/>
          <p:nvPr/>
        </p:nvSpPr>
        <p:spPr>
          <a:xfrm>
            <a:off x="9324162" y="5478442"/>
            <a:ext cx="1235210" cy="307777"/>
          </a:xfrm>
          <a:prstGeom prst="rect">
            <a:avLst/>
          </a:prstGeom>
          <a:noFill/>
        </p:spPr>
        <p:txBody>
          <a:bodyPr wrap="none" rtlCol="0">
            <a:spAutoFit/>
          </a:bodyPr>
          <a:lstStyle/>
          <a:p>
            <a:r>
              <a:rPr lang="en-CH" sz="1400" dirty="0"/>
              <a:t>WMO, 2022</a:t>
            </a:r>
          </a:p>
        </p:txBody>
      </p:sp>
    </p:spTree>
    <p:extLst>
      <p:ext uri="{BB962C8B-B14F-4D97-AF65-F5344CB8AC3E}">
        <p14:creationId xmlns:p14="http://schemas.microsoft.com/office/powerpoint/2010/main" val="32769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eld with trees and dark clouds&#10;&#10;Description automatically generated">
            <a:extLst>
              <a:ext uri="{FF2B5EF4-FFF2-40B4-BE49-F238E27FC236}">
                <a16:creationId xmlns:a16="http://schemas.microsoft.com/office/drawing/2014/main" id="{B8BB5F1E-E052-5F4E-A79D-60423ED59E2C}"/>
              </a:ext>
            </a:extLst>
          </p:cNvPr>
          <p:cNvPicPr>
            <a:picLocks noChangeAspect="1"/>
          </p:cNvPicPr>
          <p:nvPr/>
        </p:nvPicPr>
        <p:blipFill>
          <a:blip r:embed="rId3"/>
          <a:stretch>
            <a:fillRect/>
          </a:stretch>
        </p:blipFill>
        <p:spPr>
          <a:xfrm>
            <a:off x="641" y="-102660"/>
            <a:ext cx="12190720" cy="6960301"/>
          </a:xfrm>
          <a:prstGeom prst="rect">
            <a:avLst/>
          </a:prstGeom>
        </p:spPr>
      </p:pic>
      <p:pic>
        <p:nvPicPr>
          <p:cNvPr id="3" name="Picture 2">
            <a:extLst>
              <a:ext uri="{FF2B5EF4-FFF2-40B4-BE49-F238E27FC236}">
                <a16:creationId xmlns:a16="http://schemas.microsoft.com/office/drawing/2014/main" id="{EBB207BA-BBCF-484B-B8E9-0662EDA474A5}"/>
              </a:ext>
            </a:extLst>
          </p:cNvPr>
          <p:cNvPicPr>
            <a:picLocks noChangeAspect="1"/>
          </p:cNvPicPr>
          <p:nvPr/>
        </p:nvPicPr>
        <p:blipFill rotWithShape="1">
          <a:blip r:embed="rId4" cstate="screen">
            <a:alphaModFix amt="78000"/>
            <a:extLst>
              <a:ext uri="{28A0092B-C50C-407E-A947-70E740481C1C}">
                <a14:useLocalDpi xmlns:a14="http://schemas.microsoft.com/office/drawing/2010/main" val="0"/>
              </a:ext>
            </a:extLst>
          </a:blip>
          <a:srcRect/>
          <a:stretch/>
        </p:blipFill>
        <p:spPr>
          <a:xfrm>
            <a:off x="1210944" y="1738826"/>
            <a:ext cx="9770115" cy="4498987"/>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10539" y="460707"/>
            <a:ext cx="10970924" cy="802679"/>
          </a:xfrm>
        </p:spPr>
        <p:txBody>
          <a:bodyPr/>
          <a:lstStyle/>
          <a:p>
            <a:pPr algn="ctr"/>
            <a:r>
              <a:rPr lang="en-US" sz="3599">
                <a:solidFill>
                  <a:schemeClr val="bg1"/>
                </a:solidFill>
              </a:rPr>
              <a:t>Early Warnings for All: Structure &amp; Objectives</a:t>
            </a:r>
          </a:p>
        </p:txBody>
      </p:sp>
      <p:sp>
        <p:nvSpPr>
          <p:cNvPr id="5" name="TextBox 4">
            <a:extLst>
              <a:ext uri="{FF2B5EF4-FFF2-40B4-BE49-F238E27FC236}">
                <a16:creationId xmlns:a16="http://schemas.microsoft.com/office/drawing/2014/main" id="{998533E6-FD3F-F74A-8D32-AE46A6F38C01}"/>
              </a:ext>
            </a:extLst>
          </p:cNvPr>
          <p:cNvSpPr txBox="1"/>
          <p:nvPr/>
        </p:nvSpPr>
        <p:spPr>
          <a:xfrm>
            <a:off x="2581264" y="3545326"/>
            <a:ext cx="870751" cy="343492"/>
          </a:xfrm>
          <a:prstGeom prst="rect">
            <a:avLst/>
          </a:prstGeom>
          <a:noFill/>
        </p:spPr>
        <p:txBody>
          <a:bodyPr wrap="none" rtlCol="0">
            <a:spAutoFit/>
          </a:bodyPr>
          <a:lstStyle/>
          <a:p>
            <a:r>
              <a:rPr lang="en-US" sz="1632" b="1">
                <a:solidFill>
                  <a:srgbClr val="11B5D6"/>
                </a:solidFill>
              </a:rPr>
              <a:t>Pillar 1</a:t>
            </a:r>
          </a:p>
        </p:txBody>
      </p:sp>
      <p:sp>
        <p:nvSpPr>
          <p:cNvPr id="7" name="TextBox 6">
            <a:extLst>
              <a:ext uri="{FF2B5EF4-FFF2-40B4-BE49-F238E27FC236}">
                <a16:creationId xmlns:a16="http://schemas.microsoft.com/office/drawing/2014/main" id="{3D0DD45D-BC95-AC42-9714-FC0AB4D9F4C6}"/>
              </a:ext>
            </a:extLst>
          </p:cNvPr>
          <p:cNvSpPr txBox="1"/>
          <p:nvPr/>
        </p:nvSpPr>
        <p:spPr>
          <a:xfrm>
            <a:off x="7409906" y="3545326"/>
            <a:ext cx="870751" cy="343492"/>
          </a:xfrm>
          <a:prstGeom prst="rect">
            <a:avLst/>
          </a:prstGeom>
          <a:noFill/>
        </p:spPr>
        <p:txBody>
          <a:bodyPr wrap="none" rtlCol="0">
            <a:spAutoFit/>
          </a:bodyPr>
          <a:lstStyle/>
          <a:p>
            <a:r>
              <a:rPr lang="en-US" sz="1632" b="1">
                <a:solidFill>
                  <a:srgbClr val="165DAA"/>
                </a:solidFill>
              </a:rPr>
              <a:t>Pillar 2</a:t>
            </a:r>
          </a:p>
        </p:txBody>
      </p:sp>
      <p:sp>
        <p:nvSpPr>
          <p:cNvPr id="8" name="TextBox 7">
            <a:extLst>
              <a:ext uri="{FF2B5EF4-FFF2-40B4-BE49-F238E27FC236}">
                <a16:creationId xmlns:a16="http://schemas.microsoft.com/office/drawing/2014/main" id="{84AB0B7E-CB54-164E-894D-9446720E783F}"/>
              </a:ext>
            </a:extLst>
          </p:cNvPr>
          <p:cNvSpPr txBox="1"/>
          <p:nvPr/>
        </p:nvSpPr>
        <p:spPr>
          <a:xfrm>
            <a:off x="2581267" y="5765884"/>
            <a:ext cx="870751" cy="343492"/>
          </a:xfrm>
          <a:prstGeom prst="rect">
            <a:avLst/>
          </a:prstGeom>
          <a:noFill/>
        </p:spPr>
        <p:txBody>
          <a:bodyPr wrap="none" rtlCol="0">
            <a:spAutoFit/>
          </a:bodyPr>
          <a:lstStyle/>
          <a:p>
            <a:r>
              <a:rPr lang="en-US" sz="1632" b="1">
                <a:solidFill>
                  <a:srgbClr val="70C055"/>
                </a:solidFill>
              </a:rPr>
              <a:t>Pillar 4</a:t>
            </a:r>
          </a:p>
        </p:txBody>
      </p:sp>
      <p:sp>
        <p:nvSpPr>
          <p:cNvPr id="9" name="TextBox 8">
            <a:extLst>
              <a:ext uri="{FF2B5EF4-FFF2-40B4-BE49-F238E27FC236}">
                <a16:creationId xmlns:a16="http://schemas.microsoft.com/office/drawing/2014/main" id="{014936AE-CFB7-1B4F-8962-5455ABD09F32}"/>
              </a:ext>
            </a:extLst>
          </p:cNvPr>
          <p:cNvSpPr txBox="1"/>
          <p:nvPr/>
        </p:nvSpPr>
        <p:spPr>
          <a:xfrm>
            <a:off x="7409906" y="5765884"/>
            <a:ext cx="870751" cy="343492"/>
          </a:xfrm>
          <a:prstGeom prst="rect">
            <a:avLst/>
          </a:prstGeom>
          <a:noFill/>
        </p:spPr>
        <p:txBody>
          <a:bodyPr wrap="none" rtlCol="0">
            <a:spAutoFit/>
          </a:bodyPr>
          <a:lstStyle/>
          <a:p>
            <a:r>
              <a:rPr lang="en-US" sz="1632" b="1">
                <a:solidFill>
                  <a:srgbClr val="F8A61F"/>
                </a:solidFill>
              </a:rPr>
              <a:t>Pillar 3</a:t>
            </a:r>
          </a:p>
        </p:txBody>
      </p:sp>
    </p:spTree>
    <p:extLst>
      <p:ext uri="{BB962C8B-B14F-4D97-AF65-F5344CB8AC3E}">
        <p14:creationId xmlns:p14="http://schemas.microsoft.com/office/powerpoint/2010/main" val="329212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08F2FD1-9B2E-79CA-B692-8735B5DCEB1C}"/>
              </a:ext>
            </a:extLst>
          </p:cNvPr>
          <p:cNvSpPr txBox="1"/>
          <p:nvPr/>
        </p:nvSpPr>
        <p:spPr>
          <a:xfrm>
            <a:off x="106662" y="5939386"/>
            <a:ext cx="5104532" cy="872839"/>
          </a:xfrm>
          <a:prstGeom prst="rect">
            <a:avLst/>
          </a:prstGeom>
          <a:solidFill>
            <a:schemeClr val="bg1"/>
          </a:solidFill>
        </p:spPr>
        <p:txBody>
          <a:bodyPr wrap="square" rtlCol="0">
            <a:spAutoFit/>
          </a:bodyPr>
          <a:lstStyle/>
          <a:p>
            <a:endParaRPr lang="en-US"/>
          </a:p>
        </p:txBody>
      </p:sp>
      <p:sp>
        <p:nvSpPr>
          <p:cNvPr id="5" name="TextBox 4">
            <a:extLst>
              <a:ext uri="{FF2B5EF4-FFF2-40B4-BE49-F238E27FC236}">
                <a16:creationId xmlns:a16="http://schemas.microsoft.com/office/drawing/2014/main" id="{998533E6-FD3F-F74A-8D32-AE46A6F38C01}"/>
              </a:ext>
            </a:extLst>
          </p:cNvPr>
          <p:cNvSpPr txBox="1"/>
          <p:nvPr/>
        </p:nvSpPr>
        <p:spPr>
          <a:xfrm>
            <a:off x="242692" y="1128239"/>
            <a:ext cx="848309" cy="343492"/>
          </a:xfrm>
          <a:prstGeom prst="rect">
            <a:avLst/>
          </a:prstGeom>
          <a:noFill/>
        </p:spPr>
        <p:txBody>
          <a:bodyPr wrap="none" rtlCol="0">
            <a:spAutoFit/>
          </a:bodyPr>
          <a:lstStyle/>
          <a:p>
            <a:r>
              <a:rPr lang="en-US" sz="1632" b="1">
                <a:solidFill>
                  <a:srgbClr val="11B5D6"/>
                </a:solidFill>
              </a:rPr>
              <a:t>Pillar 1</a:t>
            </a:r>
          </a:p>
        </p:txBody>
      </p:sp>
      <p:sp>
        <p:nvSpPr>
          <p:cNvPr id="7" name="TextBox 6">
            <a:extLst>
              <a:ext uri="{FF2B5EF4-FFF2-40B4-BE49-F238E27FC236}">
                <a16:creationId xmlns:a16="http://schemas.microsoft.com/office/drawing/2014/main" id="{3D0DD45D-BC95-AC42-9714-FC0AB4D9F4C6}"/>
              </a:ext>
            </a:extLst>
          </p:cNvPr>
          <p:cNvSpPr txBox="1"/>
          <p:nvPr/>
        </p:nvSpPr>
        <p:spPr>
          <a:xfrm>
            <a:off x="279359" y="2556954"/>
            <a:ext cx="848309" cy="343492"/>
          </a:xfrm>
          <a:prstGeom prst="rect">
            <a:avLst/>
          </a:prstGeom>
          <a:noFill/>
        </p:spPr>
        <p:txBody>
          <a:bodyPr wrap="none" rtlCol="0">
            <a:spAutoFit/>
          </a:bodyPr>
          <a:lstStyle/>
          <a:p>
            <a:r>
              <a:rPr lang="en-US" sz="1632" b="1">
                <a:solidFill>
                  <a:srgbClr val="165DAA"/>
                </a:solidFill>
              </a:rPr>
              <a:t>Pillar 2</a:t>
            </a:r>
          </a:p>
        </p:txBody>
      </p:sp>
      <p:sp>
        <p:nvSpPr>
          <p:cNvPr id="8" name="TextBox 7">
            <a:extLst>
              <a:ext uri="{FF2B5EF4-FFF2-40B4-BE49-F238E27FC236}">
                <a16:creationId xmlns:a16="http://schemas.microsoft.com/office/drawing/2014/main" id="{84AB0B7E-CB54-164E-894D-9446720E783F}"/>
              </a:ext>
            </a:extLst>
          </p:cNvPr>
          <p:cNvSpPr txBox="1"/>
          <p:nvPr/>
        </p:nvSpPr>
        <p:spPr>
          <a:xfrm>
            <a:off x="273856" y="5428920"/>
            <a:ext cx="848309" cy="343492"/>
          </a:xfrm>
          <a:prstGeom prst="rect">
            <a:avLst/>
          </a:prstGeom>
          <a:noFill/>
        </p:spPr>
        <p:txBody>
          <a:bodyPr wrap="none" rtlCol="0">
            <a:spAutoFit/>
          </a:bodyPr>
          <a:lstStyle/>
          <a:p>
            <a:r>
              <a:rPr lang="en-US" sz="1632" b="1">
                <a:solidFill>
                  <a:srgbClr val="70C055"/>
                </a:solidFill>
              </a:rPr>
              <a:t>Pillar 4</a:t>
            </a:r>
          </a:p>
        </p:txBody>
      </p:sp>
      <p:sp>
        <p:nvSpPr>
          <p:cNvPr id="9" name="TextBox 8">
            <a:extLst>
              <a:ext uri="{FF2B5EF4-FFF2-40B4-BE49-F238E27FC236}">
                <a16:creationId xmlns:a16="http://schemas.microsoft.com/office/drawing/2014/main" id="{014936AE-CFB7-1B4F-8962-5455ABD09F32}"/>
              </a:ext>
            </a:extLst>
          </p:cNvPr>
          <p:cNvSpPr txBox="1"/>
          <p:nvPr/>
        </p:nvSpPr>
        <p:spPr>
          <a:xfrm>
            <a:off x="255373" y="4000204"/>
            <a:ext cx="848309" cy="343492"/>
          </a:xfrm>
          <a:prstGeom prst="rect">
            <a:avLst/>
          </a:prstGeom>
          <a:noFill/>
        </p:spPr>
        <p:txBody>
          <a:bodyPr wrap="none" rtlCol="0">
            <a:spAutoFit/>
          </a:bodyPr>
          <a:lstStyle/>
          <a:p>
            <a:r>
              <a:rPr lang="en-US" sz="1632" b="1">
                <a:solidFill>
                  <a:srgbClr val="F8A61F"/>
                </a:solidFill>
              </a:rPr>
              <a:t>Pillar 3</a:t>
            </a:r>
          </a:p>
        </p:txBody>
      </p:sp>
      <p:pic>
        <p:nvPicPr>
          <p:cNvPr id="10" name="Picture 9" descr="Icon&#10;&#10;Description automatically generated">
            <a:extLst>
              <a:ext uri="{FF2B5EF4-FFF2-40B4-BE49-F238E27FC236}">
                <a16:creationId xmlns:a16="http://schemas.microsoft.com/office/drawing/2014/main" id="{0D02EE8C-9CC9-C848-AB8D-70E12CB7807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3488" y="1483764"/>
            <a:ext cx="763158" cy="775877"/>
          </a:xfrm>
          <a:prstGeom prst="rect">
            <a:avLst/>
          </a:prstGeom>
        </p:spPr>
      </p:pic>
      <p:sp>
        <p:nvSpPr>
          <p:cNvPr id="28" name="TextBox 27">
            <a:extLst>
              <a:ext uri="{FF2B5EF4-FFF2-40B4-BE49-F238E27FC236}">
                <a16:creationId xmlns:a16="http://schemas.microsoft.com/office/drawing/2014/main" id="{E982AE20-4D07-3B49-8C58-48C29E1CA129}"/>
              </a:ext>
            </a:extLst>
          </p:cNvPr>
          <p:cNvSpPr txBox="1"/>
          <p:nvPr/>
        </p:nvSpPr>
        <p:spPr>
          <a:xfrm>
            <a:off x="153403" y="5880145"/>
            <a:ext cx="4629524" cy="343492"/>
          </a:xfrm>
          <a:prstGeom prst="rect">
            <a:avLst/>
          </a:prstGeom>
          <a:solidFill>
            <a:schemeClr val="bg1"/>
          </a:solidFill>
        </p:spPr>
        <p:txBody>
          <a:bodyPr wrap="square" rtlCol="0">
            <a:spAutoFit/>
          </a:bodyPr>
          <a:lstStyle/>
          <a:p>
            <a:endParaRPr lang="en-US" sz="1632"/>
          </a:p>
        </p:txBody>
      </p:sp>
      <p:pic>
        <p:nvPicPr>
          <p:cNvPr id="12" name="Picture 11" descr="A picture containing graphical user interface&#10;&#10;Description automatically generated">
            <a:extLst>
              <a:ext uri="{FF2B5EF4-FFF2-40B4-BE49-F238E27FC236}">
                <a16:creationId xmlns:a16="http://schemas.microsoft.com/office/drawing/2014/main" id="{7759F15F-4816-BB43-8AF3-AEA59EB517F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365210" y="1396042"/>
            <a:ext cx="2657842" cy="1061082"/>
          </a:xfrm>
          <a:prstGeom prst="rect">
            <a:avLst/>
          </a:prstGeom>
        </p:spPr>
      </p:pic>
      <p:pic>
        <p:nvPicPr>
          <p:cNvPr id="17" name="Picture 16" descr="Icon&#10;&#10;Description automatically generated">
            <a:extLst>
              <a:ext uri="{FF2B5EF4-FFF2-40B4-BE49-F238E27FC236}">
                <a16:creationId xmlns:a16="http://schemas.microsoft.com/office/drawing/2014/main" id="{CE3867B0-D197-D04A-9739-294D855604B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9359" y="3032384"/>
            <a:ext cx="763158" cy="796426"/>
          </a:xfrm>
          <a:prstGeom prst="rect">
            <a:avLst/>
          </a:prstGeom>
        </p:spPr>
      </p:pic>
      <p:pic>
        <p:nvPicPr>
          <p:cNvPr id="19" name="Picture 18" descr="Graphical user interface, application, Teams&#10;&#10;Description automatically generated">
            <a:extLst>
              <a:ext uri="{FF2B5EF4-FFF2-40B4-BE49-F238E27FC236}">
                <a16:creationId xmlns:a16="http://schemas.microsoft.com/office/drawing/2014/main" id="{07DA2249-39B5-BF4C-9CE4-E395CF9938B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380835" y="2676225"/>
            <a:ext cx="3003733" cy="1339132"/>
          </a:xfrm>
          <a:prstGeom prst="rect">
            <a:avLst/>
          </a:prstGeom>
        </p:spPr>
      </p:pic>
      <p:pic>
        <p:nvPicPr>
          <p:cNvPr id="21" name="Picture 20" descr="Icon&#10;&#10;Description automatically generated">
            <a:extLst>
              <a:ext uri="{FF2B5EF4-FFF2-40B4-BE49-F238E27FC236}">
                <a16:creationId xmlns:a16="http://schemas.microsoft.com/office/drawing/2014/main" id="{2A884594-E1FE-B449-BE17-AD518313EC1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2800" y="4460063"/>
            <a:ext cx="763158" cy="843713"/>
          </a:xfrm>
          <a:prstGeom prst="rect">
            <a:avLst/>
          </a:prstGeom>
        </p:spPr>
      </p:pic>
      <p:pic>
        <p:nvPicPr>
          <p:cNvPr id="23" name="Picture 22" descr="Graphical user interface&#10;&#10;Description automatically generated with medium confidence">
            <a:extLst>
              <a:ext uri="{FF2B5EF4-FFF2-40B4-BE49-F238E27FC236}">
                <a16:creationId xmlns:a16="http://schemas.microsoft.com/office/drawing/2014/main" id="{EDD405B5-00DC-3945-BDB1-4134FEB05A80}"/>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507902" y="4157475"/>
            <a:ext cx="1105425" cy="1019900"/>
          </a:xfrm>
          <a:prstGeom prst="rect">
            <a:avLst/>
          </a:prstGeom>
        </p:spPr>
      </p:pic>
      <p:pic>
        <p:nvPicPr>
          <p:cNvPr id="25" name="Picture 24" descr="Icon&#10;&#10;Description automatically generated">
            <a:extLst>
              <a:ext uri="{FF2B5EF4-FFF2-40B4-BE49-F238E27FC236}">
                <a16:creationId xmlns:a16="http://schemas.microsoft.com/office/drawing/2014/main" id="{35F57878-B123-F04C-B87A-28C82522052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3681" y="5902085"/>
            <a:ext cx="821393" cy="843713"/>
          </a:xfrm>
          <a:prstGeom prst="rect">
            <a:avLst/>
          </a:prstGeom>
        </p:spPr>
      </p:pic>
      <p:pic>
        <p:nvPicPr>
          <p:cNvPr id="27" name="Picture 26" descr="Timeline&#10;&#10;Description automatically generated with medium confidence">
            <a:extLst>
              <a:ext uri="{FF2B5EF4-FFF2-40B4-BE49-F238E27FC236}">
                <a16:creationId xmlns:a16="http://schemas.microsoft.com/office/drawing/2014/main" id="{FEE0DDF0-0C3C-B643-9A59-D3C14ACD9D75}"/>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1285057" y="5677754"/>
            <a:ext cx="1417202" cy="1061082"/>
          </a:xfrm>
          <a:prstGeom prst="rect">
            <a:avLst/>
          </a:prstGeom>
        </p:spPr>
      </p:pic>
      <p:pic>
        <p:nvPicPr>
          <p:cNvPr id="30" name="Picture 29" descr="Timeline&#10;&#10;Description automatically generated with medium confidence">
            <a:extLst>
              <a:ext uri="{FF2B5EF4-FFF2-40B4-BE49-F238E27FC236}">
                <a16:creationId xmlns:a16="http://schemas.microsoft.com/office/drawing/2014/main" id="{2D91C065-2F23-A74F-BCBE-665EE9B4BE89}"/>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968648" y="776051"/>
            <a:ext cx="6042072" cy="1920502"/>
          </a:xfrm>
          <a:prstGeom prst="rect">
            <a:avLst/>
          </a:prstGeom>
        </p:spPr>
      </p:pic>
      <p:pic>
        <p:nvPicPr>
          <p:cNvPr id="32" name="Picture 31" descr="Graphical user interface&#10;&#10;Description automatically generated with medium confidence">
            <a:extLst>
              <a:ext uri="{FF2B5EF4-FFF2-40B4-BE49-F238E27FC236}">
                <a16:creationId xmlns:a16="http://schemas.microsoft.com/office/drawing/2014/main" id="{B2020804-A4CA-BF4F-B473-4B9187D3C054}"/>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5678376" y="1770607"/>
            <a:ext cx="913897" cy="1247123"/>
          </a:xfrm>
          <a:prstGeom prst="rect">
            <a:avLst/>
          </a:prstGeom>
        </p:spPr>
      </p:pic>
      <p:pic>
        <p:nvPicPr>
          <p:cNvPr id="34" name="Picture 33" descr="Graphical user interface, application, Teams&#10;&#10;Description automatically generated">
            <a:extLst>
              <a:ext uri="{FF2B5EF4-FFF2-40B4-BE49-F238E27FC236}">
                <a16:creationId xmlns:a16="http://schemas.microsoft.com/office/drawing/2014/main" id="{480CDD70-8167-5340-99ED-2F64FABE7A7F}"/>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286824" y="3957835"/>
            <a:ext cx="3683933" cy="815126"/>
          </a:xfrm>
          <a:prstGeom prst="rect">
            <a:avLst/>
          </a:prstGeom>
        </p:spPr>
      </p:pic>
      <p:pic>
        <p:nvPicPr>
          <p:cNvPr id="36" name="Picture 35" descr="Logo, company name&#10;&#10;Description automatically generated">
            <a:extLst>
              <a:ext uri="{FF2B5EF4-FFF2-40B4-BE49-F238E27FC236}">
                <a16:creationId xmlns:a16="http://schemas.microsoft.com/office/drawing/2014/main" id="{0AEC1105-1DC7-EA42-8677-DAACD595A320}"/>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330556" y="2982925"/>
            <a:ext cx="1476878" cy="830744"/>
          </a:xfrm>
          <a:prstGeom prst="rect">
            <a:avLst/>
          </a:prstGeom>
        </p:spPr>
      </p:pic>
      <p:pic>
        <p:nvPicPr>
          <p:cNvPr id="38" name="Picture 37" descr="Logo&#10;&#10;Description automatically generated">
            <a:extLst>
              <a:ext uri="{FF2B5EF4-FFF2-40B4-BE49-F238E27FC236}">
                <a16:creationId xmlns:a16="http://schemas.microsoft.com/office/drawing/2014/main" id="{F49B2EEA-C40A-D140-A551-F45DE9061A9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8400612" y="5744858"/>
            <a:ext cx="722928" cy="793118"/>
          </a:xfrm>
          <a:prstGeom prst="rect">
            <a:avLst/>
          </a:prstGeom>
        </p:spPr>
      </p:pic>
      <p:pic>
        <p:nvPicPr>
          <p:cNvPr id="24" name="Picture 23" descr="Logo&#10;&#10;Description automatically generated">
            <a:extLst>
              <a:ext uri="{FF2B5EF4-FFF2-40B4-BE49-F238E27FC236}">
                <a16:creationId xmlns:a16="http://schemas.microsoft.com/office/drawing/2014/main" id="{934E398D-CF62-8747-AE28-17509A559335}"/>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739960" y="5665210"/>
            <a:ext cx="2243421" cy="952414"/>
          </a:xfrm>
          <a:prstGeom prst="rect">
            <a:avLst/>
          </a:prstGeom>
        </p:spPr>
      </p:pic>
      <p:pic>
        <p:nvPicPr>
          <p:cNvPr id="26" name="Picture 25" descr="Diagram&#10;&#10;Description automatically generated with medium confidence">
            <a:extLst>
              <a:ext uri="{FF2B5EF4-FFF2-40B4-BE49-F238E27FC236}">
                <a16:creationId xmlns:a16="http://schemas.microsoft.com/office/drawing/2014/main" id="{5AD7C0C2-8ED1-6E49-A3D1-A23690DF7D36}"/>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9550008" y="6041409"/>
            <a:ext cx="2488589" cy="642936"/>
          </a:xfrm>
          <a:prstGeom prst="rect">
            <a:avLst/>
          </a:prstGeom>
        </p:spPr>
      </p:pic>
      <p:sp>
        <p:nvSpPr>
          <p:cNvPr id="2" name="TextBox 1">
            <a:extLst>
              <a:ext uri="{FF2B5EF4-FFF2-40B4-BE49-F238E27FC236}">
                <a16:creationId xmlns:a16="http://schemas.microsoft.com/office/drawing/2014/main" id="{535DA0E2-1238-4951-C03C-34513A4ABDA2}"/>
              </a:ext>
            </a:extLst>
          </p:cNvPr>
          <p:cNvSpPr txBox="1"/>
          <p:nvPr/>
        </p:nvSpPr>
        <p:spPr>
          <a:xfrm>
            <a:off x="1507902" y="253410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sp>
        <p:nvSpPr>
          <p:cNvPr id="3" name="TextBox 2">
            <a:extLst>
              <a:ext uri="{FF2B5EF4-FFF2-40B4-BE49-F238E27FC236}">
                <a16:creationId xmlns:a16="http://schemas.microsoft.com/office/drawing/2014/main" id="{6B503B6E-5546-AC88-16CD-8777B8C231B0}"/>
              </a:ext>
            </a:extLst>
          </p:cNvPr>
          <p:cNvSpPr txBox="1"/>
          <p:nvPr/>
        </p:nvSpPr>
        <p:spPr>
          <a:xfrm>
            <a:off x="1421805" y="3900387"/>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sp>
        <p:nvSpPr>
          <p:cNvPr id="6" name="TextBox 5">
            <a:extLst>
              <a:ext uri="{FF2B5EF4-FFF2-40B4-BE49-F238E27FC236}">
                <a16:creationId xmlns:a16="http://schemas.microsoft.com/office/drawing/2014/main" id="{2912A578-5179-A74E-FAF0-8298FC5CDF49}"/>
              </a:ext>
            </a:extLst>
          </p:cNvPr>
          <p:cNvSpPr txBox="1"/>
          <p:nvPr/>
        </p:nvSpPr>
        <p:spPr>
          <a:xfrm>
            <a:off x="1467706" y="5307316"/>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pic>
        <p:nvPicPr>
          <p:cNvPr id="11" name="Picture 12" descr="Logo&#10;&#10;Description automatically generated">
            <a:extLst>
              <a:ext uri="{FF2B5EF4-FFF2-40B4-BE49-F238E27FC236}">
                <a16:creationId xmlns:a16="http://schemas.microsoft.com/office/drawing/2014/main" id="{45EEC334-67CE-5F4E-684E-6FCC8D422C10}"/>
              </a:ext>
            </a:extLst>
          </p:cNvPr>
          <p:cNvPicPr>
            <a:picLocks noChangeAspect="1"/>
          </p:cNvPicPr>
          <p:nvPr/>
        </p:nvPicPr>
        <p:blipFill>
          <a:blip r:embed="rId18"/>
          <a:stretch>
            <a:fillRect/>
          </a:stretch>
        </p:blipFill>
        <p:spPr>
          <a:xfrm>
            <a:off x="8247133" y="2838123"/>
            <a:ext cx="1600808" cy="813733"/>
          </a:xfrm>
          <a:prstGeom prst="rect">
            <a:avLst/>
          </a:prstGeom>
        </p:spPr>
      </p:pic>
      <p:sp>
        <p:nvSpPr>
          <p:cNvPr id="13" name="TextBox 12">
            <a:extLst>
              <a:ext uri="{FF2B5EF4-FFF2-40B4-BE49-F238E27FC236}">
                <a16:creationId xmlns:a16="http://schemas.microsoft.com/office/drawing/2014/main" id="{8DA32468-913D-2BB5-89DF-BEA9D7900218}"/>
              </a:ext>
            </a:extLst>
          </p:cNvPr>
          <p:cNvSpPr txBox="1"/>
          <p:nvPr/>
        </p:nvSpPr>
        <p:spPr>
          <a:xfrm>
            <a:off x="1551233" y="1164049"/>
            <a:ext cx="1151026" cy="334899"/>
          </a:xfrm>
          <a:prstGeom prst="rect">
            <a:avLst/>
          </a:prstGeom>
          <a:noFill/>
        </p:spPr>
        <p:txBody>
          <a:bodyPr rot="0" spcFirstLastPara="0" vertOverflow="overflow" horzOverflow="overflow" vert="horz" wrap="square" lIns="82931" tIns="41465" rIns="82931" bIns="41465" numCol="1" spcCol="0" rtlCol="0" fromWordArt="0" anchor="t" anchorCtr="0" forceAA="0" compatLnSpc="1">
            <a:prstTxWarp prst="textNoShape">
              <a:avLst/>
            </a:prstTxWarp>
            <a:spAutoFit/>
          </a:bodyPr>
          <a:lstStyle/>
          <a:p>
            <a:r>
              <a:rPr lang="en-US" sz="1632" i="1">
                <a:latin typeface="Roboto"/>
                <a:ea typeface="ＭＳ Ｐゴシック"/>
              </a:rPr>
              <a:t>Led by</a:t>
            </a:r>
            <a:endParaRPr lang="en-US" sz="1632" i="1">
              <a:latin typeface="Roboto"/>
            </a:endParaRPr>
          </a:p>
        </p:txBody>
      </p:sp>
      <p:pic>
        <p:nvPicPr>
          <p:cNvPr id="15" name="Picture 15" descr="A logo with text on it&#10;&#10;Description automatically generated">
            <a:extLst>
              <a:ext uri="{FF2B5EF4-FFF2-40B4-BE49-F238E27FC236}">
                <a16:creationId xmlns:a16="http://schemas.microsoft.com/office/drawing/2014/main" id="{A5E3E6C6-B30A-855B-E05D-1DF0BBCC7595}"/>
              </a:ext>
            </a:extLst>
          </p:cNvPr>
          <p:cNvPicPr>
            <a:picLocks noChangeAspect="1"/>
          </p:cNvPicPr>
          <p:nvPr/>
        </p:nvPicPr>
        <p:blipFill>
          <a:blip r:embed="rId19"/>
          <a:stretch>
            <a:fillRect/>
          </a:stretch>
        </p:blipFill>
        <p:spPr>
          <a:xfrm>
            <a:off x="5570034" y="4680251"/>
            <a:ext cx="2971611" cy="958584"/>
          </a:xfrm>
          <a:prstGeom prst="rect">
            <a:avLst/>
          </a:prstGeom>
        </p:spPr>
      </p:pic>
      <p:pic>
        <p:nvPicPr>
          <p:cNvPr id="16" name="Picture 17" descr="A blue and white logo&#10;&#10;Description automatically generated">
            <a:extLst>
              <a:ext uri="{FF2B5EF4-FFF2-40B4-BE49-F238E27FC236}">
                <a16:creationId xmlns:a16="http://schemas.microsoft.com/office/drawing/2014/main" id="{E8449D7E-B55C-E1AA-488B-AFADEC955792}"/>
              </a:ext>
            </a:extLst>
          </p:cNvPr>
          <p:cNvPicPr>
            <a:picLocks noChangeAspect="1"/>
          </p:cNvPicPr>
          <p:nvPr/>
        </p:nvPicPr>
        <p:blipFill>
          <a:blip r:embed="rId20"/>
          <a:stretch>
            <a:fillRect/>
          </a:stretch>
        </p:blipFill>
        <p:spPr>
          <a:xfrm>
            <a:off x="9904357" y="2881061"/>
            <a:ext cx="1746920" cy="947749"/>
          </a:xfrm>
          <a:prstGeom prst="rect">
            <a:avLst/>
          </a:prstGeom>
        </p:spPr>
      </p:pic>
      <p:pic>
        <p:nvPicPr>
          <p:cNvPr id="18" name="Picture 17">
            <a:extLst>
              <a:ext uri="{FF2B5EF4-FFF2-40B4-BE49-F238E27FC236}">
                <a16:creationId xmlns:a16="http://schemas.microsoft.com/office/drawing/2014/main" id="{AFCC8AF5-8FB2-6A43-84C7-9DD6AE37BA8C}"/>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8694974" y="4971904"/>
            <a:ext cx="1476878" cy="347793"/>
          </a:xfrm>
          <a:prstGeom prst="rect">
            <a:avLst/>
          </a:prstGeom>
        </p:spPr>
      </p:pic>
      <p:pic>
        <p:nvPicPr>
          <p:cNvPr id="22" name="Picture 21">
            <a:extLst>
              <a:ext uri="{FF2B5EF4-FFF2-40B4-BE49-F238E27FC236}">
                <a16:creationId xmlns:a16="http://schemas.microsoft.com/office/drawing/2014/main" id="{9349B243-EFF7-6B4D-BBE7-1E1686FCDC70}"/>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9433414" y="5397946"/>
            <a:ext cx="2320427" cy="583463"/>
          </a:xfrm>
          <a:prstGeom prst="rect">
            <a:avLst/>
          </a:prstGeom>
        </p:spPr>
      </p:pic>
      <p:sp>
        <p:nvSpPr>
          <p:cNvPr id="4" name="Title 3">
            <a:extLst>
              <a:ext uri="{FF2B5EF4-FFF2-40B4-BE49-F238E27FC236}">
                <a16:creationId xmlns:a16="http://schemas.microsoft.com/office/drawing/2014/main" id="{0C44DDF4-6AD8-4241-8B6F-B69092F3433D}"/>
              </a:ext>
            </a:extLst>
          </p:cNvPr>
          <p:cNvSpPr>
            <a:spLocks noGrp="1"/>
          </p:cNvSpPr>
          <p:nvPr>
            <p:ph type="title"/>
          </p:nvPr>
        </p:nvSpPr>
        <p:spPr>
          <a:xfrm>
            <a:off x="609962" y="170128"/>
            <a:ext cx="10972076" cy="802763"/>
          </a:xfrm>
        </p:spPr>
        <p:txBody>
          <a:bodyPr/>
          <a:lstStyle/>
          <a:p>
            <a:r>
              <a:rPr lang="en-US" sz="3628" dirty="0">
                <a:latin typeface="Roboto Black"/>
                <a:ea typeface="Roboto Black"/>
                <a:cs typeface="Roboto Black"/>
              </a:rPr>
              <a:t>Early Warnings for All: Partners</a:t>
            </a:r>
            <a:endParaRPr lang="en-US" sz="3628" dirty="0"/>
          </a:p>
        </p:txBody>
      </p:sp>
      <p:pic>
        <p:nvPicPr>
          <p:cNvPr id="31" name="Picture 30">
            <a:extLst>
              <a:ext uri="{FF2B5EF4-FFF2-40B4-BE49-F238E27FC236}">
                <a16:creationId xmlns:a16="http://schemas.microsoft.com/office/drawing/2014/main" id="{95DC5366-A1D3-B741-AC25-27366BFA71CB}"/>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10258022" y="4000204"/>
            <a:ext cx="1626839" cy="1091762"/>
          </a:xfrm>
          <a:prstGeom prst="rect">
            <a:avLst/>
          </a:prstGeom>
        </p:spPr>
      </p:pic>
    </p:spTree>
    <p:extLst>
      <p:ext uri="{BB962C8B-B14F-4D97-AF65-F5344CB8AC3E}">
        <p14:creationId xmlns:p14="http://schemas.microsoft.com/office/powerpoint/2010/main" val="2192615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67942B6-17DD-9358-5691-49FCDEB1C5E0}"/>
              </a:ext>
            </a:extLst>
          </p:cNvPr>
          <p:cNvSpPr txBox="1"/>
          <p:nvPr/>
        </p:nvSpPr>
        <p:spPr bwMode="auto">
          <a:xfrm>
            <a:off x="357910" y="1019685"/>
            <a:ext cx="6386246" cy="525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7297" rIns="94595" bIns="47297" numCol="1" rtlCol="0" anchor="t" anchorCtr="0" compatLnSpc="1">
            <a:prstTxWarp prst="textNoShape">
              <a:avLst/>
            </a:prstTxWarp>
            <a:normAutofit/>
          </a:bodyPr>
          <a:lstStyle/>
          <a:p>
            <a:pPr marL="0" marR="0" lvl="0" indent="0" algn="l" defTabSz="914400" rtl="0" eaLnBrk="1" fontAlgn="auto" latinLnBrk="0" hangingPunct="1">
              <a:lnSpc>
                <a:spcPct val="110000"/>
              </a:lnSpc>
              <a:spcBef>
                <a:spcPct val="20000"/>
              </a:spcBef>
              <a:spcAft>
                <a:spcPts val="0"/>
              </a:spcAft>
              <a:buClrTx/>
              <a:buSzTx/>
              <a:buFontTx/>
              <a:buNone/>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Global Level</a:t>
            </a:r>
          </a:p>
          <a:p>
            <a:pPr marL="310356" marR="0" lvl="0" indent="-31035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0" i="0" u="none" strike="noStrike" kern="1200" cap="none" spc="0" normalizeH="0" baseline="0" noProof="0" dirty="0">
                <a:ln>
                  <a:noFill/>
                </a:ln>
                <a:solidFill>
                  <a:srgbClr val="004084"/>
                </a:solidFill>
                <a:effectLst/>
                <a:uLnTx/>
                <a:uFillTx/>
                <a:latin typeface="Roboto"/>
                <a:ea typeface="Roboto"/>
                <a:cs typeface="Roboto"/>
              </a:rPr>
              <a:t>High-level </a:t>
            </a:r>
            <a:r>
              <a:rPr kumimoji="0" lang="en-GB" sz="1542" b="1" i="0" u="none" strike="noStrike" kern="1200" cap="none" spc="0" normalizeH="0" baseline="0" noProof="0" dirty="0">
                <a:ln>
                  <a:noFill/>
                </a:ln>
                <a:solidFill>
                  <a:srgbClr val="004084"/>
                </a:solidFill>
                <a:effectLst/>
                <a:uLnTx/>
                <a:uFillTx/>
                <a:latin typeface="Roboto"/>
                <a:ea typeface="Roboto"/>
                <a:cs typeface="Roboto"/>
              </a:rPr>
              <a:t>Executive Action Plan</a:t>
            </a:r>
          </a:p>
          <a:p>
            <a:pPr marL="310356" marR="0" lvl="0" indent="-31035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Advisory Panel </a:t>
            </a:r>
            <a:r>
              <a:rPr kumimoji="0" lang="en-GB" sz="1542" b="0" i="0" u="none" strike="noStrike" kern="1200" cap="none" spc="0" normalizeH="0" baseline="0" noProof="0" dirty="0">
                <a:ln>
                  <a:noFill/>
                </a:ln>
                <a:solidFill>
                  <a:srgbClr val="004084"/>
                </a:solidFill>
                <a:effectLst/>
                <a:uLnTx/>
                <a:uFillTx/>
                <a:latin typeface="Roboto"/>
                <a:ea typeface="Roboto"/>
                <a:cs typeface="Roboto"/>
              </a:rPr>
              <a:t>for EW4All initiative </a:t>
            </a:r>
          </a:p>
          <a:p>
            <a:pPr marL="310356" marR="0" lvl="0" indent="-31035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Global inter-pillar technical coordination group (ITCG): </a:t>
            </a:r>
            <a:r>
              <a:rPr kumimoji="0" lang="en-GB" sz="1542" b="0" i="0" u="none" strike="noStrike" kern="1200" cap="none" spc="0" normalizeH="0" baseline="0" noProof="0" dirty="0">
                <a:ln>
                  <a:noFill/>
                </a:ln>
                <a:solidFill>
                  <a:srgbClr val="004084"/>
                </a:solidFill>
                <a:effectLst/>
                <a:uLnTx/>
                <a:uFillTx/>
                <a:latin typeface="Roboto"/>
                <a:ea typeface="Roboto"/>
                <a:cs typeface="Roboto"/>
              </a:rPr>
              <a:t>Programmatic planning, implementation strategy, and tools to support countries</a:t>
            </a:r>
          </a:p>
          <a:p>
            <a:pPr marL="310356" marR="0" lvl="0" indent="-31035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M&amp;E Framework</a:t>
            </a:r>
            <a:r>
              <a:rPr kumimoji="0" lang="en-GB" sz="1542" b="0" i="0" u="none" strike="noStrike" kern="1200" cap="none" spc="0" normalizeH="0" baseline="0" noProof="0" dirty="0">
                <a:ln>
                  <a:noFill/>
                </a:ln>
                <a:solidFill>
                  <a:srgbClr val="004084"/>
                </a:solidFill>
                <a:effectLst/>
                <a:uLnTx/>
                <a:uFillTx/>
                <a:latin typeface="Roboto"/>
                <a:ea typeface="Roboto"/>
                <a:cs typeface="Roboto"/>
              </a:rPr>
              <a:t>: Theory of Change, maturity index, dashboard on country progress, annual report on progress at COP</a:t>
            </a:r>
          </a:p>
          <a:p>
            <a:pPr marL="310356" marR="0" lvl="0" indent="-31035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endParaRPr kumimoji="0" lang="en-GB" sz="1542" b="0" i="0" u="none" strike="noStrike" kern="1200" cap="none" spc="0" normalizeH="0" baseline="0" noProof="0" dirty="0">
              <a:ln>
                <a:noFill/>
              </a:ln>
              <a:solidFill>
                <a:srgbClr val="004084"/>
              </a:solidFill>
              <a:effectLst/>
              <a:uLnTx/>
              <a:uFillTx/>
              <a:latin typeface="Roboto"/>
              <a:ea typeface="Roboto"/>
              <a:cs typeface="Roboto"/>
            </a:endParaRPr>
          </a:p>
          <a:p>
            <a:pPr marL="0" marR="0" lvl="0" indent="0" algn="l" defTabSz="914400" rtl="0" eaLnBrk="1" fontAlgn="auto" latinLnBrk="0" hangingPunct="1">
              <a:lnSpc>
                <a:spcPct val="110000"/>
              </a:lnSpc>
              <a:spcBef>
                <a:spcPct val="20000"/>
              </a:spcBef>
              <a:spcAft>
                <a:spcPts val="0"/>
              </a:spcAft>
              <a:buClrTx/>
              <a:buSzTx/>
              <a:buFontTx/>
              <a:buNone/>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Regional Level</a:t>
            </a:r>
          </a:p>
          <a:p>
            <a:pPr marL="285596" marR="0" lvl="0" indent="-28559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0" i="0" u="none" strike="noStrike" kern="1200" cap="none" spc="0" normalizeH="0" baseline="0" noProof="0" dirty="0">
                <a:ln>
                  <a:noFill/>
                </a:ln>
                <a:solidFill>
                  <a:srgbClr val="004084"/>
                </a:solidFill>
                <a:effectLst/>
                <a:uLnTx/>
                <a:uFillTx/>
                <a:latin typeface="Roboto"/>
                <a:ea typeface="Roboto"/>
                <a:cs typeface="Roboto"/>
              </a:rPr>
              <a:t>Building on existing mechanisms, and regional inter-pillar coordination through WMO, UNDRR, ITU, and IFRC.</a:t>
            </a:r>
          </a:p>
          <a:p>
            <a:pPr marL="285596" marR="0" lvl="0" indent="-28559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r>
              <a:rPr kumimoji="0" lang="en-GB" sz="1542" b="0" i="0" u="none" strike="noStrike" kern="1200" cap="none" spc="0" normalizeH="0" baseline="0" noProof="0" dirty="0">
                <a:ln>
                  <a:noFill/>
                </a:ln>
                <a:solidFill>
                  <a:srgbClr val="004084"/>
                </a:solidFill>
                <a:effectLst/>
                <a:uLnTx/>
                <a:uFillTx/>
                <a:latin typeface="Roboto"/>
                <a:ea typeface="Roboto"/>
                <a:cs typeface="Roboto"/>
              </a:rPr>
              <a:t>Africa EW4All Roadmap, in collaboration with AU</a:t>
            </a:r>
          </a:p>
          <a:p>
            <a:pPr marL="285596" marR="0" lvl="0" indent="-285596" algn="l" defTabSz="914400" rtl="0" eaLnBrk="1" fontAlgn="auto" latinLnBrk="0" hangingPunct="1">
              <a:lnSpc>
                <a:spcPct val="110000"/>
              </a:lnSpc>
              <a:spcBef>
                <a:spcPct val="20000"/>
              </a:spcBef>
              <a:spcAft>
                <a:spcPts val="0"/>
              </a:spcAft>
              <a:buClrTx/>
              <a:buSzTx/>
              <a:buFont typeface="Arial" panose="020B0604020202020204" pitchFamily="34" charset="0"/>
              <a:buChar char="•"/>
              <a:tabLst/>
              <a:defRPr/>
            </a:pPr>
            <a:endParaRPr kumimoji="0" lang="en-GB" sz="1542" b="0" i="0" u="none" strike="noStrike" kern="1200" cap="none" spc="0" normalizeH="0" baseline="0" noProof="0" dirty="0">
              <a:ln>
                <a:noFill/>
              </a:ln>
              <a:solidFill>
                <a:srgbClr val="004084"/>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10000"/>
              </a:lnSpc>
              <a:spcBef>
                <a:spcPct val="20000"/>
              </a:spcBef>
              <a:spcAft>
                <a:spcPts val="0"/>
              </a:spcAft>
              <a:buClrTx/>
              <a:buSzTx/>
              <a:buFontTx/>
              <a:buNone/>
              <a:tabLst/>
              <a:defRPr/>
            </a:pPr>
            <a:r>
              <a:rPr kumimoji="0" lang="en-GB" sz="1542" b="1" i="0" u="none" strike="noStrike" kern="1200" cap="none" spc="0" normalizeH="0" baseline="0" noProof="0" dirty="0">
                <a:ln>
                  <a:noFill/>
                </a:ln>
                <a:solidFill>
                  <a:srgbClr val="004084"/>
                </a:solidFill>
                <a:effectLst/>
                <a:uLnTx/>
                <a:uFillTx/>
                <a:latin typeface="Roboto"/>
                <a:ea typeface="Roboto"/>
                <a:cs typeface="Roboto"/>
              </a:rPr>
              <a:t>Country Level</a:t>
            </a:r>
          </a:p>
          <a:p>
            <a:pPr marL="310932" marR="0" lvl="0" indent="-310932" algn="l" defTabSz="914400" rtl="0" eaLnBrk="1" fontAlgn="auto" latinLnBrk="0" hangingPunct="1">
              <a:lnSpc>
                <a:spcPct val="110000"/>
              </a:lnSpc>
              <a:spcBef>
                <a:spcPct val="20000"/>
              </a:spcBef>
              <a:spcAft>
                <a:spcPts val="0"/>
              </a:spcAft>
              <a:buClrTx/>
              <a:buSzTx/>
              <a:buFont typeface="Arial"/>
              <a:buChar char="•"/>
              <a:tabLst/>
              <a:defRPr/>
            </a:pPr>
            <a:r>
              <a:rPr kumimoji="0" lang="en-GB" sz="1542" b="0" i="0" u="none" strike="noStrike" kern="1200" cap="none" spc="0" normalizeH="0" baseline="0" noProof="0" dirty="0">
                <a:ln>
                  <a:noFill/>
                </a:ln>
                <a:solidFill>
                  <a:srgbClr val="004084"/>
                </a:solidFill>
                <a:effectLst/>
                <a:uLnTx/>
                <a:uFillTx/>
                <a:latin typeface="Roboto"/>
                <a:ea typeface="Roboto"/>
                <a:cs typeface="Roboto"/>
              </a:rPr>
              <a:t>National coordination, led by relevant authorities, UN Resident Coordinator/Development Coordination Office, multi-stakeholder and inclusive</a:t>
            </a:r>
          </a:p>
        </p:txBody>
      </p:sp>
      <p:pic>
        <p:nvPicPr>
          <p:cNvPr id="4" name="Picture 3" descr="A water level gauge in a river&#10;&#10;Description automatically generated">
            <a:extLst>
              <a:ext uri="{FF2B5EF4-FFF2-40B4-BE49-F238E27FC236}">
                <a16:creationId xmlns:a16="http://schemas.microsoft.com/office/drawing/2014/main" id="{8AD7A93F-A91D-F745-8F95-4187917E4AFB}"/>
              </a:ext>
            </a:extLst>
          </p:cNvPr>
          <p:cNvPicPr>
            <a:picLocks noChangeAspect="1"/>
          </p:cNvPicPr>
          <p:nvPr/>
        </p:nvPicPr>
        <p:blipFill rotWithShape="1">
          <a:blip r:embed="rId3"/>
          <a:srcRect l="6057" r="36237"/>
          <a:stretch/>
        </p:blipFill>
        <p:spPr>
          <a:xfrm>
            <a:off x="6996498" y="180"/>
            <a:ext cx="5195182" cy="6857641"/>
          </a:xfrm>
          <a:prstGeom prst="rect">
            <a:avLst/>
          </a:prstGeom>
        </p:spPr>
      </p:pic>
      <p:sp>
        <p:nvSpPr>
          <p:cNvPr id="14" name="Title 3">
            <a:extLst>
              <a:ext uri="{FF2B5EF4-FFF2-40B4-BE49-F238E27FC236}">
                <a16:creationId xmlns:a16="http://schemas.microsoft.com/office/drawing/2014/main" id="{4C534215-3AA0-FE43-BDC7-E1C3CD771307}"/>
              </a:ext>
            </a:extLst>
          </p:cNvPr>
          <p:cNvSpPr>
            <a:spLocks noGrp="1"/>
          </p:cNvSpPr>
          <p:nvPr>
            <p:ph type="title"/>
          </p:nvPr>
        </p:nvSpPr>
        <p:spPr>
          <a:xfrm>
            <a:off x="0" y="284290"/>
            <a:ext cx="10971500" cy="802721"/>
          </a:xfrm>
        </p:spPr>
        <p:txBody>
          <a:bodyPr vert="horz" wrap="square" lIns="0" tIns="47297" rIns="94595" bIns="47297" numCol="1" rtlCol="0" anchor="ctr" anchorCtr="0" compatLnSpc="1">
            <a:prstTxWarp prst="textNoShape">
              <a:avLst/>
            </a:prstTxWarp>
            <a:normAutofit/>
          </a:bodyPr>
          <a:lstStyle/>
          <a:p>
            <a:r>
              <a:rPr lang="en-US" sz="3400" dirty="0"/>
              <a:t>Programmatic Approach: Global  </a:t>
            </a:r>
            <a:r>
              <a:rPr lang="en-US" sz="3400" dirty="0">
                <a:solidFill>
                  <a:schemeClr val="bg1"/>
                </a:solidFill>
              </a:rPr>
              <a:t>&amp; Regional</a:t>
            </a:r>
            <a:r>
              <a:rPr lang="en-US" sz="3400" dirty="0"/>
              <a:t> </a:t>
            </a:r>
            <a:r>
              <a:rPr lang="en-US" sz="3400" dirty="0">
                <a:solidFill>
                  <a:schemeClr val="bg1"/>
                </a:solidFill>
              </a:rPr>
              <a:t>Level </a:t>
            </a:r>
          </a:p>
        </p:txBody>
      </p:sp>
    </p:spTree>
    <p:extLst>
      <p:ext uri="{BB962C8B-B14F-4D97-AF65-F5344CB8AC3E}">
        <p14:creationId xmlns:p14="http://schemas.microsoft.com/office/powerpoint/2010/main" val="3847597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4B65-2797-C18D-CE42-A6E02227FD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F3DC6F-FA69-E516-2B2C-2E307285306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F95CCE3-4123-1A04-1591-67BDE5DC13E3}"/>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96158F0A-0D53-E2D7-ED4D-401D7F1BF1D8}"/>
              </a:ext>
            </a:extLst>
          </p:cNvPr>
          <p:cNvPicPr>
            <a:picLocks noChangeAspect="1"/>
          </p:cNvPicPr>
          <p:nvPr/>
        </p:nvPicPr>
        <p:blipFill>
          <a:blip r:embed="rId2"/>
          <a:stretch>
            <a:fillRect/>
          </a:stretch>
        </p:blipFill>
        <p:spPr>
          <a:xfrm>
            <a:off x="0" y="5568"/>
            <a:ext cx="12192000" cy="6846864"/>
          </a:xfrm>
          <a:prstGeom prst="rect">
            <a:avLst/>
          </a:prstGeom>
        </p:spPr>
      </p:pic>
    </p:spTree>
    <p:extLst>
      <p:ext uri="{BB962C8B-B14F-4D97-AF65-F5344CB8AC3E}">
        <p14:creationId xmlns:p14="http://schemas.microsoft.com/office/powerpoint/2010/main" val="236252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A50B68-DC0A-8ADF-C738-4B2B4D6F3303}"/>
              </a:ext>
            </a:extLst>
          </p:cNvPr>
          <p:cNvSpPr txBox="1"/>
          <p:nvPr/>
        </p:nvSpPr>
        <p:spPr>
          <a:xfrm>
            <a:off x="364371" y="1445623"/>
            <a:ext cx="11673658" cy="1200329"/>
          </a:xfrm>
          <a:prstGeom prst="rect">
            <a:avLst/>
          </a:prstGeom>
          <a:noFill/>
        </p:spPr>
        <p:txBody>
          <a:bodyPr wrap="square" rtlCol="0">
            <a:spAutoFit/>
          </a:bodyPr>
          <a:lstStyle/>
          <a:p>
            <a:pPr marL="285750" indent="-285750">
              <a:buFont typeface="Arial" panose="020B0604020202020204" pitchFamily="34" charset="0"/>
              <a:buChar char="•"/>
            </a:pPr>
            <a:endParaRPr lang="en-CH" dirty="0">
              <a:solidFill>
                <a:srgbClr val="005BAA"/>
              </a:solidFill>
            </a:endParaRPr>
          </a:p>
          <a:p>
            <a:pPr marL="285750" indent="-285750">
              <a:buFont typeface="Arial" panose="020B0604020202020204" pitchFamily="34" charset="0"/>
              <a:buChar char="•"/>
            </a:pPr>
            <a:endParaRPr lang="en-CH" dirty="0">
              <a:solidFill>
                <a:srgbClr val="005BAA"/>
              </a:solidFill>
            </a:endParaRPr>
          </a:p>
          <a:p>
            <a:endParaRPr lang="en-CH" dirty="0">
              <a:solidFill>
                <a:srgbClr val="005BAA"/>
              </a:solidFill>
            </a:endParaRPr>
          </a:p>
          <a:p>
            <a:endParaRPr lang="en-GB" dirty="0">
              <a:solidFill>
                <a:srgbClr val="005BAA"/>
              </a:solidFill>
            </a:endParaRPr>
          </a:p>
        </p:txBody>
      </p:sp>
      <p:sp>
        <p:nvSpPr>
          <p:cNvPr id="3" name="Shape 79">
            <a:extLst>
              <a:ext uri="{FF2B5EF4-FFF2-40B4-BE49-F238E27FC236}">
                <a16:creationId xmlns:a16="http://schemas.microsoft.com/office/drawing/2014/main" id="{74F30EF5-BD59-F50E-869D-BCC63A92B0E1}"/>
              </a:ext>
            </a:extLst>
          </p:cNvPr>
          <p:cNvSpPr/>
          <p:nvPr/>
        </p:nvSpPr>
        <p:spPr>
          <a:xfrm>
            <a:off x="364371" y="13356"/>
            <a:ext cx="11531599" cy="615553"/>
          </a:xfrm>
          <a:prstGeom prst="rect">
            <a:avLst/>
          </a:prstGeom>
          <a:no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a:r>
              <a:rPr lang="en-US" sz="4000" b="1" dirty="0">
                <a:solidFill>
                  <a:srgbClr val="005BAA"/>
                </a:solidFill>
                <a:latin typeface="Arial" panose="020B0604020202020204" pitchFamily="34" charset="0"/>
                <a:ea typeface="Verdana" panose="020B0604030504040204" pitchFamily="34" charset="0"/>
                <a:cs typeface="Arial" panose="020B0604020202020204" pitchFamily="34" charset="0"/>
              </a:rPr>
              <a:t>Joint roll-out activities</a:t>
            </a:r>
            <a:endParaRPr lang="en-GB" sz="4000" b="1" dirty="0">
              <a:solidFill>
                <a:srgbClr val="005BAA"/>
              </a:solidFill>
              <a:latin typeface="Arial" panose="020B0604020202020204" pitchFamily="34" charset="0"/>
              <a:ea typeface="Verdana" panose="020B060403050404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76E9FB0-CF97-E9FC-1636-3ED3ACEA837F}"/>
              </a:ext>
            </a:extLst>
          </p:cNvPr>
          <p:cNvPicPr>
            <a:picLocks noChangeAspect="1"/>
          </p:cNvPicPr>
          <p:nvPr/>
        </p:nvPicPr>
        <p:blipFill>
          <a:blip r:embed="rId2">
            <a:alphaModFix amt="20000"/>
          </a:blip>
          <a:stretch>
            <a:fillRect/>
          </a:stretch>
        </p:blipFill>
        <p:spPr>
          <a:xfrm>
            <a:off x="1505557" y="516882"/>
            <a:ext cx="9010611" cy="4805511"/>
          </a:xfrm>
          <a:prstGeom prst="rect">
            <a:avLst/>
          </a:prstGeom>
        </p:spPr>
      </p:pic>
      <p:sp>
        <p:nvSpPr>
          <p:cNvPr id="9" name="Content Placeholder 2">
            <a:extLst>
              <a:ext uri="{FF2B5EF4-FFF2-40B4-BE49-F238E27FC236}">
                <a16:creationId xmlns:a16="http://schemas.microsoft.com/office/drawing/2014/main" id="{1D421659-B344-D90B-E4F0-9136E4C8E847}"/>
              </a:ext>
            </a:extLst>
          </p:cNvPr>
          <p:cNvSpPr txBox="1">
            <a:spLocks/>
          </p:cNvSpPr>
          <p:nvPr/>
        </p:nvSpPr>
        <p:spPr>
          <a:xfrm>
            <a:off x="2241269" y="1793013"/>
            <a:ext cx="8191542" cy="3093258"/>
          </a:xfr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50000"/>
              </a:lnSpc>
            </a:pPr>
            <a:r>
              <a:rPr lang="en-CH" sz="2000" dirty="0">
                <a:solidFill>
                  <a:srgbClr val="005BAA"/>
                </a:solidFill>
              </a:rPr>
              <a:t>Multi-stakeholder consultation</a:t>
            </a:r>
            <a:r>
              <a:rPr lang="en-US" sz="2000" dirty="0">
                <a:solidFill>
                  <a:srgbClr val="005BAA"/>
                </a:solidFill>
              </a:rPr>
              <a:t> workshop</a:t>
            </a:r>
            <a:endParaRPr lang="en-CH" sz="2000" dirty="0">
              <a:solidFill>
                <a:srgbClr val="005BAA"/>
              </a:solidFill>
            </a:endParaRPr>
          </a:p>
          <a:p>
            <a:pPr marL="285750" lvl="1" indent="-285750">
              <a:lnSpc>
                <a:spcPct val="150000"/>
              </a:lnSpc>
            </a:pPr>
            <a:r>
              <a:rPr lang="en-US" sz="2000" dirty="0">
                <a:solidFill>
                  <a:srgbClr val="005BAA"/>
                </a:solidFill>
              </a:rPr>
              <a:t>Focus on s</a:t>
            </a:r>
            <a:r>
              <a:rPr lang="en-CH" sz="2000" dirty="0">
                <a:solidFill>
                  <a:srgbClr val="005BAA"/>
                </a:solidFill>
              </a:rPr>
              <a:t>trengthening coordination across sectors and scales</a:t>
            </a:r>
          </a:p>
          <a:p>
            <a:pPr marL="285750" lvl="1" indent="-285750">
              <a:lnSpc>
                <a:spcPct val="150000"/>
              </a:lnSpc>
            </a:pPr>
            <a:r>
              <a:rPr lang="en-US" sz="2000" dirty="0">
                <a:solidFill>
                  <a:srgbClr val="005BAA"/>
                </a:solidFill>
              </a:rPr>
              <a:t>Identification of immediate technical support requirements</a:t>
            </a:r>
            <a:endParaRPr lang="en-CH" sz="2000" dirty="0">
              <a:solidFill>
                <a:srgbClr val="005BAA"/>
              </a:solidFill>
            </a:endParaRPr>
          </a:p>
          <a:p>
            <a:pPr marL="285750" lvl="1" indent="-285750">
              <a:lnSpc>
                <a:spcPct val="150000"/>
              </a:lnSpc>
            </a:pPr>
            <a:r>
              <a:rPr lang="en-US" sz="2000" dirty="0">
                <a:solidFill>
                  <a:srgbClr val="005BAA"/>
                </a:solidFill>
              </a:rPr>
              <a:t>National roadmap </a:t>
            </a:r>
            <a:r>
              <a:rPr lang="en-CH" sz="2000" dirty="0">
                <a:solidFill>
                  <a:srgbClr val="005BAA"/>
                </a:solidFill>
              </a:rPr>
              <a:t>and financing </a:t>
            </a:r>
            <a:r>
              <a:rPr lang="en-US" sz="2000" dirty="0">
                <a:solidFill>
                  <a:srgbClr val="005BAA"/>
                </a:solidFill>
              </a:rPr>
              <a:t>strategies as needed</a:t>
            </a:r>
          </a:p>
          <a:p>
            <a:pPr marL="285750" lvl="1" indent="-285750">
              <a:lnSpc>
                <a:spcPct val="150000"/>
              </a:lnSpc>
            </a:pPr>
            <a:r>
              <a:rPr lang="en-CH" sz="2000" dirty="0">
                <a:solidFill>
                  <a:srgbClr val="005BAA"/>
                </a:solidFill>
              </a:rPr>
              <a:t>Initial </a:t>
            </a:r>
            <a:r>
              <a:rPr lang="en-US" sz="2000" dirty="0">
                <a:solidFill>
                  <a:srgbClr val="005BAA"/>
                </a:solidFill>
              </a:rPr>
              <a:t>pillar implementation and </a:t>
            </a:r>
            <a:r>
              <a:rPr lang="en-CH" sz="2000" dirty="0">
                <a:solidFill>
                  <a:srgbClr val="005BAA"/>
                </a:solidFill>
              </a:rPr>
              <a:t>capacity-building  </a:t>
            </a:r>
            <a:endParaRPr lang="en-US" sz="2000" dirty="0">
              <a:solidFill>
                <a:srgbClr val="005BAA"/>
              </a:solidFill>
            </a:endParaRPr>
          </a:p>
          <a:p>
            <a:pPr marL="285750" lvl="1" indent="-285750">
              <a:lnSpc>
                <a:spcPct val="150000"/>
              </a:lnSpc>
            </a:pPr>
            <a:r>
              <a:rPr lang="en-US" sz="2000" dirty="0">
                <a:solidFill>
                  <a:srgbClr val="005BAA"/>
                </a:solidFill>
              </a:rPr>
              <a:t>Common monitoring framework  (30+)</a:t>
            </a:r>
          </a:p>
          <a:p>
            <a:pPr marL="285750" lvl="1" indent="-285750">
              <a:lnSpc>
                <a:spcPct val="150000"/>
              </a:lnSpc>
            </a:pPr>
            <a:r>
              <a:rPr lang="en-GB" sz="2000" dirty="0">
                <a:solidFill>
                  <a:srgbClr val="005BAA"/>
                </a:solidFill>
              </a:rPr>
              <a:t>Country-led and defined content</a:t>
            </a:r>
          </a:p>
          <a:p>
            <a:pPr marL="285750" lvl="1" indent="-285750">
              <a:lnSpc>
                <a:spcPct val="150000"/>
              </a:lnSpc>
            </a:pPr>
            <a:r>
              <a:rPr lang="en-GB" sz="2000" dirty="0">
                <a:solidFill>
                  <a:srgbClr val="005BAA"/>
                </a:solidFill>
              </a:rPr>
              <a:t>Cross-pillar alignment ensured as a principle</a:t>
            </a:r>
            <a:endParaRPr lang="en-CH" sz="2000" dirty="0">
              <a:solidFill>
                <a:srgbClr val="005BAA"/>
              </a:solidFill>
            </a:endParaRPr>
          </a:p>
          <a:p>
            <a:pPr marL="329879" lvl="1" indent="0">
              <a:buFont typeface="Arial" panose="020B0604020202020204" pitchFamily="34" charset="0"/>
              <a:buNone/>
            </a:pPr>
            <a:endParaRPr lang="en-CH" sz="1633" dirty="0"/>
          </a:p>
        </p:txBody>
      </p:sp>
      <p:pic>
        <p:nvPicPr>
          <p:cNvPr id="10" name="Picture 9">
            <a:extLst>
              <a:ext uri="{FF2B5EF4-FFF2-40B4-BE49-F238E27FC236}">
                <a16:creationId xmlns:a16="http://schemas.microsoft.com/office/drawing/2014/main" id="{D2DC66BC-DC93-99DF-20B5-FAB510768C04}"/>
              </a:ext>
            </a:extLst>
          </p:cNvPr>
          <p:cNvPicPr>
            <a:picLocks noChangeAspect="1"/>
          </p:cNvPicPr>
          <p:nvPr/>
        </p:nvPicPr>
        <p:blipFill>
          <a:blip r:embed="rId3" cstate="screen">
            <a:alphaModFix amt="50000"/>
            <a:extLst>
              <a:ext uri="{28A0092B-C50C-407E-A947-70E740481C1C}">
                <a14:useLocalDpi xmlns:a14="http://schemas.microsoft.com/office/drawing/2010/main" val="0"/>
              </a:ext>
            </a:extLst>
          </a:blip>
          <a:stretch>
            <a:fillRect/>
          </a:stretch>
        </p:blipFill>
        <p:spPr>
          <a:xfrm>
            <a:off x="2909818" y="549040"/>
            <a:ext cx="6042163" cy="1256674"/>
          </a:xfrm>
          <a:prstGeom prst="rect">
            <a:avLst/>
          </a:prstGeom>
        </p:spPr>
      </p:pic>
    </p:spTree>
    <p:extLst>
      <p:ext uri="{BB962C8B-B14F-4D97-AF65-F5344CB8AC3E}">
        <p14:creationId xmlns:p14="http://schemas.microsoft.com/office/powerpoint/2010/main" val="125898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s 20">
      <a:dk1>
        <a:srgbClr val="000000"/>
      </a:dk1>
      <a:lt1>
        <a:srgbClr val="FFFFFF"/>
      </a:lt1>
      <a:dk2>
        <a:srgbClr val="44546A"/>
      </a:dk2>
      <a:lt2>
        <a:srgbClr val="E7E6E6"/>
      </a:lt2>
      <a:accent1>
        <a:srgbClr val="FFC000"/>
      </a:accent1>
      <a:accent2>
        <a:srgbClr val="0D0D0D"/>
      </a:accent2>
      <a:accent3>
        <a:srgbClr val="A5A5A5"/>
      </a:accent3>
      <a:accent4>
        <a:srgbClr val="CECECE"/>
      </a:accent4>
      <a:accent5>
        <a:srgbClr val="262626"/>
      </a:accent5>
      <a:accent6>
        <a:srgbClr val="7F7F7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MO 150y_PPT template_final" id="{67D63888-2D1D-994C-B36F-8859526EF670}" vid="{F300701F-8589-C547-ABFF-F41875A811E7}"/>
    </a:ext>
  </a:extLst>
</a:theme>
</file>

<file path=ppt/theme/theme2.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3.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C1E5BA222991439BA07A4745E8FDAA" ma:contentTypeVersion="19" ma:contentTypeDescription="Create a new document." ma:contentTypeScope="" ma:versionID="757da7bee988a31fa1313c7da238fbb9">
  <xsd:schema xmlns:xsd="http://www.w3.org/2001/XMLSchema" xmlns:xs="http://www.w3.org/2001/XMLSchema" xmlns:p="http://schemas.microsoft.com/office/2006/metadata/properties" xmlns:ns2="2c63548e-e22e-43cb-a415-9193d4d80a38" xmlns:ns3="9d2c9005-3129-4719-81ca-2fc8d806cf37" targetNamespace="http://schemas.microsoft.com/office/2006/metadata/properties" ma:root="true" ma:fieldsID="435059acb642ee5d9bf8ca74320a1985" ns2:_="" ns3:_="">
    <xsd:import namespace="2c63548e-e22e-43cb-a415-9193d4d80a38"/>
    <xsd:import namespace="9d2c9005-3129-4719-81ca-2fc8d806cf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writingteam"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63548e-e22e-43cb-a415-9193d4d80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writingteam" ma:index="20" nillable="true" ma:displayName="writing team" ma:format="Dropdown" ma:list="UserInfo" ma:SharePointGroup="0" ma:internalName="writingtea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2a3b380-abf6-46f2-87bb-c2c114de1c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2c9005-3129-4719-81ca-2fc8d806cf3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a24cdc8-8870-4ebd-a024-58577794ff9a}" ma:internalName="TaxCatchAll" ma:showField="CatchAllData" ma:web="9d2c9005-3129-4719-81ca-2fc8d806cf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63548e-e22e-43cb-a415-9193d4d80a38">
      <Terms xmlns="http://schemas.microsoft.com/office/infopath/2007/PartnerControls"/>
    </lcf76f155ced4ddcb4097134ff3c332f>
    <TaxCatchAll xmlns="9d2c9005-3129-4719-81ca-2fc8d806cf37" xsi:nil="true"/>
    <writingteam xmlns="2c63548e-e22e-43cb-a415-9193d4d80a38">
      <UserInfo>
        <DisplayName/>
        <AccountId xsi:nil="true"/>
        <AccountType/>
      </UserInfo>
    </writingteam>
    <SharedWithUsers xmlns="9d2c9005-3129-4719-81ca-2fc8d806cf37">
      <UserInfo>
        <DisplayName>Cyrille Honoré</DisplayName>
        <AccountId>16</AccountId>
        <AccountType/>
      </UserInfo>
      <UserInfo>
        <DisplayName>Ata Hussain</DisplayName>
        <AccountId>47</AccountId>
        <AccountType/>
      </UserInfo>
      <UserInfo>
        <DisplayName>Taoyong Peng</DisplayName>
        <AccountId>56</AccountId>
        <AccountType/>
      </UserInfo>
      <UserInfo>
        <DisplayName>Erica Allis</DisplayName>
        <AccountId>168</AccountId>
        <AccountType/>
      </UserInfo>
    </SharedWithUsers>
  </documentManagement>
</p:properties>
</file>

<file path=customXml/itemProps1.xml><?xml version="1.0" encoding="utf-8"?>
<ds:datastoreItem xmlns:ds="http://schemas.openxmlformats.org/officeDocument/2006/customXml" ds:itemID="{AFE761A7-9B41-4658-94A3-8CC0ABD65768}">
  <ds:schemaRefs>
    <ds:schemaRef ds:uri="http://schemas.microsoft.com/sharepoint/v3/contenttype/forms"/>
  </ds:schemaRefs>
</ds:datastoreItem>
</file>

<file path=customXml/itemProps2.xml><?xml version="1.0" encoding="utf-8"?>
<ds:datastoreItem xmlns:ds="http://schemas.openxmlformats.org/officeDocument/2006/customXml" ds:itemID="{6F4D74E7-6D46-4749-8E76-20A631ABC8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63548e-e22e-43cb-a415-9193d4d80a38"/>
    <ds:schemaRef ds:uri="9d2c9005-3129-4719-81ca-2fc8d806c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AEBCFA-2731-43B9-B40B-E4E9A98ADC89}">
  <ds:schemaRefs>
    <ds:schemaRef ds:uri="http://schemas.microsoft.com/office/2006/metadata/properties"/>
    <ds:schemaRef ds:uri="http://schemas.microsoft.com/office/infopath/2007/PartnerControls"/>
    <ds:schemaRef ds:uri="6cabfcb3-3218-4541-9498-252bc16aed18"/>
    <ds:schemaRef ds:uri="8d66e7b0-b96b-4e95-b8ba-83f7fc28c599"/>
    <ds:schemaRef ds:uri="2c63548e-e22e-43cb-a415-9193d4d80a38"/>
    <ds:schemaRef ds:uri="9d2c9005-3129-4719-81ca-2fc8d806cf37"/>
  </ds:schemaRefs>
</ds:datastoreItem>
</file>

<file path=docProps/app.xml><?xml version="1.0" encoding="utf-8"?>
<Properties xmlns="http://schemas.openxmlformats.org/officeDocument/2006/extended-properties" xmlns:vt="http://schemas.openxmlformats.org/officeDocument/2006/docPropsVTypes">
  <Template>SERCOM-MG-PPT-TITLE</Template>
  <TotalTime>24469</TotalTime>
  <Words>2800</Words>
  <Application>Microsoft Office PowerPoint</Application>
  <PresentationFormat>Widescreen</PresentationFormat>
  <Paragraphs>366</Paragraphs>
  <Slides>24</Slides>
  <Notes>17</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Tema de Office</vt:lpstr>
      <vt:lpstr>UNISDR</vt:lpstr>
      <vt:lpstr>WMO_WHITE_Powerpoint_en_fr</vt:lpstr>
      <vt:lpstr>Office Theme</vt:lpstr>
      <vt:lpstr>Early Warnings for All  Overview   </vt:lpstr>
      <vt:lpstr>EARLY WARNINGS for All   Overview </vt:lpstr>
      <vt:lpstr>PowerPoint Presentation</vt:lpstr>
      <vt:lpstr>PowerPoint Presentation</vt:lpstr>
      <vt:lpstr>Early Warnings for All: Structure &amp; Objectives</vt:lpstr>
      <vt:lpstr>Early Warnings for All: Partners</vt:lpstr>
      <vt:lpstr>Programmatic Approach: Global  &amp; Regional Level </vt:lpstr>
      <vt:lpstr>PowerPoint Presentation</vt:lpstr>
      <vt:lpstr>PowerPoint Presentation</vt:lpstr>
      <vt:lpstr>EW4All: Country Rollout Schedule</vt:lpstr>
      <vt:lpstr>EW4All: Country Rollout Schedule</vt:lpstr>
      <vt:lpstr>PowerPoint Presentation</vt:lpstr>
      <vt:lpstr>PowerPoint Presentation</vt:lpstr>
      <vt:lpstr>PowerPoint Presentation</vt:lpstr>
      <vt:lpstr>WMO’s approach to EW4All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Levinski</dc:creator>
  <cp:lastModifiedBy>Erica Allis</cp:lastModifiedBy>
  <cp:revision>30</cp:revision>
  <dcterms:created xsi:type="dcterms:W3CDTF">2023-06-26T14:01:53Z</dcterms:created>
  <dcterms:modified xsi:type="dcterms:W3CDTF">2024-01-26T16:26:12Z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0x010100B0C1E5BA222991439BA07A4745E8FDAA</vt:lpwstr>
  </property>
  <property fmtid="{D5CDD505-2E9C-101B-9397-08002B2CF9AE}" pid="3" name="MediaServiceImageTags">
    <vt:lpwstr/>
  </property>
</Properties>
</file>