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2" r:id="rId4"/>
    <p:sldId id="274" r:id="rId5"/>
    <p:sldId id="260" r:id="rId6"/>
    <p:sldId id="27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598" autoAdjust="0"/>
  </p:normalViewPr>
  <p:slideViewPr>
    <p:cSldViewPr snapToGrid="0">
      <p:cViewPr varScale="1">
        <p:scale>
          <a:sx n="79" d="100"/>
          <a:sy n="79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5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9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68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6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40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55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4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41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22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9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B4F7-78B8-4149-B0B2-CE6F47762CD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02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7900" y="252921"/>
            <a:ext cx="1098222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ICG/CARIBE EWS </a:t>
            </a:r>
            <a:r>
              <a:rPr lang="fr-FR" i="1" dirty="0" err="1"/>
              <a:t>midterm</a:t>
            </a:r>
            <a:r>
              <a:rPr lang="fr-FR" i="1" dirty="0"/>
              <a:t> </a:t>
            </a:r>
            <a:r>
              <a:rPr lang="fr-FR" i="1" dirty="0" err="1"/>
              <a:t>Officers</a:t>
            </a:r>
            <a:r>
              <a:rPr lang="fr-FR" i="1" dirty="0"/>
              <a:t> Meeting, </a:t>
            </a:r>
            <a:r>
              <a:rPr lang="fr-FR" i="1" dirty="0" err="1"/>
              <a:t>February</a:t>
            </a:r>
            <a:r>
              <a:rPr lang="fr-FR" i="1" dirty="0"/>
              <a:t> 1-2, 2024</a:t>
            </a:r>
          </a:p>
          <a:p>
            <a:endParaRPr lang="fr-FR" dirty="0"/>
          </a:p>
          <a:p>
            <a:endParaRPr lang="fr-FR" dirty="0"/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Working Group 1: Risk Knowledge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</a:rPr>
              <a:t>Chair: Frédéric </a:t>
            </a:r>
            <a:r>
              <a:rPr lang="fr-FR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Dondin</a:t>
            </a:r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(France) </a:t>
            </a:r>
          </a:p>
          <a:p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</a:rPr>
              <a:t>Vice-Chair: Raphaël Paris (France) 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Purpose of the WG: to advise the ICG on the identification and characterization of 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risk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associated with tsunami and other coastal hazards, and their assessment and required modelling. 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u="sng" dirty="0" err="1">
                <a:solidFill>
                  <a:srgbClr val="000000"/>
                </a:solidFill>
                <a:latin typeface="Arial" panose="020B0604020202020204" pitchFamily="34" charset="0"/>
              </a:rPr>
              <a:t>Tasks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Review and evaluate required methods and data sets, including bathymetry and coastal topography for determining coastal hazards.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Advise Member States on the requirements for operating the appropriate models for risk assessment.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Advise and build capacity for risk assessments and their interpretation.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Present a progress report based on the Key Performance Indicators related to the United Nations (UN) Ocean Decade Tsunami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Programme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(ODTP).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Advise and seek advice from Member States about other coastal hazards that can be included into the warning system.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Promote the sharing of experience and expertise, and capacity building essential to effective tsunami risk knowledge.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363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0906" y="326118"/>
            <a:ext cx="1087127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Recommendations</a:t>
            </a:r>
            <a:r>
              <a:rPr lang="fr-FR" dirty="0"/>
              <a:t> last ICG CARIBE EWS meeting, April 2023:</a:t>
            </a:r>
          </a:p>
          <a:p>
            <a:endParaRPr lang="fr-FR" dirty="0"/>
          </a:p>
          <a:p>
            <a:r>
              <a:rPr lang="en-US" dirty="0"/>
              <a:t>To member states: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 States to nominate members to actively engage in the Working Group.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Last updated list of members dates back to April 2023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New nominated member: </a:t>
            </a:r>
            <a:r>
              <a:rPr lang="en-US" dirty="0" err="1" smtClean="0">
                <a:solidFill>
                  <a:srgbClr val="0070C0"/>
                </a:solidFill>
              </a:rPr>
              <a:t>Joël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Letang</a:t>
            </a:r>
            <a:r>
              <a:rPr lang="en-US" dirty="0" smtClean="0">
                <a:solidFill>
                  <a:srgbClr val="0070C0"/>
                </a:solidFill>
              </a:rPr>
              <a:t> (USVI).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 States to nominate members with modeling experience to assist to get files prepared for display on CATSAM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Question: WG1 now focuses on Risk Knowledge, including not only hazard assessment but also vulnerability, whereas the composition of the WG is rather hazard-oriented. Need for a discussion on the relevance of the WG1 composition facing its new contours.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Member </a:t>
            </a:r>
            <a:r>
              <a:rPr lang="en-US" dirty="0"/>
              <a:t>States to upload their elevation data, at a minimum to provide status of available data (e.g., extent, resolution, access, etc</a:t>
            </a:r>
            <a:r>
              <a:rPr lang="en-US" dirty="0" smtClean="0"/>
              <a:t>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WG Chair and co-chair will initiate a new consultation this year to encourage Member States to provide updated data.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6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816" y="326117"/>
            <a:ext cx="10871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Recommendations</a:t>
            </a:r>
            <a:r>
              <a:rPr lang="fr-FR" dirty="0"/>
              <a:t> last ICG CARIBE EWS meeting, April 2023:</a:t>
            </a:r>
          </a:p>
          <a:p>
            <a:endParaRPr lang="fr-FR" dirty="0"/>
          </a:p>
          <a:p>
            <a:r>
              <a:rPr lang="en-US" dirty="0" smtClean="0"/>
              <a:t>To </a:t>
            </a:r>
            <a:r>
              <a:rPr lang="en-US" dirty="0"/>
              <a:t>WG1: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provide WG2 with the parameters, including associated files (e.g., </a:t>
            </a:r>
            <a:r>
              <a:rPr lang="en-US" dirty="0" err="1"/>
              <a:t>shapefiles</a:t>
            </a:r>
            <a:r>
              <a:rPr lang="en-US" dirty="0"/>
              <a:t>, </a:t>
            </a:r>
            <a:r>
              <a:rPr lang="en-US" dirty="0" err="1"/>
              <a:t>geotiff</a:t>
            </a:r>
            <a:r>
              <a:rPr lang="en-US" dirty="0"/>
              <a:t>, etc.) of the corresponding scenarios once they are available for future Caribe Wave exercises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WG1 asks for a clarification of the criteria and procedures to define the new scenarios to be used for the CARIBE Waves exercises, in connection with WG2 and the Task Team CW.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WG1 had recent discussions on new scenarios to be implemented to CATSAM:</a:t>
            </a:r>
            <a:endParaRPr lang="fr-FR" dirty="0"/>
          </a:p>
          <a:p>
            <a:endParaRPr lang="en-US" dirty="0"/>
          </a:p>
        </p:txBody>
      </p:sp>
      <p:pic>
        <p:nvPicPr>
          <p:cNvPr id="3" name="Espace réservé pour une image  4" descr="Cordrie2022_MegaEarthquake_TsunamiSource_PreColombia.pdf-Master PDF Edito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4"/>
          <a:stretch/>
        </p:blipFill>
        <p:spPr>
          <a:xfrm>
            <a:off x="8319268" y="3541266"/>
            <a:ext cx="3544226" cy="31540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92221" y="3541266"/>
            <a:ext cx="6877456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70C0"/>
                </a:solidFill>
              </a:rPr>
              <a:t>Rashidi</a:t>
            </a:r>
            <a:r>
              <a:rPr lang="en-US" dirty="0">
                <a:solidFill>
                  <a:srgbClr val="0070C0"/>
                </a:solidFill>
              </a:rPr>
              <a:t> et al. (2023): 6 new </a:t>
            </a:r>
            <a:r>
              <a:rPr lang="en-US" dirty="0" smtClean="0">
                <a:solidFill>
                  <a:srgbClr val="0070C0"/>
                </a:solidFill>
              </a:rPr>
              <a:t>scenarios in the Lesser Antilles, </a:t>
            </a:r>
            <a:r>
              <a:rPr lang="en-US" dirty="0">
                <a:solidFill>
                  <a:srgbClr val="0070C0"/>
                </a:solidFill>
              </a:rPr>
              <a:t>some of them having no </a:t>
            </a:r>
            <a:r>
              <a:rPr lang="en-US" dirty="0" smtClean="0">
                <a:solidFill>
                  <a:srgbClr val="0070C0"/>
                </a:solidFill>
              </a:rPr>
              <a:t>equivalent </a:t>
            </a:r>
            <a:r>
              <a:rPr lang="en-US" dirty="0">
                <a:solidFill>
                  <a:srgbClr val="0070C0"/>
                </a:solidFill>
              </a:rPr>
              <a:t>in the CATSAM </a:t>
            </a:r>
            <a:r>
              <a:rPr lang="en-US" dirty="0" smtClean="0">
                <a:solidFill>
                  <a:srgbClr val="0070C0"/>
                </a:solidFill>
              </a:rPr>
              <a:t>database.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70C0"/>
                </a:solidFill>
              </a:rPr>
              <a:t>Useche</a:t>
            </a:r>
            <a:r>
              <a:rPr lang="en-US" dirty="0" smtClean="0">
                <a:solidFill>
                  <a:srgbClr val="0070C0"/>
                </a:solidFill>
              </a:rPr>
              <a:t> et al. (2022): 1839-like scenario, no equivalent in CATSAM.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70C0"/>
                </a:solidFill>
              </a:rPr>
              <a:t>Cordrie</a:t>
            </a:r>
            <a:r>
              <a:rPr lang="en-US" dirty="0" smtClean="0">
                <a:solidFill>
                  <a:srgbClr val="0070C0"/>
                </a:solidFill>
              </a:rPr>
              <a:t> et al. (2022): new megathrust scenario in the </a:t>
            </a:r>
            <a:r>
              <a:rPr lang="en-US" dirty="0" err="1" smtClean="0">
                <a:solidFill>
                  <a:srgbClr val="0070C0"/>
                </a:solidFill>
              </a:rPr>
              <a:t>Anegada</a:t>
            </a:r>
            <a:r>
              <a:rPr lang="en-US" dirty="0" smtClean="0">
                <a:solidFill>
                  <a:srgbClr val="0070C0"/>
                </a:solidFill>
              </a:rPr>
              <a:t> passage as a source of the pre-Colombian tsunami, likely similar to some scenario of CATSAM but slightly different geometry. Not a priority.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09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3660" y="326117"/>
            <a:ext cx="110603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Recommendations</a:t>
            </a:r>
            <a:r>
              <a:rPr lang="fr-FR" dirty="0"/>
              <a:t> last ICG CARIBE EWS meeting, April 2023:</a:t>
            </a:r>
          </a:p>
          <a:p>
            <a:endParaRPr lang="fr-FR" dirty="0"/>
          </a:p>
          <a:p>
            <a:r>
              <a:rPr lang="en-US" dirty="0" smtClean="0"/>
              <a:t>To </a:t>
            </a:r>
            <a:r>
              <a:rPr lang="en-US" dirty="0"/>
              <a:t>WG1: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organize an Experts Meetings on “Non-Seismic Sources of Tsunamis for the Caribbean</a:t>
            </a:r>
            <a:r>
              <a:rPr lang="en-US" dirty="0" smtClean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Meeting to be organized in 2024 as a priority.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70C0"/>
                </a:solidFill>
              </a:rPr>
              <a:t>Meeting location and dates </a:t>
            </a:r>
            <a:r>
              <a:rPr lang="fr-FR" dirty="0" smtClean="0">
                <a:solidFill>
                  <a:srgbClr val="0070C0"/>
                </a:solidFill>
              </a:rPr>
              <a:t>not </a:t>
            </a:r>
            <a:r>
              <a:rPr lang="fr-FR" dirty="0" err="1" smtClean="0">
                <a:solidFill>
                  <a:srgbClr val="0070C0"/>
                </a:solidFill>
              </a:rPr>
              <a:t>decided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yet</a:t>
            </a:r>
            <a:r>
              <a:rPr lang="fr-FR" dirty="0" smtClean="0">
                <a:solidFill>
                  <a:srgbClr val="0070C0"/>
                </a:solidFill>
              </a:rPr>
              <a:t>.</a:t>
            </a:r>
            <a:endParaRPr lang="fr-FR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0070C0"/>
                </a:solidFill>
              </a:rPr>
              <a:t>One of the options </a:t>
            </a:r>
            <a:r>
              <a:rPr lang="fr-FR" dirty="0" err="1" smtClean="0">
                <a:solidFill>
                  <a:srgbClr val="0070C0"/>
                </a:solidFill>
              </a:rPr>
              <a:t>is</a:t>
            </a:r>
            <a:r>
              <a:rPr lang="fr-FR" dirty="0" smtClean="0">
                <a:solidFill>
                  <a:srgbClr val="0070C0"/>
                </a:solidFill>
              </a:rPr>
              <a:t> to </a:t>
            </a:r>
            <a:r>
              <a:rPr lang="fr-FR" dirty="0" err="1" smtClean="0">
                <a:solidFill>
                  <a:srgbClr val="0070C0"/>
                </a:solidFill>
              </a:rPr>
              <a:t>schedule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it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together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with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another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planned</a:t>
            </a:r>
            <a:r>
              <a:rPr lang="fr-FR" dirty="0" smtClean="0">
                <a:solidFill>
                  <a:srgbClr val="0070C0"/>
                </a:solidFill>
              </a:rPr>
              <a:t> meeting </a:t>
            </a:r>
            <a:r>
              <a:rPr lang="fr-FR" dirty="0">
                <a:solidFill>
                  <a:srgbClr val="0070C0"/>
                </a:solidFill>
              </a:rPr>
              <a:t>on tsunami sources in the NW </a:t>
            </a:r>
            <a:r>
              <a:rPr lang="fr-FR" dirty="0" smtClean="0">
                <a:solidFill>
                  <a:srgbClr val="0070C0"/>
                </a:solidFill>
              </a:rPr>
              <a:t>Caribbean.</a:t>
            </a:r>
            <a:endParaRPr lang="fr-FR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0070C0"/>
                </a:solidFill>
              </a:rPr>
              <a:t>Virtual </a:t>
            </a:r>
            <a:r>
              <a:rPr lang="fr-FR" dirty="0">
                <a:solidFill>
                  <a:srgbClr val="0070C0"/>
                </a:solidFill>
              </a:rPr>
              <a:t>meeting </a:t>
            </a:r>
            <a:r>
              <a:rPr lang="fr-FR" dirty="0" smtClean="0">
                <a:solidFill>
                  <a:srgbClr val="0070C0"/>
                </a:solidFill>
              </a:rPr>
              <a:t>option </a:t>
            </a:r>
            <a:r>
              <a:rPr lang="fr-FR" dirty="0" err="1" smtClean="0">
                <a:solidFill>
                  <a:srgbClr val="0070C0"/>
                </a:solidFill>
              </a:rPr>
              <a:t>is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considered</a:t>
            </a:r>
            <a:r>
              <a:rPr lang="fr-FR" dirty="0" smtClean="0">
                <a:solidFill>
                  <a:srgbClr val="0070C0"/>
                </a:solidFill>
              </a:rPr>
              <a:t> as a </a:t>
            </a:r>
            <a:r>
              <a:rPr lang="fr-FR" dirty="0" err="1" smtClean="0">
                <a:solidFill>
                  <a:srgbClr val="0070C0"/>
                </a:solidFill>
              </a:rPr>
              <a:t>worst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case </a:t>
            </a:r>
            <a:r>
              <a:rPr lang="fr-FR" dirty="0" smtClean="0">
                <a:solidFill>
                  <a:srgbClr val="0070C0"/>
                </a:solidFill>
              </a:rPr>
              <a:t>scenario.</a:t>
            </a:r>
            <a:endParaRPr lang="fr-FR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compile and prioritize a list of non-seismic sources; </a:t>
            </a:r>
            <a:r>
              <a:rPr lang="en-US" b="1" dirty="0"/>
              <a:t>encourages </a:t>
            </a:r>
            <a:r>
              <a:rPr lang="en-US" dirty="0"/>
              <a:t>models of scenarios to be available, when possible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This task will be addressed after the meeting on non-seismic sources of tsunamis.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We’ll also benefit from (a) new publications on volcanic / landslide sources of tsunamis in the Caribbean, (b) the work by the Task Team leaded by </a:t>
            </a:r>
            <a:r>
              <a:rPr lang="en-US" dirty="0" err="1" smtClean="0">
                <a:solidFill>
                  <a:srgbClr val="0070C0"/>
                </a:solidFill>
              </a:rPr>
              <a:t>Valérie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Clouard</a:t>
            </a:r>
            <a:r>
              <a:rPr lang="en-US" dirty="0" smtClean="0">
                <a:solidFill>
                  <a:srgbClr val="0070C0"/>
                </a:solidFill>
              </a:rPr>
              <a:t> (see new paper published in Bulletin of Volcanology on the implementation of a VONUT procedure for volcanic tsunamis), and (c) the new IOC Technical Series report on volcanic tsunamis (TOWS ad-hoc task team).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5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091" y="219615"/>
            <a:ext cx="8614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err="1" smtClean="0"/>
              <a:t>Examples</a:t>
            </a:r>
            <a:r>
              <a:rPr lang="fr-FR" sz="2200" b="1" dirty="0" smtClean="0"/>
              <a:t> of </a:t>
            </a:r>
            <a:r>
              <a:rPr lang="fr-FR" sz="2200" b="1" dirty="0" err="1" smtClean="0"/>
              <a:t>recent</a:t>
            </a:r>
            <a:r>
              <a:rPr lang="fr-FR" sz="2200" b="1" dirty="0" smtClean="0"/>
              <a:t> publication on </a:t>
            </a:r>
            <a:r>
              <a:rPr lang="fr-FR" sz="2200" b="1" dirty="0" err="1" smtClean="0"/>
              <a:t>volcanic</a:t>
            </a:r>
            <a:r>
              <a:rPr lang="fr-FR" sz="2200" b="1" dirty="0" smtClean="0"/>
              <a:t> tsunami in the</a:t>
            </a:r>
            <a:r>
              <a:rPr lang="fr-FR" sz="2200" b="1" dirty="0" smtClean="0"/>
              <a:t> </a:t>
            </a:r>
            <a:r>
              <a:rPr lang="fr-FR" sz="2200" b="1" dirty="0" err="1"/>
              <a:t>Lesser</a:t>
            </a:r>
            <a:r>
              <a:rPr lang="fr-FR" sz="2200" b="1" dirty="0"/>
              <a:t> Antilles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7091" y="949075"/>
            <a:ext cx="5460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Poulain et al., 2023 :</a:t>
            </a:r>
          </a:p>
          <a:p>
            <a:r>
              <a:rPr lang="fr-FR" dirty="0" err="1"/>
              <a:t>Volcanic</a:t>
            </a:r>
            <a:r>
              <a:rPr lang="fr-FR" dirty="0"/>
              <a:t> </a:t>
            </a:r>
            <a:r>
              <a:rPr lang="fr-FR" dirty="0" err="1"/>
              <a:t>landslides</a:t>
            </a:r>
            <a:r>
              <a:rPr lang="fr-FR" dirty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/>
              <a:t>Mount Pelée</a:t>
            </a:r>
          </a:p>
          <a:p>
            <a:r>
              <a:rPr lang="fr-FR" dirty="0"/>
              <a:t>Volumes </a:t>
            </a:r>
            <a:r>
              <a:rPr lang="fr-FR" dirty="0" err="1"/>
              <a:t>tested</a:t>
            </a:r>
            <a:r>
              <a:rPr lang="fr-FR" dirty="0"/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	</a:t>
            </a:r>
            <a:r>
              <a:rPr lang="fr-FR" b="1" dirty="0">
                <a:solidFill>
                  <a:schemeClr val="accent2"/>
                </a:solidFill>
              </a:rPr>
              <a:t>50 x 10</a:t>
            </a:r>
            <a:r>
              <a:rPr lang="fr-FR" b="1" baseline="30000" dirty="0">
                <a:solidFill>
                  <a:schemeClr val="accent2"/>
                </a:solidFill>
              </a:rPr>
              <a:t>6</a:t>
            </a:r>
            <a:r>
              <a:rPr lang="fr-FR" b="1" dirty="0">
                <a:solidFill>
                  <a:schemeClr val="accent2"/>
                </a:solidFill>
              </a:rPr>
              <a:t> m</a:t>
            </a:r>
            <a:r>
              <a:rPr lang="fr-FR" b="1" baseline="30000" dirty="0">
                <a:solidFill>
                  <a:schemeClr val="accent2"/>
                </a:solidFill>
              </a:rPr>
              <a:t>3  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ym typeface="Wingdings" panose="05000000000000000000" pitchFamily="2" charset="2"/>
              </a:rPr>
              <a:t>Caribe </a:t>
            </a:r>
            <a:r>
              <a:rPr lang="fr-FR" b="1" dirty="0" err="1">
                <a:sym typeface="Wingdings" panose="05000000000000000000" pitchFamily="2" charset="2"/>
              </a:rPr>
              <a:t>Wave</a:t>
            </a:r>
            <a:r>
              <a:rPr lang="fr-FR" b="1" dirty="0">
                <a:sym typeface="Wingdings" panose="05000000000000000000" pitchFamily="2" charset="2"/>
              </a:rPr>
              <a:t> 23</a:t>
            </a:r>
            <a:endParaRPr lang="fr-F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	1,8 km</a:t>
            </a:r>
            <a:r>
              <a:rPr lang="fr-FR" baseline="30000" dirty="0"/>
              <a:t>3 </a:t>
            </a:r>
            <a:r>
              <a:rPr lang="fr-FR" b="1" dirty="0">
                <a:sym typeface="Wingdings" panose="05000000000000000000" pitchFamily="2" charset="2"/>
              </a:rPr>
              <a:t> DAD3 (36 </a:t>
            </a:r>
            <a:r>
              <a:rPr lang="fr-FR" b="1" dirty="0" err="1">
                <a:sym typeface="Wingdings" panose="05000000000000000000" pitchFamily="2" charset="2"/>
              </a:rPr>
              <a:t>ky</a:t>
            </a:r>
            <a:r>
              <a:rPr lang="fr-FR" b="1" dirty="0">
                <a:sym typeface="Wingdings" panose="05000000000000000000" pitchFamily="2" charset="2"/>
              </a:rPr>
              <a:t> BP)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	1,8 km</a:t>
            </a:r>
            <a:r>
              <a:rPr lang="fr-FR" baseline="30000" dirty="0"/>
              <a:t>3</a:t>
            </a:r>
            <a:r>
              <a:rPr lang="fr-FR" dirty="0"/>
              <a:t> </a:t>
            </a:r>
            <a:r>
              <a:rPr lang="fr-FR" dirty="0" err="1"/>
              <a:t>subdivided</a:t>
            </a:r>
            <a:r>
              <a:rPr lang="fr-FR" dirty="0"/>
              <a:t> in 3 successive </a:t>
            </a:r>
            <a:r>
              <a:rPr lang="fr-FR" dirty="0" err="1"/>
              <a:t>sub-events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	16,2 km</a:t>
            </a:r>
            <a:r>
              <a:rPr lang="fr-FR" baseline="30000" dirty="0"/>
              <a:t>3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	16,2 km</a:t>
            </a:r>
            <a:r>
              <a:rPr lang="fr-FR" baseline="30000" dirty="0"/>
              <a:t>3 </a:t>
            </a:r>
            <a:r>
              <a:rPr lang="fr-FR" dirty="0" err="1"/>
              <a:t>subdivided</a:t>
            </a:r>
            <a:r>
              <a:rPr lang="fr-FR" dirty="0"/>
              <a:t> in 3 successive </a:t>
            </a:r>
            <a:r>
              <a:rPr lang="fr-FR" dirty="0" err="1"/>
              <a:t>sub-events</a:t>
            </a:r>
            <a:endParaRPr lang="fr-FR" baseline="30000" dirty="0"/>
          </a:p>
        </p:txBody>
      </p:sp>
      <p:pic>
        <p:nvPicPr>
          <p:cNvPr id="4" name="Espace réservé pour une image  4" descr="Poulain2023GeophysJInt_Performance_Limits_SWmodel_landslide_generated_tsunami.pdf-Master PDF Edi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025" y="857911"/>
            <a:ext cx="4818675" cy="3354325"/>
          </a:xfrm>
          <a:prstGeom prst="rect">
            <a:avLst/>
          </a:prstGeom>
        </p:spPr>
      </p:pic>
      <p:pic>
        <p:nvPicPr>
          <p:cNvPr id="6" name="Espace réservé pour une image  4" descr="Poulain2023GeophysJInt_Performance_Limits_SWmodel_landslide_generated_tsunami.pdf-Master PDF Edi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4329" y="4510809"/>
            <a:ext cx="5857371" cy="197184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6196" y="3457234"/>
            <a:ext cx="641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Used</a:t>
            </a:r>
            <a:r>
              <a:rPr lang="fr-FR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Caribe Wave23 by MSVO to </a:t>
            </a:r>
            <a:r>
              <a:rPr lang="fr-FR" dirty="0" err="1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re-assess</a:t>
            </a:r>
            <a:r>
              <a:rPr lang="fr-FR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dirty="0" err="1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alert</a:t>
            </a:r>
            <a:r>
              <a:rPr lang="fr-FR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 local </a:t>
            </a:r>
            <a:r>
              <a:rPr lang="fr-FR" dirty="0" err="1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Prefecture</a:t>
            </a:r>
            <a:r>
              <a:rPr lang="fr-FR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fr-FR" dirty="0" err="1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instead</a:t>
            </a:r>
            <a:r>
              <a:rPr lang="fr-FR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</a:t>
            </a:r>
            <a:r>
              <a:rPr lang="fr-FR" dirty="0" err="1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LeRoy</a:t>
            </a:r>
            <a:r>
              <a:rPr lang="fr-FR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 al., 2017 tsunami source </a:t>
            </a:r>
          </a:p>
        </p:txBody>
      </p:sp>
      <p:pic>
        <p:nvPicPr>
          <p:cNvPr id="12" name="Espace réservé pour une image  4" descr="Poulain2023GeophysJInt_Performance_Limits_SWmodel_landslide_generated_tsunami.pdf-Master PDF Edito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9"/>
          <a:stretch/>
        </p:blipFill>
        <p:spPr>
          <a:xfrm>
            <a:off x="277091" y="4303400"/>
            <a:ext cx="6172200" cy="23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816" y="326117"/>
            <a:ext cx="11332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Recommendations</a:t>
            </a:r>
            <a:r>
              <a:rPr lang="fr-FR" dirty="0"/>
              <a:t> last ICG CARIBE EWS meeting, April 2023:</a:t>
            </a:r>
          </a:p>
          <a:p>
            <a:endParaRPr lang="fr-FR" dirty="0"/>
          </a:p>
          <a:p>
            <a:r>
              <a:rPr lang="en-US" dirty="0" smtClean="0"/>
              <a:t>To </a:t>
            </a:r>
            <a:r>
              <a:rPr lang="en-US" dirty="0"/>
              <a:t>WG1: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organize a regional training on the development of digital elevation models (DEMs) for tsunami inundation modeling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Still relevant but ranked as priority 2 compared to the expert meeting on non-seismic sources of tsunamis.</a:t>
            </a:r>
            <a:endParaRPr lang="en-US" dirty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As a reminder, the aims of the training would be to: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4"/>
            <a:r>
              <a:rPr lang="en-US" dirty="0">
                <a:solidFill>
                  <a:srgbClr val="0070C0"/>
                </a:solidFill>
              </a:rPr>
              <a:t>1. Review and evaluate the required methods and data sets, including</a:t>
            </a:r>
          </a:p>
          <a:p>
            <a:pPr lvl="4"/>
            <a:r>
              <a:rPr lang="en-US" dirty="0">
                <a:solidFill>
                  <a:srgbClr val="0070C0"/>
                </a:solidFill>
              </a:rPr>
              <a:t>bathymetry and coastal topography for determining the coastal hazards.</a:t>
            </a:r>
          </a:p>
          <a:p>
            <a:pPr lvl="4"/>
            <a:endParaRPr lang="en-US" dirty="0">
              <a:solidFill>
                <a:srgbClr val="0070C0"/>
              </a:solidFill>
            </a:endParaRPr>
          </a:p>
          <a:p>
            <a:pPr lvl="4"/>
            <a:r>
              <a:rPr lang="en-US" dirty="0">
                <a:solidFill>
                  <a:srgbClr val="0070C0"/>
                </a:solidFill>
              </a:rPr>
              <a:t>2. Advise the member states on the requirements for operating the</a:t>
            </a:r>
          </a:p>
          <a:p>
            <a:pPr lvl="4"/>
            <a:r>
              <a:rPr lang="en-US" dirty="0">
                <a:solidFill>
                  <a:srgbClr val="0070C0"/>
                </a:solidFill>
              </a:rPr>
              <a:t>appropriate models.</a:t>
            </a:r>
          </a:p>
          <a:p>
            <a:pPr lvl="4"/>
            <a:endParaRPr lang="en-US" dirty="0">
              <a:solidFill>
                <a:srgbClr val="0070C0"/>
              </a:solidFill>
            </a:endParaRPr>
          </a:p>
          <a:p>
            <a:pPr lvl="4"/>
            <a:r>
              <a:rPr lang="en-US" dirty="0">
                <a:solidFill>
                  <a:srgbClr val="0070C0"/>
                </a:solidFill>
              </a:rPr>
              <a:t>3. Develop capacity building for the appropriate modelling.</a:t>
            </a:r>
            <a:endParaRPr lang="fr-F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44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4704</TotalTime>
  <Words>851</Words>
  <Application>Microsoft Office PowerPoint</Application>
  <PresentationFormat>Grand écran</PresentationFormat>
  <Paragraphs>91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 PARIS</dc:creator>
  <cp:lastModifiedBy>Raphael PARIS</cp:lastModifiedBy>
  <cp:revision>27</cp:revision>
  <dcterms:created xsi:type="dcterms:W3CDTF">2024-01-18T10:08:37Z</dcterms:created>
  <dcterms:modified xsi:type="dcterms:W3CDTF">2024-01-30T14:49:58Z</dcterms:modified>
</cp:coreProperties>
</file>