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Lst>
  <p:notesMasterIdLst>
    <p:notesMasterId r:id="rId15"/>
  </p:notesMasterIdLst>
  <p:sldIdLst>
    <p:sldId id="287" r:id="rId3"/>
    <p:sldId id="311" r:id="rId4"/>
    <p:sldId id="310" r:id="rId5"/>
    <p:sldId id="297" r:id="rId6"/>
    <p:sldId id="306" r:id="rId7"/>
    <p:sldId id="301" r:id="rId8"/>
    <p:sldId id="309" r:id="rId9"/>
    <p:sldId id="285" r:id="rId10"/>
    <p:sldId id="304" r:id="rId11"/>
    <p:sldId id="305" r:id="rId12"/>
    <p:sldId id="303"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6" d="100"/>
          <a:sy n="46" d="100"/>
        </p:scale>
        <p:origin x="89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2E925-DF23-4FA8-B165-9C1442561BFF}" type="datetimeFigureOut">
              <a:rPr lang="en-US" smtClean="0"/>
              <a:t>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3992B-3FCA-494D-B5C1-EECAF4771B82}" type="slidenum">
              <a:rPr lang="en-US" smtClean="0"/>
              <a:t>‹#›</a:t>
            </a:fld>
            <a:endParaRPr lang="en-US" dirty="0"/>
          </a:p>
        </p:txBody>
      </p:sp>
    </p:spTree>
    <p:extLst>
      <p:ext uri="{BB962C8B-B14F-4D97-AF65-F5344CB8AC3E}">
        <p14:creationId xmlns:p14="http://schemas.microsoft.com/office/powerpoint/2010/main" val="365079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1D2AB-4E13-44A1-9BBC-1B7849979E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99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1D2AB-4E13-44A1-9BBC-1B7849979E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46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20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4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sp>
        <p:nvSpPr>
          <p:cNvPr id="11" name="Rectangle 10"/>
          <p:cNvSpPr/>
          <p:nvPr userDrawn="1"/>
        </p:nvSpPr>
        <p:spPr>
          <a:xfrm>
            <a:off x="581087" y="1147264"/>
            <a:ext cx="2694549" cy="1438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Roboto"/>
            </a:endParaRPr>
          </a:p>
        </p:txBody>
      </p:sp>
      <p:pic>
        <p:nvPicPr>
          <p:cNvPr id="5" name="Picture 4"/>
          <p:cNvPicPr>
            <a:picLocks noChangeAspect="1"/>
          </p:cNvPicPr>
          <p:nvPr userDrawn="1"/>
        </p:nvPicPr>
        <p:blipFill>
          <a:blip r:embed="rId3"/>
          <a:stretch>
            <a:fillRect/>
          </a:stretch>
        </p:blipFill>
        <p:spPr>
          <a:xfrm>
            <a:off x="0" y="5538507"/>
            <a:ext cx="1369543" cy="1319493"/>
          </a:xfrm>
          <a:prstGeom prst="rect">
            <a:avLst/>
          </a:prstGeom>
        </p:spPr>
      </p:pic>
      <p:pic>
        <p:nvPicPr>
          <p:cNvPr id="6" name="Picture 5">
            <a:extLst>
              <a:ext uri="{FF2B5EF4-FFF2-40B4-BE49-F238E27FC236}">
                <a16:creationId xmlns:a16="http://schemas.microsoft.com/office/drawing/2014/main" id="{A8242F0F-2E3F-4E91-AB0E-EF3AEAEE798C}"/>
              </a:ext>
            </a:extLst>
          </p:cNvPr>
          <p:cNvPicPr>
            <a:picLocks noChangeAspect="1"/>
          </p:cNvPicPr>
          <p:nvPr userDrawn="1"/>
        </p:nvPicPr>
        <p:blipFill rotWithShape="1">
          <a:blip r:embed="rId4"/>
          <a:srcRect l="9052" t="8025" r="3449" b="10944"/>
          <a:stretch/>
        </p:blipFill>
        <p:spPr>
          <a:xfrm>
            <a:off x="1369543" y="5538507"/>
            <a:ext cx="1369543" cy="1319493"/>
          </a:xfrm>
          <a:prstGeom prst="rect">
            <a:avLst/>
          </a:prstGeom>
        </p:spPr>
      </p:pic>
    </p:spTree>
    <p:extLst>
      <p:ext uri="{BB962C8B-B14F-4D97-AF65-F5344CB8AC3E}">
        <p14:creationId xmlns:p14="http://schemas.microsoft.com/office/powerpoint/2010/main" val="411699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dirty="0"/>
          </a:p>
        </p:txBody>
      </p:sp>
    </p:spTree>
    <p:extLst>
      <p:ext uri="{BB962C8B-B14F-4D97-AF65-F5344CB8AC3E}">
        <p14:creationId xmlns:p14="http://schemas.microsoft.com/office/powerpoint/2010/main" val="145774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dirty="0"/>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p:cNvSpPr/>
          <p:nvPr userDrawn="1"/>
        </p:nvSpPr>
        <p:spPr>
          <a:xfrm rot="5400000">
            <a:off x="1974074" y="3090727"/>
            <a:ext cx="1328398" cy="125771"/>
          </a:xfrm>
          <a:prstGeom prst="rect">
            <a:avLst/>
          </a:prstGeom>
          <a:solidFill>
            <a:srgbClr val="41B7C8"/>
          </a:solidFill>
          <a:ln w="12700">
            <a:miter lim="400000"/>
          </a:ln>
        </p:spPr>
        <p:txBody>
          <a:bodyPr lIns="65023" tIns="65023" rIns="65023" bIns="65023" anchor="ctr"/>
          <a:lstStyle/>
          <a:p>
            <a:pPr>
              <a:defRPr>
                <a:solidFill>
                  <a:srgbClr val="3C3C3C"/>
                </a:solidFill>
              </a:defRPr>
            </a:pPr>
            <a:endParaRPr dirty="0"/>
          </a:p>
        </p:txBody>
      </p:sp>
      <p:sp>
        <p:nvSpPr>
          <p:cNvPr id="2" name="Rectangle 1"/>
          <p:cNvSpPr/>
          <p:nvPr userDrawn="1"/>
        </p:nvSpPr>
        <p:spPr>
          <a:xfrm>
            <a:off x="0" y="0"/>
            <a:ext cx="2445868" cy="6858000"/>
          </a:xfrm>
          <a:prstGeom prst="rect">
            <a:avLst/>
          </a:prstGeom>
          <a:solidFill>
            <a:srgbClr val="41B7C8"/>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455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fld id="{643FC5E1-7CF7-4645-8D0E-ACF82B9098DE}" type="slidenum">
              <a:rPr lang="en-US" smtClean="0"/>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solidFill>
                <a:srgbClr val="EEECE1"/>
              </a:solidFill>
            </a:endParaRPr>
          </a:p>
        </p:txBody>
      </p:sp>
      <p:sp>
        <p:nvSpPr>
          <p:cNvPr id="6" name="Date Placeholder 3"/>
          <p:cNvSpPr>
            <a:spLocks noGrp="1"/>
          </p:cNvSpPr>
          <p:nvPr>
            <p:ph type="dt" sz="half" idx="12"/>
          </p:nvPr>
        </p:nvSpPr>
        <p:spPr/>
        <p:txBody>
          <a:bodyPr/>
          <a:lstStyle>
            <a:lvl1pPr>
              <a:defRPr/>
            </a:lvl1pPr>
          </a:lstStyle>
          <a:p>
            <a:fld id="{0FF60231-EA65-469D-8886-FEF08D03673B}" type="datetimeFigureOut">
              <a:rPr lang="en-US" smtClean="0">
                <a:solidFill>
                  <a:srgbClr val="EEECE1"/>
                </a:solidFill>
              </a:rPr>
              <a:pPr/>
              <a:t>2/1/2024</a:t>
            </a:fld>
            <a:endParaRPr lang="en-US" dirty="0">
              <a:solidFill>
                <a:srgbClr val="EEECE1"/>
              </a:solidFill>
            </a:endParaRPr>
          </a:p>
        </p:txBody>
      </p:sp>
    </p:spTree>
    <p:extLst>
      <p:ext uri="{BB962C8B-B14F-4D97-AF65-F5344CB8AC3E}">
        <p14:creationId xmlns:p14="http://schemas.microsoft.com/office/powerpoint/2010/main" val="206042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643FC5E1-7CF7-4645-8D0E-ACF82B9098DE}" type="slidenum">
              <a:rPr lang="en-US" smtClean="0"/>
              <a:pPr/>
              <a:t>‹#›</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solidFill>
                <a:srgbClr val="EEECE1"/>
              </a:solidFill>
            </a:endParaRPr>
          </a:p>
        </p:txBody>
      </p:sp>
      <p:sp>
        <p:nvSpPr>
          <p:cNvPr id="5" name="Date Placeholder 3"/>
          <p:cNvSpPr>
            <a:spLocks noGrp="1"/>
          </p:cNvSpPr>
          <p:nvPr>
            <p:ph type="dt" sz="half" idx="12"/>
          </p:nvPr>
        </p:nvSpPr>
        <p:spPr/>
        <p:txBody>
          <a:bodyPr/>
          <a:lstStyle>
            <a:lvl1pPr>
              <a:defRPr/>
            </a:lvl1pPr>
          </a:lstStyle>
          <a:p>
            <a:fld id="{0FF60231-EA65-469D-8886-FEF08D03673B}" type="datetimeFigureOut">
              <a:rPr lang="en-US" smtClean="0">
                <a:solidFill>
                  <a:srgbClr val="EEECE1"/>
                </a:solidFill>
              </a:rPr>
              <a:pPr/>
              <a:t>2/1/2024</a:t>
            </a:fld>
            <a:endParaRPr lang="en-US" dirty="0">
              <a:solidFill>
                <a:srgbClr val="EEECE1"/>
              </a:solidFill>
            </a:endParaRPr>
          </a:p>
        </p:txBody>
      </p:sp>
    </p:spTree>
    <p:extLst>
      <p:ext uri="{BB962C8B-B14F-4D97-AF65-F5344CB8AC3E}">
        <p14:creationId xmlns:p14="http://schemas.microsoft.com/office/powerpoint/2010/main" val="134297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fld id="{643FC5E1-7CF7-4645-8D0E-ACF82B9098DE}" type="slidenum">
              <a:rPr lang="en-US" smtClean="0"/>
              <a:pPr/>
              <a:t>‹#›</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solidFill>
                <a:srgbClr val="EEECE1"/>
              </a:solidFill>
            </a:endParaRPr>
          </a:p>
        </p:txBody>
      </p:sp>
      <p:sp>
        <p:nvSpPr>
          <p:cNvPr id="9" name="Date Placeholder 3"/>
          <p:cNvSpPr>
            <a:spLocks noGrp="1"/>
          </p:cNvSpPr>
          <p:nvPr>
            <p:ph type="dt" sz="half" idx="12"/>
          </p:nvPr>
        </p:nvSpPr>
        <p:spPr/>
        <p:txBody>
          <a:bodyPr/>
          <a:lstStyle>
            <a:lvl1pPr>
              <a:defRPr/>
            </a:lvl1pPr>
          </a:lstStyle>
          <a:p>
            <a:fld id="{0FF60231-EA65-469D-8886-FEF08D03673B}" type="datetimeFigureOut">
              <a:rPr lang="en-US" smtClean="0">
                <a:solidFill>
                  <a:srgbClr val="EEECE1"/>
                </a:solidFill>
              </a:rPr>
              <a:pPr/>
              <a:t>2/1/2024</a:t>
            </a:fld>
            <a:endParaRPr lang="en-US" dirty="0">
              <a:solidFill>
                <a:srgbClr val="EEECE1"/>
              </a:solidFill>
            </a:endParaRPr>
          </a:p>
        </p:txBody>
      </p:sp>
    </p:spTree>
    <p:extLst>
      <p:ext uri="{BB962C8B-B14F-4D97-AF65-F5344CB8AC3E}">
        <p14:creationId xmlns:p14="http://schemas.microsoft.com/office/powerpoint/2010/main" val="2926551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dirty="0"/>
          </a:p>
        </p:txBody>
      </p:sp>
      <p:sp>
        <p:nvSpPr>
          <p:cNvPr id="11" name="Rectangle 10"/>
          <p:cNvSpPr/>
          <p:nvPr userDrawn="1"/>
        </p:nvSpPr>
        <p:spPr>
          <a:xfrm>
            <a:off x="0" y="-7428"/>
            <a:ext cx="12192000" cy="6858000"/>
          </a:xfrm>
          <a:prstGeom prst="rect">
            <a:avLst/>
          </a:prstGeom>
          <a:solidFill>
            <a:srgbClr val="41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p:cNvSpPr/>
          <p:nvPr userDrawn="1"/>
        </p:nvSpPr>
        <p:spPr>
          <a:xfrm>
            <a:off x="5176381" y="3421572"/>
            <a:ext cx="2018851" cy="15585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dirty="0"/>
          </a:p>
        </p:txBody>
      </p:sp>
    </p:spTree>
    <p:extLst>
      <p:ext uri="{BB962C8B-B14F-4D97-AF65-F5344CB8AC3E}">
        <p14:creationId xmlns:p14="http://schemas.microsoft.com/office/powerpoint/2010/main" val="1302229442"/>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dirty="0"/>
          </a:p>
        </p:txBody>
      </p: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dirty="0"/>
          </a:p>
        </p:txBody>
      </p:sp>
      <p:sp>
        <p:nvSpPr>
          <p:cNvPr id="11" name="Rectangle 10"/>
          <p:cNvSpPr/>
          <p:nvPr userDrawn="1"/>
        </p:nvSpPr>
        <p:spPr>
          <a:xfrm>
            <a:off x="0" y="0"/>
            <a:ext cx="12192000" cy="6858000"/>
          </a:xfrm>
          <a:prstGeom prst="rect">
            <a:avLst/>
          </a:prstGeom>
          <a:solidFill>
            <a:srgbClr val="41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6104098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82"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itic.ioc-unesco.org/index.php?option=com_content&amp;view=category&amp;layout=blog&amp;id=2280&amp;Itemid=2806" TargetMode="Externa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418525" y="844964"/>
            <a:ext cx="8072135" cy="6093976"/>
          </a:xfrm>
          <a:prstGeom prst="rect">
            <a:avLst/>
          </a:prstGeom>
          <a:noFill/>
        </p:spPr>
        <p:txBody>
          <a:bodyPr wrap="square" rtlCol="0">
            <a:spAutoFit/>
          </a:bodyPr>
          <a:lstStyle/>
          <a:p>
            <a:pPr algn="ctr"/>
            <a:endParaRPr lang="en-US" sz="3200" b="1" dirty="0">
              <a:solidFill>
                <a:schemeClr val="tx2"/>
              </a:solidFill>
            </a:endParaRPr>
          </a:p>
          <a:p>
            <a:pPr algn="ctr"/>
            <a:endParaRPr lang="en-US" sz="3200" b="1" dirty="0">
              <a:solidFill>
                <a:schemeClr val="tx2"/>
              </a:solidFill>
            </a:endParaRPr>
          </a:p>
          <a:p>
            <a:pPr algn="ctr"/>
            <a:r>
              <a:rPr lang="en-US" sz="3200" b="1" dirty="0">
                <a:solidFill>
                  <a:schemeClr val="tx2"/>
                </a:solidFill>
              </a:rPr>
              <a:t>ICG/CARIBE EWS OFFICERS’ MEETING</a:t>
            </a:r>
          </a:p>
          <a:p>
            <a:pPr algn="ctr"/>
            <a:r>
              <a:rPr lang="en-US" sz="3200" b="1" dirty="0">
                <a:solidFill>
                  <a:schemeClr val="tx2"/>
                </a:solidFill>
              </a:rPr>
              <a:t>01-02 February 2024</a:t>
            </a:r>
          </a:p>
          <a:p>
            <a:pPr algn="ctr"/>
            <a:r>
              <a:rPr lang="en-US" sz="3200" b="1" dirty="0">
                <a:solidFill>
                  <a:schemeClr val="tx2"/>
                </a:solidFill>
              </a:rPr>
              <a:t>Online</a:t>
            </a:r>
          </a:p>
          <a:p>
            <a:pPr algn="ctr"/>
            <a:endParaRPr lang="en-US" sz="3200" b="1" dirty="0">
              <a:solidFill>
                <a:schemeClr val="tx2"/>
              </a:solidFill>
            </a:endParaRPr>
          </a:p>
          <a:p>
            <a:pPr algn="ctr"/>
            <a:r>
              <a:rPr lang="en-US" sz="3200" b="1" dirty="0">
                <a:solidFill>
                  <a:schemeClr val="tx2"/>
                </a:solidFill>
              </a:rPr>
              <a:t>3.1 Report of the Caribbean Tsunami Information Centre (CTIC) </a:t>
            </a:r>
          </a:p>
          <a:p>
            <a:pPr algn="ctr"/>
            <a:r>
              <a:rPr lang="en-US" sz="3200" b="1" dirty="0">
                <a:solidFill>
                  <a:schemeClr val="tx2"/>
                </a:solidFill>
              </a:rPr>
              <a:t>April 2023 – January 2024</a:t>
            </a:r>
          </a:p>
          <a:p>
            <a:endParaRPr lang="en-US" sz="3200" b="1" dirty="0">
              <a:solidFill>
                <a:schemeClr val="tx2"/>
              </a:solidFill>
            </a:endParaRPr>
          </a:p>
          <a:p>
            <a:pPr algn="ctr"/>
            <a:r>
              <a:rPr lang="en-US" sz="2400" b="1" dirty="0">
                <a:solidFill>
                  <a:schemeClr val="tx2"/>
                </a:solidFill>
              </a:rPr>
              <a:t>Alison Brome</a:t>
            </a:r>
          </a:p>
          <a:p>
            <a:pPr algn="ctr"/>
            <a:r>
              <a:rPr lang="en-US" sz="2400" dirty="0">
                <a:solidFill>
                  <a:schemeClr val="tx2"/>
                </a:solidFill>
              </a:rPr>
              <a:t>Programme Officer, CTIC</a:t>
            </a:r>
          </a:p>
          <a:p>
            <a:pPr marL="285750" indent="-285750">
              <a:buFont typeface="Arial" panose="020B0604020202020204" pitchFamily="34" charset="0"/>
              <a:buChar char="•"/>
            </a:pPr>
            <a:endParaRPr lang="en-US" sz="2200" dirty="0">
              <a:solidFill>
                <a:schemeClr val="tx2"/>
              </a:solidFill>
            </a:endParaRPr>
          </a:p>
        </p:txBody>
      </p:sp>
      <p:pic>
        <p:nvPicPr>
          <p:cNvPr id="2" name="Picture 1">
            <a:extLst>
              <a:ext uri="{FF2B5EF4-FFF2-40B4-BE49-F238E27FC236}">
                <a16:creationId xmlns:a16="http://schemas.microsoft.com/office/drawing/2014/main" id="{B288B1EB-186E-185F-50A9-4DD1D00668DD}"/>
              </a:ext>
            </a:extLst>
          </p:cNvPr>
          <p:cNvPicPr>
            <a:picLocks noChangeAspect="1"/>
          </p:cNvPicPr>
          <p:nvPr/>
        </p:nvPicPr>
        <p:blipFill>
          <a:blip r:embed="rId2"/>
          <a:stretch>
            <a:fillRect/>
          </a:stretch>
        </p:blipFill>
        <p:spPr>
          <a:xfrm>
            <a:off x="5771782" y="184221"/>
            <a:ext cx="1365622" cy="1036410"/>
          </a:xfrm>
          <a:prstGeom prst="rect">
            <a:avLst/>
          </a:prstGeom>
        </p:spPr>
      </p:pic>
      <p:pic>
        <p:nvPicPr>
          <p:cNvPr id="3" name="Google Shape;160;p1" descr="Logo, company name&#10;&#10;Description automatically generated">
            <a:extLst>
              <a:ext uri="{FF2B5EF4-FFF2-40B4-BE49-F238E27FC236}">
                <a16:creationId xmlns:a16="http://schemas.microsoft.com/office/drawing/2014/main" id="{86B2A878-0ADC-B10A-19DA-FDAC306D1CE1}"/>
              </a:ext>
            </a:extLst>
          </p:cNvPr>
          <p:cNvPicPr preferRelativeResize="0"/>
          <p:nvPr/>
        </p:nvPicPr>
        <p:blipFill rotWithShape="1">
          <a:blip r:embed="rId3">
            <a:alphaModFix/>
          </a:blip>
          <a:srcRect/>
          <a:stretch/>
        </p:blipFill>
        <p:spPr>
          <a:xfrm>
            <a:off x="4935580" y="435816"/>
            <a:ext cx="836202" cy="784815"/>
          </a:xfrm>
          <a:prstGeom prst="rect">
            <a:avLst/>
          </a:prstGeom>
          <a:noFill/>
          <a:ln>
            <a:noFill/>
          </a:ln>
        </p:spPr>
      </p:pic>
    </p:spTree>
    <p:extLst>
      <p:ext uri="{BB962C8B-B14F-4D97-AF65-F5344CB8AC3E}">
        <p14:creationId xmlns:p14="http://schemas.microsoft.com/office/powerpoint/2010/main" val="388666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DF06-E486-4D20-A247-92C0D0BCA1A3}"/>
              </a:ext>
            </a:extLst>
          </p:cNvPr>
          <p:cNvSpPr>
            <a:spLocks noGrp="1"/>
          </p:cNvSpPr>
          <p:nvPr>
            <p:ph type="title"/>
          </p:nvPr>
        </p:nvSpPr>
        <p:spPr/>
        <p:txBody>
          <a:bodyPr/>
          <a:lstStyle/>
          <a:p>
            <a:r>
              <a:rPr lang="en-US" b="1" dirty="0"/>
              <a:t>Follow-up Actions:</a:t>
            </a:r>
          </a:p>
        </p:txBody>
      </p:sp>
      <p:graphicFrame>
        <p:nvGraphicFramePr>
          <p:cNvPr id="4" name="Content Placeholder 3">
            <a:extLst>
              <a:ext uri="{FF2B5EF4-FFF2-40B4-BE49-F238E27FC236}">
                <a16:creationId xmlns:a16="http://schemas.microsoft.com/office/drawing/2014/main" id="{C158D45A-186B-4A89-9512-F66BC0788E92}"/>
              </a:ext>
            </a:extLst>
          </p:cNvPr>
          <p:cNvGraphicFramePr>
            <a:graphicFrameLocks noGrp="1"/>
          </p:cNvGraphicFramePr>
          <p:nvPr>
            <p:ph idx="1"/>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3491978434"/>
                    </a:ext>
                  </a:extLst>
                </a:gridCol>
              </a:tblGrid>
              <a:tr h="0">
                <a:tc>
                  <a:txBody>
                    <a:bodyPr/>
                    <a:lstStyle/>
                    <a:p>
                      <a:pPr marL="0" marR="0">
                        <a:spcBef>
                          <a:spcPts val="0"/>
                        </a:spcBef>
                        <a:spcAft>
                          <a:spcPts val="0"/>
                        </a:spcAft>
                      </a:pPr>
                      <a:r>
                        <a:rPr lang="en-US" sz="100" dirty="0">
                          <a:effectLst/>
                        </a:rPr>
                        <a:t>Advise countries currently implementing Tsunami Ready to follow Manuals and Guides 74 Standard guidelines for the Tsunami Ready Recognition Programme </a:t>
                      </a:r>
                      <a:endParaRPr lang="en-US" sz="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276202699"/>
                  </a:ext>
                </a:extLst>
              </a:tr>
              <a:tr h="0">
                <a:tc>
                  <a:txBody>
                    <a:bodyPr/>
                    <a:lstStyle/>
                    <a:p>
                      <a:pPr marL="0" marR="0">
                        <a:spcBef>
                          <a:spcPts val="0"/>
                        </a:spcBef>
                        <a:spcAft>
                          <a:spcPts val="0"/>
                        </a:spcAft>
                      </a:pPr>
                      <a:r>
                        <a:rPr lang="en-US" sz="100" dirty="0">
                          <a:effectLst/>
                        </a:rPr>
                        <a:t>Continue collaboration to mobilize funding and in-kind support</a:t>
                      </a:r>
                      <a:endParaRPr lang="en-US" sz="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716832005"/>
                  </a:ext>
                </a:extLst>
              </a:tr>
              <a:tr h="0">
                <a:tc>
                  <a:txBody>
                    <a:bodyPr/>
                    <a:lstStyle/>
                    <a:p>
                      <a:pPr marL="0" marR="0">
                        <a:spcBef>
                          <a:spcPts val="0"/>
                        </a:spcBef>
                        <a:spcAft>
                          <a:spcPts val="0"/>
                        </a:spcAft>
                      </a:pPr>
                      <a:r>
                        <a:rPr lang="en-US" sz="100" dirty="0">
                          <a:effectLst/>
                        </a:rPr>
                        <a:t>Instructs CTIC to identify actions arising from Caribe Wave Exercise 2021 and coordinate with corresponding Working Groups and Task Teams follow up actions</a:t>
                      </a:r>
                      <a:endParaRPr lang="en-US" sz="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575573807"/>
                  </a:ext>
                </a:extLst>
              </a:tr>
              <a:tr h="0">
                <a:tc>
                  <a:txBody>
                    <a:bodyPr/>
                    <a:lstStyle/>
                    <a:p>
                      <a:pPr marL="0" marR="0">
                        <a:spcBef>
                          <a:spcPts val="0"/>
                        </a:spcBef>
                        <a:spcAft>
                          <a:spcPts val="0"/>
                        </a:spcAft>
                      </a:pPr>
                      <a:r>
                        <a:rPr lang="en-US" sz="100" dirty="0">
                          <a:effectLst/>
                        </a:rPr>
                        <a:t>Requests the Caribbean Tsunami Information Center (CTIC) to develop specific public awareness materials for local tsunami events</a:t>
                      </a:r>
                      <a:endParaRPr lang="en-US" sz="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944356429"/>
                  </a:ext>
                </a:extLst>
              </a:tr>
              <a:tr h="0">
                <a:tc>
                  <a:txBody>
                    <a:bodyPr/>
                    <a:lstStyle/>
                    <a:p>
                      <a:pPr marL="0" marR="0">
                        <a:spcBef>
                          <a:spcPts val="0"/>
                        </a:spcBef>
                        <a:spcAft>
                          <a:spcPts val="0"/>
                        </a:spcAft>
                      </a:pPr>
                      <a:r>
                        <a:rPr lang="en-US" sz="100" dirty="0">
                          <a:effectLst/>
                        </a:rPr>
                        <a:t>Communicate with Member States to identify those interested in Tsunami Ready</a:t>
                      </a:r>
                      <a:endParaRPr lang="en-US" sz="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379443927"/>
                  </a:ext>
                </a:extLst>
              </a:tr>
            </a:tbl>
          </a:graphicData>
        </a:graphic>
      </p:graphicFrame>
      <p:sp>
        <p:nvSpPr>
          <p:cNvPr id="7" name="TextBox 6">
            <a:extLst>
              <a:ext uri="{FF2B5EF4-FFF2-40B4-BE49-F238E27FC236}">
                <a16:creationId xmlns:a16="http://schemas.microsoft.com/office/drawing/2014/main" id="{DDE34917-DF32-4ABC-8627-E5DFB917DAA1}"/>
              </a:ext>
            </a:extLst>
          </p:cNvPr>
          <p:cNvSpPr txBox="1"/>
          <p:nvPr/>
        </p:nvSpPr>
        <p:spPr>
          <a:xfrm>
            <a:off x="0" y="738485"/>
            <a:ext cx="12192000" cy="4893647"/>
          </a:xfrm>
          <a:prstGeom prst="rect">
            <a:avLst/>
          </a:prstGeom>
          <a:noFill/>
        </p:spPr>
        <p:txBody>
          <a:bodyPr wrap="square">
            <a:spAutoFit/>
          </a:bodyPr>
          <a:lstStyle/>
          <a:p>
            <a:pPr marL="285750" indent="-285750">
              <a:buFont typeface="Arial" panose="020B0604020202020204" pitchFamily="34" charset="0"/>
              <a:buChar char="•"/>
            </a:pPr>
            <a:r>
              <a:rPr lang="en-US" sz="2600" dirty="0"/>
              <a:t>Recommends deeper cooperation between CTIC, CTWP, ITIC, ICG/CARIBE-EWS WG4, the Task Team on Tsunami Ready, and partners including UNDRR and the Regional Early Warning System Consortium (REWSC) to support Member State preparedness and resilience - </a:t>
            </a:r>
            <a:r>
              <a:rPr lang="en-US" sz="2600" b="1" dirty="0"/>
              <a:t>ongoing</a:t>
            </a:r>
          </a:p>
          <a:p>
            <a:pPr marL="285750" indent="-285750">
              <a:buFont typeface="Arial" panose="020B0604020202020204" pitchFamily="34" charset="0"/>
              <a:buChar char="•"/>
            </a:pPr>
            <a:r>
              <a:rPr lang="en-US" sz="2600" dirty="0"/>
              <a:t>Further Recommends that the CTIC continues efforts for technical cooperation and in association with the TSU to pursue the formalization of agreements to provide a sustainable framework – </a:t>
            </a:r>
            <a:r>
              <a:rPr lang="en-US" sz="2600" b="1" dirty="0"/>
              <a:t>ongoing, CDEMA MOU in process under UNESCO Cluster Office for Caribbean</a:t>
            </a:r>
          </a:p>
          <a:p>
            <a:pPr marL="285750" indent="-285750">
              <a:buFont typeface="Arial" panose="020B0604020202020204" pitchFamily="34" charset="0"/>
              <a:buChar char="•"/>
            </a:pPr>
            <a:r>
              <a:rPr lang="en-US" sz="2600" dirty="0"/>
              <a:t>Further requests CTIC in association with the Tsunami Ready Task Team and Member States determine the target number of communities in the CARIBE-EWS for Tsunami Ready recognition by 2030 – </a:t>
            </a:r>
            <a:r>
              <a:rPr lang="en-US" sz="2600" b="1" dirty="0"/>
              <a:t>ongoing, to be further reinforced with restructured WGs &amp; TT</a:t>
            </a:r>
          </a:p>
        </p:txBody>
      </p:sp>
    </p:spTree>
    <p:extLst>
      <p:ext uri="{BB962C8B-B14F-4D97-AF65-F5344CB8AC3E}">
        <p14:creationId xmlns:p14="http://schemas.microsoft.com/office/powerpoint/2010/main" val="190131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733246"/>
            <a:ext cx="12192000" cy="6001643"/>
          </a:xfrm>
          <a:prstGeom prst="rect">
            <a:avLst/>
          </a:prstGeom>
        </p:spPr>
        <p:txBody>
          <a:bodyPr wrap="square">
            <a:spAutoFit/>
          </a:bodyPr>
          <a:lstStyle/>
          <a:p>
            <a:pPr marL="342900" indent="-342900">
              <a:buFont typeface="Arial" panose="020B0604020202020204" pitchFamily="34" charset="0"/>
              <a:buChar char="•"/>
            </a:pPr>
            <a:r>
              <a:rPr lang="en-US" sz="2400" dirty="0"/>
              <a:t>Renewal of IOC MOU with Government of Barbados in process due 11 June 2023, draft MOU and Cabinet Paper referred to the Permanent Secretary, Ministry of Blue Economy.  CTIC to provide further follow up</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Review of previous efforts and initiate considerations for revamp of CTIC Board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Financial and human resource constraints, implications for achievements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Maximisation of opportunities for enhanced technical collaboration and resource mobilization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Need for sustained preparedness activities for tsunamis &amp; deepening existing mechanisms and exploration of new opportunities to facilitate the integration of impacts and risks associated with other coastal hazards within CARIBE EWS - UNDRR-led Early Warning Systems for All (EWS4ALL) initiative</a:t>
            </a:r>
          </a:p>
          <a:p>
            <a:endParaRPr lang="en-US" sz="2400" dirty="0"/>
          </a:p>
          <a:p>
            <a:pPr marL="342900" indent="-342900">
              <a:buFont typeface="Arial" panose="020B0604020202020204" pitchFamily="34" charset="0"/>
              <a:buChar char="•"/>
            </a:pPr>
            <a:r>
              <a:rPr lang="en-US" sz="2400" dirty="0"/>
              <a:t>Limited avenues distribution of hard copy education and outreach materials</a:t>
            </a:r>
          </a:p>
        </p:txBody>
      </p:sp>
      <p:sp>
        <p:nvSpPr>
          <p:cNvPr id="8" name="Rectangle 7">
            <a:extLst>
              <a:ext uri="{FF2B5EF4-FFF2-40B4-BE49-F238E27FC236}">
                <a16:creationId xmlns:a16="http://schemas.microsoft.com/office/drawing/2014/main" id="{CEC5CC6A-6098-4C92-9F66-DCD74CA18A14}"/>
              </a:ext>
            </a:extLst>
          </p:cNvPr>
          <p:cNvSpPr/>
          <p:nvPr/>
        </p:nvSpPr>
        <p:spPr>
          <a:xfrm>
            <a:off x="310393" y="200061"/>
            <a:ext cx="6116611" cy="584775"/>
          </a:xfrm>
          <a:prstGeom prst="rect">
            <a:avLst/>
          </a:prstGeom>
        </p:spPr>
        <p:txBody>
          <a:bodyPr wrap="none">
            <a:spAutoFit/>
          </a:bodyPr>
          <a:lstStyle/>
          <a:p>
            <a:r>
              <a:rPr lang="en-US" sz="3200" dirty="0"/>
              <a:t>CTIC Considerations and Challenges</a:t>
            </a:r>
          </a:p>
        </p:txBody>
      </p:sp>
    </p:spTree>
    <p:extLst>
      <p:ext uri="{BB962C8B-B14F-4D97-AF65-F5344CB8AC3E}">
        <p14:creationId xmlns:p14="http://schemas.microsoft.com/office/powerpoint/2010/main" val="351683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676699" y="2351782"/>
            <a:ext cx="6157912" cy="1077218"/>
          </a:xfrm>
          <a:prstGeom prst="rect">
            <a:avLst/>
          </a:prstGeom>
          <a:noFill/>
        </p:spPr>
        <p:txBody>
          <a:bodyPr wrap="square" rtlCol="0">
            <a:spAutoFit/>
          </a:bodyPr>
          <a:lstStyle/>
          <a:p>
            <a:pPr algn="ctr"/>
            <a:r>
              <a:rPr lang="en-US" sz="3200" b="1" dirty="0">
                <a:solidFill>
                  <a:schemeClr val="tx2"/>
                </a:solidFill>
              </a:rPr>
              <a:t>Thank You</a:t>
            </a:r>
          </a:p>
          <a:p>
            <a:pPr algn="ctr"/>
            <a:r>
              <a:rPr lang="en-US" sz="3200" b="1" dirty="0">
                <a:solidFill>
                  <a:schemeClr val="tx2"/>
                </a:solidFill>
              </a:rPr>
              <a:t>a.brome@unesco.org</a:t>
            </a:r>
          </a:p>
        </p:txBody>
      </p:sp>
    </p:spTree>
    <p:extLst>
      <p:ext uri="{BB962C8B-B14F-4D97-AF65-F5344CB8AC3E}">
        <p14:creationId xmlns:p14="http://schemas.microsoft.com/office/powerpoint/2010/main" val="370385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8CC1-7BD5-08A8-3969-E58859852ACC}"/>
              </a:ext>
            </a:extLst>
          </p:cNvPr>
          <p:cNvSpPr>
            <a:spLocks noGrp="1"/>
          </p:cNvSpPr>
          <p:nvPr>
            <p:ph type="title"/>
          </p:nvPr>
        </p:nvSpPr>
        <p:spPr/>
        <p:txBody>
          <a:bodyPr/>
          <a:lstStyle/>
          <a:p>
            <a:endParaRPr lang="en-US" sz="3200" b="1" dirty="0"/>
          </a:p>
        </p:txBody>
      </p:sp>
      <p:sp>
        <p:nvSpPr>
          <p:cNvPr id="4" name="TextBox 3">
            <a:extLst>
              <a:ext uri="{FF2B5EF4-FFF2-40B4-BE49-F238E27FC236}">
                <a16:creationId xmlns:a16="http://schemas.microsoft.com/office/drawing/2014/main" id="{643AD7C9-FE6E-2960-5411-EEC5F4633E59}"/>
              </a:ext>
            </a:extLst>
          </p:cNvPr>
          <p:cNvSpPr txBox="1"/>
          <p:nvPr/>
        </p:nvSpPr>
        <p:spPr>
          <a:xfrm>
            <a:off x="0" y="602049"/>
            <a:ext cx="4463392" cy="4900975"/>
          </a:xfrm>
          <a:prstGeom prst="rect">
            <a:avLst/>
          </a:prstGeom>
        </p:spPr>
        <p:txBody>
          <a:bodyPr vert="horz" lIns="91440" tIns="45720" rIns="91440" bIns="45720" rtlCol="0" anchor="t">
            <a:normAutofit/>
          </a:bodyPr>
          <a:lstStyle/>
          <a:p>
            <a:pPr>
              <a:lnSpc>
                <a:spcPct val="90000"/>
              </a:lnSpc>
              <a:spcAft>
                <a:spcPts val="600"/>
              </a:spcAft>
            </a:pPr>
            <a:r>
              <a:rPr lang="en-US" sz="2000" dirty="0">
                <a:hlinkClick r:id="rId2"/>
              </a:rPr>
              <a:t>http://itic.ioc-unesco.org/index.php?option=com_content&amp;view=category&amp;layout=blog&amp;id=2280&amp;Itemid=2806</a:t>
            </a:r>
            <a:endParaRPr lang="en-US" sz="2000" dirty="0"/>
          </a:p>
          <a:p>
            <a:pPr marL="342900" indent="-342900">
              <a:lnSpc>
                <a:spcPct val="90000"/>
              </a:lnSpc>
              <a:spcAft>
                <a:spcPts val="600"/>
              </a:spcAft>
              <a:buFont typeface="Arial" panose="020B0604020202020204" pitchFamily="34" charset="0"/>
              <a:buChar char="•"/>
            </a:pPr>
            <a:r>
              <a:rPr lang="en-US" sz="2000" dirty="0"/>
              <a:t>Deshaies, Guadeloupe, </a:t>
            </a:r>
            <a:r>
              <a:rPr lang="en-US" sz="2000" b="1" dirty="0"/>
              <a:t>FRANCE:</a:t>
            </a:r>
            <a:r>
              <a:rPr lang="en-US" sz="2000" dirty="0"/>
              <a:t> 01 June 2023, Self-funded</a:t>
            </a:r>
          </a:p>
          <a:p>
            <a:pPr marL="342900" indent="-342900">
              <a:lnSpc>
                <a:spcPct val="90000"/>
              </a:lnSpc>
              <a:spcAft>
                <a:spcPts val="600"/>
              </a:spcAft>
              <a:buFont typeface="Arial" panose="020B0604020202020204" pitchFamily="34" charset="0"/>
              <a:buChar char="•"/>
            </a:pPr>
            <a:r>
              <a:rPr lang="en-US" sz="2000" dirty="0"/>
              <a:t>Saint George Parish, </a:t>
            </a:r>
            <a:r>
              <a:rPr lang="en-US" sz="2000" b="1" dirty="0"/>
              <a:t>ST. VINCENT AND THE GRENADINES: </a:t>
            </a:r>
            <a:r>
              <a:rPr lang="en-US" sz="2000" dirty="0"/>
              <a:t>25 August 2023, ITIC-CAR USAID/BHA </a:t>
            </a:r>
            <a:r>
              <a:rPr lang="en-US" sz="2000" b="1" dirty="0"/>
              <a:t> </a:t>
            </a:r>
          </a:p>
          <a:p>
            <a:pPr marL="342900" indent="-342900">
              <a:lnSpc>
                <a:spcPct val="90000"/>
              </a:lnSpc>
              <a:spcAft>
                <a:spcPts val="600"/>
              </a:spcAft>
              <a:buFont typeface="Arial" panose="020B0604020202020204" pitchFamily="34" charset="0"/>
              <a:buChar char="•"/>
            </a:pPr>
            <a:r>
              <a:rPr lang="en-US" sz="2000" dirty="0"/>
              <a:t>Christ Church West, </a:t>
            </a:r>
            <a:r>
              <a:rPr lang="en-US" sz="2000" b="1" dirty="0"/>
              <a:t>BARBADOS</a:t>
            </a:r>
            <a:r>
              <a:rPr lang="en-US" sz="2000" dirty="0"/>
              <a:t>: 04 September 2023, ITIC-CAR USAID/BHA </a:t>
            </a:r>
          </a:p>
          <a:p>
            <a:pPr>
              <a:lnSpc>
                <a:spcPct val="90000"/>
              </a:lnSpc>
              <a:spcAft>
                <a:spcPts val="600"/>
              </a:spcAft>
            </a:pPr>
            <a:endParaRPr lang="en-US" sz="200" dirty="0"/>
          </a:p>
          <a:p>
            <a:pPr>
              <a:lnSpc>
                <a:spcPct val="90000"/>
              </a:lnSpc>
              <a:spcAft>
                <a:spcPts val="600"/>
              </a:spcAft>
            </a:pPr>
            <a:endParaRPr lang="en-US" sz="2000" b="1" dirty="0"/>
          </a:p>
          <a:p>
            <a:pPr>
              <a:lnSpc>
                <a:spcPct val="90000"/>
              </a:lnSpc>
              <a:spcAft>
                <a:spcPts val="600"/>
              </a:spcAft>
            </a:pPr>
            <a:endParaRPr lang="en-US" sz="2000" b="1" dirty="0"/>
          </a:p>
          <a:p>
            <a:pPr marL="34290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p:txBody>
      </p:sp>
      <p:sp>
        <p:nvSpPr>
          <p:cNvPr id="6" name="Title 1">
            <a:extLst>
              <a:ext uri="{FF2B5EF4-FFF2-40B4-BE49-F238E27FC236}">
                <a16:creationId xmlns:a16="http://schemas.microsoft.com/office/drawing/2014/main" id="{D99154F8-3C47-7586-ADA3-26D35C68F27A}"/>
              </a:ext>
            </a:extLst>
          </p:cNvPr>
          <p:cNvSpPr txBox="1">
            <a:spLocks noGrp="1"/>
          </p:cNvSpPr>
          <p:nvPr>
            <p:ph idx="1"/>
          </p:nvPr>
        </p:nvSpPr>
        <p:spPr>
          <a:xfrm>
            <a:off x="0" y="0"/>
            <a:ext cx="0" cy="0"/>
          </a:xfrm>
        </p:spPr>
        <p:txBody>
          <a:bodyPr vert="horz" lIns="91440" tIns="45720" rIns="91440" bIns="45720" rtlCol="0" anchor="b">
            <a:normAutofit fontScale="25000" lnSpcReduction="20000"/>
          </a:bodyPr>
          <a:lstStyle/>
          <a:p>
            <a:endParaRPr lang="en-US" dirty="0"/>
          </a:p>
        </p:txBody>
      </p:sp>
      <p:pic>
        <p:nvPicPr>
          <p:cNvPr id="8" name="Picture 7">
            <a:extLst>
              <a:ext uri="{FF2B5EF4-FFF2-40B4-BE49-F238E27FC236}">
                <a16:creationId xmlns:a16="http://schemas.microsoft.com/office/drawing/2014/main" id="{B9919174-CD04-29D5-55B6-10C7ECD5E356}"/>
              </a:ext>
            </a:extLst>
          </p:cNvPr>
          <p:cNvPicPr>
            <a:picLocks noChangeAspect="1"/>
          </p:cNvPicPr>
          <p:nvPr/>
        </p:nvPicPr>
        <p:blipFill>
          <a:blip r:embed="rId3"/>
          <a:stretch>
            <a:fillRect/>
          </a:stretch>
        </p:blipFill>
        <p:spPr>
          <a:xfrm>
            <a:off x="8395854" y="2313198"/>
            <a:ext cx="3727417" cy="4428424"/>
          </a:xfrm>
          <a:prstGeom prst="rect">
            <a:avLst/>
          </a:prstGeom>
        </p:spPr>
      </p:pic>
      <p:pic>
        <p:nvPicPr>
          <p:cNvPr id="9" name="Picture 8">
            <a:extLst>
              <a:ext uri="{FF2B5EF4-FFF2-40B4-BE49-F238E27FC236}">
                <a16:creationId xmlns:a16="http://schemas.microsoft.com/office/drawing/2014/main" id="{7519581E-110E-4F82-003A-CD04CA2FF272}"/>
              </a:ext>
            </a:extLst>
          </p:cNvPr>
          <p:cNvPicPr>
            <a:picLocks noChangeAspect="1"/>
          </p:cNvPicPr>
          <p:nvPr/>
        </p:nvPicPr>
        <p:blipFill>
          <a:blip r:embed="rId4"/>
          <a:stretch>
            <a:fillRect/>
          </a:stretch>
        </p:blipFill>
        <p:spPr>
          <a:xfrm>
            <a:off x="5034449" y="654185"/>
            <a:ext cx="3214839" cy="6143307"/>
          </a:xfrm>
          <a:prstGeom prst="rect">
            <a:avLst/>
          </a:prstGeom>
        </p:spPr>
      </p:pic>
      <p:pic>
        <p:nvPicPr>
          <p:cNvPr id="11" name="Picture 10">
            <a:extLst>
              <a:ext uri="{FF2B5EF4-FFF2-40B4-BE49-F238E27FC236}">
                <a16:creationId xmlns:a16="http://schemas.microsoft.com/office/drawing/2014/main" id="{433FDDF1-089E-0B13-29CB-8CDD7E4626A0}"/>
              </a:ext>
            </a:extLst>
          </p:cNvPr>
          <p:cNvPicPr>
            <a:picLocks noChangeAspect="1"/>
          </p:cNvPicPr>
          <p:nvPr/>
        </p:nvPicPr>
        <p:blipFill rotWithShape="1">
          <a:blip r:embed="rId5"/>
          <a:srcRect l="14591" t="29235" r="15728" b="6159"/>
          <a:stretch/>
        </p:blipFill>
        <p:spPr>
          <a:xfrm>
            <a:off x="93793" y="4148834"/>
            <a:ext cx="4655127" cy="2592788"/>
          </a:xfrm>
          <a:prstGeom prst="rect">
            <a:avLst/>
          </a:prstGeom>
        </p:spPr>
      </p:pic>
      <p:sp>
        <p:nvSpPr>
          <p:cNvPr id="13" name="TextBox 12">
            <a:extLst>
              <a:ext uri="{FF2B5EF4-FFF2-40B4-BE49-F238E27FC236}">
                <a16:creationId xmlns:a16="http://schemas.microsoft.com/office/drawing/2014/main" id="{62EF07F5-8A7A-18BD-7FDD-D6A096F84FA0}"/>
              </a:ext>
            </a:extLst>
          </p:cNvPr>
          <p:cNvSpPr txBox="1"/>
          <p:nvPr/>
        </p:nvSpPr>
        <p:spPr>
          <a:xfrm>
            <a:off x="93792" y="116378"/>
            <a:ext cx="8302061" cy="523220"/>
          </a:xfrm>
          <a:prstGeom prst="rect">
            <a:avLst/>
          </a:prstGeom>
          <a:noFill/>
        </p:spPr>
        <p:txBody>
          <a:bodyPr wrap="square">
            <a:spAutoFit/>
          </a:bodyPr>
          <a:lstStyle/>
          <a:p>
            <a:r>
              <a:rPr lang="en-US" sz="2800" b="1" dirty="0"/>
              <a:t>UNESCO/IOC Tsunami Ready Communities 2023</a:t>
            </a:r>
          </a:p>
        </p:txBody>
      </p:sp>
    </p:spTree>
    <p:extLst>
      <p:ext uri="{BB962C8B-B14F-4D97-AF65-F5344CB8AC3E}">
        <p14:creationId xmlns:p14="http://schemas.microsoft.com/office/powerpoint/2010/main" val="305325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606511"/>
          </a:xfrm>
        </p:spPr>
        <p:txBody>
          <a:bodyPr anchor="ctr">
            <a:normAutofit/>
          </a:bodyPr>
          <a:lstStyle/>
          <a:p>
            <a:pPr>
              <a:lnSpc>
                <a:spcPct val="90000"/>
              </a:lnSpc>
            </a:pPr>
            <a:r>
              <a:rPr lang="en-US" sz="3600" b="1" dirty="0">
                <a:latin typeface="Calibri Light" panose="020F0302020204030204" pitchFamily="34" charset="0"/>
                <a:cs typeface="Calibri Light" panose="020F0302020204030204" pitchFamily="34" charset="0"/>
              </a:rPr>
              <a:t>UNESCO/IOC CARIBE EWS Project, Grenada</a:t>
            </a:r>
          </a:p>
        </p:txBody>
      </p:sp>
      <p:pic>
        <p:nvPicPr>
          <p:cNvPr id="5" name="Picture 4" descr="Map&#10;&#10;Description automatically generated">
            <a:extLst>
              <a:ext uri="{FF2B5EF4-FFF2-40B4-BE49-F238E27FC236}">
                <a16:creationId xmlns:a16="http://schemas.microsoft.com/office/drawing/2014/main" id="{991D37E7-D75D-4764-AE16-902B02C8D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0391"/>
            <a:ext cx="4474621" cy="3769868"/>
          </a:xfrm>
          <a:prstGeom prst="rect">
            <a:avLst/>
          </a:prstGeom>
          <a:noFill/>
          <a:ln>
            <a:solidFill>
              <a:schemeClr val="tx2">
                <a:lumMod val="60000"/>
                <a:lumOff val="40000"/>
              </a:schemeClr>
            </a:solidFill>
          </a:ln>
        </p:spPr>
      </p:pic>
      <p:sp>
        <p:nvSpPr>
          <p:cNvPr id="3" name="TextBox 2"/>
          <p:cNvSpPr txBox="1"/>
          <p:nvPr/>
        </p:nvSpPr>
        <p:spPr>
          <a:xfrm>
            <a:off x="4826923" y="881149"/>
            <a:ext cx="6996113" cy="6278642"/>
          </a:xfrm>
          <a:prstGeom prst="rect">
            <a:avLst/>
          </a:prstGeom>
          <a:noFill/>
        </p:spPr>
        <p:txBody>
          <a:bodyPr wrap="square" rtlCol="0">
            <a:spAutoFit/>
          </a:bodyPr>
          <a:lstStyle/>
          <a:p>
            <a:r>
              <a:rPr lang="en-US" sz="2400" b="1" dirty="0"/>
              <a:t>Project Name</a:t>
            </a:r>
            <a:r>
              <a:rPr lang="en-US" sz="2400" dirty="0"/>
              <a:t>: Strengthening Capacities for Tsunami Early Warning in Grenada </a:t>
            </a:r>
          </a:p>
          <a:p>
            <a:r>
              <a:rPr lang="en-US" sz="2400" b="1" dirty="0"/>
              <a:t>Donor: </a:t>
            </a:r>
            <a:r>
              <a:rPr lang="en-US" sz="2400" dirty="0"/>
              <a:t>Government of Australia, Port of Spain Direct Aid Program &amp; UNESCO/IOC</a:t>
            </a:r>
          </a:p>
          <a:p>
            <a:r>
              <a:rPr lang="en-US" sz="2400" b="1" dirty="0"/>
              <a:t>Funding:</a:t>
            </a:r>
            <a:r>
              <a:rPr lang="en-US" sz="2400" dirty="0"/>
              <a:t> USD $57,000 </a:t>
            </a:r>
          </a:p>
          <a:p>
            <a:r>
              <a:rPr lang="en-US" sz="2400" b="1" dirty="0"/>
              <a:t>Project Scope: </a:t>
            </a:r>
            <a:r>
              <a:rPr lang="en-US" sz="2400" dirty="0"/>
              <a:t>Public Awareness and Education for Saint George Parish, Tsunami Ready nomination for St. George’s City to Point Salines</a:t>
            </a:r>
          </a:p>
          <a:p>
            <a:pPr marL="342900" indent="-342900">
              <a:buFont typeface="Arial" panose="020B0604020202020204" pitchFamily="34" charset="0"/>
              <a:buChar char="•"/>
            </a:pPr>
            <a:r>
              <a:rPr lang="en-US" sz="2400" dirty="0"/>
              <a:t>Inundation map for Saint George Parish</a:t>
            </a:r>
          </a:p>
          <a:p>
            <a:pPr marL="342900" indent="-342900">
              <a:buFont typeface="Arial" panose="020B0604020202020204" pitchFamily="34" charset="0"/>
              <a:buChar char="•"/>
            </a:pPr>
            <a:r>
              <a:rPr lang="en-US" sz="2400" dirty="0"/>
              <a:t>Evacuation maps, installation of signage, procurement of equipment, PAE completed for TR nominated community</a:t>
            </a:r>
          </a:p>
          <a:p>
            <a:pPr marL="342900" indent="-342900">
              <a:buFont typeface="Arial" panose="020B0604020202020204" pitchFamily="34" charset="0"/>
              <a:buChar char="•"/>
            </a:pPr>
            <a:r>
              <a:rPr lang="en-US" sz="2400" dirty="0"/>
              <a:t>Billboard signs to be installed &amp; EOP under development for testing in CARIBE WAVE 2024 </a:t>
            </a:r>
          </a:p>
          <a:p>
            <a:pPr marL="342900" indent="-342900">
              <a:buFont typeface="Arial" panose="020B0604020202020204" pitchFamily="34" charset="0"/>
              <a:buChar char="•"/>
            </a:pPr>
            <a:r>
              <a:rPr lang="en-US" sz="2400" dirty="0"/>
              <a:t>TR ceremony scheduled for week of 25 March 2024</a:t>
            </a:r>
          </a:p>
          <a:p>
            <a:pPr marL="342900" indent="-342900">
              <a:buFont typeface="Arial" panose="020B0604020202020204" pitchFamily="34" charset="0"/>
              <a:buChar char="•"/>
            </a:pPr>
            <a:endParaRPr lang="en-US" sz="2400" dirty="0"/>
          </a:p>
          <a:p>
            <a:endParaRPr lang="en-US" dirty="0">
              <a:solidFill>
                <a:schemeClr val="bg1"/>
              </a:solidFill>
            </a:endParaRPr>
          </a:p>
        </p:txBody>
      </p:sp>
    </p:spTree>
    <p:extLst>
      <p:ext uri="{BB962C8B-B14F-4D97-AF65-F5344CB8AC3E}">
        <p14:creationId xmlns:p14="http://schemas.microsoft.com/office/powerpoint/2010/main" val="303037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49679" cy="492443"/>
          </a:xfrm>
        </p:spPr>
        <p:txBody>
          <a:bodyPr/>
          <a:lstStyle/>
          <a:p>
            <a:r>
              <a:rPr lang="en-US" sz="3200" b="1" dirty="0">
                <a:latin typeface="Calibri Light" panose="020F0302020204030204" pitchFamily="34" charset="0"/>
                <a:cs typeface="Calibri Light" panose="020F0302020204030204" pitchFamily="34" charset="0"/>
              </a:rPr>
              <a:t>UNESCO/IOC</a:t>
            </a:r>
            <a:r>
              <a:rPr lang="en-US" sz="3200" b="1" dirty="0"/>
              <a:t> </a:t>
            </a:r>
            <a:r>
              <a:rPr lang="en-US" sz="3200" b="1" dirty="0">
                <a:latin typeface="Calibri Light" panose="020F0302020204030204" pitchFamily="34" charset="0"/>
                <a:cs typeface="Calibri Light" panose="020F0302020204030204" pitchFamily="34" charset="0"/>
              </a:rPr>
              <a:t>CARIBE EWS NORAD Project Communities</a:t>
            </a:r>
            <a:endParaRPr lang="LID4096" sz="3200" b="1"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00" y="1226933"/>
            <a:ext cx="3678458" cy="3346704"/>
          </a:xfrm>
          <a:prstGeom prst="rect">
            <a:avLst/>
          </a:prstGeom>
          <a:ln>
            <a:solidFill>
              <a:schemeClr val="tx2">
                <a:lumMod val="60000"/>
                <a:lumOff val="40000"/>
              </a:schemeClr>
            </a:solidFill>
          </a:ln>
        </p:spPr>
      </p:pic>
      <p:sp>
        <p:nvSpPr>
          <p:cNvPr id="3" name="TextBox 2"/>
          <p:cNvSpPr txBox="1"/>
          <p:nvPr/>
        </p:nvSpPr>
        <p:spPr>
          <a:xfrm>
            <a:off x="152402" y="524441"/>
            <a:ext cx="3362325" cy="646331"/>
          </a:xfrm>
          <a:prstGeom prst="rect">
            <a:avLst/>
          </a:prstGeom>
          <a:noFill/>
        </p:spPr>
        <p:txBody>
          <a:bodyPr wrap="square" rtlCol="0">
            <a:spAutoFit/>
          </a:bodyPr>
          <a:lstStyle/>
          <a:p>
            <a:r>
              <a:rPr lang="en-US" dirty="0"/>
              <a:t>Porters to Holders Hill, St. James, Barbados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314" y="1216372"/>
            <a:ext cx="3659405" cy="3346704"/>
          </a:xfrm>
          <a:prstGeom prst="rect">
            <a:avLst/>
          </a:prstGeom>
          <a:ln>
            <a:solidFill>
              <a:schemeClr val="tx2">
                <a:lumMod val="60000"/>
                <a:lumOff val="40000"/>
              </a:schemeClr>
            </a:solidFill>
          </a:ln>
        </p:spPr>
      </p:pic>
      <p:sp>
        <p:nvSpPr>
          <p:cNvPr id="4" name="TextBox 3"/>
          <p:cNvSpPr txBox="1"/>
          <p:nvPr/>
        </p:nvSpPr>
        <p:spPr>
          <a:xfrm>
            <a:off x="3918858" y="548604"/>
            <a:ext cx="3292471" cy="369332"/>
          </a:xfrm>
          <a:prstGeom prst="rect">
            <a:avLst/>
          </a:prstGeom>
          <a:noFill/>
        </p:spPr>
        <p:txBody>
          <a:bodyPr wrap="square" rtlCol="0">
            <a:spAutoFit/>
          </a:bodyPr>
          <a:lstStyle/>
          <a:p>
            <a:r>
              <a:rPr lang="en-US" dirty="0"/>
              <a:t>     Port Maria, St. Mary, Jamaica</a:t>
            </a:r>
          </a:p>
        </p:txBody>
      </p:sp>
      <p:pic>
        <p:nvPicPr>
          <p:cNvPr id="9" name="Picture 8"/>
          <p:cNvPicPr>
            <a:picLocks noChangeAspect="1"/>
          </p:cNvPicPr>
          <p:nvPr/>
        </p:nvPicPr>
        <p:blipFill>
          <a:blip r:embed="rId4"/>
          <a:stretch>
            <a:fillRect/>
          </a:stretch>
        </p:blipFill>
        <p:spPr>
          <a:xfrm>
            <a:off x="8209175" y="1180803"/>
            <a:ext cx="3661695" cy="3346704"/>
          </a:xfrm>
          <a:prstGeom prst="rect">
            <a:avLst/>
          </a:prstGeom>
          <a:ln>
            <a:solidFill>
              <a:schemeClr val="tx2">
                <a:lumMod val="60000"/>
                <a:lumOff val="40000"/>
              </a:schemeClr>
            </a:solidFill>
          </a:ln>
        </p:spPr>
      </p:pic>
      <p:sp>
        <p:nvSpPr>
          <p:cNvPr id="6" name="TextBox 5"/>
          <p:cNvSpPr txBox="1"/>
          <p:nvPr/>
        </p:nvSpPr>
        <p:spPr>
          <a:xfrm>
            <a:off x="8209175" y="462372"/>
            <a:ext cx="3830423" cy="646331"/>
          </a:xfrm>
          <a:prstGeom prst="rect">
            <a:avLst/>
          </a:prstGeom>
          <a:noFill/>
        </p:spPr>
        <p:txBody>
          <a:bodyPr wrap="square" rtlCol="0">
            <a:spAutoFit/>
          </a:bodyPr>
          <a:lstStyle/>
          <a:p>
            <a:r>
              <a:rPr lang="en-US" dirty="0"/>
              <a:t>Mayora Village, Mayaro–Rio Claro County,  Trinidad and Tobago</a:t>
            </a:r>
          </a:p>
        </p:txBody>
      </p:sp>
      <p:sp>
        <p:nvSpPr>
          <p:cNvPr id="8" name="TextBox 7"/>
          <p:cNvSpPr txBox="1"/>
          <p:nvPr/>
        </p:nvSpPr>
        <p:spPr>
          <a:xfrm>
            <a:off x="240400" y="4629798"/>
            <a:ext cx="11799199" cy="2419124"/>
          </a:xfrm>
          <a:prstGeom prst="rect">
            <a:avLst/>
          </a:prstGeom>
          <a:noFill/>
        </p:spPr>
        <p:txBody>
          <a:bodyPr wrap="square" rtlCol="0">
            <a:spAutoFit/>
          </a:bodyPr>
          <a:lstStyle/>
          <a:p>
            <a:pPr marL="285750" indent="-285750">
              <a:lnSpc>
                <a:spcPct val="80000"/>
              </a:lnSpc>
              <a:buFont typeface="Arial" panose="020B0604020202020204" pitchFamily="34" charset="0"/>
              <a:buChar char="•"/>
              <a:defRPr/>
            </a:pPr>
            <a:r>
              <a:rPr lang="es-MX" altLang="es-ES" sz="1750" b="1" dirty="0">
                <a:ea typeface="ＭＳ Ｐゴシック" panose="020B0600070205080204" pitchFamily="34" charset="-128"/>
              </a:rPr>
              <a:t>Project Name: </a:t>
            </a:r>
            <a:r>
              <a:rPr lang="en-US" altLang="es-ES" sz="1750" dirty="0">
                <a:ea typeface="ＭＳ Ｐゴシック" panose="020B0600070205080204" pitchFamily="34" charset="-128"/>
              </a:rPr>
              <a:t>Towards a Safer Ocean in the Caribbean through Tsunami Ready Communities</a:t>
            </a:r>
          </a:p>
          <a:p>
            <a:pPr marL="285750" indent="-285750">
              <a:lnSpc>
                <a:spcPct val="80000"/>
              </a:lnSpc>
              <a:buFont typeface="Arial" panose="020B0604020202020204" pitchFamily="34" charset="0"/>
              <a:buChar char="•"/>
              <a:defRPr/>
            </a:pPr>
            <a:r>
              <a:rPr lang="es-MX" altLang="es-ES" sz="1750" b="1" dirty="0">
                <a:ea typeface="ＭＳ Ｐゴシック" panose="020B0600070205080204" pitchFamily="34" charset="-128"/>
              </a:rPr>
              <a:t>Donor: </a:t>
            </a:r>
            <a:r>
              <a:rPr lang="es-MX" altLang="es-ES" sz="1750" dirty="0">
                <a:ea typeface="ＭＳ Ｐゴシック" panose="020B0600070205080204" pitchFamily="34" charset="-128"/>
              </a:rPr>
              <a:t>Norwegian Agency for Development Cooperation (NORAD)</a:t>
            </a:r>
          </a:p>
          <a:p>
            <a:pPr marL="285750" indent="-285750">
              <a:lnSpc>
                <a:spcPct val="80000"/>
              </a:lnSpc>
              <a:buFont typeface="Arial" panose="020B0604020202020204" pitchFamily="34" charset="0"/>
              <a:buChar char="•"/>
              <a:defRPr/>
            </a:pPr>
            <a:r>
              <a:rPr lang="en-US" sz="1750" b="1" dirty="0"/>
              <a:t>Funding:</a:t>
            </a:r>
            <a:r>
              <a:rPr lang="en-US" sz="1750" dirty="0"/>
              <a:t> </a:t>
            </a:r>
            <a:r>
              <a:rPr lang="es-MX" altLang="es-ES" sz="1750" dirty="0">
                <a:ea typeface="ＭＳ Ｐゴシック" panose="020B0600070205080204" pitchFamily="34" charset="-128"/>
              </a:rPr>
              <a:t>NORAD: 170,000, UNESCO: 30,000</a:t>
            </a:r>
          </a:p>
          <a:p>
            <a:pPr marL="285750" indent="-285750">
              <a:buFont typeface="Arial" panose="020B0604020202020204" pitchFamily="34" charset="0"/>
              <a:buChar char="•"/>
            </a:pPr>
            <a:r>
              <a:rPr lang="en-US" sz="1750" b="1" dirty="0"/>
              <a:t>Duration</a:t>
            </a:r>
            <a:r>
              <a:rPr lang="en-US" sz="1750" dirty="0"/>
              <a:t>: January – September 2022, extended to July 2023, extension under consideration</a:t>
            </a:r>
          </a:p>
          <a:p>
            <a:pPr marL="285750" indent="-285750">
              <a:buFont typeface="Arial" panose="020B0604020202020204" pitchFamily="34" charset="0"/>
              <a:buChar char="•"/>
            </a:pPr>
            <a:r>
              <a:rPr lang="en-US" sz="1750" dirty="0"/>
              <a:t>Evacuation map completed for Barbados by Coastal Zone Management Unit (CZMU), National Consultants hired, PAE undertaken. EOP drafted for all communities</a:t>
            </a:r>
          </a:p>
          <a:p>
            <a:pPr marL="285750" indent="-285750">
              <a:buFont typeface="Arial" panose="020B0604020202020204" pitchFamily="34" charset="0"/>
              <a:buChar char="•"/>
            </a:pPr>
            <a:r>
              <a:rPr lang="en-US" sz="1750" dirty="0"/>
              <a:t>Procurement of signage and equipment, testing and community trainings to be conducted for all communities, inundation and evacuation mapping for Trinidad &amp; Tobago and Jamaica to be undertaken</a:t>
            </a:r>
          </a:p>
          <a:p>
            <a:pPr marL="285750" indent="-285750">
              <a:buFont typeface="Arial" panose="020B0604020202020204" pitchFamily="34" charset="0"/>
              <a:buChar char="•"/>
            </a:pPr>
            <a:r>
              <a:rPr lang="en-US" sz="1750" dirty="0"/>
              <a:t>Project significantly challenged by fund transfer mechanism and to some extent other country priorities</a:t>
            </a:r>
          </a:p>
        </p:txBody>
      </p:sp>
    </p:spTree>
    <p:extLst>
      <p:ext uri="{BB962C8B-B14F-4D97-AF65-F5344CB8AC3E}">
        <p14:creationId xmlns:p14="http://schemas.microsoft.com/office/powerpoint/2010/main" val="157034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606511"/>
          </a:xfrm>
        </p:spPr>
        <p:txBody>
          <a:bodyPr anchor="ctr">
            <a:normAutofit/>
          </a:bodyPr>
          <a:lstStyle/>
          <a:p>
            <a:pPr>
              <a:lnSpc>
                <a:spcPct val="90000"/>
              </a:lnSpc>
            </a:pPr>
            <a:r>
              <a:rPr lang="en-US" sz="3600" b="1" dirty="0">
                <a:latin typeface="Calibri Light" panose="020F0302020204030204" pitchFamily="34" charset="0"/>
                <a:cs typeface="Calibri Light" panose="020F0302020204030204" pitchFamily="34" charset="0"/>
              </a:rPr>
              <a:t>UNESCO/IOC CARIBE EWS Project, Dominican Republic </a:t>
            </a:r>
          </a:p>
        </p:txBody>
      </p:sp>
      <p:sp>
        <p:nvSpPr>
          <p:cNvPr id="3" name="TextBox 2"/>
          <p:cNvSpPr txBox="1"/>
          <p:nvPr/>
        </p:nvSpPr>
        <p:spPr>
          <a:xfrm>
            <a:off x="609600" y="881149"/>
            <a:ext cx="103299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Puerto Plata and Sabana Grande de Palenque, Dominican Republic</a:t>
            </a:r>
          </a:p>
        </p:txBody>
      </p:sp>
      <p:pic>
        <p:nvPicPr>
          <p:cNvPr id="1026" name="Picture 2">
            <a:extLst>
              <a:ext uri="{FF2B5EF4-FFF2-40B4-BE49-F238E27FC236}">
                <a16:creationId xmlns:a16="http://schemas.microsoft.com/office/drawing/2014/main" id="{7FD70A98-CEFC-1368-3558-3FBE2BDBC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0" y="2146843"/>
            <a:ext cx="5225935" cy="25643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45AE72-C833-BBB2-496C-6CCD76C95B7C}"/>
              </a:ext>
            </a:extLst>
          </p:cNvPr>
          <p:cNvSpPr txBox="1"/>
          <p:nvPr/>
        </p:nvSpPr>
        <p:spPr>
          <a:xfrm>
            <a:off x="349135" y="1596044"/>
            <a:ext cx="48712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Puerto Plata  </a:t>
            </a:r>
          </a:p>
        </p:txBody>
      </p:sp>
      <p:sp>
        <p:nvSpPr>
          <p:cNvPr id="5" name="TextBox 4">
            <a:extLst>
              <a:ext uri="{FF2B5EF4-FFF2-40B4-BE49-F238E27FC236}">
                <a16:creationId xmlns:a16="http://schemas.microsoft.com/office/drawing/2014/main" id="{B1787E6E-3D5D-9BD0-DD6F-FA9A29A275E8}"/>
              </a:ext>
            </a:extLst>
          </p:cNvPr>
          <p:cNvSpPr txBox="1"/>
          <p:nvPr/>
        </p:nvSpPr>
        <p:spPr>
          <a:xfrm>
            <a:off x="160710" y="5070764"/>
            <a:ext cx="1097834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Tsunami Ready programme advanced in both communities through previous project funding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UNESCO/IOC in discussion with national and community authorities to finalise requirements including mapping, re-installation of signage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a:rPr>
              <a:t>Letter of support received from Municipality of Palenque</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9BCCD3F-811D-0EB3-56E0-AC99B574914C}"/>
              </a:ext>
            </a:extLst>
          </p:cNvPr>
          <p:cNvPicPr>
            <a:picLocks noChangeAspect="1"/>
          </p:cNvPicPr>
          <p:nvPr/>
        </p:nvPicPr>
        <p:blipFill rotWithShape="1">
          <a:blip r:embed="rId3"/>
          <a:srcRect b="15031"/>
          <a:stretch/>
        </p:blipFill>
        <p:spPr>
          <a:xfrm>
            <a:off x="6096000" y="2166294"/>
            <a:ext cx="4381500" cy="2544863"/>
          </a:xfrm>
          <a:prstGeom prst="rect">
            <a:avLst/>
          </a:prstGeom>
        </p:spPr>
      </p:pic>
      <p:sp>
        <p:nvSpPr>
          <p:cNvPr id="13" name="TextBox 12">
            <a:extLst>
              <a:ext uri="{FF2B5EF4-FFF2-40B4-BE49-F238E27FC236}">
                <a16:creationId xmlns:a16="http://schemas.microsoft.com/office/drawing/2014/main" id="{F19E7447-99AC-B437-03F2-311BB310AFAB}"/>
              </a:ext>
            </a:extLst>
          </p:cNvPr>
          <p:cNvSpPr txBox="1"/>
          <p:nvPr/>
        </p:nvSpPr>
        <p:spPr>
          <a:xfrm>
            <a:off x="6301047" y="1596044"/>
            <a:ext cx="41764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cs typeface="+mn-cs"/>
              </a:rPr>
              <a:t>Sabana Grande de Palenque</a:t>
            </a:r>
          </a:p>
        </p:txBody>
      </p:sp>
    </p:spTree>
    <p:extLst>
      <p:ext uri="{BB962C8B-B14F-4D97-AF65-F5344CB8AC3E}">
        <p14:creationId xmlns:p14="http://schemas.microsoft.com/office/powerpoint/2010/main" val="377715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 y="-45243"/>
            <a:ext cx="9524539" cy="765508"/>
          </a:xfrm>
        </p:spPr>
        <p:txBody>
          <a:bodyPr>
            <a:normAutofit/>
          </a:bodyPr>
          <a:lstStyle/>
          <a:p>
            <a:r>
              <a:rPr lang="en-US" sz="3200" b="1" dirty="0">
                <a:latin typeface="Calibri Light" panose="020F0302020204030204" pitchFamily="34" charset="0"/>
                <a:cs typeface="Calibri Light" panose="020F0302020204030204" pitchFamily="34" charset="0"/>
              </a:rPr>
              <a:t>ITIC-CAR USAID/BHA Project Communities 2022 - 2023 </a:t>
            </a:r>
          </a:p>
        </p:txBody>
      </p:sp>
      <p:sp>
        <p:nvSpPr>
          <p:cNvPr id="7" name="Text Placeholder 6"/>
          <p:cNvSpPr>
            <a:spLocks noGrp="1"/>
          </p:cNvSpPr>
          <p:nvPr>
            <p:ph type="body" sz="quarter" idx="3"/>
          </p:nvPr>
        </p:nvSpPr>
        <p:spPr>
          <a:xfrm>
            <a:off x="1848427" y="1031071"/>
            <a:ext cx="2806700" cy="639762"/>
          </a:xfrm>
        </p:spPr>
        <p:txBody>
          <a:bodyPr/>
          <a:lstStyle/>
          <a:p>
            <a:r>
              <a:rPr lang="en-US" dirty="0">
                <a:solidFill>
                  <a:schemeClr val="tx1"/>
                </a:solidFill>
              </a:rPr>
              <a:t>Portsmouth, Dominica</a:t>
            </a:r>
          </a:p>
        </p:txBody>
      </p:sp>
      <p:pic>
        <p:nvPicPr>
          <p:cNvPr id="4" name="Content Placeholder 3" descr="Map&#10;&#10;Description automatically generated">
            <a:extLst>
              <a:ext uri="{FF2B5EF4-FFF2-40B4-BE49-F238E27FC236}">
                <a16:creationId xmlns:a16="http://schemas.microsoft.com/office/drawing/2014/main" id="{251D4CAB-4816-4645-A6E0-7B3C20D337F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03700" y="1724381"/>
            <a:ext cx="3175228" cy="3000489"/>
          </a:xfrm>
          <a:ln>
            <a:solidFill>
              <a:schemeClr val="tx2">
                <a:lumMod val="60000"/>
                <a:lumOff val="40000"/>
              </a:schemeClr>
            </a:solidFill>
          </a:ln>
        </p:spPr>
      </p:pic>
      <p:sp>
        <p:nvSpPr>
          <p:cNvPr id="9" name="Text Placeholder 4"/>
          <p:cNvSpPr txBox="1">
            <a:spLocks/>
          </p:cNvSpPr>
          <p:nvPr/>
        </p:nvSpPr>
        <p:spPr bwMode="auto">
          <a:xfrm>
            <a:off x="7599642" y="1186201"/>
            <a:ext cx="4876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ctr" rtl="0" eaLnBrk="1" fontAlgn="base" hangingPunct="1">
              <a:spcBef>
                <a:spcPct val="20000"/>
              </a:spcBef>
              <a:spcAft>
                <a:spcPct val="0"/>
              </a:spcAft>
              <a:buClr>
                <a:schemeClr val="accent1"/>
              </a:buClr>
              <a:buFont typeface="Arial" pitchFamily="34" charset="0"/>
              <a:buNone/>
              <a:defRPr sz="2000" b="1" kern="1200">
                <a:solidFill>
                  <a:schemeClr val="tx2"/>
                </a:solidFill>
                <a:latin typeface="+mn-lt"/>
                <a:ea typeface="+mn-ea"/>
                <a:cs typeface="+mn-cs"/>
              </a:defRPr>
            </a:lvl1pPr>
            <a:lvl2pPr marL="457200" indent="0" algn="l" rtl="0" eaLnBrk="1" fontAlgn="base" hangingPunct="1">
              <a:spcBef>
                <a:spcPct val="20000"/>
              </a:spcBef>
              <a:spcAft>
                <a:spcPct val="0"/>
              </a:spcAft>
              <a:buClr>
                <a:schemeClr val="accent2"/>
              </a:buClr>
              <a:buFont typeface="Arial" pitchFamily="34"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Clr>
                <a:srgbClr val="9BBB59"/>
              </a:buClr>
              <a:buFont typeface="Arial" pitchFamily="34"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Clr>
                <a:srgbClr val="8064A2"/>
              </a:buClr>
              <a:buFont typeface="Arial" pitchFamily="34"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Clr>
                <a:srgbClr val="4BACC6"/>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4F81BD"/>
              </a:buClr>
              <a:buSzTx/>
              <a:buFont typeface="Arial" pitchFamily="34" charset="0"/>
              <a:buNone/>
              <a:tabLst/>
              <a:defRPr/>
            </a:pPr>
            <a:endParaRPr kumimoji="0" lang="en-US" sz="2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10" name="Content Placeholder 7"/>
          <p:cNvSpPr txBox="1">
            <a:spLocks/>
          </p:cNvSpPr>
          <p:nvPr/>
        </p:nvSpPr>
        <p:spPr bwMode="auto">
          <a:xfrm>
            <a:off x="7693705" y="2185439"/>
            <a:ext cx="27940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1" fontAlgn="base" hangingPunct="1">
              <a:spcBef>
                <a:spcPct val="20000"/>
              </a:spcBef>
              <a:spcAft>
                <a:spcPct val="0"/>
              </a:spcAft>
              <a:buClr>
                <a:schemeClr val="accent1"/>
              </a:buClr>
              <a:buFont typeface="Arial" pitchFamily="34" charset="0"/>
              <a:buChar char="•"/>
              <a:defRPr sz="24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9BBB59"/>
              </a:buClr>
              <a:buFont typeface="Arial" pitchFamily="34" charset="0"/>
              <a:buChar char="•"/>
              <a:defRPr sz="1800"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8064A2"/>
              </a:buClr>
              <a:buFont typeface="Arial" pitchFamily="34"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4BACC6"/>
              </a:buClr>
              <a:buFont typeface="Arial" pitchFamily="34" charset="0"/>
              <a:buChar char="•"/>
              <a:defRPr sz="16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pPr marL="114300" marR="0" lvl="0" indent="0" algn="l" defTabSz="914400" rtl="0" eaLnBrk="1" fontAlgn="base" latinLnBrk="0" hangingPunct="1">
              <a:lnSpc>
                <a:spcPct val="100000"/>
              </a:lnSpc>
              <a:spcBef>
                <a:spcPct val="20000"/>
              </a:spcBef>
              <a:spcAft>
                <a:spcPct val="0"/>
              </a:spcAft>
              <a:buClr>
                <a:srgbClr val="4F81BD"/>
              </a:buClr>
              <a:buSzTx/>
              <a:buFont typeface="Arial" pitchFamily="34" charset="0"/>
              <a:buNone/>
              <a:tabLst/>
              <a:defRPr/>
            </a:pPr>
            <a:endParaRPr kumimoji="0" lang="en-US" sz="2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1" name="Text Placeholder 6"/>
          <p:cNvSpPr txBox="1">
            <a:spLocks/>
          </p:cNvSpPr>
          <p:nvPr/>
        </p:nvSpPr>
        <p:spPr bwMode="auto">
          <a:xfrm>
            <a:off x="6258295" y="826725"/>
            <a:ext cx="28067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ctr" rtl="0" eaLnBrk="1" fontAlgn="base" hangingPunct="1">
              <a:spcBef>
                <a:spcPct val="20000"/>
              </a:spcBef>
              <a:spcAft>
                <a:spcPct val="0"/>
              </a:spcAft>
              <a:buClr>
                <a:schemeClr val="accent1"/>
              </a:buClr>
              <a:buFont typeface="Arial" pitchFamily="34" charset="0"/>
              <a:buNone/>
              <a:defRPr sz="2000" b="1" kern="1200">
                <a:solidFill>
                  <a:schemeClr val="tx2"/>
                </a:solidFill>
                <a:latin typeface="+mn-lt"/>
                <a:ea typeface="+mn-ea"/>
                <a:cs typeface="+mn-cs"/>
              </a:defRPr>
            </a:lvl1pPr>
            <a:lvl2pPr marL="457200" indent="0" algn="l" rtl="0" eaLnBrk="1" fontAlgn="base" hangingPunct="1">
              <a:spcBef>
                <a:spcPct val="20000"/>
              </a:spcBef>
              <a:spcAft>
                <a:spcPct val="0"/>
              </a:spcAft>
              <a:buClr>
                <a:schemeClr val="accent2"/>
              </a:buClr>
              <a:buFont typeface="Arial" pitchFamily="34"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Clr>
                <a:srgbClr val="9BBB59"/>
              </a:buClr>
              <a:buFont typeface="Arial" pitchFamily="34"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Clr>
                <a:srgbClr val="8064A2"/>
              </a:buClr>
              <a:buFont typeface="Arial" pitchFamily="34"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Clr>
                <a:srgbClr val="4BACC6"/>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4F81BD"/>
              </a:buClr>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Calibri"/>
                <a:ea typeface="+mn-ea"/>
                <a:cs typeface="+mn-cs"/>
              </a:rPr>
              <a:t>Laborie, Saint Lucia</a:t>
            </a:r>
          </a:p>
        </p:txBody>
      </p:sp>
      <p:pic>
        <p:nvPicPr>
          <p:cNvPr id="13" name="Picture 12" descr="Map&#10;&#10;Description automatically generated">
            <a:extLst>
              <a:ext uri="{FF2B5EF4-FFF2-40B4-BE49-F238E27FC236}">
                <a16:creationId xmlns:a16="http://schemas.microsoft.com/office/drawing/2014/main" id="{A51A14A6-78B8-49A5-90E5-D84E88EFB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588" y="1803477"/>
            <a:ext cx="2807850" cy="3000489"/>
          </a:xfrm>
          <a:prstGeom prst="rect">
            <a:avLst/>
          </a:prstGeom>
          <a:ln>
            <a:solidFill>
              <a:schemeClr val="tx2">
                <a:lumMod val="60000"/>
                <a:lumOff val="40000"/>
              </a:schemeClr>
            </a:solidFill>
          </a:ln>
        </p:spPr>
      </p:pic>
      <p:pic>
        <p:nvPicPr>
          <p:cNvPr id="16" name="Content Placeholder 3" descr="Map&#10;&#10;Description automatically generated">
            <a:extLst>
              <a:ext uri="{FF2B5EF4-FFF2-40B4-BE49-F238E27FC236}">
                <a16:creationId xmlns:a16="http://schemas.microsoft.com/office/drawing/2014/main" id="{251D4CAB-4816-4645-A6E0-7B3C20D33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582310" y="1799004"/>
            <a:ext cx="3175228" cy="3000489"/>
          </a:xfrm>
          <a:prstGeom prst="rect">
            <a:avLst/>
          </a:prstGeom>
          <a:noFill/>
          <a:ln>
            <a:solidFill>
              <a:srgbClr val="1F497D">
                <a:lumMod val="60000"/>
                <a:lumOff val="40000"/>
              </a:srgb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04C0F6-B667-4A10-8A55-C6FFA33A9BD0}"/>
              </a:ext>
            </a:extLst>
          </p:cNvPr>
          <p:cNvSpPr txBox="1"/>
          <p:nvPr/>
        </p:nvSpPr>
        <p:spPr>
          <a:xfrm>
            <a:off x="178810" y="5103835"/>
            <a:ext cx="1168934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Dominica</a:t>
            </a:r>
            <a:r>
              <a:rPr lang="en-US" dirty="0"/>
              <a:t> – Portsmouth Council submitted its application to the TNC with all documentation in December. 2023, signage installation only remaining requirement to be fulfilled prior to submission of application to IOC </a:t>
            </a:r>
          </a:p>
          <a:p>
            <a:pPr marL="285750" indent="-285750">
              <a:buFont typeface="Arial" panose="020B0604020202020204" pitchFamily="34" charset="0"/>
              <a:buChar char="•"/>
            </a:pPr>
            <a:endParaRPr lang="en-US" dirty="0">
              <a:highlight>
                <a:srgbClr val="FF0000"/>
              </a:highlight>
            </a:endParaRPr>
          </a:p>
          <a:p>
            <a:pPr marL="285750" indent="-285750">
              <a:buFont typeface="Arial" panose="020B0604020202020204" pitchFamily="34" charset="0"/>
              <a:buChar char="•"/>
            </a:pPr>
            <a:r>
              <a:rPr lang="en-US" b="1" dirty="0"/>
              <a:t>Saint Lucia </a:t>
            </a:r>
            <a:r>
              <a:rPr lang="en-US" dirty="0"/>
              <a:t>– signage installation is  only remaining requirement to be fulfilled prior to preparation of documentation and submission of application to IOC </a:t>
            </a:r>
          </a:p>
          <a:p>
            <a:pPr marL="285750" indent="-285750">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E26566AB-7695-EBF2-9ABB-792C72C4A748}"/>
              </a:ext>
            </a:extLst>
          </p:cNvPr>
          <p:cNvSpPr txBox="1"/>
          <p:nvPr/>
        </p:nvSpPr>
        <p:spPr>
          <a:xfrm>
            <a:off x="448887" y="565265"/>
            <a:ext cx="8412480" cy="369332"/>
          </a:xfrm>
          <a:prstGeom prst="rect">
            <a:avLst/>
          </a:prstGeom>
          <a:noFill/>
        </p:spPr>
        <p:txBody>
          <a:bodyPr wrap="square" rtlCol="0">
            <a:spAutoFit/>
          </a:bodyPr>
          <a:lstStyle/>
          <a:p>
            <a:r>
              <a:rPr lang="en-US" b="1" dirty="0"/>
              <a:t>Lead Implementing Agency: ITIC CAR</a:t>
            </a:r>
          </a:p>
        </p:txBody>
      </p:sp>
      <p:sp>
        <p:nvSpPr>
          <p:cNvPr id="8" name="Text Placeholder 7">
            <a:extLst>
              <a:ext uri="{FF2B5EF4-FFF2-40B4-BE49-F238E27FC236}">
                <a16:creationId xmlns:a16="http://schemas.microsoft.com/office/drawing/2014/main" id="{A77ECB36-8B0B-9F9A-BB32-D3289A5E11A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9189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 y="-45243"/>
            <a:ext cx="8412479" cy="599944"/>
          </a:xfrm>
        </p:spPr>
        <p:txBody>
          <a:bodyPr>
            <a:normAutofit fontScale="90000"/>
          </a:bodyPr>
          <a:lstStyle/>
          <a:p>
            <a:r>
              <a:rPr lang="en-US" sz="3200" b="1" dirty="0">
                <a:latin typeface="Calibri Light" panose="020F0302020204030204" pitchFamily="34" charset="0"/>
                <a:cs typeface="Calibri Light" panose="020F0302020204030204" pitchFamily="34" charset="0"/>
              </a:rPr>
              <a:t>ITIC-CAR USAID/BHA Project Communities 2023 - 2024 </a:t>
            </a:r>
          </a:p>
        </p:txBody>
      </p:sp>
      <p:pic>
        <p:nvPicPr>
          <p:cNvPr id="4" name="Content Placeholder 3" descr="Map&#10;&#10;Description automatically generated">
            <a:extLst>
              <a:ext uri="{FF2B5EF4-FFF2-40B4-BE49-F238E27FC236}">
                <a16:creationId xmlns:a16="http://schemas.microsoft.com/office/drawing/2014/main" id="{251D4CAB-4816-4645-A6E0-7B3C20D337F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03700" y="1724381"/>
            <a:ext cx="3175228" cy="3000489"/>
          </a:xfrm>
          <a:ln>
            <a:solidFill>
              <a:schemeClr val="tx2">
                <a:lumMod val="60000"/>
                <a:lumOff val="40000"/>
              </a:schemeClr>
            </a:solidFill>
          </a:ln>
        </p:spPr>
      </p:pic>
      <p:sp>
        <p:nvSpPr>
          <p:cNvPr id="9" name="Text Placeholder 4"/>
          <p:cNvSpPr txBox="1">
            <a:spLocks/>
          </p:cNvSpPr>
          <p:nvPr/>
        </p:nvSpPr>
        <p:spPr bwMode="auto">
          <a:xfrm>
            <a:off x="7599642" y="1186201"/>
            <a:ext cx="4876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ctr" rtl="0" eaLnBrk="1" fontAlgn="base" hangingPunct="1">
              <a:spcBef>
                <a:spcPct val="20000"/>
              </a:spcBef>
              <a:spcAft>
                <a:spcPct val="0"/>
              </a:spcAft>
              <a:buClr>
                <a:schemeClr val="accent1"/>
              </a:buClr>
              <a:buFont typeface="Arial" pitchFamily="34" charset="0"/>
              <a:buNone/>
              <a:defRPr sz="2000" b="1" kern="1200">
                <a:solidFill>
                  <a:schemeClr val="tx2"/>
                </a:solidFill>
                <a:latin typeface="+mn-lt"/>
                <a:ea typeface="+mn-ea"/>
                <a:cs typeface="+mn-cs"/>
              </a:defRPr>
            </a:lvl1pPr>
            <a:lvl2pPr marL="457200" indent="0" algn="l" rtl="0" eaLnBrk="1" fontAlgn="base" hangingPunct="1">
              <a:spcBef>
                <a:spcPct val="20000"/>
              </a:spcBef>
              <a:spcAft>
                <a:spcPct val="0"/>
              </a:spcAft>
              <a:buClr>
                <a:schemeClr val="accent2"/>
              </a:buClr>
              <a:buFont typeface="Arial" pitchFamily="34"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Clr>
                <a:srgbClr val="9BBB59"/>
              </a:buClr>
              <a:buFont typeface="Arial" pitchFamily="34"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Clr>
                <a:srgbClr val="8064A2"/>
              </a:buClr>
              <a:buFont typeface="Arial" pitchFamily="34"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Clr>
                <a:srgbClr val="4BACC6"/>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4F81BD"/>
              </a:buClr>
              <a:buSzTx/>
              <a:buFont typeface="Arial" pitchFamily="34" charset="0"/>
              <a:buNone/>
              <a:tabLst/>
              <a:defRPr/>
            </a:pPr>
            <a:endParaRPr kumimoji="0" lang="en-US" sz="2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10" name="Content Placeholder 7"/>
          <p:cNvSpPr txBox="1">
            <a:spLocks/>
          </p:cNvSpPr>
          <p:nvPr/>
        </p:nvSpPr>
        <p:spPr bwMode="auto">
          <a:xfrm>
            <a:off x="7693705" y="2185439"/>
            <a:ext cx="27940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1" fontAlgn="base" hangingPunct="1">
              <a:spcBef>
                <a:spcPct val="20000"/>
              </a:spcBef>
              <a:spcAft>
                <a:spcPct val="0"/>
              </a:spcAft>
              <a:buClr>
                <a:schemeClr val="accent1"/>
              </a:buClr>
              <a:buFont typeface="Arial" pitchFamily="34" charset="0"/>
              <a:buChar char="•"/>
              <a:defRPr sz="24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9BBB59"/>
              </a:buClr>
              <a:buFont typeface="Arial" pitchFamily="34" charset="0"/>
              <a:buChar char="•"/>
              <a:defRPr sz="1800"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8064A2"/>
              </a:buClr>
              <a:buFont typeface="Arial" pitchFamily="34"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4BACC6"/>
              </a:buClr>
              <a:buFont typeface="Arial" pitchFamily="34" charset="0"/>
              <a:buChar char="•"/>
              <a:defRPr sz="16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pPr marL="114300" marR="0" lvl="0" indent="0" algn="l" defTabSz="914400" rtl="0" eaLnBrk="1" fontAlgn="base" latinLnBrk="0" hangingPunct="1">
              <a:lnSpc>
                <a:spcPct val="100000"/>
              </a:lnSpc>
              <a:spcBef>
                <a:spcPct val="20000"/>
              </a:spcBef>
              <a:spcAft>
                <a:spcPct val="0"/>
              </a:spcAft>
              <a:buClr>
                <a:srgbClr val="4F81BD"/>
              </a:buClr>
              <a:buSzTx/>
              <a:buFont typeface="Arial" pitchFamily="34" charset="0"/>
              <a:buNone/>
              <a:tabLst/>
              <a:defRPr/>
            </a:pPr>
            <a:endParaRPr kumimoji="0" lang="en-US" sz="2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9304C0F6-B667-4A10-8A55-C6FFA33A9BD0}"/>
              </a:ext>
            </a:extLst>
          </p:cNvPr>
          <p:cNvSpPr txBox="1"/>
          <p:nvPr/>
        </p:nvSpPr>
        <p:spPr>
          <a:xfrm>
            <a:off x="-53356" y="1031277"/>
            <a:ext cx="11689340" cy="4524315"/>
          </a:xfrm>
          <a:prstGeom prst="rect">
            <a:avLst/>
          </a:prstGeom>
          <a:noFill/>
        </p:spPr>
        <p:txBody>
          <a:bodyPr wrap="square" rtlCol="0">
            <a:spAutoFit/>
          </a:bodyPr>
          <a:lstStyle/>
          <a:p>
            <a:r>
              <a:rPr lang="en-US" b="1" dirty="0"/>
              <a:t>   ANGUILLA (TERRITORY-WIDE RENEWAL):</a:t>
            </a:r>
          </a:p>
          <a:p>
            <a:pPr marL="401638" indent="-285750">
              <a:buFont typeface="Arial" panose="020B0604020202020204" pitchFamily="34" charset="0"/>
              <a:buChar char="•"/>
            </a:pPr>
            <a:r>
              <a:rPr lang="en-US" dirty="0"/>
              <a:t>Project Launch – week of 11 March 2024</a:t>
            </a:r>
          </a:p>
          <a:p>
            <a:pPr marL="401638" indent="-285750">
              <a:buFont typeface="Arial" panose="020B0604020202020204" pitchFamily="34" charset="0"/>
              <a:buChar char="•"/>
            </a:pPr>
            <a:r>
              <a:rPr lang="en-US" dirty="0"/>
              <a:t>Tsunami Ready Committee established</a:t>
            </a:r>
          </a:p>
          <a:p>
            <a:pPr marL="401638" indent="-285750">
              <a:buFont typeface="Arial" panose="020B0604020202020204" pitchFamily="34" charset="0"/>
              <a:buChar char="•"/>
            </a:pPr>
            <a:r>
              <a:rPr lang="en-US" dirty="0"/>
              <a:t>Tsunami hazard assessment/modeling – discussions re: access and data reconfiguration etc. underway</a:t>
            </a:r>
          </a:p>
          <a:p>
            <a:pPr marL="401638" indent="-285750">
              <a:buFont typeface="Arial" panose="020B0604020202020204" pitchFamily="34" charset="0"/>
              <a:buChar char="•"/>
            </a:pPr>
            <a:r>
              <a:rPr lang="en-US" dirty="0"/>
              <a:t>PAE materials initiated  </a:t>
            </a:r>
          </a:p>
          <a:p>
            <a:pPr marL="285750" indent="-285750">
              <a:buFont typeface="Arial" panose="020B0604020202020204" pitchFamily="34" charset="0"/>
              <a:buChar char="•"/>
            </a:pPr>
            <a:endParaRPr lang="en-US" b="1" dirty="0">
              <a:highlight>
                <a:srgbClr val="FF0000"/>
              </a:highlight>
            </a:endParaRPr>
          </a:p>
          <a:p>
            <a:pPr marL="115888"/>
            <a:r>
              <a:rPr lang="en-US" b="1" dirty="0"/>
              <a:t>ANTIGUA AND BARBUDA (BARBUDA):</a:t>
            </a:r>
          </a:p>
          <a:p>
            <a:pPr marL="285750" indent="-285750">
              <a:buFont typeface="Arial" panose="020B0604020202020204" pitchFamily="34" charset="0"/>
              <a:buChar char="•"/>
            </a:pPr>
            <a:r>
              <a:rPr lang="en-US" dirty="0"/>
              <a:t>CTIC convened discussions with national authorities 12-14 December 2023</a:t>
            </a:r>
          </a:p>
          <a:p>
            <a:pPr marL="285750" indent="-285750">
              <a:buFont typeface="Arial" panose="020B0604020202020204" pitchFamily="34" charset="0"/>
              <a:buChar char="•"/>
            </a:pPr>
            <a:r>
              <a:rPr lang="en-US" dirty="0"/>
              <a:t>Barbuda proposed as TR community</a:t>
            </a:r>
          </a:p>
          <a:p>
            <a:pPr marL="285750" indent="-285750">
              <a:buFont typeface="Arial" panose="020B0604020202020204" pitchFamily="34" charset="0"/>
              <a:buChar char="•"/>
            </a:pPr>
            <a:r>
              <a:rPr lang="en-US" dirty="0"/>
              <a:t>Awaiting revert from National authorities re: data for modelling twin island/Barbuda, CTIC/ITIC-CAR to follow up</a:t>
            </a:r>
          </a:p>
          <a:p>
            <a:pPr marL="285750" indent="-285750">
              <a:buFont typeface="Arial" panose="020B0604020202020204" pitchFamily="34" charset="0"/>
              <a:buChar char="•"/>
            </a:pPr>
            <a:endParaRPr lang="en-US" b="1" dirty="0">
              <a:highlight>
                <a:srgbClr val="FF0000"/>
              </a:highlight>
            </a:endParaRPr>
          </a:p>
          <a:p>
            <a:pPr marL="115888"/>
            <a:r>
              <a:rPr lang="en-US" b="1" dirty="0"/>
              <a:t>HONDURAS, RENEWAL (OMOA, TORNABE/TELA):</a:t>
            </a:r>
          </a:p>
          <a:p>
            <a:pPr marL="285750" indent="-285750">
              <a:buFont typeface="Arial" panose="020B0604020202020204" pitchFamily="34" charset="0"/>
              <a:buChar char="•"/>
            </a:pPr>
            <a:r>
              <a:rPr lang="en-US" dirty="0"/>
              <a:t>Signage, updated evacuation map, SOPs required</a:t>
            </a:r>
          </a:p>
          <a:p>
            <a:pPr marL="285750" indent="-285750">
              <a:buFont typeface="Arial" panose="020B0604020202020204" pitchFamily="34" charset="0"/>
              <a:buChar char="•"/>
            </a:pPr>
            <a:r>
              <a:rPr lang="en-US" dirty="0"/>
              <a:t>Identification and collection of date and resources ongoing</a:t>
            </a:r>
          </a:p>
          <a:p>
            <a:pPr marL="285750" indent="-285750">
              <a:buFont typeface="Arial" panose="020B0604020202020204" pitchFamily="34" charset="0"/>
              <a:buChar char="•"/>
            </a:pPr>
            <a:r>
              <a:rPr lang="en-US" dirty="0"/>
              <a:t>TR documentation and resources for Tornabe/Tela to be provided by IOC  </a:t>
            </a:r>
            <a:endParaRPr lang="en-US" b="1" dirty="0"/>
          </a:p>
          <a:p>
            <a:endParaRPr lang="en-US" b="1" dirty="0"/>
          </a:p>
        </p:txBody>
      </p:sp>
      <p:sp>
        <p:nvSpPr>
          <p:cNvPr id="14" name="TextBox 13">
            <a:extLst>
              <a:ext uri="{FF2B5EF4-FFF2-40B4-BE49-F238E27FC236}">
                <a16:creationId xmlns:a16="http://schemas.microsoft.com/office/drawing/2014/main" id="{E26566AB-7695-EBF2-9ABB-792C72C4A748}"/>
              </a:ext>
            </a:extLst>
          </p:cNvPr>
          <p:cNvSpPr txBox="1"/>
          <p:nvPr/>
        </p:nvSpPr>
        <p:spPr>
          <a:xfrm>
            <a:off x="448887" y="565265"/>
            <a:ext cx="8412480" cy="369332"/>
          </a:xfrm>
          <a:prstGeom prst="rect">
            <a:avLst/>
          </a:prstGeom>
          <a:noFill/>
        </p:spPr>
        <p:txBody>
          <a:bodyPr wrap="square" rtlCol="0">
            <a:spAutoFit/>
          </a:bodyPr>
          <a:lstStyle/>
          <a:p>
            <a:r>
              <a:rPr lang="en-US" b="1" dirty="0"/>
              <a:t>Lead Implementing Agency: ITIC CAR</a:t>
            </a:r>
          </a:p>
        </p:txBody>
      </p:sp>
    </p:spTree>
    <p:extLst>
      <p:ext uri="{BB962C8B-B14F-4D97-AF65-F5344CB8AC3E}">
        <p14:creationId xmlns:p14="http://schemas.microsoft.com/office/powerpoint/2010/main" val="172251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9953" y="201279"/>
            <a:ext cx="9146383" cy="653716"/>
          </a:xfrm>
        </p:spPr>
        <p:txBody>
          <a:bodyPr>
            <a:normAutofit fontScale="90000"/>
          </a:bodyPr>
          <a:lstStyle/>
          <a:p>
            <a:r>
              <a:rPr lang="en-US" b="1" dirty="0"/>
              <a:t>CTIC Activities 2023  - 2024</a:t>
            </a:r>
          </a:p>
        </p:txBody>
      </p:sp>
      <p:sp>
        <p:nvSpPr>
          <p:cNvPr id="3" name="Content Placeholder 2"/>
          <p:cNvSpPr>
            <a:spLocks noGrp="1"/>
          </p:cNvSpPr>
          <p:nvPr>
            <p:ph idx="1"/>
          </p:nvPr>
        </p:nvSpPr>
        <p:spPr>
          <a:xfrm>
            <a:off x="-98612" y="815907"/>
            <a:ext cx="12290612" cy="5823284"/>
          </a:xfrm>
        </p:spPr>
        <p:txBody>
          <a:bodyPr>
            <a:noAutofit/>
          </a:bodyPr>
          <a:lstStyle/>
          <a:p>
            <a:pPr marL="114300" indent="0">
              <a:buNone/>
            </a:pPr>
            <a:r>
              <a:rPr lang="en-US" sz="1900" b="1" dirty="0"/>
              <a:t>ICG/CARIBE EWS WG 4:</a:t>
            </a:r>
          </a:p>
          <a:p>
            <a:pPr marL="282575" lvl="0" indent="-168275"/>
            <a:r>
              <a:rPr lang="en-US" sz="1900" dirty="0"/>
              <a:t>Meetings under enhanced restructure</a:t>
            </a:r>
          </a:p>
          <a:p>
            <a:pPr marL="120650" indent="0">
              <a:buNone/>
            </a:pPr>
            <a:r>
              <a:rPr lang="en-US" sz="1900" b="1" dirty="0"/>
              <a:t>CTIC WEBSITE:</a:t>
            </a:r>
          </a:p>
          <a:p>
            <a:pPr marL="463550" indent="-342900"/>
            <a:r>
              <a:rPr lang="en-US" sz="1900" dirty="0"/>
              <a:t>Phase 1 redevelopment completed, deployment to be advanced</a:t>
            </a:r>
          </a:p>
          <a:p>
            <a:pPr marL="465138" indent="0">
              <a:buNone/>
            </a:pPr>
            <a:r>
              <a:rPr lang="en-US" sz="1900" dirty="0"/>
              <a:t>by IOC </a:t>
            </a:r>
          </a:p>
          <a:p>
            <a:pPr marL="114300" indent="0">
              <a:buNone/>
            </a:pPr>
            <a:r>
              <a:rPr lang="en-US" sz="1900" b="1" dirty="0"/>
              <a:t>CARIBE WAVE 2024:</a:t>
            </a:r>
          </a:p>
          <a:p>
            <a:pPr indent="-107950"/>
            <a:r>
              <a:rPr lang="en-US" sz="1900" dirty="0"/>
              <a:t>Exercise webinars, registration, promotion,  exercise, evaluation</a:t>
            </a:r>
          </a:p>
          <a:p>
            <a:pPr marL="120650" indent="0">
              <a:buNone/>
            </a:pPr>
            <a:r>
              <a:rPr lang="en-US" sz="1900" b="1" dirty="0"/>
              <a:t>WORLD TSUNAMI AWARENESS DAY 2023:</a:t>
            </a:r>
          </a:p>
          <a:p>
            <a:pPr marL="463550" indent="-342900"/>
            <a:r>
              <a:rPr lang="en-US" sz="1900" dirty="0"/>
              <a:t>25K from UNDRR</a:t>
            </a:r>
          </a:p>
          <a:p>
            <a:pPr marL="463550" indent="-342900"/>
            <a:r>
              <a:rPr lang="en-US" sz="1900" dirty="0"/>
              <a:t>Local, national and regional activities to be convened in Barbados Feb – March 2024</a:t>
            </a:r>
          </a:p>
          <a:p>
            <a:pPr marL="463550" indent="-342900"/>
            <a:r>
              <a:rPr lang="en-US" sz="1900" dirty="0"/>
              <a:t>Process hampered by internal logistical challenges</a:t>
            </a:r>
          </a:p>
          <a:p>
            <a:pPr marL="0" lvl="0" indent="0">
              <a:buNone/>
            </a:pPr>
            <a:r>
              <a:rPr lang="en-US" sz="2000" b="1" dirty="0"/>
              <a:t>  OCEAN LITERACY:</a:t>
            </a:r>
          </a:p>
          <a:p>
            <a:r>
              <a:rPr lang="en-US" sz="2000" dirty="0"/>
              <a:t>Dissemination of PAE materials to Member States</a:t>
            </a:r>
          </a:p>
          <a:p>
            <a:r>
              <a:rPr lang="en-US" sz="2000" dirty="0"/>
              <a:t>Redevelopment of Tsunami Brochure (Spanish &amp; English) near </a:t>
            </a:r>
          </a:p>
          <a:p>
            <a:pPr marL="233363" indent="-233363">
              <a:buNone/>
            </a:pPr>
            <a:r>
              <a:rPr lang="en-US" sz="2000" dirty="0"/>
              <a:t>    finalization with technical &amp; financial support of ITIC-CAR </a:t>
            </a:r>
            <a:endParaRPr lang="en-US" sz="1900"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5" name="Picture 4"/>
          <p:cNvPicPr>
            <a:picLocks noChangeAspect="1"/>
          </p:cNvPicPr>
          <p:nvPr/>
        </p:nvPicPr>
        <p:blipFill>
          <a:blip r:embed="rId2"/>
          <a:stretch>
            <a:fillRect/>
          </a:stretch>
        </p:blipFill>
        <p:spPr>
          <a:xfrm>
            <a:off x="6930327" y="717444"/>
            <a:ext cx="5014023" cy="2493940"/>
          </a:xfrm>
          <a:prstGeom prst="rect">
            <a:avLst/>
          </a:prstGeom>
        </p:spPr>
      </p:pic>
      <p:pic>
        <p:nvPicPr>
          <p:cNvPr id="8" name="Picture 7"/>
          <p:cNvPicPr>
            <a:picLocks noChangeAspect="1"/>
          </p:cNvPicPr>
          <p:nvPr/>
        </p:nvPicPr>
        <p:blipFill>
          <a:blip r:embed="rId3"/>
          <a:stretch>
            <a:fillRect/>
          </a:stretch>
        </p:blipFill>
        <p:spPr>
          <a:xfrm>
            <a:off x="7177977" y="4686300"/>
            <a:ext cx="5014023" cy="2171700"/>
          </a:xfrm>
          <a:prstGeom prst="rect">
            <a:avLst/>
          </a:prstGeom>
        </p:spPr>
      </p:pic>
    </p:spTree>
    <p:extLst>
      <p:ext uri="{BB962C8B-B14F-4D97-AF65-F5344CB8AC3E}">
        <p14:creationId xmlns:p14="http://schemas.microsoft.com/office/powerpoint/2010/main" val="2188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DF06-E486-4D20-A247-92C0D0BCA1A3}"/>
              </a:ext>
            </a:extLst>
          </p:cNvPr>
          <p:cNvSpPr>
            <a:spLocks noGrp="1"/>
          </p:cNvSpPr>
          <p:nvPr>
            <p:ph type="title"/>
          </p:nvPr>
        </p:nvSpPr>
        <p:spPr/>
        <p:txBody>
          <a:bodyPr/>
          <a:lstStyle/>
          <a:p>
            <a:r>
              <a:rPr lang="en-US" b="1" dirty="0"/>
              <a:t>Follow-Up Actions:</a:t>
            </a:r>
          </a:p>
        </p:txBody>
      </p:sp>
      <p:graphicFrame>
        <p:nvGraphicFramePr>
          <p:cNvPr id="4" name="Content Placeholder 3">
            <a:extLst>
              <a:ext uri="{FF2B5EF4-FFF2-40B4-BE49-F238E27FC236}">
                <a16:creationId xmlns:a16="http://schemas.microsoft.com/office/drawing/2014/main" id="{C158D45A-186B-4A89-9512-F66BC0788E92}"/>
              </a:ext>
            </a:extLst>
          </p:cNvPr>
          <p:cNvGraphicFramePr>
            <a:graphicFrameLocks noGrp="1"/>
          </p:cNvGraphicFramePr>
          <p:nvPr>
            <p:ph idx="1"/>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3491978434"/>
                    </a:ext>
                  </a:extLst>
                </a:gridCol>
              </a:tblGrid>
              <a:tr h="0">
                <a:tc>
                  <a:txBody>
                    <a:bodyPr/>
                    <a:lstStyle/>
                    <a:p>
                      <a:pPr marL="0" marR="0">
                        <a:spcBef>
                          <a:spcPts val="0"/>
                        </a:spcBef>
                        <a:spcAft>
                          <a:spcPts val="0"/>
                        </a:spcAft>
                      </a:pPr>
                      <a:r>
                        <a:rPr lang="en-US" sz="100" dirty="0">
                          <a:effectLst/>
                        </a:rPr>
                        <a:t>Advise countries currently implementing Tsunami Ready to follow Manuals and Guides 74 Standard guidelines for the Tsunami Ready Recognition Programme </a:t>
                      </a:r>
                      <a:endParaRPr lang="en-US" sz="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276202699"/>
                  </a:ext>
                </a:extLst>
              </a:tr>
              <a:tr h="0">
                <a:tc>
                  <a:txBody>
                    <a:bodyPr/>
                    <a:lstStyle/>
                    <a:p>
                      <a:pPr marL="0" marR="0">
                        <a:spcBef>
                          <a:spcPts val="0"/>
                        </a:spcBef>
                        <a:spcAft>
                          <a:spcPts val="0"/>
                        </a:spcAft>
                      </a:pPr>
                      <a:r>
                        <a:rPr lang="en-US" sz="100" dirty="0">
                          <a:effectLst/>
                        </a:rPr>
                        <a:t>Continue collaboration to mobilize funding and in-kind support</a:t>
                      </a:r>
                      <a:endParaRPr lang="en-US" sz="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716832005"/>
                  </a:ext>
                </a:extLst>
              </a:tr>
              <a:tr h="0">
                <a:tc>
                  <a:txBody>
                    <a:bodyPr/>
                    <a:lstStyle/>
                    <a:p>
                      <a:pPr marL="0" marR="0">
                        <a:spcBef>
                          <a:spcPts val="0"/>
                        </a:spcBef>
                        <a:spcAft>
                          <a:spcPts val="0"/>
                        </a:spcAft>
                      </a:pPr>
                      <a:r>
                        <a:rPr lang="en-US" sz="100" dirty="0">
                          <a:effectLst/>
                        </a:rPr>
                        <a:t>Instructs CTIC to identify actions arising from Caribe Wave Exercise 2021 and coordinate with corresponding Working Groups and Task Teams follow up actions</a:t>
                      </a:r>
                      <a:endParaRPr lang="en-US" sz="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575573807"/>
                  </a:ext>
                </a:extLst>
              </a:tr>
              <a:tr h="0">
                <a:tc>
                  <a:txBody>
                    <a:bodyPr/>
                    <a:lstStyle/>
                    <a:p>
                      <a:pPr marL="0" marR="0">
                        <a:spcBef>
                          <a:spcPts val="0"/>
                        </a:spcBef>
                        <a:spcAft>
                          <a:spcPts val="0"/>
                        </a:spcAft>
                      </a:pPr>
                      <a:r>
                        <a:rPr lang="en-US" sz="100" dirty="0">
                          <a:effectLst/>
                        </a:rPr>
                        <a:t>Requests the Caribbean Tsunami Information Center (CTIC) to develop specific public awareness materials for local tsunami events</a:t>
                      </a:r>
                      <a:endParaRPr lang="en-US" sz="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944356429"/>
                  </a:ext>
                </a:extLst>
              </a:tr>
              <a:tr h="0">
                <a:tc>
                  <a:txBody>
                    <a:bodyPr/>
                    <a:lstStyle/>
                    <a:p>
                      <a:pPr marL="0" marR="0">
                        <a:spcBef>
                          <a:spcPts val="0"/>
                        </a:spcBef>
                        <a:spcAft>
                          <a:spcPts val="0"/>
                        </a:spcAft>
                      </a:pPr>
                      <a:r>
                        <a:rPr lang="en-US" sz="100" dirty="0">
                          <a:effectLst/>
                        </a:rPr>
                        <a:t>Communicate with Member States to identify those interested in Tsunami Ready</a:t>
                      </a:r>
                      <a:endParaRPr lang="en-US" sz="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379443927"/>
                  </a:ext>
                </a:extLst>
              </a:tr>
            </a:tbl>
          </a:graphicData>
        </a:graphic>
      </p:graphicFrame>
      <p:sp>
        <p:nvSpPr>
          <p:cNvPr id="7" name="TextBox 6">
            <a:extLst>
              <a:ext uri="{FF2B5EF4-FFF2-40B4-BE49-F238E27FC236}">
                <a16:creationId xmlns:a16="http://schemas.microsoft.com/office/drawing/2014/main" id="{DDE34917-DF32-4ABC-8627-E5DFB917DAA1}"/>
              </a:ext>
            </a:extLst>
          </p:cNvPr>
          <p:cNvSpPr txBox="1"/>
          <p:nvPr/>
        </p:nvSpPr>
        <p:spPr>
          <a:xfrm>
            <a:off x="0" y="738485"/>
            <a:ext cx="11791950" cy="5693866"/>
          </a:xfrm>
          <a:prstGeom prst="rect">
            <a:avLst/>
          </a:prstGeom>
          <a:noFill/>
        </p:spPr>
        <p:txBody>
          <a:bodyPr wrap="square">
            <a:spAutoFit/>
          </a:bodyPr>
          <a:lstStyle/>
          <a:p>
            <a:pPr marL="285750" indent="-285750">
              <a:buFont typeface="Arial" panose="020B0604020202020204" pitchFamily="34" charset="0"/>
              <a:buChar char="•"/>
            </a:pPr>
            <a:r>
              <a:rPr lang="en-US" sz="2800" dirty="0"/>
              <a:t>Continue collaboration to mobilize funding and in-kind support - </a:t>
            </a:r>
            <a:r>
              <a:rPr lang="en-US" sz="2800" b="1" dirty="0"/>
              <a:t>ongoing</a:t>
            </a:r>
          </a:p>
          <a:p>
            <a:pPr marL="285750" indent="-285750">
              <a:buFont typeface="Arial" panose="020B0604020202020204" pitchFamily="34" charset="0"/>
              <a:buChar char="•"/>
            </a:pPr>
            <a:r>
              <a:rPr lang="en-US" sz="2800" dirty="0"/>
              <a:t>CTIC to continue engaging with UNDRR, WG4 and Member States to engage, plan and take action for WTAD 2023 – </a:t>
            </a:r>
            <a:r>
              <a:rPr lang="en-US" sz="2800" b="1" dirty="0"/>
              <a:t>collaboration with UNDRR ongoing</a:t>
            </a:r>
          </a:p>
          <a:p>
            <a:pPr marL="285750" indent="-285750">
              <a:buFont typeface="Arial" panose="020B0604020202020204" pitchFamily="34" charset="0"/>
              <a:buChar char="•"/>
            </a:pPr>
            <a:r>
              <a:rPr lang="en-US" sz="2800" dirty="0"/>
              <a:t>Requests the Caribbean Tsunami Information Center (CTIC) to develop specific public awareness materials for local tsunami events – </a:t>
            </a:r>
            <a:r>
              <a:rPr lang="en-US" sz="2800" b="1" dirty="0"/>
              <a:t>collaboration through Barbados Community College not materialized, alternatives to be pursued</a:t>
            </a:r>
          </a:p>
          <a:p>
            <a:pPr marL="285750" indent="-285750">
              <a:buFont typeface="Arial" panose="020B0604020202020204" pitchFamily="34" charset="0"/>
              <a:buChar char="•"/>
            </a:pPr>
            <a:r>
              <a:rPr lang="en-US" sz="2800" dirty="0"/>
              <a:t>Communicate with Member States to identify those interested in Tsunami Ready – </a:t>
            </a:r>
            <a:r>
              <a:rPr lang="en-US" sz="2800" b="1" dirty="0"/>
              <a:t>ongoing </a:t>
            </a:r>
          </a:p>
          <a:p>
            <a:pPr marL="285750" indent="-28575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CTIC and ITIC-CAR with funding from the USAID/BHA to conduct a </a:t>
            </a:r>
            <a:r>
              <a:rPr lang="en-US" sz="2800" dirty="0">
                <a:latin typeface="Calibri" panose="020F0502020204030204" pitchFamily="34" charset="0"/>
                <a:ea typeface="Calibri" panose="020F0502020204030204" pitchFamily="34" charset="0"/>
                <a:cs typeface="Calibri" panose="020F0502020204030204" pitchFamily="34" charset="0"/>
              </a:rPr>
              <a:t> training re: Manual and Guides 86 </a:t>
            </a:r>
            <a:r>
              <a:rPr lang="en-US" sz="2800" dirty="0">
                <a:effectLst/>
                <a:latin typeface="Calibri" panose="020F0502020204030204" pitchFamily="34" charset="0"/>
                <a:ea typeface="Calibri" panose="020F0502020204030204" pitchFamily="34" charset="0"/>
                <a:cs typeface="Calibri" panose="020F0502020204030204" pitchFamily="34" charset="0"/>
              </a:rPr>
              <a:t>as part of Tsunami Ready projects – </a:t>
            </a:r>
            <a:r>
              <a:rPr lang="en-US" sz="2800" b="1" dirty="0">
                <a:effectLst/>
                <a:latin typeface="Calibri" panose="020F0502020204030204" pitchFamily="34" charset="0"/>
                <a:ea typeface="Calibri" panose="020F0502020204030204" pitchFamily="34" charset="0"/>
                <a:cs typeface="Calibri" panose="020F0502020204030204" pitchFamily="34" charset="0"/>
              </a:rPr>
              <a:t>discussions ongoing re: timing and venue, including ICG/CARIBE EWS XVII</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CTIC</a:t>
            </a:r>
            <a:r>
              <a:rPr lang="en-US" sz="2800" b="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to identify actions arising from CARIBE WAVE Exercise 2022 and 2023 and coordinate with corresponding WGs and TTs follow-up actions – </a:t>
            </a:r>
            <a:r>
              <a:rPr lang="en-US" sz="2800" b="1" dirty="0">
                <a:latin typeface="Calibri" panose="020F0502020204030204" pitchFamily="34" charset="0"/>
                <a:cs typeface="Calibri" panose="020F0502020204030204" pitchFamily="34" charset="0"/>
              </a:rPr>
              <a:t>pending</a:t>
            </a:r>
          </a:p>
        </p:txBody>
      </p:sp>
    </p:spTree>
    <p:extLst>
      <p:ext uri="{BB962C8B-B14F-4D97-AF65-F5344CB8AC3E}">
        <p14:creationId xmlns:p14="http://schemas.microsoft.com/office/powerpoint/2010/main" val="1942550685"/>
      </p:ext>
    </p:extLst>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1539</TotalTime>
  <Words>1337</Words>
  <Application>Microsoft Office PowerPoint</Application>
  <PresentationFormat>Widescreen</PresentationFormat>
  <Paragraphs>123</Paragraphs>
  <Slides>12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9_Custom Design</vt:lpstr>
      <vt:lpstr>Custom Design</vt:lpstr>
      <vt:lpstr>PowerPoint Presentation</vt:lpstr>
      <vt:lpstr>PowerPoint Presentation</vt:lpstr>
      <vt:lpstr>UNESCO/IOC CARIBE EWS Project, Grenada</vt:lpstr>
      <vt:lpstr>UNESCO/IOC CARIBE EWS NORAD Project Communities</vt:lpstr>
      <vt:lpstr>UNESCO/IOC CARIBE EWS Project, Dominican Republic </vt:lpstr>
      <vt:lpstr>ITIC-CAR USAID/BHA Project Communities 2022 - 2023 </vt:lpstr>
      <vt:lpstr>ITIC-CAR USAID/BHA Project Communities 2023 - 2024 </vt:lpstr>
      <vt:lpstr>CTIC Activities 2023  - 2024</vt:lpstr>
      <vt:lpstr>Follow-Up Actions:</vt:lpstr>
      <vt:lpstr>Follow-up Actions: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Slaoui, Salim</dc:creator>
  <cp:lastModifiedBy>Brome, Alison</cp:lastModifiedBy>
  <cp:revision>115</cp:revision>
  <dcterms:created xsi:type="dcterms:W3CDTF">2021-04-13T14:16:18Z</dcterms:created>
  <dcterms:modified xsi:type="dcterms:W3CDTF">2024-02-01T15:52:22Z</dcterms:modified>
</cp:coreProperties>
</file>