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p4" ContentType="video/mp4"/>
  <Default Extension="mov" ContentType="video/quicktime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328" r:id="rId3"/>
    <p:sldId id="350" r:id="rId4"/>
    <p:sldId id="363" r:id="rId5"/>
    <p:sldId id="339" r:id="rId6"/>
    <p:sldId id="364" r:id="rId7"/>
    <p:sldId id="351" r:id="rId8"/>
    <p:sldId id="355" r:id="rId9"/>
    <p:sldId id="356" r:id="rId10"/>
    <p:sldId id="360" r:id="rId11"/>
    <p:sldId id="370" r:id="rId12"/>
    <p:sldId id="362" r:id="rId13"/>
    <p:sldId id="352" r:id="rId14"/>
    <p:sldId id="332" r:id="rId15"/>
    <p:sldId id="340" r:id="rId16"/>
    <p:sldId id="334" r:id="rId17"/>
    <p:sldId id="357" r:id="rId18"/>
    <p:sldId id="358" r:id="rId19"/>
    <p:sldId id="336" r:id="rId20"/>
    <p:sldId id="337" r:id="rId21"/>
    <p:sldId id="333" r:id="rId22"/>
    <p:sldId id="353" r:id="rId23"/>
    <p:sldId id="341" r:id="rId24"/>
    <p:sldId id="343" r:id="rId25"/>
    <p:sldId id="342" r:id="rId26"/>
    <p:sldId id="365" r:id="rId27"/>
    <p:sldId id="330" r:id="rId28"/>
    <p:sldId id="326" r:id="rId29"/>
    <p:sldId id="347" r:id="rId30"/>
    <p:sldId id="344" r:id="rId31"/>
    <p:sldId id="345" r:id="rId32"/>
    <p:sldId id="346" r:id="rId33"/>
    <p:sldId id="349" r:id="rId34"/>
    <p:sldId id="366" r:id="rId35"/>
    <p:sldId id="367" r:id="rId36"/>
    <p:sldId id="368" r:id="rId37"/>
    <p:sldId id="369" r:id="rId38"/>
    <p:sldId id="329" r:id="rId39"/>
    <p:sldId id="303" r:id="rId40"/>
    <p:sldId id="318" r:id="rId41"/>
    <p:sldId id="327" r:id="rId42"/>
    <p:sldId id="284" r:id="rId4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000000"/>
          </p15:clr>
        </p15:guide>
        <p15:guide id="2" pos="2880" userDrawn="1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8" roundtripDataSignature="AMtx7mimyoQRkeFTvX+XI5t3Jm+0wUYq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6D11017-CE28-42B9-A851-B5646355ACBB}">
  <a:tblStyle styleId="{86D11017-CE28-42B9-A851-B5646355ACBB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rgbClr val="FFFFFF"/>
      </a:tcTxStyle>
      <a:tcStyle>
        <a:tcBdr/>
        <a:fill>
          <a:solidFill>
            <a:srgbClr val="4F81BD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/>
        <a:fill>
          <a:solidFill>
            <a:srgbClr val="4F81BD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4F81BD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4F81BD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15570"/>
    <p:restoredTop sz="94613"/>
  </p:normalViewPr>
  <p:slideViewPr>
    <p:cSldViewPr snapToGrid="0">
      <p:cViewPr>
        <p:scale>
          <a:sx n="124" d="100"/>
          <a:sy n="124" d="100"/>
        </p:scale>
        <p:origin x="400" y="2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8" Type="http://customschemas.google.com/relationships/presentationmetadata" Target="metadata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17120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8" name="Google Shape;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45933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8223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d2c1be9673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9" name="Google Shape;209;gd2c1be9673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7966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00965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7808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2602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2161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3859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-IT"/>
              <a:t>As testified by this Factsheet, for about 15 years we have been building the NEAMTWS</a:t>
            </a:r>
            <a:endParaRPr/>
          </a:p>
        </p:txBody>
      </p:sp>
      <p:sp>
        <p:nvSpPr>
          <p:cNvPr id="326" name="Google Shape;32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97874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4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4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nb-NO" smtClean="0"/>
              <a:pPr/>
              <a:t>‹n.›</a:t>
            </a:fld>
            <a:endParaRPr lang="nb-N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verticale e testo" type="vertTitleAndTx">
  <p:cSld name="VERTICAL_TITLE_AND_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3"/>
          <p:cNvSpPr txBox="1">
            <a:spLocks noGrp="1"/>
          </p:cNvSpPr>
          <p:nvPr>
            <p:ph type="title"/>
          </p:nvPr>
        </p:nvSpPr>
        <p:spPr>
          <a:xfrm rot="5400000">
            <a:off x="5463779" y="1371600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3"/>
          <p:cNvSpPr txBox="1">
            <a:spLocks noGrp="1"/>
          </p:cNvSpPr>
          <p:nvPr>
            <p:ph type="body" idx="1"/>
          </p:nvPr>
        </p:nvSpPr>
        <p:spPr>
          <a:xfrm rot="5400000">
            <a:off x="1272780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33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3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3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nb-NO" smtClean="0"/>
              <a:pPr/>
              <a:t>‹n.›</a:t>
            </a:fld>
            <a:endParaRPr lang="nb-N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5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5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5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nb-NO" smtClean="0"/>
              <a:pPr/>
              <a:t>‹n.›</a:t>
            </a:fld>
            <a:endParaRPr lang="nb-N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6"/>
          <p:cNvSpPr txBox="1"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nb-NO" smtClean="0"/>
              <a:pPr/>
              <a:t>‹n.›</a:t>
            </a:fld>
            <a:endParaRPr lang="nb-N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7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3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7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27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7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nb-NO" smtClean="0"/>
              <a:pPr/>
              <a:t>‹n.›</a:t>
            </a:fld>
            <a:endParaRPr lang="nb-N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2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8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048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1pPr>
            <a:lvl2pPr marL="685800" lvl="1" indent="-2857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800"/>
            </a:lvl2pPr>
            <a:lvl3pPr marL="1028700" lvl="2" indent="-2667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3pPr>
            <a:lvl4pPr marL="1371600" lvl="3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350"/>
            </a:lvl4pPr>
            <a:lvl5pPr marL="1714500" lvl="4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350"/>
            </a:lvl5pPr>
            <a:lvl6pPr marL="2057400" lvl="5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6pPr>
            <a:lvl7pPr marL="2400300" lvl="6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7pPr>
            <a:lvl8pPr marL="2743200" lvl="7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8pPr>
            <a:lvl9pPr marL="3086100" lvl="8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9pPr>
          </a:lstStyle>
          <a:p>
            <a:endParaRPr/>
          </a:p>
        </p:txBody>
      </p:sp>
      <p:sp>
        <p:nvSpPr>
          <p:cNvPr id="37" name="Google Shape;37;p28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048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1pPr>
            <a:lvl2pPr marL="685800" lvl="1" indent="-2857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800"/>
            </a:lvl2pPr>
            <a:lvl3pPr marL="1028700" lvl="2" indent="-2667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3pPr>
            <a:lvl4pPr marL="1371600" lvl="3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350"/>
            </a:lvl4pPr>
            <a:lvl5pPr marL="1714500" lvl="4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350"/>
            </a:lvl5pPr>
            <a:lvl6pPr marL="2057400" lvl="5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6pPr>
            <a:lvl7pPr marL="2400300" lvl="6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7pPr>
            <a:lvl8pPr marL="2743200" lvl="7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8pPr>
            <a:lvl9pPr marL="3086100" lvl="8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9pPr>
          </a:lstStyle>
          <a:p>
            <a:endParaRPr/>
          </a:p>
        </p:txBody>
      </p:sp>
      <p:sp>
        <p:nvSpPr>
          <p:cNvPr id="38" name="Google Shape;38;p28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8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nb-NO" smtClean="0"/>
              <a:pPr/>
              <a:t>‹n.›</a:t>
            </a:fld>
            <a:endParaRPr lang="nb-N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857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685800" lvl="1" indent="-2667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2pPr>
            <a:lvl3pPr marL="1028700" lvl="2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371600" lvl="3" indent="-2476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marL="1714500" lvl="4" indent="-2476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200"/>
            </a:lvl5pPr>
            <a:lvl6pPr marL="2057400" lvl="5" indent="-2476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6pPr>
            <a:lvl7pPr marL="2400300" lvl="6" indent="-2476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2743200" lvl="7" indent="-2476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8pPr>
            <a:lvl9pPr marL="3086100" lvl="8" indent="-2476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45" name="Google Shape;45;p29"/>
          <p:cNvSpPr txBox="1">
            <a:spLocks noGrp="1"/>
          </p:cNvSpPr>
          <p:nvPr>
            <p:ph type="body" idx="3"/>
          </p:nvPr>
        </p:nvSpPr>
        <p:spPr>
          <a:xfrm>
            <a:off x="4645028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6" name="Google Shape;46;p29"/>
          <p:cNvSpPr txBox="1">
            <a:spLocks noGrp="1"/>
          </p:cNvSpPr>
          <p:nvPr>
            <p:ph type="body" idx="4"/>
          </p:nvPr>
        </p:nvSpPr>
        <p:spPr>
          <a:xfrm>
            <a:off x="4645028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857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685800" lvl="1" indent="-2667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2pPr>
            <a:lvl3pPr marL="1028700" lvl="2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371600" lvl="3" indent="-2476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marL="1714500" lvl="4" indent="-2476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200"/>
            </a:lvl5pPr>
            <a:lvl6pPr marL="2057400" lvl="5" indent="-2476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6pPr>
            <a:lvl7pPr marL="2400300" lvl="6" indent="-2476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2743200" lvl="7" indent="-2476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8pPr>
            <a:lvl9pPr marL="3086100" lvl="8" indent="-2476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9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nb-NO" smtClean="0"/>
              <a:pPr/>
              <a:t>‹n.›</a:t>
            </a:fld>
            <a:endParaRPr lang="nb-N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0"/>
          <p:cNvSpPr txBox="1"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5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body" idx="1"/>
          </p:nvPr>
        </p:nvSpPr>
        <p:spPr>
          <a:xfrm>
            <a:off x="3575050" y="204789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2385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100"/>
            </a:lvl2pPr>
            <a:lvl3pPr marL="1028700" lvl="2" indent="-2857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4pPr>
            <a:lvl5pPr marL="1714500" lvl="4" indent="-2667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500"/>
            </a:lvl5pPr>
            <a:lvl6pPr marL="2057400" lvl="5" indent="-2667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53" name="Google Shape;53;p30"/>
          <p:cNvSpPr txBox="1">
            <a:spLocks noGrp="1"/>
          </p:cNvSpPr>
          <p:nvPr>
            <p:ph type="body" idx="2"/>
          </p:nvPr>
        </p:nvSpPr>
        <p:spPr>
          <a:xfrm>
            <a:off x="457203" y="1076327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1pPr>
            <a:lvl2pPr marL="685800" lvl="1" indent="-17145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2pPr>
            <a:lvl3pPr marL="1028700" lvl="2" indent="-17145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3pPr>
            <a:lvl4pPr marL="1371600" lvl="3" indent="-17145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4pPr>
            <a:lvl5pPr marL="1714500" lvl="4" indent="-17145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5pPr>
            <a:lvl6pPr marL="2057400" lvl="5" indent="-17145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6pPr>
            <a:lvl7pPr marL="2400300" lvl="6" indent="-17145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7pPr>
            <a:lvl8pPr marL="2743200" lvl="7" indent="-17145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8pPr>
            <a:lvl9pPr marL="3086100" lvl="8" indent="-17145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9pPr>
          </a:lstStyle>
          <a:p>
            <a:endParaRPr/>
          </a:p>
        </p:txBody>
      </p:sp>
      <p:sp>
        <p:nvSpPr>
          <p:cNvPr id="54" name="Google Shape;54;p30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0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nb-NO" smtClean="0"/>
              <a:pPr/>
              <a:t>‹n.›</a:t>
            </a:fld>
            <a:endParaRPr lang="nb-N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1"/>
          <p:cNvSpPr txBox="1"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5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1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60" name="Google Shape;60;p31"/>
          <p:cNvSpPr txBox="1">
            <a:spLocks noGrp="1"/>
          </p:cNvSpPr>
          <p:nvPr>
            <p:ph type="body" idx="1"/>
          </p:nvPr>
        </p:nvSpPr>
        <p:spPr>
          <a:xfrm>
            <a:off x="1792288" y="4025504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1pPr>
            <a:lvl2pPr marL="685800" lvl="1" indent="-17145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2pPr>
            <a:lvl3pPr marL="1028700" lvl="2" indent="-17145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3pPr>
            <a:lvl4pPr marL="1371600" lvl="3" indent="-17145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4pPr>
            <a:lvl5pPr marL="1714500" lvl="4" indent="-17145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5pPr>
            <a:lvl6pPr marL="2057400" lvl="5" indent="-17145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6pPr>
            <a:lvl7pPr marL="2400300" lvl="6" indent="-17145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7pPr>
            <a:lvl8pPr marL="2743200" lvl="7" indent="-17145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8pPr>
            <a:lvl9pPr marL="3086100" lvl="8" indent="-17145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9pPr>
          </a:lstStyle>
          <a:p>
            <a:endParaRPr/>
          </a:p>
        </p:txBody>
      </p:sp>
      <p:sp>
        <p:nvSpPr>
          <p:cNvPr id="61" name="Google Shape;61;p31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nb-NO" smtClean="0"/>
              <a:pPr/>
              <a:t>‹n.›</a:t>
            </a:fld>
            <a:endParaRPr lang="nb-N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2"/>
          <p:cNvSpPr txBox="1">
            <a:spLocks noGrp="1"/>
          </p:cNvSpPr>
          <p:nvPr>
            <p:ph type="body" idx="1"/>
          </p:nvPr>
        </p:nvSpPr>
        <p:spPr>
          <a:xfrm rot="5400000">
            <a:off x="2874765" y="-1217414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32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2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2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nb-NO" smtClean="0"/>
              <a:pPr/>
              <a:t>‹n.›</a:t>
            </a:fld>
            <a:endParaRPr lang="nb-N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3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3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3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nb-NO" smtClean="0"/>
              <a:pPr/>
              <a:t>‹n.›</a:t>
            </a:fld>
            <a:endParaRPr lang="nb-NO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e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jpeg"/><Relationship Id="rId8" Type="http://schemas.openxmlformats.org/officeDocument/2006/relationships/image" Target="../media/image28.jpeg"/><Relationship Id="rId9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png"/><Relationship Id="rId5" Type="http://schemas.openxmlformats.org/officeDocument/2006/relationships/image" Target="../media/image38.jpeg"/><Relationship Id="rId6" Type="http://schemas.openxmlformats.org/officeDocument/2006/relationships/image" Target="../media/image3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8" Type="http://schemas.openxmlformats.org/officeDocument/2006/relationships/image" Target="../media/image64.png"/><Relationship Id="rId9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6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4" Type="http://schemas.openxmlformats.org/officeDocument/2006/relationships/image" Target="../media/image69.gif"/><Relationship Id="rId5" Type="http://schemas.openxmlformats.org/officeDocument/2006/relationships/image" Target="../media/image70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hyperlink" Target="https://cat.ingv.it/it/media-e-documenti/news-it/409-pensa-che-lisola-di-stromboli-possa-essere-colpita-da-uno-tsunami" TargetMode="External"/><Relationship Id="rId20" Type="http://schemas.openxmlformats.org/officeDocument/2006/relationships/hyperlink" Target="https://cat.ingv.it/it/media-e-documenti/news-it/382-09-02-23-a-minturno-gli-ultimi-step-per-diventare-il-primo-comune-italiano-tsunami-ready" TargetMode="External"/><Relationship Id="rId21" Type="http://schemas.openxmlformats.org/officeDocument/2006/relationships/hyperlink" Target="https://cat.ingv.it/it/media-e-documenti/news-it/378-30-01-23-malta-messaggio-dinformazione-per-terremoto-in-mare" TargetMode="External"/><Relationship Id="rId22" Type="http://schemas.openxmlformats.org/officeDocument/2006/relationships/hyperlink" Target="https://cat.ingv.it/it/media-e-documenti/news-it/376-25-01-23-grecia-messaggio-dinformazione-per-terremoto-in-mare" TargetMode="External"/><Relationship Id="rId23" Type="http://schemas.openxmlformats.org/officeDocument/2006/relationships/hyperlink" Target="https://cat.ingv.it/it/media-e-documenti/news-it/374-24-01-23-malta-messaggio-dinformazione-per-terremoto-in-mare" TargetMode="External"/><Relationship Id="rId24" Type="http://schemas.openxmlformats.org/officeDocument/2006/relationships/hyperlink" Target="https://cat.ingv.it/it/media-e-documenti/news-it/371-stromboli-4-dicembre-2022-tsunami-si-o-tsunami-no" TargetMode="External"/><Relationship Id="rId10" Type="http://schemas.openxmlformats.org/officeDocument/2006/relationships/hyperlink" Target="https://cat.ingv.it/it/media-e-documenti/news-it/406-turchia-messaggio-dinformazione-per-terremoto-m5-6" TargetMode="External"/><Relationship Id="rId11" Type="http://schemas.openxmlformats.org/officeDocument/2006/relationships/hyperlink" Target="https://cat.ingv.it/it/media-e-documenti/news-it/403-a-cipro-il-meeting-per-definire-le-aree-di-pericolosita-locale-da-tsunami-e-le-fasce-dinondazione-a-larnaca" TargetMode="External"/><Relationship Id="rId12" Type="http://schemas.openxmlformats.org/officeDocument/2006/relationships/hyperlink" Target="https://cat.ingv.it/it/media-e-documenti/news-it/399-tsunami-ready-palmi-rc-in-corsa-per-ottenere-la-certificazione-unesco-di-comune-tsunami-ready" TargetMode="External"/><Relationship Id="rId13" Type="http://schemas.openxmlformats.org/officeDocument/2006/relationships/hyperlink" Target="https://cat.ingv.it/it/media-e-documenti/news-it/397-il-comune-di-otranto-le-in-puglia-aderisce-al-programma-tsunami-ready" TargetMode="External"/><Relationship Id="rId14" Type="http://schemas.openxmlformats.org/officeDocument/2006/relationships/hyperlink" Target="https://cat.ingv.it/it/media-e-documenti/news-it/395-21-04-23-malta-messaggio-dinformazione-per-terremoto-in-mare" TargetMode="External"/><Relationship Id="rId15" Type="http://schemas.openxmlformats.org/officeDocument/2006/relationships/hyperlink" Target="https://cat.ingv.it/it/media-e-documenti/news-it/393-18-04-23-tsunami-ready-otranto-le-si-prepara-alla-conquista-dei-12-indicatori-che-le-varranno-il-titolo-di-comune-tsunami-ready" TargetMode="External"/><Relationship Id="rId16" Type="http://schemas.openxmlformats.org/officeDocument/2006/relationships/hyperlink" Target="https://cat.ingv.it/it/media-e-documenti/news-it/391-13-04-23-la-strategia-dei-centri-steering-committee" TargetMode="External"/><Relationship Id="rId17" Type="http://schemas.openxmlformats.org/officeDocument/2006/relationships/hyperlink" Target="https://cat.ingv.it/it/media-e-documenti/news-it/389-tsu-memo-1-aprile-1946-e-la-nascita-del-primo-centro-di-allerta-tsunami" TargetMode="External"/><Relationship Id="rId18" Type="http://schemas.openxmlformats.org/officeDocument/2006/relationships/hyperlink" Target="https://cat.ingv.it/it/media-e-documenti/news-it/387-tsu-memo-11-03-11" TargetMode="External"/><Relationship Id="rId19" Type="http://schemas.openxmlformats.org/officeDocument/2006/relationships/hyperlink" Target="https://cat.ingv.it/it/media-e-documenti/news-it/384-20-02-23-turchia-allerta-tsunami-advisory-per-terremoto-in-prossimita-della-costa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cat.ingv.it/it/media-e-documenti/news-it/420-giappone-terremoto-m-7-4-e-allerta-tsunami" TargetMode="External"/><Relationship Id="rId4" Type="http://schemas.openxmlformats.org/officeDocument/2006/relationships/hyperlink" Target="https://cat.ingv.it/it/media-e-documenti/news-it/418-tsu-memo-il-terremoto-e-maremoto-del-28-dicembre-1908-raccontato-in-una-story-map" TargetMode="External"/><Relationship Id="rId5" Type="http://schemas.openxmlformats.org/officeDocument/2006/relationships/hyperlink" Target="https://cat.ingv.it/it/media-e-documenti/news-it/416-neamwave-23-6-e-7-novembre-2023-il-test-del-sistema-italiano-per-lallerta-maremoto" TargetMode="External"/><Relationship Id="rId6" Type="http://schemas.openxmlformats.org/officeDocument/2006/relationships/hyperlink" Target="https://cat.ingv.it/it/media-e-documenti/news-it/414-wtad-2023-5-novembre-2023-gettohighground" TargetMode="External"/><Relationship Id="rId7" Type="http://schemas.openxmlformats.org/officeDocument/2006/relationships/hyperlink" Target="https://cat.ingv.it/it/media-e-documenti/news-it/413-tsu-memo-30-ottobre-2020-lo-tsunami-in-grecia-e-in-turchia" TargetMode="External"/><Relationship Id="rId8" Type="http://schemas.openxmlformats.org/officeDocument/2006/relationships/hyperlink" Target="https://cat.ingv.it/it/media-e-documenti/news-it/411-tsunami-ready-un-percorso-multidisciplinare-rendera-larnaca-cipro-pronta-ad-affrontare-il-prossimo-tsunami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4" Type="http://schemas.openxmlformats.org/officeDocument/2006/relationships/video" Target="../media/media3.mp4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8.xml"/><Relationship Id="rId7" Type="http://schemas.openxmlformats.org/officeDocument/2006/relationships/image" Target="../media/image78.jpeg"/><Relationship Id="rId8" Type="http://schemas.openxmlformats.org/officeDocument/2006/relationships/image" Target="../media/image79.jpeg"/><Relationship Id="rId9" Type="http://schemas.openxmlformats.org/officeDocument/2006/relationships/image" Target="../media/image80.jpeg"/><Relationship Id="rId10" Type="http://schemas.openxmlformats.org/officeDocument/2006/relationships/image" Target="../media/image81.png"/><Relationship Id="rId11" Type="http://schemas.openxmlformats.org/officeDocument/2006/relationships/image" Target="../media/image82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7.jpeg"/><Relationship Id="rId3" Type="http://schemas.openxmlformats.org/officeDocument/2006/relationships/image" Target="../media/image8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www.cat.ingv.it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hyperlink" Target="http://sgi2.isprambiente.it/tsunamimap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"/>
          <p:cNvSpPr txBox="1">
            <a:spLocks noGrp="1"/>
          </p:cNvSpPr>
          <p:nvPr>
            <p:ph type="subTitle" idx="4294967295"/>
          </p:nvPr>
        </p:nvSpPr>
        <p:spPr>
          <a:xfrm>
            <a:off x="945222" y="910505"/>
            <a:ext cx="6986427" cy="3091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19050" indent="0" algn="ctr">
              <a:buNone/>
            </a:pPr>
            <a:r>
              <a:rPr lang="it-IT" b="1" i="0" u="none" strike="noStrike" cap="none" dirty="0" smtClean="0">
                <a:solidFill>
                  <a:schemeClr val="bg2"/>
                </a:solidFill>
                <a:sym typeface="Calibri"/>
              </a:rPr>
              <a:t>CAT-INGV Tsunami Service Provider</a:t>
            </a:r>
          </a:p>
          <a:p>
            <a:pPr marL="19050" indent="0" algn="ctr">
              <a:buNone/>
            </a:pPr>
            <a:r>
              <a:rPr lang="it-IT" sz="2400" b="1" dirty="0" smtClean="0">
                <a:solidFill>
                  <a:schemeClr val="bg2"/>
                </a:solidFill>
              </a:rPr>
              <a:t>Activity 2023</a:t>
            </a:r>
          </a:p>
          <a:p>
            <a:pPr marL="19050" indent="0" algn="ctr">
              <a:buNone/>
            </a:pPr>
            <a:r>
              <a:rPr lang="it-IT" sz="2400" b="1" dirty="0" smtClean="0">
                <a:solidFill>
                  <a:schemeClr val="bg2"/>
                </a:solidFill>
              </a:rPr>
              <a:t>ICG-NEAMTWS XVIII session, Paris, 6-8 </a:t>
            </a:r>
            <a:r>
              <a:rPr lang="it-IT" sz="2400" b="1" dirty="0" err="1" smtClean="0">
                <a:solidFill>
                  <a:schemeClr val="bg2"/>
                </a:solidFill>
              </a:rPr>
              <a:t>February</a:t>
            </a:r>
            <a:r>
              <a:rPr lang="it-IT" sz="2400" b="1" dirty="0" smtClean="0">
                <a:solidFill>
                  <a:schemeClr val="bg2"/>
                </a:solidFill>
              </a:rPr>
              <a:t> 2024</a:t>
            </a:r>
            <a:endParaRPr lang="it-IT" b="1" dirty="0">
              <a:solidFill>
                <a:schemeClr val="bg2"/>
              </a:solidFill>
            </a:endParaRPr>
          </a:p>
          <a:p>
            <a:pPr marL="19050" indent="0" algn="ctr">
              <a:buNone/>
            </a:pPr>
            <a:endParaRPr lang="it-IT" b="1" i="0" u="none" strike="noStrike" cap="none" dirty="0" smtClean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9050" indent="0" algn="ctr">
              <a:buNone/>
            </a:pPr>
            <a:r>
              <a:rPr lang="it-IT" sz="1800" b="1" dirty="0">
                <a:solidFill>
                  <a:srgbClr val="C00000"/>
                </a:solidFill>
              </a:rPr>
              <a:t>Alessandro </a:t>
            </a:r>
            <a:r>
              <a:rPr lang="it-IT" sz="1800" b="1" dirty="0" smtClean="0">
                <a:solidFill>
                  <a:srgbClr val="C00000"/>
                </a:solidFill>
              </a:rPr>
              <a:t>Amato and the CAT team</a:t>
            </a:r>
          </a:p>
          <a:p>
            <a:pPr marL="19050" indent="0" algn="ctr">
              <a:buNone/>
            </a:pPr>
            <a:r>
              <a:rPr lang="it-IT" sz="1800" b="1" dirty="0">
                <a:solidFill>
                  <a:srgbClr val="C00000"/>
                </a:solidFill>
              </a:rPr>
              <a:t>w</a:t>
            </a:r>
            <a:r>
              <a:rPr lang="it-IT" sz="1800" b="1" dirty="0" smtClean="0">
                <a:solidFill>
                  <a:srgbClr val="C00000"/>
                </a:solidFill>
              </a:rPr>
              <a:t>ith </a:t>
            </a:r>
            <a:r>
              <a:rPr lang="it-IT" sz="1800" b="1" dirty="0" err="1" smtClean="0">
                <a:solidFill>
                  <a:srgbClr val="C00000"/>
                </a:solidFill>
              </a:rPr>
              <a:t>contributions</a:t>
            </a:r>
            <a:r>
              <a:rPr lang="it-IT" sz="1800" b="1" dirty="0" smtClean="0">
                <a:solidFill>
                  <a:srgbClr val="C00000"/>
                </a:solidFill>
              </a:rPr>
              <a:t> from ISPRA</a:t>
            </a:r>
          </a:p>
          <a:p>
            <a:pPr marL="19050" indent="0" algn="ctr">
              <a:buNone/>
            </a:pPr>
            <a:r>
              <a:rPr lang="it-IT" sz="1500" i="1" dirty="0" smtClean="0">
                <a:solidFill>
                  <a:srgbClr val="C00000"/>
                </a:solidFill>
              </a:rPr>
              <a:t>Centro </a:t>
            </a:r>
            <a:r>
              <a:rPr lang="it-IT" sz="1500" i="1" dirty="0">
                <a:solidFill>
                  <a:srgbClr val="C00000"/>
                </a:solidFill>
              </a:rPr>
              <a:t>Allerta </a:t>
            </a:r>
            <a:r>
              <a:rPr lang="it-IT" sz="1500" i="1" dirty="0" smtClean="0">
                <a:solidFill>
                  <a:srgbClr val="C00000"/>
                </a:solidFill>
              </a:rPr>
              <a:t>Tsunami - Istituto </a:t>
            </a:r>
            <a:r>
              <a:rPr lang="it-IT" sz="1500" i="1" dirty="0">
                <a:solidFill>
                  <a:srgbClr val="C00000"/>
                </a:solidFill>
              </a:rPr>
              <a:t>Nazionale di Geofisica e Vulcanologia</a:t>
            </a:r>
            <a:r>
              <a:rPr lang="it-IT" b="1" i="0" u="none" strike="noStrike" cap="none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100" dirty="0"/>
          </a:p>
          <a:p>
            <a:pPr marL="19050" indent="0" fontAlgn="base">
              <a:buNone/>
            </a:pPr>
            <a:endParaRPr lang="it-IT" b="1" dirty="0">
              <a:solidFill>
                <a:srgbClr val="C00000"/>
              </a:solidFill>
            </a:endParaRPr>
          </a:p>
          <a:p>
            <a:pPr marL="19050" indent="0" fontAlgn="base">
              <a:buNone/>
            </a:pPr>
            <a:endParaRPr lang="it-IT" sz="1200" b="1" dirty="0">
              <a:solidFill>
                <a:srgbClr val="C00000"/>
              </a:solidFill>
            </a:endParaRPr>
          </a:p>
        </p:txBody>
      </p:sp>
      <p:sp>
        <p:nvSpPr>
          <p:cNvPr id="81" name="Google Shape;81;p1"/>
          <p:cNvSpPr/>
          <p:nvPr/>
        </p:nvSpPr>
        <p:spPr>
          <a:xfrm>
            <a:off x="4484115" y="2456336"/>
            <a:ext cx="175770" cy="2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SzPts val="1400"/>
            </a:pPr>
            <a:r>
              <a:rPr lang="it-IT" sz="1050"/>
              <a:t> </a:t>
            </a:r>
            <a:endParaRPr sz="1050"/>
          </a:p>
        </p:txBody>
      </p:sp>
      <p:sp>
        <p:nvSpPr>
          <p:cNvPr id="82" name="Google Shape;82;p1"/>
          <p:cNvSpPr/>
          <p:nvPr/>
        </p:nvSpPr>
        <p:spPr>
          <a:xfrm>
            <a:off x="4484115" y="2456336"/>
            <a:ext cx="175770" cy="2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SzPts val="1400"/>
            </a:pPr>
            <a:r>
              <a:rPr lang="it-IT" sz="1050"/>
              <a:t> </a:t>
            </a:r>
            <a:endParaRPr sz="105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gd2c1be9673_0_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53581" y="693442"/>
            <a:ext cx="2922506" cy="1194608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gd2c1be9673_0_88"/>
          <p:cNvSpPr txBox="1">
            <a:spLocks noGrp="1"/>
          </p:cNvSpPr>
          <p:nvPr>
            <p:ph type="title"/>
          </p:nvPr>
        </p:nvSpPr>
        <p:spPr>
          <a:xfrm>
            <a:off x="1485900" y="34537"/>
            <a:ext cx="6172200" cy="37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SzPts val="4400"/>
            </a:pPr>
            <a:r>
              <a:rPr lang="en-GB" sz="2000" b="1" dirty="0" smtClean="0">
                <a:solidFill>
                  <a:schemeClr val="bg1"/>
                </a:solidFill>
              </a:rPr>
              <a:t>Local hazard - Improvements thanks to HPC</a:t>
            </a:r>
            <a:endParaRPr sz="4800" dirty="0">
              <a:solidFill>
                <a:schemeClr val="bg1"/>
              </a:solidFill>
            </a:endParaRPr>
          </a:p>
        </p:txBody>
      </p:sp>
      <p:pic>
        <p:nvPicPr>
          <p:cNvPr id="213" name="Google Shape;213;gd2c1be9673_0_88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0859" y="1991915"/>
            <a:ext cx="4131807" cy="2696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gd2c1be9673_0_88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820" y="1290746"/>
            <a:ext cx="2068538" cy="3501113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gd2c1be9673_0_88"/>
          <p:cNvSpPr txBox="1">
            <a:spLocks noGrp="1"/>
          </p:cNvSpPr>
          <p:nvPr>
            <p:ph type="body" idx="1"/>
          </p:nvPr>
        </p:nvSpPr>
        <p:spPr>
          <a:xfrm>
            <a:off x="768706" y="589577"/>
            <a:ext cx="4084875" cy="113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1725" b="1" dirty="0"/>
              <a:t>Sensitivity </a:t>
            </a:r>
            <a:r>
              <a:rPr lang="en-GB" sz="1725" b="1" dirty="0" smtClean="0"/>
              <a:t>and uncertainty reduction support to local planning (e.g. Sicily)</a:t>
            </a:r>
            <a:endParaRPr sz="1725" dirty="0"/>
          </a:p>
        </p:txBody>
      </p:sp>
    </p:spTree>
    <p:extLst>
      <p:ext uri="{BB962C8B-B14F-4D97-AF65-F5344CB8AC3E}">
        <p14:creationId xmlns:p14="http://schemas.microsoft.com/office/powerpoint/2010/main" val="7054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474" y="1223121"/>
            <a:ext cx="8229600" cy="857250"/>
          </a:xfrm>
        </p:spPr>
        <p:txBody>
          <a:bodyPr>
            <a:noAutofit/>
          </a:bodyPr>
          <a:lstStyle/>
          <a:p>
            <a:r>
              <a:rPr lang="it-IT" sz="2800" dirty="0" err="1" smtClean="0"/>
              <a:t>Other</a:t>
            </a:r>
            <a:r>
              <a:rPr lang="it-IT" sz="2800" dirty="0" smtClean="0"/>
              <a:t> </a:t>
            </a:r>
            <a:r>
              <a:rPr lang="it-IT" sz="2800" dirty="0" err="1" smtClean="0"/>
              <a:t>methods</a:t>
            </a:r>
            <a:r>
              <a:rPr lang="it-IT" sz="2800" dirty="0" smtClean="0"/>
              <a:t> </a:t>
            </a:r>
            <a:r>
              <a:rPr lang="it-IT" sz="2800" dirty="0" err="1" smtClean="0"/>
              <a:t>have</a:t>
            </a:r>
            <a:r>
              <a:rPr lang="it-IT" sz="2800" dirty="0" smtClean="0"/>
              <a:t> </a:t>
            </a:r>
            <a:r>
              <a:rPr lang="it-IT" sz="2800" dirty="0" err="1" smtClean="0"/>
              <a:t>been</a:t>
            </a:r>
            <a:r>
              <a:rPr lang="it-IT" sz="2800" dirty="0" smtClean="0"/>
              <a:t> </a:t>
            </a:r>
            <a:r>
              <a:rPr lang="it-IT" sz="2800" dirty="0" err="1" smtClean="0"/>
              <a:t>proposed</a:t>
            </a:r>
            <a:r>
              <a:rPr lang="it-IT" sz="2800" dirty="0" smtClean="0"/>
              <a:t> </a:t>
            </a:r>
            <a:r>
              <a:rPr lang="it-IT" sz="2800" dirty="0" err="1" smtClean="0"/>
              <a:t>including</a:t>
            </a:r>
            <a:r>
              <a:rPr lang="it-IT" sz="2800" dirty="0" smtClean="0"/>
              <a:t> </a:t>
            </a:r>
            <a:r>
              <a:rPr lang="it-IT" sz="2800" dirty="0" err="1" smtClean="0"/>
              <a:t>those</a:t>
            </a:r>
            <a:r>
              <a:rPr lang="it-IT" sz="2800" dirty="0" smtClean="0"/>
              <a:t> by </a:t>
            </a:r>
            <a:r>
              <a:rPr lang="it-IT" sz="2800" dirty="0" err="1" smtClean="0"/>
              <a:t>Univ</a:t>
            </a:r>
            <a:r>
              <a:rPr lang="it-IT" sz="2800" dirty="0" smtClean="0"/>
              <a:t>. Marche + ISPRA (Melito et al., 2022) </a:t>
            </a:r>
            <a:br>
              <a:rPr lang="it-IT" sz="2800" dirty="0" smtClean="0"/>
            </a:br>
            <a:r>
              <a:rPr lang="it-IT" sz="2800" dirty="0" smtClean="0"/>
              <a:t>and </a:t>
            </a:r>
            <a:r>
              <a:rPr lang="it-IT" sz="2800" dirty="0" err="1" smtClean="0"/>
              <a:t>Gailler</a:t>
            </a:r>
            <a:r>
              <a:rPr lang="it-IT" sz="2800" dirty="0" smtClean="0"/>
              <a:t> et al. (2018)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13539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6568A94-25F3-7255-B2AD-2292CE08C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376" y="264473"/>
            <a:ext cx="7751604" cy="44100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66B1C9D-ABA8-06B0-1528-66C8E31B3E39}"/>
              </a:ext>
            </a:extLst>
          </p:cNvPr>
          <p:cNvSpPr txBox="1"/>
          <p:nvPr/>
        </p:nvSpPr>
        <p:spPr>
          <a:xfrm>
            <a:off x="2520301" y="2715575"/>
            <a:ext cx="4379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050" b="1" dirty="0">
                <a:solidFill>
                  <a:srgbClr val="FF0000"/>
                </a:solidFill>
              </a:rPr>
              <a:t>PTF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50B7D31-3450-827D-960B-E3B1954BB0FE}"/>
              </a:ext>
            </a:extLst>
          </p:cNvPr>
          <p:cNvSpPr txBox="1"/>
          <p:nvPr/>
        </p:nvSpPr>
        <p:spPr>
          <a:xfrm>
            <a:off x="5742268" y="2521136"/>
            <a:ext cx="5517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050" b="1" dirty="0">
                <a:solidFill>
                  <a:srgbClr val="FF0000"/>
                </a:solidFill>
              </a:rPr>
              <a:t>PTHA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E2814F7-1B66-3953-1BF2-3E53AE36A83F}"/>
              </a:ext>
            </a:extLst>
          </p:cNvPr>
          <p:cNvSpPr txBox="1"/>
          <p:nvPr/>
        </p:nvSpPr>
        <p:spPr>
          <a:xfrm>
            <a:off x="3306817" y="1956455"/>
            <a:ext cx="4379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050" b="1" dirty="0">
                <a:solidFill>
                  <a:srgbClr val="FF0000"/>
                </a:solidFill>
              </a:rPr>
              <a:t>PTF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3E8037E-41B3-9AA1-C238-95C816BA70B8}"/>
              </a:ext>
            </a:extLst>
          </p:cNvPr>
          <p:cNvSpPr txBox="1"/>
          <p:nvPr/>
        </p:nvSpPr>
        <p:spPr>
          <a:xfrm>
            <a:off x="3647418" y="1958407"/>
            <a:ext cx="5517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050" b="1" dirty="0">
                <a:solidFill>
                  <a:srgbClr val="FF0000"/>
                </a:solidFill>
              </a:rPr>
              <a:t>PTHA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EF6AAEC-1528-207C-CF15-08D2DBBA5B81}"/>
              </a:ext>
            </a:extLst>
          </p:cNvPr>
          <p:cNvSpPr txBox="1"/>
          <p:nvPr/>
        </p:nvSpPr>
        <p:spPr>
          <a:xfrm>
            <a:off x="5809594" y="2294751"/>
            <a:ext cx="4379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050" b="1" dirty="0">
                <a:solidFill>
                  <a:srgbClr val="FF0000"/>
                </a:solidFill>
              </a:rPr>
              <a:t>PTF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D764B5F-DF6A-23DE-8C85-14C5FCCAF470}"/>
              </a:ext>
            </a:extLst>
          </p:cNvPr>
          <p:cNvSpPr txBox="1"/>
          <p:nvPr/>
        </p:nvSpPr>
        <p:spPr>
          <a:xfrm>
            <a:off x="3517118" y="4674475"/>
            <a:ext cx="9316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050" b="1" dirty="0">
                <a:solidFill>
                  <a:srgbClr val="FF0000"/>
                </a:solidFill>
              </a:rPr>
              <a:t>TA to PTHA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49FCBB9-01C0-364F-F158-8C935AA5FE55}"/>
              </a:ext>
            </a:extLst>
          </p:cNvPr>
          <p:cNvSpPr txBox="1"/>
          <p:nvPr/>
        </p:nvSpPr>
        <p:spPr>
          <a:xfrm>
            <a:off x="851020" y="1956455"/>
            <a:ext cx="4379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050" b="1" dirty="0">
                <a:solidFill>
                  <a:srgbClr val="FF0000"/>
                </a:solidFill>
              </a:rPr>
              <a:t>PTF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3BFAFDB-32B7-0338-CB84-459A09310EFD}"/>
              </a:ext>
            </a:extLst>
          </p:cNvPr>
          <p:cNvSpPr txBox="1"/>
          <p:nvPr/>
        </p:nvSpPr>
        <p:spPr>
          <a:xfrm>
            <a:off x="1191621" y="1958407"/>
            <a:ext cx="5517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050" b="1" dirty="0">
                <a:solidFill>
                  <a:srgbClr val="FF0000"/>
                </a:solidFill>
              </a:rPr>
              <a:t>PTHA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C567A22-20D7-0D3C-EC75-04D63B56E0BB}"/>
              </a:ext>
            </a:extLst>
          </p:cNvPr>
          <p:cNvSpPr txBox="1"/>
          <p:nvPr/>
        </p:nvSpPr>
        <p:spPr>
          <a:xfrm>
            <a:off x="3517118" y="3436848"/>
            <a:ext cx="4379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050" b="1" dirty="0">
                <a:solidFill>
                  <a:srgbClr val="FF0000"/>
                </a:solidFill>
              </a:rPr>
              <a:t>PTF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5AADA8A-EBB5-A14A-A3E5-09B51AD2C06B}"/>
              </a:ext>
            </a:extLst>
          </p:cNvPr>
          <p:cNvSpPr txBox="1"/>
          <p:nvPr/>
        </p:nvSpPr>
        <p:spPr>
          <a:xfrm>
            <a:off x="8086918" y="4336179"/>
            <a:ext cx="5517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050" b="1" dirty="0">
                <a:solidFill>
                  <a:srgbClr val="FF0000"/>
                </a:solidFill>
              </a:rPr>
              <a:t>PTHA</a:t>
            </a:r>
          </a:p>
        </p:txBody>
      </p:sp>
      <p:pic>
        <p:nvPicPr>
          <p:cNvPr id="15" name="Picture 12">
            <a:extLst>
              <a:ext uri="{FF2B5EF4-FFF2-40B4-BE49-F238E27FC236}">
                <a16:creationId xmlns:a16="http://schemas.microsoft.com/office/drawing/2014/main" xmlns="" id="{1872D3A7-AA6A-E2B9-2670-B2C795E62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6121" y="3894741"/>
            <a:ext cx="473349" cy="47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50C55C9-E950-5753-79C6-344BB0C2C7E1}"/>
              </a:ext>
            </a:extLst>
          </p:cNvPr>
          <p:cNvSpPr txBox="1"/>
          <p:nvPr/>
        </p:nvSpPr>
        <p:spPr>
          <a:xfrm>
            <a:off x="1497850" y="213992"/>
            <a:ext cx="5858627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x-none" sz="2100" b="1" dirty="0"/>
              <a:t>PTF e PTHA – HPC e Urgent Computing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D2A3861-8947-672C-79A3-C9240819D7FE}"/>
              </a:ext>
            </a:extLst>
          </p:cNvPr>
          <p:cNvSpPr txBox="1"/>
          <p:nvPr/>
        </p:nvSpPr>
        <p:spPr>
          <a:xfrm>
            <a:off x="1828801" y="584441"/>
            <a:ext cx="50275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x-none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Project Ecosystem</a:t>
            </a:r>
          </a:p>
        </p:txBody>
      </p:sp>
      <p:pic>
        <p:nvPicPr>
          <p:cNvPr id="18" name="Picture 1">
            <a:extLst>
              <a:ext uri="{FF2B5EF4-FFF2-40B4-BE49-F238E27FC236}">
                <a16:creationId xmlns:a16="http://schemas.microsoft.com/office/drawing/2014/main" xmlns="" id="{F4A5CCAF-3BFE-DEF6-924F-D6BC1F8A8D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duotone>
              <a:prstClr val="black"/>
              <a:prstClr val="white"/>
            </a:duotone>
            <a:alphaModFix amt="1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4477" y="-1361806"/>
            <a:ext cx="9144000" cy="356304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19" name="Google Shape;91;p1" descr="CINECA: an introduction | euroCRIS">
            <a:extLst>
              <a:ext uri="{FF2B5EF4-FFF2-40B4-BE49-F238E27FC236}">
                <a16:creationId xmlns:a16="http://schemas.microsoft.com/office/drawing/2014/main" xmlns="" id="{C928319E-622B-EA2D-3955-3243947588EC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8593" y="407941"/>
            <a:ext cx="444105" cy="481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88;p1" descr="Universidad de Málaga">
            <a:extLst>
              <a:ext uri="{FF2B5EF4-FFF2-40B4-BE49-F238E27FC236}">
                <a16:creationId xmlns:a16="http://schemas.microsoft.com/office/drawing/2014/main" xmlns="" id="{EA731C3E-3A5F-4AAF-3C47-4D2420068C26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0058" y="517512"/>
            <a:ext cx="540000" cy="463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90;p1">
            <a:extLst>
              <a:ext uri="{FF2B5EF4-FFF2-40B4-BE49-F238E27FC236}">
                <a16:creationId xmlns:a16="http://schemas.microsoft.com/office/drawing/2014/main" xmlns="" id="{9776D2BC-5E93-EE42-BF81-6FE30CF6C89D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7010" y="37575"/>
            <a:ext cx="691301" cy="400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92;p1" descr="Università di Napoli Federico II (UNINA) – Eulalia Project">
            <a:extLst>
              <a:ext uri="{FF2B5EF4-FFF2-40B4-BE49-F238E27FC236}">
                <a16:creationId xmlns:a16="http://schemas.microsoft.com/office/drawing/2014/main" xmlns="" id="{164CC5D4-3CF6-70DF-FEE3-4852C8CC10FB}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1883" y="42468"/>
            <a:ext cx="1001522" cy="350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93;p1">
            <a:extLst>
              <a:ext uri="{FF2B5EF4-FFF2-40B4-BE49-F238E27FC236}">
                <a16:creationId xmlns:a16="http://schemas.microsoft.com/office/drawing/2014/main" xmlns="" id="{2B0EEF6A-03C0-4B72-5EF9-97CCEA37EABE}"/>
              </a:ext>
            </a:extLst>
          </p:cNvPr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1430" y="500379"/>
            <a:ext cx="600440" cy="378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909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Warning</a:t>
            </a:r>
            <a:r>
              <a:rPr lang="it-IT" dirty="0" smtClean="0"/>
              <a:t> / </a:t>
            </a:r>
            <a:r>
              <a:rPr lang="it-IT" dirty="0" err="1" smtClean="0"/>
              <a:t>activities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6024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405830" y="-236091"/>
            <a:ext cx="8229600" cy="857250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Worldwide </a:t>
            </a:r>
            <a:r>
              <a:rPr lang="it-IT" sz="3200" dirty="0" err="1" smtClean="0">
                <a:solidFill>
                  <a:schemeClr val="bg1"/>
                </a:solidFill>
              </a:rPr>
              <a:t>monitoring</a:t>
            </a:r>
            <a:r>
              <a:rPr lang="it-IT" sz="3200" dirty="0" smtClean="0">
                <a:solidFill>
                  <a:schemeClr val="bg1"/>
                </a:solidFill>
              </a:rPr>
              <a:t> for training</a:t>
            </a:r>
            <a:endParaRPr lang="it-IT" sz="3200" dirty="0">
              <a:solidFill>
                <a:schemeClr val="bg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9787"/>
            <a:ext cx="6729266" cy="443372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1732" y="1199482"/>
            <a:ext cx="2219963" cy="169782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1732" y="2897311"/>
            <a:ext cx="2219963" cy="153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20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405830" y="-236091"/>
            <a:ext cx="8229600" cy="857250"/>
          </a:xfrm>
        </p:spPr>
        <p:txBody>
          <a:bodyPr>
            <a:normAutofit/>
          </a:bodyPr>
          <a:lstStyle/>
          <a:p>
            <a:r>
              <a:rPr lang="it-IT" sz="3200" dirty="0" err="1" smtClean="0">
                <a:solidFill>
                  <a:schemeClr val="bg1"/>
                </a:solidFill>
              </a:rPr>
              <a:t>Mediterranean</a:t>
            </a:r>
            <a:r>
              <a:rPr lang="it-IT" sz="3200" dirty="0" smtClean="0">
                <a:solidFill>
                  <a:schemeClr val="bg1"/>
                </a:solidFill>
              </a:rPr>
              <a:t> </a:t>
            </a:r>
            <a:r>
              <a:rPr lang="it-IT" sz="3200" dirty="0" err="1" smtClean="0">
                <a:solidFill>
                  <a:schemeClr val="bg1"/>
                </a:solidFill>
              </a:rPr>
              <a:t>monitoring</a:t>
            </a:r>
            <a:r>
              <a:rPr lang="it-IT" sz="3200" dirty="0" smtClean="0">
                <a:solidFill>
                  <a:schemeClr val="bg1"/>
                </a:solidFill>
              </a:rPr>
              <a:t> </a:t>
            </a:r>
            <a:endParaRPr lang="it-IT" sz="3200" dirty="0">
              <a:solidFill>
                <a:schemeClr val="bg1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00" y="0"/>
            <a:ext cx="7273490" cy="51435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00" y="0"/>
            <a:ext cx="7273490" cy="51435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800" y="0"/>
            <a:ext cx="4970039" cy="514350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2082800" y="256854"/>
            <a:ext cx="4970039" cy="124317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213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416104" y="-246083"/>
            <a:ext cx="8229600" cy="857250"/>
          </a:xfrm>
        </p:spPr>
        <p:txBody>
          <a:bodyPr>
            <a:normAutofit/>
          </a:bodyPr>
          <a:lstStyle/>
          <a:p>
            <a:r>
              <a:rPr lang="it-IT" sz="3200" dirty="0" err="1" smtClean="0"/>
              <a:t>Turkey</a:t>
            </a:r>
            <a:r>
              <a:rPr lang="it-IT" sz="3200" dirty="0" smtClean="0"/>
              <a:t> 2023</a:t>
            </a:r>
            <a:endParaRPr lang="it-IT" sz="32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290" y="508426"/>
            <a:ext cx="3821988" cy="2137025"/>
          </a:xfrm>
          <a:prstGeom prst="rect">
            <a:avLst/>
          </a:prstGeom>
        </p:spPr>
      </p:pic>
      <p:pic>
        <p:nvPicPr>
          <p:cNvPr id="7" name="Google Shape;130;p7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3644" y="508427"/>
            <a:ext cx="3658455" cy="22347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Connettore 2 7"/>
          <p:cNvCxnSpPr/>
          <p:nvPr/>
        </p:nvCxnSpPr>
        <p:spPr>
          <a:xfrm>
            <a:off x="3945278" y="1869897"/>
            <a:ext cx="1714192" cy="40233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3644" y="2938409"/>
            <a:ext cx="3658455" cy="1995001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 rot="18900583">
            <a:off x="5959436" y="4016528"/>
            <a:ext cx="1006867" cy="13356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 rot="18900583">
            <a:off x="6236404" y="3645653"/>
            <a:ext cx="1006867" cy="13356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57" t="7432" r="12490" b="54756"/>
          <a:stretch/>
        </p:blipFill>
        <p:spPr>
          <a:xfrm>
            <a:off x="269500" y="2743169"/>
            <a:ext cx="3529567" cy="235042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CasellaDiTesto 12"/>
          <p:cNvSpPr txBox="1"/>
          <p:nvPr/>
        </p:nvSpPr>
        <p:spPr>
          <a:xfrm>
            <a:off x="2476440" y="2807604"/>
            <a:ext cx="16541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err="1" smtClean="0">
                <a:solidFill>
                  <a:srgbClr val="C00000"/>
                </a:solidFill>
              </a:rPr>
              <a:t>Initial</a:t>
            </a:r>
            <a:r>
              <a:rPr lang="it-IT" sz="1100" dirty="0" smtClean="0">
                <a:solidFill>
                  <a:srgbClr val="C00000"/>
                </a:solidFill>
              </a:rPr>
              <a:t> </a:t>
            </a:r>
            <a:r>
              <a:rPr lang="it-IT" sz="1100" dirty="0" err="1" smtClean="0">
                <a:solidFill>
                  <a:srgbClr val="C00000"/>
                </a:solidFill>
              </a:rPr>
              <a:t>message</a:t>
            </a:r>
            <a:r>
              <a:rPr lang="it-IT" sz="1100" dirty="0" smtClean="0">
                <a:solidFill>
                  <a:srgbClr val="C00000"/>
                </a:solidFill>
              </a:rPr>
              <a:t> </a:t>
            </a:r>
            <a:r>
              <a:rPr lang="it-IT" sz="1100" dirty="0" err="1" smtClean="0">
                <a:solidFill>
                  <a:srgbClr val="C00000"/>
                </a:solidFill>
              </a:rPr>
              <a:t>after</a:t>
            </a:r>
            <a:r>
              <a:rPr lang="it-IT" sz="1100" dirty="0" smtClean="0">
                <a:solidFill>
                  <a:srgbClr val="C00000"/>
                </a:solidFill>
              </a:rPr>
              <a:t> 8’</a:t>
            </a:r>
            <a:endParaRPr lang="it-IT" sz="1100" dirty="0">
              <a:solidFill>
                <a:srgbClr val="C00000"/>
              </a:solidFill>
            </a:endParaRPr>
          </a:p>
        </p:txBody>
      </p:sp>
      <p:cxnSp>
        <p:nvCxnSpPr>
          <p:cNvPr id="16" name="Connettore 1 15"/>
          <p:cNvCxnSpPr/>
          <p:nvPr/>
        </p:nvCxnSpPr>
        <p:spPr>
          <a:xfrm>
            <a:off x="405830" y="3079488"/>
            <a:ext cx="57021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578779" y="4670270"/>
            <a:ext cx="57021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364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7748" y="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it-IT" sz="3600" dirty="0" err="1" smtClean="0"/>
              <a:t>Turkey</a:t>
            </a:r>
            <a:r>
              <a:rPr lang="it-IT" sz="3600" dirty="0" smtClean="0"/>
              <a:t> </a:t>
            </a:r>
            <a:r>
              <a:rPr lang="it-IT" sz="3600" dirty="0" err="1" smtClean="0"/>
              <a:t>event</a:t>
            </a:r>
            <a:r>
              <a:rPr lang="it-IT" sz="3600" dirty="0" smtClean="0"/>
              <a:t> 2023</a:t>
            </a:r>
            <a:r>
              <a:rPr lang="mr-IN" sz="3600" dirty="0" smtClean="0"/>
              <a:t>–</a:t>
            </a:r>
            <a:r>
              <a:rPr lang="it-IT" sz="3600" dirty="0" smtClean="0"/>
              <a:t> some </a:t>
            </a:r>
            <a:r>
              <a:rPr lang="it-IT" sz="3600" dirty="0" err="1" smtClean="0"/>
              <a:t>considerations</a:t>
            </a:r>
            <a:r>
              <a:rPr lang="it-IT" sz="3600" dirty="0" smtClean="0"/>
              <a:t/>
            </a:r>
            <a:br>
              <a:rPr lang="it-IT" sz="3600" dirty="0" smtClean="0"/>
            </a:br>
            <a:endParaRPr lang="it-IT" sz="270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5416" y="1200151"/>
            <a:ext cx="3724382" cy="3394472"/>
          </a:xfrm>
        </p:spPr>
        <p:txBody>
          <a:bodyPr>
            <a:noAutofit/>
          </a:bodyPr>
          <a:lstStyle/>
          <a:p>
            <a:r>
              <a:rPr lang="it-IT" sz="1800" dirty="0" smtClean="0"/>
              <a:t>Tide </a:t>
            </a:r>
            <a:r>
              <a:rPr lang="it-IT" sz="1800" dirty="0" err="1" smtClean="0"/>
              <a:t>gauges</a:t>
            </a:r>
            <a:r>
              <a:rPr lang="it-IT" sz="1800" dirty="0" smtClean="0"/>
              <a:t> in </a:t>
            </a:r>
            <a:r>
              <a:rPr lang="it-IT" sz="1800" dirty="0" err="1" smtClean="0"/>
              <a:t>Eastern</a:t>
            </a:r>
            <a:r>
              <a:rPr lang="it-IT" sz="1800" dirty="0" smtClean="0"/>
              <a:t> </a:t>
            </a:r>
            <a:r>
              <a:rPr lang="it-IT" sz="1800" dirty="0" err="1" smtClean="0"/>
              <a:t>Med</a:t>
            </a:r>
            <a:r>
              <a:rPr lang="it-IT" sz="1800" dirty="0" smtClean="0"/>
              <a:t> </a:t>
            </a:r>
            <a:r>
              <a:rPr lang="it-IT" sz="1800" dirty="0" err="1" smtClean="0"/>
              <a:t>coasts</a:t>
            </a:r>
            <a:r>
              <a:rPr lang="it-IT" sz="1800" dirty="0" smtClean="0"/>
              <a:t> are </a:t>
            </a:r>
            <a:r>
              <a:rPr lang="it-IT" sz="1800" dirty="0" err="1" smtClean="0"/>
              <a:t>not</a:t>
            </a:r>
            <a:r>
              <a:rPr lang="it-IT" sz="1800" dirty="0" smtClean="0"/>
              <a:t> </a:t>
            </a:r>
            <a:r>
              <a:rPr lang="it-IT" sz="1800" dirty="0" err="1" smtClean="0"/>
              <a:t>enough</a:t>
            </a:r>
            <a:endParaRPr lang="it-IT" sz="1800" dirty="0" smtClean="0"/>
          </a:p>
          <a:p>
            <a:r>
              <a:rPr lang="it-IT" sz="1800" dirty="0" smtClean="0"/>
              <a:t>First tsunami </a:t>
            </a:r>
            <a:r>
              <a:rPr lang="it-IT" sz="1800" dirty="0" err="1" smtClean="0"/>
              <a:t>alert</a:t>
            </a:r>
            <a:r>
              <a:rPr lang="it-IT" sz="1800" dirty="0" smtClean="0"/>
              <a:t> </a:t>
            </a:r>
            <a:r>
              <a:rPr lang="it-IT" sz="1800" dirty="0" err="1" smtClean="0"/>
              <a:t>event</a:t>
            </a:r>
            <a:r>
              <a:rPr lang="it-IT" sz="1800" dirty="0" smtClean="0"/>
              <a:t> to </a:t>
            </a:r>
            <a:r>
              <a:rPr lang="it-IT" sz="1800" dirty="0" err="1" smtClean="0"/>
              <a:t>have</a:t>
            </a:r>
            <a:r>
              <a:rPr lang="it-IT" sz="1800" dirty="0" smtClean="0"/>
              <a:t> </a:t>
            </a:r>
            <a:r>
              <a:rPr lang="it-IT" sz="1800" dirty="0" err="1" smtClean="0"/>
              <a:t>attracted</a:t>
            </a:r>
            <a:r>
              <a:rPr lang="it-IT" sz="1800" dirty="0" smtClean="0"/>
              <a:t> strong media </a:t>
            </a:r>
            <a:r>
              <a:rPr lang="it-IT" sz="1800" dirty="0" err="1" smtClean="0"/>
              <a:t>attention</a:t>
            </a:r>
            <a:r>
              <a:rPr lang="it-IT" sz="1800" dirty="0" smtClean="0"/>
              <a:t> in </a:t>
            </a:r>
            <a:r>
              <a:rPr lang="it-IT" sz="1800" dirty="0" err="1" smtClean="0"/>
              <a:t>Italy</a:t>
            </a:r>
            <a:r>
              <a:rPr lang="it-IT" sz="1800" dirty="0" smtClean="0"/>
              <a:t> (and in </a:t>
            </a:r>
            <a:r>
              <a:rPr lang="it-IT" sz="1800" dirty="0" err="1" smtClean="0"/>
              <a:t>other</a:t>
            </a:r>
            <a:r>
              <a:rPr lang="it-IT" sz="1800" dirty="0" smtClean="0"/>
              <a:t> </a:t>
            </a:r>
            <a:r>
              <a:rPr lang="it-IT" sz="1800" dirty="0" err="1" smtClean="0"/>
              <a:t>countries</a:t>
            </a:r>
            <a:r>
              <a:rPr lang="it-IT" sz="1800" dirty="0" smtClean="0"/>
              <a:t>)</a:t>
            </a:r>
          </a:p>
          <a:p>
            <a:r>
              <a:rPr lang="it-IT" sz="1800" dirty="0" smtClean="0"/>
              <a:t>First </a:t>
            </a:r>
            <a:r>
              <a:rPr lang="it-IT" sz="1800" dirty="0" err="1" smtClean="0"/>
              <a:t>event</a:t>
            </a:r>
            <a:r>
              <a:rPr lang="it-IT" sz="1800" dirty="0" smtClean="0"/>
              <a:t> to </a:t>
            </a:r>
            <a:r>
              <a:rPr lang="it-IT" sz="1800" dirty="0" err="1" smtClean="0"/>
              <a:t>highlight</a:t>
            </a:r>
            <a:r>
              <a:rPr lang="it-IT" sz="1800" dirty="0" smtClean="0"/>
              <a:t> the DM </a:t>
            </a:r>
            <a:r>
              <a:rPr lang="it-IT" sz="1800" dirty="0" err="1" smtClean="0"/>
              <a:t>problems</a:t>
            </a:r>
            <a:r>
              <a:rPr lang="it-IT" sz="1800" dirty="0" smtClean="0"/>
              <a:t> (</a:t>
            </a:r>
            <a:r>
              <a:rPr lang="it-IT" sz="1800" dirty="0" err="1" smtClean="0"/>
              <a:t>already</a:t>
            </a:r>
            <a:r>
              <a:rPr lang="it-IT" sz="1800" dirty="0" smtClean="0"/>
              <a:t> </a:t>
            </a:r>
            <a:r>
              <a:rPr lang="it-IT" sz="1800" dirty="0" err="1" smtClean="0"/>
              <a:t>known</a:t>
            </a:r>
            <a:r>
              <a:rPr lang="it-IT" sz="1800" dirty="0" smtClean="0"/>
              <a:t>)</a:t>
            </a:r>
          </a:p>
          <a:p>
            <a:r>
              <a:rPr lang="it-IT" sz="1800" dirty="0" smtClean="0"/>
              <a:t>Acceleration of the </a:t>
            </a:r>
            <a:r>
              <a:rPr lang="it-IT" sz="1800" dirty="0" err="1" smtClean="0"/>
              <a:t>path</a:t>
            </a:r>
            <a:r>
              <a:rPr lang="it-IT" sz="1800" dirty="0" smtClean="0"/>
              <a:t> </a:t>
            </a:r>
            <a:r>
              <a:rPr lang="it-IT" sz="1800" dirty="0" err="1" smtClean="0"/>
              <a:t>towards</a:t>
            </a:r>
            <a:r>
              <a:rPr lang="it-IT" sz="1800" dirty="0" smtClean="0"/>
              <a:t> the </a:t>
            </a:r>
            <a:r>
              <a:rPr lang="it-IT" sz="1800" dirty="0" err="1" smtClean="0"/>
              <a:t>adoption</a:t>
            </a:r>
            <a:r>
              <a:rPr lang="it-IT" sz="1800" dirty="0" smtClean="0"/>
              <a:t> of the </a:t>
            </a:r>
            <a:r>
              <a:rPr lang="it-IT" sz="1800" dirty="0"/>
              <a:t>PTF </a:t>
            </a:r>
            <a:r>
              <a:rPr lang="it-IT" sz="1800" dirty="0" smtClean="0"/>
              <a:t>in the </a:t>
            </a:r>
            <a:r>
              <a:rPr lang="it-IT" sz="1800" dirty="0" err="1" smtClean="0"/>
              <a:t>operational</a:t>
            </a:r>
            <a:r>
              <a:rPr lang="it-IT" sz="1800" dirty="0" smtClean="0"/>
              <a:t> </a:t>
            </a:r>
            <a:r>
              <a:rPr lang="it-IT" sz="1800" dirty="0" err="1" smtClean="0"/>
              <a:t>procedures</a:t>
            </a:r>
            <a:endParaRPr lang="it-IT" sz="18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798" y="724182"/>
            <a:ext cx="5479256" cy="3425718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4243227" y="3965234"/>
            <a:ext cx="48288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800" dirty="0" err="1">
                <a:solidFill>
                  <a:srgbClr val="FF0000"/>
                </a:solidFill>
              </a:rPr>
              <a:t>Adoption</a:t>
            </a:r>
            <a:r>
              <a:rPr lang="it-IT" sz="1800" dirty="0">
                <a:solidFill>
                  <a:srgbClr val="FF0000"/>
                </a:solidFill>
              </a:rPr>
              <a:t> of the PTF </a:t>
            </a:r>
            <a:r>
              <a:rPr lang="it-IT" sz="1800" dirty="0" err="1">
                <a:solidFill>
                  <a:srgbClr val="FF0000"/>
                </a:solidFill>
              </a:rPr>
              <a:t>is</a:t>
            </a:r>
            <a:r>
              <a:rPr lang="it-IT" sz="1800" dirty="0">
                <a:solidFill>
                  <a:srgbClr val="FF0000"/>
                </a:solidFill>
              </a:rPr>
              <a:t> more and more </a:t>
            </a:r>
            <a:r>
              <a:rPr lang="it-IT" sz="1800" dirty="0" err="1">
                <a:solidFill>
                  <a:srgbClr val="FF0000"/>
                </a:solidFill>
              </a:rPr>
              <a:t>urgent</a:t>
            </a:r>
            <a:endParaRPr lang="it-IT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85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4659" y="-235805"/>
            <a:ext cx="8614881" cy="857250"/>
          </a:xfrm>
        </p:spPr>
        <p:txBody>
          <a:bodyPr>
            <a:no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Feb. 6, 2023  </a:t>
            </a:r>
            <a:r>
              <a:rPr lang="it-IT" sz="2400" dirty="0" err="1" smtClean="0">
                <a:solidFill>
                  <a:schemeClr val="bg1"/>
                </a:solidFill>
              </a:rPr>
              <a:t>Turkey</a:t>
            </a:r>
            <a:r>
              <a:rPr lang="it-IT" sz="2400" dirty="0" smtClean="0">
                <a:solidFill>
                  <a:schemeClr val="bg1"/>
                </a:solidFill>
              </a:rPr>
              <a:t> tsunami </a:t>
            </a:r>
            <a:r>
              <a:rPr lang="it-IT" sz="2400" dirty="0" err="1" smtClean="0">
                <a:solidFill>
                  <a:schemeClr val="bg1"/>
                </a:solidFill>
              </a:rPr>
              <a:t>alert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triggered</a:t>
            </a:r>
            <a:r>
              <a:rPr lang="it-IT" sz="2400" dirty="0" smtClean="0">
                <a:solidFill>
                  <a:schemeClr val="bg1"/>
                </a:solidFill>
              </a:rPr>
              <a:t> a </a:t>
            </a:r>
            <a:r>
              <a:rPr lang="it-IT" sz="2400" dirty="0" err="1" smtClean="0">
                <a:solidFill>
                  <a:schemeClr val="bg1"/>
                </a:solidFill>
              </a:rPr>
              <a:t>great</a:t>
            </a:r>
            <a:r>
              <a:rPr lang="it-IT" sz="2400" dirty="0" smtClean="0">
                <a:solidFill>
                  <a:schemeClr val="bg1"/>
                </a:solidFill>
              </a:rPr>
              <a:t> media </a:t>
            </a:r>
            <a:r>
              <a:rPr lang="it-IT" sz="2400" dirty="0" err="1" smtClean="0">
                <a:solidFill>
                  <a:schemeClr val="bg1"/>
                </a:solidFill>
              </a:rPr>
              <a:t>attention</a:t>
            </a:r>
            <a:r>
              <a:rPr lang="it-IT" sz="2400" dirty="0" smtClean="0">
                <a:solidFill>
                  <a:schemeClr val="bg1"/>
                </a:solidFill>
              </a:rPr>
              <a:t>  </a:t>
            </a:r>
            <a:endParaRPr lang="it-IT" sz="2400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0619" y="3156848"/>
            <a:ext cx="4329673" cy="182760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829" y="2897594"/>
            <a:ext cx="3426030" cy="210149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8642" y="621445"/>
            <a:ext cx="2761983" cy="227614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59" y="453984"/>
            <a:ext cx="3978370" cy="233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35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354459" y="-41096"/>
            <a:ext cx="8229600" cy="857250"/>
          </a:xfrm>
        </p:spPr>
        <p:txBody>
          <a:bodyPr>
            <a:noAutofit/>
          </a:bodyPr>
          <a:lstStyle/>
          <a:p>
            <a:r>
              <a:rPr lang="it-IT" sz="3200" dirty="0" err="1" smtClean="0">
                <a:solidFill>
                  <a:schemeClr val="bg1"/>
                </a:solidFill>
              </a:rPr>
              <a:t>Probabilistic</a:t>
            </a:r>
            <a:r>
              <a:rPr lang="it-IT" sz="3200" dirty="0" smtClean="0">
                <a:solidFill>
                  <a:schemeClr val="bg1"/>
                </a:solidFill>
              </a:rPr>
              <a:t> Tsunami </a:t>
            </a:r>
            <a:r>
              <a:rPr lang="it-IT" sz="3200" dirty="0" err="1" smtClean="0">
                <a:solidFill>
                  <a:schemeClr val="bg1"/>
                </a:solidFill>
              </a:rPr>
              <a:t>Forecast</a:t>
            </a:r>
            <a:r>
              <a:rPr lang="it-IT" sz="3200" dirty="0" smtClean="0">
                <a:solidFill>
                  <a:schemeClr val="bg1"/>
                </a:solidFill>
              </a:rPr>
              <a:t/>
            </a:r>
            <a:br>
              <a:rPr lang="it-IT" sz="3200" dirty="0" smtClean="0">
                <a:solidFill>
                  <a:schemeClr val="bg1"/>
                </a:solidFill>
              </a:rPr>
            </a:br>
            <a:r>
              <a:rPr lang="it-IT" sz="2000" dirty="0" err="1" smtClean="0">
                <a:solidFill>
                  <a:schemeClr val="tx1"/>
                </a:solidFill>
              </a:rPr>
              <a:t>Current</a:t>
            </a:r>
            <a:r>
              <a:rPr lang="it-IT" sz="2000" dirty="0" smtClean="0">
                <a:solidFill>
                  <a:schemeClr val="tx1"/>
                </a:solidFill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</a:rPr>
              <a:t>steps</a:t>
            </a:r>
            <a:endParaRPr lang="it-IT" sz="2000" dirty="0">
              <a:solidFill>
                <a:schemeClr val="tx1"/>
              </a:solidFill>
            </a:endParaRPr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>
          <a:xfrm>
            <a:off x="190073" y="789827"/>
            <a:ext cx="8712486" cy="1553323"/>
          </a:xfrm>
        </p:spPr>
        <p:txBody>
          <a:bodyPr>
            <a:noAutofit/>
          </a:bodyPr>
          <a:lstStyle/>
          <a:p>
            <a:pPr marL="428625" indent="-342900">
              <a:buFont typeface="+mj-lt"/>
              <a:buAutoNum type="arabicPeriod"/>
            </a:pPr>
            <a:r>
              <a:rPr lang="it-IT" sz="1600" dirty="0" err="1"/>
              <a:t>F</a:t>
            </a:r>
            <a:r>
              <a:rPr lang="it-IT" sz="1600" dirty="0" err="1" smtClean="0"/>
              <a:t>inal</a:t>
            </a:r>
            <a:r>
              <a:rPr lang="it-IT" sz="1600" dirty="0" smtClean="0"/>
              <a:t> </a:t>
            </a:r>
            <a:r>
              <a:rPr lang="it-IT" sz="1600" dirty="0" err="1"/>
              <a:t>discussion</a:t>
            </a:r>
            <a:r>
              <a:rPr lang="it-IT" sz="1600" dirty="0"/>
              <a:t> with </a:t>
            </a:r>
            <a:r>
              <a:rPr lang="it-IT" sz="1600" dirty="0" err="1"/>
              <a:t>Italian</a:t>
            </a:r>
            <a:r>
              <a:rPr lang="it-IT" sz="1600" dirty="0"/>
              <a:t> </a:t>
            </a:r>
            <a:r>
              <a:rPr lang="it-IT" sz="1600" dirty="0" err="1"/>
              <a:t>Civil</a:t>
            </a:r>
            <a:r>
              <a:rPr lang="it-IT" sz="1600" dirty="0"/>
              <a:t> </a:t>
            </a:r>
            <a:r>
              <a:rPr lang="it-IT" sz="1600" dirty="0" err="1"/>
              <a:t>Protection</a:t>
            </a:r>
            <a:r>
              <a:rPr lang="it-IT" sz="1600" dirty="0"/>
              <a:t> to decide the </a:t>
            </a:r>
            <a:r>
              <a:rPr lang="it-IT" sz="1600" dirty="0" err="1"/>
              <a:t>thresholds</a:t>
            </a:r>
            <a:r>
              <a:rPr lang="it-IT" sz="1600" dirty="0"/>
              <a:t> to </a:t>
            </a:r>
            <a:r>
              <a:rPr lang="it-IT" sz="1600" dirty="0" err="1"/>
              <a:t>convert</a:t>
            </a:r>
            <a:r>
              <a:rPr lang="it-IT" sz="1600" dirty="0"/>
              <a:t> </a:t>
            </a:r>
            <a:r>
              <a:rPr lang="it-IT" sz="1600" dirty="0" err="1"/>
              <a:t>probability</a:t>
            </a:r>
            <a:r>
              <a:rPr lang="it-IT" sz="1600" dirty="0"/>
              <a:t> </a:t>
            </a:r>
            <a:r>
              <a:rPr lang="it-IT" sz="1600" dirty="0" err="1"/>
              <a:t>into</a:t>
            </a:r>
            <a:r>
              <a:rPr lang="it-IT" sz="1600" dirty="0"/>
              <a:t> </a:t>
            </a:r>
            <a:r>
              <a:rPr lang="it-IT" sz="1600" dirty="0" err="1"/>
              <a:t>alert</a:t>
            </a:r>
            <a:r>
              <a:rPr lang="it-IT" sz="1600" dirty="0"/>
              <a:t> </a:t>
            </a:r>
            <a:r>
              <a:rPr lang="it-IT" sz="1600" dirty="0" err="1"/>
              <a:t>level</a:t>
            </a:r>
            <a:endParaRPr lang="it-IT" sz="1600" dirty="0"/>
          </a:p>
          <a:p>
            <a:pPr marL="428625" indent="-342900">
              <a:buFont typeface="+mj-lt"/>
              <a:buAutoNum type="arabicPeriod"/>
            </a:pPr>
            <a:r>
              <a:rPr lang="it-IT" sz="1600" dirty="0" err="1"/>
              <a:t>I</a:t>
            </a:r>
            <a:r>
              <a:rPr lang="it-IT" sz="1600" dirty="0" err="1" smtClean="0"/>
              <a:t>nstall</a:t>
            </a:r>
            <a:r>
              <a:rPr lang="it-IT" sz="1600" dirty="0" smtClean="0"/>
              <a:t> </a:t>
            </a:r>
            <a:r>
              <a:rPr lang="it-IT" sz="1600" dirty="0"/>
              <a:t>on the new computer and </a:t>
            </a:r>
            <a:r>
              <a:rPr lang="it-IT" sz="1600" dirty="0" err="1"/>
              <a:t>parallelize</a:t>
            </a:r>
            <a:r>
              <a:rPr lang="it-IT" sz="1600" dirty="0"/>
              <a:t> (</a:t>
            </a:r>
            <a:r>
              <a:rPr lang="it-IT" sz="1600" dirty="0" err="1"/>
              <a:t>ongoing</a:t>
            </a:r>
            <a:r>
              <a:rPr lang="it-IT" sz="1600" dirty="0"/>
              <a:t> with BSC </a:t>
            </a:r>
            <a:r>
              <a:rPr lang="it-IT" sz="1600" dirty="0" err="1"/>
              <a:t>PyCOMPSs</a:t>
            </a:r>
            <a:r>
              <a:rPr lang="it-IT" sz="1600" dirty="0"/>
              <a:t>)</a:t>
            </a:r>
          </a:p>
          <a:p>
            <a:pPr marL="428625" indent="-342900">
              <a:buFont typeface="+mj-lt"/>
              <a:buAutoNum type="arabicPeriod"/>
            </a:pPr>
            <a:r>
              <a:rPr lang="it-IT" sz="1600" dirty="0" err="1"/>
              <a:t>F</a:t>
            </a:r>
            <a:r>
              <a:rPr lang="it-IT" sz="1600" dirty="0" err="1" smtClean="0"/>
              <a:t>inalize</a:t>
            </a:r>
            <a:r>
              <a:rPr lang="it-IT" sz="1600" dirty="0" smtClean="0"/>
              <a:t> </a:t>
            </a:r>
            <a:r>
              <a:rPr lang="it-IT" sz="1600" dirty="0" err="1"/>
              <a:t>calibration</a:t>
            </a:r>
            <a:r>
              <a:rPr lang="it-IT" sz="1600" dirty="0"/>
              <a:t> and </a:t>
            </a:r>
            <a:r>
              <a:rPr lang="it-IT" sz="1600" dirty="0" err="1"/>
              <a:t>sharpness</a:t>
            </a:r>
            <a:r>
              <a:rPr lang="it-IT" sz="1600" dirty="0"/>
              <a:t> </a:t>
            </a:r>
            <a:r>
              <a:rPr lang="it-IT" sz="1600" dirty="0" err="1"/>
              <a:t>testing</a:t>
            </a:r>
            <a:r>
              <a:rPr lang="it-IT" sz="1600" dirty="0"/>
              <a:t> </a:t>
            </a:r>
            <a:r>
              <a:rPr lang="it-IT" sz="1600" dirty="0" err="1"/>
              <a:t>against</a:t>
            </a:r>
            <a:r>
              <a:rPr lang="it-IT" sz="1600" dirty="0"/>
              <a:t> the GEM </a:t>
            </a:r>
            <a:r>
              <a:rPr lang="it-IT" sz="1600" dirty="0" err="1"/>
              <a:t>synthetic</a:t>
            </a:r>
            <a:r>
              <a:rPr lang="it-IT" sz="1600" dirty="0"/>
              <a:t> </a:t>
            </a:r>
            <a:r>
              <a:rPr lang="it-IT" sz="1600" dirty="0" err="1"/>
              <a:t>catalogue</a:t>
            </a:r>
            <a:r>
              <a:rPr lang="it-IT" sz="1600" dirty="0"/>
              <a:t> (</a:t>
            </a:r>
            <a:r>
              <a:rPr lang="it-IT" sz="1600" dirty="0" err="1"/>
              <a:t>completed</a:t>
            </a:r>
            <a:r>
              <a:rPr lang="it-IT" sz="1600" dirty="0"/>
              <a:t> 80%) </a:t>
            </a:r>
            <a:r>
              <a:rPr lang="it-IT" sz="1600" dirty="0" err="1"/>
              <a:t>as</a:t>
            </a:r>
            <a:r>
              <a:rPr lang="it-IT" sz="1600" dirty="0"/>
              <a:t> </a:t>
            </a:r>
            <a:r>
              <a:rPr lang="it-IT" sz="1600" dirty="0" err="1"/>
              <a:t>requested</a:t>
            </a:r>
            <a:r>
              <a:rPr lang="it-IT" sz="1600" dirty="0"/>
              <a:t> by INGV </a:t>
            </a:r>
            <a:r>
              <a:rPr lang="it-IT" sz="1600" dirty="0" err="1"/>
              <a:t>Scientific</a:t>
            </a:r>
            <a:r>
              <a:rPr lang="it-IT" sz="1600" dirty="0"/>
              <a:t> </a:t>
            </a:r>
            <a:r>
              <a:rPr lang="it-IT" sz="1600" dirty="0" err="1"/>
              <a:t>Advisory</a:t>
            </a:r>
            <a:r>
              <a:rPr lang="it-IT" sz="1600" dirty="0"/>
              <a:t> Board to </a:t>
            </a:r>
            <a:r>
              <a:rPr lang="it-IT" sz="1600" dirty="0" err="1"/>
              <a:t>endorse</a:t>
            </a:r>
            <a:r>
              <a:rPr lang="it-IT" sz="1600" dirty="0"/>
              <a:t> the </a:t>
            </a:r>
            <a:r>
              <a:rPr lang="it-IT" sz="1600" dirty="0" err="1"/>
              <a:t>method</a:t>
            </a:r>
            <a:r>
              <a:rPr lang="it-IT" sz="1600" dirty="0"/>
              <a:t> </a:t>
            </a:r>
            <a:r>
              <a:rPr lang="it-IT" sz="1600" dirty="0" err="1"/>
              <a:t>after</a:t>
            </a:r>
            <a:r>
              <a:rPr lang="it-IT" sz="1600" dirty="0"/>
              <a:t> </a:t>
            </a:r>
            <a:r>
              <a:rPr lang="it-IT" sz="1600" dirty="0" err="1"/>
              <a:t>external</a:t>
            </a:r>
            <a:r>
              <a:rPr lang="it-IT" sz="1600" dirty="0"/>
              <a:t> </a:t>
            </a:r>
            <a:r>
              <a:rPr lang="it-IT" sz="1600" dirty="0" err="1"/>
              <a:t>peer</a:t>
            </a:r>
            <a:r>
              <a:rPr lang="it-IT" sz="1600" dirty="0"/>
              <a:t> </a:t>
            </a:r>
            <a:r>
              <a:rPr lang="it-IT" sz="1600" dirty="0" err="1"/>
              <a:t>review</a:t>
            </a:r>
            <a:endParaRPr lang="it-IT" sz="1600" dirty="0"/>
          </a:p>
          <a:p>
            <a:pPr marL="428625" indent="-342900">
              <a:buFont typeface="+mj-lt"/>
              <a:buAutoNum type="arabicPeriod"/>
            </a:pPr>
            <a:r>
              <a:rPr lang="it-IT" sz="1600" dirty="0" err="1">
                <a:solidFill>
                  <a:srgbClr val="C00000"/>
                </a:solidFill>
              </a:rPr>
              <a:t>A</a:t>
            </a:r>
            <a:r>
              <a:rPr lang="it-IT" sz="1600" dirty="0" err="1" smtClean="0">
                <a:solidFill>
                  <a:srgbClr val="C00000"/>
                </a:solidFill>
              </a:rPr>
              <a:t>gree</a:t>
            </a:r>
            <a:r>
              <a:rPr lang="it-IT" sz="1600" dirty="0" smtClean="0">
                <a:solidFill>
                  <a:srgbClr val="C00000"/>
                </a:solidFill>
              </a:rPr>
              <a:t> </a:t>
            </a:r>
            <a:r>
              <a:rPr lang="it-IT" sz="1600" dirty="0">
                <a:solidFill>
                  <a:srgbClr val="C00000"/>
                </a:solidFill>
              </a:rPr>
              <a:t>on the </a:t>
            </a:r>
            <a:r>
              <a:rPr lang="it-IT" sz="1600" dirty="0" err="1">
                <a:solidFill>
                  <a:srgbClr val="C00000"/>
                </a:solidFill>
              </a:rPr>
              <a:t>usage</a:t>
            </a:r>
            <a:r>
              <a:rPr lang="it-IT" sz="1600" dirty="0">
                <a:solidFill>
                  <a:srgbClr val="C00000"/>
                </a:solidFill>
              </a:rPr>
              <a:t> </a:t>
            </a:r>
            <a:r>
              <a:rPr lang="it-IT" sz="1600" dirty="0" err="1">
                <a:solidFill>
                  <a:srgbClr val="C00000"/>
                </a:solidFill>
              </a:rPr>
              <a:t>as</a:t>
            </a:r>
            <a:r>
              <a:rPr lang="it-IT" sz="1600" dirty="0">
                <a:solidFill>
                  <a:srgbClr val="C00000"/>
                </a:solidFill>
              </a:rPr>
              <a:t> TSP </a:t>
            </a:r>
            <a:r>
              <a:rPr lang="it-IT" sz="1600" dirty="0" err="1">
                <a:solidFill>
                  <a:srgbClr val="C00000"/>
                </a:solidFill>
              </a:rPr>
              <a:t>within</a:t>
            </a:r>
            <a:r>
              <a:rPr lang="it-IT" sz="1600" dirty="0">
                <a:solidFill>
                  <a:srgbClr val="C00000"/>
                </a:solidFill>
              </a:rPr>
              <a:t> the NEAMTWS</a:t>
            </a:r>
            <a:r>
              <a:rPr lang="it-IT" sz="1600" dirty="0"/>
              <a:t> (SC and </a:t>
            </a:r>
            <a:r>
              <a:rPr lang="it-IT" sz="1600" dirty="0" err="1"/>
              <a:t>sessional</a:t>
            </a:r>
            <a:r>
              <a:rPr lang="it-IT" sz="1600" dirty="0"/>
              <a:t> </a:t>
            </a:r>
            <a:r>
              <a:rPr lang="it-IT" sz="1600" dirty="0" err="1"/>
              <a:t>discussion</a:t>
            </a:r>
            <a:r>
              <a:rPr lang="it-IT" sz="1600" dirty="0"/>
              <a:t> of the TT-OP)</a:t>
            </a:r>
          </a:p>
          <a:p>
            <a:pPr>
              <a:buFont typeface="+mj-lt"/>
              <a:buAutoNum type="arabicPeriod"/>
            </a:pPr>
            <a:endParaRPr lang="it-IT" sz="11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892" y="2634115"/>
            <a:ext cx="3775753" cy="20411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CasellaDiTesto 1"/>
          <p:cNvSpPr txBox="1"/>
          <p:nvPr/>
        </p:nvSpPr>
        <p:spPr>
          <a:xfrm>
            <a:off x="5208997" y="2869847"/>
            <a:ext cx="3457254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New server </a:t>
            </a:r>
            <a:r>
              <a:rPr lang="it-IT" sz="1200" dirty="0" err="1" smtClean="0"/>
              <a:t>dedicated</a:t>
            </a:r>
            <a:r>
              <a:rPr lang="it-IT" sz="1200" dirty="0" smtClean="0"/>
              <a:t> to real-time PTF</a:t>
            </a:r>
            <a:r>
              <a:rPr lang="cs-CZ" sz="1200" dirty="0"/>
              <a:t/>
            </a:r>
            <a:br>
              <a:rPr lang="cs-CZ" sz="1200" dirty="0"/>
            </a:br>
            <a:r>
              <a:rPr lang="cs-CZ" sz="1200" dirty="0"/>
              <a:t/>
            </a:r>
            <a:br>
              <a:rPr lang="cs-CZ" sz="1200" dirty="0"/>
            </a:br>
            <a:r>
              <a:rPr lang="cs-CZ" sz="1200" dirty="0"/>
              <a:t>RAM: 3TB</a:t>
            </a:r>
            <a:br>
              <a:rPr lang="cs-CZ" sz="1200" dirty="0"/>
            </a:br>
            <a:r>
              <a:rPr lang="cs-CZ" sz="1200" dirty="0"/>
              <a:t/>
            </a:r>
            <a:br>
              <a:rPr lang="cs-CZ" sz="1200" dirty="0"/>
            </a:br>
            <a:r>
              <a:rPr lang="cs-CZ" sz="1200" dirty="0"/>
              <a:t>CPU: 2 </a:t>
            </a:r>
            <a:r>
              <a:rPr lang="cs-CZ" sz="1200" dirty="0" err="1"/>
              <a:t>x</a:t>
            </a:r>
            <a:r>
              <a:rPr lang="cs-CZ" sz="1200" dirty="0"/>
              <a:t> AMD EPYC 9654 2.4GHz, 96C/192T:</a:t>
            </a:r>
            <a:br>
              <a:rPr lang="cs-CZ" sz="1200" dirty="0"/>
            </a:br>
            <a:r>
              <a:rPr lang="cs-CZ" sz="1200" dirty="0"/>
              <a:t/>
            </a:r>
            <a:br>
              <a:rPr lang="cs-CZ" sz="1200" dirty="0"/>
            </a:br>
            <a:r>
              <a:rPr lang="cs-CZ" sz="1200" dirty="0"/>
              <a:t>HD: 6x1.92TB SSD,-SATA 2x960GB SSD-SATA, 3x1.92TB SSD-</a:t>
            </a:r>
            <a:r>
              <a:rPr lang="cs-CZ" sz="1200" dirty="0" err="1"/>
              <a:t>NVMe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35364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2800" b="1" dirty="0" err="1" smtClean="0">
                <a:solidFill>
                  <a:srgbClr val="0070C0"/>
                </a:solidFill>
              </a:rPr>
              <a:t>Activities</a:t>
            </a:r>
            <a:r>
              <a:rPr lang="it-IT" sz="2800" b="1" dirty="0" smtClean="0">
                <a:solidFill>
                  <a:srgbClr val="0070C0"/>
                </a:solidFill>
              </a:rPr>
              <a:t> of </a:t>
            </a:r>
            <a:r>
              <a:rPr lang="it-IT" sz="2800" b="1" dirty="0" err="1" smtClean="0">
                <a:solidFill>
                  <a:srgbClr val="0070C0"/>
                </a:solidFill>
              </a:rPr>
              <a:t>Italian</a:t>
            </a:r>
            <a:r>
              <a:rPr lang="it-IT" sz="2800" b="1" dirty="0" smtClean="0">
                <a:solidFill>
                  <a:srgbClr val="0070C0"/>
                </a:solidFill>
              </a:rPr>
              <a:t> TSP cover the </a:t>
            </a:r>
            <a:r>
              <a:rPr lang="it-IT" sz="2800" b="1" dirty="0" err="1" smtClean="0">
                <a:solidFill>
                  <a:srgbClr val="0070C0"/>
                </a:solidFill>
              </a:rPr>
              <a:t>three</a:t>
            </a:r>
            <a:r>
              <a:rPr lang="it-IT" sz="2800" b="1" dirty="0" smtClean="0">
                <a:solidFill>
                  <a:srgbClr val="0070C0"/>
                </a:solidFill>
              </a:rPr>
              <a:t> NEAM </a:t>
            </a:r>
            <a:r>
              <a:rPr lang="it-IT" sz="2800" b="1" dirty="0" err="1" smtClean="0">
                <a:solidFill>
                  <a:srgbClr val="0070C0"/>
                </a:solidFill>
              </a:rPr>
              <a:t>pillars</a:t>
            </a:r>
            <a:endParaRPr lang="it-IT" sz="2800" b="1" dirty="0">
              <a:solidFill>
                <a:srgbClr val="0070C0"/>
              </a:solidFill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>
          <a:xfrm>
            <a:off x="457200" y="909117"/>
            <a:ext cx="8229600" cy="339447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it-IT" dirty="0" err="1" smtClean="0">
                <a:solidFill>
                  <a:srgbClr val="0070C0"/>
                </a:solidFill>
              </a:rPr>
              <a:t>Hazard</a:t>
            </a:r>
            <a:r>
              <a:rPr lang="it-IT" dirty="0" smtClean="0">
                <a:solidFill>
                  <a:srgbClr val="0070C0"/>
                </a:solidFill>
              </a:rPr>
              <a:t> </a:t>
            </a:r>
            <a:r>
              <a:rPr lang="it-IT" dirty="0" err="1" smtClean="0">
                <a:solidFill>
                  <a:srgbClr val="0070C0"/>
                </a:solidFill>
              </a:rPr>
              <a:t>assessment</a:t>
            </a:r>
            <a:endParaRPr lang="it-IT" dirty="0" smtClean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it-IT" dirty="0" smtClean="0">
                <a:solidFill>
                  <a:srgbClr val="0070C0"/>
                </a:solidFill>
              </a:rPr>
              <a:t>Tsunami </a:t>
            </a:r>
            <a:r>
              <a:rPr lang="it-IT" dirty="0" err="1" smtClean="0">
                <a:solidFill>
                  <a:srgbClr val="0070C0"/>
                </a:solidFill>
              </a:rPr>
              <a:t>warning</a:t>
            </a:r>
            <a:endParaRPr lang="it-IT" dirty="0" smtClean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it-IT" dirty="0" err="1" smtClean="0">
                <a:solidFill>
                  <a:srgbClr val="0070C0"/>
                </a:solidFill>
              </a:rPr>
              <a:t>Mitigation</a:t>
            </a:r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2693" y="1063229"/>
            <a:ext cx="2894313" cy="2434976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976046" y="3890628"/>
            <a:ext cx="6981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 smtClean="0">
                <a:solidFill>
                  <a:srgbClr val="C00000"/>
                </a:solidFill>
              </a:rPr>
              <a:t>NOTE: </a:t>
            </a:r>
            <a:r>
              <a:rPr lang="it-IT" sz="1800" b="1" dirty="0" err="1" smtClean="0">
                <a:solidFill>
                  <a:srgbClr val="C00000"/>
                </a:solidFill>
              </a:rPr>
              <a:t>Many</a:t>
            </a:r>
            <a:r>
              <a:rPr lang="it-IT" sz="1800" b="1" dirty="0" smtClean="0">
                <a:solidFill>
                  <a:srgbClr val="C00000"/>
                </a:solidFill>
              </a:rPr>
              <a:t> </a:t>
            </a:r>
            <a:r>
              <a:rPr lang="it-IT" sz="1800" b="1" dirty="0" err="1" smtClean="0">
                <a:solidFill>
                  <a:srgbClr val="C00000"/>
                </a:solidFill>
              </a:rPr>
              <a:t>things</a:t>
            </a:r>
            <a:r>
              <a:rPr lang="it-IT" sz="1800" b="1" dirty="0" smtClean="0">
                <a:solidFill>
                  <a:srgbClr val="C00000"/>
                </a:solidFill>
              </a:rPr>
              <a:t> </a:t>
            </a:r>
            <a:r>
              <a:rPr lang="it-IT" sz="1800" b="1" dirty="0" err="1" smtClean="0">
                <a:solidFill>
                  <a:srgbClr val="C00000"/>
                </a:solidFill>
              </a:rPr>
              <a:t>have</a:t>
            </a:r>
            <a:r>
              <a:rPr lang="it-IT" sz="1800" b="1" dirty="0" smtClean="0">
                <a:solidFill>
                  <a:srgbClr val="C00000"/>
                </a:solidFill>
              </a:rPr>
              <a:t> </a:t>
            </a:r>
            <a:r>
              <a:rPr lang="it-IT" sz="1800" b="1" dirty="0" err="1" smtClean="0">
                <a:solidFill>
                  <a:srgbClr val="C00000"/>
                </a:solidFill>
              </a:rPr>
              <a:t>been</a:t>
            </a:r>
            <a:r>
              <a:rPr lang="it-IT" sz="1800" b="1" dirty="0" smtClean="0">
                <a:solidFill>
                  <a:srgbClr val="C00000"/>
                </a:solidFill>
              </a:rPr>
              <a:t> </a:t>
            </a:r>
            <a:r>
              <a:rPr lang="it-IT" sz="1800" b="1" dirty="0" err="1" smtClean="0">
                <a:solidFill>
                  <a:srgbClr val="C00000"/>
                </a:solidFill>
              </a:rPr>
              <a:t>done</a:t>
            </a:r>
            <a:r>
              <a:rPr lang="it-IT" sz="1800" b="1" dirty="0" smtClean="0">
                <a:solidFill>
                  <a:srgbClr val="C00000"/>
                </a:solidFill>
              </a:rPr>
              <a:t> in 2023 in </a:t>
            </a:r>
            <a:r>
              <a:rPr lang="it-IT" sz="1800" b="1" dirty="0" err="1" smtClean="0">
                <a:solidFill>
                  <a:srgbClr val="C00000"/>
                </a:solidFill>
              </a:rPr>
              <a:t>all</a:t>
            </a:r>
            <a:r>
              <a:rPr lang="it-IT" sz="1800" b="1" dirty="0" smtClean="0">
                <a:solidFill>
                  <a:srgbClr val="C00000"/>
                </a:solidFill>
              </a:rPr>
              <a:t> </a:t>
            </a:r>
            <a:r>
              <a:rPr lang="it-IT" sz="1800" b="1" dirty="0" err="1" smtClean="0">
                <a:solidFill>
                  <a:srgbClr val="C00000"/>
                </a:solidFill>
              </a:rPr>
              <a:t>three</a:t>
            </a:r>
            <a:r>
              <a:rPr lang="it-IT" sz="1800" b="1" dirty="0" smtClean="0">
                <a:solidFill>
                  <a:srgbClr val="C00000"/>
                </a:solidFill>
              </a:rPr>
              <a:t> </a:t>
            </a:r>
            <a:r>
              <a:rPr lang="it-IT" sz="1800" b="1" dirty="0" err="1" smtClean="0">
                <a:solidFill>
                  <a:srgbClr val="C00000"/>
                </a:solidFill>
              </a:rPr>
              <a:t>areas</a:t>
            </a:r>
            <a:r>
              <a:rPr lang="it-IT" sz="1800" b="1" dirty="0" smtClean="0">
                <a:solidFill>
                  <a:srgbClr val="C00000"/>
                </a:solidFill>
              </a:rPr>
              <a:t>. </a:t>
            </a:r>
          </a:p>
          <a:p>
            <a:r>
              <a:rPr lang="it-IT" sz="1800" b="1" dirty="0" err="1" smtClean="0">
                <a:solidFill>
                  <a:srgbClr val="C00000"/>
                </a:solidFill>
              </a:rPr>
              <a:t>This</a:t>
            </a:r>
            <a:r>
              <a:rPr lang="it-IT" sz="1800" b="1" dirty="0" smtClean="0">
                <a:solidFill>
                  <a:srgbClr val="C00000"/>
                </a:solidFill>
              </a:rPr>
              <a:t> short </a:t>
            </a:r>
            <a:r>
              <a:rPr lang="it-IT" sz="1800" b="1" dirty="0" err="1" smtClean="0">
                <a:solidFill>
                  <a:srgbClr val="C00000"/>
                </a:solidFill>
              </a:rPr>
              <a:t>summary</a:t>
            </a:r>
            <a:r>
              <a:rPr lang="it-IT" sz="1800" b="1" dirty="0" smtClean="0">
                <a:solidFill>
                  <a:srgbClr val="C00000"/>
                </a:solidFill>
              </a:rPr>
              <a:t> </a:t>
            </a:r>
            <a:r>
              <a:rPr lang="it-IT" sz="1800" b="1" dirty="0" err="1" smtClean="0">
                <a:solidFill>
                  <a:srgbClr val="C00000"/>
                </a:solidFill>
              </a:rPr>
              <a:t>will</a:t>
            </a:r>
            <a:r>
              <a:rPr lang="it-IT" sz="1800" b="1" dirty="0" smtClean="0">
                <a:solidFill>
                  <a:srgbClr val="C00000"/>
                </a:solidFill>
              </a:rPr>
              <a:t> </a:t>
            </a:r>
            <a:r>
              <a:rPr lang="it-IT" sz="1800" b="1" dirty="0" err="1" smtClean="0">
                <a:solidFill>
                  <a:srgbClr val="C00000"/>
                </a:solidFill>
              </a:rPr>
              <a:t>necessarily</a:t>
            </a:r>
            <a:r>
              <a:rPr lang="it-IT" sz="1800" b="1" dirty="0" smtClean="0">
                <a:solidFill>
                  <a:srgbClr val="C00000"/>
                </a:solidFill>
              </a:rPr>
              <a:t> </a:t>
            </a:r>
            <a:r>
              <a:rPr lang="it-IT" sz="1800" b="1" dirty="0">
                <a:solidFill>
                  <a:srgbClr val="C00000"/>
                </a:solidFill>
              </a:rPr>
              <a:t>be </a:t>
            </a:r>
            <a:r>
              <a:rPr lang="it-IT" sz="1800" b="1" dirty="0" smtClean="0">
                <a:solidFill>
                  <a:srgbClr val="C00000"/>
                </a:solidFill>
              </a:rPr>
              <a:t>incomplete!</a:t>
            </a:r>
            <a:endParaRPr lang="it-IT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91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2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9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416103" y="123786"/>
            <a:ext cx="8229600" cy="857250"/>
          </a:xfrm>
        </p:spPr>
        <p:txBody>
          <a:bodyPr>
            <a:normAutofit/>
          </a:bodyPr>
          <a:lstStyle/>
          <a:p>
            <a:r>
              <a:rPr lang="it-IT" sz="3200" dirty="0" err="1" smtClean="0"/>
              <a:t>Communication</a:t>
            </a:r>
            <a:r>
              <a:rPr lang="it-IT" sz="3200" dirty="0" smtClean="0"/>
              <a:t> </a:t>
            </a:r>
            <a:r>
              <a:rPr lang="it-IT" sz="3200" dirty="0" err="1" smtClean="0"/>
              <a:t>tests</a:t>
            </a:r>
            <a:r>
              <a:rPr lang="it-IT" sz="3200" dirty="0" smtClean="0"/>
              <a:t> 2023</a:t>
            </a:r>
            <a:endParaRPr lang="it-IT" sz="32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103" y="878294"/>
            <a:ext cx="3405884" cy="394401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0398" y="2712377"/>
            <a:ext cx="4227682" cy="196821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300397" y="981036"/>
            <a:ext cx="4627846" cy="1600438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it-IT" dirty="0" err="1" smtClean="0"/>
              <a:t>Good</a:t>
            </a:r>
            <a:r>
              <a:rPr lang="it-IT" dirty="0" smtClean="0"/>
              <a:t> </a:t>
            </a:r>
            <a:r>
              <a:rPr lang="it-IT" dirty="0" err="1" smtClean="0"/>
              <a:t>results</a:t>
            </a:r>
            <a:r>
              <a:rPr lang="it-IT" dirty="0" smtClean="0"/>
              <a:t> </a:t>
            </a:r>
            <a:r>
              <a:rPr lang="it-IT" dirty="0" err="1" smtClean="0"/>
              <a:t>among</a:t>
            </a:r>
            <a:r>
              <a:rPr lang="it-IT" dirty="0" smtClean="0"/>
              <a:t> </a:t>
            </a:r>
            <a:r>
              <a:rPr lang="it-IT" dirty="0" err="1" smtClean="0"/>
              <a:t>TSPs</a:t>
            </a:r>
            <a:r>
              <a:rPr lang="it-IT" dirty="0" smtClean="0"/>
              <a:t> </a:t>
            </a:r>
            <a:r>
              <a:rPr lang="it-IT" dirty="0" err="1" smtClean="0"/>
              <a:t>both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TSP and </a:t>
            </a:r>
            <a:r>
              <a:rPr lang="it-IT" dirty="0" err="1" smtClean="0"/>
              <a:t>as</a:t>
            </a:r>
            <a:r>
              <a:rPr lang="it-IT" dirty="0" smtClean="0"/>
              <a:t> TSR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err="1" smtClean="0"/>
              <a:t>Decent</a:t>
            </a:r>
            <a:r>
              <a:rPr lang="it-IT" dirty="0" smtClean="0"/>
              <a:t> </a:t>
            </a:r>
            <a:r>
              <a:rPr lang="it-IT" dirty="0" err="1" smtClean="0"/>
              <a:t>results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TSP </a:t>
            </a:r>
            <a:r>
              <a:rPr lang="it-IT" dirty="0" err="1" smtClean="0"/>
              <a:t>towards</a:t>
            </a:r>
            <a:r>
              <a:rPr lang="it-IT" dirty="0" smtClean="0"/>
              <a:t> some MS (</a:t>
            </a:r>
            <a:r>
              <a:rPr lang="it-IT" dirty="0" err="1" smtClean="0"/>
              <a:t>not</a:t>
            </a:r>
            <a:r>
              <a:rPr lang="it-IT" dirty="0" smtClean="0"/>
              <a:t> </a:t>
            </a:r>
            <a:r>
              <a:rPr lang="it-IT" dirty="0" err="1" smtClean="0"/>
              <a:t>continuous</a:t>
            </a:r>
            <a:r>
              <a:rPr lang="it-IT" dirty="0" smtClean="0"/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/>
              <a:t>GTS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used</a:t>
            </a:r>
            <a:r>
              <a:rPr lang="it-IT" dirty="0"/>
              <a:t> </a:t>
            </a:r>
            <a:r>
              <a:rPr lang="it-IT" dirty="0" err="1"/>
              <a:t>much</a:t>
            </a:r>
            <a:endParaRPr lang="it-IT" dirty="0"/>
          </a:p>
          <a:p>
            <a:pPr marL="285750" indent="-285750">
              <a:buFont typeface="Arial" charset="0"/>
              <a:buChar char="•"/>
            </a:pPr>
            <a:r>
              <a:rPr lang="it-IT" dirty="0" smtClean="0"/>
              <a:t>No </a:t>
            </a:r>
            <a:r>
              <a:rPr lang="it-IT" dirty="0" err="1" smtClean="0"/>
              <a:t>response</a:t>
            </a:r>
            <a:r>
              <a:rPr lang="it-IT" dirty="0" smtClean="0"/>
              <a:t> from some MS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>
                <a:solidFill>
                  <a:srgbClr val="C00000"/>
                </a:solidFill>
              </a:rPr>
              <a:t>WE ARE NOT SURE THESE WILL RECEIVE TSUNAMI WARNING IN CASE OF REAL EVENTS</a:t>
            </a:r>
          </a:p>
        </p:txBody>
      </p:sp>
    </p:spTree>
    <p:extLst>
      <p:ext uri="{BB962C8B-B14F-4D97-AF65-F5344CB8AC3E}">
        <p14:creationId xmlns:p14="http://schemas.microsoft.com/office/powerpoint/2010/main" val="85462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Warning</a:t>
            </a:r>
            <a:r>
              <a:rPr lang="it-IT" dirty="0" smtClean="0"/>
              <a:t> / new </a:t>
            </a:r>
            <a:r>
              <a:rPr lang="it-IT" dirty="0" err="1" smtClean="0"/>
              <a:t>instruments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4578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354458" y="0"/>
            <a:ext cx="8229600" cy="857250"/>
          </a:xfrm>
        </p:spPr>
        <p:txBody>
          <a:bodyPr>
            <a:noAutofit/>
          </a:bodyPr>
          <a:lstStyle/>
          <a:p>
            <a:r>
              <a:rPr lang="it-IT" sz="3200" dirty="0" err="1" smtClean="0"/>
              <a:t>Technological</a:t>
            </a:r>
            <a:r>
              <a:rPr lang="it-IT" sz="3200" dirty="0" smtClean="0"/>
              <a:t> </a:t>
            </a:r>
            <a:r>
              <a:rPr lang="it-IT" sz="3200" dirty="0" err="1" smtClean="0"/>
              <a:t>advancements</a:t>
            </a:r>
            <a:r>
              <a:rPr lang="it-IT" sz="3200" dirty="0" smtClean="0"/>
              <a:t> /1</a:t>
            </a:r>
            <a:br>
              <a:rPr lang="it-IT" sz="3200" dirty="0" smtClean="0"/>
            </a:br>
            <a:r>
              <a:rPr lang="it-IT" sz="2400" dirty="0" smtClean="0"/>
              <a:t>DART-</a:t>
            </a:r>
            <a:r>
              <a:rPr lang="it-IT" sz="2400" dirty="0" err="1" smtClean="0"/>
              <a:t>like</a:t>
            </a:r>
            <a:r>
              <a:rPr lang="it-IT" sz="2400" dirty="0" smtClean="0"/>
              <a:t> </a:t>
            </a:r>
            <a:r>
              <a:rPr lang="it-IT" sz="2400" dirty="0" err="1" smtClean="0"/>
              <a:t>buoys</a:t>
            </a:r>
            <a:r>
              <a:rPr lang="it-IT" sz="2400" dirty="0" smtClean="0"/>
              <a:t> (2024-2025)</a:t>
            </a:r>
            <a:endParaRPr lang="it-IT" sz="24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9627"/>
            <a:ext cx="4913749" cy="242470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1047" y="950358"/>
            <a:ext cx="4157952" cy="328259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02742" y="3484328"/>
            <a:ext cx="48083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An accurate </a:t>
            </a:r>
            <a:r>
              <a:rPr lang="it-IT" dirty="0" err="1" smtClean="0"/>
              <a:t>study</a:t>
            </a:r>
            <a:r>
              <a:rPr lang="it-IT" dirty="0" smtClean="0"/>
              <a:t> </a:t>
            </a:r>
            <a:r>
              <a:rPr lang="it-IT" dirty="0" err="1" smtClean="0"/>
              <a:t>has</a:t>
            </a:r>
            <a:r>
              <a:rPr lang="it-IT" dirty="0" smtClean="0"/>
              <a:t> </a:t>
            </a:r>
            <a:r>
              <a:rPr lang="it-IT" dirty="0" err="1" smtClean="0"/>
              <a:t>been</a:t>
            </a:r>
            <a:r>
              <a:rPr lang="it-IT" dirty="0" smtClean="0"/>
              <a:t> </a:t>
            </a:r>
            <a:r>
              <a:rPr lang="it-IT" dirty="0" err="1" smtClean="0"/>
              <a:t>carried</a:t>
            </a:r>
            <a:r>
              <a:rPr lang="it-IT" dirty="0" smtClean="0"/>
              <a:t> out to </a:t>
            </a:r>
            <a:r>
              <a:rPr lang="it-IT" dirty="0" err="1" smtClean="0"/>
              <a:t>optimize</a:t>
            </a:r>
            <a:r>
              <a:rPr lang="it-IT" dirty="0" smtClean="0"/>
              <a:t> the </a:t>
            </a:r>
            <a:r>
              <a:rPr lang="it-IT" dirty="0"/>
              <a:t>p</a:t>
            </a:r>
            <a:r>
              <a:rPr lang="it-IT" dirty="0" smtClean="0"/>
              <a:t>osition of the </a:t>
            </a:r>
            <a:r>
              <a:rPr lang="it-IT" dirty="0" err="1" smtClean="0"/>
              <a:t>two</a:t>
            </a:r>
            <a:r>
              <a:rPr lang="it-IT" dirty="0"/>
              <a:t> </a:t>
            </a:r>
            <a:r>
              <a:rPr lang="it-IT" dirty="0" err="1" smtClean="0"/>
              <a:t>ocean</a:t>
            </a:r>
            <a:r>
              <a:rPr lang="it-IT" dirty="0" smtClean="0"/>
              <a:t> bottom </a:t>
            </a:r>
            <a:r>
              <a:rPr lang="it-IT" dirty="0" err="1" smtClean="0"/>
              <a:t>sensors</a:t>
            </a:r>
            <a:r>
              <a:rPr lang="it-IT" dirty="0" smtClean="0"/>
              <a:t>, </a:t>
            </a:r>
            <a:r>
              <a:rPr lang="it-IT" dirty="0" err="1" smtClean="0"/>
              <a:t>taking</a:t>
            </a:r>
            <a:r>
              <a:rPr lang="it-IT" dirty="0" smtClean="0"/>
              <a:t> </a:t>
            </a:r>
            <a:r>
              <a:rPr lang="it-IT" dirty="0" err="1" smtClean="0"/>
              <a:t>into</a:t>
            </a:r>
            <a:r>
              <a:rPr lang="it-IT" dirty="0" smtClean="0"/>
              <a:t> account </a:t>
            </a:r>
            <a:r>
              <a:rPr lang="it-IT" dirty="0" err="1" smtClean="0"/>
              <a:t>all</a:t>
            </a:r>
            <a:r>
              <a:rPr lang="it-IT" dirty="0" smtClean="0"/>
              <a:t> the </a:t>
            </a:r>
            <a:r>
              <a:rPr lang="it-IT" dirty="0" err="1" smtClean="0"/>
              <a:t>possible</a:t>
            </a:r>
            <a:r>
              <a:rPr lang="it-IT" dirty="0" smtClean="0"/>
              <a:t> tsunami </a:t>
            </a:r>
            <a:r>
              <a:rPr lang="it-IT" dirty="0" err="1" smtClean="0"/>
              <a:t>sources</a:t>
            </a:r>
            <a:r>
              <a:rPr lang="it-IT" dirty="0" smtClean="0"/>
              <a:t> and </a:t>
            </a:r>
            <a:r>
              <a:rPr lang="it-IT" dirty="0" err="1" smtClean="0"/>
              <a:t>their</a:t>
            </a:r>
            <a:r>
              <a:rPr lang="it-IT" dirty="0" smtClean="0"/>
              <a:t> </a:t>
            </a:r>
            <a:r>
              <a:rPr lang="it-IT" dirty="0" err="1" smtClean="0"/>
              <a:t>characteristics</a:t>
            </a:r>
            <a:r>
              <a:rPr lang="it-IT" dirty="0" smtClean="0"/>
              <a:t> (</a:t>
            </a:r>
            <a:r>
              <a:rPr lang="it-IT" dirty="0" err="1" smtClean="0"/>
              <a:t>F</a:t>
            </a:r>
            <a:r>
              <a:rPr lang="it-IT" dirty="0" smtClean="0"/>
              <a:t>. Romano et al.)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2715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2559" y="-160700"/>
            <a:ext cx="9141441" cy="785715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it-IT" sz="825" dirty="0">
                <a:solidFill>
                  <a:schemeClr val="bg1"/>
                </a:solidFill>
              </a:rPr>
              <a:t> </a:t>
            </a:r>
            <a:r>
              <a:rPr lang="it-IT" sz="3100" dirty="0" smtClean="0">
                <a:solidFill>
                  <a:schemeClr val="tx1"/>
                </a:solidFill>
              </a:rPr>
              <a:t>ISPRA - </a:t>
            </a:r>
            <a:r>
              <a:rPr lang="it-IT" sz="2200" dirty="0" err="1" smtClean="0">
                <a:solidFill>
                  <a:schemeClr val="tx1"/>
                </a:solidFill>
              </a:rPr>
              <a:t>SiAM</a:t>
            </a:r>
            <a:r>
              <a:rPr lang="it-IT" sz="2200" dirty="0" smtClean="0">
                <a:solidFill>
                  <a:schemeClr val="tx1"/>
                </a:solidFill>
              </a:rPr>
              <a:t> </a:t>
            </a:r>
            <a:r>
              <a:rPr lang="it-IT" sz="2200" dirty="0">
                <a:solidFill>
                  <a:schemeClr val="tx1"/>
                </a:solidFill>
              </a:rPr>
              <a:t>NETWORK     </a:t>
            </a:r>
            <a:r>
              <a:rPr lang="it-IT" sz="2200" dirty="0" smtClean="0">
                <a:solidFill>
                  <a:schemeClr val="bg1"/>
                </a:solidFill>
              </a:rPr>
              <a:t/>
            </a:r>
            <a:br>
              <a:rPr lang="it-IT" sz="2200" dirty="0" smtClean="0">
                <a:solidFill>
                  <a:schemeClr val="bg1"/>
                </a:solidFill>
              </a:rPr>
            </a:br>
            <a:r>
              <a:rPr lang="it-IT" sz="1350" dirty="0" smtClean="0">
                <a:solidFill>
                  <a:srgbClr val="00B050"/>
                </a:solidFill>
              </a:rPr>
              <a:t>GREEN </a:t>
            </a:r>
            <a:r>
              <a:rPr lang="it-IT" sz="1350" dirty="0">
                <a:solidFill>
                  <a:srgbClr val="00B050"/>
                </a:solidFill>
              </a:rPr>
              <a:t>= OPERATIVE      </a:t>
            </a:r>
            <a:r>
              <a:rPr lang="it-IT" sz="1350" dirty="0">
                <a:solidFill>
                  <a:srgbClr val="FFFF00"/>
                </a:solidFill>
              </a:rPr>
              <a:t>YELLOW = IN PROGRESS        </a:t>
            </a:r>
            <a:r>
              <a:rPr lang="it-IT" sz="1350" dirty="0">
                <a:solidFill>
                  <a:srgbClr val="FF0000"/>
                </a:solidFill>
              </a:rPr>
              <a:t>RED= PROGRAMMED 2025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9" y="604675"/>
            <a:ext cx="9141441" cy="4528551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181527" y="4394562"/>
            <a:ext cx="34418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tx1"/>
                </a:solidFill>
              </a:rPr>
              <a:t>Some more </a:t>
            </a:r>
            <a:r>
              <a:rPr lang="it-IT" dirty="0" err="1" smtClean="0">
                <a:solidFill>
                  <a:schemeClr val="tx1"/>
                </a:solidFill>
              </a:rPr>
              <a:t>TGs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will</a:t>
            </a:r>
            <a:r>
              <a:rPr lang="it-IT" dirty="0" smtClean="0">
                <a:solidFill>
                  <a:schemeClr val="tx1"/>
                </a:solidFill>
              </a:rPr>
              <a:t> be </a:t>
            </a:r>
            <a:r>
              <a:rPr lang="it-IT" dirty="0" err="1" smtClean="0">
                <a:solidFill>
                  <a:schemeClr val="tx1"/>
                </a:solidFill>
              </a:rPr>
              <a:t>installed</a:t>
            </a:r>
            <a:r>
              <a:rPr lang="it-IT" dirty="0" smtClean="0">
                <a:solidFill>
                  <a:schemeClr val="tx1"/>
                </a:solidFill>
              </a:rPr>
              <a:t> in </a:t>
            </a:r>
            <a:r>
              <a:rPr lang="it-IT" dirty="0" err="1" smtClean="0">
                <a:solidFill>
                  <a:schemeClr val="tx1"/>
                </a:solidFill>
              </a:rPr>
              <a:t>souther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Italy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within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other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projects</a:t>
            </a:r>
            <a:r>
              <a:rPr lang="it-IT" dirty="0" smtClean="0">
                <a:solidFill>
                  <a:schemeClr val="tx1"/>
                </a:solidFill>
              </a:rPr>
              <a:t> in coop. INGV-ISPRA (e.g. Messina </a:t>
            </a:r>
            <a:r>
              <a:rPr lang="it-IT" dirty="0" err="1" smtClean="0">
                <a:solidFill>
                  <a:schemeClr val="tx1"/>
                </a:solidFill>
              </a:rPr>
              <a:t>Straits</a:t>
            </a:r>
            <a:r>
              <a:rPr lang="it-IT" dirty="0" smtClean="0">
                <a:solidFill>
                  <a:schemeClr val="tx1"/>
                </a:solidFill>
              </a:rPr>
              <a:t>)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82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457200" y="-61644"/>
            <a:ext cx="8229600" cy="857250"/>
          </a:xfrm>
        </p:spPr>
        <p:txBody>
          <a:bodyPr>
            <a:noAutofit/>
          </a:bodyPr>
          <a:lstStyle/>
          <a:p>
            <a:r>
              <a:rPr lang="it-IT" sz="3200" dirty="0" err="1"/>
              <a:t>Technological</a:t>
            </a:r>
            <a:r>
              <a:rPr lang="it-IT" sz="3200" dirty="0"/>
              <a:t> </a:t>
            </a:r>
            <a:r>
              <a:rPr lang="it-IT" sz="3200" dirty="0" err="1"/>
              <a:t>advancements</a:t>
            </a:r>
            <a:r>
              <a:rPr lang="it-IT" sz="3200" dirty="0"/>
              <a:t> </a:t>
            </a:r>
            <a:r>
              <a:rPr lang="it-IT" sz="3200" dirty="0" smtClean="0"/>
              <a:t>/2</a:t>
            </a:r>
            <a:br>
              <a:rPr lang="it-IT" sz="3200" dirty="0" smtClean="0"/>
            </a:br>
            <a:r>
              <a:rPr lang="it-IT" sz="2000" dirty="0" smtClean="0"/>
              <a:t>SMART </a:t>
            </a:r>
            <a:r>
              <a:rPr lang="it-IT" sz="2000" dirty="0" err="1" smtClean="0"/>
              <a:t>cable</a:t>
            </a:r>
            <a:r>
              <a:rPr lang="it-IT" sz="2000" dirty="0" smtClean="0"/>
              <a:t> in the </a:t>
            </a:r>
            <a:r>
              <a:rPr lang="it-IT" sz="2000" dirty="0" err="1" smtClean="0"/>
              <a:t>Ionian</a:t>
            </a:r>
            <a:r>
              <a:rPr lang="it-IT" sz="2000" dirty="0" smtClean="0"/>
              <a:t> Sea (</a:t>
            </a:r>
            <a:r>
              <a:rPr lang="it-IT" sz="2000" dirty="0" err="1" smtClean="0"/>
              <a:t>installed</a:t>
            </a:r>
            <a:r>
              <a:rPr lang="it-IT" sz="2000" dirty="0" smtClean="0"/>
              <a:t> </a:t>
            </a:r>
            <a:r>
              <a:rPr lang="it-IT" sz="2000" dirty="0" err="1" smtClean="0"/>
              <a:t>Dec</a:t>
            </a:r>
            <a:r>
              <a:rPr lang="it-IT" sz="2000" dirty="0" smtClean="0"/>
              <a:t>. 2023)</a:t>
            </a:r>
            <a:endParaRPr lang="it-IT" sz="32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6968" y="873304"/>
            <a:ext cx="5291538" cy="398252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="" xmlns:a16="http://schemas.microsoft.com/office/drawing/2014/main" id="{453177DC-B975-D341-8797-020B999DA9E4}"/>
              </a:ext>
            </a:extLst>
          </p:cNvPr>
          <p:cNvSpPr txBox="1"/>
          <p:nvPr/>
        </p:nvSpPr>
        <p:spPr>
          <a:xfrm>
            <a:off x="257909" y="760290"/>
            <a:ext cx="3070918" cy="39087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/>
            <a:r>
              <a:rPr lang="en-US" dirty="0" err="1">
                <a:solidFill>
                  <a:schemeClr val="bg2"/>
                </a:solidFill>
              </a:rPr>
              <a:t>Güralp</a:t>
            </a:r>
            <a:r>
              <a:rPr lang="en-US" dirty="0">
                <a:solidFill>
                  <a:schemeClr val="bg2"/>
                </a:solidFill>
              </a:rPr>
              <a:t> Systems Ltd in partnership </a:t>
            </a:r>
            <a:r>
              <a:rPr lang="en-US" dirty="0" smtClean="0">
                <a:solidFill>
                  <a:schemeClr val="bg2"/>
                </a:solidFill>
              </a:rPr>
              <a:t>with INGV deployed a </a:t>
            </a:r>
            <a:r>
              <a:rPr lang="en-US" dirty="0">
                <a:solidFill>
                  <a:schemeClr val="bg2"/>
                </a:solidFill>
              </a:rPr>
              <a:t>21 km ‘SMART’ cable 30 km off the coast of Catania in Sicily, </a:t>
            </a:r>
            <a:r>
              <a:rPr lang="en-US" dirty="0" smtClean="0">
                <a:solidFill>
                  <a:schemeClr val="bg2"/>
                </a:solidFill>
              </a:rPr>
              <a:t>Italy at depth of 2,000-2,500 m </a:t>
            </a:r>
            <a:r>
              <a:rPr lang="en-US" dirty="0" err="1" smtClean="0">
                <a:solidFill>
                  <a:schemeClr val="bg2"/>
                </a:solidFill>
              </a:rPr>
              <a:t>b.s.l</a:t>
            </a:r>
            <a:r>
              <a:rPr lang="en-US" dirty="0" smtClean="0">
                <a:solidFill>
                  <a:schemeClr val="bg2"/>
                </a:solidFill>
              </a:rPr>
              <a:t>., in an area prone to earthquakes and tsunamis (1908, 1693</a:t>
            </a:r>
            <a:r>
              <a:rPr lang="mr-IN" dirty="0" smtClean="0">
                <a:solidFill>
                  <a:schemeClr val="bg2"/>
                </a:solidFill>
              </a:rPr>
              <a:t>…</a:t>
            </a:r>
            <a:r>
              <a:rPr lang="it-IT" dirty="0" smtClean="0">
                <a:solidFill>
                  <a:schemeClr val="bg2"/>
                </a:solidFill>
              </a:rPr>
              <a:t>)</a:t>
            </a:r>
            <a:r>
              <a:rPr lang="en-US" dirty="0">
                <a:solidFill>
                  <a:schemeClr val="bg2"/>
                </a:solidFill>
              </a:rPr>
              <a:t>.</a:t>
            </a:r>
          </a:p>
          <a:p>
            <a:pPr algn="just"/>
            <a:r>
              <a:rPr lang="en-US" dirty="0">
                <a:solidFill>
                  <a:srgbClr val="0070C0"/>
                </a:solidFill>
              </a:rPr>
              <a:t/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The </a:t>
            </a:r>
            <a:r>
              <a:rPr lang="en-US" dirty="0" err="1">
                <a:solidFill>
                  <a:srgbClr val="0070C0"/>
                </a:solidFill>
              </a:rPr>
              <a:t>InSEA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project is </a:t>
            </a:r>
            <a:r>
              <a:rPr lang="en-US" dirty="0">
                <a:solidFill>
                  <a:srgbClr val="0070C0"/>
                </a:solidFill>
              </a:rPr>
              <a:t>funded by the Italian Ministry of Research and managed by the </a:t>
            </a:r>
            <a:r>
              <a:rPr lang="en-US" dirty="0" err="1">
                <a:solidFill>
                  <a:srgbClr val="0070C0"/>
                </a:solidFill>
              </a:rPr>
              <a:t>Istituto</a:t>
            </a:r>
            <a:r>
              <a:rPr lang="en-US" dirty="0">
                <a:solidFill>
                  <a:srgbClr val="0070C0"/>
                </a:solidFill>
              </a:rPr>
              <a:t> Nazionale di </a:t>
            </a:r>
            <a:r>
              <a:rPr lang="en-US" dirty="0" err="1">
                <a:solidFill>
                  <a:srgbClr val="0070C0"/>
                </a:solidFill>
              </a:rPr>
              <a:t>Geofisica</a:t>
            </a:r>
            <a:r>
              <a:rPr lang="en-US" dirty="0">
                <a:solidFill>
                  <a:srgbClr val="0070C0"/>
                </a:solidFill>
              </a:rPr>
              <a:t> e </a:t>
            </a:r>
            <a:r>
              <a:rPr lang="en-US" dirty="0" err="1">
                <a:solidFill>
                  <a:srgbClr val="0070C0"/>
                </a:solidFill>
              </a:rPr>
              <a:t>Vulcanologia</a:t>
            </a:r>
            <a:r>
              <a:rPr lang="en-US" dirty="0">
                <a:solidFill>
                  <a:srgbClr val="0070C0"/>
                </a:solidFill>
              </a:rPr>
              <a:t> (INGV)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. </a:t>
            </a:r>
            <a:endParaRPr lang="en-US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algn="just"/>
            <a:endParaRPr lang="en-US" dirty="0">
              <a:solidFill>
                <a:schemeClr val="accent4">
                  <a:lumMod val="75000"/>
                </a:schemeClr>
              </a:solidFill>
            </a:endParaRPr>
          </a:p>
          <a:p>
            <a:pPr algn="just"/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Data transmission to Catania is active, soon it will to CAT.</a:t>
            </a:r>
          </a:p>
          <a:p>
            <a:pPr algn="just"/>
            <a:endParaRPr lang="en-US" dirty="0">
              <a:solidFill>
                <a:schemeClr val="accent4">
                  <a:lumMod val="75000"/>
                </a:schemeClr>
              </a:solidFill>
            </a:endParaRPr>
          </a:p>
          <a:p>
            <a:pPr algn="just"/>
            <a:r>
              <a:rPr lang="en-US" sz="1200" i="1" dirty="0">
                <a:solidFill>
                  <a:schemeClr val="accent4">
                    <a:lumMod val="75000"/>
                  </a:schemeClr>
                </a:solidFill>
              </a:rPr>
              <a:t>C</a:t>
            </a:r>
            <a:r>
              <a:rPr lang="en-US" sz="1200" i="1" dirty="0" smtClean="0">
                <a:solidFill>
                  <a:schemeClr val="accent4">
                    <a:lumMod val="75000"/>
                  </a:schemeClr>
                </a:solidFill>
              </a:rPr>
              <a:t>ourtesy </a:t>
            </a:r>
            <a:r>
              <a:rPr lang="en-US" sz="1200" i="1" dirty="0" smtClean="0">
                <a:solidFill>
                  <a:schemeClr val="accent4">
                    <a:lumMod val="75000"/>
                  </a:schemeClr>
                </a:solidFill>
              </a:rPr>
              <a:t>of </a:t>
            </a:r>
            <a:r>
              <a:rPr lang="en-US" sz="1200" i="1" dirty="0" err="1" smtClean="0">
                <a:solidFill>
                  <a:schemeClr val="accent4">
                    <a:lumMod val="75000"/>
                  </a:schemeClr>
                </a:solidFill>
              </a:rPr>
              <a:t>Giuditta</a:t>
            </a:r>
            <a:r>
              <a:rPr lang="en-US" sz="1200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200" i="1" dirty="0" err="1" smtClean="0">
                <a:solidFill>
                  <a:schemeClr val="accent4">
                    <a:lumMod val="75000"/>
                  </a:schemeClr>
                </a:solidFill>
              </a:rPr>
              <a:t>Marinaro</a:t>
            </a:r>
            <a:r>
              <a:rPr lang="en-US" sz="1200" i="1" dirty="0" smtClean="0">
                <a:solidFill>
                  <a:schemeClr val="accent4">
                    <a:lumMod val="75000"/>
                  </a:schemeClr>
                </a:solidFill>
              </a:rPr>
              <a:t> and </a:t>
            </a:r>
            <a:r>
              <a:rPr lang="en-US" sz="1200" i="1" dirty="0" err="1" smtClean="0">
                <a:solidFill>
                  <a:schemeClr val="accent4">
                    <a:lumMod val="75000"/>
                  </a:schemeClr>
                </a:solidFill>
              </a:rPr>
              <a:t>Davide</a:t>
            </a:r>
            <a:r>
              <a:rPr lang="en-US" sz="1200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200" i="1" dirty="0" err="1" smtClean="0">
                <a:solidFill>
                  <a:schemeClr val="accent4">
                    <a:lumMod val="75000"/>
                  </a:schemeClr>
                </a:solidFill>
              </a:rPr>
              <a:t>Embriaco</a:t>
            </a:r>
            <a:r>
              <a:rPr lang="en-US" sz="1200" i="1" dirty="0" smtClean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en-US" sz="1200" i="1" dirty="0" smtClean="0">
                <a:solidFill>
                  <a:schemeClr val="accent4">
                    <a:lumMod val="75000"/>
                  </a:schemeClr>
                </a:solidFill>
              </a:rPr>
              <a:t>INGV</a:t>
            </a:r>
            <a:endParaRPr lang="en-US" sz="1200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757"/>
            <a:ext cx="4302907" cy="332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49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756877" y="56602"/>
            <a:ext cx="5622829" cy="33855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bg1"/>
                </a:solidFill>
              </a:rPr>
              <a:t>New </a:t>
            </a:r>
            <a:r>
              <a:rPr lang="it-IT" sz="1600" b="1" dirty="0" err="1" smtClean="0">
                <a:solidFill>
                  <a:schemeClr val="bg1"/>
                </a:solidFill>
              </a:rPr>
              <a:t>tide</a:t>
            </a:r>
            <a:r>
              <a:rPr lang="it-IT" sz="1600" b="1" dirty="0" smtClean="0">
                <a:solidFill>
                  <a:schemeClr val="bg1"/>
                </a:solidFill>
              </a:rPr>
              <a:t> </a:t>
            </a:r>
            <a:r>
              <a:rPr lang="it-IT" sz="1600" b="1" dirty="0" err="1" smtClean="0">
                <a:solidFill>
                  <a:schemeClr val="bg1"/>
                </a:solidFill>
              </a:rPr>
              <a:t>gauge</a:t>
            </a:r>
            <a:r>
              <a:rPr lang="it-IT" sz="1600" b="1" dirty="0" smtClean="0">
                <a:solidFill>
                  <a:schemeClr val="bg1"/>
                </a:solidFill>
              </a:rPr>
              <a:t> in USTICA </a:t>
            </a:r>
            <a:r>
              <a:rPr lang="it-IT" sz="1600" b="1" dirty="0">
                <a:solidFill>
                  <a:schemeClr val="bg1"/>
                </a:solidFill>
              </a:rPr>
              <a:t>(INGV </a:t>
            </a:r>
            <a:r>
              <a:rPr lang="mr-IN" sz="1600" b="1" dirty="0">
                <a:solidFill>
                  <a:schemeClr val="bg1"/>
                </a:solidFill>
              </a:rPr>
              <a:t>–</a:t>
            </a:r>
            <a:r>
              <a:rPr lang="it-IT" sz="1600" b="1" dirty="0">
                <a:solidFill>
                  <a:schemeClr val="bg1"/>
                </a:solidFill>
              </a:rPr>
              <a:t> ISPRA - CNR</a:t>
            </a:r>
            <a:r>
              <a:rPr lang="it-IT" sz="1600" b="1" dirty="0" smtClean="0">
                <a:solidFill>
                  <a:schemeClr val="bg1"/>
                </a:solidFill>
              </a:rPr>
              <a:t>) - 2023</a:t>
            </a:r>
            <a:endParaRPr lang="it-IT" sz="1600" b="1" dirty="0">
              <a:solidFill>
                <a:schemeClr val="bg1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140" y="580089"/>
            <a:ext cx="4472669" cy="2016958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1654" y="2597046"/>
            <a:ext cx="1137676" cy="252267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4284" y="580089"/>
            <a:ext cx="4215897" cy="190128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59" y="2597046"/>
            <a:ext cx="5450172" cy="251741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5484715" y="4196304"/>
            <a:ext cx="3035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A. Costanza et al., INGV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829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magine 4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4723" y="375535"/>
            <a:ext cx="1042031" cy="110864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5281" y="650908"/>
            <a:ext cx="1530917" cy="2024188"/>
          </a:xfrm>
          <a:prstGeom prst="rect">
            <a:avLst/>
          </a:prstGeom>
        </p:spPr>
      </p:pic>
      <p:grpSp>
        <p:nvGrpSpPr>
          <p:cNvPr id="48" name="Gruppo 47"/>
          <p:cNvGrpSpPr>
            <a:grpSpLocks noChangeAspect="1"/>
          </p:cNvGrpSpPr>
          <p:nvPr/>
        </p:nvGrpSpPr>
        <p:grpSpPr>
          <a:xfrm>
            <a:off x="5369693" y="1119370"/>
            <a:ext cx="1957529" cy="3803339"/>
            <a:chOff x="7913713" y="477794"/>
            <a:chExt cx="3048493" cy="5923005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13713" y="477794"/>
              <a:ext cx="750200" cy="5923005"/>
            </a:xfrm>
            <a:prstGeom prst="rect">
              <a:avLst/>
            </a:prstGeom>
          </p:spPr>
        </p:pic>
        <p:cxnSp>
          <p:nvCxnSpPr>
            <p:cNvPr id="11" name="Connettore 2 10"/>
            <p:cNvCxnSpPr/>
            <p:nvPr/>
          </p:nvCxnSpPr>
          <p:spPr>
            <a:xfrm flipH="1">
              <a:off x="8406697" y="5523345"/>
              <a:ext cx="620312" cy="88945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2 13"/>
            <p:cNvCxnSpPr>
              <a:stCxn id="16" idx="1"/>
            </p:cNvCxnSpPr>
            <p:nvPr/>
          </p:nvCxnSpPr>
          <p:spPr>
            <a:xfrm flipH="1" flipV="1">
              <a:off x="8236976" y="5396848"/>
              <a:ext cx="790033" cy="180663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ttangolo 15"/>
            <p:cNvSpPr/>
            <p:nvPr/>
          </p:nvSpPr>
          <p:spPr>
            <a:xfrm>
              <a:off x="9027009" y="5307900"/>
              <a:ext cx="1757954" cy="539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82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Double </a:t>
              </a:r>
              <a:r>
                <a:rPr lang="it-IT" sz="82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piezoresistive</a:t>
              </a:r>
              <a:r>
                <a:rPr lang="it-IT" sz="82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it-IT" sz="82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level</a:t>
              </a:r>
              <a:r>
                <a:rPr lang="it-IT" sz="82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probe</a:t>
              </a:r>
            </a:p>
          </p:txBody>
        </p:sp>
        <p:cxnSp>
          <p:nvCxnSpPr>
            <p:cNvPr id="19" name="Connettore 2 18"/>
            <p:cNvCxnSpPr/>
            <p:nvPr/>
          </p:nvCxnSpPr>
          <p:spPr>
            <a:xfrm flipH="1" flipV="1">
              <a:off x="8480323" y="5890501"/>
              <a:ext cx="546686" cy="8854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ttangolo 26"/>
            <p:cNvSpPr/>
            <p:nvPr/>
          </p:nvSpPr>
          <p:spPr>
            <a:xfrm>
              <a:off x="9027009" y="5768550"/>
              <a:ext cx="1633135" cy="3415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82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Housing</a:t>
              </a:r>
              <a:r>
                <a:rPr lang="it-IT" sz="82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82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closing</a:t>
              </a:r>
              <a:r>
                <a:rPr lang="it-IT" sz="82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82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cap</a:t>
              </a:r>
              <a:endParaRPr lang="it-IT" sz="825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8" name="Connettore 2 27"/>
            <p:cNvCxnSpPr/>
            <p:nvPr/>
          </p:nvCxnSpPr>
          <p:spPr>
            <a:xfrm flipH="1">
              <a:off x="8380523" y="3259394"/>
              <a:ext cx="646486" cy="3435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2 28"/>
            <p:cNvCxnSpPr>
              <a:stCxn id="33" idx="1"/>
            </p:cNvCxnSpPr>
            <p:nvPr/>
          </p:nvCxnSpPr>
          <p:spPr>
            <a:xfrm flipH="1" flipV="1">
              <a:off x="8443511" y="2181690"/>
              <a:ext cx="583499" cy="25201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ttangolo 31"/>
            <p:cNvSpPr/>
            <p:nvPr/>
          </p:nvSpPr>
          <p:spPr>
            <a:xfrm>
              <a:off x="9085359" y="3128589"/>
              <a:ext cx="846774" cy="3415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82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Housing</a:t>
              </a:r>
              <a:endParaRPr lang="it-IT" sz="825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Rettangolo 32"/>
            <p:cNvSpPr/>
            <p:nvPr/>
          </p:nvSpPr>
          <p:spPr>
            <a:xfrm>
              <a:off x="9027009" y="1937280"/>
              <a:ext cx="1935197" cy="539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2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Double sacrificial anode </a:t>
              </a:r>
            </a:p>
            <a:p>
              <a:r>
                <a:rPr lang="en-US" sz="82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(one for each probe)</a:t>
              </a:r>
              <a:endParaRPr lang="it-IT" sz="825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4" name="Connettore 2 33"/>
            <p:cNvCxnSpPr>
              <a:stCxn id="33" idx="1"/>
            </p:cNvCxnSpPr>
            <p:nvPr/>
          </p:nvCxnSpPr>
          <p:spPr>
            <a:xfrm flipH="1" flipV="1">
              <a:off x="8206982" y="2029156"/>
              <a:ext cx="820027" cy="177735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2 38"/>
            <p:cNvCxnSpPr/>
            <p:nvPr/>
          </p:nvCxnSpPr>
          <p:spPr>
            <a:xfrm flipH="1" flipV="1">
              <a:off x="8206981" y="1086986"/>
              <a:ext cx="820028" cy="123572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2 39"/>
            <p:cNvCxnSpPr/>
            <p:nvPr/>
          </p:nvCxnSpPr>
          <p:spPr>
            <a:xfrm flipH="1">
              <a:off x="8425104" y="1210558"/>
              <a:ext cx="583498" cy="28965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ttangolo 40"/>
            <p:cNvSpPr/>
            <p:nvPr/>
          </p:nvSpPr>
          <p:spPr>
            <a:xfrm>
              <a:off x="9079421" y="1079753"/>
              <a:ext cx="806832" cy="3415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82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Ballasts</a:t>
              </a:r>
            </a:p>
          </p:txBody>
        </p:sp>
      </p:grpSp>
      <p:sp>
        <p:nvSpPr>
          <p:cNvPr id="46" name="Rettangolo 45"/>
          <p:cNvSpPr/>
          <p:nvPr/>
        </p:nvSpPr>
        <p:spPr>
          <a:xfrm>
            <a:off x="3327968" y="1243676"/>
            <a:ext cx="19046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Piezoresistive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level probe with highest accuracy</a:t>
            </a:r>
          </a:p>
          <a:p>
            <a:r>
              <a:rPr lang="it-IT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Keller Series 36XW</a:t>
            </a:r>
          </a:p>
          <a:p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(it also has a temperature sensor)</a:t>
            </a:r>
            <a:endParaRPr lang="it-IT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Immagine 5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1510" y="1881211"/>
            <a:ext cx="1766409" cy="2550319"/>
          </a:xfrm>
          <a:prstGeom prst="rect">
            <a:avLst/>
          </a:prstGeom>
        </p:spPr>
      </p:pic>
      <p:pic>
        <p:nvPicPr>
          <p:cNvPr id="53" name="Immagine 5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4427" y="4413984"/>
            <a:ext cx="1783493" cy="663372"/>
          </a:xfrm>
          <a:prstGeom prst="rect">
            <a:avLst/>
          </a:prstGeom>
        </p:spPr>
      </p:pic>
      <p:pic>
        <p:nvPicPr>
          <p:cNvPr id="55" name="Immagine 5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8039" y="1453367"/>
            <a:ext cx="1925961" cy="2963016"/>
          </a:xfrm>
          <a:prstGeom prst="rect">
            <a:avLst/>
          </a:prstGeom>
        </p:spPr>
      </p:pic>
      <p:cxnSp>
        <p:nvCxnSpPr>
          <p:cNvPr id="56" name="Connettore 2 55"/>
          <p:cNvCxnSpPr/>
          <p:nvPr/>
        </p:nvCxnSpPr>
        <p:spPr>
          <a:xfrm flipV="1">
            <a:off x="8181020" y="3525141"/>
            <a:ext cx="121217" cy="99158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2 59"/>
          <p:cNvCxnSpPr/>
          <p:nvPr/>
        </p:nvCxnSpPr>
        <p:spPr>
          <a:xfrm flipV="1">
            <a:off x="8593932" y="3614464"/>
            <a:ext cx="292520" cy="883148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ttangolo 63"/>
          <p:cNvSpPr/>
          <p:nvPr/>
        </p:nvSpPr>
        <p:spPr>
          <a:xfrm>
            <a:off x="7630243" y="4456847"/>
            <a:ext cx="148518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Connections between the metal structure of the sensor and the sacrificial anode</a:t>
            </a:r>
            <a:endParaRPr lang="it-IT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5" name="Immagine 6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3070" y="2905519"/>
            <a:ext cx="1219868" cy="2068058"/>
          </a:xfrm>
          <a:prstGeom prst="rect">
            <a:avLst/>
          </a:prstGeom>
        </p:spPr>
      </p:pic>
      <p:sp>
        <p:nvSpPr>
          <p:cNvPr id="66" name="Rettangolo 65"/>
          <p:cNvSpPr/>
          <p:nvPr/>
        </p:nvSpPr>
        <p:spPr>
          <a:xfrm>
            <a:off x="1573341" y="4119906"/>
            <a:ext cx="9720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assembly of the sensitive part positioned inside the pipe.</a:t>
            </a:r>
            <a:endParaRPr lang="it-IT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8" name="Immagine 6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25" y="587616"/>
            <a:ext cx="1451092" cy="3969772"/>
          </a:xfrm>
          <a:prstGeom prst="rect">
            <a:avLst/>
          </a:prstGeom>
        </p:spPr>
      </p:pic>
      <p:sp>
        <p:nvSpPr>
          <p:cNvPr id="30" name="CasellaDiTesto 29"/>
          <p:cNvSpPr txBox="1"/>
          <p:nvPr/>
        </p:nvSpPr>
        <p:spPr>
          <a:xfrm>
            <a:off x="-390417" y="56602"/>
            <a:ext cx="9276870" cy="33855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bg1"/>
                </a:solidFill>
              </a:rPr>
              <a:t>New </a:t>
            </a:r>
            <a:r>
              <a:rPr lang="it-IT" sz="1600" b="1" dirty="0" err="1" smtClean="0">
                <a:solidFill>
                  <a:schemeClr val="bg1"/>
                </a:solidFill>
              </a:rPr>
              <a:t>tide</a:t>
            </a:r>
            <a:r>
              <a:rPr lang="it-IT" sz="1600" b="1" dirty="0" smtClean="0">
                <a:solidFill>
                  <a:schemeClr val="bg1"/>
                </a:solidFill>
              </a:rPr>
              <a:t> </a:t>
            </a:r>
            <a:r>
              <a:rPr lang="it-IT" sz="1600" b="1" dirty="0" err="1" smtClean="0">
                <a:solidFill>
                  <a:schemeClr val="bg1"/>
                </a:solidFill>
              </a:rPr>
              <a:t>gauge</a:t>
            </a:r>
            <a:r>
              <a:rPr lang="it-IT" sz="1600" b="1" dirty="0" smtClean="0">
                <a:solidFill>
                  <a:schemeClr val="bg1"/>
                </a:solidFill>
              </a:rPr>
              <a:t> in USTICA </a:t>
            </a:r>
            <a:r>
              <a:rPr lang="mr-IN" sz="1600" b="1" dirty="0" smtClean="0">
                <a:solidFill>
                  <a:schemeClr val="bg1"/>
                </a:solidFill>
              </a:rPr>
              <a:t>–</a:t>
            </a:r>
            <a:r>
              <a:rPr lang="it-IT" sz="1600" b="1" dirty="0" smtClean="0">
                <a:solidFill>
                  <a:schemeClr val="bg1"/>
                </a:solidFill>
              </a:rPr>
              <a:t> new </a:t>
            </a:r>
            <a:r>
              <a:rPr lang="it-IT" sz="1600" b="1" dirty="0" err="1" smtClean="0">
                <a:solidFill>
                  <a:schemeClr val="bg1"/>
                </a:solidFill>
              </a:rPr>
              <a:t>version</a:t>
            </a:r>
            <a:r>
              <a:rPr lang="it-IT" sz="1600" b="1" dirty="0" smtClean="0">
                <a:solidFill>
                  <a:schemeClr val="bg1"/>
                </a:solidFill>
              </a:rPr>
              <a:t> with </a:t>
            </a:r>
            <a:r>
              <a:rPr lang="it-IT" sz="1600" b="1" dirty="0" err="1" smtClean="0">
                <a:solidFill>
                  <a:schemeClr val="bg1"/>
                </a:solidFill>
              </a:rPr>
              <a:t>two</a:t>
            </a:r>
            <a:r>
              <a:rPr lang="it-IT" sz="1600" b="1" dirty="0" smtClean="0">
                <a:solidFill>
                  <a:schemeClr val="bg1"/>
                </a:solidFill>
              </a:rPr>
              <a:t> </a:t>
            </a:r>
            <a:r>
              <a:rPr lang="it-IT" sz="1600" b="1" dirty="0" err="1" smtClean="0">
                <a:solidFill>
                  <a:schemeClr val="bg1"/>
                </a:solidFill>
              </a:rPr>
              <a:t>sensors</a:t>
            </a:r>
            <a:r>
              <a:rPr lang="it-IT" sz="1600" b="1" dirty="0" smtClean="0">
                <a:solidFill>
                  <a:schemeClr val="bg1"/>
                </a:solidFill>
              </a:rPr>
              <a:t> </a:t>
            </a:r>
            <a:r>
              <a:rPr lang="mr-IN" sz="1600" b="1" dirty="0" smtClean="0">
                <a:solidFill>
                  <a:schemeClr val="bg1"/>
                </a:solidFill>
              </a:rPr>
              <a:t>–</a:t>
            </a:r>
            <a:r>
              <a:rPr lang="it-IT" sz="1600" b="1" dirty="0" smtClean="0">
                <a:solidFill>
                  <a:schemeClr val="bg1"/>
                </a:solidFill>
              </a:rPr>
              <a:t> in </a:t>
            </a:r>
            <a:r>
              <a:rPr lang="it-IT" sz="1600" b="1" dirty="0" err="1" smtClean="0">
                <a:solidFill>
                  <a:schemeClr val="bg1"/>
                </a:solidFill>
              </a:rPr>
              <a:t>construction</a:t>
            </a:r>
            <a:r>
              <a:rPr lang="it-IT" sz="1600" b="1" dirty="0" smtClean="0">
                <a:solidFill>
                  <a:schemeClr val="bg1"/>
                </a:solidFill>
              </a:rPr>
              <a:t> 2024</a:t>
            </a:r>
            <a:endParaRPr lang="it-IT" sz="1600" b="1" dirty="0">
              <a:solidFill>
                <a:schemeClr val="bg1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6161073" y="456510"/>
            <a:ext cx="3035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A. Costanza et al., INGV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4899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tromboli Short Sciara del fuoco tsunam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3175"/>
            <a:ext cx="9144000" cy="5143500"/>
          </a:xfrm>
          <a:prstGeom prst="rect">
            <a:avLst/>
          </a:prstGeom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1864760" y="3175"/>
            <a:ext cx="6436759" cy="857250"/>
          </a:xfrm>
        </p:spPr>
        <p:txBody>
          <a:bodyPr>
            <a:normAutofit fontScale="90000"/>
          </a:bodyPr>
          <a:lstStyle/>
          <a:p>
            <a:pPr algn="r"/>
            <a:r>
              <a:rPr lang="it-IT" sz="2000" dirty="0" smtClean="0"/>
              <a:t>Stromboli </a:t>
            </a:r>
            <a:r>
              <a:rPr lang="it-IT" sz="2000" dirty="0" err="1" smtClean="0"/>
              <a:t>volcano</a:t>
            </a: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 smtClean="0"/>
              <a:t>2023: INGV </a:t>
            </a:r>
            <a:r>
              <a:rPr lang="it-IT" sz="2000" dirty="0" err="1" smtClean="0"/>
              <a:t>is</a:t>
            </a:r>
            <a:r>
              <a:rPr lang="it-IT" sz="2000" dirty="0" smtClean="0"/>
              <a:t> in </a:t>
            </a:r>
            <a:r>
              <a:rPr lang="it-IT" sz="2000" dirty="0" err="1" smtClean="0"/>
              <a:t>charge</a:t>
            </a:r>
            <a:r>
              <a:rPr lang="it-IT" sz="2000" dirty="0" smtClean="0"/>
              <a:t> of the </a:t>
            </a:r>
            <a:r>
              <a:rPr lang="it-IT" sz="2000" dirty="0" err="1" smtClean="0"/>
              <a:t>local</a:t>
            </a:r>
            <a:r>
              <a:rPr lang="it-IT" sz="2000" dirty="0" smtClean="0"/>
              <a:t> TWS</a:t>
            </a:r>
            <a:br>
              <a:rPr lang="it-IT" sz="2000" dirty="0" smtClean="0"/>
            </a:br>
            <a:r>
              <a:rPr lang="it-IT" sz="2000" dirty="0" smtClean="0"/>
              <a:t>in </a:t>
            </a:r>
            <a:r>
              <a:rPr lang="it-IT" sz="2000" dirty="0" err="1" smtClean="0"/>
              <a:t>cooperation</a:t>
            </a:r>
            <a:r>
              <a:rPr lang="it-IT" sz="2000" dirty="0" smtClean="0"/>
              <a:t> with </a:t>
            </a:r>
            <a:r>
              <a:rPr lang="it-IT" sz="2000" dirty="0" err="1" smtClean="0"/>
              <a:t>Univ</a:t>
            </a:r>
            <a:r>
              <a:rPr lang="it-IT" sz="2000" dirty="0" smtClean="0"/>
              <a:t>. Florence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59050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3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148" y="2302227"/>
            <a:ext cx="4232953" cy="2367195"/>
          </a:xfrm>
          <a:prstGeom prst="rect">
            <a:avLst/>
          </a:prstGeom>
          <a:ln/>
        </p:spPr>
      </p:pic>
      <p:pic>
        <p:nvPicPr>
          <p:cNvPr id="7" name="image7.gif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555628" y="532606"/>
            <a:ext cx="3540443" cy="1770221"/>
          </a:xfrm>
          <a:prstGeom prst="rect">
            <a:avLst/>
          </a:prstGeom>
          <a:ln/>
        </p:spPr>
      </p:pic>
      <p:sp>
        <p:nvSpPr>
          <p:cNvPr id="4" name="CasellaDiTesto 3"/>
          <p:cNvSpPr txBox="1"/>
          <p:nvPr/>
        </p:nvSpPr>
        <p:spPr>
          <a:xfrm>
            <a:off x="5862536" y="2175269"/>
            <a:ext cx="3281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 smtClean="0"/>
              <a:t>Tide </a:t>
            </a:r>
            <a:r>
              <a:rPr lang="it-IT" sz="1050" dirty="0" err="1" smtClean="0"/>
              <a:t>gauge</a:t>
            </a:r>
            <a:r>
              <a:rPr lang="it-IT" sz="1050" dirty="0" smtClean="0"/>
              <a:t> Ginostra </a:t>
            </a:r>
            <a:r>
              <a:rPr lang="it-IT" sz="1050" dirty="0"/>
              <a:t>(RMN-ISPRA)</a:t>
            </a:r>
          </a:p>
        </p:txBody>
      </p:sp>
      <p:pic>
        <p:nvPicPr>
          <p:cNvPr id="8" name="image4.gif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4555628" y="2855625"/>
            <a:ext cx="3540443" cy="1618936"/>
          </a:xfrm>
          <a:prstGeom prst="rect">
            <a:avLst/>
          </a:prstGeom>
          <a:ln/>
        </p:spPr>
      </p:pic>
      <p:sp>
        <p:nvSpPr>
          <p:cNvPr id="9" name="CasellaDiTesto 8"/>
          <p:cNvSpPr txBox="1"/>
          <p:nvPr/>
        </p:nvSpPr>
        <p:spPr>
          <a:xfrm>
            <a:off x="4928555" y="2728067"/>
            <a:ext cx="3281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 smtClean="0"/>
              <a:t>Tide </a:t>
            </a:r>
            <a:r>
              <a:rPr lang="it-IT" sz="1050" dirty="0" err="1"/>
              <a:t>g</a:t>
            </a:r>
            <a:r>
              <a:rPr lang="it-IT" sz="1050" dirty="0" err="1" smtClean="0"/>
              <a:t>auge</a:t>
            </a:r>
            <a:r>
              <a:rPr lang="it-IT" sz="1050" dirty="0" smtClean="0"/>
              <a:t> </a:t>
            </a:r>
            <a:r>
              <a:rPr lang="it-IT" sz="1050" dirty="0" err="1" smtClean="0"/>
              <a:t>Strombolicchio</a:t>
            </a:r>
            <a:r>
              <a:rPr lang="it-IT" sz="1050" dirty="0" smtClean="0"/>
              <a:t> </a:t>
            </a:r>
            <a:r>
              <a:rPr lang="it-IT" sz="1050" dirty="0"/>
              <a:t>(RMN-ISPRA)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1446565" y="4574131"/>
            <a:ext cx="33503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 smtClean="0"/>
              <a:t>From the Report </a:t>
            </a:r>
            <a:r>
              <a:rPr lang="it-IT" sz="1050" dirty="0"/>
              <a:t>“Lo tsunami del 4 dicembre 2022 a </a:t>
            </a:r>
            <a:r>
              <a:rPr lang="it-IT" sz="1050"/>
              <a:t>Stromboli</a:t>
            </a:r>
            <a:r>
              <a:rPr lang="it-IT" sz="1050" smtClean="0"/>
              <a:t>”</a:t>
            </a:r>
            <a:endParaRPr lang="it-IT" sz="1050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145" y="501478"/>
            <a:ext cx="3369924" cy="1636519"/>
          </a:xfrm>
          <a:prstGeom prst="rect">
            <a:avLst/>
          </a:prstGeom>
        </p:spPr>
      </p:pic>
      <p:sp>
        <p:nvSpPr>
          <p:cNvPr id="13" name="Text Box 2">
            <a:extLst>
              <a:ext uri="{FF2B5EF4-FFF2-40B4-BE49-F238E27FC236}">
                <a16:creationId xmlns="" xmlns:a16="http://schemas.microsoft.com/office/drawing/2014/main" id="{7A65BCDB-E6A6-6248-BFF2-48944974F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047" y="74035"/>
            <a:ext cx="7471466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en-GB" sz="2000" dirty="0">
                <a:solidFill>
                  <a:schemeClr val="bg1"/>
                </a:solidFill>
              </a:rPr>
              <a:t>The </a:t>
            </a:r>
            <a:r>
              <a:rPr lang="en-GB" sz="2000" dirty="0" smtClean="0">
                <a:solidFill>
                  <a:schemeClr val="bg1"/>
                </a:solidFill>
              </a:rPr>
              <a:t>local Tsunami </a:t>
            </a:r>
            <a:r>
              <a:rPr lang="en-GB" sz="2000" dirty="0">
                <a:solidFill>
                  <a:schemeClr val="bg1"/>
                </a:solidFill>
              </a:rPr>
              <a:t>Early-Warning </a:t>
            </a:r>
            <a:r>
              <a:rPr lang="en-GB" sz="2000" smtClean="0">
                <a:solidFill>
                  <a:schemeClr val="bg1"/>
                </a:solidFill>
              </a:rPr>
              <a:t>System in Stromboli  </a:t>
            </a:r>
            <a:endParaRPr lang="en-GB" sz="2000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06649" y="2226886"/>
            <a:ext cx="3188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Stromboli tsunami, </a:t>
            </a:r>
            <a:r>
              <a:rPr lang="it-IT" dirty="0" err="1" smtClean="0"/>
              <a:t>December</a:t>
            </a:r>
            <a:r>
              <a:rPr lang="it-IT" dirty="0" smtClean="0"/>
              <a:t> 4, 2022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1975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6377" y="80188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it-IT" sz="3600" dirty="0" err="1" smtClean="0"/>
              <a:t>Hazard</a:t>
            </a:r>
            <a:r>
              <a:rPr lang="it-IT" sz="3600" dirty="0"/>
              <a:t> </a:t>
            </a:r>
            <a:r>
              <a:rPr lang="it-IT" sz="3600" dirty="0" err="1" smtClean="0"/>
              <a:t>assessment</a:t>
            </a:r>
            <a:r>
              <a:rPr lang="it-IT" sz="3600" dirty="0" smtClean="0"/>
              <a:t> and </a:t>
            </a:r>
            <a:br>
              <a:rPr lang="it-IT" sz="3600" dirty="0" smtClean="0"/>
            </a:br>
            <a:r>
              <a:rPr lang="it-IT" sz="3600" dirty="0" err="1" smtClean="0"/>
              <a:t>inundation</a:t>
            </a:r>
            <a:r>
              <a:rPr lang="it-IT" sz="3600" dirty="0" smtClean="0"/>
              <a:t> </a:t>
            </a:r>
            <a:r>
              <a:rPr lang="it-IT" sz="3600" dirty="0" err="1" smtClean="0"/>
              <a:t>zones</a:t>
            </a:r>
            <a:r>
              <a:rPr lang="it-IT" sz="3600" dirty="0" smtClean="0"/>
              <a:t> </a:t>
            </a:r>
            <a:r>
              <a:rPr lang="it-IT" sz="3600" dirty="0" err="1" smtClean="0"/>
              <a:t>definition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139119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="" xmlns:a16="http://schemas.microsoft.com/office/drawing/2014/main" id="{7A65BCDB-E6A6-6248-BFF2-48944974F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047" y="74035"/>
            <a:ext cx="7471466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en-GB" sz="2000" dirty="0"/>
              <a:t>The </a:t>
            </a:r>
            <a:r>
              <a:rPr lang="en-GB" sz="2000" dirty="0" smtClean="0"/>
              <a:t>local Tsunami </a:t>
            </a:r>
            <a:r>
              <a:rPr lang="en-GB" sz="2000" dirty="0"/>
              <a:t>Early-Warning </a:t>
            </a:r>
            <a:r>
              <a:rPr lang="en-GB" sz="2000" smtClean="0"/>
              <a:t>System in Stromboli  </a:t>
            </a:r>
            <a:endParaRPr lang="en-GB" sz="2000" i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E3A04871-999A-0A47-BA18-D0C6DA7635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00" t="9920" b="7746"/>
          <a:stretch/>
        </p:blipFill>
        <p:spPr>
          <a:xfrm>
            <a:off x="1461304" y="417971"/>
            <a:ext cx="6775202" cy="336866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="" xmlns:a16="http://schemas.microsoft.com/office/drawing/2014/main" id="{7E6BB299-5CB8-004C-B33E-E24575CA5366}"/>
              </a:ext>
            </a:extLst>
          </p:cNvPr>
          <p:cNvSpPr txBox="1"/>
          <p:nvPr/>
        </p:nvSpPr>
        <p:spPr>
          <a:xfrm>
            <a:off x="496518" y="3774588"/>
            <a:ext cx="8250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 err="1" smtClean="0"/>
              <a:t>July</a:t>
            </a:r>
            <a:r>
              <a:rPr lang="it-IT" sz="1800" dirty="0" smtClean="0"/>
              <a:t> 2023: The </a:t>
            </a:r>
            <a:r>
              <a:rPr lang="it-IT" sz="1800" dirty="0" err="1" smtClean="0"/>
              <a:t>system</a:t>
            </a:r>
            <a:r>
              <a:rPr lang="it-IT" sz="1800" dirty="0" smtClean="0"/>
              <a:t> </a:t>
            </a:r>
            <a:r>
              <a:rPr lang="it-IT" sz="1800" dirty="0" err="1" smtClean="0"/>
              <a:t>did</a:t>
            </a:r>
            <a:r>
              <a:rPr lang="it-IT" sz="1800" dirty="0" smtClean="0"/>
              <a:t> </a:t>
            </a:r>
            <a:r>
              <a:rPr lang="it-IT" sz="1800" dirty="0" err="1" smtClean="0"/>
              <a:t>not</a:t>
            </a:r>
            <a:r>
              <a:rPr lang="it-IT" sz="1800" dirty="0" smtClean="0"/>
              <a:t> </a:t>
            </a:r>
            <a:r>
              <a:rPr lang="it-IT" sz="1800" dirty="0" err="1" smtClean="0"/>
              <a:t>activate</a:t>
            </a:r>
            <a:r>
              <a:rPr lang="it-IT" sz="1800" dirty="0" smtClean="0"/>
              <a:t> the </a:t>
            </a:r>
            <a:r>
              <a:rPr lang="it-IT" sz="1800" dirty="0" err="1" smtClean="0"/>
              <a:t>alert</a:t>
            </a:r>
            <a:r>
              <a:rPr lang="it-IT" sz="1800" dirty="0" smtClean="0"/>
              <a:t> </a:t>
            </a:r>
            <a:r>
              <a:rPr lang="it-IT" sz="1800" dirty="0" err="1" smtClean="0"/>
              <a:t>because</a:t>
            </a:r>
            <a:r>
              <a:rPr lang="it-IT" sz="1800" dirty="0" smtClean="0"/>
              <a:t> </a:t>
            </a:r>
            <a:r>
              <a:rPr lang="it-IT" sz="1800" dirty="0" err="1" smtClean="0"/>
              <a:t>only</a:t>
            </a:r>
            <a:r>
              <a:rPr lang="it-IT" sz="1800" dirty="0" smtClean="0"/>
              <a:t> for </a:t>
            </a:r>
            <a:r>
              <a:rPr lang="it-IT" sz="1800" dirty="0" err="1" smtClean="0"/>
              <a:t>one</a:t>
            </a:r>
            <a:r>
              <a:rPr lang="it-IT" sz="1800" dirty="0" smtClean="0"/>
              <a:t> </a:t>
            </a:r>
            <a:r>
              <a:rPr lang="it-IT" sz="1800" dirty="0" err="1" smtClean="0"/>
              <a:t>sensor</a:t>
            </a:r>
            <a:r>
              <a:rPr lang="it-IT" sz="1800" dirty="0" smtClean="0"/>
              <a:t> the STA/LTA </a:t>
            </a:r>
            <a:r>
              <a:rPr lang="it-IT" sz="1800" dirty="0" err="1" smtClean="0"/>
              <a:t>threshold</a:t>
            </a:r>
            <a:r>
              <a:rPr lang="it-IT" sz="1800" dirty="0" smtClean="0"/>
              <a:t> </a:t>
            </a:r>
            <a:r>
              <a:rPr lang="it-IT" sz="1800" dirty="0" err="1" smtClean="0"/>
              <a:t>was</a:t>
            </a:r>
            <a:r>
              <a:rPr lang="it-IT" sz="1800" dirty="0" smtClean="0"/>
              <a:t> </a:t>
            </a:r>
            <a:r>
              <a:rPr lang="it-IT" sz="1800" dirty="0" err="1" smtClean="0"/>
              <a:t>overcome</a:t>
            </a:r>
            <a:r>
              <a:rPr lang="it-IT" sz="1800" dirty="0"/>
              <a:t> </a:t>
            </a:r>
            <a:r>
              <a:rPr lang="it-IT" sz="1800" dirty="0" smtClean="0"/>
              <a:t>(for a </a:t>
            </a:r>
            <a:r>
              <a:rPr lang="it-IT" sz="1800" dirty="0" err="1" smtClean="0"/>
              <a:t>fishing</a:t>
            </a:r>
            <a:r>
              <a:rPr lang="it-IT" sz="1800" dirty="0" smtClean="0"/>
              <a:t> </a:t>
            </a:r>
            <a:r>
              <a:rPr lang="it-IT" sz="1800" dirty="0" err="1" smtClean="0"/>
              <a:t>accident</a:t>
            </a:r>
            <a:r>
              <a:rPr lang="it-IT" sz="1800" dirty="0" smtClean="0"/>
              <a:t>!)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49504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58216423-6E93-604B-AD9E-7DDFAE5791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5607" y="528997"/>
            <a:ext cx="2349678" cy="3006921"/>
          </a:xfrm>
          <a:prstGeom prst="rect">
            <a:avLst/>
          </a:prstGeom>
        </p:spPr>
      </p:pic>
      <p:sp>
        <p:nvSpPr>
          <p:cNvPr id="3" name="Text Box 2">
            <a:extLst>
              <a:ext uri="{FF2B5EF4-FFF2-40B4-BE49-F238E27FC236}">
                <a16:creationId xmlns="" xmlns:a16="http://schemas.microsoft.com/office/drawing/2014/main" id="{7CC7967D-E40E-6142-BDF4-BAC1F9E67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4309" y="48580"/>
            <a:ext cx="6515100" cy="38779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en-GB" dirty="0"/>
              <a:t>The Tsunami Early-Warning System </a:t>
            </a:r>
            <a:endParaRPr lang="en-GB" i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="" xmlns:a16="http://schemas.microsoft.com/office/drawing/2014/main" id="{FE44E437-2370-664C-B5A0-6A4D59448AAA}"/>
              </a:ext>
            </a:extLst>
          </p:cNvPr>
          <p:cNvSpPr txBox="1"/>
          <p:nvPr/>
        </p:nvSpPr>
        <p:spPr>
          <a:xfrm>
            <a:off x="483898" y="3874225"/>
            <a:ext cx="8843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/>
              <a:t>The submarine </a:t>
            </a:r>
            <a:r>
              <a:rPr lang="it-IT" sz="1800" dirty="0" err="1"/>
              <a:t>inspection</a:t>
            </a:r>
            <a:r>
              <a:rPr lang="it-IT" sz="1800" dirty="0"/>
              <a:t> </a:t>
            </a:r>
            <a:r>
              <a:rPr lang="it-IT" sz="1800" dirty="0" err="1"/>
              <a:t>revealed</a:t>
            </a:r>
            <a:r>
              <a:rPr lang="it-IT" sz="1800" dirty="0"/>
              <a:t> </a:t>
            </a:r>
            <a:r>
              <a:rPr lang="it-IT" sz="1800" dirty="0" smtClean="0"/>
              <a:t>the </a:t>
            </a:r>
            <a:r>
              <a:rPr lang="it-IT" sz="1800" dirty="0" err="1" smtClean="0"/>
              <a:t>presence</a:t>
            </a:r>
            <a:r>
              <a:rPr lang="it-IT" sz="1800" dirty="0" smtClean="0"/>
              <a:t> of </a:t>
            </a:r>
            <a:r>
              <a:rPr lang="it-IT" sz="1800" dirty="0" err="1" smtClean="0"/>
              <a:t>fishing</a:t>
            </a:r>
            <a:r>
              <a:rPr lang="it-IT" sz="1800" dirty="0" smtClean="0"/>
              <a:t> </a:t>
            </a:r>
            <a:r>
              <a:rPr lang="it-IT" sz="1800" dirty="0" err="1" smtClean="0"/>
              <a:t>activity</a:t>
            </a:r>
            <a:r>
              <a:rPr lang="it-IT" sz="1800" dirty="0" smtClean="0"/>
              <a:t> </a:t>
            </a:r>
            <a:r>
              <a:rPr lang="it-IT" sz="1800" dirty="0" err="1" smtClean="0"/>
              <a:t>at</a:t>
            </a:r>
            <a:r>
              <a:rPr lang="it-IT" sz="1800" dirty="0" smtClean="0"/>
              <a:t> </a:t>
            </a:r>
            <a:r>
              <a:rPr lang="it-IT" sz="1800" dirty="0" err="1" smtClean="0"/>
              <a:t>both</a:t>
            </a:r>
            <a:r>
              <a:rPr lang="it-IT" sz="1800" dirty="0" smtClean="0"/>
              <a:t> </a:t>
            </a:r>
            <a:r>
              <a:rPr lang="it-IT" sz="1800" dirty="0" err="1" smtClean="0"/>
              <a:t>elastic</a:t>
            </a:r>
            <a:r>
              <a:rPr lang="it-IT" sz="1800" dirty="0" smtClean="0"/>
              <a:t> </a:t>
            </a:r>
            <a:r>
              <a:rPr lang="it-IT" sz="1800" dirty="0" err="1" smtClean="0"/>
              <a:t>beacons</a:t>
            </a:r>
            <a:r>
              <a:rPr lang="it-IT" sz="1800" dirty="0" smtClean="0"/>
              <a:t>, </a:t>
            </a:r>
            <a:r>
              <a:rPr lang="it-IT" sz="1800" dirty="0" err="1" smtClean="0"/>
              <a:t>one</a:t>
            </a:r>
            <a:r>
              <a:rPr lang="it-IT" sz="1800" dirty="0" smtClean="0"/>
              <a:t> </a:t>
            </a:r>
            <a:r>
              <a:rPr lang="it-IT" sz="1800" dirty="0" err="1" smtClean="0"/>
              <a:t>was</a:t>
            </a:r>
            <a:r>
              <a:rPr lang="it-IT" sz="1800" dirty="0" smtClean="0"/>
              <a:t> </a:t>
            </a:r>
            <a:r>
              <a:rPr lang="it-IT" sz="1800" dirty="0" err="1" smtClean="0"/>
              <a:t>broken</a:t>
            </a:r>
            <a:r>
              <a:rPr lang="it-IT" sz="1800" dirty="0" smtClean="0"/>
              <a:t> </a:t>
            </a:r>
            <a:endParaRPr lang="it-IT" sz="1800" dirty="0"/>
          </a:p>
          <a:p>
            <a:pPr algn="ctr"/>
            <a:endParaRPr lang="it-IT" sz="1800" dirty="0"/>
          </a:p>
        </p:txBody>
      </p:sp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8E33B124-A99C-4F4F-B1C8-86F8213C5F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5" y="379360"/>
            <a:ext cx="4213084" cy="338184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1C504031-D7AC-2F46-AB82-CBE27162E5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2194" y="550812"/>
            <a:ext cx="2523019" cy="3006921"/>
          </a:xfrm>
          <a:prstGeom prst="rect">
            <a:avLst/>
          </a:prstGeom>
        </p:spPr>
      </p:pic>
      <p:cxnSp>
        <p:nvCxnSpPr>
          <p:cNvPr id="7" name="Connettore 2 6">
            <a:extLst>
              <a:ext uri="{FF2B5EF4-FFF2-40B4-BE49-F238E27FC236}">
                <a16:creationId xmlns="" xmlns:a16="http://schemas.microsoft.com/office/drawing/2014/main" id="{A8FF9FD1-7A77-D648-9D7C-F12187772020}"/>
              </a:ext>
            </a:extLst>
          </p:cNvPr>
          <p:cNvCxnSpPr>
            <a:cxnSpLocks/>
          </p:cNvCxnSpPr>
          <p:nvPr/>
        </p:nvCxnSpPr>
        <p:spPr>
          <a:xfrm flipV="1">
            <a:off x="8311177" y="1925449"/>
            <a:ext cx="318407" cy="2183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="" xmlns:a16="http://schemas.microsoft.com/office/drawing/2014/main" id="{A0F596CE-E51A-BD46-BC08-F5F48028F28D}"/>
              </a:ext>
            </a:extLst>
          </p:cNvPr>
          <p:cNvSpPr txBox="1"/>
          <p:nvPr/>
        </p:nvSpPr>
        <p:spPr>
          <a:xfrm>
            <a:off x="3004939" y="2054327"/>
            <a:ext cx="88174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>
                <a:solidFill>
                  <a:srgbClr val="FF0000"/>
                </a:solidFill>
              </a:rPr>
              <a:t>NASSA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="" xmlns:a16="http://schemas.microsoft.com/office/drawing/2014/main" id="{43EA8164-6E65-EA49-A899-B73624B39F97}"/>
              </a:ext>
            </a:extLst>
          </p:cNvPr>
          <p:cNvCxnSpPr/>
          <p:nvPr/>
        </p:nvCxnSpPr>
        <p:spPr>
          <a:xfrm flipV="1">
            <a:off x="1632501" y="2249408"/>
            <a:ext cx="146957" cy="3265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="" xmlns:a16="http://schemas.microsoft.com/office/drawing/2014/main" id="{E7873FD2-4036-974A-BCE6-65883D06BEF4}"/>
              </a:ext>
            </a:extLst>
          </p:cNvPr>
          <p:cNvCxnSpPr/>
          <p:nvPr/>
        </p:nvCxnSpPr>
        <p:spPr>
          <a:xfrm flipV="1">
            <a:off x="2298244" y="2627918"/>
            <a:ext cx="146957" cy="3265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="" xmlns:a16="http://schemas.microsoft.com/office/drawing/2014/main" id="{A807A4F5-BBAA-AC4B-ACFE-36B84AC34D3E}"/>
              </a:ext>
            </a:extLst>
          </p:cNvPr>
          <p:cNvSpPr txBox="1"/>
          <p:nvPr/>
        </p:nvSpPr>
        <p:spPr>
          <a:xfrm>
            <a:off x="1857372" y="1901385"/>
            <a:ext cx="88174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>
                <a:solidFill>
                  <a:srgbClr val="FF0000"/>
                </a:solidFill>
              </a:rPr>
              <a:t>CIMA SUL </a:t>
            </a:r>
          </a:p>
          <a:p>
            <a:r>
              <a:rPr lang="it-IT" sz="1050" dirty="0">
                <a:solidFill>
                  <a:srgbClr val="FF0000"/>
                </a:solidFill>
              </a:rPr>
              <a:t>FONDALE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="" xmlns:a16="http://schemas.microsoft.com/office/drawing/2014/main" id="{795D6BD0-64BE-B244-BD03-88C12CAA22C1}"/>
              </a:ext>
            </a:extLst>
          </p:cNvPr>
          <p:cNvCxnSpPr>
            <a:cxnSpLocks/>
          </p:cNvCxnSpPr>
          <p:nvPr/>
        </p:nvCxnSpPr>
        <p:spPr>
          <a:xfrm flipV="1">
            <a:off x="5527177" y="2249408"/>
            <a:ext cx="462442" cy="2724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="" xmlns:a16="http://schemas.microsoft.com/office/drawing/2014/main" id="{77773351-D71A-BA4D-8C6E-E9B4E93FAE7F}"/>
              </a:ext>
            </a:extLst>
          </p:cNvPr>
          <p:cNvSpPr txBox="1"/>
          <p:nvPr/>
        </p:nvSpPr>
        <p:spPr>
          <a:xfrm>
            <a:off x="5989619" y="1974482"/>
            <a:ext cx="88174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>
                <a:solidFill>
                  <a:srgbClr val="FF0000"/>
                </a:solidFill>
              </a:rPr>
              <a:t>CIMA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="" xmlns:a16="http://schemas.microsoft.com/office/drawing/2014/main" id="{8986E91A-C791-9A4B-B09D-9D5AAE70C1E2}"/>
              </a:ext>
            </a:extLst>
          </p:cNvPr>
          <p:cNvCxnSpPr>
            <a:cxnSpLocks/>
          </p:cNvCxnSpPr>
          <p:nvPr/>
        </p:nvCxnSpPr>
        <p:spPr>
          <a:xfrm flipV="1">
            <a:off x="3036040" y="2347068"/>
            <a:ext cx="209321" cy="2839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="" xmlns:a16="http://schemas.microsoft.com/office/drawing/2014/main" id="{09E180C0-2380-CE45-AD3B-36931FFBDAFA}"/>
              </a:ext>
            </a:extLst>
          </p:cNvPr>
          <p:cNvSpPr txBox="1"/>
          <p:nvPr/>
        </p:nvSpPr>
        <p:spPr>
          <a:xfrm>
            <a:off x="8219717" y="1374250"/>
            <a:ext cx="10181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50" dirty="0">
                <a:solidFill>
                  <a:srgbClr val="FF0000"/>
                </a:solidFill>
              </a:rPr>
              <a:t>Striature</a:t>
            </a:r>
          </a:p>
          <a:p>
            <a:pPr algn="ctr"/>
            <a:r>
              <a:rPr lang="it-IT" sz="1050" dirty="0">
                <a:solidFill>
                  <a:srgbClr val="FF0000"/>
                </a:solidFill>
              </a:rPr>
              <a:t>CIMA</a:t>
            </a:r>
          </a:p>
        </p:txBody>
      </p:sp>
    </p:spTree>
    <p:extLst>
      <p:ext uri="{BB962C8B-B14F-4D97-AF65-F5344CB8AC3E}">
        <p14:creationId xmlns:p14="http://schemas.microsoft.com/office/powerpoint/2010/main" val="92672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83579" y="4015141"/>
            <a:ext cx="4825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/>
              <a:t>Rimodulazione tecnica effettuata (luglio 2023).</a:t>
            </a:r>
          </a:p>
          <a:p>
            <a:r>
              <a:rPr lang="it-IT" sz="900" dirty="0"/>
              <a:t>In corso di acquisizione i sensori e i modem (settembre 2023). </a:t>
            </a:r>
          </a:p>
          <a:p>
            <a:r>
              <a:rPr lang="it-IT" sz="900" dirty="0"/>
              <a:t>In uscita la richiesta di manifestazione di interesse per la boa assemblata  (settembre 2023).</a:t>
            </a: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xmlns="" id="{D1B3C59B-5665-C34E-8D76-D67ABFCEF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70765" y="55937"/>
            <a:ext cx="9896958" cy="3508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en-GB" sz="2100" b="1" dirty="0" smtClean="0">
                <a:solidFill>
                  <a:schemeClr val="bg1"/>
                </a:solidFill>
              </a:rPr>
              <a:t>Stromboli </a:t>
            </a:r>
            <a:r>
              <a:rPr lang="mr-IN" sz="2100" b="1" dirty="0" smtClean="0">
                <a:solidFill>
                  <a:schemeClr val="bg1"/>
                </a:solidFill>
              </a:rPr>
              <a:t>–</a:t>
            </a:r>
            <a:r>
              <a:rPr lang="en-GB" sz="2100" b="1" dirty="0" smtClean="0">
                <a:solidFill>
                  <a:schemeClr val="bg1"/>
                </a:solidFill>
              </a:rPr>
              <a:t> DART-like buoy feasibility study done (2023) </a:t>
            </a:r>
            <a:endParaRPr lang="en-GB" sz="21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5991793"/>
              </p:ext>
            </p:extLst>
          </p:nvPr>
        </p:nvGraphicFramePr>
        <p:xfrm>
          <a:off x="4989990" y="406802"/>
          <a:ext cx="4154010" cy="4182722"/>
        </p:xfrm>
        <a:graphic>
          <a:graphicData uri="http://schemas.openxmlformats.org/drawingml/2006/table">
            <a:tbl>
              <a:tblPr firstRow="1" firstCol="1" bandRow="1"/>
              <a:tblGrid>
                <a:gridCol w="600044"/>
                <a:gridCol w="842522"/>
                <a:gridCol w="421685"/>
                <a:gridCol w="484111"/>
                <a:gridCol w="421261"/>
                <a:gridCol w="1384387"/>
              </a:tblGrid>
              <a:tr h="3485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</a:txBody>
                  <a:tcPr marL="35647" marR="35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Descrizione</a:t>
                      </a:r>
                    </a:p>
                  </a:txBody>
                  <a:tcPr marL="35647" marR="35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Costo unitario</a:t>
                      </a:r>
                    </a:p>
                  </a:txBody>
                  <a:tcPr marL="35647" marR="35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Costo totale</a:t>
                      </a:r>
                    </a:p>
                  </a:txBody>
                  <a:tcPr marL="35647" marR="35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Programmazione</a:t>
                      </a:r>
                    </a:p>
                  </a:txBody>
                  <a:tcPr marL="35647" marR="35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Aggiornamento Settembre 2023</a:t>
                      </a:r>
                    </a:p>
                  </a:txBody>
                  <a:tcPr marL="35647" marR="35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133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GARA 1 su piattaforma tuttogare </a:t>
                      </a:r>
                    </a:p>
                  </a:txBody>
                  <a:tcPr marL="35647" marR="35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Fornitura e assistenza installazione Boa strumentata e 2 moduli sottomarini</a:t>
                      </a:r>
                    </a:p>
                  </a:txBody>
                  <a:tcPr marL="35647" marR="35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125.000</a:t>
                      </a:r>
                    </a:p>
                  </a:txBody>
                  <a:tcPr marL="35647" marR="35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125.000</a:t>
                      </a:r>
                    </a:p>
                  </a:txBody>
                  <a:tcPr marL="35647" marR="35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SI</a:t>
                      </a:r>
                    </a:p>
                  </a:txBody>
                  <a:tcPr marL="35647" marR="35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AVVISO DI MANIFESTAZIONE D’INTERESSE ALLA FIRMA.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Verrà richiesto l’inserimento nella prossima programmazione in scadenza il 15 settembre  come fornitura superiore a 40.000  per il prossimo CdA.</a:t>
                      </a:r>
                    </a:p>
                  </a:txBody>
                  <a:tcPr marL="35647" marR="35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133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Acquisto diretto 1 </a:t>
                      </a:r>
                    </a:p>
                  </a:txBody>
                  <a:tcPr marL="35647" marR="35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2 sensori di pressione assoluta </a:t>
                      </a:r>
                      <a:r>
                        <a:rPr lang="it-IT" sz="6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Paroscientific</a:t>
                      </a:r>
                      <a:endParaRPr lang="it-IT" sz="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5647" marR="35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12.500</a:t>
                      </a:r>
                    </a:p>
                  </a:txBody>
                  <a:tcPr marL="35647" marR="35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25.000</a:t>
                      </a:r>
                    </a:p>
                  </a:txBody>
                  <a:tcPr marL="35647" marR="35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NO</a:t>
                      </a:r>
                    </a:p>
                  </a:txBody>
                  <a:tcPr marL="35647" marR="35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PREVENTIVO AGGIORNATO RICHIESTO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Da fornire in conto lavorazione e assemblaggio alla ditta cui sarà affidata la realizzazione e l’installazione della boa e dei 2 moduli sottomarini</a:t>
                      </a:r>
                    </a:p>
                  </a:txBody>
                  <a:tcPr marL="35647" marR="35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133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Acquisto diretto 2</a:t>
                      </a:r>
                    </a:p>
                  </a:txBody>
                  <a:tcPr marL="35647" marR="35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2 sganciatori 2.5 tons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 sganciatiore 5 tons</a:t>
                      </a:r>
                    </a:p>
                  </a:txBody>
                  <a:tcPr marL="35647" marR="35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12.000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15.000</a:t>
                      </a:r>
                    </a:p>
                  </a:txBody>
                  <a:tcPr marL="35647" marR="35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24.000</a:t>
                      </a: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15.000</a:t>
                      </a:r>
                    </a:p>
                  </a:txBody>
                  <a:tcPr marL="35647" marR="35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NO</a:t>
                      </a:r>
                    </a:p>
                  </a:txBody>
                  <a:tcPr marL="35647" marR="35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PREVENTIVO AGGIORNATO RICHIESTO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Da fornire in conto lavorazione e assemblaggio alla ditta cui sarà affidata la realizzazione e l’installazione della boa e dei 2 moduli sottomarini</a:t>
                      </a:r>
                    </a:p>
                  </a:txBody>
                  <a:tcPr marL="35647" marR="35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133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Acquisto diretto 3 </a:t>
                      </a:r>
                    </a:p>
                  </a:txBody>
                  <a:tcPr marL="35647" marR="35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2 Modem acustico  modulo di superficie </a:t>
                      </a:r>
                    </a:p>
                  </a:txBody>
                  <a:tcPr marL="35647" marR="35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8.700</a:t>
                      </a:r>
                    </a:p>
                  </a:txBody>
                  <a:tcPr marL="35647" marR="35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17.400</a:t>
                      </a:r>
                    </a:p>
                  </a:txBody>
                  <a:tcPr marL="35647" marR="35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NO</a:t>
                      </a:r>
                    </a:p>
                  </a:txBody>
                  <a:tcPr marL="35647" marR="35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PREVENTIVO AGGIORNATO RICHIESTO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Da fornire in conto lavorazione e assemblaggio alla ditta cui sarà affidata la realizzazione e l’installazione della boa e dei 2 moduli sottomarini</a:t>
                      </a:r>
                    </a:p>
                  </a:txBody>
                  <a:tcPr marL="35647" marR="35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23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Cofinanziamento INGV</a:t>
                      </a:r>
                    </a:p>
                  </a:txBody>
                  <a:tcPr marL="35647" marR="35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IDROFONO </a:t>
                      </a:r>
                    </a:p>
                  </a:txBody>
                  <a:tcPr marL="35647" marR="35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</a:t>
                      </a:r>
                    </a:p>
                  </a:txBody>
                  <a:tcPr marL="35647" marR="35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</a:t>
                      </a:r>
                    </a:p>
                  </a:txBody>
                  <a:tcPr marL="35647" marR="35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</a:txBody>
                  <a:tcPr marL="35647" marR="35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</a:txBody>
                  <a:tcPr marL="35647" marR="35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61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</a:txBody>
                  <a:tcPr marL="35647" marR="35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</a:txBody>
                  <a:tcPr marL="35647" marR="35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TOTALE</a:t>
                      </a:r>
                    </a:p>
                  </a:txBody>
                  <a:tcPr marL="35647" marR="35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206.400</a:t>
                      </a:r>
                    </a:p>
                  </a:txBody>
                  <a:tcPr marL="35647" marR="35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</a:txBody>
                  <a:tcPr marL="35647" marR="35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</a:txBody>
                  <a:tcPr marL="35647" marR="35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61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</a:txBody>
                  <a:tcPr marL="35647" marR="35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</a:txBody>
                  <a:tcPr marL="35647" marR="35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IVA</a:t>
                      </a:r>
                    </a:p>
                  </a:txBody>
                  <a:tcPr marL="35647" marR="35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45.408</a:t>
                      </a:r>
                    </a:p>
                  </a:txBody>
                  <a:tcPr marL="35647" marR="35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</a:txBody>
                  <a:tcPr marL="35647" marR="35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</a:txBody>
                  <a:tcPr marL="35647" marR="35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61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</a:txBody>
                  <a:tcPr marL="35647" marR="35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</a:txBody>
                  <a:tcPr marL="35647" marR="35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 b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TOTALE</a:t>
                      </a:r>
                      <a:endParaRPr lang="it-IT" sz="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5647" marR="35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 b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251.808</a:t>
                      </a:r>
                      <a:endParaRPr lang="it-IT" sz="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5647" marR="35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 b="1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  <a:endParaRPr lang="it-IT" sz="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5647" marR="35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600" b="1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  <a:endParaRPr lang="it-IT" sz="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5647" marR="35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9" name="Immagin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077" y="703209"/>
            <a:ext cx="3211417" cy="331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7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 smtClean="0"/>
              <a:t>Mitigation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3600" dirty="0" smtClean="0"/>
              <a:t>(</a:t>
            </a:r>
            <a:r>
              <a:rPr lang="it-IT" sz="3600" dirty="0" err="1" smtClean="0"/>
              <a:t>outreach</a:t>
            </a:r>
            <a:r>
              <a:rPr lang="it-IT" sz="3600" dirty="0" smtClean="0"/>
              <a:t>, </a:t>
            </a:r>
            <a:r>
              <a:rPr lang="it-IT" sz="3600" dirty="0" err="1" smtClean="0"/>
              <a:t>exercises</a:t>
            </a:r>
            <a:r>
              <a:rPr lang="it-IT" sz="3600" dirty="0" smtClean="0"/>
              <a:t>, website, media</a:t>
            </a:r>
            <a:br>
              <a:rPr lang="it-IT" sz="3600" dirty="0" smtClean="0"/>
            </a:br>
            <a:r>
              <a:rPr lang="it-IT" sz="3600" dirty="0" err="1" smtClean="0"/>
              <a:t>including</a:t>
            </a:r>
            <a:r>
              <a:rPr lang="it-IT" sz="3600" dirty="0" smtClean="0"/>
              <a:t> Tsunami Ready </a:t>
            </a:r>
            <a:r>
              <a:rPr lang="it-IT" sz="3600" dirty="0" err="1" smtClean="0"/>
              <a:t>activities</a:t>
            </a:r>
            <a:r>
              <a:rPr lang="it-IT" sz="3600" dirty="0" smtClean="0"/>
              <a:t>)</a:t>
            </a:r>
            <a:br>
              <a:rPr lang="it-IT" sz="3600" dirty="0" smtClean="0"/>
            </a:b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See</a:t>
            </a:r>
            <a:r>
              <a:rPr lang="it-IT" dirty="0" smtClean="0"/>
              <a:t> </a:t>
            </a:r>
            <a:r>
              <a:rPr lang="it-IT" dirty="0" err="1" smtClean="0"/>
              <a:t>also</a:t>
            </a:r>
            <a:r>
              <a:rPr lang="it-IT" dirty="0" smtClean="0"/>
              <a:t> </a:t>
            </a:r>
            <a:r>
              <a:rPr lang="it-IT" dirty="0" err="1" smtClean="0"/>
              <a:t>presentations</a:t>
            </a:r>
            <a:r>
              <a:rPr lang="it-IT" dirty="0" smtClean="0"/>
              <a:t> </a:t>
            </a:r>
          </a:p>
          <a:p>
            <a:r>
              <a:rPr lang="it-IT" dirty="0" smtClean="0"/>
              <a:t>of WG4, of TT-TR, of DPC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3759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it-IT" sz="3200" dirty="0" err="1" smtClean="0">
                <a:solidFill>
                  <a:srgbClr val="17365D"/>
                </a:solidFill>
              </a:rPr>
              <a:t>Italian</a:t>
            </a:r>
            <a:r>
              <a:rPr lang="it-IT" sz="3200" dirty="0" smtClean="0">
                <a:solidFill>
                  <a:srgbClr val="17365D"/>
                </a:solidFill>
              </a:rPr>
              <a:t> TSP </a:t>
            </a:r>
            <a:r>
              <a:rPr lang="it-IT" sz="3200" dirty="0">
                <a:solidFill>
                  <a:srgbClr val="17365D"/>
                </a:solidFill>
              </a:rPr>
              <a:t>– WG4 </a:t>
            </a:r>
            <a:r>
              <a:rPr lang="it-IT" sz="3200" dirty="0" err="1">
                <a:solidFill>
                  <a:srgbClr val="17365D"/>
                </a:solidFill>
              </a:rPr>
              <a:t>activities</a:t>
            </a:r>
            <a:r>
              <a:rPr lang="it-IT" sz="3200" dirty="0">
                <a:solidFill>
                  <a:srgbClr val="17365D"/>
                </a:solidFill>
              </a:rPr>
              <a:t> 2023</a:t>
            </a:r>
            <a:endParaRPr sz="3200" dirty="0">
              <a:solidFill>
                <a:srgbClr val="17365D"/>
              </a:solidFill>
            </a:endParaRPr>
          </a:p>
        </p:txBody>
      </p:sp>
      <p:sp>
        <p:nvSpPr>
          <p:cNvPr id="83" name="Google Shape;83;p12"/>
          <p:cNvSpPr txBox="1">
            <a:spLocks noGrp="1"/>
          </p:cNvSpPr>
          <p:nvPr>
            <p:ph type="body" idx="1"/>
          </p:nvPr>
        </p:nvSpPr>
        <p:spPr>
          <a:xfrm>
            <a:off x="548640" y="1063229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342900" lvl="0" indent="-25717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ct val="90000"/>
              <a:buChar char="•"/>
            </a:pPr>
            <a:r>
              <a:rPr lang="it-IT" b="1">
                <a:solidFill>
                  <a:srgbClr val="17365D"/>
                </a:solidFill>
              </a:rPr>
              <a:t>Education and Information</a:t>
            </a:r>
            <a:endParaRPr/>
          </a:p>
          <a:p>
            <a:pPr marL="685800" lvl="1" indent="-25717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ct val="102857"/>
              <a:buChar char="–"/>
            </a:pPr>
            <a:r>
              <a:rPr lang="it-IT">
                <a:solidFill>
                  <a:srgbClr val="17365D"/>
                </a:solidFill>
              </a:rPr>
              <a:t>Schools/University (Tivoli, Otranto, Rome)</a:t>
            </a:r>
            <a:endParaRPr/>
          </a:p>
          <a:p>
            <a:pPr marL="685800" lvl="1" indent="-25717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ct val="102857"/>
              <a:buChar char="–"/>
            </a:pPr>
            <a:r>
              <a:rPr lang="it-IT">
                <a:solidFill>
                  <a:srgbClr val="17365D"/>
                </a:solidFill>
              </a:rPr>
              <a:t>Public events (INGV-Rome, World Ocean Day)</a:t>
            </a:r>
            <a:endParaRPr>
              <a:solidFill>
                <a:srgbClr val="17365D"/>
              </a:solidFill>
            </a:endParaRPr>
          </a:p>
          <a:p>
            <a:pPr marL="685800" lvl="1" indent="-25717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ct val="102857"/>
              <a:buChar char="–"/>
            </a:pPr>
            <a:r>
              <a:rPr lang="it-IT">
                <a:solidFill>
                  <a:srgbClr val="17365D"/>
                </a:solidFill>
              </a:rPr>
              <a:t>Website (News, events, Story maps)</a:t>
            </a:r>
            <a:endParaRPr>
              <a:solidFill>
                <a:srgbClr val="17365D"/>
              </a:solidFill>
            </a:endParaRPr>
          </a:p>
          <a:p>
            <a:pPr marL="342900" lvl="0" indent="-25717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ct val="90000"/>
              <a:buChar char="•"/>
            </a:pPr>
            <a:r>
              <a:rPr lang="it-IT" b="1">
                <a:solidFill>
                  <a:srgbClr val="17365D"/>
                </a:solidFill>
              </a:rPr>
              <a:t>Tsunami risk perception studies</a:t>
            </a:r>
            <a:endParaRPr b="1">
              <a:solidFill>
                <a:srgbClr val="17365D"/>
              </a:solidFill>
            </a:endParaRPr>
          </a:p>
          <a:p>
            <a:pPr marL="685800" lvl="1" indent="-25717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ct val="102857"/>
              <a:buChar char="–"/>
            </a:pPr>
            <a:r>
              <a:rPr lang="it-IT">
                <a:solidFill>
                  <a:srgbClr val="17365D"/>
                </a:solidFill>
              </a:rPr>
              <a:t>Italian coasts (peninsular regions and main islands)</a:t>
            </a:r>
            <a:endParaRPr/>
          </a:p>
          <a:p>
            <a:pPr marL="685800" lvl="1" indent="-25717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ct val="102857"/>
              <a:buChar char="–"/>
            </a:pPr>
            <a:r>
              <a:rPr lang="it-IT">
                <a:solidFill>
                  <a:srgbClr val="17365D"/>
                </a:solidFill>
              </a:rPr>
              <a:t>Stromboli volcano</a:t>
            </a:r>
            <a:endParaRPr>
              <a:solidFill>
                <a:srgbClr val="17365D"/>
              </a:solidFill>
            </a:endParaRPr>
          </a:p>
          <a:p>
            <a:pPr marL="342900" lvl="0" indent="-25717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ct val="90000"/>
              <a:buChar char="•"/>
            </a:pPr>
            <a:r>
              <a:rPr lang="it-IT" b="1">
                <a:solidFill>
                  <a:srgbClr val="17365D"/>
                </a:solidFill>
              </a:rPr>
              <a:t>Exercises</a:t>
            </a:r>
            <a:endParaRPr b="1">
              <a:solidFill>
                <a:srgbClr val="17365D"/>
              </a:solidFill>
            </a:endParaRPr>
          </a:p>
          <a:p>
            <a:pPr marL="685800" lvl="1" indent="-25717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ct val="102857"/>
              <a:buChar char="–"/>
            </a:pPr>
            <a:r>
              <a:rPr lang="it-IT">
                <a:solidFill>
                  <a:srgbClr val="17365D"/>
                </a:solidFill>
              </a:rPr>
              <a:t>NEAMWave2023</a:t>
            </a:r>
            <a:endParaRPr/>
          </a:p>
          <a:p>
            <a:pPr marL="685800" lvl="1" indent="-25717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ct val="102857"/>
              <a:buChar char="–"/>
            </a:pPr>
            <a:r>
              <a:rPr lang="it-IT">
                <a:solidFill>
                  <a:srgbClr val="17365D"/>
                </a:solidFill>
              </a:rPr>
              <a:t>Others (SismaExe)</a:t>
            </a:r>
            <a:endParaRPr>
              <a:solidFill>
                <a:srgbClr val="17365D"/>
              </a:solidFill>
            </a:endParaRPr>
          </a:p>
          <a:p>
            <a:pPr marL="342900" lvl="0" indent="-25717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ct val="90000"/>
              <a:buChar char="•"/>
            </a:pPr>
            <a:r>
              <a:rPr lang="it-IT" b="1">
                <a:solidFill>
                  <a:srgbClr val="17365D"/>
                </a:solidFill>
              </a:rPr>
              <a:t>Media coverage </a:t>
            </a:r>
            <a:r>
              <a:rPr lang="it-IT">
                <a:solidFill>
                  <a:srgbClr val="17365D"/>
                </a:solidFill>
              </a:rPr>
              <a:t>(</a:t>
            </a:r>
            <a:r>
              <a:rPr lang="it-IT" sz="2900">
                <a:solidFill>
                  <a:srgbClr val="17365D"/>
                </a:solidFill>
              </a:rPr>
              <a:t>Stromboli Dec. 2022, Turkey Feb. 2023, Japan Jan. 2024, Outreach events, etc.</a:t>
            </a:r>
            <a:r>
              <a:rPr lang="it-IT">
                <a:solidFill>
                  <a:srgbClr val="17365D"/>
                </a:solidFill>
              </a:rPr>
              <a:t>)</a:t>
            </a:r>
            <a:endParaRPr>
              <a:solidFill>
                <a:srgbClr val="1736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285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8"/>
          <p:cNvSpPr txBox="1">
            <a:spLocks noGrp="1"/>
          </p:cNvSpPr>
          <p:nvPr>
            <p:ph type="title"/>
          </p:nvPr>
        </p:nvSpPr>
        <p:spPr>
          <a:xfrm>
            <a:off x="514350" y="-261860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it-IT" sz="2000" b="1">
                <a:solidFill>
                  <a:schemeClr val="lt1"/>
                </a:solidFill>
              </a:rPr>
              <a:t>CAT-INGV news on website (Dec. 2022 - Jan. 2024) in Italian and English</a:t>
            </a:r>
            <a:endParaRPr sz="2000" b="1">
              <a:solidFill>
                <a:schemeClr val="lt1"/>
              </a:solidFill>
            </a:endParaRPr>
          </a:p>
        </p:txBody>
      </p:sp>
      <p:graphicFrame>
        <p:nvGraphicFramePr>
          <p:cNvPr id="134" name="Google Shape;134;p18"/>
          <p:cNvGraphicFramePr/>
          <p:nvPr/>
        </p:nvGraphicFramePr>
        <p:xfrm>
          <a:off x="514350" y="597973"/>
          <a:ext cx="7886700" cy="44523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886700"/>
              </a:tblGrid>
              <a:tr h="197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900" u="sng" strike="noStrike" cap="none">
                          <a:solidFill>
                            <a:schemeClr val="hlink"/>
                          </a:solidFill>
                          <a:hlinkClick r:id="rId3"/>
                        </a:rPr>
                        <a:t>01.01.24 - Giappone: terremoto M 7.4 e allerta tsunami</a:t>
                      </a:r>
                      <a:endParaRPr sz="900" u="none" strike="noStrike" cap="none"/>
                    </a:p>
                  </a:txBody>
                  <a:tcPr marL="49375" marR="49375" marT="24700" marB="24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0DDB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0DDB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CEFF3"/>
                    </a:solidFill>
                  </a:tcPr>
                </a:tc>
              </a:tr>
              <a:tr h="197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900" u="sng" strike="noStrike" cap="none">
                          <a:solidFill>
                            <a:schemeClr val="hlink"/>
                          </a:solidFill>
                          <a:hlinkClick r:id="rId4"/>
                        </a:rPr>
                        <a:t>Tsu-Memo: il terremoto e maremoto del 28 dicembre 1908, raccontato in una Story Map</a:t>
                      </a:r>
                      <a:endParaRPr sz="900" u="none" strike="noStrike" cap="none"/>
                    </a:p>
                  </a:txBody>
                  <a:tcPr marL="49375" marR="49375" marT="24700" marB="24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0DDB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0DDB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CEFF3"/>
                    </a:solidFill>
                  </a:tcPr>
                </a:tc>
              </a:tr>
              <a:tr h="197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900" u="sng" strike="noStrike" cap="none">
                          <a:solidFill>
                            <a:schemeClr val="hlink"/>
                          </a:solidFill>
                          <a:hlinkClick r:id="rId5"/>
                        </a:rPr>
                        <a:t>NEAMWave '23: 6 e 7 novembre 2023, il test del Sistema italiano per l’Allerta Maremoto</a:t>
                      </a:r>
                      <a:endParaRPr sz="900" u="none" strike="noStrike" cap="none"/>
                    </a:p>
                  </a:txBody>
                  <a:tcPr marL="49375" marR="49375" marT="24700" marB="24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0DDB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0DDB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CEFF3"/>
                    </a:solidFill>
                  </a:tcPr>
                </a:tc>
              </a:tr>
              <a:tr h="197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900" u="sng" strike="noStrike" cap="none">
                          <a:solidFill>
                            <a:schemeClr val="hlink"/>
                          </a:solidFill>
                          <a:hlinkClick r:id="rId6"/>
                        </a:rPr>
                        <a:t>WTAD 2023 | 5 novembre 2023 #GetToHighGround</a:t>
                      </a:r>
                      <a:endParaRPr sz="900" u="none" strike="noStrike" cap="none"/>
                    </a:p>
                  </a:txBody>
                  <a:tcPr marL="49375" marR="49375" marT="24700" marB="24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0DDB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0DDB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CEFF3"/>
                    </a:solidFill>
                  </a:tcPr>
                </a:tc>
              </a:tr>
              <a:tr h="197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900" u="sng" strike="noStrike" cap="none">
                          <a:solidFill>
                            <a:schemeClr val="hlink"/>
                          </a:solidFill>
                          <a:hlinkClick r:id="rId7"/>
                        </a:rPr>
                        <a:t>Tsu-Memo: 30 ottobre 2020, lo tsunami in Grecia e in Turchia</a:t>
                      </a:r>
                      <a:endParaRPr sz="900" u="none" strike="noStrike" cap="none"/>
                    </a:p>
                  </a:txBody>
                  <a:tcPr marL="49375" marR="49375" marT="24700" marB="24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0DDB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0DDB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CEFF3"/>
                    </a:solidFill>
                  </a:tcPr>
                </a:tc>
              </a:tr>
              <a:tr h="197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900" u="sng" strike="noStrike" cap="none">
                          <a:solidFill>
                            <a:schemeClr val="hlink"/>
                          </a:solidFill>
                          <a:hlinkClick r:id="rId8"/>
                        </a:rPr>
                        <a:t>Tsunami Ready - un percorso partecipato per avviare Larnaca (Cipro) al riconoscimento di comunità Tsunami Ready</a:t>
                      </a:r>
                      <a:endParaRPr sz="900" u="none" strike="noStrike" cap="none"/>
                    </a:p>
                  </a:txBody>
                  <a:tcPr marL="49375" marR="49375" marT="24700" marB="24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0DDB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0DDB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CEFF3"/>
                    </a:solidFill>
                  </a:tcPr>
                </a:tc>
              </a:tr>
              <a:tr h="197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900" u="sng" strike="noStrike" cap="none">
                          <a:solidFill>
                            <a:schemeClr val="hlink"/>
                          </a:solidFill>
                          <a:hlinkClick r:id="rId9"/>
                        </a:rPr>
                        <a:t>Secondo te l’isola di Stromboli può essere colpita da uno tsunami?</a:t>
                      </a:r>
                      <a:endParaRPr sz="900" u="none" strike="noStrike" cap="none"/>
                    </a:p>
                  </a:txBody>
                  <a:tcPr marL="49375" marR="49375" marT="24700" marB="24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0DDB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0DDB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CEFF3"/>
                    </a:solidFill>
                  </a:tcPr>
                </a:tc>
              </a:tr>
              <a:tr h="197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900" u="sng" strike="noStrike" cap="none">
                          <a:solidFill>
                            <a:schemeClr val="hlink"/>
                          </a:solidFill>
                          <a:hlinkClick r:id="rId10"/>
                        </a:rPr>
                        <a:t>25.07.23 - Turchia: messaggio d'informazione per terremoto M 5.6</a:t>
                      </a:r>
                      <a:endParaRPr sz="900" u="none" strike="noStrike" cap="none"/>
                    </a:p>
                  </a:txBody>
                  <a:tcPr marL="49375" marR="49375" marT="24700" marB="24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0DDB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0DDB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CEFF3"/>
                    </a:solidFill>
                  </a:tcPr>
                </a:tc>
              </a:tr>
              <a:tr h="197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900" u="sng" strike="noStrike" cap="none">
                          <a:solidFill>
                            <a:schemeClr val="hlink"/>
                          </a:solidFill>
                          <a:hlinkClick r:id="rId11"/>
                        </a:rPr>
                        <a:t>A Cipro il meeting per definire le aree di pericolosità locale da tsunami e le fasce d'inondazione a Larnaca</a:t>
                      </a:r>
                      <a:endParaRPr sz="900" u="none" strike="noStrike" cap="none"/>
                    </a:p>
                  </a:txBody>
                  <a:tcPr marL="49375" marR="49375" marT="24700" marB="24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0DDB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0DDB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CEFF3"/>
                    </a:solidFill>
                  </a:tcPr>
                </a:tc>
              </a:tr>
              <a:tr h="205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900" u="sng" strike="noStrike" cap="none">
                          <a:solidFill>
                            <a:schemeClr val="hlink"/>
                          </a:solidFill>
                          <a:hlinkClick r:id="rId12"/>
                        </a:rPr>
                        <a:t>Tsunami Ready - Palmi (RC) in corsa per ottenere la certificazione UNESCO di comune Tsunami Ready</a:t>
                      </a:r>
                      <a:endParaRPr sz="900" u="none" strike="noStrike" cap="none"/>
                    </a:p>
                  </a:txBody>
                  <a:tcPr marL="68575" marR="68575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0DDB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0DDB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E7ED"/>
                    </a:solidFill>
                  </a:tcPr>
                </a:tc>
              </a:tr>
              <a:tr h="205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900" u="sng" strike="noStrike" cap="none">
                          <a:solidFill>
                            <a:schemeClr val="hlink"/>
                          </a:solidFill>
                          <a:hlinkClick r:id="rId13"/>
                        </a:rPr>
                        <a:t>Tsunami Ready - Il comune di Otranto (LE), in Puglia, aderisce al programma di mitigazione del rischio tsunami</a:t>
                      </a:r>
                      <a:endParaRPr sz="900" u="none" strike="noStrike" cap="none"/>
                    </a:p>
                  </a:txBody>
                  <a:tcPr marL="68575" marR="68575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0DDB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0DDB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E7ED"/>
                    </a:solidFill>
                  </a:tcPr>
                </a:tc>
              </a:tr>
              <a:tr h="205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900" u="sng" strike="noStrike" cap="none">
                          <a:solidFill>
                            <a:schemeClr val="hlink"/>
                          </a:solidFill>
                          <a:hlinkClick r:id="rId14"/>
                        </a:rPr>
                        <a:t>21.04.23 - Malta, messaggio d'informazione per terremoto in mare</a:t>
                      </a:r>
                      <a:endParaRPr sz="900" u="none" strike="noStrike" cap="none"/>
                    </a:p>
                  </a:txBody>
                  <a:tcPr marL="68575" marR="68575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0DDB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0DDB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E7ED"/>
                    </a:solidFill>
                  </a:tcPr>
                </a:tc>
              </a:tr>
              <a:tr h="205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900" u="sng" strike="noStrike" cap="none">
                          <a:solidFill>
                            <a:schemeClr val="hlink"/>
                          </a:solidFill>
                          <a:hlinkClick r:id="rId15"/>
                        </a:rPr>
                        <a:t>18.04.23 - Tsunami Ready. Otranto (LE) si prepara a conquistare i 12 indicatori che le varranno il titolo di comune Tsunami Ready</a:t>
                      </a:r>
                      <a:endParaRPr sz="900" u="none" strike="noStrike" cap="none"/>
                    </a:p>
                  </a:txBody>
                  <a:tcPr marL="68575" marR="68575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0DDB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0DDB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E7ED"/>
                    </a:solidFill>
                  </a:tcPr>
                </a:tc>
              </a:tr>
              <a:tr h="205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900" u="sng" strike="noStrike" cap="none">
                          <a:solidFill>
                            <a:schemeClr val="hlink"/>
                          </a:solidFill>
                          <a:hlinkClick r:id="rId16"/>
                        </a:rPr>
                        <a:t>14.04.23 - La Strategia per la riduzione del rischio tsunami nell’area NEAM 2022-2030</a:t>
                      </a:r>
                      <a:endParaRPr sz="900" u="none" strike="noStrike" cap="none"/>
                    </a:p>
                  </a:txBody>
                  <a:tcPr marL="68575" marR="68575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0DDB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0DDB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E7ED"/>
                    </a:solidFill>
                  </a:tcPr>
                </a:tc>
              </a:tr>
              <a:tr h="205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900" u="sng" strike="noStrike" cap="none">
                          <a:solidFill>
                            <a:schemeClr val="hlink"/>
                          </a:solidFill>
                          <a:hlinkClick r:id="rId17"/>
                        </a:rPr>
                        <a:t>Tsu-Memo: 1 aprile 1946 e la nascita del primo Centro di Allerta Tsunami</a:t>
                      </a:r>
                      <a:endParaRPr sz="900" u="none" strike="noStrike" cap="none"/>
                    </a:p>
                  </a:txBody>
                  <a:tcPr marL="68575" marR="68575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0DDB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0DDB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E7ED"/>
                    </a:solidFill>
                  </a:tcPr>
                </a:tc>
              </a:tr>
              <a:tr h="205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900" u="sng" strike="noStrike" cap="none">
                          <a:solidFill>
                            <a:schemeClr val="hlink"/>
                          </a:solidFill>
                          <a:hlinkClick r:id="rId18"/>
                        </a:rPr>
                        <a:t>Tsu-Memo: 11.03.11 lo tsunami del Giappone e gli oggetti dispersi e ritrovati</a:t>
                      </a:r>
                      <a:endParaRPr sz="900" u="none" strike="noStrike" cap="none"/>
                    </a:p>
                  </a:txBody>
                  <a:tcPr marL="68575" marR="68575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0DDB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0DDB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E7ED"/>
                    </a:solidFill>
                  </a:tcPr>
                </a:tc>
              </a:tr>
              <a:tr h="205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900" u="sng" strike="noStrike" cap="none">
                          <a:solidFill>
                            <a:schemeClr val="hlink"/>
                          </a:solidFill>
                          <a:hlinkClick r:id="rId19"/>
                        </a:rPr>
                        <a:t>20.02.23 - Turchia, allerta tsunami ADVISORY per terremoto in prossimità della costa</a:t>
                      </a:r>
                      <a:endParaRPr sz="900" u="none" strike="noStrike" cap="none"/>
                    </a:p>
                  </a:txBody>
                  <a:tcPr marL="68575" marR="68575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0DDB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0DDB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E7ED"/>
                    </a:solidFill>
                  </a:tcPr>
                </a:tc>
              </a:tr>
              <a:tr h="205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900" u="sng" strike="noStrike" cap="none">
                          <a:solidFill>
                            <a:schemeClr val="hlink"/>
                          </a:solidFill>
                          <a:hlinkClick r:id="rId20"/>
                        </a:rPr>
                        <a:t>09.02.23 – A Minturno gli ultimi step per diventare il primo comune italiano Tsunami Ready</a:t>
                      </a:r>
                      <a:endParaRPr sz="900" u="none" strike="noStrike" cap="none"/>
                    </a:p>
                  </a:txBody>
                  <a:tcPr marL="68575" marR="68575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0DDB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0DDB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E7ED"/>
                    </a:solidFill>
                  </a:tcPr>
                </a:tc>
              </a:tr>
              <a:tr h="205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900" u="sng" strike="noStrike" cap="none">
                          <a:solidFill>
                            <a:schemeClr val="hlink"/>
                          </a:solidFill>
                          <a:hlinkClick r:id="rId21"/>
                        </a:rPr>
                        <a:t>30.01.23 - Malta, messaggio d'informazione per terremoto in mare</a:t>
                      </a:r>
                      <a:endParaRPr sz="900" u="none" strike="noStrike" cap="none"/>
                    </a:p>
                  </a:txBody>
                  <a:tcPr marL="68575" marR="68575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0DDB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0DDB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E7ED"/>
                    </a:solidFill>
                  </a:tcPr>
                </a:tc>
              </a:tr>
              <a:tr h="205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900" u="sng" strike="noStrike" cap="none">
                          <a:solidFill>
                            <a:schemeClr val="hlink"/>
                          </a:solidFill>
                          <a:hlinkClick r:id="rId22"/>
                        </a:rPr>
                        <a:t>25.01.23 - Grecia, messaggio d'informazione per terremoto in mare</a:t>
                      </a:r>
                      <a:endParaRPr sz="900" u="none" strike="noStrike" cap="none"/>
                    </a:p>
                  </a:txBody>
                  <a:tcPr marL="68575" marR="68575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0DDB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0DDB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E7ED"/>
                    </a:solidFill>
                  </a:tcPr>
                </a:tc>
              </a:tr>
              <a:tr h="205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900" u="sng" strike="noStrike" cap="none">
                          <a:solidFill>
                            <a:schemeClr val="hlink"/>
                          </a:solidFill>
                          <a:hlinkClick r:id="rId23"/>
                        </a:rPr>
                        <a:t>24.01.23 - Malta, messaggio d'informazione per terremoto in mare</a:t>
                      </a:r>
                      <a:endParaRPr sz="900" u="none" strike="noStrike" cap="none"/>
                    </a:p>
                  </a:txBody>
                  <a:tcPr marL="68575" marR="68575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0DDB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0DDB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E7ED"/>
                    </a:solidFill>
                  </a:tcPr>
                </a:tc>
              </a:tr>
              <a:tr h="205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900" u="sng" strike="noStrike" cap="none">
                          <a:solidFill>
                            <a:schemeClr val="hlink"/>
                          </a:solidFill>
                          <a:hlinkClick r:id="rId24"/>
                        </a:rPr>
                        <a:t>Stromboli, 4 dicembre 2022: tsunami sì o tsunami no?</a:t>
                      </a:r>
                      <a:endParaRPr sz="900" u="none" strike="noStrike" cap="none"/>
                    </a:p>
                  </a:txBody>
                  <a:tcPr marL="68575" marR="68575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0DDB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FE3E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E7ED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59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mappa, atlante, schermata&#10;&#10;Descrizione generata automaticamente">
            <a:extLst>
              <a:ext uri="{FF2B5EF4-FFF2-40B4-BE49-F238E27FC236}">
                <a16:creationId xmlns:a16="http://schemas.microsoft.com/office/drawing/2014/main" xmlns="" id="{5E8F9A39-D19D-AE10-F5A1-7B2A88D726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5680" y="310732"/>
            <a:ext cx="3552640" cy="3136721"/>
          </a:xfrm>
          <a:prstGeom prst="rect">
            <a:avLst/>
          </a:prstGeom>
        </p:spPr>
      </p:pic>
      <p:sp>
        <p:nvSpPr>
          <p:cNvPr id="7" name="Freccia destra 6">
            <a:extLst>
              <a:ext uri="{FF2B5EF4-FFF2-40B4-BE49-F238E27FC236}">
                <a16:creationId xmlns:a16="http://schemas.microsoft.com/office/drawing/2014/main" xmlns="" id="{6A76F9F6-7C39-83B3-5216-5713C55A9CA7}"/>
              </a:ext>
            </a:extLst>
          </p:cNvPr>
          <p:cNvSpPr/>
          <p:nvPr/>
        </p:nvSpPr>
        <p:spPr>
          <a:xfrm>
            <a:off x="8496637" y="3575870"/>
            <a:ext cx="647363" cy="264284"/>
          </a:xfrm>
          <a:prstGeom prst="rightArrow">
            <a:avLst/>
          </a:prstGeom>
          <a:solidFill>
            <a:srgbClr val="30B6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">
              <a:latin typeface="Avenir Book" panose="02000503020000020003" pitchFamily="2" charset="0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420B6547-0CF4-2000-A46F-084CCA8D6EE9}"/>
              </a:ext>
            </a:extLst>
          </p:cNvPr>
          <p:cNvSpPr/>
          <p:nvPr/>
        </p:nvSpPr>
        <p:spPr>
          <a:xfrm>
            <a:off x="6844938" y="3639113"/>
            <a:ext cx="2207623" cy="135227"/>
          </a:xfrm>
          <a:prstGeom prst="rect">
            <a:avLst/>
          </a:prstGeom>
          <a:solidFill>
            <a:srgbClr val="30B6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 err="1">
                <a:solidFill>
                  <a:schemeClr val="tx1"/>
                </a:solidFill>
                <a:latin typeface="Avenir Book" panose="02000503020000020003" pitchFamily="2" charset="0"/>
              </a:rPr>
              <a:t>Fourth</a:t>
            </a:r>
            <a:r>
              <a:rPr lang="it-IT" sz="1200" dirty="0">
                <a:solidFill>
                  <a:schemeClr val="tx1"/>
                </a:solidFill>
                <a:latin typeface="Avenir Book" panose="02000503020000020003" pitchFamily="2" charset="0"/>
              </a:rPr>
              <a:t> survey </a:t>
            </a:r>
            <a:r>
              <a:rPr lang="it-IT" sz="1200" dirty="0" err="1">
                <a:solidFill>
                  <a:schemeClr val="tx1"/>
                </a:solidFill>
                <a:latin typeface="Avenir Book" panose="02000503020000020003" pitchFamily="2" charset="0"/>
              </a:rPr>
              <a:t>wave</a:t>
            </a:r>
            <a:r>
              <a:rPr lang="it-IT" sz="1200" dirty="0">
                <a:solidFill>
                  <a:schemeClr val="tx1"/>
                </a:solidFill>
                <a:latin typeface="Avenir Book" panose="02000503020000020003" pitchFamily="2" charset="0"/>
              </a:rPr>
              <a:t> - </a:t>
            </a:r>
            <a:r>
              <a:rPr lang="it-IT" sz="1200" b="1" dirty="0">
                <a:solidFill>
                  <a:schemeClr val="tx1"/>
                </a:solidFill>
                <a:latin typeface="Avenir Book" panose="02000503020000020003" pitchFamily="2" charset="0"/>
              </a:rPr>
              <a:t>2024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xmlns="" id="{4078F503-3C93-1BA5-05A3-5E90AAC16380}"/>
              </a:ext>
            </a:extLst>
          </p:cNvPr>
          <p:cNvSpPr/>
          <p:nvPr/>
        </p:nvSpPr>
        <p:spPr>
          <a:xfrm>
            <a:off x="0" y="3639113"/>
            <a:ext cx="2436224" cy="1352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latin typeface="Avenir Book" panose="02000503020000020003" pitchFamily="2" charset="0"/>
              </a:rPr>
              <a:t>First survey </a:t>
            </a:r>
            <a:r>
              <a:rPr lang="it-IT" sz="1200" dirty="0" err="1">
                <a:latin typeface="Avenir Book" panose="02000503020000020003" pitchFamily="2" charset="0"/>
              </a:rPr>
              <a:t>wave</a:t>
            </a:r>
            <a:r>
              <a:rPr lang="it-IT" sz="1200" dirty="0">
                <a:latin typeface="Avenir Book" panose="02000503020000020003" pitchFamily="2" charset="0"/>
              </a:rPr>
              <a:t> - </a:t>
            </a:r>
            <a:r>
              <a:rPr lang="it-IT" sz="1200" b="1" dirty="0">
                <a:latin typeface="Avenir Book" panose="02000503020000020003" pitchFamily="2" charset="0"/>
              </a:rPr>
              <a:t>2018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xmlns="" id="{6B1EA9A7-CE1E-5FE0-9F02-25A0BB853EFE}"/>
              </a:ext>
            </a:extLst>
          </p:cNvPr>
          <p:cNvSpPr/>
          <p:nvPr/>
        </p:nvSpPr>
        <p:spPr>
          <a:xfrm>
            <a:off x="2436223" y="3639113"/>
            <a:ext cx="2135777" cy="135228"/>
          </a:xfrm>
          <a:prstGeom prst="rect">
            <a:avLst/>
          </a:prstGeom>
          <a:solidFill>
            <a:srgbClr val="E75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  <a:latin typeface="Avenir Book" panose="02000503020000020003" pitchFamily="2" charset="0"/>
              </a:rPr>
              <a:t>Second survey </a:t>
            </a:r>
            <a:r>
              <a:rPr lang="it-IT" sz="1200" dirty="0" err="1">
                <a:solidFill>
                  <a:schemeClr val="tx1"/>
                </a:solidFill>
                <a:latin typeface="Avenir Book" panose="02000503020000020003" pitchFamily="2" charset="0"/>
              </a:rPr>
              <a:t>wave</a:t>
            </a:r>
            <a:r>
              <a:rPr lang="it-IT" sz="1200" dirty="0">
                <a:solidFill>
                  <a:schemeClr val="tx1"/>
                </a:solidFill>
                <a:latin typeface="Avenir Book" panose="02000503020000020003" pitchFamily="2" charset="0"/>
              </a:rPr>
              <a:t> - </a:t>
            </a:r>
            <a:r>
              <a:rPr lang="it-IT" sz="1200" b="1" dirty="0">
                <a:solidFill>
                  <a:schemeClr val="tx1"/>
                </a:solidFill>
                <a:latin typeface="Avenir Book" panose="02000503020000020003" pitchFamily="2" charset="0"/>
              </a:rPr>
              <a:t>2020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xmlns="" id="{AF670EFA-1CCD-4089-A81D-CF4F9222DA33}"/>
              </a:ext>
            </a:extLst>
          </p:cNvPr>
          <p:cNvSpPr/>
          <p:nvPr/>
        </p:nvSpPr>
        <p:spPr>
          <a:xfrm>
            <a:off x="4572001" y="3639114"/>
            <a:ext cx="2272937" cy="135227"/>
          </a:xfrm>
          <a:prstGeom prst="rect">
            <a:avLst/>
          </a:prstGeom>
          <a:solidFill>
            <a:srgbClr val="F7A7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  <a:latin typeface="Avenir Book" panose="02000503020000020003" pitchFamily="2" charset="0"/>
              </a:rPr>
              <a:t>Third survey </a:t>
            </a:r>
            <a:r>
              <a:rPr lang="it-IT" sz="1200" dirty="0" err="1">
                <a:solidFill>
                  <a:schemeClr val="tx1"/>
                </a:solidFill>
                <a:latin typeface="Avenir Book" panose="02000503020000020003" pitchFamily="2" charset="0"/>
              </a:rPr>
              <a:t>wave</a:t>
            </a:r>
            <a:r>
              <a:rPr lang="it-IT" sz="1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mr-IN" sz="1200" dirty="0" smtClean="0">
                <a:solidFill>
                  <a:schemeClr val="tx1"/>
                </a:solidFill>
                <a:latin typeface="Avenir Book" panose="02000503020000020003" pitchFamily="2" charset="0"/>
              </a:rPr>
              <a:t>–</a:t>
            </a:r>
            <a:r>
              <a:rPr lang="it-IT" sz="1200" dirty="0" smtClean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it-IT" sz="1200" b="1" dirty="0" smtClean="0">
                <a:solidFill>
                  <a:schemeClr val="tx1"/>
                </a:solidFill>
                <a:latin typeface="Avenir Book" panose="02000503020000020003" pitchFamily="2" charset="0"/>
              </a:rPr>
              <a:t>2021-22</a:t>
            </a:r>
            <a:endParaRPr lang="it-IT" sz="1200" b="1" dirty="0">
              <a:solidFill>
                <a:schemeClr val="tx1"/>
              </a:solidFill>
              <a:latin typeface="Avenir Book" panose="02000503020000020003" pitchFamily="2" charset="0"/>
            </a:endParaRPr>
          </a:p>
        </p:txBody>
      </p:sp>
      <p:graphicFrame>
        <p:nvGraphicFramePr>
          <p:cNvPr id="17" name="Tabella 9">
            <a:extLst>
              <a:ext uri="{FF2B5EF4-FFF2-40B4-BE49-F238E27FC236}">
                <a16:creationId xmlns:a16="http://schemas.microsoft.com/office/drawing/2014/main" xmlns="" id="{FBB67EAD-D0DA-B540-F85C-69F4E4AED99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514" y="310731"/>
          <a:ext cx="2625634" cy="231982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12817">
                  <a:extLst>
                    <a:ext uri="{9D8B030D-6E8A-4147-A177-3AD203B41FA5}">
                      <a16:colId xmlns:a16="http://schemas.microsoft.com/office/drawing/2014/main" xmlns="" val="3889177796"/>
                    </a:ext>
                  </a:extLst>
                </a:gridCol>
                <a:gridCol w="1312817">
                  <a:extLst>
                    <a:ext uri="{9D8B030D-6E8A-4147-A177-3AD203B41FA5}">
                      <a16:colId xmlns:a16="http://schemas.microsoft.com/office/drawing/2014/main" xmlns="" val="3773435815"/>
                    </a:ext>
                  </a:extLst>
                </a:gridCol>
              </a:tblGrid>
              <a:tr h="578342">
                <a:tc gridSpan="2">
                  <a:txBody>
                    <a:bodyPr/>
                    <a:lstStyle/>
                    <a:p>
                      <a:pPr algn="ctr"/>
                      <a:r>
                        <a:rPr lang="it-IT" sz="1100" b="1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</a:rPr>
                        <a:t>Total survey </a:t>
                      </a:r>
                      <a:r>
                        <a:rPr lang="it-IT" sz="1100" b="1" dirty="0" err="1">
                          <a:solidFill>
                            <a:schemeClr val="bg1"/>
                          </a:solidFill>
                          <a:latin typeface="Avenir Book" panose="02000503020000020003" pitchFamily="2" charset="0"/>
                        </a:rPr>
                        <a:t>coverage</a:t>
                      </a:r>
                      <a:r>
                        <a:rPr lang="it-IT" sz="1100" b="1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</a:rPr>
                        <a:t> in </a:t>
                      </a:r>
                      <a:r>
                        <a:rPr lang="it-IT" sz="1100" b="1" dirty="0" err="1">
                          <a:solidFill>
                            <a:schemeClr val="bg1"/>
                          </a:solidFill>
                          <a:latin typeface="Avenir Book" panose="02000503020000020003" pitchFamily="2" charset="0"/>
                        </a:rPr>
                        <a:t>coastal</a:t>
                      </a:r>
                      <a:r>
                        <a:rPr lang="it-IT" sz="1100" b="1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</a:rPr>
                        <a:t> </a:t>
                      </a:r>
                      <a:r>
                        <a:rPr lang="it-IT" sz="1100" b="1" dirty="0" err="1">
                          <a:solidFill>
                            <a:schemeClr val="bg1"/>
                          </a:solidFill>
                          <a:latin typeface="Avenir Book" panose="02000503020000020003" pitchFamily="2" charset="0"/>
                        </a:rPr>
                        <a:t>municipalities</a:t>
                      </a:r>
                      <a:r>
                        <a:rPr lang="it-IT" sz="1100" b="1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</a:rPr>
                        <a:t> (CATI) </a:t>
                      </a:r>
                    </a:p>
                    <a:p>
                      <a:pPr algn="ctr"/>
                      <a:r>
                        <a:rPr lang="it-IT" sz="1100" b="1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</a:rPr>
                        <a:t>2018 | 2020 | 2021 | 2024</a:t>
                      </a:r>
                      <a:endParaRPr lang="it-IT" sz="1100" b="1" i="0" dirty="0">
                        <a:solidFill>
                          <a:schemeClr val="bg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79286541"/>
                  </a:ext>
                </a:extLst>
              </a:tr>
              <a:tr h="409659"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kern="1200" dirty="0" err="1">
                          <a:solidFill>
                            <a:schemeClr val="dk1"/>
                          </a:solidFill>
                          <a:latin typeface="Avenir Book" panose="02000503020000020003" pitchFamily="2" charset="0"/>
                        </a:rPr>
                        <a:t>Surveyed</a:t>
                      </a:r>
                      <a:r>
                        <a:rPr lang="it-IT" sz="1100" kern="1200" dirty="0">
                          <a:solidFill>
                            <a:schemeClr val="dk1"/>
                          </a:solidFill>
                          <a:latin typeface="Avenir Book" panose="02000503020000020003" pitchFamily="2" charset="0"/>
                        </a:rPr>
                        <a:t> </a:t>
                      </a:r>
                      <a:r>
                        <a:rPr lang="it-IT" sz="1100" kern="1200" dirty="0" err="1">
                          <a:solidFill>
                            <a:schemeClr val="dk1"/>
                          </a:solidFill>
                          <a:latin typeface="Avenir Book" panose="02000503020000020003" pitchFamily="2" charset="0"/>
                        </a:rPr>
                        <a:t>coastal</a:t>
                      </a:r>
                      <a:r>
                        <a:rPr lang="it-IT" sz="1100" kern="1200" dirty="0">
                          <a:solidFill>
                            <a:schemeClr val="dk1"/>
                          </a:solidFill>
                          <a:latin typeface="Avenir Book" panose="02000503020000020003" pitchFamily="2" charset="0"/>
                        </a:rPr>
                        <a:t> </a:t>
                      </a:r>
                      <a:r>
                        <a:rPr lang="it-IT" sz="1100" kern="1200" dirty="0" err="1">
                          <a:solidFill>
                            <a:schemeClr val="dk1"/>
                          </a:solidFill>
                          <a:latin typeface="Avenir Book" panose="02000503020000020003" pitchFamily="2" charset="0"/>
                        </a:rPr>
                        <a:t>regions</a:t>
                      </a:r>
                      <a:endParaRPr lang="it-IT" sz="1100" kern="1200" dirty="0">
                        <a:solidFill>
                          <a:schemeClr val="dk1"/>
                        </a:solidFill>
                        <a:latin typeface="Avenir Book" panose="02000503020000020003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kern="1200" dirty="0">
                          <a:solidFill>
                            <a:schemeClr val="dk1"/>
                          </a:solidFill>
                          <a:latin typeface="Avenir Book" panose="02000503020000020003" pitchFamily="2" charset="0"/>
                        </a:rPr>
                        <a:t>100%</a:t>
                      </a:r>
                    </a:p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kern="1200" dirty="0">
                          <a:solidFill>
                            <a:schemeClr val="dk1"/>
                          </a:solidFill>
                          <a:latin typeface="Avenir Book" panose="02000503020000020003" pitchFamily="2" charset="0"/>
                        </a:rPr>
                        <a:t> (15 </a:t>
                      </a:r>
                      <a:r>
                        <a:rPr lang="it-IT" sz="1100" kern="1200" dirty="0" err="1">
                          <a:solidFill>
                            <a:schemeClr val="dk1"/>
                          </a:solidFill>
                          <a:latin typeface="Avenir Book" panose="02000503020000020003" pitchFamily="2" charset="0"/>
                        </a:rPr>
                        <a:t>regions</a:t>
                      </a:r>
                      <a:r>
                        <a:rPr lang="it-IT" sz="1100" kern="1200" dirty="0">
                          <a:solidFill>
                            <a:schemeClr val="dk1"/>
                          </a:solidFill>
                          <a:latin typeface="Avenir Book" panose="02000503020000020003" pitchFamily="2" charset="0"/>
                        </a:rPr>
                        <a:t>)</a:t>
                      </a:r>
                      <a:endParaRPr lang="it-IT" sz="1100" kern="1200" dirty="0">
                        <a:solidFill>
                          <a:schemeClr val="dk1"/>
                        </a:solidFill>
                        <a:latin typeface="Avenir Book" panose="02000503020000020003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2077805529"/>
                  </a:ext>
                </a:extLst>
              </a:tr>
              <a:tr h="409659"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kern="1200" dirty="0" err="1">
                          <a:solidFill>
                            <a:schemeClr val="dk1"/>
                          </a:solidFill>
                          <a:latin typeface="Avenir Book" panose="02000503020000020003" pitchFamily="2" charset="0"/>
                        </a:rPr>
                        <a:t>Surveyed</a:t>
                      </a:r>
                      <a:r>
                        <a:rPr lang="it-IT" sz="1100" kern="1200" dirty="0">
                          <a:solidFill>
                            <a:schemeClr val="dk1"/>
                          </a:solidFill>
                          <a:latin typeface="Avenir Book" panose="02000503020000020003" pitchFamily="2" charset="0"/>
                        </a:rPr>
                        <a:t> </a:t>
                      </a:r>
                      <a:r>
                        <a:rPr lang="it-IT" sz="1100" kern="1200" dirty="0" err="1">
                          <a:solidFill>
                            <a:schemeClr val="dk1"/>
                          </a:solidFill>
                          <a:latin typeface="Avenir Book" panose="02000503020000020003" pitchFamily="2" charset="0"/>
                        </a:rPr>
                        <a:t>provinces</a:t>
                      </a:r>
                      <a:endParaRPr lang="it-IT" sz="1100" kern="1200" dirty="0">
                        <a:solidFill>
                          <a:schemeClr val="dk1"/>
                        </a:solidFill>
                        <a:latin typeface="Avenir Book" panose="02000503020000020003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kern="1200" dirty="0">
                          <a:solidFill>
                            <a:schemeClr val="dk1"/>
                          </a:solidFill>
                          <a:latin typeface="Avenir Book" panose="02000503020000020003" pitchFamily="2" charset="0"/>
                        </a:rPr>
                        <a:t>100% </a:t>
                      </a:r>
                    </a:p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kern="1200" dirty="0">
                          <a:solidFill>
                            <a:schemeClr val="dk1"/>
                          </a:solidFill>
                          <a:latin typeface="Avenir Book" panose="02000503020000020003" pitchFamily="2" charset="0"/>
                        </a:rPr>
                        <a:t>(72 </a:t>
                      </a:r>
                      <a:r>
                        <a:rPr lang="it-IT" sz="1100" kern="1200" dirty="0" err="1">
                          <a:solidFill>
                            <a:schemeClr val="dk1"/>
                          </a:solidFill>
                          <a:latin typeface="Avenir Book" panose="02000503020000020003" pitchFamily="2" charset="0"/>
                        </a:rPr>
                        <a:t>provinces</a:t>
                      </a:r>
                      <a:r>
                        <a:rPr lang="it-IT" sz="1100" kern="1200" dirty="0">
                          <a:solidFill>
                            <a:schemeClr val="dk1"/>
                          </a:solidFill>
                          <a:latin typeface="Avenir Book" panose="02000503020000020003" pitchFamily="2" charset="0"/>
                        </a:rPr>
                        <a:t>)</a:t>
                      </a:r>
                      <a:endParaRPr lang="it-IT" sz="1100" kern="1200" dirty="0">
                        <a:solidFill>
                          <a:schemeClr val="dk1"/>
                        </a:solidFill>
                        <a:latin typeface="Avenir Book" panose="02000503020000020003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277531409"/>
                  </a:ext>
                </a:extLst>
              </a:tr>
              <a:tr h="409659"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kern="1200" dirty="0" err="1">
                          <a:solidFill>
                            <a:schemeClr val="dk1"/>
                          </a:solidFill>
                          <a:latin typeface="Avenir Book" panose="02000503020000020003" pitchFamily="2" charset="0"/>
                        </a:rPr>
                        <a:t>Surveyed</a:t>
                      </a:r>
                      <a:r>
                        <a:rPr lang="it-IT" sz="1100" kern="1200" dirty="0">
                          <a:solidFill>
                            <a:schemeClr val="dk1"/>
                          </a:solidFill>
                          <a:latin typeface="Avenir Book" panose="02000503020000020003" pitchFamily="2" charset="0"/>
                        </a:rPr>
                        <a:t> </a:t>
                      </a:r>
                      <a:r>
                        <a:rPr lang="it-IT" sz="1100" kern="1200" dirty="0" err="1">
                          <a:solidFill>
                            <a:schemeClr val="dk1"/>
                          </a:solidFill>
                          <a:latin typeface="Avenir Book" panose="02000503020000020003" pitchFamily="2" charset="0"/>
                        </a:rPr>
                        <a:t>coastal</a:t>
                      </a:r>
                      <a:r>
                        <a:rPr lang="it-IT" sz="1100" kern="1200" dirty="0">
                          <a:solidFill>
                            <a:schemeClr val="dk1"/>
                          </a:solidFill>
                          <a:latin typeface="Avenir Book" panose="02000503020000020003" pitchFamily="2" charset="0"/>
                        </a:rPr>
                        <a:t> </a:t>
                      </a:r>
                      <a:r>
                        <a:rPr lang="it-IT" sz="1100" kern="1200" dirty="0" err="1">
                          <a:solidFill>
                            <a:schemeClr val="dk1"/>
                          </a:solidFill>
                          <a:latin typeface="Avenir Book" panose="02000503020000020003" pitchFamily="2" charset="0"/>
                        </a:rPr>
                        <a:t>municipalities</a:t>
                      </a:r>
                      <a:endParaRPr lang="it-IT" sz="1100" kern="1200" dirty="0">
                        <a:solidFill>
                          <a:schemeClr val="dk1"/>
                        </a:solidFill>
                        <a:latin typeface="Avenir Book" panose="02000503020000020003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kern="1200" dirty="0">
                          <a:solidFill>
                            <a:schemeClr val="dk1"/>
                          </a:solidFill>
                          <a:latin typeface="Avenir Book" panose="02000503020000020003" pitchFamily="2" charset="0"/>
                        </a:rPr>
                        <a:t>100% </a:t>
                      </a:r>
                    </a:p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kern="1200" dirty="0">
                          <a:solidFill>
                            <a:schemeClr val="dk1"/>
                          </a:solidFill>
                          <a:latin typeface="Avenir Book" panose="02000503020000020003" pitchFamily="2" charset="0"/>
                        </a:rPr>
                        <a:t>(645 </a:t>
                      </a:r>
                      <a:r>
                        <a:rPr lang="it-IT" sz="1100" kern="1200" dirty="0" err="1">
                          <a:solidFill>
                            <a:schemeClr val="dk1"/>
                          </a:solidFill>
                          <a:latin typeface="Avenir Book" panose="02000503020000020003" pitchFamily="2" charset="0"/>
                        </a:rPr>
                        <a:t>municipalities</a:t>
                      </a:r>
                      <a:r>
                        <a:rPr lang="it-IT" sz="1100" kern="1200" dirty="0">
                          <a:solidFill>
                            <a:schemeClr val="dk1"/>
                          </a:solidFill>
                          <a:latin typeface="Avenir Book" panose="02000503020000020003" pitchFamily="2" charset="0"/>
                        </a:rPr>
                        <a:t> )</a:t>
                      </a:r>
                      <a:endParaRPr lang="it-IT" sz="1100" kern="1200" dirty="0">
                        <a:solidFill>
                          <a:schemeClr val="dk1"/>
                        </a:solidFill>
                        <a:latin typeface="Avenir Book" panose="02000503020000020003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2337618283"/>
                  </a:ext>
                </a:extLst>
              </a:tr>
              <a:tr h="350665"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kern="1200" dirty="0">
                          <a:solidFill>
                            <a:schemeClr val="dk1"/>
                          </a:solidFill>
                          <a:latin typeface="Avenir Book" panose="02000503020000020003" pitchFamily="2" charset="0"/>
                        </a:rPr>
                        <a:t>Total </a:t>
                      </a:r>
                      <a:r>
                        <a:rPr lang="it-IT" sz="1100" kern="1200" dirty="0" err="1">
                          <a:solidFill>
                            <a:schemeClr val="dk1"/>
                          </a:solidFill>
                          <a:latin typeface="Avenir Book" panose="02000503020000020003" pitchFamily="2" charset="0"/>
                        </a:rPr>
                        <a:t>respondents</a:t>
                      </a:r>
                      <a:endParaRPr lang="it-IT" sz="1100" kern="1200" dirty="0">
                        <a:solidFill>
                          <a:schemeClr val="dk1"/>
                        </a:solidFill>
                        <a:latin typeface="Avenir Book" panose="02000503020000020003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u="sng" kern="1200" dirty="0">
                          <a:solidFill>
                            <a:schemeClr val="dk1"/>
                          </a:solidFill>
                          <a:latin typeface="Avenir Book" panose="02000503020000020003" pitchFamily="2" charset="0"/>
                        </a:rPr>
                        <a:t>11,192 </a:t>
                      </a:r>
                      <a:endParaRPr lang="it-IT" sz="1100" b="1" u="sng" kern="1200" dirty="0">
                        <a:solidFill>
                          <a:schemeClr val="dk1"/>
                        </a:solidFill>
                        <a:latin typeface="Avenir Book" panose="02000503020000020003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4121787950"/>
                  </a:ext>
                </a:extLst>
              </a:tr>
            </a:tbl>
          </a:graphicData>
        </a:graphic>
      </p:graphicFrame>
      <p:graphicFrame>
        <p:nvGraphicFramePr>
          <p:cNvPr id="18" name="Tabella 14">
            <a:extLst>
              <a:ext uri="{FF2B5EF4-FFF2-40B4-BE49-F238E27FC236}">
                <a16:creationId xmlns:a16="http://schemas.microsoft.com/office/drawing/2014/main" xmlns="" id="{130A4365-BFC8-873C-6AC1-B20ED1AA736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447850" y="310731"/>
          <a:ext cx="2604710" cy="200211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50675">
                  <a:extLst>
                    <a:ext uri="{9D8B030D-6E8A-4147-A177-3AD203B41FA5}">
                      <a16:colId xmlns:a16="http://schemas.microsoft.com/office/drawing/2014/main" xmlns="" val="2156592727"/>
                    </a:ext>
                  </a:extLst>
                </a:gridCol>
                <a:gridCol w="1254035">
                  <a:extLst>
                    <a:ext uri="{9D8B030D-6E8A-4147-A177-3AD203B41FA5}">
                      <a16:colId xmlns:a16="http://schemas.microsoft.com/office/drawing/2014/main" xmlns="" val="501782301"/>
                    </a:ext>
                  </a:extLst>
                </a:gridCol>
              </a:tblGrid>
              <a:tr h="424779">
                <a:tc gridSpan="2">
                  <a:txBody>
                    <a:bodyPr/>
                    <a:lstStyle/>
                    <a:p>
                      <a:pPr marL="0" algn="ctr" defTabSz="1280160" rtl="0" eaLnBrk="1" latinLnBrk="0" hangingPunct="1"/>
                      <a:r>
                        <a:rPr lang="it-IT" sz="1100" b="1" kern="120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</a:rPr>
                        <a:t>2021 | 2023 – </a:t>
                      </a:r>
                      <a:r>
                        <a:rPr lang="it-IT" sz="1100" b="1" kern="1200" dirty="0" err="1">
                          <a:solidFill>
                            <a:schemeClr val="bg1"/>
                          </a:solidFill>
                          <a:latin typeface="Avenir Book" panose="02000503020000020003" pitchFamily="2" charset="0"/>
                        </a:rPr>
                        <a:t>Telepanel</a:t>
                      </a:r>
                      <a:r>
                        <a:rPr lang="it-IT" sz="1100" b="1" kern="120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</a:rPr>
                        <a:t> </a:t>
                      </a:r>
                    </a:p>
                    <a:p>
                      <a:pPr marL="0" algn="ctr" defTabSz="1280160" rtl="0" eaLnBrk="1" latinLnBrk="0" hangingPunct="1"/>
                      <a:r>
                        <a:rPr lang="it-IT" sz="1100" b="1" kern="120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</a:rPr>
                        <a:t>(General public)</a:t>
                      </a:r>
                      <a:endParaRPr lang="it-IT" sz="1100" b="1" i="0" kern="1200" dirty="0">
                        <a:solidFill>
                          <a:schemeClr val="bg1"/>
                        </a:solidFill>
                        <a:latin typeface="Avenir Book" panose="02000503020000020003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69002515"/>
                  </a:ext>
                </a:extLst>
              </a:tr>
              <a:tr h="1508760"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>
                          <a:latin typeface="Avenir Book" panose="02000503020000020003" pitchFamily="2" charset="0"/>
                        </a:rPr>
                        <a:t>3044</a:t>
                      </a:r>
                      <a:r>
                        <a:rPr lang="it-IT" sz="1100" dirty="0">
                          <a:latin typeface="Avenir Book" panose="02000503020000020003" pitchFamily="2" charset="0"/>
                        </a:rPr>
                        <a:t> </a:t>
                      </a:r>
                      <a:r>
                        <a:rPr lang="it-IT" sz="1100" dirty="0" err="1">
                          <a:latin typeface="Avenir Book" panose="02000503020000020003" pitchFamily="2" charset="0"/>
                        </a:rPr>
                        <a:t>total</a:t>
                      </a:r>
                      <a:r>
                        <a:rPr lang="it-IT" sz="1100" dirty="0">
                          <a:latin typeface="Avenir Book" panose="02000503020000020003" pitchFamily="2" charset="0"/>
                        </a:rPr>
                        <a:t> </a:t>
                      </a:r>
                      <a:r>
                        <a:rPr lang="it-IT" sz="1100" dirty="0" err="1">
                          <a:latin typeface="Avenir Book" panose="02000503020000020003" pitchFamily="2" charset="0"/>
                        </a:rPr>
                        <a:t>respondents</a:t>
                      </a:r>
                      <a:endParaRPr lang="it-IT" sz="1100" dirty="0">
                        <a:latin typeface="Avenir Book" panose="02000503020000020003" pitchFamily="2" charset="0"/>
                      </a:endParaRPr>
                    </a:p>
                    <a:p>
                      <a:pPr algn="ctr"/>
                      <a:endParaRPr lang="it-IT" sz="1100" dirty="0">
                        <a:latin typeface="Avenir Book" panose="02000503020000020003" pitchFamily="2" charset="0"/>
                      </a:endParaRPr>
                    </a:p>
                    <a:p>
                      <a:pPr algn="ctr"/>
                      <a:r>
                        <a:rPr lang="it-IT" sz="1100" dirty="0">
                          <a:latin typeface="Avenir Book" panose="02000503020000020003" pitchFamily="2" charset="0"/>
                        </a:rPr>
                        <a:t>(</a:t>
                      </a:r>
                      <a:r>
                        <a:rPr lang="it-IT" sz="1100" b="1" dirty="0">
                          <a:latin typeface="Avenir Book" panose="02000503020000020003" pitchFamily="2" charset="0"/>
                        </a:rPr>
                        <a:t>1500</a:t>
                      </a:r>
                      <a:r>
                        <a:rPr lang="it-IT" sz="1100" dirty="0">
                          <a:latin typeface="Avenir Book" panose="02000503020000020003" pitchFamily="2" charset="0"/>
                        </a:rPr>
                        <a:t> </a:t>
                      </a:r>
                      <a:r>
                        <a:rPr lang="it-IT" sz="1100" dirty="0" err="1">
                          <a:latin typeface="Avenir Book" panose="02000503020000020003" pitchFamily="2" charset="0"/>
                        </a:rPr>
                        <a:t>resp</a:t>
                      </a:r>
                      <a:r>
                        <a:rPr lang="it-IT" sz="1100" dirty="0">
                          <a:latin typeface="Avenir Book" panose="02000503020000020003" pitchFamily="2" charset="0"/>
                        </a:rPr>
                        <a:t> – 2020)</a:t>
                      </a:r>
                    </a:p>
                    <a:p>
                      <a:pPr algn="ctr"/>
                      <a:r>
                        <a:rPr lang="it-IT" sz="1100" dirty="0">
                          <a:latin typeface="Avenir Book" panose="02000503020000020003" pitchFamily="2" charset="0"/>
                        </a:rPr>
                        <a:t>(</a:t>
                      </a:r>
                      <a:r>
                        <a:rPr lang="it-IT" sz="1100" b="1" dirty="0">
                          <a:latin typeface="Avenir Book" panose="02000503020000020003" pitchFamily="2" charset="0"/>
                        </a:rPr>
                        <a:t>1544</a:t>
                      </a:r>
                      <a:r>
                        <a:rPr lang="it-IT" sz="1100" dirty="0">
                          <a:latin typeface="Avenir Book" panose="02000503020000020003" pitchFamily="2" charset="0"/>
                        </a:rPr>
                        <a:t> </a:t>
                      </a:r>
                      <a:r>
                        <a:rPr lang="it-IT" sz="1100" dirty="0" err="1">
                          <a:latin typeface="Avenir Book" panose="02000503020000020003" pitchFamily="2" charset="0"/>
                        </a:rPr>
                        <a:t>resp</a:t>
                      </a:r>
                      <a:r>
                        <a:rPr lang="it-IT" sz="1100" dirty="0">
                          <a:latin typeface="Avenir Book" panose="02000503020000020003" pitchFamily="2" charset="0"/>
                        </a:rPr>
                        <a:t> – 2023)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>
                          <a:latin typeface="Avenir Book" panose="02000503020000020003" pitchFamily="2" charset="0"/>
                        </a:rPr>
                        <a:t>Nationwide </a:t>
                      </a:r>
                      <a:r>
                        <a:rPr lang="it-IT" sz="1100" dirty="0" err="1">
                          <a:latin typeface="Avenir Book" panose="02000503020000020003" pitchFamily="2" charset="0"/>
                        </a:rPr>
                        <a:t>distributed</a:t>
                      </a:r>
                      <a:r>
                        <a:rPr lang="it-IT" sz="1100" dirty="0">
                          <a:latin typeface="Avenir Book" panose="02000503020000020003" pitchFamily="2" charset="0"/>
                        </a:rPr>
                        <a:t> </a:t>
                      </a:r>
                      <a:r>
                        <a:rPr lang="it-IT" sz="1100" dirty="0" err="1">
                          <a:latin typeface="Avenir Book" panose="02000503020000020003" pitchFamily="2" charset="0"/>
                        </a:rPr>
                        <a:t>according</a:t>
                      </a:r>
                      <a:r>
                        <a:rPr lang="it-IT" sz="1100" dirty="0">
                          <a:latin typeface="Avenir Book" panose="02000503020000020003" pitchFamily="2" charset="0"/>
                        </a:rPr>
                        <a:t> to: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it-IT" sz="1100" dirty="0">
                          <a:latin typeface="Avenir Book" panose="02000503020000020003" pitchFamily="2" charset="0"/>
                        </a:rPr>
                        <a:t>age,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it-IT" sz="1100" dirty="0">
                          <a:latin typeface="Avenir Book" panose="02000503020000020003" pitchFamily="2" charset="0"/>
                        </a:rPr>
                        <a:t>sex,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it-IT" sz="1100" dirty="0" err="1">
                          <a:latin typeface="Avenir Book" panose="02000503020000020003" pitchFamily="2" charset="0"/>
                        </a:rPr>
                        <a:t>geographic</a:t>
                      </a:r>
                      <a:r>
                        <a:rPr lang="it-IT" sz="1100" dirty="0">
                          <a:latin typeface="Avenir Book" panose="02000503020000020003" pitchFamily="2" charset="0"/>
                        </a:rPr>
                        <a:t> area,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it-IT" sz="1100" dirty="0">
                          <a:latin typeface="Avenir Book" panose="02000503020000020003" pitchFamily="2" charset="0"/>
                        </a:rPr>
                        <a:t>educational degree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550436928"/>
                  </a:ext>
                </a:extLst>
              </a:tr>
            </a:tbl>
          </a:graphicData>
        </a:graphic>
      </p:graphicFrame>
      <p:sp>
        <p:nvSpPr>
          <p:cNvPr id="19" name="CasellaDiTesto 18">
            <a:extLst>
              <a:ext uri="{FF2B5EF4-FFF2-40B4-BE49-F238E27FC236}">
                <a16:creationId xmlns:a16="http://schemas.microsoft.com/office/drawing/2014/main" xmlns="" id="{530306D8-76DF-33A7-DDAE-5F2FA5B1DA87}"/>
              </a:ext>
            </a:extLst>
          </p:cNvPr>
          <p:cNvSpPr txBox="1"/>
          <p:nvPr/>
        </p:nvSpPr>
        <p:spPr>
          <a:xfrm>
            <a:off x="189784" y="3840154"/>
            <a:ext cx="1907177" cy="1142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50" b="1" dirty="0">
                <a:latin typeface="Avenir Book" panose="02000503020000020003" pitchFamily="2" charset="0"/>
              </a:rPr>
              <a:t>PILOT SURVEY PHASE</a:t>
            </a:r>
          </a:p>
          <a:p>
            <a:pPr>
              <a:lnSpc>
                <a:spcPct val="150000"/>
              </a:lnSpc>
            </a:pPr>
            <a:r>
              <a:rPr lang="it-IT" sz="1050" dirty="0">
                <a:latin typeface="Avenir Book" panose="02000503020000020003" pitchFamily="2" charset="0"/>
              </a:rPr>
              <a:t>• Calabria</a:t>
            </a:r>
          </a:p>
          <a:p>
            <a:pPr>
              <a:lnSpc>
                <a:spcPct val="150000"/>
              </a:lnSpc>
            </a:pPr>
            <a:r>
              <a:rPr lang="it-IT" sz="1050" dirty="0">
                <a:latin typeface="Avenir Book" panose="02000503020000020003" pitchFamily="2" charset="0"/>
              </a:rPr>
              <a:t>• Apulia</a:t>
            </a:r>
          </a:p>
          <a:p>
            <a:pPr marL="214313" indent="-214313">
              <a:lnSpc>
                <a:spcPct val="150000"/>
              </a:lnSpc>
              <a:buFont typeface="Wingdings" pitchFamily="2" charset="2"/>
              <a:buChar char="q"/>
            </a:pPr>
            <a:r>
              <a:rPr lang="it-IT" sz="1050" dirty="0">
                <a:latin typeface="Avenir Book" panose="02000503020000020003" pitchFamily="2" charset="0"/>
              </a:rPr>
              <a:t>1021 interviews</a:t>
            </a:r>
          </a:p>
          <a:p>
            <a:pPr marL="214313" indent="-214313">
              <a:buFont typeface="Wingdings" pitchFamily="2" charset="2"/>
              <a:buChar char="q"/>
            </a:pPr>
            <a:endParaRPr lang="it-IT" sz="1050" dirty="0">
              <a:latin typeface="Avenir Book" panose="02000503020000020003" pitchFamily="2" charset="0"/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xmlns="" id="{BF26C622-AED4-F68E-9B87-9FF640A95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84" y="4772238"/>
            <a:ext cx="228600" cy="228600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xmlns="" id="{9F9B3E54-620A-F91B-B9A0-6F87292A9BEE}"/>
              </a:ext>
            </a:extLst>
          </p:cNvPr>
          <p:cNvSpPr txBox="1"/>
          <p:nvPr/>
        </p:nvSpPr>
        <p:spPr>
          <a:xfrm>
            <a:off x="489855" y="4788569"/>
            <a:ext cx="13115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dirty="0">
                <a:latin typeface="Avenir Book" panose="02000503020000020003" pitchFamily="2" charset="0"/>
              </a:rPr>
              <a:t>Cerase et al., 2019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xmlns="" id="{3E3C5F29-7830-D2FA-7A38-A214D196F4C9}"/>
              </a:ext>
            </a:extLst>
          </p:cNvPr>
          <p:cNvSpPr txBox="1"/>
          <p:nvPr/>
        </p:nvSpPr>
        <p:spPr>
          <a:xfrm>
            <a:off x="2318281" y="3740686"/>
            <a:ext cx="2886892" cy="1304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167878">
              <a:lnSpc>
                <a:spcPct val="150000"/>
              </a:lnSpc>
              <a:buClr>
                <a:schemeClr val="dk1"/>
              </a:buClr>
              <a:buSzPts val="1100"/>
              <a:buFont typeface="Roboto"/>
              <a:buChar char="●"/>
            </a:pPr>
            <a:r>
              <a:rPr lang="it-IT" sz="1050" dirty="0">
                <a:latin typeface="Avenir Book" panose="02000503020000020003" pitchFamily="2" charset="0"/>
                <a:sym typeface="Roboto"/>
              </a:rPr>
              <a:t>Eastern Sicilia</a:t>
            </a:r>
            <a:endParaRPr lang="it-IT" sz="1050" dirty="0">
              <a:latin typeface="Avenir Book" panose="02000503020000020003" pitchFamily="2" charset="0"/>
            </a:endParaRPr>
          </a:p>
          <a:p>
            <a:pPr marL="257175" indent="-167878">
              <a:lnSpc>
                <a:spcPct val="150000"/>
              </a:lnSpc>
              <a:buClr>
                <a:schemeClr val="dk1"/>
              </a:buClr>
              <a:buSzPts val="1100"/>
              <a:buFont typeface="Roboto"/>
              <a:buChar char="●"/>
            </a:pPr>
            <a:r>
              <a:rPr lang="it-IT" sz="1050" dirty="0">
                <a:latin typeface="Avenir Book" panose="02000503020000020003" pitchFamily="2" charset="0"/>
                <a:sym typeface="Roboto"/>
              </a:rPr>
              <a:t>Ionian and Tyrrhenian Basilicata</a:t>
            </a:r>
            <a:endParaRPr lang="it-IT" sz="1050" dirty="0">
              <a:latin typeface="Avenir Book" panose="02000503020000020003" pitchFamily="2" charset="0"/>
            </a:endParaRPr>
          </a:p>
          <a:p>
            <a:pPr marL="257175" indent="-167878">
              <a:lnSpc>
                <a:spcPct val="150000"/>
              </a:lnSpc>
              <a:buClr>
                <a:schemeClr val="dk1"/>
              </a:buClr>
              <a:buSzPts val="1100"/>
              <a:buFont typeface="Roboto"/>
              <a:buChar char="●"/>
            </a:pPr>
            <a:r>
              <a:rPr lang="it-IT" sz="1050" dirty="0">
                <a:latin typeface="Avenir Book" panose="02000503020000020003" pitchFamily="2" charset="0"/>
                <a:sym typeface="Roboto"/>
              </a:rPr>
              <a:t>Molise</a:t>
            </a:r>
            <a:endParaRPr lang="it-IT" sz="1050" dirty="0">
              <a:latin typeface="Avenir Book" panose="02000503020000020003" pitchFamily="2" charset="0"/>
            </a:endParaRPr>
          </a:p>
          <a:p>
            <a:pPr marL="303610" indent="-214313">
              <a:lnSpc>
                <a:spcPct val="150000"/>
              </a:lnSpc>
              <a:buClr>
                <a:schemeClr val="dk1"/>
              </a:buClr>
              <a:buSzPts val="1100"/>
              <a:buFont typeface="Wingdings" pitchFamily="2" charset="2"/>
              <a:buChar char="q"/>
            </a:pPr>
            <a:r>
              <a:rPr lang="it-IT" sz="1050" dirty="0">
                <a:latin typeface="Avenir Book" panose="02000503020000020003" pitchFamily="2" charset="0"/>
                <a:sym typeface="Roboto"/>
              </a:rPr>
              <a:t>614 interviews</a:t>
            </a:r>
          </a:p>
          <a:p>
            <a:pPr marL="89297">
              <a:lnSpc>
                <a:spcPct val="150000"/>
              </a:lnSpc>
              <a:buClr>
                <a:schemeClr val="dk1"/>
              </a:buClr>
              <a:buSzPts val="1100"/>
            </a:pPr>
            <a:r>
              <a:rPr lang="it-IT" sz="1050" dirty="0">
                <a:latin typeface="Avenir Book" panose="02000503020000020003" pitchFamily="2" charset="0"/>
                <a:sym typeface="Roboto"/>
              </a:rPr>
              <a:t>      (Cugliari et al.2020)</a:t>
            </a:r>
            <a:endParaRPr lang="it-IT" sz="1050" dirty="0">
              <a:latin typeface="Avenir Book" panose="02000503020000020003" pitchFamily="2" charset="0"/>
            </a:endParaRP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xmlns="" id="{33E58D53-91C5-ED24-D99B-175FE8AF5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6224" y="4743790"/>
            <a:ext cx="228600" cy="228600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xmlns="" id="{4F72C0B7-DEAD-9066-F03A-EA34076BBCB2}"/>
              </a:ext>
            </a:extLst>
          </p:cNvPr>
          <p:cNvSpPr txBox="1"/>
          <p:nvPr/>
        </p:nvSpPr>
        <p:spPr>
          <a:xfrm>
            <a:off x="4506497" y="3790927"/>
            <a:ext cx="2435096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167878">
              <a:buClr>
                <a:schemeClr val="dk1"/>
              </a:buClr>
              <a:buSzPts val="1100"/>
              <a:buFont typeface="Roboto"/>
              <a:buChar char="●"/>
            </a:pPr>
            <a:r>
              <a:rPr lang="it-IT" sz="1050" dirty="0">
                <a:latin typeface="Avenir Book" panose="02000503020000020003" pitchFamily="2" charset="0"/>
                <a:sym typeface="Roboto"/>
              </a:rPr>
              <a:t>Latium</a:t>
            </a:r>
            <a:endParaRPr lang="it-IT" sz="1050" dirty="0">
              <a:latin typeface="Avenir Book" panose="02000503020000020003" pitchFamily="2" charset="0"/>
            </a:endParaRPr>
          </a:p>
          <a:p>
            <a:pPr marL="257175" indent="-167878">
              <a:buClr>
                <a:schemeClr val="dk1"/>
              </a:buClr>
              <a:buSzPts val="1100"/>
              <a:buFont typeface="Roboto"/>
              <a:buChar char="●"/>
            </a:pPr>
            <a:r>
              <a:rPr lang="it-IT" sz="1050" dirty="0">
                <a:latin typeface="Avenir Book" panose="02000503020000020003" pitchFamily="2" charset="0"/>
                <a:sym typeface="Roboto"/>
              </a:rPr>
              <a:t>Campania</a:t>
            </a:r>
            <a:endParaRPr lang="it-IT" sz="1050" dirty="0">
              <a:latin typeface="Avenir Book" panose="02000503020000020003" pitchFamily="2" charset="0"/>
            </a:endParaRPr>
          </a:p>
          <a:p>
            <a:pPr marL="257175" indent="-167878">
              <a:buClr>
                <a:schemeClr val="dk1"/>
              </a:buClr>
              <a:buSzPts val="1100"/>
              <a:buFont typeface="Roboto"/>
              <a:buChar char="●"/>
            </a:pPr>
            <a:r>
              <a:rPr lang="it-IT" sz="1050" dirty="0" err="1">
                <a:latin typeface="Avenir Book" panose="02000503020000020003" pitchFamily="2" charset="0"/>
                <a:sym typeface="Roboto"/>
              </a:rPr>
              <a:t>Sicily</a:t>
            </a:r>
            <a:endParaRPr lang="it-IT" sz="1050" dirty="0">
              <a:latin typeface="Avenir Book" panose="02000503020000020003" pitchFamily="2" charset="0"/>
              <a:sym typeface="Roboto"/>
            </a:endParaRPr>
          </a:p>
          <a:p>
            <a:pPr marL="257175" indent="-167878">
              <a:buClr>
                <a:schemeClr val="dk1"/>
              </a:buClr>
              <a:buSzPts val="1100"/>
              <a:buFont typeface="Roboto"/>
              <a:buChar char="●"/>
            </a:pPr>
            <a:r>
              <a:rPr lang="it-IT" sz="1050" dirty="0">
                <a:latin typeface="Avenir Book" panose="02000503020000020003" pitchFamily="2" charset="0"/>
                <a:sym typeface="Roboto"/>
              </a:rPr>
              <a:t>Sardinia</a:t>
            </a:r>
          </a:p>
          <a:p>
            <a:pPr marL="303610" indent="-214313">
              <a:buClr>
                <a:schemeClr val="dk1"/>
              </a:buClr>
              <a:buSzPts val="1100"/>
              <a:buFont typeface="Wingdings" pitchFamily="2" charset="2"/>
              <a:buChar char="q"/>
            </a:pPr>
            <a:r>
              <a:rPr lang="it-IT" sz="1050" dirty="0">
                <a:latin typeface="Avenir Book" panose="02000503020000020003" pitchFamily="2" charset="0"/>
                <a:sym typeface="Roboto"/>
              </a:rPr>
              <a:t>4207 CATI interviews</a:t>
            </a:r>
          </a:p>
          <a:p>
            <a:pPr marL="303610" indent="-214313">
              <a:buClr>
                <a:schemeClr val="dk1"/>
              </a:buClr>
              <a:buSzPts val="1100"/>
              <a:buFont typeface="Wingdings" pitchFamily="2" charset="2"/>
              <a:buChar char="q"/>
            </a:pPr>
            <a:r>
              <a:rPr lang="it-IT" sz="1050" dirty="0">
                <a:latin typeface="Avenir Book" panose="02000503020000020003" pitchFamily="2" charset="0"/>
                <a:sym typeface="Roboto"/>
              </a:rPr>
              <a:t>1500 </a:t>
            </a:r>
            <a:r>
              <a:rPr lang="it-IT" sz="1050" dirty="0" err="1">
                <a:latin typeface="Avenir Book" panose="02000503020000020003" pitchFamily="2" charset="0"/>
                <a:sym typeface="Roboto"/>
              </a:rPr>
              <a:t>Telepanel</a:t>
            </a:r>
            <a:r>
              <a:rPr lang="it-IT" sz="1050" dirty="0">
                <a:latin typeface="Avenir Book" panose="02000503020000020003" pitchFamily="2" charset="0"/>
                <a:sym typeface="Roboto"/>
              </a:rPr>
              <a:t> (national sample)</a:t>
            </a:r>
            <a:endParaRPr lang="it-IT" sz="1050" dirty="0">
              <a:latin typeface="Avenir Book" panose="02000503020000020003" pitchFamily="2" charset="0"/>
            </a:endParaRPr>
          </a:p>
          <a:p>
            <a:pPr marL="89297">
              <a:buClr>
                <a:schemeClr val="dk1"/>
              </a:buClr>
              <a:buSzPts val="1100"/>
            </a:pPr>
            <a:r>
              <a:rPr lang="it-IT" sz="1050" dirty="0">
                <a:latin typeface="Avenir Book" panose="02000503020000020003" pitchFamily="2" charset="0"/>
                <a:sym typeface="Roboto"/>
              </a:rPr>
              <a:t>     (Cugliari et al. 2022, Cerase et al., 2023; Cerbara et al., </a:t>
            </a:r>
            <a:r>
              <a:rPr lang="it-IT" sz="1050" dirty="0" err="1">
                <a:latin typeface="Avenir Book" panose="02000503020000020003" pitchFamily="2" charset="0"/>
                <a:sym typeface="Roboto"/>
              </a:rPr>
              <a:t>submitted</a:t>
            </a:r>
            <a:r>
              <a:rPr lang="it-IT" sz="1050" dirty="0">
                <a:latin typeface="Avenir Book" panose="02000503020000020003" pitchFamily="2" charset="0"/>
                <a:sym typeface="Roboto"/>
              </a:rPr>
              <a:t> ‘24)</a:t>
            </a:r>
            <a:endParaRPr lang="it-IT" sz="1050" dirty="0">
              <a:latin typeface="Avenir Book" panose="02000503020000020003" pitchFamily="2" charset="0"/>
            </a:endParaRP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xmlns="" id="{A12EDCBF-4374-D080-F8C5-C237135A2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799" y="4757882"/>
            <a:ext cx="228600" cy="228600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xmlns="" id="{855E646A-3E56-FD22-2402-13FDAF3E3410}"/>
              </a:ext>
            </a:extLst>
          </p:cNvPr>
          <p:cNvSpPr txBox="1"/>
          <p:nvPr/>
        </p:nvSpPr>
        <p:spPr>
          <a:xfrm>
            <a:off x="6760217" y="3787093"/>
            <a:ext cx="2403942" cy="136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167878">
              <a:buClr>
                <a:schemeClr val="dk1"/>
              </a:buClr>
              <a:buSzPts val="1100"/>
              <a:buFont typeface="Roboto"/>
              <a:buChar char="●"/>
            </a:pPr>
            <a:r>
              <a:rPr lang="it-IT" sz="900" dirty="0">
                <a:latin typeface="Avenir Book" panose="02000503020000020003" pitchFamily="2" charset="0"/>
                <a:sym typeface="Roboto"/>
              </a:rPr>
              <a:t>Abruzzo</a:t>
            </a:r>
            <a:endParaRPr lang="it-IT" sz="900" dirty="0">
              <a:latin typeface="Avenir Book" panose="02000503020000020003" pitchFamily="2" charset="0"/>
            </a:endParaRPr>
          </a:p>
          <a:p>
            <a:pPr marL="257175" indent="-167878">
              <a:buClr>
                <a:schemeClr val="dk1"/>
              </a:buClr>
              <a:buSzPts val="1100"/>
              <a:buFont typeface="Roboto"/>
              <a:buChar char="●"/>
            </a:pPr>
            <a:r>
              <a:rPr lang="it-IT" sz="900" dirty="0">
                <a:latin typeface="Avenir Book" panose="02000503020000020003" pitchFamily="2" charset="0"/>
                <a:sym typeface="Roboto"/>
              </a:rPr>
              <a:t>Marche</a:t>
            </a:r>
            <a:endParaRPr lang="it-IT" sz="900" dirty="0">
              <a:latin typeface="Avenir Book" panose="02000503020000020003" pitchFamily="2" charset="0"/>
            </a:endParaRPr>
          </a:p>
          <a:p>
            <a:pPr marL="257175" indent="-167878">
              <a:buClr>
                <a:schemeClr val="dk1"/>
              </a:buClr>
              <a:buSzPts val="1100"/>
              <a:buFont typeface="Roboto"/>
              <a:buChar char="●"/>
            </a:pPr>
            <a:r>
              <a:rPr lang="it-IT" sz="900" dirty="0" err="1">
                <a:latin typeface="Avenir Book" panose="02000503020000020003" pitchFamily="2" charset="0"/>
                <a:sym typeface="Roboto"/>
              </a:rPr>
              <a:t>Tuscany</a:t>
            </a:r>
            <a:endParaRPr lang="it-IT" sz="900" dirty="0">
              <a:latin typeface="Avenir Book" panose="02000503020000020003" pitchFamily="2" charset="0"/>
              <a:sym typeface="Roboto"/>
            </a:endParaRPr>
          </a:p>
          <a:p>
            <a:pPr marL="257175" indent="-167878">
              <a:buClr>
                <a:schemeClr val="dk1"/>
              </a:buClr>
              <a:buSzPts val="1100"/>
              <a:buFont typeface="Roboto"/>
              <a:buChar char="●"/>
            </a:pPr>
            <a:r>
              <a:rPr lang="it-IT" sz="900" dirty="0">
                <a:latin typeface="Avenir Book" panose="02000503020000020003" pitchFamily="2" charset="0"/>
                <a:sym typeface="Roboto"/>
              </a:rPr>
              <a:t>Emilia Romagna</a:t>
            </a:r>
          </a:p>
          <a:p>
            <a:pPr marL="257175" indent="-167878">
              <a:buClr>
                <a:schemeClr val="dk1"/>
              </a:buClr>
              <a:buSzPts val="1100"/>
              <a:buFont typeface="Roboto"/>
              <a:buChar char="●"/>
            </a:pPr>
            <a:r>
              <a:rPr lang="it-IT" sz="900" dirty="0">
                <a:latin typeface="Avenir Book" panose="02000503020000020003" pitchFamily="2" charset="0"/>
                <a:sym typeface="Roboto"/>
              </a:rPr>
              <a:t>Liguria</a:t>
            </a:r>
          </a:p>
          <a:p>
            <a:pPr marL="257175" indent="-167878">
              <a:buClr>
                <a:schemeClr val="dk1"/>
              </a:buClr>
              <a:buSzPts val="1100"/>
              <a:buFont typeface="Roboto"/>
              <a:buChar char="●"/>
            </a:pPr>
            <a:r>
              <a:rPr lang="it-IT" sz="900" dirty="0">
                <a:latin typeface="Avenir Book" panose="02000503020000020003" pitchFamily="2" charset="0"/>
                <a:sym typeface="Roboto"/>
              </a:rPr>
              <a:t>Friuli Venezia Giulia</a:t>
            </a:r>
          </a:p>
          <a:p>
            <a:pPr marL="257175" indent="-167878">
              <a:buClr>
                <a:schemeClr val="dk1"/>
              </a:buClr>
              <a:buSzPts val="1100"/>
              <a:buFont typeface="Roboto"/>
              <a:buChar char="●"/>
            </a:pPr>
            <a:r>
              <a:rPr lang="it-IT" sz="900" dirty="0">
                <a:latin typeface="Avenir Book" panose="02000503020000020003" pitchFamily="2" charset="0"/>
                <a:sym typeface="Roboto"/>
              </a:rPr>
              <a:t>Veneto</a:t>
            </a:r>
          </a:p>
          <a:p>
            <a:pPr marL="217885" indent="-128588">
              <a:buClr>
                <a:schemeClr val="dk1"/>
              </a:buClr>
              <a:buSzPts val="1100"/>
              <a:buFont typeface="Wingdings" pitchFamily="2" charset="2"/>
              <a:buChar char="q"/>
            </a:pPr>
            <a:r>
              <a:rPr lang="it-IT" sz="900" dirty="0">
                <a:latin typeface="Avenir Book" panose="02000503020000020003" pitchFamily="2" charset="0"/>
                <a:sym typeface="Roboto"/>
              </a:rPr>
              <a:t>5350 CATI interviews</a:t>
            </a:r>
          </a:p>
          <a:p>
            <a:pPr marL="217885" indent="-128588">
              <a:buClr>
                <a:schemeClr val="dk1"/>
              </a:buClr>
              <a:buSzPts val="1100"/>
              <a:buFont typeface="Wingdings" pitchFamily="2" charset="2"/>
              <a:buChar char="q"/>
            </a:pPr>
            <a:r>
              <a:rPr lang="it-IT" sz="900" dirty="0">
                <a:latin typeface="Avenir Book" panose="02000503020000020003" pitchFamily="2" charset="0"/>
                <a:sym typeface="Roboto"/>
              </a:rPr>
              <a:t>1544 </a:t>
            </a:r>
            <a:r>
              <a:rPr lang="it-IT" sz="900" dirty="0" err="1">
                <a:latin typeface="Avenir Book" panose="02000503020000020003" pitchFamily="2" charset="0"/>
                <a:sym typeface="Roboto"/>
              </a:rPr>
              <a:t>Telepanel</a:t>
            </a:r>
            <a:r>
              <a:rPr lang="it-IT" sz="900" dirty="0">
                <a:latin typeface="Avenir Book" panose="02000503020000020003" pitchFamily="2" charset="0"/>
                <a:sym typeface="Roboto"/>
              </a:rPr>
              <a:t> (national sample</a:t>
            </a:r>
            <a:r>
              <a:rPr lang="it-IT" sz="1050" dirty="0">
                <a:latin typeface="Avenir Book" panose="02000503020000020003" pitchFamily="2" charset="0"/>
                <a:sym typeface="Roboto"/>
              </a:rPr>
              <a:t>)</a:t>
            </a:r>
            <a:endParaRPr lang="it-IT" sz="1050" dirty="0">
              <a:latin typeface="Avenir Book" panose="02000503020000020003" pitchFamily="2" charset="0"/>
            </a:endParaRPr>
          </a:p>
        </p:txBody>
      </p:sp>
      <p:sp>
        <p:nvSpPr>
          <p:cNvPr id="30" name="Google Shape;214;p2">
            <a:extLst>
              <a:ext uri="{FF2B5EF4-FFF2-40B4-BE49-F238E27FC236}">
                <a16:creationId xmlns:a16="http://schemas.microsoft.com/office/drawing/2014/main" xmlns="" id="{B1FB7A97-9AF0-1F09-8A55-291299E1B513}"/>
              </a:ext>
            </a:extLst>
          </p:cNvPr>
          <p:cNvSpPr txBox="1">
            <a:spLocks/>
          </p:cNvSpPr>
          <p:nvPr/>
        </p:nvSpPr>
        <p:spPr>
          <a:xfrm>
            <a:off x="992592" y="-150359"/>
            <a:ext cx="7158815" cy="64293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51413" tIns="25706" rIns="51413" bIns="25706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366092"/>
              </a:buClr>
              <a:buSzPts val="3200"/>
            </a:pPr>
            <a:r>
              <a:rPr lang="it-IT" sz="1688" b="1" dirty="0">
                <a:solidFill>
                  <a:srgbClr val="366092"/>
                </a:solidFill>
                <a:latin typeface="Avenir Black" panose="02000503020000020003" pitchFamily="2" charset="0"/>
              </a:rPr>
              <a:t>Tsunami Risk </a:t>
            </a:r>
            <a:r>
              <a:rPr lang="it-IT" sz="1688" b="1" dirty="0" err="1">
                <a:solidFill>
                  <a:srgbClr val="366092"/>
                </a:solidFill>
                <a:latin typeface="Avenir Black" panose="02000503020000020003" pitchFamily="2" charset="0"/>
              </a:rPr>
              <a:t>Perception</a:t>
            </a:r>
            <a:r>
              <a:rPr lang="it-IT" sz="1688" b="1" dirty="0">
                <a:solidFill>
                  <a:srgbClr val="366092"/>
                </a:solidFill>
                <a:latin typeface="Avenir Black" panose="02000503020000020003" pitchFamily="2" charset="0"/>
              </a:rPr>
              <a:t> in </a:t>
            </a:r>
            <a:r>
              <a:rPr lang="it-IT" sz="1688" b="1" dirty="0" err="1">
                <a:solidFill>
                  <a:srgbClr val="366092"/>
                </a:solidFill>
                <a:latin typeface="Avenir Black" panose="02000503020000020003" pitchFamily="2" charset="0"/>
              </a:rPr>
              <a:t>Italy</a:t>
            </a:r>
            <a:r>
              <a:rPr lang="it-IT" sz="1688" b="1" dirty="0">
                <a:solidFill>
                  <a:srgbClr val="366092"/>
                </a:solidFill>
                <a:latin typeface="Avenir Black" panose="02000503020000020003" pitchFamily="2" charset="0"/>
              </a:rPr>
              <a:t> - interviews </a:t>
            </a:r>
            <a:r>
              <a:rPr lang="it-IT" sz="1688" b="1" dirty="0" err="1">
                <a:solidFill>
                  <a:srgbClr val="366092"/>
                </a:solidFill>
                <a:latin typeface="Avenir Black" panose="02000503020000020003" pitchFamily="2" charset="0"/>
              </a:rPr>
              <a:t>distribution</a:t>
            </a:r>
            <a:r>
              <a:rPr lang="it-IT" sz="1688" b="1" dirty="0">
                <a:solidFill>
                  <a:srgbClr val="366092"/>
                </a:solidFill>
                <a:latin typeface="Avenir Black" panose="02000503020000020003" pitchFamily="2" charset="0"/>
              </a:rPr>
              <a:t> and sample</a:t>
            </a:r>
            <a:endParaRPr lang="it-IT" sz="2363" b="1" dirty="0">
              <a:latin typeface="Avenir Black" panose="02000503020000020003" pitchFamily="2" charset="0"/>
            </a:endParaRPr>
          </a:p>
        </p:txBody>
      </p:sp>
      <p:sp>
        <p:nvSpPr>
          <p:cNvPr id="32" name="Parentesi graffa chiusa 31">
            <a:extLst>
              <a:ext uri="{FF2B5EF4-FFF2-40B4-BE49-F238E27FC236}">
                <a16:creationId xmlns:a16="http://schemas.microsoft.com/office/drawing/2014/main" xmlns="" id="{CFBDA9A8-D70C-D4FD-8F36-FABEF70E3518}"/>
              </a:ext>
            </a:extLst>
          </p:cNvPr>
          <p:cNvSpPr/>
          <p:nvPr/>
        </p:nvSpPr>
        <p:spPr>
          <a:xfrm rot="5400000">
            <a:off x="1152723" y="1399040"/>
            <a:ext cx="461215" cy="2625634"/>
          </a:xfrm>
          <a:prstGeom prst="rightBrace">
            <a:avLst>
              <a:gd name="adj1" fmla="val 87637"/>
              <a:gd name="adj2" fmla="val 50000"/>
            </a:avLst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1050" dirty="0">
              <a:solidFill>
                <a:sysClr val="windowText" lastClr="000000"/>
              </a:solidFill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xmlns="" id="{A8BE4ECC-6369-4F5E-2AA9-67A9C9E2AA74}"/>
              </a:ext>
            </a:extLst>
          </p:cNvPr>
          <p:cNvSpPr txBox="1"/>
          <p:nvPr/>
        </p:nvSpPr>
        <p:spPr>
          <a:xfrm>
            <a:off x="37247" y="2978962"/>
            <a:ext cx="212109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dirty="0" err="1">
                <a:latin typeface="Avenir Book" panose="02000503020000020003" pitchFamily="2" charset="0"/>
              </a:rPr>
              <a:t>Representative</a:t>
            </a:r>
            <a:r>
              <a:rPr lang="it-IT" sz="1050" dirty="0">
                <a:latin typeface="Avenir Book" panose="02000503020000020003" pitchFamily="2" charset="0"/>
              </a:rPr>
              <a:t> of: </a:t>
            </a:r>
            <a:r>
              <a:rPr lang="it-IT" sz="1050" b="1" dirty="0">
                <a:latin typeface="Avenir Book" panose="02000503020000020003" pitchFamily="2" charset="0"/>
              </a:rPr>
              <a:t>16.9 </a:t>
            </a:r>
            <a:r>
              <a:rPr lang="it-IT" sz="1050" b="1" dirty="0" err="1">
                <a:latin typeface="Avenir Book" panose="02000503020000020003" pitchFamily="2" charset="0"/>
              </a:rPr>
              <a:t>mn</a:t>
            </a:r>
            <a:r>
              <a:rPr lang="it-IT" sz="1050" b="1" dirty="0">
                <a:latin typeface="Avenir Book" panose="02000503020000020003" pitchFamily="2" charset="0"/>
              </a:rPr>
              <a:t> pop.</a:t>
            </a:r>
          </a:p>
        </p:txBody>
      </p:sp>
      <p:sp>
        <p:nvSpPr>
          <p:cNvPr id="34" name="Parentesi graffa chiusa 33">
            <a:extLst>
              <a:ext uri="{FF2B5EF4-FFF2-40B4-BE49-F238E27FC236}">
                <a16:creationId xmlns:a16="http://schemas.microsoft.com/office/drawing/2014/main" xmlns="" id="{E1CDF7E4-3CDF-2DA1-D12A-D8027D61C4C3}"/>
              </a:ext>
            </a:extLst>
          </p:cNvPr>
          <p:cNvSpPr/>
          <p:nvPr/>
        </p:nvSpPr>
        <p:spPr>
          <a:xfrm rot="5400000">
            <a:off x="7540525" y="1446000"/>
            <a:ext cx="461215" cy="2604708"/>
          </a:xfrm>
          <a:prstGeom prst="rightBrace">
            <a:avLst>
              <a:gd name="adj1" fmla="val 87637"/>
              <a:gd name="adj2" fmla="val 50000"/>
            </a:avLst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1050" dirty="0">
              <a:solidFill>
                <a:sysClr val="windowText" lastClr="000000"/>
              </a:solidFill>
            </a:endParaRP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xmlns="" id="{1FCF8372-2D54-D0CB-CD01-23BE468D875C}"/>
              </a:ext>
            </a:extLst>
          </p:cNvPr>
          <p:cNvSpPr txBox="1"/>
          <p:nvPr/>
        </p:nvSpPr>
        <p:spPr>
          <a:xfrm>
            <a:off x="6357181" y="2978962"/>
            <a:ext cx="27495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 err="1">
                <a:latin typeface="Avenir Book" panose="02000503020000020003" pitchFamily="2" charset="0"/>
              </a:rPr>
              <a:t>Representative</a:t>
            </a:r>
            <a:r>
              <a:rPr lang="it-IT" sz="1050" dirty="0">
                <a:latin typeface="Avenir Book" panose="02000503020000020003" pitchFamily="2" charset="0"/>
              </a:rPr>
              <a:t> of: </a:t>
            </a:r>
            <a:r>
              <a:rPr lang="it-IT" sz="1050" b="1" dirty="0">
                <a:latin typeface="Avenir Book" panose="02000503020000020003" pitchFamily="2" charset="0"/>
              </a:rPr>
              <a:t>59.11 </a:t>
            </a:r>
            <a:r>
              <a:rPr lang="it-IT" sz="1050" b="1" dirty="0" err="1">
                <a:latin typeface="Avenir Book" panose="02000503020000020003" pitchFamily="2" charset="0"/>
              </a:rPr>
              <a:t>mn</a:t>
            </a:r>
            <a:r>
              <a:rPr lang="it-IT" sz="1050" b="1" dirty="0">
                <a:latin typeface="Avenir Book" panose="02000503020000020003" pitchFamily="2" charset="0"/>
              </a:rPr>
              <a:t> pop.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xmlns="" id="{5245800D-F704-E2E2-0293-CD8458E7A90F}"/>
              </a:ext>
            </a:extLst>
          </p:cNvPr>
          <p:cNvSpPr txBox="1"/>
          <p:nvPr/>
        </p:nvSpPr>
        <p:spPr>
          <a:xfrm>
            <a:off x="799073" y="2467337"/>
            <a:ext cx="113524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050" b="1" dirty="0">
                <a:latin typeface="Avenir Black" panose="02000503020000020003" pitchFamily="2" charset="0"/>
              </a:rPr>
              <a:t>Local </a:t>
            </a:r>
            <a:r>
              <a:rPr lang="it-IT" sz="1050" b="1" dirty="0" err="1">
                <a:latin typeface="Avenir Black" panose="02000503020000020003" pitchFamily="2" charset="0"/>
              </a:rPr>
              <a:t>residents</a:t>
            </a:r>
            <a:endParaRPr lang="it-IT" sz="1050" b="1" dirty="0">
              <a:latin typeface="Avenir Black" panose="02000503020000020003" pitchFamily="2" charset="0"/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xmlns="" id="{4795AA13-AEFB-3923-4B3E-85ACD1CB6655}"/>
              </a:ext>
            </a:extLst>
          </p:cNvPr>
          <p:cNvSpPr txBox="1"/>
          <p:nvPr/>
        </p:nvSpPr>
        <p:spPr>
          <a:xfrm>
            <a:off x="6838461" y="2259664"/>
            <a:ext cx="18653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50" b="1" dirty="0">
                <a:latin typeface="Avenir Black" panose="02000503020000020003" pitchFamily="2" charset="0"/>
              </a:rPr>
              <a:t>Whole </a:t>
            </a:r>
            <a:r>
              <a:rPr lang="it-IT" sz="1050" b="1" dirty="0" err="1">
                <a:latin typeface="Avenir Black" panose="02000503020000020003" pitchFamily="2" charset="0"/>
              </a:rPr>
              <a:t>population</a:t>
            </a:r>
            <a:r>
              <a:rPr lang="it-IT" sz="1050" b="1" dirty="0">
                <a:latin typeface="Avenir Black" panose="02000503020000020003" pitchFamily="2" charset="0"/>
              </a:rPr>
              <a:t> (</a:t>
            </a:r>
            <a:r>
              <a:rPr lang="it-IT" sz="1050" b="1" dirty="0" err="1">
                <a:latin typeface="Avenir Black" panose="02000503020000020003" pitchFamily="2" charset="0"/>
              </a:rPr>
              <a:t>potential</a:t>
            </a:r>
            <a:r>
              <a:rPr lang="it-IT" sz="1050" b="1" dirty="0">
                <a:latin typeface="Avenir Black" panose="02000503020000020003" pitchFamily="2" charset="0"/>
              </a:rPr>
              <a:t> </a:t>
            </a:r>
            <a:r>
              <a:rPr lang="it-IT" sz="1050" b="1" dirty="0" err="1">
                <a:latin typeface="Avenir Black" panose="02000503020000020003" pitchFamily="2" charset="0"/>
              </a:rPr>
              <a:t>tourists</a:t>
            </a:r>
            <a:r>
              <a:rPr lang="it-IT" sz="1050" b="1" dirty="0">
                <a:latin typeface="Avenir Black" panose="02000503020000020003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672962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7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8385" y="481224"/>
            <a:ext cx="4003855" cy="2003152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7"/>
          <p:cNvSpPr txBox="1">
            <a:spLocks noGrp="1"/>
          </p:cNvSpPr>
          <p:nvPr>
            <p:ph type="title"/>
          </p:nvPr>
        </p:nvSpPr>
        <p:spPr>
          <a:xfrm>
            <a:off x="233781" y="256779"/>
            <a:ext cx="7772345" cy="362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it-IT" sz="3200">
                <a:solidFill>
                  <a:schemeClr val="lt1"/>
                </a:solidFill>
              </a:rPr>
              <a:t>World Ocean Day June 2023</a:t>
            </a:r>
            <a:r>
              <a:rPr lang="it-IT" sz="3200"/>
              <a:t/>
            </a:r>
            <a:br>
              <a:rPr lang="it-IT" sz="3200"/>
            </a:br>
            <a:endParaRPr sz="3200"/>
          </a:p>
        </p:txBody>
      </p:sp>
      <p:pic>
        <p:nvPicPr>
          <p:cNvPr id="121" name="Google Shape;121;p17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79691" y="728137"/>
            <a:ext cx="2069902" cy="1552427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7"/>
          <p:cNvSpPr txBox="1"/>
          <p:nvPr/>
        </p:nvSpPr>
        <p:spPr>
          <a:xfrm>
            <a:off x="6569653" y="2737039"/>
            <a:ext cx="217424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WOD23 / Tsunami area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17"/>
          <p:cNvSpPr txBox="1"/>
          <p:nvPr/>
        </p:nvSpPr>
        <p:spPr>
          <a:xfrm>
            <a:off x="0" y="2571750"/>
            <a:ext cx="16233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Santa Severa </a:t>
            </a:r>
            <a:r>
              <a:rPr lang="it-IT" sz="1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Castle</a:t>
            </a:r>
            <a:r>
              <a:rPr lang="it-IT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it-IT" sz="12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central</a:t>
            </a:r>
            <a:r>
              <a:rPr lang="it-IT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2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Tyrrhenian</a:t>
            </a:r>
            <a:r>
              <a:rPr lang="it-IT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2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sea</a:t>
            </a:r>
            <a:r>
              <a:rPr lang="it-IT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it-IT" sz="12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near</a:t>
            </a:r>
            <a:r>
              <a:rPr lang="it-IT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Rome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17"/>
          <p:cNvSpPr txBox="1"/>
          <p:nvPr/>
        </p:nvSpPr>
        <p:spPr>
          <a:xfrm>
            <a:off x="2314189" y="4621858"/>
            <a:ext cx="2174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rgbClr val="0070C0"/>
                </a:solidFill>
              </a:rPr>
              <a:t>WOD23 / Tsunami pool</a:t>
            </a:r>
            <a:endParaRPr sz="1400" b="1" i="0" u="none" strike="noStrike" cap="none">
              <a:solidFill>
                <a:srgbClr val="0070C0"/>
              </a:solidFill>
            </a:endParaRPr>
          </a:p>
        </p:txBody>
      </p:sp>
      <p:pic>
        <p:nvPicPr>
          <p:cNvPr id="128" name="Google Shape;128;p17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9151" y="514347"/>
            <a:ext cx="3037490" cy="1936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Vasca_cu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05266" y="2639336"/>
            <a:ext cx="3322836" cy="1827560"/>
          </a:xfrm>
          <a:prstGeom prst="rect">
            <a:avLst/>
          </a:prstGeom>
        </p:spPr>
      </p:pic>
      <p:pic>
        <p:nvPicPr>
          <p:cNvPr id="3" name="Quiz_tsunami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72240" y="2639336"/>
            <a:ext cx="3275790" cy="184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79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434" y="0"/>
            <a:ext cx="828097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50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0602" y="-153130"/>
            <a:ext cx="4585268" cy="678251"/>
          </a:xfrm>
        </p:spPr>
        <p:txBody>
          <a:bodyPr>
            <a:norm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The </a:t>
            </a:r>
            <a:r>
              <a:rPr lang="it-IT" sz="2400" dirty="0" err="1" smtClean="0">
                <a:solidFill>
                  <a:schemeClr val="bg1"/>
                </a:solidFill>
              </a:rPr>
              <a:t>three</a:t>
            </a:r>
            <a:r>
              <a:rPr lang="it-IT" sz="2400" dirty="0" smtClean="0">
                <a:solidFill>
                  <a:schemeClr val="bg1"/>
                </a:solidFill>
              </a:rPr>
              <a:t> (+2) </a:t>
            </a:r>
            <a:r>
              <a:rPr lang="it-IT" sz="2400" dirty="0" err="1" smtClean="0">
                <a:solidFill>
                  <a:schemeClr val="bg1"/>
                </a:solidFill>
              </a:rPr>
              <a:t>Italian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pilot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sites</a:t>
            </a:r>
            <a:endParaRPr lang="it-IT" sz="2400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0320" y="944034"/>
            <a:ext cx="5367391" cy="3582840"/>
          </a:xfrm>
          <a:prstGeom prst="rect">
            <a:avLst/>
          </a:prstGeom>
        </p:spPr>
      </p:pic>
      <p:sp>
        <p:nvSpPr>
          <p:cNvPr id="5" name="Rettangolo con angoli arrotondati 23">
            <a:extLst>
              <a:ext uri="{FF2B5EF4-FFF2-40B4-BE49-F238E27FC236}">
                <a16:creationId xmlns="" xmlns:a16="http://schemas.microsoft.com/office/drawing/2014/main" id="{F0D012A7-BC60-1A49-8947-DBA247F592F3}"/>
              </a:ext>
            </a:extLst>
          </p:cNvPr>
          <p:cNvSpPr/>
          <p:nvPr/>
        </p:nvSpPr>
        <p:spPr>
          <a:xfrm>
            <a:off x="0" y="2498010"/>
            <a:ext cx="1710320" cy="783346"/>
          </a:xfrm>
          <a:prstGeom prst="roundRect">
            <a:avLst/>
          </a:prstGeom>
          <a:solidFill>
            <a:schemeClr val="bg2">
              <a:lumMod val="20000"/>
              <a:lumOff val="8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1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Palmi</a:t>
            </a:r>
            <a:r>
              <a:rPr lang="it-IT" sz="11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it-IT" sz="11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Calabria</a:t>
            </a:r>
          </a:p>
          <a:p>
            <a:r>
              <a:rPr lang="it-IT" sz="11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it-IT" sz="11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op</a:t>
            </a:r>
            <a:r>
              <a:rPr lang="it-IT" sz="11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. 17,000</a:t>
            </a:r>
          </a:p>
          <a:p>
            <a:r>
              <a:rPr lang="it-IT" sz="11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Medium-High </a:t>
            </a:r>
            <a:r>
              <a:rPr lang="it-IT" sz="11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Hazard</a:t>
            </a:r>
            <a:endParaRPr lang="it-IT" sz="11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it-IT" sz="11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Local TR Board: 12/2020</a:t>
            </a:r>
            <a:endParaRPr lang="it-IT" sz="11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Rettangolo con angoli arrotondati 24">
            <a:extLst>
              <a:ext uri="{FF2B5EF4-FFF2-40B4-BE49-F238E27FC236}">
                <a16:creationId xmlns="" xmlns:a16="http://schemas.microsoft.com/office/drawing/2014/main" id="{172F00D4-18A0-D44F-BAF4-44005A059C9A}"/>
              </a:ext>
            </a:extLst>
          </p:cNvPr>
          <p:cNvSpPr/>
          <p:nvPr/>
        </p:nvSpPr>
        <p:spPr>
          <a:xfrm>
            <a:off x="7178978" y="3281356"/>
            <a:ext cx="1847328" cy="910867"/>
          </a:xfrm>
          <a:prstGeom prst="roundRect">
            <a:avLst/>
          </a:prstGeom>
          <a:solidFill>
            <a:schemeClr val="bg2">
              <a:lumMod val="20000"/>
              <a:lumOff val="8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1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Marzamemi-Pachino</a:t>
            </a:r>
            <a:r>
              <a:rPr lang="it-IT" sz="11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it-IT" sz="1100" dirty="0" err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Sicily</a:t>
            </a:r>
            <a:endParaRPr lang="it-IT" sz="1100" dirty="0" smtClean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it-IT" sz="11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Pop. 376 / 21,000</a:t>
            </a:r>
            <a:endParaRPr lang="it-IT" sz="11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it-IT" sz="1100" dirty="0" err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Ionian</a:t>
            </a:r>
            <a:r>
              <a:rPr lang="it-IT" sz="11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- High </a:t>
            </a:r>
            <a:r>
              <a:rPr lang="it-IT" sz="11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Hazard</a:t>
            </a:r>
            <a:endParaRPr lang="it-IT" sz="11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it-IT" sz="11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Local TR Board: 04/2021</a:t>
            </a:r>
            <a:endParaRPr lang="it-IT" sz="11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Rettangolo con angoli arrotondati 21">
            <a:extLst>
              <a:ext uri="{FF2B5EF4-FFF2-40B4-BE49-F238E27FC236}">
                <a16:creationId xmlns="" xmlns:a16="http://schemas.microsoft.com/office/drawing/2014/main" id="{F2E7C473-F097-5441-A37C-28CB2DD75B27}"/>
              </a:ext>
            </a:extLst>
          </p:cNvPr>
          <p:cNvSpPr/>
          <p:nvPr/>
        </p:nvSpPr>
        <p:spPr>
          <a:xfrm>
            <a:off x="0" y="1443667"/>
            <a:ext cx="1656002" cy="753236"/>
          </a:xfrm>
          <a:prstGeom prst="roundRect">
            <a:avLst/>
          </a:prstGeom>
          <a:solidFill>
            <a:schemeClr val="bg2">
              <a:lumMod val="20000"/>
              <a:lumOff val="8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1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Minturno</a:t>
            </a:r>
            <a:r>
              <a:rPr lang="it-IT" sz="11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it-IT" sz="11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Latium </a:t>
            </a:r>
          </a:p>
          <a:p>
            <a:r>
              <a:rPr lang="it-IT" sz="11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it-IT" sz="11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op</a:t>
            </a:r>
            <a:r>
              <a:rPr lang="it-IT" sz="11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. 19,700</a:t>
            </a:r>
          </a:p>
          <a:p>
            <a:r>
              <a:rPr lang="it-IT" sz="11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Medium-</a:t>
            </a:r>
            <a:r>
              <a:rPr lang="it-IT" sz="1100" dirty="0" err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Low</a:t>
            </a:r>
            <a:r>
              <a:rPr lang="it-IT" sz="11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1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Hazard</a:t>
            </a:r>
            <a:endParaRPr lang="it-IT" sz="11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it-IT" sz="11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Local </a:t>
            </a:r>
            <a:r>
              <a:rPr lang="it-IT" sz="11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TR Board</a:t>
            </a:r>
            <a:r>
              <a:rPr lang="it-IT" sz="11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it-IT" sz="11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03/2021</a:t>
            </a:r>
            <a:endParaRPr lang="it-IT" sz="11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9" name="Connettore 2 8"/>
          <p:cNvCxnSpPr>
            <a:stCxn id="7" idx="3"/>
          </p:cNvCxnSpPr>
          <p:nvPr/>
        </p:nvCxnSpPr>
        <p:spPr>
          <a:xfrm>
            <a:off x="1656002" y="1820285"/>
            <a:ext cx="2710515" cy="91264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>
            <a:stCxn id="5" idx="3"/>
          </p:cNvCxnSpPr>
          <p:nvPr/>
        </p:nvCxnSpPr>
        <p:spPr>
          <a:xfrm>
            <a:off x="1710320" y="2889683"/>
            <a:ext cx="3169498" cy="65734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>
            <a:stCxn id="6" idx="1"/>
          </p:cNvCxnSpPr>
          <p:nvPr/>
        </p:nvCxnSpPr>
        <p:spPr>
          <a:xfrm flipH="1">
            <a:off x="4843310" y="3736790"/>
            <a:ext cx="2335668" cy="11093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1481741" y="478473"/>
            <a:ext cx="5773148" cy="33855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b="1" dirty="0" err="1" smtClean="0">
                <a:solidFill>
                  <a:schemeClr val="bg2">
                    <a:lumMod val="75000"/>
                  </a:schemeClr>
                </a:solidFill>
              </a:rPr>
              <a:t>Italian</a:t>
            </a:r>
            <a:r>
              <a:rPr lang="it-IT" sz="1600" b="1" dirty="0" smtClean="0">
                <a:solidFill>
                  <a:schemeClr val="bg2">
                    <a:lumMod val="75000"/>
                  </a:schemeClr>
                </a:solidFill>
              </a:rPr>
              <a:t> National Tsunami Ready Board: </a:t>
            </a:r>
            <a:r>
              <a:rPr lang="it-IT" sz="1600" b="1" dirty="0" err="1" smtClean="0">
                <a:solidFill>
                  <a:schemeClr val="bg2">
                    <a:lumMod val="75000"/>
                  </a:schemeClr>
                </a:solidFill>
              </a:rPr>
              <a:t>May</a:t>
            </a:r>
            <a:r>
              <a:rPr lang="it-IT" sz="1600" b="1" dirty="0" smtClean="0">
                <a:solidFill>
                  <a:schemeClr val="bg2">
                    <a:lumMod val="75000"/>
                  </a:schemeClr>
                </a:solidFill>
              </a:rPr>
              <a:t> 4, 2021</a:t>
            </a:r>
            <a:endParaRPr lang="it-IT" sz="1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="" xmlns:a16="http://schemas.microsoft.com/office/drawing/2014/main" id="{8BC3068C-29CC-C147-9258-EA3DCA9B55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2298" y="-148887"/>
            <a:ext cx="674008" cy="674008"/>
          </a:xfrm>
          <a:prstGeom prst="rect">
            <a:avLst/>
          </a:prstGeom>
        </p:spPr>
      </p:pic>
      <p:sp>
        <p:nvSpPr>
          <p:cNvPr id="21" name="Rettangolo con angoli arrotondati 24">
            <a:extLst>
              <a:ext uri="{FF2B5EF4-FFF2-40B4-BE49-F238E27FC236}">
                <a16:creationId xmlns="" xmlns:a16="http://schemas.microsoft.com/office/drawing/2014/main" id="{172F00D4-18A0-D44F-BAF4-44005A059C9A}"/>
              </a:ext>
            </a:extLst>
          </p:cNvPr>
          <p:cNvSpPr/>
          <p:nvPr/>
        </p:nvSpPr>
        <p:spPr>
          <a:xfrm>
            <a:off x="7296672" y="2168261"/>
            <a:ext cx="1847328" cy="910867"/>
          </a:xfrm>
          <a:prstGeom prst="roundRect">
            <a:avLst/>
          </a:prstGeom>
          <a:solidFill>
            <a:schemeClr val="accent3">
              <a:lumMod val="40000"/>
              <a:lumOff val="6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100" b="1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Otranto</a:t>
            </a:r>
            <a:r>
              <a:rPr lang="it-IT" sz="11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, Apulia</a:t>
            </a:r>
          </a:p>
          <a:p>
            <a:r>
              <a:rPr lang="it-IT" sz="11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Pop. 5,769</a:t>
            </a:r>
          </a:p>
          <a:p>
            <a:r>
              <a:rPr lang="it-IT" sz="1100" dirty="0" err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Adriatic</a:t>
            </a:r>
            <a:r>
              <a:rPr lang="it-IT" sz="11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- High </a:t>
            </a:r>
            <a:r>
              <a:rPr lang="it-IT" sz="1100" dirty="0" err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Hazard</a:t>
            </a:r>
            <a:endParaRPr lang="it-IT" sz="11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it-IT" sz="11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Local TR Board: </a:t>
            </a:r>
            <a:r>
              <a:rPr lang="it-IT" sz="11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10/2023</a:t>
            </a:r>
            <a:endParaRPr lang="it-IT" sz="11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22" name="Connettore 2 21"/>
          <p:cNvCxnSpPr/>
          <p:nvPr/>
        </p:nvCxnSpPr>
        <p:spPr>
          <a:xfrm flipH="1">
            <a:off x="5521569" y="2598664"/>
            <a:ext cx="1775103" cy="394121"/>
          </a:xfrm>
          <a:prstGeom prst="straightConnector1">
            <a:avLst/>
          </a:prstGeom>
          <a:ln w="19050">
            <a:solidFill>
              <a:schemeClr val="accent3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tangolo con angoli arrotondati 24">
            <a:extLst>
              <a:ext uri="{FF2B5EF4-FFF2-40B4-BE49-F238E27FC236}">
                <a16:creationId xmlns="" xmlns:a16="http://schemas.microsoft.com/office/drawing/2014/main" id="{172F00D4-18A0-D44F-BAF4-44005A059C9A}"/>
              </a:ext>
            </a:extLst>
          </p:cNvPr>
          <p:cNvSpPr/>
          <p:nvPr/>
        </p:nvSpPr>
        <p:spPr>
          <a:xfrm>
            <a:off x="7254889" y="1042192"/>
            <a:ext cx="1847328" cy="910867"/>
          </a:xfrm>
          <a:prstGeom prst="roundRect">
            <a:avLst/>
          </a:prstGeom>
          <a:solidFill>
            <a:schemeClr val="accent6">
              <a:lumMod val="40000"/>
              <a:lumOff val="6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100" b="1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Stromboli </a:t>
            </a:r>
            <a:r>
              <a:rPr lang="it-IT" sz="1100" b="1" dirty="0" err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volcano</a:t>
            </a:r>
            <a:r>
              <a:rPr lang="it-IT" sz="11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it-IT" sz="1100" dirty="0" err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Tyrrhenian</a:t>
            </a:r>
            <a:r>
              <a:rPr lang="it-IT" sz="11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100" dirty="0" err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sea</a:t>
            </a:r>
            <a:endParaRPr lang="it-IT" sz="1100" dirty="0" smtClean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it-IT" sz="11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Pop. 450 / n,000 (</a:t>
            </a:r>
            <a:r>
              <a:rPr lang="it-IT" sz="1100" dirty="0" err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summer</a:t>
            </a:r>
            <a:r>
              <a:rPr lang="it-IT" sz="11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r>
              <a:rPr lang="it-IT" sz="11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High </a:t>
            </a:r>
            <a:r>
              <a:rPr lang="it-IT" sz="1100" dirty="0" err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Hazard</a:t>
            </a:r>
            <a:r>
              <a:rPr lang="it-IT" sz="11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it-IT" sz="11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it-IT" sz="11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In progress: </a:t>
            </a:r>
            <a:r>
              <a:rPr lang="it-IT" sz="1100" dirty="0" err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July</a:t>
            </a:r>
            <a:r>
              <a:rPr lang="it-IT" sz="11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2023</a:t>
            </a:r>
            <a:endParaRPr lang="it-IT" sz="11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26" name="Connettore 2 25"/>
          <p:cNvCxnSpPr/>
          <p:nvPr/>
        </p:nvCxnSpPr>
        <p:spPr>
          <a:xfrm flipH="1">
            <a:off x="4787922" y="1520757"/>
            <a:ext cx="2466968" cy="1760599"/>
          </a:xfrm>
          <a:prstGeom prst="straightConnector1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2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9" grpId="0" animBg="1"/>
      <p:bldP spid="21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15;p3">
            <a:extLst>
              <a:ext uri="{FF2B5EF4-FFF2-40B4-BE49-F238E27FC236}">
                <a16:creationId xmlns:a16="http://schemas.microsoft.com/office/drawing/2014/main" xmlns="" id="{7616C54C-F8F6-5DBD-49D4-5E181EADB64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891" y="2647755"/>
            <a:ext cx="2056083" cy="2265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9C19BDF-3966-CFF7-C887-D2C6D1752C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0258" y="3041056"/>
            <a:ext cx="1751742" cy="1642298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xmlns="" id="{CAF39D48-1971-3239-B128-3069EF159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8057" y="714654"/>
            <a:ext cx="3223787" cy="134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8CBD1AAD-0489-28D5-47A7-8277E36DE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1149" y="2554670"/>
            <a:ext cx="3767249" cy="245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70CB5F8-F27C-75D1-0A5E-4D3F727C4840}"/>
              </a:ext>
            </a:extLst>
          </p:cNvPr>
          <p:cNvSpPr txBox="1"/>
          <p:nvPr/>
        </p:nvSpPr>
        <p:spPr>
          <a:xfrm>
            <a:off x="164306" y="2497544"/>
            <a:ext cx="17059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050" dirty="0"/>
              <a:t>Source of tsunami events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2FE5965-48D2-A94D-EE8D-1463B0B54F45}"/>
              </a:ext>
            </a:extLst>
          </p:cNvPr>
          <p:cNvSpPr txBox="1"/>
          <p:nvPr/>
        </p:nvSpPr>
        <p:spPr>
          <a:xfrm>
            <a:off x="3059914" y="2764057"/>
            <a:ext cx="78579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050" dirty="0"/>
              <a:t>Scenarios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FE770F3-BE6D-4006-9F39-AE5B066A0D17}"/>
              </a:ext>
            </a:extLst>
          </p:cNvPr>
          <p:cNvSpPr txBox="1"/>
          <p:nvPr/>
        </p:nvSpPr>
        <p:spPr>
          <a:xfrm>
            <a:off x="6438822" y="2274681"/>
            <a:ext cx="18245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050" dirty="0"/>
              <a:t>Forecasting methods (PTF)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873F0AB-B5C4-E7CF-4A05-F0C1D6635643}"/>
              </a:ext>
            </a:extLst>
          </p:cNvPr>
          <p:cNvSpPr txBox="1"/>
          <p:nvPr/>
        </p:nvSpPr>
        <p:spPr>
          <a:xfrm>
            <a:off x="2281226" y="-13997"/>
            <a:ext cx="462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800" b="1" dirty="0">
                <a:solidFill>
                  <a:schemeClr val="bg1"/>
                </a:solidFill>
              </a:rPr>
              <a:t>Global, Regional and Site-Specific PTHA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7E0E2EF6-2717-569B-A121-E471AC516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50" y="566068"/>
            <a:ext cx="3015264" cy="164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580282D-7967-1D30-1141-E4EE5FDEEF4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6768" y="584529"/>
            <a:ext cx="2164435" cy="16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3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>
                <a:solidFill>
                  <a:schemeClr val="bg2">
                    <a:lumMod val="75000"/>
                  </a:schemeClr>
                </a:solidFill>
              </a:rPr>
              <a:t>Minturno</a:t>
            </a:r>
            <a:endParaRPr lang="it-IT"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>
          <a:xfrm>
            <a:off x="457200" y="912475"/>
            <a:ext cx="8229600" cy="3394472"/>
          </a:xfrm>
        </p:spPr>
        <p:txBody>
          <a:bodyPr>
            <a:normAutofit/>
          </a:bodyPr>
          <a:lstStyle/>
          <a:p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</a:rPr>
              <a:t>January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</a:rPr>
              <a:t> 17, 2024: joint meeting TRLC + TRNB</a:t>
            </a:r>
          </a:p>
          <a:p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</a:rPr>
              <a:t>February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</a:rPr>
              <a:t> 1, 2024: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</a:rPr>
              <a:t>Formal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</a:rPr>
              <a:t>approval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</a:rPr>
              <a:t> by the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</a:rPr>
              <a:t>municipal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</a:rPr>
              <a:t>council</a:t>
            </a:r>
            <a:endParaRPr lang="it-IT" sz="2000" dirty="0"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it-IT" sz="2000" dirty="0" err="1">
                <a:solidFill>
                  <a:schemeClr val="bg2">
                    <a:lumMod val="75000"/>
                  </a:schemeClr>
                </a:solidFill>
              </a:rPr>
              <a:t>February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</a:rPr>
              <a:t>2, 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</a:rPr>
              <a:t>2024: TR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</a:rPr>
              <a:t>forms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</a:rPr>
              <a:t>delivered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</a:rPr>
              <a:t> to 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</a:rPr>
              <a:t>TRNB for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</a:rPr>
              <a:t>evaluation</a:t>
            </a:r>
            <a:endParaRPr lang="it-IT" sz="2000" dirty="0">
              <a:solidFill>
                <a:schemeClr val="bg2">
                  <a:lumMod val="75000"/>
                </a:schemeClr>
              </a:solidFill>
            </a:endParaRPr>
          </a:p>
          <a:p>
            <a:endParaRPr lang="it-IT" sz="20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223" y="2143182"/>
            <a:ext cx="4017195" cy="26442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CasellaDiTesto 1"/>
          <p:cNvSpPr txBox="1"/>
          <p:nvPr/>
        </p:nvSpPr>
        <p:spPr>
          <a:xfrm>
            <a:off x="5034337" y="2747362"/>
            <a:ext cx="401719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Tsunami Ready, ok to the </a:t>
            </a:r>
            <a:r>
              <a:rPr lang="it-IT" b="1" dirty="0" err="1" smtClean="0"/>
              <a:t>advancement</a:t>
            </a:r>
            <a:endParaRPr lang="it-IT" b="1" dirty="0" smtClean="0"/>
          </a:p>
          <a:p>
            <a:r>
              <a:rPr lang="it-IT" sz="1100" b="1" dirty="0" smtClean="0"/>
              <a:t>The </a:t>
            </a:r>
            <a:r>
              <a:rPr lang="it-IT" sz="1100" b="1" dirty="0" err="1" smtClean="0"/>
              <a:t>event</a:t>
            </a:r>
            <a:r>
              <a:rPr lang="it-IT" sz="1100" b="1" dirty="0" smtClean="0"/>
              <a:t> </a:t>
            </a:r>
            <a:r>
              <a:rPr lang="it-IT" sz="1100" dirty="0" smtClean="0"/>
              <a:t>The Local </a:t>
            </a:r>
            <a:r>
              <a:rPr lang="it-IT" sz="1100" dirty="0" err="1" smtClean="0"/>
              <a:t>Committee</a:t>
            </a:r>
            <a:r>
              <a:rPr lang="it-IT" sz="1100" dirty="0" smtClean="0"/>
              <a:t> </a:t>
            </a:r>
            <a:r>
              <a:rPr lang="it-IT" sz="1100" dirty="0" err="1" smtClean="0"/>
              <a:t>met</a:t>
            </a:r>
            <a:r>
              <a:rPr lang="it-IT" sz="1100" dirty="0" smtClean="0"/>
              <a:t> in the city</a:t>
            </a:r>
          </a:p>
          <a:p>
            <a:endParaRPr lang="it-IT" sz="1200" dirty="0" smtClean="0"/>
          </a:p>
          <a:p>
            <a:r>
              <a:rPr lang="it-IT" sz="1200" i="1" dirty="0" smtClean="0"/>
              <a:t>Latina oggi, </a:t>
            </a:r>
            <a:r>
              <a:rPr lang="it-IT" sz="1200" i="1" dirty="0" err="1" smtClean="0"/>
              <a:t>January</a:t>
            </a:r>
            <a:r>
              <a:rPr lang="it-IT" sz="1200" i="1" dirty="0" smtClean="0"/>
              <a:t> 20, 2024</a:t>
            </a:r>
            <a:endParaRPr lang="it-IT" sz="1200" i="1" dirty="0"/>
          </a:p>
        </p:txBody>
      </p:sp>
    </p:spTree>
    <p:extLst>
      <p:ext uri="{BB962C8B-B14F-4D97-AF65-F5344CB8AC3E}">
        <p14:creationId xmlns:p14="http://schemas.microsoft.com/office/powerpoint/2010/main" val="163442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-2132049" y="254855"/>
            <a:ext cx="8229600" cy="857250"/>
          </a:xfrm>
        </p:spPr>
        <p:txBody>
          <a:bodyPr>
            <a:normAutofit/>
          </a:bodyPr>
          <a:lstStyle/>
          <a:p>
            <a:r>
              <a:rPr lang="it-IT" sz="2000" b="1" dirty="0" smtClean="0">
                <a:solidFill>
                  <a:srgbClr val="C00000"/>
                </a:solidFill>
              </a:rPr>
              <a:t>Stromboli </a:t>
            </a:r>
            <a:r>
              <a:rPr lang="it-IT" sz="2000" b="1" dirty="0" err="1" smtClean="0">
                <a:solidFill>
                  <a:srgbClr val="C00000"/>
                </a:solidFill>
              </a:rPr>
              <a:t>towards</a:t>
            </a:r>
            <a:r>
              <a:rPr lang="it-IT" sz="2000" b="1" dirty="0" smtClean="0">
                <a:solidFill>
                  <a:srgbClr val="C00000"/>
                </a:solidFill>
              </a:rPr>
              <a:t> Tsunami Ready</a:t>
            </a:r>
            <a:br>
              <a:rPr lang="it-IT" sz="2000" b="1" dirty="0" smtClean="0">
                <a:solidFill>
                  <a:srgbClr val="C00000"/>
                </a:solidFill>
              </a:rPr>
            </a:br>
            <a:r>
              <a:rPr lang="it-IT" sz="2000" b="1" dirty="0" smtClean="0">
                <a:solidFill>
                  <a:srgbClr val="C00000"/>
                </a:solidFill>
              </a:rPr>
              <a:t>(first case of a </a:t>
            </a:r>
            <a:r>
              <a:rPr lang="it-IT" sz="2000" b="1" dirty="0" err="1" smtClean="0">
                <a:solidFill>
                  <a:srgbClr val="C00000"/>
                </a:solidFill>
              </a:rPr>
              <a:t>volcano</a:t>
            </a:r>
            <a:r>
              <a:rPr lang="it-IT" sz="2000" b="1" dirty="0" smtClean="0">
                <a:solidFill>
                  <a:srgbClr val="C00000"/>
                </a:solidFill>
              </a:rPr>
              <a:t>)</a:t>
            </a:r>
            <a:endParaRPr lang="it-IT" sz="2000" b="1" dirty="0">
              <a:solidFill>
                <a:srgbClr val="C00000"/>
              </a:solidFill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>
          <a:xfrm>
            <a:off x="3842532" y="385529"/>
            <a:ext cx="5496674" cy="3556390"/>
          </a:xfrm>
        </p:spPr>
        <p:txBody>
          <a:bodyPr>
            <a:normAutofit/>
          </a:bodyPr>
          <a:lstStyle/>
          <a:p>
            <a:r>
              <a:rPr lang="it-IT" sz="1600" dirty="0" err="1" smtClean="0"/>
              <a:t>Mayor’s</a:t>
            </a:r>
            <a:r>
              <a:rPr lang="it-IT" sz="1600" dirty="0" smtClean="0"/>
              <a:t> </a:t>
            </a:r>
            <a:r>
              <a:rPr lang="it-IT" sz="1600" dirty="0" err="1" smtClean="0"/>
              <a:t>decision</a:t>
            </a:r>
            <a:r>
              <a:rPr lang="it-IT" sz="1600" dirty="0" smtClean="0"/>
              <a:t> (2023)</a:t>
            </a:r>
          </a:p>
          <a:p>
            <a:r>
              <a:rPr lang="it-IT" sz="1600" dirty="0" err="1" smtClean="0"/>
              <a:t>Risks</a:t>
            </a:r>
            <a:r>
              <a:rPr lang="it-IT" sz="1600" dirty="0" smtClean="0"/>
              <a:t> on the </a:t>
            </a:r>
            <a:r>
              <a:rPr lang="it-IT" sz="1600" dirty="0" err="1" smtClean="0"/>
              <a:t>volcano</a:t>
            </a:r>
            <a:r>
              <a:rPr lang="it-IT" sz="1600" dirty="0" smtClean="0"/>
              <a:t> are </a:t>
            </a:r>
            <a:r>
              <a:rPr lang="it-IT" sz="1600" dirty="0" err="1" smtClean="0"/>
              <a:t>obvious</a:t>
            </a:r>
            <a:r>
              <a:rPr lang="it-IT" sz="1600" dirty="0" smtClean="0"/>
              <a:t> (more the </a:t>
            </a:r>
            <a:r>
              <a:rPr lang="it-IT" sz="1600" dirty="0" err="1" smtClean="0"/>
              <a:t>volcanic</a:t>
            </a:r>
            <a:r>
              <a:rPr lang="it-IT" sz="1600" dirty="0" smtClean="0"/>
              <a:t> </a:t>
            </a:r>
            <a:r>
              <a:rPr lang="it-IT" sz="1600" dirty="0" err="1" smtClean="0"/>
              <a:t>ones</a:t>
            </a:r>
            <a:r>
              <a:rPr lang="it-IT" sz="1600" dirty="0" smtClean="0"/>
              <a:t>)</a:t>
            </a:r>
          </a:p>
          <a:p>
            <a:r>
              <a:rPr lang="it-IT" sz="1600" dirty="0" smtClean="0"/>
              <a:t>New </a:t>
            </a:r>
            <a:r>
              <a:rPr lang="it-IT" sz="1600" dirty="0" err="1" smtClean="0"/>
              <a:t>sirens</a:t>
            </a:r>
            <a:r>
              <a:rPr lang="it-IT" sz="1600" dirty="0" smtClean="0"/>
              <a:t> (2024)</a:t>
            </a:r>
          </a:p>
          <a:p>
            <a:r>
              <a:rPr lang="it-IT" sz="1600" dirty="0" err="1" smtClean="0"/>
              <a:t>Signage</a:t>
            </a:r>
            <a:r>
              <a:rPr lang="it-IT" sz="1600" dirty="0" smtClean="0"/>
              <a:t> (to be </a:t>
            </a:r>
            <a:r>
              <a:rPr lang="it-IT" sz="1600" dirty="0" err="1" smtClean="0"/>
              <a:t>improved</a:t>
            </a:r>
            <a:r>
              <a:rPr lang="it-IT" sz="1600" dirty="0" smtClean="0"/>
              <a:t>)</a:t>
            </a:r>
          </a:p>
          <a:p>
            <a:r>
              <a:rPr lang="it-IT" sz="1600" dirty="0" smtClean="0"/>
              <a:t>INGV info </a:t>
            </a:r>
            <a:r>
              <a:rPr lang="it-IT" sz="1600" dirty="0" err="1" smtClean="0"/>
              <a:t>point</a:t>
            </a:r>
            <a:r>
              <a:rPr lang="it-IT" sz="1600" dirty="0" smtClean="0"/>
              <a:t> on the </a:t>
            </a:r>
            <a:r>
              <a:rPr lang="it-IT" sz="1600" dirty="0" err="1" smtClean="0"/>
              <a:t>island</a:t>
            </a:r>
            <a:endParaRPr lang="it-IT" sz="1600" dirty="0" smtClean="0"/>
          </a:p>
          <a:p>
            <a:r>
              <a:rPr lang="it-IT" sz="1600" dirty="0"/>
              <a:t>L</a:t>
            </a:r>
            <a:r>
              <a:rPr lang="it-IT" sz="1600" dirty="0" smtClean="0"/>
              <a:t>ocal TWS with </a:t>
            </a:r>
            <a:r>
              <a:rPr lang="it-IT" sz="1600" dirty="0" err="1" smtClean="0"/>
              <a:t>automatic</a:t>
            </a:r>
            <a:r>
              <a:rPr lang="it-IT" sz="1600" dirty="0" smtClean="0"/>
              <a:t> </a:t>
            </a:r>
            <a:r>
              <a:rPr lang="it-IT" sz="1600" dirty="0" err="1" smtClean="0"/>
              <a:t>activation</a:t>
            </a:r>
            <a:r>
              <a:rPr lang="it-IT" sz="1600" dirty="0" smtClean="0"/>
              <a:t> of </a:t>
            </a:r>
            <a:r>
              <a:rPr lang="it-IT" sz="1600" dirty="0" err="1" smtClean="0"/>
              <a:t>sirens</a:t>
            </a:r>
            <a:r>
              <a:rPr lang="it-IT" sz="1600" dirty="0" smtClean="0"/>
              <a:t>, SMS, email etc. (to be </a:t>
            </a:r>
            <a:r>
              <a:rPr lang="it-IT" sz="1600" dirty="0" err="1" smtClean="0"/>
              <a:t>improved</a:t>
            </a:r>
            <a:r>
              <a:rPr lang="it-IT" sz="1600" dirty="0" smtClean="0"/>
              <a:t>) </a:t>
            </a:r>
            <a:r>
              <a:rPr lang="mr-IN" sz="1600" dirty="0" smtClean="0"/>
              <a:t>–</a:t>
            </a:r>
            <a:r>
              <a:rPr lang="it-IT" sz="1600" dirty="0" smtClean="0"/>
              <a:t> in progress</a:t>
            </a:r>
          </a:p>
          <a:p>
            <a:r>
              <a:rPr lang="it-IT" sz="1600" dirty="0" err="1"/>
              <a:t>Tourists</a:t>
            </a:r>
            <a:r>
              <a:rPr lang="it-IT" sz="1600" dirty="0"/>
              <a:t>’ </a:t>
            </a:r>
            <a:r>
              <a:rPr lang="it-IT" sz="1600" dirty="0" err="1"/>
              <a:t>risk</a:t>
            </a:r>
            <a:r>
              <a:rPr lang="it-IT" sz="1600" dirty="0"/>
              <a:t> </a:t>
            </a:r>
            <a:r>
              <a:rPr lang="it-IT" sz="1600" dirty="0" err="1"/>
              <a:t>perception</a:t>
            </a:r>
            <a:r>
              <a:rPr lang="it-IT" sz="1600" dirty="0"/>
              <a:t> </a:t>
            </a:r>
            <a:r>
              <a:rPr lang="it-IT" sz="1600" dirty="0" err="1"/>
              <a:t>study</a:t>
            </a:r>
            <a:r>
              <a:rPr lang="it-IT" sz="1600" dirty="0"/>
              <a:t> (2023</a:t>
            </a:r>
            <a:r>
              <a:rPr lang="it-IT" sz="1600" dirty="0" smtClean="0"/>
              <a:t>)</a:t>
            </a:r>
            <a:endParaRPr lang="it-IT" sz="16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24" y="1038383"/>
            <a:ext cx="2948362" cy="3931149"/>
          </a:xfrm>
          <a:prstGeom prst="rect">
            <a:avLst/>
          </a:prstGeom>
        </p:spPr>
      </p:pic>
      <p:cxnSp>
        <p:nvCxnSpPr>
          <p:cNvPr id="7" name="Connettore 2 6"/>
          <p:cNvCxnSpPr/>
          <p:nvPr/>
        </p:nvCxnSpPr>
        <p:spPr>
          <a:xfrm flipH="1">
            <a:off x="2465798" y="1165734"/>
            <a:ext cx="1767155" cy="10390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865" y="2414428"/>
            <a:ext cx="5460120" cy="2457054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294652" y="2414428"/>
            <a:ext cx="18493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700 </a:t>
            </a:r>
            <a:r>
              <a:rPr lang="it-IT" dirty="0" err="1" smtClean="0"/>
              <a:t>questionnaires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1919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2"/>
          <p:cNvSpPr txBox="1">
            <a:spLocks noGrp="1"/>
          </p:cNvSpPr>
          <p:nvPr>
            <p:ph type="title"/>
          </p:nvPr>
        </p:nvSpPr>
        <p:spPr>
          <a:xfrm>
            <a:off x="1522417" y="2381812"/>
            <a:ext cx="6172200" cy="37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SzPts val="4400"/>
            </a:pPr>
            <a:r>
              <a:rPr lang="it-IT" sz="3600" b="1" dirty="0" err="1" smtClean="0">
                <a:solidFill>
                  <a:srgbClr val="595959"/>
                </a:solidFill>
              </a:rPr>
              <a:t>Thanks</a:t>
            </a:r>
            <a:r>
              <a:rPr lang="it-IT" sz="2400" dirty="0" smtClean="0">
                <a:solidFill>
                  <a:srgbClr val="595959"/>
                </a:solidFill>
              </a:rPr>
              <a:t/>
            </a:r>
            <a:br>
              <a:rPr lang="it-IT" sz="2400" dirty="0" smtClean="0">
                <a:solidFill>
                  <a:srgbClr val="595959"/>
                </a:solidFill>
              </a:rPr>
            </a:br>
            <a:r>
              <a:rPr lang="it-IT" sz="2400" dirty="0">
                <a:solidFill>
                  <a:srgbClr val="595959"/>
                </a:solidFill>
              </a:rPr>
              <a:t/>
            </a:r>
            <a:br>
              <a:rPr lang="it-IT" sz="2400" dirty="0">
                <a:solidFill>
                  <a:srgbClr val="595959"/>
                </a:solidFill>
              </a:rPr>
            </a:br>
            <a:r>
              <a:rPr lang="it-IT" sz="2400" dirty="0" err="1" smtClean="0">
                <a:solidFill>
                  <a:srgbClr val="595959"/>
                </a:solidFill>
              </a:rPr>
              <a:t>alessandro.amato@ingv.it</a:t>
            </a:r>
            <a:r>
              <a:rPr lang="it-IT" sz="2400" dirty="0" smtClean="0">
                <a:solidFill>
                  <a:srgbClr val="595959"/>
                </a:solidFill>
              </a:rPr>
              <a:t/>
            </a:r>
            <a:br>
              <a:rPr lang="it-IT" sz="2400" dirty="0" smtClean="0">
                <a:solidFill>
                  <a:srgbClr val="595959"/>
                </a:solidFill>
              </a:rPr>
            </a:br>
            <a:r>
              <a:rPr lang="it-IT" sz="2400" dirty="0" smtClean="0">
                <a:solidFill>
                  <a:srgbClr val="595959"/>
                </a:solidFill>
                <a:hlinkClick r:id="rId3"/>
              </a:rPr>
              <a:t>www.cat.ingv.it</a:t>
            </a:r>
            <a:r>
              <a:rPr lang="it-IT" sz="2400" dirty="0">
                <a:solidFill>
                  <a:srgbClr val="595959"/>
                </a:solidFill>
              </a:rPr>
              <a:t> </a:t>
            </a:r>
            <a:r>
              <a:rPr lang="it-IT" sz="2400" dirty="0" smtClean="0">
                <a:solidFill>
                  <a:srgbClr val="595959"/>
                </a:solidFill>
              </a:rPr>
              <a:t/>
            </a:r>
            <a:br>
              <a:rPr lang="it-IT" sz="2400" dirty="0" smtClean="0">
                <a:solidFill>
                  <a:srgbClr val="595959"/>
                </a:solidFill>
              </a:rPr>
            </a:br>
            <a:r>
              <a:rPr lang="it-IT" sz="2400" dirty="0">
                <a:solidFill>
                  <a:srgbClr val="595959"/>
                </a:solidFill>
              </a:rPr>
              <a:t/>
            </a:r>
            <a:br>
              <a:rPr lang="it-IT" sz="2400" dirty="0">
                <a:solidFill>
                  <a:srgbClr val="595959"/>
                </a:solidFill>
              </a:rPr>
            </a:br>
            <a:endParaRPr sz="4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"/>
            <a:ext cx="9144000" cy="5064241"/>
          </a:xfrm>
          <a:prstGeom prst="rect">
            <a:avLst/>
          </a:prstGeo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457200" y="370362"/>
            <a:ext cx="8229600" cy="857250"/>
          </a:xfrm>
        </p:spPr>
        <p:txBody>
          <a:bodyPr>
            <a:normAutofit/>
          </a:bodyPr>
          <a:lstStyle/>
          <a:p>
            <a:r>
              <a:rPr lang="it-IT" sz="3200" dirty="0" err="1" smtClean="0">
                <a:solidFill>
                  <a:schemeClr val="bg1"/>
                </a:solidFill>
              </a:rPr>
              <a:t>Inundation</a:t>
            </a:r>
            <a:r>
              <a:rPr lang="it-IT" sz="3200" dirty="0" smtClean="0">
                <a:solidFill>
                  <a:schemeClr val="bg1"/>
                </a:solidFill>
              </a:rPr>
              <a:t> </a:t>
            </a:r>
            <a:r>
              <a:rPr lang="it-IT" sz="3200" dirty="0" err="1" smtClean="0">
                <a:solidFill>
                  <a:schemeClr val="bg1"/>
                </a:solidFill>
              </a:rPr>
              <a:t>maps</a:t>
            </a:r>
            <a:r>
              <a:rPr lang="it-IT" sz="3200" dirty="0" smtClean="0">
                <a:solidFill>
                  <a:schemeClr val="bg1"/>
                </a:solidFill>
              </a:rPr>
              <a:t> </a:t>
            </a:r>
            <a:r>
              <a:rPr lang="it-IT" sz="3200" dirty="0" err="1" smtClean="0">
                <a:solidFill>
                  <a:schemeClr val="bg1"/>
                </a:solidFill>
              </a:rPr>
              <a:t>updates</a:t>
            </a:r>
            <a:r>
              <a:rPr lang="it-IT" sz="3200" dirty="0" smtClean="0">
                <a:solidFill>
                  <a:schemeClr val="bg1"/>
                </a:solidFill>
              </a:rPr>
              <a:t> (ISPRA)</a:t>
            </a:r>
            <a:endParaRPr lang="it-IT" sz="3200" dirty="0">
              <a:solidFill>
                <a:schemeClr val="bg1"/>
              </a:solidFill>
            </a:endParaRPr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>
          <a:xfrm>
            <a:off x="457200" y="1227612"/>
            <a:ext cx="8229600" cy="3757426"/>
          </a:xfrm>
          <a:solidFill>
            <a:schemeClr val="tx2">
              <a:lumMod val="75000"/>
              <a:alpha val="39000"/>
            </a:schemeClr>
          </a:solidFill>
        </p:spPr>
        <p:txBody>
          <a:bodyPr>
            <a:normAutofit fontScale="47500" lnSpcReduction="20000"/>
          </a:bodyPr>
          <a:lstStyle/>
          <a:p>
            <a:pPr>
              <a:spcAft>
                <a:spcPts val="300"/>
              </a:spcAft>
            </a:pPr>
            <a:r>
              <a:rPr lang="it-IT" dirty="0" err="1" smtClean="0">
                <a:solidFill>
                  <a:schemeClr val="bg1"/>
                </a:solidFill>
              </a:rPr>
              <a:t>Maintenance</a:t>
            </a:r>
            <a:r>
              <a:rPr lang="it-IT" dirty="0" smtClean="0">
                <a:solidFill>
                  <a:schemeClr val="bg1"/>
                </a:solidFill>
              </a:rPr>
              <a:t> of the website for </a:t>
            </a:r>
            <a:r>
              <a:rPr lang="it-IT" dirty="0" err="1" smtClean="0">
                <a:solidFill>
                  <a:schemeClr val="bg1"/>
                </a:solidFill>
              </a:rPr>
              <a:t>visualization</a:t>
            </a:r>
            <a:r>
              <a:rPr lang="it-IT" dirty="0" smtClean="0">
                <a:solidFill>
                  <a:schemeClr val="bg1"/>
                </a:solidFill>
              </a:rPr>
              <a:t> and download of </a:t>
            </a:r>
            <a:r>
              <a:rPr lang="it-IT" dirty="0" err="1" smtClean="0">
                <a:solidFill>
                  <a:schemeClr val="bg1"/>
                </a:solidFill>
              </a:rPr>
              <a:t>inundation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zones</a:t>
            </a:r>
            <a:r>
              <a:rPr lang="it-IT" dirty="0" smtClean="0">
                <a:solidFill>
                  <a:schemeClr val="bg1"/>
                </a:solidFill>
              </a:rPr>
              <a:t> in </a:t>
            </a:r>
            <a:r>
              <a:rPr lang="it-IT" dirty="0" err="1" smtClean="0">
                <a:solidFill>
                  <a:schemeClr val="bg1"/>
                </a:solidFill>
              </a:rPr>
              <a:t>Italy</a:t>
            </a:r>
            <a:r>
              <a:rPr lang="it-IT" dirty="0">
                <a:solidFill>
                  <a:schemeClr val="bg1"/>
                </a:solidFill>
              </a:rPr>
              <a:t>: </a:t>
            </a:r>
            <a:r>
              <a:rPr lang="it-IT" dirty="0">
                <a:solidFill>
                  <a:schemeClr val="bg1"/>
                </a:solidFill>
                <a:hlinkClick r:id="rId3"/>
              </a:rPr>
              <a:t>http://sgi2.isprambiente.it/tsunamimap</a:t>
            </a:r>
            <a:r>
              <a:rPr lang="it-IT" dirty="0" smtClean="0">
                <a:solidFill>
                  <a:schemeClr val="bg1"/>
                </a:solidFill>
                <a:hlinkClick r:id="rId3"/>
              </a:rPr>
              <a:t>/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</a:p>
          <a:p>
            <a:pPr>
              <a:spcAft>
                <a:spcPts val="300"/>
              </a:spcAft>
            </a:pPr>
            <a:r>
              <a:rPr lang="it-IT" dirty="0" err="1" smtClean="0">
                <a:solidFill>
                  <a:schemeClr val="bg1"/>
                </a:solidFill>
              </a:rPr>
              <a:t>Support</a:t>
            </a:r>
            <a:r>
              <a:rPr lang="it-IT" dirty="0" smtClean="0">
                <a:solidFill>
                  <a:schemeClr val="bg1"/>
                </a:solidFill>
              </a:rPr>
              <a:t> to </a:t>
            </a:r>
            <a:r>
              <a:rPr lang="it-IT" dirty="0" err="1" smtClean="0">
                <a:solidFill>
                  <a:schemeClr val="bg1"/>
                </a:solidFill>
              </a:rPr>
              <a:t>local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authorities</a:t>
            </a:r>
            <a:r>
              <a:rPr lang="it-IT" dirty="0" smtClean="0">
                <a:solidFill>
                  <a:schemeClr val="bg1"/>
                </a:solidFill>
              </a:rPr>
              <a:t> (</a:t>
            </a:r>
            <a:r>
              <a:rPr lang="it-IT" dirty="0" err="1" smtClean="0">
                <a:solidFill>
                  <a:schemeClr val="bg1"/>
                </a:solidFill>
              </a:rPr>
              <a:t>Regions</a:t>
            </a:r>
            <a:r>
              <a:rPr lang="it-IT" dirty="0" smtClean="0">
                <a:solidFill>
                  <a:schemeClr val="bg1"/>
                </a:solidFill>
              </a:rPr>
              <a:t>, </a:t>
            </a:r>
            <a:r>
              <a:rPr lang="it-IT" dirty="0" err="1" smtClean="0">
                <a:solidFill>
                  <a:schemeClr val="bg1"/>
                </a:solidFill>
              </a:rPr>
              <a:t>municipalities</a:t>
            </a:r>
            <a:r>
              <a:rPr lang="it-IT" dirty="0" smtClean="0">
                <a:solidFill>
                  <a:schemeClr val="bg1"/>
                </a:solidFill>
              </a:rPr>
              <a:t>, etc.)</a:t>
            </a:r>
          </a:p>
          <a:p>
            <a:pPr>
              <a:spcAft>
                <a:spcPts val="300"/>
              </a:spcAft>
            </a:pPr>
            <a:r>
              <a:rPr lang="it-IT" dirty="0" smtClean="0">
                <a:solidFill>
                  <a:schemeClr val="bg1"/>
                </a:solidFill>
              </a:rPr>
              <a:t>The goal for </a:t>
            </a:r>
            <a:r>
              <a:rPr lang="it-IT" dirty="0" err="1" smtClean="0">
                <a:solidFill>
                  <a:schemeClr val="bg1"/>
                </a:solidFill>
              </a:rPr>
              <a:t>next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years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is</a:t>
            </a:r>
            <a:r>
              <a:rPr lang="it-IT" dirty="0" smtClean="0">
                <a:solidFill>
                  <a:schemeClr val="bg1"/>
                </a:solidFill>
              </a:rPr>
              <a:t> to update the </a:t>
            </a:r>
            <a:r>
              <a:rPr lang="it-IT" dirty="0" err="1" smtClean="0">
                <a:solidFill>
                  <a:schemeClr val="bg1"/>
                </a:solidFill>
              </a:rPr>
              <a:t>zonation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using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higher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resolution</a:t>
            </a:r>
            <a:r>
              <a:rPr lang="it-IT" dirty="0" smtClean="0">
                <a:solidFill>
                  <a:schemeClr val="bg1"/>
                </a:solidFill>
              </a:rPr>
              <a:t> DTM and Lidar data </a:t>
            </a:r>
            <a:r>
              <a:rPr lang="it-IT" dirty="0" err="1" smtClean="0">
                <a:solidFill>
                  <a:schemeClr val="bg1"/>
                </a:solidFill>
              </a:rPr>
              <a:t>now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available</a:t>
            </a:r>
            <a:r>
              <a:rPr lang="it-IT" dirty="0" smtClean="0">
                <a:solidFill>
                  <a:schemeClr val="bg1"/>
                </a:solidFill>
              </a:rPr>
              <a:t> for </a:t>
            </a:r>
            <a:r>
              <a:rPr lang="it-IT" dirty="0" err="1" smtClean="0">
                <a:solidFill>
                  <a:schemeClr val="bg1"/>
                </a:solidFill>
              </a:rPr>
              <a:t>almost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all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Italian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coastal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regions</a:t>
            </a:r>
            <a:endParaRPr lang="it-IT" dirty="0" smtClean="0">
              <a:solidFill>
                <a:schemeClr val="bg1"/>
              </a:solidFill>
            </a:endParaRPr>
          </a:p>
          <a:p>
            <a:pPr>
              <a:spcAft>
                <a:spcPts val="300"/>
              </a:spcAft>
            </a:pPr>
            <a:r>
              <a:rPr lang="it-IT" dirty="0" smtClean="0">
                <a:solidFill>
                  <a:schemeClr val="bg1"/>
                </a:solidFill>
              </a:rPr>
              <a:t>First </a:t>
            </a:r>
            <a:r>
              <a:rPr lang="it-IT" dirty="0" err="1" smtClean="0">
                <a:solidFill>
                  <a:schemeClr val="bg1"/>
                </a:solidFill>
              </a:rPr>
              <a:t>region</a:t>
            </a:r>
            <a:r>
              <a:rPr lang="it-IT" dirty="0" smtClean="0">
                <a:solidFill>
                  <a:schemeClr val="bg1"/>
                </a:solidFill>
              </a:rPr>
              <a:t> to start with </a:t>
            </a:r>
            <a:r>
              <a:rPr lang="it-IT" dirty="0" err="1" smtClean="0">
                <a:solidFill>
                  <a:schemeClr val="bg1"/>
                </a:solidFill>
              </a:rPr>
              <a:t>is</a:t>
            </a:r>
            <a:r>
              <a:rPr lang="it-IT" dirty="0" smtClean="0">
                <a:solidFill>
                  <a:schemeClr val="bg1"/>
                </a:solidFill>
              </a:rPr>
              <a:t> SICILY (data </a:t>
            </a:r>
            <a:r>
              <a:rPr lang="it-IT" dirty="0" err="1" smtClean="0">
                <a:solidFill>
                  <a:schemeClr val="bg1"/>
                </a:solidFill>
              </a:rPr>
              <a:t>collection</a:t>
            </a:r>
            <a:r>
              <a:rPr lang="it-IT" dirty="0" smtClean="0">
                <a:solidFill>
                  <a:schemeClr val="bg1"/>
                </a:solidFill>
              </a:rPr>
              <a:t> and </a:t>
            </a:r>
            <a:r>
              <a:rPr lang="it-IT" dirty="0" err="1" smtClean="0">
                <a:solidFill>
                  <a:schemeClr val="bg1"/>
                </a:solidFill>
              </a:rPr>
              <a:t>mosaic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has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started</a:t>
            </a:r>
            <a:r>
              <a:rPr lang="it-IT" dirty="0" smtClean="0">
                <a:solidFill>
                  <a:schemeClr val="bg1"/>
                </a:solidFill>
              </a:rPr>
              <a:t>), </a:t>
            </a:r>
            <a:r>
              <a:rPr lang="it-IT" dirty="0" err="1" smtClean="0">
                <a:solidFill>
                  <a:schemeClr val="bg1"/>
                </a:solidFill>
              </a:rPr>
              <a:t>including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coastline</a:t>
            </a:r>
            <a:r>
              <a:rPr lang="it-IT" dirty="0" smtClean="0">
                <a:solidFill>
                  <a:schemeClr val="bg1"/>
                </a:solidFill>
              </a:rPr>
              <a:t> data (</a:t>
            </a:r>
            <a:r>
              <a:rPr lang="it-IT" dirty="0" err="1" smtClean="0">
                <a:solidFill>
                  <a:schemeClr val="bg1"/>
                </a:solidFill>
              </a:rPr>
              <a:t>demanding</a:t>
            </a:r>
            <a:r>
              <a:rPr lang="it-IT" dirty="0" smtClean="0">
                <a:solidFill>
                  <a:schemeClr val="bg1"/>
                </a:solidFill>
              </a:rPr>
              <a:t> task)</a:t>
            </a:r>
          </a:p>
          <a:p>
            <a:pPr>
              <a:spcAft>
                <a:spcPts val="300"/>
              </a:spcAft>
            </a:pPr>
            <a:r>
              <a:rPr lang="it-IT" dirty="0" smtClean="0">
                <a:solidFill>
                  <a:schemeClr val="bg1"/>
                </a:solidFill>
              </a:rPr>
              <a:t>Preliminary </a:t>
            </a:r>
            <a:r>
              <a:rPr lang="it-IT" dirty="0" err="1" smtClean="0">
                <a:solidFill>
                  <a:schemeClr val="bg1"/>
                </a:solidFill>
              </a:rPr>
              <a:t>analysis</a:t>
            </a:r>
            <a:r>
              <a:rPr lang="it-IT" dirty="0" smtClean="0">
                <a:solidFill>
                  <a:schemeClr val="bg1"/>
                </a:solidFill>
              </a:rPr>
              <a:t> of the </a:t>
            </a:r>
            <a:r>
              <a:rPr lang="it-IT" dirty="0" err="1" smtClean="0">
                <a:solidFill>
                  <a:schemeClr val="bg1"/>
                </a:solidFill>
              </a:rPr>
              <a:t>exposition</a:t>
            </a:r>
            <a:r>
              <a:rPr lang="it-IT" dirty="0" smtClean="0">
                <a:solidFill>
                  <a:schemeClr val="bg1"/>
                </a:solidFill>
              </a:rPr>
              <a:t>, </a:t>
            </a:r>
            <a:r>
              <a:rPr lang="it-IT" dirty="0" err="1" smtClean="0">
                <a:solidFill>
                  <a:schemeClr val="bg1"/>
                </a:solidFill>
              </a:rPr>
              <a:t>especially</a:t>
            </a:r>
            <a:r>
              <a:rPr lang="it-IT" dirty="0" smtClean="0">
                <a:solidFill>
                  <a:schemeClr val="bg1"/>
                </a:solidFill>
              </a:rPr>
              <a:t> for RIR (</a:t>
            </a:r>
            <a:r>
              <a:rPr lang="it-IT" dirty="0" err="1" smtClean="0">
                <a:solidFill>
                  <a:schemeClr val="bg1"/>
                </a:solidFill>
              </a:rPr>
              <a:t>Relevant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Risk</a:t>
            </a:r>
            <a:r>
              <a:rPr lang="it-IT" dirty="0" smtClean="0">
                <a:solidFill>
                  <a:schemeClr val="bg1"/>
                </a:solidFill>
              </a:rPr>
              <a:t> Accidents) </a:t>
            </a:r>
            <a:r>
              <a:rPr lang="it-IT" dirty="0" err="1" smtClean="0">
                <a:solidFill>
                  <a:schemeClr val="bg1"/>
                </a:solidFill>
              </a:rPr>
              <a:t>plants</a:t>
            </a:r>
            <a:endParaRPr lang="it-IT" dirty="0" smtClean="0">
              <a:solidFill>
                <a:schemeClr val="bg1"/>
              </a:solidFill>
            </a:endParaRPr>
          </a:p>
          <a:p>
            <a:pPr>
              <a:spcAft>
                <a:spcPts val="300"/>
              </a:spcAft>
            </a:pPr>
            <a:r>
              <a:rPr lang="it-IT" dirty="0" smtClean="0">
                <a:solidFill>
                  <a:schemeClr val="bg1"/>
                </a:solidFill>
              </a:rPr>
              <a:t>Larnaca </a:t>
            </a:r>
            <a:r>
              <a:rPr lang="it-IT" dirty="0" err="1" smtClean="0">
                <a:solidFill>
                  <a:schemeClr val="bg1"/>
                </a:solidFill>
              </a:rPr>
              <a:t>study</a:t>
            </a:r>
            <a:r>
              <a:rPr lang="it-IT" dirty="0" smtClean="0">
                <a:solidFill>
                  <a:schemeClr val="bg1"/>
                </a:solidFill>
              </a:rPr>
              <a:t> (with INGV) </a:t>
            </a:r>
            <a:r>
              <a:rPr lang="it-IT" dirty="0" err="1" smtClean="0">
                <a:solidFill>
                  <a:schemeClr val="bg1"/>
                </a:solidFill>
              </a:rPr>
              <a:t>within</a:t>
            </a:r>
            <a:r>
              <a:rPr lang="it-IT" dirty="0" smtClean="0">
                <a:solidFill>
                  <a:schemeClr val="bg1"/>
                </a:solidFill>
              </a:rPr>
              <a:t> the </a:t>
            </a:r>
            <a:r>
              <a:rPr lang="it-IT" dirty="0" err="1" smtClean="0">
                <a:solidFill>
                  <a:schemeClr val="bg1"/>
                </a:solidFill>
              </a:rPr>
              <a:t>CoastWave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project</a:t>
            </a:r>
            <a:endParaRPr lang="it-IT" dirty="0" smtClean="0">
              <a:solidFill>
                <a:schemeClr val="bg1"/>
              </a:solidFill>
            </a:endParaRPr>
          </a:p>
          <a:p>
            <a:pPr>
              <a:spcAft>
                <a:spcPts val="300"/>
              </a:spcAft>
            </a:pPr>
            <a:endParaRPr lang="it-IT" dirty="0" smtClean="0">
              <a:solidFill>
                <a:schemeClr val="bg1"/>
              </a:solidFill>
            </a:endParaRPr>
          </a:p>
          <a:p>
            <a:pPr marL="85725" indent="0">
              <a:spcAft>
                <a:spcPts val="300"/>
              </a:spcAft>
              <a:buNone/>
            </a:pPr>
            <a:r>
              <a:rPr lang="it-IT" u="sng" dirty="0" smtClean="0">
                <a:solidFill>
                  <a:schemeClr val="bg1"/>
                </a:solidFill>
              </a:rPr>
              <a:t>To be </a:t>
            </a:r>
            <a:r>
              <a:rPr lang="it-IT" u="sng" dirty="0" err="1" smtClean="0">
                <a:solidFill>
                  <a:schemeClr val="bg1"/>
                </a:solidFill>
              </a:rPr>
              <a:t>decided</a:t>
            </a:r>
            <a:r>
              <a:rPr lang="it-IT" dirty="0" smtClean="0">
                <a:solidFill>
                  <a:schemeClr val="bg1"/>
                </a:solidFill>
              </a:rPr>
              <a:t>:</a:t>
            </a:r>
          </a:p>
          <a:p>
            <a:pPr>
              <a:spcAft>
                <a:spcPts val="300"/>
              </a:spcAft>
            </a:pPr>
            <a:r>
              <a:rPr lang="it-IT" dirty="0" err="1" smtClean="0">
                <a:solidFill>
                  <a:schemeClr val="bg1"/>
                </a:solidFill>
              </a:rPr>
              <a:t>Which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hazard</a:t>
            </a:r>
            <a:r>
              <a:rPr lang="it-IT" dirty="0" smtClean="0">
                <a:solidFill>
                  <a:schemeClr val="bg1"/>
                </a:solidFill>
              </a:rPr>
              <a:t> model to use (TSUMAPS-NEAM or the new high </a:t>
            </a:r>
            <a:r>
              <a:rPr lang="it-IT" dirty="0" err="1" smtClean="0">
                <a:solidFill>
                  <a:schemeClr val="bg1"/>
                </a:solidFill>
              </a:rPr>
              <a:t>resolution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Italian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one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see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next</a:t>
            </a:r>
            <a:r>
              <a:rPr lang="it-IT" dirty="0" smtClean="0">
                <a:solidFill>
                  <a:schemeClr val="bg1"/>
                </a:solidFill>
              </a:rPr>
              <a:t> slide)</a:t>
            </a:r>
          </a:p>
          <a:p>
            <a:pPr>
              <a:spcAft>
                <a:spcPts val="300"/>
              </a:spcAft>
            </a:pPr>
            <a:r>
              <a:rPr lang="it-IT" dirty="0" smtClean="0">
                <a:solidFill>
                  <a:schemeClr val="bg1"/>
                </a:solidFill>
              </a:rPr>
              <a:t>Integration </a:t>
            </a:r>
            <a:r>
              <a:rPr lang="it-IT" dirty="0" err="1" smtClean="0">
                <a:solidFill>
                  <a:schemeClr val="bg1"/>
                </a:solidFill>
              </a:rPr>
              <a:t>between</a:t>
            </a:r>
            <a:r>
              <a:rPr lang="it-IT" dirty="0" smtClean="0">
                <a:solidFill>
                  <a:schemeClr val="bg1"/>
                </a:solidFill>
              </a:rPr>
              <a:t> the </a:t>
            </a:r>
            <a:r>
              <a:rPr lang="it-IT" dirty="0" err="1" smtClean="0">
                <a:solidFill>
                  <a:schemeClr val="bg1"/>
                </a:solidFill>
              </a:rPr>
              <a:t>empirical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methodology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currently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used</a:t>
            </a:r>
            <a:r>
              <a:rPr lang="it-IT" dirty="0" smtClean="0">
                <a:solidFill>
                  <a:schemeClr val="bg1"/>
                </a:solidFill>
              </a:rPr>
              <a:t> with </a:t>
            </a:r>
            <a:r>
              <a:rPr lang="it-IT" dirty="0" err="1" smtClean="0">
                <a:solidFill>
                  <a:schemeClr val="bg1"/>
                </a:solidFill>
              </a:rPr>
              <a:t>those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based</a:t>
            </a:r>
            <a:r>
              <a:rPr lang="it-IT" dirty="0" smtClean="0">
                <a:solidFill>
                  <a:schemeClr val="bg1"/>
                </a:solidFill>
              </a:rPr>
              <a:t> on </a:t>
            </a:r>
            <a:r>
              <a:rPr lang="it-IT" dirty="0" err="1" smtClean="0">
                <a:solidFill>
                  <a:schemeClr val="bg1"/>
                </a:solidFill>
              </a:rPr>
              <a:t>modelling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34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2"/>
          <p:cNvSpPr/>
          <p:nvPr/>
        </p:nvSpPr>
        <p:spPr>
          <a:xfrm>
            <a:off x="4541100" y="2922237"/>
            <a:ext cx="3360420" cy="1672624"/>
          </a:xfrm>
          <a:prstGeom prst="roundRect">
            <a:avLst>
              <a:gd name="adj" fmla="val 16667"/>
            </a:avLst>
          </a:prstGeom>
          <a:solidFill>
            <a:schemeClr val="accent1">
              <a:alpha val="36862"/>
            </a:schemeClr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050">
              <a:solidFill>
                <a:schemeClr val="lt1"/>
              </a:solidFill>
            </a:endParaRPr>
          </a:p>
        </p:txBody>
      </p:sp>
      <p:sp>
        <p:nvSpPr>
          <p:cNvPr id="176" name="Google Shape;176;p12"/>
          <p:cNvSpPr txBox="1">
            <a:spLocks noGrp="1"/>
          </p:cNvSpPr>
          <p:nvPr>
            <p:ph type="title"/>
          </p:nvPr>
        </p:nvSpPr>
        <p:spPr>
          <a:xfrm>
            <a:off x="1143001" y="1"/>
            <a:ext cx="6430082" cy="441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l"/>
            <a:r>
              <a:rPr lang="it-IT" sz="2700" b="1"/>
              <a:t>New Tsunami Hazard Assessment for Italy</a:t>
            </a:r>
            <a:endParaRPr/>
          </a:p>
        </p:txBody>
      </p:sp>
      <p:sp>
        <p:nvSpPr>
          <p:cNvPr id="177" name="Google Shape;177;p12"/>
          <p:cNvSpPr txBox="1"/>
          <p:nvPr/>
        </p:nvSpPr>
        <p:spPr>
          <a:xfrm>
            <a:off x="1157709" y="547894"/>
            <a:ext cx="2728800" cy="23080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it-IT" sz="1050" b="1"/>
              <a:t>New Probabilistic earthquake model</a:t>
            </a:r>
            <a:endParaRPr sz="1050"/>
          </a:p>
        </p:txBody>
      </p:sp>
      <p:sp>
        <p:nvSpPr>
          <p:cNvPr id="178" name="Google Shape;178;p12"/>
          <p:cNvSpPr txBox="1"/>
          <p:nvPr/>
        </p:nvSpPr>
        <p:spPr>
          <a:xfrm>
            <a:off x="1087734" y="999574"/>
            <a:ext cx="2868750" cy="230802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it-IT" sz="1050"/>
              <a:t>List of earthquake scenarios (almost 9 Million)</a:t>
            </a:r>
            <a:endParaRPr sz="1050"/>
          </a:p>
        </p:txBody>
      </p:sp>
      <p:sp>
        <p:nvSpPr>
          <p:cNvPr id="179" name="Google Shape;179;p12"/>
          <p:cNvSpPr txBox="1"/>
          <p:nvPr/>
        </p:nvSpPr>
        <p:spPr>
          <a:xfrm>
            <a:off x="1300134" y="1623731"/>
            <a:ext cx="2444400" cy="7155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it-IT" sz="1050" b="1" dirty="0"/>
              <a:t>Tsunami </a:t>
            </a:r>
            <a:r>
              <a:rPr lang="it-IT" sz="1050" b="1" dirty="0" err="1"/>
              <a:t>modeling</a:t>
            </a:r>
            <a:r>
              <a:rPr lang="it-IT" sz="1050" b="1" dirty="0"/>
              <a:t> </a:t>
            </a:r>
            <a:r>
              <a:rPr lang="it-IT" sz="1050" dirty="0"/>
              <a:t>(</a:t>
            </a:r>
            <a:r>
              <a:rPr lang="it-IT" sz="1050" i="1" dirty="0"/>
              <a:t>Tsunami-</a:t>
            </a:r>
            <a:r>
              <a:rPr lang="it-IT" sz="1050" i="1" dirty="0" err="1"/>
              <a:t>HySEA</a:t>
            </a:r>
            <a:r>
              <a:rPr lang="it-IT" sz="1050" i="1" dirty="0"/>
              <a:t>)</a:t>
            </a:r>
            <a:endParaRPr sz="1050" b="1" dirty="0"/>
          </a:p>
          <a:p>
            <a:r>
              <a:rPr lang="it-IT" sz="1050" dirty="0" err="1"/>
              <a:t>waveforms</a:t>
            </a:r>
            <a:r>
              <a:rPr lang="it-IT" sz="1050" dirty="0"/>
              <a:t> </a:t>
            </a:r>
            <a:r>
              <a:rPr lang="it-IT" sz="1050" dirty="0" err="1"/>
              <a:t>at</a:t>
            </a:r>
            <a:r>
              <a:rPr lang="it-IT" sz="1050" dirty="0"/>
              <a:t> </a:t>
            </a:r>
            <a:r>
              <a:rPr lang="it-IT" sz="1050" dirty="0" err="1"/>
              <a:t>point</a:t>
            </a:r>
            <a:r>
              <a:rPr lang="it-IT" sz="1050" dirty="0"/>
              <a:t> of </a:t>
            </a:r>
            <a:r>
              <a:rPr lang="it-IT" sz="1050" dirty="0" err="1"/>
              <a:t>interest</a:t>
            </a:r>
            <a:endParaRPr sz="1050" dirty="0"/>
          </a:p>
          <a:p>
            <a:r>
              <a:rPr lang="it-IT" sz="1050" dirty="0"/>
              <a:t>10 m </a:t>
            </a:r>
            <a:r>
              <a:rPr lang="it-IT" sz="1050" dirty="0" err="1"/>
              <a:t>isobath</a:t>
            </a:r>
            <a:endParaRPr sz="1050" dirty="0"/>
          </a:p>
          <a:p>
            <a:r>
              <a:rPr lang="it-IT" sz="1050" dirty="0"/>
              <a:t>5 km </a:t>
            </a:r>
            <a:r>
              <a:rPr lang="it-IT" sz="1050" dirty="0" err="1"/>
              <a:t>spacing</a:t>
            </a:r>
            <a:endParaRPr sz="1050" dirty="0"/>
          </a:p>
        </p:txBody>
      </p:sp>
      <p:sp>
        <p:nvSpPr>
          <p:cNvPr id="180" name="Google Shape;180;p12"/>
          <p:cNvSpPr txBox="1"/>
          <p:nvPr/>
        </p:nvSpPr>
        <p:spPr>
          <a:xfrm>
            <a:off x="1112334" y="2765410"/>
            <a:ext cx="2728800" cy="392385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it-IT" sz="1050"/>
              <a:t>Distribution of tsunami height for all scenarios at all target points</a:t>
            </a:r>
            <a:endParaRPr sz="1050"/>
          </a:p>
        </p:txBody>
      </p:sp>
      <p:sp>
        <p:nvSpPr>
          <p:cNvPr id="181" name="Google Shape;181;p12"/>
          <p:cNvSpPr txBox="1"/>
          <p:nvPr/>
        </p:nvSpPr>
        <p:spPr>
          <a:xfrm>
            <a:off x="1421936" y="3417712"/>
            <a:ext cx="2109600" cy="39238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it-IT" sz="1050" b="1"/>
              <a:t>Hazard aggregation &amp;</a:t>
            </a:r>
            <a:endParaRPr sz="1050"/>
          </a:p>
          <a:p>
            <a:r>
              <a:rPr lang="it-IT" sz="1050" b="1"/>
              <a:t>uncertainty quantification</a:t>
            </a:r>
            <a:endParaRPr sz="1050"/>
          </a:p>
        </p:txBody>
      </p:sp>
      <p:sp>
        <p:nvSpPr>
          <p:cNvPr id="182" name="Google Shape;182;p12"/>
          <p:cNvSpPr txBox="1"/>
          <p:nvPr/>
        </p:nvSpPr>
        <p:spPr>
          <a:xfrm>
            <a:off x="1054209" y="4065563"/>
            <a:ext cx="2935800" cy="392385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it-IT" sz="1050"/>
              <a:t>Hazard curves and maps for tsunami height at all target points and related uncertainty </a:t>
            </a:r>
            <a:endParaRPr sz="1050"/>
          </a:p>
        </p:txBody>
      </p:sp>
      <p:cxnSp>
        <p:nvCxnSpPr>
          <p:cNvPr id="183" name="Google Shape;183;p12"/>
          <p:cNvCxnSpPr>
            <a:stCxn id="177" idx="2"/>
            <a:endCxn id="178" idx="0"/>
          </p:cNvCxnSpPr>
          <p:nvPr/>
        </p:nvCxnSpPr>
        <p:spPr>
          <a:xfrm rot="5400000">
            <a:off x="2411670" y="889135"/>
            <a:ext cx="220878" cy="127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84" name="Google Shape;184;p12"/>
          <p:cNvCxnSpPr/>
          <p:nvPr/>
        </p:nvCxnSpPr>
        <p:spPr>
          <a:xfrm rot="-5400000" flipH="1">
            <a:off x="2371545" y="2622651"/>
            <a:ext cx="210375" cy="45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85" name="Google Shape;185;p12"/>
          <p:cNvCxnSpPr/>
          <p:nvPr/>
        </p:nvCxnSpPr>
        <p:spPr>
          <a:xfrm rot="-5400000" flipH="1">
            <a:off x="2371543" y="3300115"/>
            <a:ext cx="210375" cy="45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86" name="Google Shape;186;p12"/>
          <p:cNvCxnSpPr/>
          <p:nvPr/>
        </p:nvCxnSpPr>
        <p:spPr>
          <a:xfrm rot="-5400000" flipH="1">
            <a:off x="2371542" y="3927257"/>
            <a:ext cx="210375" cy="45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87" name="Google Shape;187;p12"/>
          <p:cNvCxnSpPr/>
          <p:nvPr/>
        </p:nvCxnSpPr>
        <p:spPr>
          <a:xfrm rot="-5400000" flipH="1">
            <a:off x="2390869" y="1501629"/>
            <a:ext cx="210375" cy="45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88" name="Google Shape;188;p1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5080" y="3611731"/>
            <a:ext cx="1395199" cy="919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87290" y="3607008"/>
            <a:ext cx="1393031" cy="928688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2"/>
          <p:cNvSpPr txBox="1"/>
          <p:nvPr/>
        </p:nvSpPr>
        <p:spPr>
          <a:xfrm>
            <a:off x="4638476" y="2922237"/>
            <a:ext cx="3283592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it-IT" sz="1050" b="1" i="1"/>
              <a:t>Computationally heavy task performed thanks to </a:t>
            </a:r>
            <a:endParaRPr sz="1050"/>
          </a:p>
          <a:p>
            <a:r>
              <a:rPr lang="it-IT" sz="1050" b="1" i="1"/>
              <a:t>High Performance Computing on GPU clusters</a:t>
            </a:r>
            <a:endParaRPr sz="1050"/>
          </a:p>
          <a:p>
            <a:endParaRPr sz="1050" b="1" i="1"/>
          </a:p>
        </p:txBody>
      </p:sp>
      <p:sp>
        <p:nvSpPr>
          <p:cNvPr id="191" name="Google Shape;191;p12"/>
          <p:cNvSpPr txBox="1"/>
          <p:nvPr/>
        </p:nvSpPr>
        <p:spPr>
          <a:xfrm>
            <a:off x="4963703" y="3346386"/>
            <a:ext cx="839475" cy="30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buSzPts val="1400"/>
            </a:pPr>
            <a:r>
              <a:rPr lang="it-IT" sz="1050">
                <a:latin typeface="Calibri"/>
                <a:ea typeface="Calibri"/>
                <a:cs typeface="Calibri"/>
                <a:sym typeface="Calibri"/>
              </a:rPr>
              <a:t>HPC5@ENI</a:t>
            </a:r>
            <a:endParaRPr sz="105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2"/>
          <p:cNvSpPr txBox="1"/>
          <p:nvPr/>
        </p:nvSpPr>
        <p:spPr>
          <a:xfrm>
            <a:off x="6316398" y="3350694"/>
            <a:ext cx="1554300" cy="30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buSzPts val="1400"/>
            </a:pPr>
            <a:r>
              <a:rPr lang="it-IT" sz="1050">
                <a:latin typeface="Calibri"/>
                <a:ea typeface="Calibri"/>
                <a:cs typeface="Calibri"/>
                <a:sym typeface="Calibri"/>
              </a:rPr>
              <a:t>MARCONI100@CINECA</a:t>
            </a:r>
            <a:endParaRPr sz="105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3" name="Google Shape;193;p1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4010" y="825677"/>
            <a:ext cx="1819193" cy="1965786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2"/>
          <p:cNvSpPr txBox="1"/>
          <p:nvPr/>
        </p:nvSpPr>
        <p:spPr>
          <a:xfrm>
            <a:off x="5611467" y="594826"/>
            <a:ext cx="1337625" cy="23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it-IT" sz="1050"/>
              <a:t>Points of interest</a:t>
            </a: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109460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4733" y="-51977"/>
            <a:ext cx="8229600" cy="857250"/>
          </a:xfrm>
        </p:spPr>
        <p:txBody>
          <a:bodyPr>
            <a:noAutofit/>
          </a:bodyPr>
          <a:lstStyle/>
          <a:p>
            <a:r>
              <a:rPr lang="it-IT" sz="3200" dirty="0" smtClean="0"/>
              <a:t>New </a:t>
            </a:r>
            <a:r>
              <a:rPr lang="it-IT" sz="3200" dirty="0" err="1" smtClean="0"/>
              <a:t>hazard</a:t>
            </a:r>
            <a:r>
              <a:rPr lang="it-IT" sz="3200" dirty="0" smtClean="0"/>
              <a:t> </a:t>
            </a:r>
            <a:r>
              <a:rPr lang="it-IT" sz="3200" dirty="0" err="1" smtClean="0"/>
              <a:t>map</a:t>
            </a:r>
            <a:r>
              <a:rPr lang="it-IT" sz="3200" dirty="0" smtClean="0"/>
              <a:t> for </a:t>
            </a:r>
            <a:r>
              <a:rPr lang="it-IT" sz="3200" dirty="0" err="1" smtClean="0"/>
              <a:t>Italy</a:t>
            </a:r>
            <a:r>
              <a:rPr lang="it-IT" sz="3200" dirty="0" smtClean="0"/>
              <a:t/>
            </a:r>
            <a:br>
              <a:rPr lang="it-IT" sz="3200" dirty="0" smtClean="0"/>
            </a:br>
            <a:r>
              <a:rPr lang="it-IT" sz="2000" dirty="0" smtClean="0"/>
              <a:t>New </a:t>
            </a:r>
            <a:r>
              <a:rPr lang="it-IT" sz="2000" dirty="0" err="1" smtClean="0"/>
              <a:t>amplification</a:t>
            </a:r>
            <a:r>
              <a:rPr lang="it-IT" sz="2000" dirty="0" smtClean="0"/>
              <a:t> </a:t>
            </a:r>
            <a:r>
              <a:rPr lang="it-IT" sz="2000" dirty="0" err="1" smtClean="0"/>
              <a:t>factors</a:t>
            </a:r>
            <a:r>
              <a:rPr lang="it-IT" sz="2000" dirty="0"/>
              <a:t> </a:t>
            </a:r>
            <a:r>
              <a:rPr lang="it-IT" sz="2000" dirty="0" smtClean="0"/>
              <a:t>(2023-2024)</a:t>
            </a:r>
            <a:endParaRPr lang="it-IT" sz="2000" dirty="0"/>
          </a:p>
        </p:txBody>
      </p:sp>
      <p:sp>
        <p:nvSpPr>
          <p:cNvPr id="3" name="TextBox 3">
            <a:extLst>
              <a:ext uri="{FF2B5EF4-FFF2-40B4-BE49-F238E27FC236}">
                <a16:creationId xmlns="" xmlns:a16="http://schemas.microsoft.com/office/drawing/2014/main" id="{9EE0AC73-162F-F9BA-F01D-62E96586AD6A}"/>
              </a:ext>
            </a:extLst>
          </p:cNvPr>
          <p:cNvSpPr txBox="1"/>
          <p:nvPr/>
        </p:nvSpPr>
        <p:spPr>
          <a:xfrm>
            <a:off x="101781" y="1154591"/>
            <a:ext cx="89104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>
                <a:cs typeface="Futura Medium" panose="020B0602020204020303" pitchFamily="34" charset="-79"/>
              </a:rPr>
              <a:t>A </a:t>
            </a:r>
            <a:r>
              <a:rPr lang="en-GB" sz="2100" dirty="0" smtClean="0">
                <a:cs typeface="Futura Medium" panose="020B0602020204020303" pitchFamily="34" charset="-79"/>
              </a:rPr>
              <a:t>“revised</a:t>
            </a:r>
            <a:r>
              <a:rPr lang="en-GB" sz="2100" dirty="0">
                <a:cs typeface="Futura Medium" panose="020B0602020204020303" pitchFamily="34" charset="-79"/>
              </a:rPr>
              <a:t>” version of Amplification Factors (AF) </a:t>
            </a:r>
            <a:r>
              <a:rPr lang="en-GB" sz="2100" dirty="0" err="1">
                <a:cs typeface="Futura Medium" panose="020B0602020204020303" pitchFamily="34" charset="-79"/>
              </a:rPr>
              <a:t>db</a:t>
            </a:r>
            <a:r>
              <a:rPr lang="en-GB" sz="2100" dirty="0">
                <a:cs typeface="Futura Medium" panose="020B0602020204020303" pitchFamily="34" charset="-79"/>
              </a:rPr>
              <a:t> will be adopted in the Long-Term Probabilistic Tsunami Hazard Model for the Italian coast</a:t>
            </a:r>
            <a:endParaRPr lang="en-GB" sz="2100" dirty="0">
              <a:solidFill>
                <a:srgbClr val="0070C0"/>
              </a:solidFill>
              <a:cs typeface="Futura Medium" panose="020B0602020204020303" pitchFamily="34" charset="-79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="" xmlns:a16="http://schemas.microsoft.com/office/drawing/2014/main" id="{3B978E5A-85F3-899C-2FF9-D17A095199D9}"/>
              </a:ext>
            </a:extLst>
          </p:cNvPr>
          <p:cNvSpPr txBox="1"/>
          <p:nvPr/>
        </p:nvSpPr>
        <p:spPr>
          <a:xfrm>
            <a:off x="116781" y="2263475"/>
            <a:ext cx="89104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>
                <a:cs typeface="Futura Medium" panose="020B0602020204020303" pitchFamily="34" charset="-79"/>
              </a:rPr>
              <a:t>Shallower offshore POIs (isobath from 50m to </a:t>
            </a:r>
            <a:r>
              <a:rPr lang="en-GB" sz="2100" dirty="0">
                <a:solidFill>
                  <a:srgbClr val="0070C0"/>
                </a:solidFill>
                <a:cs typeface="Futura Medium" panose="020B0602020204020303" pitchFamily="34" charset="-79"/>
              </a:rPr>
              <a:t>10m depth</a:t>
            </a:r>
            <a:r>
              <a:rPr lang="en-GB" sz="2100" dirty="0">
                <a:cs typeface="Futura Medium" panose="020B0602020204020303" pitchFamily="34" charset="-79"/>
              </a:rPr>
              <a:t>) </a:t>
            </a:r>
            <a:r>
              <a:rPr lang="en-GB" sz="2100" dirty="0">
                <a:cs typeface="Futura Medium" panose="020B0602020204020303" pitchFamily="34" charset="-79"/>
                <a:sym typeface="Wingdings" pitchFamily="2" charset="2"/>
              </a:rPr>
              <a:t> new bathymetric profiles</a:t>
            </a:r>
            <a:endParaRPr lang="en-GB" sz="2100" dirty="0">
              <a:solidFill>
                <a:srgbClr val="0070C0"/>
              </a:solidFill>
              <a:cs typeface="Futura Medium" panose="020B0602020204020303" pitchFamily="34" charset="-79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="" xmlns:a16="http://schemas.microsoft.com/office/drawing/2014/main" id="{369CABF7-9159-3569-7031-5A49F1F9F098}"/>
              </a:ext>
            </a:extLst>
          </p:cNvPr>
          <p:cNvSpPr txBox="1"/>
          <p:nvPr/>
        </p:nvSpPr>
        <p:spPr>
          <a:xfrm>
            <a:off x="116782" y="3372360"/>
            <a:ext cx="89104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>
                <a:cs typeface="Futura Medium" panose="020B0602020204020303" pitchFamily="34" charset="-79"/>
              </a:rPr>
              <a:t>A huge </a:t>
            </a:r>
            <a:r>
              <a:rPr lang="en-GB" sz="2100" dirty="0" err="1">
                <a:cs typeface="Futura Medium" panose="020B0602020204020303" pitchFamily="34" charset="-79"/>
              </a:rPr>
              <a:t>db</a:t>
            </a:r>
            <a:r>
              <a:rPr lang="en-GB" sz="2100" dirty="0">
                <a:cs typeface="Futura Medium" panose="020B0602020204020303" pitchFamily="34" charset="-79"/>
              </a:rPr>
              <a:t> of precomputed tsunami inundation scenarios (10m spatial resolution), that is orders of magnitude more than previous AF analysis</a:t>
            </a:r>
            <a:endParaRPr lang="en-GB" sz="2100" dirty="0">
              <a:solidFill>
                <a:srgbClr val="0070C0"/>
              </a:solidFill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1007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B978E5A-85F3-899C-2FF9-D17A095199D9}"/>
              </a:ext>
            </a:extLst>
          </p:cNvPr>
          <p:cNvSpPr txBox="1"/>
          <p:nvPr/>
        </p:nvSpPr>
        <p:spPr>
          <a:xfrm>
            <a:off x="116780" y="341268"/>
            <a:ext cx="89035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>
                <a:cs typeface="Futura Medium" panose="020B0602020204020303" pitchFamily="34" charset="-79"/>
              </a:rPr>
              <a:t>Shallower offshore POIs (isobath from 50m to </a:t>
            </a:r>
            <a:r>
              <a:rPr lang="en-GB" sz="2100" dirty="0">
                <a:solidFill>
                  <a:srgbClr val="0070C0"/>
                </a:solidFill>
                <a:cs typeface="Futura Medium" panose="020B0602020204020303" pitchFamily="34" charset="-79"/>
              </a:rPr>
              <a:t>10m depth</a:t>
            </a:r>
            <a:r>
              <a:rPr lang="en-GB" sz="2100" dirty="0">
                <a:cs typeface="Futura Medium" panose="020B0602020204020303" pitchFamily="34" charset="-79"/>
              </a:rPr>
              <a:t>) </a:t>
            </a:r>
            <a:r>
              <a:rPr lang="en-GB" sz="2100" dirty="0">
                <a:cs typeface="Futura Medium" panose="020B0602020204020303" pitchFamily="34" charset="-79"/>
                <a:sym typeface="Wingdings" pitchFamily="2" charset="2"/>
              </a:rPr>
              <a:t> new bathymetric profiles: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rgbClr val="0070C0"/>
                </a:solidFill>
                <a:cs typeface="Futura Medium" panose="020B0602020204020303" pitchFamily="34" charset="-79"/>
                <a:sym typeface="Wingdings" pitchFamily="2" charset="2"/>
              </a:rPr>
              <a:t>1049 POIs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rgbClr val="0070C0"/>
                </a:solidFill>
                <a:cs typeface="Futura Medium" panose="020B0602020204020303" pitchFamily="34" charset="-79"/>
                <a:sym typeface="Wingdings" pitchFamily="2" charset="2"/>
              </a:rPr>
              <a:t>20 bathymetric profiles each (~9947 profiles)</a:t>
            </a:r>
            <a:endParaRPr lang="en-GB" sz="2100" dirty="0">
              <a:solidFill>
                <a:srgbClr val="0070C0"/>
              </a:solidFill>
              <a:cs typeface="Futura Medium" panose="020B0602020204020303" pitchFamily="34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2734C7E-58A1-03BD-C0E0-45E3F647F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466" y="1827568"/>
            <a:ext cx="5829300" cy="268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5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69CABF7-9159-3569-7031-5A49F1F9F098}"/>
              </a:ext>
            </a:extLst>
          </p:cNvPr>
          <p:cNvSpPr txBox="1"/>
          <p:nvPr/>
        </p:nvSpPr>
        <p:spPr>
          <a:xfrm>
            <a:off x="116782" y="183778"/>
            <a:ext cx="89104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>
                <a:cs typeface="Futura Medium" panose="020B0602020204020303" pitchFamily="34" charset="-79"/>
              </a:rPr>
              <a:t>A huge </a:t>
            </a:r>
            <a:r>
              <a:rPr lang="en-GB" sz="2100" dirty="0" err="1">
                <a:cs typeface="Futura Medium" panose="020B0602020204020303" pitchFamily="34" charset="-79"/>
              </a:rPr>
              <a:t>db</a:t>
            </a:r>
            <a:r>
              <a:rPr lang="en-GB" sz="2100" dirty="0">
                <a:cs typeface="Futura Medium" panose="020B0602020204020303" pitchFamily="34" charset="-79"/>
              </a:rPr>
              <a:t> of precomputed tsunami inundation scenarios (10m spatial resolution), that is orders of magnitude more than previous AF analysis</a:t>
            </a:r>
            <a:endParaRPr lang="en-GB" sz="2100" dirty="0">
              <a:solidFill>
                <a:srgbClr val="0070C0"/>
              </a:solidFill>
              <a:cs typeface="Futura Medium" panose="020B0602020204020303" pitchFamily="34" charset="-79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301CEDA8-369B-75BC-A1BB-A8DE07638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389" y="1221561"/>
            <a:ext cx="1562604" cy="174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A5E40798-2C2A-CDFF-BABE-343A7539B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1522" y="3285682"/>
            <a:ext cx="1562604" cy="153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FFACBF9-9BB4-9249-B9D0-01D9436F52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4103" y="1003718"/>
            <a:ext cx="1497898" cy="28622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55BCB75-8D9E-7884-FB66-6E3B517BE1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3596" y="3155538"/>
            <a:ext cx="2189066" cy="14655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45B4310-65D1-DCEA-620E-26D7C4B2A9B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475" y="1066037"/>
            <a:ext cx="3454326" cy="14655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0A264A5-E2A9-1F95-29C4-67C24418CBF4}"/>
              </a:ext>
            </a:extLst>
          </p:cNvPr>
          <p:cNvSpPr txBox="1"/>
          <p:nvPr/>
        </p:nvSpPr>
        <p:spPr>
          <a:xfrm>
            <a:off x="1" y="2975277"/>
            <a:ext cx="12634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050" dirty="0"/>
              <a:t>Marzamemi (Italy)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A8CC2A7-CBA9-E86C-BA2D-A5FD6FB13A29}"/>
              </a:ext>
            </a:extLst>
          </p:cNvPr>
          <p:cNvSpPr txBox="1"/>
          <p:nvPr/>
        </p:nvSpPr>
        <p:spPr>
          <a:xfrm>
            <a:off x="1249444" y="4851087"/>
            <a:ext cx="13244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050" dirty="0"/>
              <a:t>Marsaxlokk (Malta)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453807B-A1CB-6B23-4CC3-5B8857227F0E}"/>
              </a:ext>
            </a:extLst>
          </p:cNvPr>
          <p:cNvSpPr txBox="1"/>
          <p:nvPr/>
        </p:nvSpPr>
        <p:spPr>
          <a:xfrm>
            <a:off x="3267996" y="3888319"/>
            <a:ext cx="102463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050" dirty="0"/>
              <a:t>Catania (Italy)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3F3A1F0-0D03-B867-72CE-5E8B11043EFF}"/>
              </a:ext>
            </a:extLst>
          </p:cNvPr>
          <p:cNvSpPr txBox="1"/>
          <p:nvPr/>
        </p:nvSpPr>
        <p:spPr>
          <a:xfrm>
            <a:off x="5161097" y="4621100"/>
            <a:ext cx="10839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050" dirty="0"/>
              <a:t>Siracusa (Italy)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E8DCEB5-C6BB-CF90-F9BA-FED948794771}"/>
              </a:ext>
            </a:extLst>
          </p:cNvPr>
          <p:cNvSpPr txBox="1"/>
          <p:nvPr/>
        </p:nvSpPr>
        <p:spPr>
          <a:xfrm>
            <a:off x="6672638" y="2531599"/>
            <a:ext cx="15055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050" dirty="0"/>
              <a:t>Thessaloniki (Greece)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7C5A256-15F2-15C5-3FB5-3DE9175310C7}"/>
              </a:ext>
            </a:extLst>
          </p:cNvPr>
          <p:cNvSpPr txBox="1"/>
          <p:nvPr/>
        </p:nvSpPr>
        <p:spPr>
          <a:xfrm>
            <a:off x="7137020" y="4626462"/>
            <a:ext cx="229902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100" b="1" dirty="0">
                <a:solidFill>
                  <a:srgbClr val="FF0000"/>
                </a:solidFill>
              </a:rPr>
              <a:t>~500k Scenarios</a:t>
            </a:r>
          </a:p>
        </p:txBody>
      </p:sp>
    </p:spTree>
    <p:extLst>
      <p:ext uri="{BB962C8B-B14F-4D97-AF65-F5344CB8AC3E}">
        <p14:creationId xmlns:p14="http://schemas.microsoft.com/office/powerpoint/2010/main" val="97203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6254</TotalTime>
  <Words>2197</Words>
  <Application>Microsoft Macintosh PowerPoint</Application>
  <PresentationFormat>Presentazione su schermo (16:9)</PresentationFormat>
  <Paragraphs>351</Paragraphs>
  <Slides>42</Slides>
  <Notes>9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42</vt:i4>
      </vt:variant>
    </vt:vector>
  </HeadingPairs>
  <TitlesOfParts>
    <vt:vector size="53" baseType="lpstr">
      <vt:lpstr>Avenir Black</vt:lpstr>
      <vt:lpstr>Avenir Book</vt:lpstr>
      <vt:lpstr>Calibri</vt:lpstr>
      <vt:lpstr>Futura Medium</vt:lpstr>
      <vt:lpstr>Mangal</vt:lpstr>
      <vt:lpstr>ＭＳ Ｐゴシック</vt:lpstr>
      <vt:lpstr>Roboto</vt:lpstr>
      <vt:lpstr>Times New Roman</vt:lpstr>
      <vt:lpstr>Wingdings</vt:lpstr>
      <vt:lpstr>Arial</vt:lpstr>
      <vt:lpstr>Tema di Office</vt:lpstr>
      <vt:lpstr>Presentazione di PowerPoint</vt:lpstr>
      <vt:lpstr>Activities of Italian TSP cover the three NEAM pillars</vt:lpstr>
      <vt:lpstr>Hazard assessment and  inundation zones definition</vt:lpstr>
      <vt:lpstr>Presentazione di PowerPoint</vt:lpstr>
      <vt:lpstr>Inundation maps updates (ISPRA)</vt:lpstr>
      <vt:lpstr>New Tsunami Hazard Assessment for Italy</vt:lpstr>
      <vt:lpstr>New hazard map for Italy New amplification factors (2023-2024)</vt:lpstr>
      <vt:lpstr>Presentazione di PowerPoint</vt:lpstr>
      <vt:lpstr>Presentazione di PowerPoint</vt:lpstr>
      <vt:lpstr>Local hazard - Improvements thanks to HPC</vt:lpstr>
      <vt:lpstr>Other methods have been proposed including those by Univ. Marche + ISPRA (Melito et al., 2022)  and Gailler et al. (2018)</vt:lpstr>
      <vt:lpstr>Presentazione di PowerPoint</vt:lpstr>
      <vt:lpstr>Warning / activities</vt:lpstr>
      <vt:lpstr>Worldwide monitoring for training</vt:lpstr>
      <vt:lpstr>Mediterranean monitoring </vt:lpstr>
      <vt:lpstr>Turkey 2023</vt:lpstr>
      <vt:lpstr>Turkey event 2023– some considerations </vt:lpstr>
      <vt:lpstr>Feb. 6, 2023  Turkey tsunami alert triggered a great media attention  </vt:lpstr>
      <vt:lpstr>Probabilistic Tsunami Forecast Current steps</vt:lpstr>
      <vt:lpstr>Presentazione di PowerPoint</vt:lpstr>
      <vt:lpstr>Communication tests 2023</vt:lpstr>
      <vt:lpstr>Warning / new instruments</vt:lpstr>
      <vt:lpstr>Technological advancements /1 DART-like buoys (2024-2025)</vt:lpstr>
      <vt:lpstr> ISPRA - SiAM NETWORK      GREEN = OPERATIVE      YELLOW = IN PROGRESS        RED= PROGRAMMED 2025</vt:lpstr>
      <vt:lpstr>Technological advancements /2 SMART cable in the Ionian Sea (installed Dec. 2023)</vt:lpstr>
      <vt:lpstr>Presentazione di PowerPoint</vt:lpstr>
      <vt:lpstr>Presentazione di PowerPoint</vt:lpstr>
      <vt:lpstr>Stromboli volcano 2023: INGV is in charge of the local TWS in cooperation with Univ. Florence</vt:lpstr>
      <vt:lpstr>Presentazione di PowerPoint</vt:lpstr>
      <vt:lpstr>Presentazione di PowerPoint</vt:lpstr>
      <vt:lpstr>Presentazione di PowerPoint</vt:lpstr>
      <vt:lpstr>Presentazione di PowerPoint</vt:lpstr>
      <vt:lpstr>Mitigation (outreach, exercises, website, media including Tsunami Ready activities)  </vt:lpstr>
      <vt:lpstr>Italian TSP – WG4 activities 2023</vt:lpstr>
      <vt:lpstr>CAT-INGV news on website (Dec. 2022 - Jan. 2024) in Italian and English</vt:lpstr>
      <vt:lpstr>Presentazione di PowerPoint</vt:lpstr>
      <vt:lpstr>World Ocean Day June 2023 </vt:lpstr>
      <vt:lpstr>Presentazione di PowerPoint</vt:lpstr>
      <vt:lpstr>The three (+2) Italian pilot sites</vt:lpstr>
      <vt:lpstr>Minturno</vt:lpstr>
      <vt:lpstr>Stromboli towards Tsunami Ready (first case of a volcano)</vt:lpstr>
      <vt:lpstr>Thanks  alessandro.amato@ingv.it www.cat.ingv.it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cp:lastModifiedBy>Utente di Microsoft Office</cp:lastModifiedBy>
  <cp:revision>232</cp:revision>
  <dcterms:modified xsi:type="dcterms:W3CDTF">2024-02-06T13:49:19Z</dcterms:modified>
</cp:coreProperties>
</file>