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16"/>
  </p:notesMasterIdLst>
  <p:sldIdLst>
    <p:sldId id="320" r:id="rId2"/>
    <p:sldId id="346" r:id="rId3"/>
    <p:sldId id="364" r:id="rId4"/>
    <p:sldId id="365" r:id="rId5"/>
    <p:sldId id="367" r:id="rId6"/>
    <p:sldId id="366" r:id="rId7"/>
    <p:sldId id="369" r:id="rId8"/>
    <p:sldId id="372" r:id="rId9"/>
    <p:sldId id="373" r:id="rId10"/>
    <p:sldId id="374" r:id="rId11"/>
    <p:sldId id="375" r:id="rId12"/>
    <p:sldId id="380" r:id="rId13"/>
    <p:sldId id="379" r:id="rId14"/>
    <p:sldId id="363"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F9E4"/>
    <a:srgbClr val="FFFFCC"/>
    <a:srgbClr val="5AFD01"/>
    <a:srgbClr val="56FF00"/>
    <a:srgbClr val="52FF00"/>
    <a:srgbClr val="CE8A4D"/>
    <a:srgbClr val="E44030"/>
    <a:srgbClr val="22FF00"/>
    <a:srgbClr val="00FF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FFFFFF"/>
        </a:fontRef>
        <a:srgbClr val="FFFFFF"/>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chemeClr val="accent1"/>
          </a:solidFill>
        </a:fill>
      </a:tcStyle>
    </a:firstCol>
    <a:lastRow>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381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chemeClr val="accent1"/>
          </a:solidFill>
        </a:fill>
      </a:tcStyle>
    </a:lastRow>
    <a:firstRow>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381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chemeClr val="accent3"/>
          </a:solidFill>
        </a:fill>
      </a:tcStyle>
    </a:firstCol>
    <a:lastRow>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381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chemeClr val="accent3"/>
          </a:solidFill>
        </a:fill>
      </a:tcStyle>
    </a:lastRow>
    <a:firstRow>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381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chemeClr val="accent3"/>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chemeClr val="accent6"/>
          </a:solidFill>
        </a:fill>
      </a:tcStyle>
    </a:firstCol>
    <a:lastRow>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381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chemeClr val="accent6"/>
          </a:solidFill>
        </a:fill>
      </a:tcStyle>
    </a:lastRow>
    <a:firstRow>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381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chemeClr val="accent6"/>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990000"/>
          </a:solidFill>
        </a:fill>
      </a:tcStyle>
    </a:band2H>
    <a:firstCol>
      <a:tcTxStyle b="on" i="off">
        <a:fontRef idx="major">
          <a:srgbClr val="990000"/>
        </a:fontRef>
        <a:srgbClr val="99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990000"/>
          </a:solidFill>
        </a:fill>
      </a:tcStyle>
    </a:lastRow>
    <a:firstRow>
      <a:tcTxStyle b="on" i="off">
        <a:fontRef idx="major">
          <a:srgbClr val="990000"/>
        </a:fontRef>
        <a:srgbClr val="990000"/>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rgbClr val="FFFFFF"/>
          </a:solidFill>
        </a:fill>
      </a:tcStyle>
    </a:firstCol>
    <a:lastRow>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381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rgbClr val="FFFFFF"/>
          </a:solidFill>
        </a:fill>
      </a:tcStyle>
    </a:lastRow>
    <a:firstRow>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381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rgbClr val="FFFFFF"/>
          </a:solidFill>
        </a:fill>
      </a:tcStyle>
    </a:firstRow>
  </a:tblStyle>
  <a:tblStyle styleId="{2708684C-4D16-4618-839F-0558EEFCDFE6}" styleName="">
    <a:tblBg/>
    <a:wholeTbl>
      <a:tcTxStyle b="off"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rgbClr val="990000">
              <a:alpha val="20000"/>
            </a:srgbClr>
          </a:solidFill>
        </a:fill>
      </a:tcStyle>
    </a:wholeTbl>
    <a:band2H>
      <a:tcTxStyle/>
      <a:tcStyle>
        <a:tcBdr/>
        <a:fill>
          <a:solidFill>
            <a:srgbClr val="FFFFFF"/>
          </a:solidFill>
        </a:fill>
      </a:tcStyle>
    </a:band2H>
    <a:firstCol>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solidFill>
            <a:srgbClr val="990000">
              <a:alpha val="20000"/>
            </a:srgbClr>
          </a:solidFill>
        </a:fill>
      </a:tcStyle>
    </a:firstCol>
    <a:lastRow>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50800" cap="flat">
              <a:solidFill>
                <a:srgbClr val="990000"/>
              </a:solidFill>
              <a:prstDash val="solid"/>
              <a:round/>
            </a:ln>
          </a:top>
          <a:bottom>
            <a:ln w="127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noFill/>
        </a:fill>
      </a:tcStyle>
    </a:lastRow>
    <a:firstRow>
      <a:tcTxStyle b="on" i="off">
        <a:fontRef idx="major">
          <a:srgbClr val="990000"/>
        </a:fontRef>
        <a:srgbClr val="990000"/>
      </a:tcTxStyle>
      <a:tcStyle>
        <a:tcBdr>
          <a:left>
            <a:ln w="12700" cap="flat">
              <a:solidFill>
                <a:srgbClr val="990000"/>
              </a:solidFill>
              <a:prstDash val="solid"/>
              <a:round/>
            </a:ln>
          </a:left>
          <a:right>
            <a:ln w="12700" cap="flat">
              <a:solidFill>
                <a:srgbClr val="990000"/>
              </a:solidFill>
              <a:prstDash val="solid"/>
              <a:round/>
            </a:ln>
          </a:right>
          <a:top>
            <a:ln w="12700" cap="flat">
              <a:solidFill>
                <a:srgbClr val="990000"/>
              </a:solidFill>
              <a:prstDash val="solid"/>
              <a:round/>
            </a:ln>
          </a:top>
          <a:bottom>
            <a:ln w="25400" cap="flat">
              <a:solidFill>
                <a:srgbClr val="990000"/>
              </a:solidFill>
              <a:prstDash val="solid"/>
              <a:round/>
            </a:ln>
          </a:bottom>
          <a:insideH>
            <a:ln w="12700" cap="flat">
              <a:solidFill>
                <a:srgbClr val="990000"/>
              </a:solidFill>
              <a:prstDash val="solid"/>
              <a:round/>
            </a:ln>
          </a:insideH>
          <a:insideV>
            <a:ln w="12700" cap="flat">
              <a:solidFill>
                <a:srgbClr val="99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4" autoAdjust="0"/>
    <p:restoredTop sz="94515"/>
  </p:normalViewPr>
  <p:slideViewPr>
    <p:cSldViewPr snapToGrid="0" snapToObjects="1">
      <p:cViewPr varScale="1">
        <p:scale>
          <a:sx n="121" d="100"/>
          <a:sy n="121" d="100"/>
        </p:scale>
        <p:origin x="1208" y="72"/>
      </p:cViewPr>
      <p:guideLst>
        <p:guide orient="horz" pos="215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36" name="Shape 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47452774"/>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39216164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C41195B-526E-4969-A601-867AE834DE0B}" type="datetimeFigureOut">
              <a:rPr lang="el-GR"/>
              <a:pPr>
                <a:defRPr/>
              </a:pPr>
              <a:t>5/2/2024</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4AF22E1-DB76-4EFB-839A-B4C4D1745143}" type="slidenum">
              <a:rPr lang="el-GR"/>
              <a:pPr>
                <a:defRPr/>
              </a:pPr>
              <a:t>‹#›</a:t>
            </a:fld>
            <a:endParaRPr lang="el-GR" dirty="0"/>
          </a:p>
        </p:txBody>
      </p:sp>
    </p:spTree>
    <p:extLst>
      <p:ext uri="{BB962C8B-B14F-4D97-AF65-F5344CB8AC3E}">
        <p14:creationId xmlns:p14="http://schemas.microsoft.com/office/powerpoint/2010/main" val="4162907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A03401-35DC-6841-9FC3-49BA4CC7787A}"/>
              </a:ext>
            </a:extLst>
          </p:cNvPr>
          <p:cNvSpPr/>
          <p:nvPr userDrawn="1"/>
        </p:nvSpPr>
        <p:spPr>
          <a:xfrm>
            <a:off x="0" y="6144702"/>
            <a:ext cx="9144000" cy="73152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ctr" anchorCtr="0" forceAA="0" compatLnSpc="1">
            <a:prstTxWarp prst="textNoShape">
              <a:avLst/>
            </a:prstTxWarp>
            <a:noAutofit/>
          </a:bodyPr>
          <a:lstStyle/>
          <a:p>
            <a:endParaRPr lang="en-US" dirty="0"/>
          </a:p>
        </p:txBody>
      </p:sp>
      <p:sp>
        <p:nvSpPr>
          <p:cNvPr id="4" name="ICCE 2018, Baltimore, USA"/>
          <p:cNvSpPr txBox="1"/>
          <p:nvPr/>
        </p:nvSpPr>
        <p:spPr>
          <a:xfrm>
            <a:off x="88898" y="6176879"/>
            <a:ext cx="4295646"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400" b="1">
                <a:solidFill>
                  <a:srgbClr val="676365"/>
                </a:solidFill>
              </a:defRPr>
            </a:lvl1pPr>
          </a:lstStyle>
          <a:p>
            <a:endParaRPr dirty="0"/>
          </a:p>
        </p:txBody>
      </p:sp>
      <p:sp>
        <p:nvSpPr>
          <p:cNvPr id="5" name="Title Text"/>
          <p:cNvSpPr txBox="1">
            <a:spLocks noGrp="1"/>
          </p:cNvSpPr>
          <p:nvPr>
            <p:ph type="title"/>
          </p:nvPr>
        </p:nvSpPr>
        <p:spPr>
          <a:xfrm>
            <a:off x="469410" y="225793"/>
            <a:ext cx="8229602" cy="75108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Title Text</a:t>
            </a:r>
          </a:p>
        </p:txBody>
      </p:sp>
      <p:sp>
        <p:nvSpPr>
          <p:cNvPr id="8" name="University of California, Los Angeles"/>
          <p:cNvSpPr txBox="1"/>
          <p:nvPr/>
        </p:nvSpPr>
        <p:spPr>
          <a:xfrm>
            <a:off x="2067104" y="6237999"/>
            <a:ext cx="5034213" cy="49243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1400" b="1">
                <a:solidFill>
                  <a:schemeClr val="accent1"/>
                </a:solidFill>
              </a:defRPr>
            </a:lvl1pPr>
          </a:lstStyle>
          <a:p>
            <a:pPr algn="ctr"/>
            <a:r>
              <a:rPr lang="en-US" sz="1300" dirty="0">
                <a:solidFill>
                  <a:srgbClr val="4F81BD"/>
                </a:solidFill>
              </a:rPr>
              <a:t>Hellenic National Tsunami Warning Center</a:t>
            </a:r>
            <a:endParaRPr lang="el-GR" sz="1300" dirty="0">
              <a:solidFill>
                <a:srgbClr val="4F81BD"/>
              </a:solidFill>
            </a:endParaRPr>
          </a:p>
          <a:p>
            <a:pPr algn="ctr"/>
            <a:r>
              <a:rPr lang="en-US" sz="1300" dirty="0">
                <a:solidFill>
                  <a:srgbClr val="4F81BD"/>
                </a:solidFill>
              </a:rPr>
              <a:t>Institute of Geodynamics</a:t>
            </a:r>
            <a:r>
              <a:rPr lang="el-GR" sz="1300" dirty="0">
                <a:solidFill>
                  <a:srgbClr val="4F81BD"/>
                </a:solidFill>
              </a:rPr>
              <a:t>, </a:t>
            </a:r>
            <a:r>
              <a:rPr lang="en-US" sz="1300" dirty="0">
                <a:solidFill>
                  <a:srgbClr val="4F81BD"/>
                </a:solidFill>
              </a:rPr>
              <a:t>National Observatory of Athens</a:t>
            </a:r>
            <a:endParaRPr sz="1300" dirty="0">
              <a:solidFill>
                <a:srgbClr val="4F81BD"/>
              </a:solidFill>
            </a:endParaRPr>
          </a:p>
        </p:txBody>
      </p:sp>
      <p:pic>
        <p:nvPicPr>
          <p:cNvPr id="10" name="Picture 3" descr="H:\Marinos\logo_noa.tif">
            <a:extLst>
              <a:ext uri="{FF2B5EF4-FFF2-40B4-BE49-F238E27FC236}">
                <a16:creationId xmlns:a16="http://schemas.microsoft.com/office/drawing/2014/main" id="{B0DF9E94-9885-2B4D-9F33-69227556C8C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76896" y="6173934"/>
            <a:ext cx="740087" cy="67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NTWC\tsu_NOA\logo\logo_HLNTWC.gif">
            <a:extLst>
              <a:ext uri="{FF2B5EF4-FFF2-40B4-BE49-F238E27FC236}">
                <a16:creationId xmlns:a16="http://schemas.microsoft.com/office/drawing/2014/main" id="{7F1BD483-599B-324E-8F88-EC08EBF753C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94953" y="6187315"/>
            <a:ext cx="671223" cy="6706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56003257"/>
      </p:ext>
    </p:extLst>
  </p:cSld>
  <p:clrMap bg1="dk1" tx1="lt1" bg2="dk2" tx2="lt2" accent1="accent1" accent2="accent2" accent3="accent3" accent4="accent4" accent5="accent5" accent6="accent6" hlink="hlink" folHlink="folHlink"/>
  <p:sldLayoutIdLst>
    <p:sldLayoutId id="2147483651" r:id="rId1"/>
    <p:sldLayoutId id="2147483653" r:id="rId2"/>
  </p:sldLayoutIdLst>
  <p:transition spd="med"/>
  <p:txStyles>
    <p:titleStyle>
      <a:lvl1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9pPr>
    </p:bodyStyle>
    <p:otherStyle>
      <a:lvl1pPr marL="0" marR="0" indent="0" algn="r" defTabSz="457200"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Calibri"/>
        </a:defRPr>
      </a:lvl1pPr>
      <a:lvl2pPr marL="0" marR="0" indent="0" algn="r" defTabSz="457200"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Calibri"/>
        </a:defRPr>
      </a:lvl2pPr>
      <a:lvl3pPr marL="0" marR="0" indent="0" algn="r" defTabSz="457200"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Calibri"/>
        </a:defRPr>
      </a:lvl3pPr>
      <a:lvl4pPr marL="0" marR="0" indent="0" algn="r" defTabSz="457200"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Calibri"/>
        </a:defRPr>
      </a:lvl4pPr>
      <a:lvl5pPr marL="0" marR="0" indent="0" algn="r" defTabSz="457200"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Calibri"/>
        </a:defRPr>
      </a:lvl5pPr>
      <a:lvl6pPr marL="0" marR="0" indent="0" algn="r" defTabSz="457200"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Calibri"/>
        </a:defRPr>
      </a:lvl6pPr>
      <a:lvl7pPr marL="0" marR="0" indent="0" algn="r" defTabSz="457200"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Calibri"/>
        </a:defRPr>
      </a:lvl7pPr>
      <a:lvl8pPr marL="0" marR="0" indent="0" algn="r" defTabSz="457200"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Calibri"/>
        </a:defRPr>
      </a:lvl8pPr>
      <a:lvl9pPr marL="0" marR="0" indent="0" algn="r" defTabSz="457200"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yTZBLz1CHfc?feature=oembed" TargetMode="Externa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servation of a tsunami-induced eddy">
            <a:extLst>
              <a:ext uri="{FF2B5EF4-FFF2-40B4-BE49-F238E27FC236}">
                <a16:creationId xmlns:a16="http://schemas.microsoft.com/office/drawing/2014/main" id="{FD04A1F6-3F17-1740-AA03-8C9F33D50D38}"/>
              </a:ext>
            </a:extLst>
          </p:cNvPr>
          <p:cNvSpPr txBox="1">
            <a:spLocks noGrp="1"/>
          </p:cNvSpPr>
          <p:nvPr>
            <p:ph type="title"/>
          </p:nvPr>
        </p:nvSpPr>
        <p:spPr>
          <a:xfrm>
            <a:off x="36944" y="1572096"/>
            <a:ext cx="9060873" cy="2309625"/>
          </a:xfrm>
          <a:prstGeom prst="rect">
            <a:avLst/>
          </a:prstGeom>
          <a:noFill/>
        </p:spPr>
        <p:txBody>
          <a:bodyPr>
            <a:normAutofit/>
          </a:bodyPr>
          <a:lstStyle>
            <a:lvl1pPr defTabSz="425195">
              <a:defRPr sz="3720"/>
            </a:lvl1pPr>
          </a:lstStyle>
          <a:p>
            <a:r>
              <a:rPr lang="en-US" sz="4000" b="1" dirty="0">
                <a:effectLst>
                  <a:outerShdw blurRad="38100" dist="38100" dir="2700000" algn="tl">
                    <a:srgbClr val="000000">
                      <a:alpha val="43137"/>
                    </a:srgbClr>
                  </a:outerShdw>
                </a:effectLst>
              </a:rPr>
              <a:t>Tsunami Service Provider</a:t>
            </a:r>
            <a:br>
              <a:rPr lang="en-US" sz="4000" b="1"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Hellenic National</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Tsunami Warning Centre</a:t>
            </a:r>
            <a:endParaRPr sz="3600" dirty="0">
              <a:effectLst>
                <a:outerShdw blurRad="38100" dist="38100" dir="2700000" algn="tl">
                  <a:srgbClr val="000000">
                    <a:alpha val="43137"/>
                  </a:srgbClr>
                </a:outerShdw>
              </a:effectLst>
            </a:endParaRPr>
          </a:p>
        </p:txBody>
      </p:sp>
      <p:sp>
        <p:nvSpPr>
          <p:cNvPr id="7" name="Observation of a tsunami-induced eddy">
            <a:extLst>
              <a:ext uri="{FF2B5EF4-FFF2-40B4-BE49-F238E27FC236}">
                <a16:creationId xmlns:a16="http://schemas.microsoft.com/office/drawing/2014/main" id="{7444EADF-7BE6-2C4F-8D0B-19BF9B3EACA2}"/>
              </a:ext>
            </a:extLst>
          </p:cNvPr>
          <p:cNvSpPr txBox="1">
            <a:spLocks/>
          </p:cNvSpPr>
          <p:nvPr/>
        </p:nvSpPr>
        <p:spPr>
          <a:xfrm>
            <a:off x="219133" y="4324504"/>
            <a:ext cx="8705734" cy="722634"/>
          </a:xfrm>
          <a:prstGeom prst="rect">
            <a:avLst/>
          </a:prstGeom>
          <a:noFill/>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0" marR="0" indent="0" algn="ctr" defTabSz="425195" rtl="0" latinLnBrk="0">
              <a:lnSpc>
                <a:spcPct val="100000"/>
              </a:lnSpc>
              <a:spcBef>
                <a:spcPts val="0"/>
              </a:spcBef>
              <a:spcAft>
                <a:spcPts val="0"/>
              </a:spcAft>
              <a:buClrTx/>
              <a:buSzTx/>
              <a:buFontTx/>
              <a:buNone/>
              <a:tabLst/>
              <a:defRPr sz="372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mn-lt"/>
                <a:ea typeface="+mn-ea"/>
                <a:cs typeface="+mn-cs"/>
                <a:sym typeface="Calibri"/>
              </a:defRPr>
            </a:lvl9pPr>
          </a:lstStyle>
          <a:p>
            <a:pPr hangingPunct="1"/>
            <a:r>
              <a:rPr lang="sv-SE" sz="2000" b="1" spc="250" dirty="0"/>
              <a:t>Institute of Geodynamics</a:t>
            </a:r>
          </a:p>
          <a:p>
            <a:pPr hangingPunct="1"/>
            <a:r>
              <a:rPr lang="sv-SE" sz="2000" b="1" spc="250" dirty="0"/>
              <a:t>National Observatory Athens</a:t>
            </a:r>
            <a:endParaRPr lang="en-US" sz="2000" i="1" cap="small" dirty="0"/>
          </a:p>
        </p:txBody>
      </p:sp>
      <p:sp>
        <p:nvSpPr>
          <p:cNvPr id="2" name="Rectangle 1">
            <a:extLst>
              <a:ext uri="{FF2B5EF4-FFF2-40B4-BE49-F238E27FC236}">
                <a16:creationId xmlns:a16="http://schemas.microsoft.com/office/drawing/2014/main" id="{DF9066AA-9580-5C4F-9788-17DECB045EAB}"/>
              </a:ext>
            </a:extLst>
          </p:cNvPr>
          <p:cNvSpPr/>
          <p:nvPr/>
        </p:nvSpPr>
        <p:spPr>
          <a:xfrm>
            <a:off x="0" y="5966539"/>
            <a:ext cx="9144000" cy="89262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j-lt"/>
              <a:ea typeface="+mj-ea"/>
              <a:cs typeface="+mj-cs"/>
              <a:sym typeface="Helvetica"/>
            </a:endParaRPr>
          </a:p>
        </p:txBody>
      </p:sp>
      <p:grpSp>
        <p:nvGrpSpPr>
          <p:cNvPr id="3" name="Group 2"/>
          <p:cNvGrpSpPr/>
          <p:nvPr/>
        </p:nvGrpSpPr>
        <p:grpSpPr>
          <a:xfrm>
            <a:off x="1125494" y="4238186"/>
            <a:ext cx="6871015" cy="884126"/>
            <a:chOff x="1394444" y="4005096"/>
            <a:chExt cx="6290211" cy="884126"/>
          </a:xfrm>
        </p:grpSpPr>
        <p:sp>
          <p:nvSpPr>
            <p:cNvPr id="17" name="Google Shape;54;p1"/>
            <p:cNvSpPr/>
            <p:nvPr/>
          </p:nvSpPr>
          <p:spPr>
            <a:xfrm>
              <a:off x="1405037" y="4843503"/>
              <a:ext cx="6279618" cy="45719"/>
            </a:xfrm>
            <a:custGeom>
              <a:avLst/>
              <a:gdLst/>
              <a:ahLst/>
              <a:cxnLst/>
              <a:rect l="l" t="t" r="r" b="b"/>
              <a:pathLst>
                <a:path w="3888104" h="120000" extrusionOk="0">
                  <a:moveTo>
                    <a:pt x="0" y="0"/>
                  </a:moveTo>
                  <a:lnTo>
                    <a:pt x="3888051" y="0"/>
                  </a:lnTo>
                </a:path>
              </a:pathLst>
            </a:custGeom>
            <a:noFill/>
            <a:ln w="9525" cap="flat" cmpd="sng">
              <a:solidFill>
                <a:srgbClr val="EB801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 name="Google Shape;55;p1"/>
            <p:cNvSpPr/>
            <p:nvPr/>
          </p:nvSpPr>
          <p:spPr>
            <a:xfrm flipV="1">
              <a:off x="1394444" y="4005096"/>
              <a:ext cx="6287824" cy="45719"/>
            </a:xfrm>
            <a:custGeom>
              <a:avLst/>
              <a:gdLst/>
              <a:ahLst/>
              <a:cxnLst/>
              <a:rect l="l" t="t" r="r" b="b"/>
              <a:pathLst>
                <a:path w="3893185" h="120000" extrusionOk="0">
                  <a:moveTo>
                    <a:pt x="0" y="0"/>
                  </a:moveTo>
                  <a:lnTo>
                    <a:pt x="3893112" y="0"/>
                  </a:lnTo>
                </a:path>
              </a:pathLst>
            </a:custGeom>
            <a:noFill/>
            <a:ln w="10100" cap="flat" cmpd="sng">
              <a:solidFill>
                <a:srgbClr val="EB801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14" name="Picture 13"/>
          <p:cNvPicPr>
            <a:picLocks noChangeAspect="1"/>
          </p:cNvPicPr>
          <p:nvPr/>
        </p:nvPicPr>
        <p:blipFill>
          <a:blip r:embed="rId2"/>
          <a:stretch>
            <a:fillRect/>
          </a:stretch>
        </p:blipFill>
        <p:spPr>
          <a:xfrm>
            <a:off x="7854092" y="2066"/>
            <a:ext cx="1289908" cy="1116000"/>
          </a:xfrm>
          <a:prstGeom prst="rect">
            <a:avLst/>
          </a:prstGeom>
        </p:spPr>
      </p:pic>
      <p:pic>
        <p:nvPicPr>
          <p:cNvPr id="11" name="Picture 10">
            <a:extLst>
              <a:ext uri="{FF2B5EF4-FFF2-40B4-BE49-F238E27FC236}">
                <a16:creationId xmlns:a16="http://schemas.microsoft.com/office/drawing/2014/main" id="{0E821906-5035-824A-80F5-B1D2063C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5" y="20066"/>
            <a:ext cx="1080000" cy="1080000"/>
          </a:xfrm>
          <a:prstGeom prst="rect">
            <a:avLst/>
          </a:prstGeom>
        </p:spPr>
      </p:pic>
      <p:pic>
        <p:nvPicPr>
          <p:cNvPr id="12" name="Picture 11">
            <a:extLst>
              <a:ext uri="{FF2B5EF4-FFF2-40B4-BE49-F238E27FC236}">
                <a16:creationId xmlns:a16="http://schemas.microsoft.com/office/drawing/2014/main" id="{925F3FB6-CA25-234E-B819-906AA2CA7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503" y="10358"/>
            <a:ext cx="1080000" cy="1080000"/>
          </a:xfrm>
          <a:prstGeom prst="rect">
            <a:avLst/>
          </a:prstGeom>
        </p:spPr>
      </p:pic>
      <p:sp>
        <p:nvSpPr>
          <p:cNvPr id="15" name="Subtitle 2">
            <a:extLst>
              <a:ext uri="{FF2B5EF4-FFF2-40B4-BE49-F238E27FC236}">
                <a16:creationId xmlns:a16="http://schemas.microsoft.com/office/drawing/2014/main" id="{BCF303CD-C22A-AB41-B42F-657C14964665}"/>
              </a:ext>
            </a:extLst>
          </p:cNvPr>
          <p:cNvSpPr txBox="1">
            <a:spLocks/>
          </p:cNvSpPr>
          <p:nvPr/>
        </p:nvSpPr>
        <p:spPr>
          <a:xfrm>
            <a:off x="36944" y="6375697"/>
            <a:ext cx="9060873" cy="476342"/>
          </a:xfrm>
          <a:prstGeom prst="rect">
            <a:avLst/>
          </a:prstGeom>
        </p:spPr>
        <p:txBody>
          <a:bodyPr>
            <a:noAutofit/>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9pPr>
          </a:lstStyle>
          <a:p>
            <a:pPr marL="0" indent="0" algn="ctr">
              <a:spcBef>
                <a:spcPts val="0"/>
              </a:spcBef>
              <a:buNone/>
            </a:pPr>
            <a:r>
              <a:rPr lang="en-US" sz="1200" i="1" dirty="0">
                <a:solidFill>
                  <a:srgbClr val="000000"/>
                </a:solidFill>
              </a:rPr>
              <a:t>18</a:t>
            </a:r>
            <a:r>
              <a:rPr lang="en-US" sz="1200" i="1" baseline="30000" dirty="0">
                <a:solidFill>
                  <a:srgbClr val="000000"/>
                </a:solidFill>
              </a:rPr>
              <a:t>th</a:t>
            </a:r>
            <a:r>
              <a:rPr lang="en-US" sz="1200" i="1" dirty="0">
                <a:solidFill>
                  <a:srgbClr val="000000"/>
                </a:solidFill>
              </a:rPr>
              <a:t> session of the ICG/NEAMTWS</a:t>
            </a:r>
          </a:p>
          <a:p>
            <a:pPr marL="0" indent="0" algn="ctr">
              <a:spcBef>
                <a:spcPts val="0"/>
              </a:spcBef>
              <a:buNone/>
            </a:pPr>
            <a:r>
              <a:rPr lang="en-US" sz="1200" i="1" dirty="0">
                <a:solidFill>
                  <a:srgbClr val="000000"/>
                </a:solidFill>
              </a:rPr>
              <a:t>Paris, 6-8 February 2024</a:t>
            </a:r>
          </a:p>
        </p:txBody>
      </p:sp>
    </p:spTree>
    <p:extLst>
      <p:ext uri="{BB962C8B-B14F-4D97-AF65-F5344CB8AC3E}">
        <p14:creationId xmlns:p14="http://schemas.microsoft.com/office/powerpoint/2010/main" val="219789683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24EA5-8FE7-5F5B-9A36-0A955A0E5DB5}"/>
            </a:ext>
          </a:extLst>
        </p:cNvPr>
        <p:cNvGrpSpPr/>
        <p:nvPr/>
      </p:nvGrpSpPr>
      <p:grpSpPr>
        <a:xfrm>
          <a:off x="0" y="0"/>
          <a:ext cx="0" cy="0"/>
          <a:chOff x="0" y="0"/>
          <a:chExt cx="0" cy="0"/>
        </a:xfrm>
      </p:grpSpPr>
      <p:sp>
        <p:nvSpPr>
          <p:cNvPr id="6" name="Rectangle 5"/>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pic>
        <p:nvPicPr>
          <p:cNvPr id="7" name="Picture 6"/>
          <p:cNvPicPr>
            <a:picLocks noChangeAspect="1"/>
          </p:cNvPicPr>
          <p:nvPr/>
        </p:nvPicPr>
        <p:blipFill rotWithShape="1">
          <a:blip r:embed="rId2"/>
          <a:srcRect b="35860"/>
          <a:stretch/>
        </p:blipFill>
        <p:spPr>
          <a:xfrm>
            <a:off x="7836693" y="-316"/>
            <a:ext cx="1304977" cy="724158"/>
          </a:xfrm>
          <a:prstGeom prst="rect">
            <a:avLst/>
          </a:prstGeom>
        </p:spPr>
      </p:pic>
      <p:sp>
        <p:nvSpPr>
          <p:cNvPr id="8" name="TextBox 7"/>
          <p:cNvSpPr txBox="1"/>
          <p:nvPr/>
        </p:nvSpPr>
        <p:spPr>
          <a:xfrm>
            <a:off x="161295" y="74564"/>
            <a:ext cx="2782168"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3200" dirty="0">
                <a:solidFill>
                  <a:srgbClr val="000000"/>
                </a:solidFill>
                <a:cs typeface="+mn-cs"/>
              </a:rPr>
              <a:t>NEAMWave23</a:t>
            </a:r>
            <a:endParaRPr kumimoji="0" lang="en-US" sz="3200" b="0" i="0" u="none" strike="noStrike" cap="none" spc="0" normalizeH="0" baseline="0" dirty="0">
              <a:ln>
                <a:noFill/>
              </a:ln>
              <a:solidFill>
                <a:srgbClr val="000000"/>
              </a:solidFill>
              <a:effectLst/>
              <a:uFillTx/>
              <a:latin typeface="+mj-lt"/>
              <a:ea typeface="+mj-ea"/>
              <a:cs typeface="+mn-cs"/>
              <a:sym typeface="Helvetica"/>
            </a:endParaRPr>
          </a:p>
        </p:txBody>
      </p:sp>
      <p:sp>
        <p:nvSpPr>
          <p:cNvPr id="4" name="object 185">
            <a:extLst>
              <a:ext uri="{FF2B5EF4-FFF2-40B4-BE49-F238E27FC236}">
                <a16:creationId xmlns:a16="http://schemas.microsoft.com/office/drawing/2014/main" id="{49734E26-87B5-0883-76E6-2C857037AAE5}"/>
              </a:ext>
            </a:extLst>
          </p:cNvPr>
          <p:cNvSpPr txBox="1"/>
          <p:nvPr/>
        </p:nvSpPr>
        <p:spPr>
          <a:xfrm>
            <a:off x="290123" y="966067"/>
            <a:ext cx="8275093" cy="3545704"/>
          </a:xfrm>
          <a:prstGeom prst="rect">
            <a:avLst/>
          </a:prstGeom>
        </p:spPr>
        <p:txBody>
          <a:bodyPr vert="horz" wrap="square" lIns="0" tIns="0" rIns="0" bIns="0" rtlCol="0">
            <a:noAutofit/>
          </a:bodyPr>
          <a:lstStyle/>
          <a:p>
            <a:pPr marL="271463" marR="12700" lvl="2" algn="just">
              <a:spcAft>
                <a:spcPts val="1200"/>
              </a:spcAft>
            </a:pPr>
            <a:r>
              <a:rPr lang="en-US" sz="1600" b="1" u="sng" spc="300" dirty="0">
                <a:solidFill>
                  <a:srgbClr val="0D0D0D"/>
                </a:solidFill>
                <a:effectLst>
                  <a:outerShdw blurRad="38100" dist="38100" dir="2700000" algn="tl">
                    <a:srgbClr val="000000">
                      <a:alpha val="43137"/>
                    </a:srgbClr>
                  </a:outerShdw>
                </a:effectLst>
                <a:cs typeface="Trebuchet MS"/>
              </a:rPr>
              <a:t>Phase A</a:t>
            </a:r>
          </a:p>
          <a:p>
            <a:pPr marR="12700" lvl="2" algn="just">
              <a:spcAft>
                <a:spcPts val="600"/>
              </a:spcAft>
            </a:pPr>
            <a:r>
              <a:rPr lang="en-US" sz="1600" spc="5" dirty="0">
                <a:solidFill>
                  <a:srgbClr val="000000"/>
                </a:solidFill>
                <a:cs typeface="Trebuchet MS"/>
              </a:rPr>
              <a:t>• </a:t>
            </a:r>
            <a:r>
              <a:rPr lang="en-US" sz="1600" spc="5" dirty="0">
                <a:solidFill>
                  <a:srgbClr val="000000"/>
                </a:solidFill>
                <a:latin typeface="+mn-lt"/>
                <a:cs typeface="Trebuchet MS"/>
              </a:rPr>
              <a:t>NOA-HLNTWC developed in cooperation with INGV and KOERI the joint scenario utilized for the second day of exercise.</a:t>
            </a:r>
          </a:p>
          <a:p>
            <a:pPr marR="12700" lvl="2" algn="just">
              <a:spcAft>
                <a:spcPts val="600"/>
              </a:spcAft>
            </a:pPr>
            <a:r>
              <a:rPr lang="en-US" sz="1600" spc="5" dirty="0">
                <a:solidFill>
                  <a:srgbClr val="000000"/>
                </a:solidFill>
                <a:cs typeface="Trebuchet MS"/>
              </a:rPr>
              <a:t>• Also </a:t>
            </a:r>
            <a:r>
              <a:rPr lang="en-US" sz="1600" spc="5" dirty="0">
                <a:solidFill>
                  <a:srgbClr val="000000"/>
                </a:solidFill>
                <a:latin typeface="+mn-lt"/>
                <a:cs typeface="Trebuchet MS"/>
              </a:rPr>
              <a:t>transmitted the alert messages as TSP and received the messages of CAT-INGV and KOERI as TWFP of the NEAMTWS.</a:t>
            </a:r>
          </a:p>
          <a:p>
            <a:pPr marL="271463" marR="12700" lvl="2" algn="just">
              <a:spcAft>
                <a:spcPts val="1200"/>
              </a:spcAft>
            </a:pPr>
            <a:r>
              <a:rPr lang="en-US" sz="1600" b="1" u="sng" spc="300" dirty="0">
                <a:solidFill>
                  <a:srgbClr val="0D0D0D"/>
                </a:solidFill>
                <a:effectLst>
                  <a:outerShdw blurRad="38100" dist="38100" dir="2700000" algn="tl">
                    <a:srgbClr val="000000">
                      <a:alpha val="43137"/>
                    </a:srgbClr>
                  </a:outerShdw>
                </a:effectLst>
                <a:cs typeface="Trebuchet MS"/>
              </a:rPr>
              <a:t>Phase B</a:t>
            </a:r>
            <a:endParaRPr lang="en-US" sz="1600" b="1" u="sng" spc="300" dirty="0">
              <a:solidFill>
                <a:srgbClr val="0D0D0D"/>
              </a:solidFill>
              <a:effectLst>
                <a:outerShdw blurRad="38100" dist="38100" dir="2700000" algn="tl">
                  <a:srgbClr val="000000">
                    <a:alpha val="43137"/>
                  </a:srgbClr>
                </a:outerShdw>
              </a:effectLst>
              <a:latin typeface="+mn-lt"/>
              <a:cs typeface="Trebuchet MS"/>
            </a:endParaRPr>
          </a:p>
          <a:p>
            <a:pPr marR="12700" lvl="2" algn="just">
              <a:spcAft>
                <a:spcPts val="600"/>
              </a:spcAft>
            </a:pPr>
            <a:r>
              <a:rPr lang="en-US" sz="1600" spc="5" dirty="0">
                <a:solidFill>
                  <a:srgbClr val="000000"/>
                </a:solidFill>
                <a:latin typeface="+mn-lt"/>
                <a:cs typeface="Trebuchet MS"/>
              </a:rPr>
              <a:t>• Through the upstream (NOA -&gt; national CPA) and downstream components of the tsunami warning chain, NOA-HLNTWC’s messages were disseminated to national operational centers, but also to the Prefecture of North Aegean, the Municipality of Eastern Samos and local emergency services of Samos for the needs of the local TTX.</a:t>
            </a:r>
          </a:p>
          <a:p>
            <a:pPr marR="12700" lvl="2" algn="just">
              <a:spcAft>
                <a:spcPts val="600"/>
              </a:spcAft>
            </a:pPr>
            <a:r>
              <a:rPr lang="en-US" sz="1600" spc="5" dirty="0">
                <a:solidFill>
                  <a:srgbClr val="000000"/>
                </a:solidFill>
                <a:latin typeface="+mn-lt"/>
                <a:cs typeface="Trebuchet MS"/>
              </a:rPr>
              <a:t>• A cell broadcast message was also disseminated locally within the framework of NEAMWave23 and the local TTX.</a:t>
            </a:r>
            <a:endParaRPr lang="en-US" sz="1600" b="1" spc="5" dirty="0">
              <a:solidFill>
                <a:srgbClr val="000000"/>
              </a:solidFill>
              <a:latin typeface="+mn-lt"/>
              <a:cs typeface="Trebuchet MS"/>
            </a:endParaRPr>
          </a:p>
        </p:txBody>
      </p:sp>
      <p:pic>
        <p:nvPicPr>
          <p:cNvPr id="5" name="Picture 4">
            <a:extLst>
              <a:ext uri="{FF2B5EF4-FFF2-40B4-BE49-F238E27FC236}">
                <a16:creationId xmlns:a16="http://schemas.microsoft.com/office/drawing/2014/main" id="{DC59E485-A52D-6867-4587-BB51FC22F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214" y="4299135"/>
            <a:ext cx="1655411" cy="1750989"/>
          </a:xfrm>
          <a:prstGeom prst="rect">
            <a:avLst/>
          </a:prstGeom>
        </p:spPr>
      </p:pic>
      <p:pic>
        <p:nvPicPr>
          <p:cNvPr id="9" name="Picture 8">
            <a:extLst>
              <a:ext uri="{FF2B5EF4-FFF2-40B4-BE49-F238E27FC236}">
                <a16:creationId xmlns:a16="http://schemas.microsoft.com/office/drawing/2014/main" id="{C92A38E4-EDB3-F872-6215-40675C619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2971" y="4274347"/>
            <a:ext cx="1655411" cy="1707797"/>
          </a:xfrm>
          <a:prstGeom prst="rect">
            <a:avLst/>
          </a:prstGeom>
        </p:spPr>
      </p:pic>
    </p:spTree>
    <p:extLst>
      <p:ext uri="{BB962C8B-B14F-4D97-AF65-F5344CB8AC3E}">
        <p14:creationId xmlns:p14="http://schemas.microsoft.com/office/powerpoint/2010/main" val="405729149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0A607-21D7-3414-FEC8-503AB9989AB2}"/>
            </a:ext>
          </a:extLst>
        </p:cNvPr>
        <p:cNvGrpSpPr/>
        <p:nvPr/>
      </p:nvGrpSpPr>
      <p:grpSpPr>
        <a:xfrm>
          <a:off x="0" y="0"/>
          <a:ext cx="0" cy="0"/>
          <a:chOff x="0" y="0"/>
          <a:chExt cx="0" cy="0"/>
        </a:xfrm>
      </p:grpSpPr>
      <p:sp>
        <p:nvSpPr>
          <p:cNvPr id="3" name="Funding…">
            <a:extLst>
              <a:ext uri="{FF2B5EF4-FFF2-40B4-BE49-F238E27FC236}">
                <a16:creationId xmlns:a16="http://schemas.microsoft.com/office/drawing/2014/main" id="{2235DE39-0010-F1A5-204A-AAB22420203B}"/>
              </a:ext>
            </a:extLst>
          </p:cNvPr>
          <p:cNvSpPr txBox="1"/>
          <p:nvPr/>
        </p:nvSpPr>
        <p:spPr>
          <a:xfrm>
            <a:off x="254336" y="792926"/>
            <a:ext cx="8705734" cy="94424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A </a:t>
            </a:r>
            <a:r>
              <a:rPr lang="en-US" sz="1600" b="1" u="sng" spc="300" dirty="0">
                <a:solidFill>
                  <a:srgbClr val="0D0D0D"/>
                </a:solidFill>
                <a:effectLst>
                  <a:outerShdw blurRad="38100" dist="38100" dir="2700000" algn="tl">
                    <a:srgbClr val="000000">
                      <a:alpha val="43137"/>
                    </a:srgbClr>
                  </a:outerShdw>
                </a:effectLst>
              </a:rPr>
              <a:t>local</a:t>
            </a:r>
            <a:r>
              <a:rPr lang="en-US" sz="1600" dirty="0"/>
              <a:t> </a:t>
            </a:r>
            <a:r>
              <a:rPr lang="en-US" sz="1600" b="1" u="sng" spc="300" dirty="0">
                <a:solidFill>
                  <a:srgbClr val="0D0D0D"/>
                </a:solidFill>
                <a:effectLst>
                  <a:outerShdw blurRad="38100" dist="38100" dir="2700000" algn="tl">
                    <a:srgbClr val="000000">
                      <a:alpha val="43137"/>
                    </a:srgbClr>
                  </a:outerShdw>
                </a:effectLst>
                <a:latin typeface="+mn-lt"/>
                <a:ea typeface="+mn-ea"/>
                <a:cs typeface="+mn-cs"/>
              </a:rPr>
              <a:t>TTX</a:t>
            </a:r>
            <a:r>
              <a:rPr lang="en-US" sz="1600" dirty="0"/>
              <a:t> and </a:t>
            </a:r>
            <a:r>
              <a:rPr lang="en-US" sz="1600" b="1" u="sng" spc="300" dirty="0">
                <a:solidFill>
                  <a:srgbClr val="0D0D0D"/>
                </a:solidFill>
                <a:effectLst>
                  <a:outerShdw blurRad="38100" dist="38100" dir="2700000" algn="tl">
                    <a:srgbClr val="000000">
                      <a:alpha val="43137"/>
                    </a:srgbClr>
                  </a:outerShdw>
                </a:effectLst>
                <a:latin typeface="+mn-lt"/>
                <a:ea typeface="+mn-ea"/>
                <a:cs typeface="+mn-cs"/>
              </a:rPr>
              <a:t>a school drill </a:t>
            </a:r>
            <a:r>
              <a:rPr lang="en-US" sz="1600" dirty="0"/>
              <a:t>was organized in Samos within the framework of NEAMWave23 and the </a:t>
            </a:r>
            <a:r>
              <a:rPr lang="en-US" sz="1600" dirty="0" err="1"/>
              <a:t>CoastWAVE</a:t>
            </a:r>
            <a:r>
              <a:rPr lang="en-US" sz="1600" dirty="0"/>
              <a:t> project. </a:t>
            </a:r>
          </a:p>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endParaRPr lang="en-US" sz="1600" dirty="0"/>
          </a:p>
        </p:txBody>
      </p:sp>
      <p:sp>
        <p:nvSpPr>
          <p:cNvPr id="2" name="Funding…">
            <a:extLst>
              <a:ext uri="{FF2B5EF4-FFF2-40B4-BE49-F238E27FC236}">
                <a16:creationId xmlns:a16="http://schemas.microsoft.com/office/drawing/2014/main" id="{1A3D4F12-E807-957C-87DF-3F02841AFD61}"/>
              </a:ext>
            </a:extLst>
          </p:cNvPr>
          <p:cNvSpPr txBox="1"/>
          <p:nvPr/>
        </p:nvSpPr>
        <p:spPr>
          <a:xfrm>
            <a:off x="254335" y="1585732"/>
            <a:ext cx="4716991" cy="453148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lnSpcReduction="20000"/>
          </a:bodyPr>
          <a:lstStyle/>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The </a:t>
            </a:r>
            <a:r>
              <a:rPr lang="en-US" sz="1600" b="1" u="sng" spc="300" dirty="0">
                <a:solidFill>
                  <a:srgbClr val="0D0D0D"/>
                </a:solidFill>
                <a:effectLst>
                  <a:outerShdw blurRad="38100" dist="38100" dir="2700000" algn="tl">
                    <a:srgbClr val="000000">
                      <a:alpha val="43137"/>
                    </a:srgbClr>
                  </a:outerShdw>
                </a:effectLst>
                <a:latin typeface="+mn-lt"/>
                <a:ea typeface="+mn-ea"/>
                <a:cs typeface="+mn-cs"/>
              </a:rPr>
              <a:t>local TTX </a:t>
            </a:r>
            <a:r>
              <a:rPr lang="en-US" sz="1600" dirty="0"/>
              <a:t>organized by the Greek </a:t>
            </a:r>
            <a:r>
              <a:rPr lang="en-US" sz="1600" dirty="0" err="1"/>
              <a:t>CoastWAVE</a:t>
            </a:r>
            <a:r>
              <a:rPr lang="en-US" sz="1600" dirty="0"/>
              <a:t> team and the Municipality of Eastern Samos involved personnel from the Prefecture of North Aegean, the Municipality of Eastern Samos, the local emergency services, the Greek Army, and the local education sector.</a:t>
            </a:r>
          </a:p>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The aim of the local TTX was to:</a:t>
            </a:r>
          </a:p>
          <a:p>
            <a:pPr marL="458788" lvl="2" indent="-227013"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Test the local emergency and tsunami evacuation plans for the city of Samos prepared within the framework of the </a:t>
            </a:r>
            <a:r>
              <a:rPr lang="en-US" sz="1600" dirty="0" err="1"/>
              <a:t>CoastWAVE</a:t>
            </a:r>
            <a:r>
              <a:rPr lang="en-US" sz="1600" dirty="0"/>
              <a:t> project;</a:t>
            </a:r>
          </a:p>
          <a:p>
            <a:pPr marL="458788" lvl="2" indent="-227013"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Test the transmission and reception mechanisms for tsunami messages;</a:t>
            </a:r>
          </a:p>
          <a:p>
            <a:pPr marL="458788" lvl="2" indent="-227013"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Promote preparedness for earthquakes and tsunamis.</a:t>
            </a:r>
          </a:p>
          <a:p>
            <a:pPr marL="742950" lvl="2"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endParaRPr lang="en-US" sz="1600" dirty="0"/>
          </a:p>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endParaRPr lang="en-US" sz="1600" dirty="0"/>
          </a:p>
        </p:txBody>
      </p:sp>
      <p:sp>
        <p:nvSpPr>
          <p:cNvPr id="5" name="Rectangle 4"/>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pic>
        <p:nvPicPr>
          <p:cNvPr id="6" name="Picture 5"/>
          <p:cNvPicPr>
            <a:picLocks noChangeAspect="1"/>
          </p:cNvPicPr>
          <p:nvPr/>
        </p:nvPicPr>
        <p:blipFill rotWithShape="1">
          <a:blip r:embed="rId2"/>
          <a:srcRect b="35860"/>
          <a:stretch/>
        </p:blipFill>
        <p:spPr>
          <a:xfrm>
            <a:off x="7836693" y="-316"/>
            <a:ext cx="1304977" cy="724158"/>
          </a:xfrm>
          <a:prstGeom prst="rect">
            <a:avLst/>
          </a:prstGeom>
        </p:spPr>
      </p:pic>
      <p:sp>
        <p:nvSpPr>
          <p:cNvPr id="7" name="TextBox 6"/>
          <p:cNvSpPr txBox="1"/>
          <p:nvPr/>
        </p:nvSpPr>
        <p:spPr>
          <a:xfrm>
            <a:off x="161295" y="74564"/>
            <a:ext cx="6791279"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3200" dirty="0">
                <a:solidFill>
                  <a:srgbClr val="000000"/>
                </a:solidFill>
                <a:cs typeface="+mn-cs"/>
              </a:rPr>
              <a:t>NEAMWave23 – local TTX in Samos</a:t>
            </a:r>
            <a:endParaRPr kumimoji="0" lang="en-US" sz="3200" b="0" i="0" u="none" strike="noStrike" cap="none" spc="0" normalizeH="0" baseline="0" dirty="0">
              <a:ln>
                <a:noFill/>
              </a:ln>
              <a:solidFill>
                <a:srgbClr val="000000"/>
              </a:solidFill>
              <a:effectLst/>
              <a:uFillTx/>
              <a:latin typeface="+mj-lt"/>
              <a:ea typeface="+mj-ea"/>
              <a:cs typeface="+mn-cs"/>
              <a:sym typeface="Helvetica"/>
            </a:endParaRPr>
          </a:p>
        </p:txBody>
      </p:sp>
      <p:pic>
        <p:nvPicPr>
          <p:cNvPr id="4" name="Picture 3">
            <a:extLst>
              <a:ext uri="{FF2B5EF4-FFF2-40B4-BE49-F238E27FC236}">
                <a16:creationId xmlns:a16="http://schemas.microsoft.com/office/drawing/2014/main" id="{64A083CE-3E05-F358-7FAC-9F3D28AAAF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182"/>
          <a:stretch/>
        </p:blipFill>
        <p:spPr>
          <a:xfrm>
            <a:off x="5013107" y="3728010"/>
            <a:ext cx="4038600" cy="2326752"/>
          </a:xfrm>
          <a:prstGeom prst="rect">
            <a:avLst/>
          </a:prstGeom>
        </p:spPr>
      </p:pic>
      <p:pic>
        <p:nvPicPr>
          <p:cNvPr id="8" name="Picture 7">
            <a:extLst>
              <a:ext uri="{FF2B5EF4-FFF2-40B4-BE49-F238E27FC236}">
                <a16:creationId xmlns:a16="http://schemas.microsoft.com/office/drawing/2014/main" id="{3CF9AC1F-E204-E386-DA9D-285ED87698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641" b="541"/>
          <a:stretch/>
        </p:blipFill>
        <p:spPr>
          <a:xfrm>
            <a:off x="5013107" y="1354112"/>
            <a:ext cx="4038600" cy="2326752"/>
          </a:xfrm>
          <a:prstGeom prst="rect">
            <a:avLst/>
          </a:prstGeom>
        </p:spPr>
      </p:pic>
      <p:pic>
        <p:nvPicPr>
          <p:cNvPr id="9" name="Picture 8">
            <a:extLst>
              <a:ext uri="{FF2B5EF4-FFF2-40B4-BE49-F238E27FC236}">
                <a16:creationId xmlns:a16="http://schemas.microsoft.com/office/drawing/2014/main" id="{B34B5AB8-61D8-DA2C-FA87-9D80F63009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749" y="3198818"/>
            <a:ext cx="964864" cy="964091"/>
          </a:xfrm>
          <a:prstGeom prst="rect">
            <a:avLst/>
          </a:prstGeom>
        </p:spPr>
      </p:pic>
    </p:spTree>
    <p:extLst>
      <p:ext uri="{BB962C8B-B14F-4D97-AF65-F5344CB8AC3E}">
        <p14:creationId xmlns:p14="http://schemas.microsoft.com/office/powerpoint/2010/main" val="11833157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0A607-21D7-3414-FEC8-503AB9989AB2}"/>
            </a:ext>
          </a:extLst>
        </p:cNvPr>
        <p:cNvGrpSpPr/>
        <p:nvPr/>
      </p:nvGrpSpPr>
      <p:grpSpPr>
        <a:xfrm>
          <a:off x="0" y="0"/>
          <a:ext cx="0" cy="0"/>
          <a:chOff x="0" y="0"/>
          <a:chExt cx="0" cy="0"/>
        </a:xfrm>
      </p:grpSpPr>
      <p:sp>
        <p:nvSpPr>
          <p:cNvPr id="3" name="Funding…">
            <a:extLst>
              <a:ext uri="{FF2B5EF4-FFF2-40B4-BE49-F238E27FC236}">
                <a16:creationId xmlns:a16="http://schemas.microsoft.com/office/drawing/2014/main" id="{2235DE39-0010-F1A5-204A-AAB22420203B}"/>
              </a:ext>
            </a:extLst>
          </p:cNvPr>
          <p:cNvSpPr txBox="1"/>
          <p:nvPr/>
        </p:nvSpPr>
        <p:spPr>
          <a:xfrm>
            <a:off x="254336" y="792926"/>
            <a:ext cx="8705734" cy="94424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A </a:t>
            </a:r>
            <a:r>
              <a:rPr lang="en-US" sz="1600" b="1" u="sng" spc="300" dirty="0">
                <a:solidFill>
                  <a:srgbClr val="0D0D0D"/>
                </a:solidFill>
                <a:effectLst>
                  <a:outerShdw blurRad="38100" dist="38100" dir="2700000" algn="tl">
                    <a:srgbClr val="000000">
                      <a:alpha val="43137"/>
                    </a:srgbClr>
                  </a:outerShdw>
                </a:effectLst>
              </a:rPr>
              <a:t>local</a:t>
            </a:r>
            <a:r>
              <a:rPr lang="en-US" sz="1600" u="sng" dirty="0">
                <a:effectLst>
                  <a:outerShdw blurRad="38100" dist="38100" dir="2700000" algn="tl">
                    <a:srgbClr val="000000">
                      <a:alpha val="43137"/>
                    </a:srgbClr>
                  </a:outerShdw>
                </a:effectLst>
              </a:rPr>
              <a:t> </a:t>
            </a:r>
            <a:r>
              <a:rPr lang="en-US" sz="1600" b="1" u="sng" spc="300" dirty="0">
                <a:solidFill>
                  <a:srgbClr val="0D0D0D"/>
                </a:solidFill>
                <a:effectLst>
                  <a:outerShdw blurRad="38100" dist="38100" dir="2700000" algn="tl">
                    <a:srgbClr val="000000">
                      <a:alpha val="43137"/>
                    </a:srgbClr>
                  </a:outerShdw>
                </a:effectLst>
                <a:latin typeface="+mn-lt"/>
                <a:ea typeface="+mn-ea"/>
                <a:cs typeface="+mn-cs"/>
              </a:rPr>
              <a:t>TTX</a:t>
            </a:r>
            <a:r>
              <a:rPr lang="en-US" sz="1600" dirty="0"/>
              <a:t> and </a:t>
            </a:r>
            <a:r>
              <a:rPr lang="en-US" sz="1600" b="1" u="sng" spc="300" dirty="0">
                <a:solidFill>
                  <a:srgbClr val="0D0D0D"/>
                </a:solidFill>
                <a:effectLst>
                  <a:outerShdw blurRad="38100" dist="38100" dir="2700000" algn="tl">
                    <a:srgbClr val="000000">
                      <a:alpha val="43137"/>
                    </a:srgbClr>
                  </a:outerShdw>
                </a:effectLst>
                <a:latin typeface="+mn-lt"/>
                <a:ea typeface="+mn-ea"/>
                <a:cs typeface="+mn-cs"/>
              </a:rPr>
              <a:t>a school drill</a:t>
            </a:r>
            <a:r>
              <a:rPr lang="en-US" sz="1600" b="1" spc="300" dirty="0">
                <a:solidFill>
                  <a:srgbClr val="0D0D0D"/>
                </a:solidFill>
                <a:effectLst>
                  <a:outerShdw blurRad="38100" dist="38100" dir="2700000" algn="tl">
                    <a:srgbClr val="000000">
                      <a:alpha val="43137"/>
                    </a:srgbClr>
                  </a:outerShdw>
                </a:effectLst>
                <a:latin typeface="+mn-lt"/>
                <a:ea typeface="+mn-ea"/>
                <a:cs typeface="+mn-cs"/>
              </a:rPr>
              <a:t> </a:t>
            </a:r>
            <a:r>
              <a:rPr lang="en-US" sz="1600" dirty="0"/>
              <a:t>was organized in Samos within the framework of NEAMWave23 and the </a:t>
            </a:r>
            <a:r>
              <a:rPr lang="en-US" sz="1600" dirty="0" err="1"/>
              <a:t>CoastWAVE</a:t>
            </a:r>
            <a:r>
              <a:rPr lang="en-US" sz="1600" dirty="0"/>
              <a:t> project. </a:t>
            </a:r>
          </a:p>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endParaRPr lang="en-US" sz="1600" dirty="0"/>
          </a:p>
        </p:txBody>
      </p:sp>
      <p:sp>
        <p:nvSpPr>
          <p:cNvPr id="2" name="Funding…">
            <a:extLst>
              <a:ext uri="{FF2B5EF4-FFF2-40B4-BE49-F238E27FC236}">
                <a16:creationId xmlns:a16="http://schemas.microsoft.com/office/drawing/2014/main" id="{1A3D4F12-E807-957C-87DF-3F02841AFD61}"/>
              </a:ext>
            </a:extLst>
          </p:cNvPr>
          <p:cNvSpPr txBox="1"/>
          <p:nvPr/>
        </p:nvSpPr>
        <p:spPr>
          <a:xfrm>
            <a:off x="254335" y="1585732"/>
            <a:ext cx="4716991" cy="453148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92500" lnSpcReduction="20000"/>
          </a:bodyPr>
          <a:lstStyle/>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The </a:t>
            </a:r>
            <a:r>
              <a:rPr lang="en-US" sz="1900" b="1" u="sng" spc="300" dirty="0">
                <a:solidFill>
                  <a:srgbClr val="0D0D0D"/>
                </a:solidFill>
                <a:effectLst>
                  <a:outerShdw blurRad="38100" dist="38100" dir="2700000" algn="tl">
                    <a:srgbClr val="000000">
                      <a:alpha val="43137"/>
                    </a:srgbClr>
                  </a:outerShdw>
                </a:effectLst>
                <a:latin typeface="+mn-lt"/>
                <a:ea typeface="+mn-ea"/>
                <a:cs typeface="+mn-cs"/>
              </a:rPr>
              <a:t>school drill</a:t>
            </a:r>
            <a:r>
              <a:rPr lang="en-US" sz="1900" b="1" spc="300" dirty="0">
                <a:solidFill>
                  <a:srgbClr val="0D0D0D"/>
                </a:solidFill>
                <a:effectLst>
                  <a:outerShdw blurRad="38100" dist="38100" dir="2700000" algn="tl">
                    <a:srgbClr val="000000">
                      <a:alpha val="43137"/>
                    </a:srgbClr>
                  </a:outerShdw>
                </a:effectLst>
                <a:latin typeface="+mn-lt"/>
                <a:ea typeface="+mn-ea"/>
                <a:cs typeface="+mn-cs"/>
              </a:rPr>
              <a:t> </a:t>
            </a:r>
            <a:r>
              <a:rPr lang="en-US" sz="1600" dirty="0"/>
              <a:t>involved two schools of Samos, namely the 1st experimental high school of Samos and the 2nd high school of Samos. The pupils were asked to follow the school protocol for earthquakes, and following the receipt of the tsunami warning through the cell broadcast message to move to the closest assembly area through a predefined escape route.</a:t>
            </a:r>
          </a:p>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The aim of the local TTX was to:</a:t>
            </a:r>
          </a:p>
          <a:p>
            <a:pPr marL="514350" lvl="2" indent="-231775"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Test the school emergency plan for earthquakes and the tsunami evacuation plan for the city of Samos prepared within the framework of the </a:t>
            </a:r>
            <a:r>
              <a:rPr lang="en-US" sz="1600" dirty="0" err="1"/>
              <a:t>CoastWAVE</a:t>
            </a:r>
            <a:r>
              <a:rPr lang="en-US" sz="1600" dirty="0"/>
              <a:t> project;</a:t>
            </a:r>
          </a:p>
          <a:p>
            <a:pPr marL="514350" lvl="2" indent="-230188"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Promote preparedness for earthquakes and tsunamis.</a:t>
            </a:r>
          </a:p>
          <a:p>
            <a:pPr marL="742950" lvl="2"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endParaRPr lang="en-US" sz="1600" dirty="0"/>
          </a:p>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endParaRPr lang="en-US" sz="1600" dirty="0"/>
          </a:p>
        </p:txBody>
      </p:sp>
      <p:sp>
        <p:nvSpPr>
          <p:cNvPr id="5" name="Rectangle 4"/>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pic>
        <p:nvPicPr>
          <p:cNvPr id="6" name="Picture 5"/>
          <p:cNvPicPr>
            <a:picLocks noChangeAspect="1"/>
          </p:cNvPicPr>
          <p:nvPr/>
        </p:nvPicPr>
        <p:blipFill rotWithShape="1">
          <a:blip r:embed="rId2"/>
          <a:srcRect b="35860"/>
          <a:stretch/>
        </p:blipFill>
        <p:spPr>
          <a:xfrm>
            <a:off x="7836693" y="-316"/>
            <a:ext cx="1304977" cy="724158"/>
          </a:xfrm>
          <a:prstGeom prst="rect">
            <a:avLst/>
          </a:prstGeom>
        </p:spPr>
      </p:pic>
      <p:sp>
        <p:nvSpPr>
          <p:cNvPr id="7" name="TextBox 6"/>
          <p:cNvSpPr txBox="1"/>
          <p:nvPr/>
        </p:nvSpPr>
        <p:spPr>
          <a:xfrm>
            <a:off x="161295" y="74564"/>
            <a:ext cx="699646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3200" dirty="0">
                <a:solidFill>
                  <a:srgbClr val="000000"/>
                </a:solidFill>
                <a:cs typeface="+mn-cs"/>
              </a:rPr>
              <a:t>NEAMWave23 – school drill in Samos</a:t>
            </a:r>
            <a:endParaRPr kumimoji="0" lang="en-US" sz="3200" b="0" i="0" u="none" strike="noStrike" cap="none" spc="0" normalizeH="0" baseline="0" dirty="0">
              <a:ln>
                <a:noFill/>
              </a:ln>
              <a:solidFill>
                <a:srgbClr val="000000"/>
              </a:solidFill>
              <a:effectLst/>
              <a:uFillTx/>
              <a:latin typeface="+mj-lt"/>
              <a:ea typeface="+mj-ea"/>
              <a:cs typeface="+mn-cs"/>
              <a:sym typeface="Helvetica"/>
            </a:endParaRPr>
          </a:p>
        </p:txBody>
      </p:sp>
      <p:pic>
        <p:nvPicPr>
          <p:cNvPr id="9" name="Picture 8">
            <a:extLst>
              <a:ext uri="{FF2B5EF4-FFF2-40B4-BE49-F238E27FC236}">
                <a16:creationId xmlns:a16="http://schemas.microsoft.com/office/drawing/2014/main" id="{4F520B87-E71A-D5D2-2EF6-7D0CCB3308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08"/>
          <a:stretch/>
        </p:blipFill>
        <p:spPr>
          <a:xfrm>
            <a:off x="5000205" y="1316620"/>
            <a:ext cx="4043263" cy="2352555"/>
          </a:xfrm>
          <a:prstGeom prst="rect">
            <a:avLst/>
          </a:prstGeom>
        </p:spPr>
      </p:pic>
      <p:pic>
        <p:nvPicPr>
          <p:cNvPr id="11" name="Picture 10">
            <a:extLst>
              <a:ext uri="{FF2B5EF4-FFF2-40B4-BE49-F238E27FC236}">
                <a16:creationId xmlns:a16="http://schemas.microsoft.com/office/drawing/2014/main" id="{F69D5B04-B7A8-6237-FAA9-95C198EBAE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000"/>
          <a:stretch/>
        </p:blipFill>
        <p:spPr>
          <a:xfrm>
            <a:off x="5281909" y="3200340"/>
            <a:ext cx="2262193" cy="2864734"/>
          </a:xfrm>
          <a:prstGeom prst="rect">
            <a:avLst/>
          </a:prstGeom>
        </p:spPr>
      </p:pic>
      <p:pic>
        <p:nvPicPr>
          <p:cNvPr id="10" name="Picture 9">
            <a:extLst>
              <a:ext uri="{FF2B5EF4-FFF2-40B4-BE49-F238E27FC236}">
                <a16:creationId xmlns:a16="http://schemas.microsoft.com/office/drawing/2014/main" id="{2C47B9DA-3B42-894D-262D-CCCA57C42E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8176" y="4385079"/>
            <a:ext cx="964864" cy="964091"/>
          </a:xfrm>
          <a:prstGeom prst="rect">
            <a:avLst/>
          </a:prstGeom>
        </p:spPr>
      </p:pic>
    </p:spTree>
    <p:extLst>
      <p:ext uri="{BB962C8B-B14F-4D97-AF65-F5344CB8AC3E}">
        <p14:creationId xmlns:p14="http://schemas.microsoft.com/office/powerpoint/2010/main" val="89674385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E3969-C844-02F5-45E3-C550B1D01B54}"/>
            </a:ext>
          </a:extLst>
        </p:cNvPr>
        <p:cNvGrpSpPr/>
        <p:nvPr/>
      </p:nvGrpSpPr>
      <p:grpSpPr>
        <a:xfrm>
          <a:off x="0" y="0"/>
          <a:ext cx="0" cy="0"/>
          <a:chOff x="0" y="0"/>
          <a:chExt cx="0" cy="0"/>
        </a:xfrm>
      </p:grpSpPr>
      <p:sp>
        <p:nvSpPr>
          <p:cNvPr id="8" name="Rectangle 7"/>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pic>
        <p:nvPicPr>
          <p:cNvPr id="10" name="Picture 9"/>
          <p:cNvPicPr>
            <a:picLocks noChangeAspect="1"/>
          </p:cNvPicPr>
          <p:nvPr/>
        </p:nvPicPr>
        <p:blipFill rotWithShape="1">
          <a:blip r:embed="rId3"/>
          <a:srcRect b="35860"/>
          <a:stretch/>
        </p:blipFill>
        <p:spPr>
          <a:xfrm>
            <a:off x="7836693" y="-316"/>
            <a:ext cx="1304977" cy="724158"/>
          </a:xfrm>
          <a:prstGeom prst="rect">
            <a:avLst/>
          </a:prstGeom>
        </p:spPr>
      </p:pic>
      <p:sp>
        <p:nvSpPr>
          <p:cNvPr id="12" name="TextBox 11"/>
          <p:cNvSpPr txBox="1"/>
          <p:nvPr/>
        </p:nvSpPr>
        <p:spPr>
          <a:xfrm>
            <a:off x="161295" y="74564"/>
            <a:ext cx="7206456"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3200" dirty="0">
                <a:solidFill>
                  <a:srgbClr val="000000"/>
                </a:solidFill>
                <a:cs typeface="+mn-cs"/>
              </a:rPr>
              <a:t>NEAMWave23 </a:t>
            </a:r>
            <a:r>
              <a:rPr lang="en-US" sz="3200">
                <a:solidFill>
                  <a:srgbClr val="000000"/>
                </a:solidFill>
                <a:cs typeface="+mn-cs"/>
              </a:rPr>
              <a:t>– SAMOSWAVE23-CW</a:t>
            </a:r>
            <a:endParaRPr kumimoji="0" lang="en-US" sz="3200" b="0" i="0" u="none" strike="noStrike" cap="none" spc="0" normalizeH="0" baseline="0" dirty="0">
              <a:ln>
                <a:noFill/>
              </a:ln>
              <a:solidFill>
                <a:srgbClr val="000000"/>
              </a:solidFill>
              <a:effectLst/>
              <a:uFillTx/>
              <a:latin typeface="+mj-lt"/>
              <a:ea typeface="+mj-ea"/>
              <a:cs typeface="+mn-cs"/>
              <a:sym typeface="Helvetica"/>
            </a:endParaRPr>
          </a:p>
        </p:txBody>
      </p:sp>
      <p:pic>
        <p:nvPicPr>
          <p:cNvPr id="2" name="Online Media 1" title="SAMOSWAVE23 CW v5  large   4Κ">
            <a:hlinkClick r:id="" action="ppaction://media"/>
            <a:extLst>
              <a:ext uri="{FF2B5EF4-FFF2-40B4-BE49-F238E27FC236}">
                <a16:creationId xmlns:a16="http://schemas.microsoft.com/office/drawing/2014/main" id="{2408AD2E-3534-C0CE-B241-DFC92F7D9606}"/>
              </a:ext>
            </a:extLst>
          </p:cNvPr>
          <p:cNvPicPr>
            <a:picLocks noRot="1" noChangeAspect="1"/>
          </p:cNvPicPr>
          <p:nvPr>
            <a:videoFile r:link="rId1"/>
          </p:nvPr>
        </p:nvPicPr>
        <p:blipFill>
          <a:blip r:embed="rId4"/>
          <a:stretch>
            <a:fillRect/>
          </a:stretch>
        </p:blipFill>
        <p:spPr>
          <a:xfrm>
            <a:off x="0" y="846138"/>
            <a:ext cx="9144000" cy="5165725"/>
          </a:xfrm>
          <a:prstGeom prst="rect">
            <a:avLst/>
          </a:prstGeom>
        </p:spPr>
      </p:pic>
    </p:spTree>
    <p:extLst>
      <p:ext uri="{BB962C8B-B14F-4D97-AF65-F5344CB8AC3E}">
        <p14:creationId xmlns:p14="http://schemas.microsoft.com/office/powerpoint/2010/main" val="4146571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9066AA-9580-5C4F-9788-17DECB045EAB}"/>
              </a:ext>
            </a:extLst>
          </p:cNvPr>
          <p:cNvSpPr/>
          <p:nvPr/>
        </p:nvSpPr>
        <p:spPr>
          <a:xfrm>
            <a:off x="0" y="5966539"/>
            <a:ext cx="9144000" cy="89262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j-lt"/>
              <a:ea typeface="+mj-ea"/>
              <a:cs typeface="+mj-cs"/>
              <a:sym typeface="Helvetica"/>
            </a:endParaRPr>
          </a:p>
        </p:txBody>
      </p:sp>
      <p:sp>
        <p:nvSpPr>
          <p:cNvPr id="18" name="Google Shape;55;p1"/>
          <p:cNvSpPr/>
          <p:nvPr/>
        </p:nvSpPr>
        <p:spPr>
          <a:xfrm flipV="1">
            <a:off x="3499342" y="2542309"/>
            <a:ext cx="1989472" cy="258607"/>
          </a:xfrm>
          <a:custGeom>
            <a:avLst/>
            <a:gdLst/>
            <a:ahLst/>
            <a:cxnLst/>
            <a:rect l="l" t="t" r="r" b="b"/>
            <a:pathLst>
              <a:path w="3893185" h="120000" extrusionOk="0">
                <a:moveTo>
                  <a:pt x="0" y="0"/>
                </a:moveTo>
                <a:lnTo>
                  <a:pt x="3893112" y="0"/>
                </a:lnTo>
              </a:path>
            </a:pathLst>
          </a:custGeom>
          <a:noFill/>
          <a:ln w="10100" cap="flat" cmpd="sng">
            <a:solidFill>
              <a:srgbClr val="EB801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4" name="Picture 13"/>
          <p:cNvPicPr>
            <a:picLocks noChangeAspect="1"/>
          </p:cNvPicPr>
          <p:nvPr/>
        </p:nvPicPr>
        <p:blipFill>
          <a:blip r:embed="rId2"/>
          <a:stretch>
            <a:fillRect/>
          </a:stretch>
        </p:blipFill>
        <p:spPr>
          <a:xfrm>
            <a:off x="7576414" y="230882"/>
            <a:ext cx="1289908" cy="1116000"/>
          </a:xfrm>
          <a:prstGeom prst="rect">
            <a:avLst/>
          </a:prstGeom>
        </p:spPr>
      </p:pic>
      <p:sp>
        <p:nvSpPr>
          <p:cNvPr id="15" name="object 11"/>
          <p:cNvSpPr txBox="1"/>
          <p:nvPr/>
        </p:nvSpPr>
        <p:spPr>
          <a:xfrm>
            <a:off x="3683635" y="2819002"/>
            <a:ext cx="271780" cy="634365"/>
          </a:xfrm>
          <a:prstGeom prst="rect">
            <a:avLst/>
          </a:prstGeom>
        </p:spPr>
        <p:txBody>
          <a:bodyPr vert="horz" wrap="square" lIns="0" tIns="0" rIns="0" bIns="0" rtlCol="0">
            <a:noAutofit/>
          </a:bodyPr>
          <a:lstStyle/>
          <a:p>
            <a:pPr marL="12700">
              <a:lnSpc>
                <a:spcPct val="100000"/>
              </a:lnSpc>
            </a:pPr>
            <a:r>
              <a:rPr sz="4100" dirty="0">
                <a:solidFill>
                  <a:srgbClr val="C3250C"/>
                </a:solidFill>
                <a:latin typeface="Georgia"/>
                <a:cs typeface="Georgia"/>
              </a:rPr>
              <a:t>*</a:t>
            </a:r>
            <a:endParaRPr sz="4100">
              <a:latin typeface="Georgia"/>
              <a:cs typeface="Georgia"/>
            </a:endParaRPr>
          </a:p>
        </p:txBody>
      </p:sp>
      <p:sp>
        <p:nvSpPr>
          <p:cNvPr id="16" name="object 12"/>
          <p:cNvSpPr/>
          <p:nvPr/>
        </p:nvSpPr>
        <p:spPr>
          <a:xfrm>
            <a:off x="4161537" y="3035156"/>
            <a:ext cx="1070990" cy="306831"/>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3"/>
          <p:cNvSpPr/>
          <p:nvPr/>
        </p:nvSpPr>
        <p:spPr>
          <a:xfrm>
            <a:off x="4152901" y="3609831"/>
            <a:ext cx="656717" cy="298772"/>
          </a:xfrm>
          <a:prstGeom prst="rect">
            <a:avLst/>
          </a:prstGeom>
          <a:blipFill>
            <a:blip r:embed="rId4" cstate="print"/>
            <a:stretch>
              <a:fillRect/>
            </a:stretch>
          </a:blipFill>
        </p:spPr>
        <p:txBody>
          <a:bodyPr wrap="square" lIns="0" tIns="0" rIns="0" bIns="0" rtlCol="0">
            <a:noAutofit/>
          </a:bodyPr>
          <a:lstStyle/>
          <a:p>
            <a:endParaRPr/>
          </a:p>
        </p:txBody>
      </p:sp>
      <p:sp>
        <p:nvSpPr>
          <p:cNvPr id="23" name="Google Shape;55;p1"/>
          <p:cNvSpPr/>
          <p:nvPr/>
        </p:nvSpPr>
        <p:spPr>
          <a:xfrm flipV="1">
            <a:off x="3487150" y="3772627"/>
            <a:ext cx="1989472" cy="258607"/>
          </a:xfrm>
          <a:custGeom>
            <a:avLst/>
            <a:gdLst/>
            <a:ahLst/>
            <a:cxnLst/>
            <a:rect l="l" t="t" r="r" b="b"/>
            <a:pathLst>
              <a:path w="3893185" h="120000" extrusionOk="0">
                <a:moveTo>
                  <a:pt x="0" y="0"/>
                </a:moveTo>
                <a:lnTo>
                  <a:pt x="3893112" y="0"/>
                </a:lnTo>
              </a:path>
            </a:pathLst>
          </a:custGeom>
          <a:noFill/>
          <a:ln w="10100" cap="flat" cmpd="sng">
            <a:solidFill>
              <a:srgbClr val="EB801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 name="object 14"/>
          <p:cNvSpPr/>
          <p:nvPr/>
        </p:nvSpPr>
        <p:spPr>
          <a:xfrm>
            <a:off x="7480219" y="1534513"/>
            <a:ext cx="1440052" cy="1309624"/>
          </a:xfrm>
          <a:prstGeom prst="rect">
            <a:avLst/>
          </a:prstGeom>
          <a:blipFill>
            <a:blip r:embed="rId5" cstate="print"/>
            <a:stretch>
              <a:fillRect/>
            </a:stretch>
          </a:blipFill>
        </p:spPr>
        <p:txBody>
          <a:bodyPr wrap="square" lIns="0" tIns="0" rIns="0" bIns="0" rtlCol="0">
            <a:noAutofit/>
          </a:bodyPr>
          <a:lstStyle/>
          <a:p>
            <a:endParaRPr/>
          </a:p>
        </p:txBody>
      </p:sp>
      <p:sp>
        <p:nvSpPr>
          <p:cNvPr id="12" name="object 15"/>
          <p:cNvSpPr/>
          <p:nvPr/>
        </p:nvSpPr>
        <p:spPr>
          <a:xfrm>
            <a:off x="7480219" y="3132253"/>
            <a:ext cx="1441196" cy="1440052"/>
          </a:xfrm>
          <a:prstGeom prst="rect">
            <a:avLst/>
          </a:prstGeom>
          <a:blipFill>
            <a:blip r:embed="rId6" cstate="print"/>
            <a:stretch>
              <a:fillRect/>
            </a:stretch>
          </a:blipFill>
        </p:spPr>
        <p:txBody>
          <a:bodyPr wrap="square" lIns="0" tIns="0" rIns="0" bIns="0" rtlCol="0">
            <a:noAutofit/>
          </a:bodyPr>
          <a:lstStyle/>
          <a:p>
            <a:endParaRPr/>
          </a:p>
        </p:txBody>
      </p:sp>
      <p:sp>
        <p:nvSpPr>
          <p:cNvPr id="17" name="Subtitle 2">
            <a:extLst>
              <a:ext uri="{FF2B5EF4-FFF2-40B4-BE49-F238E27FC236}">
                <a16:creationId xmlns:a16="http://schemas.microsoft.com/office/drawing/2014/main" id="{BCF303CD-C22A-AB41-B42F-657C14964665}"/>
              </a:ext>
            </a:extLst>
          </p:cNvPr>
          <p:cNvSpPr txBox="1">
            <a:spLocks/>
          </p:cNvSpPr>
          <p:nvPr/>
        </p:nvSpPr>
        <p:spPr>
          <a:xfrm>
            <a:off x="36944" y="6375697"/>
            <a:ext cx="9060873" cy="476342"/>
          </a:xfrm>
          <a:prstGeom prst="rect">
            <a:avLst/>
          </a:prstGeom>
        </p:spPr>
        <p:txBody>
          <a:bodyPr>
            <a:noAutofit/>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90000"/>
                </a:solidFill>
                <a:uFillTx/>
                <a:latin typeface="+mn-lt"/>
                <a:ea typeface="+mn-ea"/>
                <a:cs typeface="+mn-cs"/>
                <a:sym typeface="Calibri"/>
              </a:defRPr>
            </a:lvl9pPr>
          </a:lstStyle>
          <a:p>
            <a:pPr marL="0" indent="0" algn="ctr">
              <a:spcBef>
                <a:spcPts val="0"/>
              </a:spcBef>
              <a:buNone/>
            </a:pPr>
            <a:r>
              <a:rPr lang="en-US" sz="1200" i="1" dirty="0">
                <a:solidFill>
                  <a:srgbClr val="000000"/>
                </a:solidFill>
              </a:rPr>
              <a:t>18</a:t>
            </a:r>
            <a:r>
              <a:rPr lang="en-US" sz="1200" i="1" baseline="30000" dirty="0">
                <a:solidFill>
                  <a:srgbClr val="000000"/>
                </a:solidFill>
              </a:rPr>
              <a:t>th</a:t>
            </a:r>
            <a:r>
              <a:rPr lang="en-US" sz="1200" i="1" dirty="0">
                <a:solidFill>
                  <a:srgbClr val="000000"/>
                </a:solidFill>
              </a:rPr>
              <a:t> session of the ICG/NEAMTWS</a:t>
            </a:r>
          </a:p>
          <a:p>
            <a:pPr marL="0" indent="0" algn="ctr">
              <a:spcBef>
                <a:spcPts val="0"/>
              </a:spcBef>
              <a:buNone/>
            </a:pPr>
            <a:r>
              <a:rPr lang="en-US" sz="1200" i="1" dirty="0">
                <a:solidFill>
                  <a:srgbClr val="000000"/>
                </a:solidFill>
              </a:rPr>
              <a:t>Paris, 6-8 February 2024</a:t>
            </a:r>
          </a:p>
        </p:txBody>
      </p:sp>
    </p:spTree>
    <p:extLst>
      <p:ext uri="{BB962C8B-B14F-4D97-AF65-F5344CB8AC3E}">
        <p14:creationId xmlns:p14="http://schemas.microsoft.com/office/powerpoint/2010/main" val="29366435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NTWC\tsu_NOA\tif\aler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17" y="1264244"/>
            <a:ext cx="5935528" cy="34747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7" name="TextBox 6"/>
          <p:cNvSpPr txBox="1"/>
          <p:nvPr/>
        </p:nvSpPr>
        <p:spPr>
          <a:xfrm>
            <a:off x="161295" y="74564"/>
            <a:ext cx="3896255"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j-lt"/>
                <a:ea typeface="+mj-ea"/>
                <a:cs typeface="+mn-cs"/>
                <a:sym typeface="Helvetica"/>
              </a:rPr>
              <a:t>Operational activities</a:t>
            </a:r>
          </a:p>
        </p:txBody>
      </p:sp>
      <p:pic>
        <p:nvPicPr>
          <p:cNvPr id="11" name="Picture 10"/>
          <p:cNvPicPr>
            <a:picLocks noChangeAspect="1"/>
          </p:cNvPicPr>
          <p:nvPr/>
        </p:nvPicPr>
        <p:blipFill rotWithShape="1">
          <a:blip r:embed="rId3"/>
          <a:srcRect b="35860"/>
          <a:stretch/>
        </p:blipFill>
        <p:spPr>
          <a:xfrm>
            <a:off x="7836693" y="-316"/>
            <a:ext cx="1304977" cy="72415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83439925"/>
              </p:ext>
            </p:extLst>
          </p:nvPr>
        </p:nvGraphicFramePr>
        <p:xfrm>
          <a:off x="1487042" y="5042196"/>
          <a:ext cx="6195700" cy="762000"/>
        </p:xfrm>
        <a:graphic>
          <a:graphicData uri="http://schemas.openxmlformats.org/drawingml/2006/table">
            <a:tbl>
              <a:tblPr>
                <a:tableStyleId>{E8B1032C-EA38-4F05-BA0D-38AFFFC7BED3}</a:tableStyleId>
              </a:tblPr>
              <a:tblGrid>
                <a:gridCol w="259709">
                  <a:extLst>
                    <a:ext uri="{9D8B030D-6E8A-4147-A177-3AD203B41FA5}">
                      <a16:colId xmlns:a16="http://schemas.microsoft.com/office/drawing/2014/main" val="20000"/>
                    </a:ext>
                  </a:extLst>
                </a:gridCol>
                <a:gridCol w="782891">
                  <a:extLst>
                    <a:ext uri="{9D8B030D-6E8A-4147-A177-3AD203B41FA5}">
                      <a16:colId xmlns:a16="http://schemas.microsoft.com/office/drawing/2014/main" val="20001"/>
                    </a:ext>
                  </a:extLst>
                </a:gridCol>
                <a:gridCol w="819950">
                  <a:extLst>
                    <a:ext uri="{9D8B030D-6E8A-4147-A177-3AD203B41FA5}">
                      <a16:colId xmlns:a16="http://schemas.microsoft.com/office/drawing/2014/main" val="20002"/>
                    </a:ext>
                  </a:extLst>
                </a:gridCol>
                <a:gridCol w="1739345">
                  <a:extLst>
                    <a:ext uri="{9D8B030D-6E8A-4147-A177-3AD203B41FA5}">
                      <a16:colId xmlns:a16="http://schemas.microsoft.com/office/drawing/2014/main" val="20003"/>
                    </a:ext>
                  </a:extLst>
                </a:gridCol>
                <a:gridCol w="440998">
                  <a:extLst>
                    <a:ext uri="{9D8B030D-6E8A-4147-A177-3AD203B41FA5}">
                      <a16:colId xmlns:a16="http://schemas.microsoft.com/office/drawing/2014/main" val="20004"/>
                    </a:ext>
                  </a:extLst>
                </a:gridCol>
                <a:gridCol w="440998">
                  <a:extLst>
                    <a:ext uri="{9D8B030D-6E8A-4147-A177-3AD203B41FA5}">
                      <a16:colId xmlns:a16="http://schemas.microsoft.com/office/drawing/2014/main" val="20005"/>
                    </a:ext>
                  </a:extLst>
                </a:gridCol>
                <a:gridCol w="793419">
                  <a:extLst>
                    <a:ext uri="{9D8B030D-6E8A-4147-A177-3AD203B41FA5}">
                      <a16:colId xmlns:a16="http://schemas.microsoft.com/office/drawing/2014/main" val="20006"/>
                    </a:ext>
                  </a:extLst>
                </a:gridCol>
                <a:gridCol w="918390">
                  <a:extLst>
                    <a:ext uri="{9D8B030D-6E8A-4147-A177-3AD203B41FA5}">
                      <a16:colId xmlns:a16="http://schemas.microsoft.com/office/drawing/2014/main" val="20007"/>
                    </a:ext>
                  </a:extLst>
                </a:gridCol>
              </a:tblGrid>
              <a:tr h="190500">
                <a:tc>
                  <a:txBody>
                    <a:bodyPr/>
                    <a:lstStyle/>
                    <a:p>
                      <a:pPr algn="ctr" fontAlgn="b"/>
                      <a:r>
                        <a:rPr lang="en-US" sz="1100" b="1" u="none" strike="noStrike" dirty="0">
                          <a:solidFill>
                            <a:srgbClr val="000000"/>
                          </a:solidFill>
                          <a:effectLst/>
                        </a:rPr>
                        <a:t>no</a:t>
                      </a:r>
                      <a:endParaRPr lang="en-US" sz="1100" b="1" i="0" u="none" strike="noStrike" dirty="0">
                        <a:solidFill>
                          <a:srgbClr val="000000"/>
                        </a:solidFill>
                        <a:effectLst/>
                        <a:latin typeface="Calibri"/>
                      </a:endParaRP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1" u="none" strike="noStrike" dirty="0">
                          <a:solidFill>
                            <a:srgbClr val="000000"/>
                          </a:solidFill>
                          <a:effectLst/>
                        </a:rPr>
                        <a:t>Date</a:t>
                      </a:r>
                      <a:endParaRPr lang="en-US" sz="1100" b="1" i="0" u="none" strike="noStrike" dirty="0">
                        <a:solidFill>
                          <a:srgbClr val="000000"/>
                        </a:solidFill>
                        <a:effectLst/>
                        <a:latin typeface="Calibri"/>
                      </a:endParaRP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1" u="none" strike="noStrike" dirty="0">
                          <a:solidFill>
                            <a:srgbClr val="000000"/>
                          </a:solidFill>
                          <a:effectLst/>
                        </a:rPr>
                        <a:t>Time (UTC)</a:t>
                      </a:r>
                      <a:endParaRPr lang="en-US" sz="1100" b="1" i="0" u="none" strike="noStrike" dirty="0">
                        <a:solidFill>
                          <a:srgbClr val="000000"/>
                        </a:solidFill>
                        <a:effectLst/>
                        <a:latin typeface="Calibri"/>
                      </a:endParaRP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1" u="none" strike="noStrike" dirty="0">
                          <a:solidFill>
                            <a:srgbClr val="000000"/>
                          </a:solidFill>
                          <a:effectLst/>
                        </a:rPr>
                        <a:t>Region</a:t>
                      </a:r>
                      <a:endParaRPr lang="en-US" sz="1100" b="1" i="0" u="none" strike="noStrike" dirty="0">
                        <a:solidFill>
                          <a:srgbClr val="000000"/>
                        </a:solidFill>
                        <a:effectLst/>
                        <a:latin typeface="Calibri"/>
                      </a:endParaRP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1" u="none" strike="noStrike" dirty="0" err="1">
                          <a:solidFill>
                            <a:srgbClr val="000000"/>
                          </a:solidFill>
                          <a:effectLst/>
                        </a:rPr>
                        <a:t>Lat</a:t>
                      </a:r>
                      <a:endParaRPr lang="en-US" sz="1100" b="1" i="0" u="none" strike="noStrike" dirty="0">
                        <a:solidFill>
                          <a:srgbClr val="000000"/>
                        </a:solidFill>
                        <a:effectLst/>
                        <a:latin typeface="Calibri"/>
                      </a:endParaRP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1" u="none" strike="noStrike" dirty="0">
                          <a:solidFill>
                            <a:srgbClr val="000000"/>
                          </a:solidFill>
                          <a:effectLst/>
                        </a:rPr>
                        <a:t>Lon</a:t>
                      </a:r>
                      <a:endParaRPr lang="en-US" sz="1100" b="1" i="0" u="none" strike="noStrike" dirty="0">
                        <a:solidFill>
                          <a:srgbClr val="000000"/>
                        </a:solidFill>
                        <a:effectLst/>
                        <a:latin typeface="Calibri"/>
                      </a:endParaRP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1" u="none" strike="noStrike" dirty="0">
                          <a:solidFill>
                            <a:srgbClr val="000000"/>
                          </a:solidFill>
                          <a:effectLst/>
                        </a:rPr>
                        <a:t>Magnitude</a:t>
                      </a:r>
                      <a:endParaRPr lang="en-US" sz="1100" b="1" i="0" u="none" strike="noStrike" dirty="0">
                        <a:solidFill>
                          <a:srgbClr val="000000"/>
                        </a:solidFill>
                        <a:effectLst/>
                        <a:latin typeface="Calibri"/>
                      </a:endParaRP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1" u="none" strike="noStrike" dirty="0">
                          <a:solidFill>
                            <a:srgbClr val="000000"/>
                          </a:solidFill>
                          <a:effectLst/>
                        </a:rPr>
                        <a:t>Alert Level</a:t>
                      </a:r>
                      <a:endParaRPr lang="en-US" sz="1100" b="1" i="0" u="none" strike="noStrike" dirty="0">
                        <a:solidFill>
                          <a:srgbClr val="000000"/>
                        </a:solidFill>
                        <a:effectLst/>
                        <a:latin typeface="Calibri"/>
                      </a:endParaRP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100" b="0" i="0" u="none" strike="noStrike" dirty="0">
                          <a:solidFill>
                            <a:srgbClr val="000000"/>
                          </a:solidFill>
                          <a:effectLst/>
                          <a:latin typeface="Calibri"/>
                        </a:rPr>
                        <a:t>50</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25-Jan-23</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12:37:05</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Eastern Mediterranean</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35.78</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28.70</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5.8</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Information</a:t>
                      </a:r>
                      <a:endParaRPr lang="en-US" sz="1100" b="0" i="0" u="none" strike="noStrike" dirty="0">
                        <a:solidFill>
                          <a:srgbClr val="000000"/>
                        </a:solidFill>
                        <a:effectLst/>
                        <a:latin typeface="Calibri"/>
                      </a:endParaRP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100" b="0" i="0" u="none" strike="noStrike" dirty="0">
                          <a:solidFill>
                            <a:srgbClr val="000000"/>
                          </a:solidFill>
                          <a:effectLst/>
                          <a:latin typeface="Calibri"/>
                        </a:rPr>
                        <a:t>51</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20-Feb-23</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17:04:29</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mn-lt"/>
                        </a:rPr>
                        <a:t>Türkiye</a:t>
                      </a:r>
                      <a:r>
                        <a:rPr lang="en-US" sz="1100" b="0" i="0" u="none" strike="noStrike" dirty="0">
                          <a:solidFill>
                            <a:srgbClr val="000000"/>
                          </a:solidFill>
                          <a:effectLst/>
                          <a:latin typeface="+mn-lt"/>
                        </a:rPr>
                        <a:t> </a:t>
                      </a:r>
                      <a:r>
                        <a:rPr lang="en-US" sz="1100" b="0" i="0" u="none" strike="noStrike" baseline="0" dirty="0">
                          <a:solidFill>
                            <a:srgbClr val="000000"/>
                          </a:solidFill>
                          <a:effectLst/>
                          <a:latin typeface="Calibri"/>
                        </a:rPr>
                        <a:t>– Syria border region</a:t>
                      </a:r>
                      <a:endParaRPr lang="en-US" sz="1100" b="0" i="0" u="none" strike="noStrike" dirty="0">
                        <a:solidFill>
                          <a:srgbClr val="000000"/>
                        </a:solidFill>
                        <a:effectLst/>
                        <a:latin typeface="Calibri"/>
                      </a:endParaRP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36.13</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36.17</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6.3</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Advisory</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100" b="0" i="0" u="none" strike="noStrike" dirty="0">
                          <a:solidFill>
                            <a:srgbClr val="000000"/>
                          </a:solidFill>
                          <a:effectLst/>
                          <a:latin typeface="Calibri"/>
                        </a:rPr>
                        <a:t>52</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25-Jul-23</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05:44:50</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mn-lt"/>
                        </a:rPr>
                        <a:t>Türkiye</a:t>
                      </a:r>
                      <a:r>
                        <a:rPr lang="en-US" sz="1100" b="0" i="0" u="none" strike="noStrike" dirty="0">
                          <a:solidFill>
                            <a:srgbClr val="000000"/>
                          </a:solidFill>
                          <a:effectLst/>
                          <a:latin typeface="+mn-lt"/>
                        </a:rPr>
                        <a:t> </a:t>
                      </a:r>
                      <a:endParaRPr lang="en-US" sz="1100" b="0" i="0" u="none" strike="noStrike" dirty="0">
                        <a:solidFill>
                          <a:srgbClr val="000000"/>
                        </a:solidFill>
                        <a:effectLst/>
                        <a:latin typeface="Calibri"/>
                      </a:endParaRP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37.06</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35.35</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5.6</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Information</a:t>
                      </a:r>
                    </a:p>
                  </a:txBody>
                  <a:tcPr marL="9525" marR="9525" marT="9525" marB="0" anchor="b">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 name="object 185"/>
          <p:cNvSpPr txBox="1"/>
          <p:nvPr/>
        </p:nvSpPr>
        <p:spPr>
          <a:xfrm>
            <a:off x="313765" y="842182"/>
            <a:ext cx="8543364" cy="1363136"/>
          </a:xfrm>
          <a:prstGeom prst="rect">
            <a:avLst/>
          </a:prstGeom>
        </p:spPr>
        <p:txBody>
          <a:bodyPr vert="horz" wrap="square" lIns="0" tIns="0" rIns="0" bIns="0" rtlCol="0">
            <a:noAutofit/>
          </a:bodyPr>
          <a:lstStyle/>
          <a:p>
            <a:pPr marL="268288" marR="12700" lvl="2" indent="-268288" algn="just">
              <a:spcAft>
                <a:spcPts val="1200"/>
              </a:spcAft>
            </a:pPr>
            <a:r>
              <a:rPr lang="en-US" sz="1600" b="1" spc="5" dirty="0">
                <a:solidFill>
                  <a:srgbClr val="000000"/>
                </a:solidFill>
                <a:effectLst>
                  <a:outerShdw blurRad="38100" dist="38100" dir="2700000" algn="tl">
                    <a:srgbClr val="000000">
                      <a:alpha val="43137"/>
                    </a:srgbClr>
                  </a:outerShdw>
                </a:effectLst>
                <a:latin typeface="+mn-lt"/>
                <a:cs typeface="Trebuchet MS"/>
              </a:rPr>
              <a:t>3 Tsunami Warning Messages </a:t>
            </a:r>
            <a:r>
              <a:rPr lang="en-US" sz="1600" spc="5" dirty="0">
                <a:solidFill>
                  <a:srgbClr val="000000"/>
                </a:solidFill>
                <a:effectLst>
                  <a:outerShdw blurRad="38100" dist="38100" dir="2700000" algn="tl">
                    <a:srgbClr val="000000">
                      <a:alpha val="43137"/>
                    </a:srgbClr>
                  </a:outerShdw>
                </a:effectLst>
                <a:latin typeface="+mn-lt"/>
                <a:cs typeface="Trebuchet MS"/>
              </a:rPr>
              <a:t>in 2023</a:t>
            </a:r>
            <a:endParaRPr lang="en-US" sz="1600" spc="5" dirty="0">
              <a:solidFill>
                <a:srgbClr val="000000"/>
              </a:solidFill>
              <a:latin typeface="+mn-lt"/>
              <a:cs typeface="Trebuchet MS"/>
            </a:endParaRPr>
          </a:p>
          <a:p>
            <a:pPr marL="557213" marR="12700" lvl="2" indent="-285750" algn="just">
              <a:spcAft>
                <a:spcPts val="1200"/>
              </a:spcAft>
              <a:buFont typeface="Arial" pitchFamily="34" charset="0"/>
              <a:buChar char="•"/>
            </a:pPr>
            <a:endParaRPr lang="en-US" sz="1600" spc="5" dirty="0">
              <a:solidFill>
                <a:srgbClr val="000000"/>
              </a:solidFill>
              <a:latin typeface="+mn-lt"/>
              <a:cs typeface="Trebuchet MS"/>
            </a:endParaRPr>
          </a:p>
        </p:txBody>
      </p:sp>
      <p:sp>
        <p:nvSpPr>
          <p:cNvPr id="8" name="Oval 7"/>
          <p:cNvSpPr>
            <a:spLocks noChangeAspect="1"/>
          </p:cNvSpPr>
          <p:nvPr/>
        </p:nvSpPr>
        <p:spPr>
          <a:xfrm>
            <a:off x="6768288" y="2598820"/>
            <a:ext cx="287029" cy="288402"/>
          </a:xfrm>
          <a:prstGeom prst="ellipse">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19" name="Oval 18"/>
          <p:cNvSpPr>
            <a:spLocks noChangeAspect="1"/>
          </p:cNvSpPr>
          <p:nvPr/>
        </p:nvSpPr>
        <p:spPr>
          <a:xfrm>
            <a:off x="6949563" y="2799345"/>
            <a:ext cx="287029" cy="288402"/>
          </a:xfrm>
          <a:prstGeom prst="ellipse">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0" name="Oval 19"/>
          <p:cNvSpPr>
            <a:spLocks noChangeAspect="1"/>
          </p:cNvSpPr>
          <p:nvPr/>
        </p:nvSpPr>
        <p:spPr>
          <a:xfrm>
            <a:off x="5523420" y="3053882"/>
            <a:ext cx="287029" cy="288402"/>
          </a:xfrm>
          <a:prstGeom prst="ellipse">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Tree>
    <p:extLst>
      <p:ext uri="{BB962C8B-B14F-4D97-AF65-F5344CB8AC3E}">
        <p14:creationId xmlns:p14="http://schemas.microsoft.com/office/powerpoint/2010/main" val="226136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7" name="TextBox 6"/>
          <p:cNvSpPr txBox="1"/>
          <p:nvPr/>
        </p:nvSpPr>
        <p:spPr>
          <a:xfrm>
            <a:off x="161295" y="74564"/>
            <a:ext cx="3896255"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j-lt"/>
                <a:ea typeface="+mj-ea"/>
                <a:cs typeface="+mn-cs"/>
                <a:sym typeface="Helvetica"/>
              </a:rPr>
              <a:t>Operational activities</a:t>
            </a:r>
          </a:p>
        </p:txBody>
      </p:sp>
      <p:pic>
        <p:nvPicPr>
          <p:cNvPr id="11" name="Picture 10"/>
          <p:cNvPicPr>
            <a:picLocks noChangeAspect="1"/>
          </p:cNvPicPr>
          <p:nvPr/>
        </p:nvPicPr>
        <p:blipFill rotWithShape="1">
          <a:blip r:embed="rId2"/>
          <a:srcRect b="35860"/>
          <a:stretch/>
        </p:blipFill>
        <p:spPr>
          <a:xfrm>
            <a:off x="7836693" y="-316"/>
            <a:ext cx="1304977" cy="724158"/>
          </a:xfrm>
          <a:prstGeom prst="rect">
            <a:avLst/>
          </a:prstGeom>
        </p:spPr>
      </p:pic>
      <p:sp>
        <p:nvSpPr>
          <p:cNvPr id="18" name="object 185"/>
          <p:cNvSpPr txBox="1"/>
          <p:nvPr/>
        </p:nvSpPr>
        <p:spPr>
          <a:xfrm>
            <a:off x="463776" y="3929485"/>
            <a:ext cx="4119614" cy="571225"/>
          </a:xfrm>
          <a:prstGeom prst="rect">
            <a:avLst/>
          </a:prstGeom>
        </p:spPr>
        <p:txBody>
          <a:bodyPr vert="horz" wrap="square" lIns="0" tIns="0" rIns="0" bIns="0" rtlCol="0">
            <a:noAutofit/>
          </a:bodyPr>
          <a:lstStyle/>
          <a:p>
            <a:pPr marR="12700" lvl="2" algn="ctr">
              <a:spcAft>
                <a:spcPts val="1200"/>
              </a:spcAft>
            </a:pPr>
            <a:r>
              <a:rPr lang="en-US" sz="1600" b="1" spc="5" dirty="0">
                <a:solidFill>
                  <a:srgbClr val="000000"/>
                </a:solidFill>
                <a:effectLst>
                  <a:outerShdw blurRad="38100" dist="38100" dir="2700000" algn="tl">
                    <a:srgbClr val="000000">
                      <a:alpha val="43137"/>
                    </a:srgbClr>
                  </a:outerShdw>
                </a:effectLst>
                <a:latin typeface="+mn-lt"/>
                <a:cs typeface="Trebuchet MS"/>
              </a:rPr>
              <a:t>Update of the Standard Operational Procedures </a:t>
            </a:r>
            <a:r>
              <a:rPr lang="en-US" sz="1600" spc="5" dirty="0">
                <a:solidFill>
                  <a:srgbClr val="000000"/>
                </a:solidFill>
                <a:latin typeface="+mn-lt"/>
                <a:cs typeface="Trebuchet MS"/>
              </a:rPr>
              <a:t>document</a:t>
            </a:r>
            <a:r>
              <a:rPr lang="en-US" sz="1600" spc="5" dirty="0">
                <a:solidFill>
                  <a:srgbClr val="000000"/>
                </a:solidFill>
                <a:effectLst>
                  <a:outerShdw blurRad="38100" dist="38100" dir="2700000" algn="tl">
                    <a:srgbClr val="000000">
                      <a:alpha val="43137"/>
                    </a:srgbClr>
                  </a:outerShdw>
                </a:effectLst>
                <a:latin typeface="+mn-lt"/>
                <a:cs typeface="Trebuchet MS"/>
              </a:rPr>
              <a:t> </a:t>
            </a:r>
            <a:r>
              <a:rPr lang="en-US" sz="1600" spc="5" dirty="0">
                <a:solidFill>
                  <a:srgbClr val="000000"/>
                </a:solidFill>
                <a:latin typeface="+mn-lt"/>
                <a:cs typeface="Trebuchet MS"/>
              </a:rPr>
              <a:t>for the duty officers in HL-NTWC</a:t>
            </a:r>
          </a:p>
          <a:p>
            <a:pPr marL="557213" marR="12700" lvl="2" indent="-285750" algn="just">
              <a:spcAft>
                <a:spcPts val="1200"/>
              </a:spcAft>
              <a:buFontTx/>
              <a:buChar char="-"/>
            </a:pPr>
            <a:endParaRPr lang="en-US" sz="1600" spc="5" dirty="0">
              <a:solidFill>
                <a:srgbClr val="000000"/>
              </a:solidFill>
              <a:latin typeface="+mn-lt"/>
              <a:cs typeface="Trebuchet MS"/>
            </a:endParaRPr>
          </a:p>
          <a:p>
            <a:pPr marL="557213" marR="12700" lvl="2" indent="-285750" algn="just">
              <a:spcAft>
                <a:spcPts val="1200"/>
              </a:spcAft>
              <a:buFont typeface="Arial" pitchFamily="34" charset="0"/>
              <a:buChar char="•"/>
            </a:pPr>
            <a:endParaRPr lang="en-US" sz="1600" spc="5" dirty="0">
              <a:solidFill>
                <a:srgbClr val="000000"/>
              </a:solidFill>
              <a:latin typeface="+mn-lt"/>
              <a:cs typeface="Trebuchet M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1597" y="3053744"/>
            <a:ext cx="3899043" cy="29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295" y="1032554"/>
            <a:ext cx="4724576" cy="275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ject 185"/>
          <p:cNvSpPr txBox="1"/>
          <p:nvPr/>
        </p:nvSpPr>
        <p:spPr>
          <a:xfrm>
            <a:off x="4981026" y="1821114"/>
            <a:ext cx="4119614" cy="1049907"/>
          </a:xfrm>
          <a:prstGeom prst="rect">
            <a:avLst/>
          </a:prstGeom>
        </p:spPr>
        <p:txBody>
          <a:bodyPr vert="horz" wrap="square" lIns="0" tIns="0" rIns="0" bIns="0" rtlCol="0">
            <a:noAutofit/>
          </a:bodyPr>
          <a:lstStyle/>
          <a:p>
            <a:pPr marR="12700" lvl="2" algn="ctr"/>
            <a:r>
              <a:rPr lang="en-US" sz="1600" b="1" spc="5" dirty="0">
                <a:solidFill>
                  <a:srgbClr val="000000"/>
                </a:solidFill>
                <a:effectLst>
                  <a:outerShdw blurRad="38100" dist="38100" dir="2700000" algn="tl">
                    <a:srgbClr val="000000">
                      <a:alpha val="43137"/>
                    </a:srgbClr>
                  </a:outerShdw>
                </a:effectLst>
                <a:latin typeface="+mn-lt"/>
                <a:cs typeface="Trebuchet MS"/>
              </a:rPr>
              <a:t>Submission of a Comment</a:t>
            </a:r>
          </a:p>
          <a:p>
            <a:pPr marR="12700" lvl="2" algn="ctr"/>
            <a:r>
              <a:rPr lang="en-US" sz="1600" spc="5" dirty="0">
                <a:solidFill>
                  <a:srgbClr val="000000"/>
                </a:solidFill>
                <a:latin typeface="+mn-lt"/>
                <a:cs typeface="Trebuchet MS"/>
              </a:rPr>
              <a:t>for a publication regarding the response of TSPs for the May 2</a:t>
            </a:r>
            <a:r>
              <a:rPr lang="en-US" sz="1600" spc="5" baseline="30000" dirty="0">
                <a:solidFill>
                  <a:srgbClr val="000000"/>
                </a:solidFill>
                <a:latin typeface="+mn-lt"/>
                <a:cs typeface="Trebuchet MS"/>
              </a:rPr>
              <a:t>nd</a:t>
            </a:r>
            <a:r>
              <a:rPr lang="en-US" sz="1600" spc="5" dirty="0">
                <a:solidFill>
                  <a:srgbClr val="000000"/>
                </a:solidFill>
                <a:latin typeface="+mn-lt"/>
                <a:cs typeface="Trebuchet MS"/>
              </a:rPr>
              <a:t>, 2020 South Crete earthquake and tsunami, to address the critical analysis of NOA’s operational procedures</a:t>
            </a:r>
          </a:p>
          <a:p>
            <a:pPr marL="557213" marR="12700" lvl="2" indent="-285750" algn="just">
              <a:spcAft>
                <a:spcPts val="1200"/>
              </a:spcAft>
              <a:buFont typeface="Arial" pitchFamily="34" charset="0"/>
              <a:buChar char="•"/>
            </a:pPr>
            <a:endParaRPr lang="en-US" sz="1600" spc="5" dirty="0">
              <a:solidFill>
                <a:srgbClr val="000000"/>
              </a:solidFill>
              <a:latin typeface="+mn-lt"/>
              <a:cs typeface="Trebuchet MS"/>
            </a:endParaRPr>
          </a:p>
        </p:txBody>
      </p:sp>
      <p:sp>
        <p:nvSpPr>
          <p:cNvPr id="14" name="object 185"/>
          <p:cNvSpPr txBox="1"/>
          <p:nvPr/>
        </p:nvSpPr>
        <p:spPr>
          <a:xfrm>
            <a:off x="463776" y="4774772"/>
            <a:ext cx="4119614" cy="773272"/>
          </a:xfrm>
          <a:prstGeom prst="rect">
            <a:avLst/>
          </a:prstGeom>
        </p:spPr>
        <p:txBody>
          <a:bodyPr vert="horz" wrap="square" lIns="0" tIns="0" rIns="0" bIns="0" rtlCol="0">
            <a:noAutofit/>
          </a:bodyPr>
          <a:lstStyle/>
          <a:p>
            <a:pPr marR="12700" lvl="2" algn="ctr"/>
            <a:r>
              <a:rPr lang="en-US" sz="1600" b="1" spc="5" dirty="0">
                <a:solidFill>
                  <a:srgbClr val="000000"/>
                </a:solidFill>
                <a:effectLst>
                  <a:outerShdw blurRad="38100" dist="38100" dir="2700000" algn="tl">
                    <a:srgbClr val="000000">
                      <a:alpha val="43137"/>
                    </a:srgbClr>
                  </a:outerShdw>
                </a:effectLst>
                <a:latin typeface="+mn-lt"/>
                <a:cs typeface="Trebuchet MS"/>
              </a:rPr>
              <a:t>Daily scenario-based tsunami drills</a:t>
            </a:r>
          </a:p>
          <a:p>
            <a:pPr marR="12700" lvl="2" algn="ctr"/>
            <a:r>
              <a:rPr lang="en-US" sz="1600" spc="5" dirty="0">
                <a:solidFill>
                  <a:srgbClr val="000000"/>
                </a:solidFill>
                <a:latin typeface="+mn-lt"/>
                <a:cs typeface="Trebuchet MS"/>
              </a:rPr>
              <a:t>for internal training</a:t>
            </a:r>
          </a:p>
          <a:p>
            <a:pPr marR="12700" lvl="2" algn="ctr"/>
            <a:r>
              <a:rPr lang="en-US" sz="1600" spc="5" dirty="0">
                <a:solidFill>
                  <a:srgbClr val="000000"/>
                </a:solidFill>
                <a:latin typeface="+mn-lt"/>
                <a:cs typeface="Trebuchet MS"/>
              </a:rPr>
              <a:t>of the duty officers in HL-NTWC</a:t>
            </a:r>
          </a:p>
          <a:p>
            <a:pPr marL="557213" marR="12700" lvl="2" indent="-285750" algn="just">
              <a:buFontTx/>
              <a:buChar char="-"/>
            </a:pPr>
            <a:endParaRPr lang="en-US" sz="1600" spc="5" dirty="0">
              <a:solidFill>
                <a:srgbClr val="000000"/>
              </a:solidFill>
              <a:latin typeface="+mn-lt"/>
              <a:cs typeface="Trebuchet MS"/>
            </a:endParaRPr>
          </a:p>
          <a:p>
            <a:pPr marL="557213" marR="12700" lvl="2" indent="-285750" algn="just">
              <a:buFont typeface="Arial" pitchFamily="34" charset="0"/>
              <a:buChar char="•"/>
            </a:pPr>
            <a:endParaRPr lang="en-US" sz="1600" spc="5" dirty="0">
              <a:solidFill>
                <a:srgbClr val="000000"/>
              </a:solidFill>
              <a:latin typeface="+mn-lt"/>
              <a:cs typeface="Trebuchet MS"/>
            </a:endParaRPr>
          </a:p>
        </p:txBody>
      </p:sp>
      <p:sp>
        <p:nvSpPr>
          <p:cNvPr id="2" name="object 185">
            <a:extLst>
              <a:ext uri="{FF2B5EF4-FFF2-40B4-BE49-F238E27FC236}">
                <a16:creationId xmlns:a16="http://schemas.microsoft.com/office/drawing/2014/main" id="{38C90D92-B253-EF08-2A9B-A7052F97F835}"/>
              </a:ext>
            </a:extLst>
          </p:cNvPr>
          <p:cNvSpPr txBox="1"/>
          <p:nvPr/>
        </p:nvSpPr>
        <p:spPr>
          <a:xfrm>
            <a:off x="4981026" y="978895"/>
            <a:ext cx="4119614" cy="534774"/>
          </a:xfrm>
          <a:prstGeom prst="rect">
            <a:avLst/>
          </a:prstGeom>
        </p:spPr>
        <p:txBody>
          <a:bodyPr vert="horz" wrap="square" lIns="0" tIns="0" rIns="0" bIns="0" rtlCol="0">
            <a:noAutofit/>
          </a:bodyPr>
          <a:lstStyle/>
          <a:p>
            <a:pPr marR="12700" lvl="2" algn="ctr"/>
            <a:r>
              <a:rPr lang="en-US" sz="1600" b="1" spc="5" dirty="0">
                <a:solidFill>
                  <a:srgbClr val="000000"/>
                </a:solidFill>
                <a:effectLst>
                  <a:outerShdw blurRad="38100" dist="38100" dir="2700000" algn="tl">
                    <a:srgbClr val="000000">
                      <a:alpha val="43137"/>
                    </a:srgbClr>
                  </a:outerShdw>
                </a:effectLst>
                <a:latin typeface="+mn-lt"/>
                <a:cs typeface="Trebuchet MS"/>
              </a:rPr>
              <a:t>Tide Gauge maintenance</a:t>
            </a:r>
          </a:p>
          <a:p>
            <a:pPr marR="12700" lvl="2" algn="ctr"/>
            <a:r>
              <a:rPr lang="en-US" sz="1600" spc="5" dirty="0">
                <a:solidFill>
                  <a:srgbClr val="000000"/>
                </a:solidFill>
                <a:latin typeface="+mn-lt"/>
                <a:cs typeface="Trebuchet MS"/>
              </a:rPr>
              <a:t>on a need-to and can-do basis</a:t>
            </a:r>
          </a:p>
          <a:p>
            <a:pPr marL="557213" marR="12700" lvl="2" indent="-285750" algn="just">
              <a:spcAft>
                <a:spcPts val="1200"/>
              </a:spcAft>
              <a:buFontTx/>
              <a:buChar char="-"/>
            </a:pPr>
            <a:endParaRPr lang="en-US" sz="1600" spc="5" dirty="0">
              <a:solidFill>
                <a:srgbClr val="000000"/>
              </a:solidFill>
              <a:latin typeface="+mn-lt"/>
              <a:cs typeface="Trebuchet MS"/>
            </a:endParaRPr>
          </a:p>
          <a:p>
            <a:pPr marL="557213" marR="12700" lvl="2" indent="-285750" algn="just">
              <a:spcAft>
                <a:spcPts val="1200"/>
              </a:spcAft>
              <a:buFont typeface="Arial" pitchFamily="34" charset="0"/>
              <a:buChar char="•"/>
            </a:pPr>
            <a:endParaRPr lang="en-US" sz="1600" spc="5" dirty="0">
              <a:solidFill>
                <a:srgbClr val="000000"/>
              </a:solidFill>
              <a:latin typeface="+mn-lt"/>
              <a:cs typeface="Trebuchet MS"/>
            </a:endParaRPr>
          </a:p>
        </p:txBody>
      </p:sp>
    </p:spTree>
    <p:extLst>
      <p:ext uri="{BB962C8B-B14F-4D97-AF65-F5344CB8AC3E}">
        <p14:creationId xmlns:p14="http://schemas.microsoft.com/office/powerpoint/2010/main" val="295087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7" name="TextBox 6"/>
          <p:cNvSpPr txBox="1"/>
          <p:nvPr/>
        </p:nvSpPr>
        <p:spPr>
          <a:xfrm>
            <a:off x="161295" y="74564"/>
            <a:ext cx="5515288"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3200" dirty="0">
                <a:solidFill>
                  <a:srgbClr val="000000"/>
                </a:solidFill>
                <a:cs typeface="+mn-cs"/>
              </a:rPr>
              <a:t>Scientific / Research activities</a:t>
            </a:r>
            <a:endParaRPr kumimoji="0" lang="en-US" sz="3200" b="0" i="0" u="none" strike="noStrike" cap="none" spc="0" normalizeH="0" baseline="0" dirty="0">
              <a:ln>
                <a:noFill/>
              </a:ln>
              <a:solidFill>
                <a:srgbClr val="000000"/>
              </a:solidFill>
              <a:effectLst/>
              <a:uFillTx/>
              <a:latin typeface="+mj-lt"/>
              <a:ea typeface="+mj-ea"/>
              <a:cs typeface="+mn-cs"/>
              <a:sym typeface="Helvetica"/>
            </a:endParaRPr>
          </a:p>
        </p:txBody>
      </p:sp>
      <p:pic>
        <p:nvPicPr>
          <p:cNvPr id="11" name="Picture 10"/>
          <p:cNvPicPr>
            <a:picLocks noChangeAspect="1"/>
          </p:cNvPicPr>
          <p:nvPr/>
        </p:nvPicPr>
        <p:blipFill rotWithShape="1">
          <a:blip r:embed="rId2"/>
          <a:srcRect b="35860"/>
          <a:stretch/>
        </p:blipFill>
        <p:spPr>
          <a:xfrm>
            <a:off x="7836693" y="-316"/>
            <a:ext cx="1304977" cy="724158"/>
          </a:xfrm>
          <a:prstGeom prst="rect">
            <a:avLst/>
          </a:prstGeom>
        </p:spPr>
      </p:pic>
      <p:sp>
        <p:nvSpPr>
          <p:cNvPr id="18" name="object 185"/>
          <p:cNvSpPr txBox="1"/>
          <p:nvPr/>
        </p:nvSpPr>
        <p:spPr>
          <a:xfrm>
            <a:off x="448235" y="1152663"/>
            <a:ext cx="8408894" cy="3864572"/>
          </a:xfrm>
          <a:prstGeom prst="rect">
            <a:avLst/>
          </a:prstGeom>
        </p:spPr>
        <p:txBody>
          <a:bodyPr vert="horz" wrap="square" lIns="0" tIns="0" rIns="0" bIns="0" rtlCol="0">
            <a:noAutofit/>
          </a:bodyPr>
          <a:lstStyle/>
          <a:p>
            <a:pPr marL="268288" marR="12700" lvl="2" indent="-268288" algn="just">
              <a:spcAft>
                <a:spcPts val="2400"/>
              </a:spcAft>
            </a:pPr>
            <a:r>
              <a:rPr lang="en-US" sz="1600" b="1" spc="5" dirty="0">
                <a:solidFill>
                  <a:srgbClr val="000000"/>
                </a:solidFill>
                <a:effectLst>
                  <a:outerShdw blurRad="38100" dist="38100" dir="2700000" algn="tl">
                    <a:srgbClr val="000000">
                      <a:alpha val="43137"/>
                    </a:srgbClr>
                  </a:outerShdw>
                </a:effectLst>
                <a:latin typeface="+mn-lt"/>
                <a:cs typeface="Trebuchet MS"/>
              </a:rPr>
              <a:t>HL-NTWC is participating in the following projects and initiatives:</a:t>
            </a:r>
          </a:p>
          <a:p>
            <a:pPr marR="12700" lvl="2" algn="just">
              <a:spcAft>
                <a:spcPts val="1800"/>
              </a:spcAft>
            </a:pPr>
            <a:r>
              <a:rPr lang="en-US" sz="1600" spc="5" dirty="0">
                <a:solidFill>
                  <a:srgbClr val="000000"/>
                </a:solidFill>
                <a:latin typeface="+mn-lt"/>
                <a:cs typeface="Trebuchet MS"/>
              </a:rPr>
              <a:t>• Aristotle-</a:t>
            </a:r>
            <a:r>
              <a:rPr lang="en-US" sz="1600" spc="5" dirty="0" err="1">
                <a:solidFill>
                  <a:srgbClr val="000000"/>
                </a:solidFill>
                <a:latin typeface="+mn-lt"/>
                <a:cs typeface="Trebuchet MS"/>
              </a:rPr>
              <a:t>eENHSP</a:t>
            </a:r>
            <a:r>
              <a:rPr lang="en-US" sz="1600" spc="5" dirty="0">
                <a:solidFill>
                  <a:srgbClr val="000000"/>
                </a:solidFill>
                <a:latin typeface="+mn-lt"/>
                <a:cs typeface="Trebuchet MS"/>
              </a:rPr>
              <a:t> (2020- )</a:t>
            </a:r>
          </a:p>
          <a:p>
            <a:pPr marR="12700" lvl="2" algn="just">
              <a:spcAft>
                <a:spcPts val="1800"/>
              </a:spcAft>
            </a:pPr>
            <a:r>
              <a:rPr lang="en-US" sz="1600" spc="5" dirty="0">
                <a:solidFill>
                  <a:srgbClr val="000000"/>
                </a:solidFill>
                <a:latin typeface="+mn-lt"/>
                <a:cs typeface="Trebuchet MS"/>
              </a:rPr>
              <a:t>• </a:t>
            </a:r>
            <a:r>
              <a:rPr lang="en-US" sz="1600" spc="5" dirty="0" err="1">
                <a:solidFill>
                  <a:srgbClr val="000000"/>
                </a:solidFill>
                <a:latin typeface="+mn-lt"/>
                <a:cs typeface="Trebuchet MS"/>
              </a:rPr>
              <a:t>CoastWAVE</a:t>
            </a:r>
            <a:r>
              <a:rPr lang="en-US" sz="1600" spc="5" dirty="0">
                <a:solidFill>
                  <a:srgbClr val="000000"/>
                </a:solidFill>
                <a:latin typeface="+mn-lt"/>
                <a:cs typeface="Trebuchet MS"/>
              </a:rPr>
              <a:t> (2022-2024)</a:t>
            </a:r>
          </a:p>
          <a:p>
            <a:pPr marR="12700" lvl="2" algn="just">
              <a:spcAft>
                <a:spcPts val="1800"/>
              </a:spcAft>
            </a:pPr>
            <a:r>
              <a:rPr lang="en-US" sz="1600" spc="5" dirty="0">
                <a:solidFill>
                  <a:srgbClr val="000000"/>
                </a:solidFill>
                <a:latin typeface="+mn-lt"/>
                <a:cs typeface="Trebuchet MS"/>
              </a:rPr>
              <a:t>• Geo-INQUIRE (2022-2025)</a:t>
            </a:r>
          </a:p>
          <a:p>
            <a:pPr marR="12700" lvl="2" algn="just">
              <a:spcAft>
                <a:spcPts val="1800"/>
              </a:spcAft>
            </a:pPr>
            <a:r>
              <a:rPr lang="en-US" sz="1600" spc="5" dirty="0">
                <a:solidFill>
                  <a:srgbClr val="000000"/>
                </a:solidFill>
                <a:latin typeface="+mn-lt"/>
                <a:cs typeface="Trebuchet MS"/>
              </a:rPr>
              <a:t>• Cyprus – tsunami inundation and evacuation map of </a:t>
            </a:r>
            <a:r>
              <a:rPr lang="en-US" sz="1600" spc="5" dirty="0" err="1">
                <a:solidFill>
                  <a:srgbClr val="000000"/>
                </a:solidFill>
                <a:latin typeface="+mn-lt"/>
                <a:cs typeface="Trebuchet MS"/>
              </a:rPr>
              <a:t>Larnaka</a:t>
            </a:r>
            <a:r>
              <a:rPr lang="en-US" sz="1600" spc="5" dirty="0">
                <a:solidFill>
                  <a:srgbClr val="000000"/>
                </a:solidFill>
                <a:latin typeface="+mn-lt"/>
                <a:cs typeface="Trebuchet MS"/>
              </a:rPr>
              <a:t> within </a:t>
            </a:r>
            <a:r>
              <a:rPr lang="en-US" sz="1600" spc="5" dirty="0" err="1">
                <a:solidFill>
                  <a:srgbClr val="000000"/>
                </a:solidFill>
                <a:latin typeface="+mn-lt"/>
                <a:cs typeface="Trebuchet MS"/>
              </a:rPr>
              <a:t>CoastWAVE</a:t>
            </a:r>
            <a:r>
              <a:rPr lang="en-US" sz="1600" spc="5" dirty="0">
                <a:solidFill>
                  <a:srgbClr val="000000"/>
                </a:solidFill>
                <a:latin typeface="+mn-lt"/>
                <a:cs typeface="Trebuchet MS"/>
              </a:rPr>
              <a:t> (2022-2023)</a:t>
            </a:r>
          </a:p>
          <a:p>
            <a:pPr marR="12700" lvl="2" algn="just">
              <a:spcAft>
                <a:spcPts val="1800"/>
              </a:spcAft>
            </a:pPr>
            <a:r>
              <a:rPr lang="en-US" sz="1600" spc="5" dirty="0">
                <a:solidFill>
                  <a:srgbClr val="000000"/>
                </a:solidFill>
                <a:latin typeface="+mn-lt"/>
                <a:cs typeface="Trebuchet MS"/>
              </a:rPr>
              <a:t>• SUBMERSE (2023- 2025)</a:t>
            </a:r>
          </a:p>
          <a:p>
            <a:pPr marR="12700" lvl="2" algn="just">
              <a:spcAft>
                <a:spcPts val="1800"/>
              </a:spcAft>
            </a:pPr>
            <a:r>
              <a:rPr lang="en-US" sz="1600" spc="5" dirty="0">
                <a:solidFill>
                  <a:srgbClr val="000000"/>
                </a:solidFill>
                <a:latin typeface="+mn-lt"/>
                <a:cs typeface="Trebuchet MS"/>
              </a:rPr>
              <a:t>• FSX MINOAS (2024)</a:t>
            </a:r>
          </a:p>
          <a:p>
            <a:pPr marR="12700" lvl="2" algn="just">
              <a:spcAft>
                <a:spcPts val="1800"/>
              </a:spcAft>
            </a:pPr>
            <a:r>
              <a:rPr lang="en-US" sz="1600" spc="5" dirty="0">
                <a:solidFill>
                  <a:srgbClr val="000000"/>
                </a:solidFill>
                <a:latin typeface="+mn-lt"/>
                <a:cs typeface="Trebuchet MS"/>
              </a:rPr>
              <a:t>• EPOS Tsunami TCS (2021- )</a:t>
            </a:r>
          </a:p>
          <a:p>
            <a:pPr marR="12700" lvl="2" algn="just">
              <a:spcAft>
                <a:spcPts val="1800"/>
              </a:spcAft>
            </a:pPr>
            <a:r>
              <a:rPr lang="en-US" sz="1600" spc="5" dirty="0">
                <a:solidFill>
                  <a:srgbClr val="000000"/>
                </a:solidFill>
                <a:latin typeface="+mn-lt"/>
                <a:cs typeface="Trebuchet MS"/>
              </a:rPr>
              <a:t>• new project proposal submissions …</a:t>
            </a:r>
          </a:p>
        </p:txBody>
      </p:sp>
    </p:spTree>
    <p:extLst>
      <p:ext uri="{BB962C8B-B14F-4D97-AF65-F5344CB8AC3E}">
        <p14:creationId xmlns:p14="http://schemas.microsoft.com/office/powerpoint/2010/main" val="146123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7" name="TextBox 6"/>
          <p:cNvSpPr txBox="1"/>
          <p:nvPr/>
        </p:nvSpPr>
        <p:spPr>
          <a:xfrm>
            <a:off x="161295" y="74564"/>
            <a:ext cx="2347755"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3200" dirty="0">
                <a:solidFill>
                  <a:srgbClr val="000000"/>
                </a:solidFill>
                <a:cs typeface="+mn-cs"/>
              </a:rPr>
              <a:t>Participation</a:t>
            </a:r>
            <a:endParaRPr kumimoji="0" lang="en-US" sz="3200" b="0" i="0" u="none" strike="noStrike" cap="none" spc="0" normalizeH="0" baseline="0" dirty="0">
              <a:ln>
                <a:noFill/>
              </a:ln>
              <a:solidFill>
                <a:srgbClr val="000000"/>
              </a:solidFill>
              <a:effectLst/>
              <a:uFillTx/>
              <a:latin typeface="+mj-lt"/>
              <a:ea typeface="+mj-ea"/>
              <a:cs typeface="+mn-cs"/>
              <a:sym typeface="Helvetica"/>
            </a:endParaRPr>
          </a:p>
        </p:txBody>
      </p:sp>
      <p:pic>
        <p:nvPicPr>
          <p:cNvPr id="11" name="Picture 10"/>
          <p:cNvPicPr>
            <a:picLocks noChangeAspect="1"/>
          </p:cNvPicPr>
          <p:nvPr/>
        </p:nvPicPr>
        <p:blipFill rotWithShape="1">
          <a:blip r:embed="rId2"/>
          <a:srcRect b="35860"/>
          <a:stretch/>
        </p:blipFill>
        <p:spPr>
          <a:xfrm>
            <a:off x="7836693" y="-316"/>
            <a:ext cx="1304977" cy="724158"/>
          </a:xfrm>
          <a:prstGeom prst="rect">
            <a:avLst/>
          </a:prstGeom>
        </p:spPr>
      </p:pic>
      <p:sp>
        <p:nvSpPr>
          <p:cNvPr id="18" name="object 185"/>
          <p:cNvSpPr txBox="1"/>
          <p:nvPr/>
        </p:nvSpPr>
        <p:spPr>
          <a:xfrm>
            <a:off x="448235" y="1146982"/>
            <a:ext cx="8408894" cy="1790659"/>
          </a:xfrm>
          <a:prstGeom prst="rect">
            <a:avLst/>
          </a:prstGeom>
        </p:spPr>
        <p:txBody>
          <a:bodyPr vert="horz" wrap="square" lIns="0" tIns="0" rIns="0" bIns="0" rtlCol="0">
            <a:noAutofit/>
          </a:bodyPr>
          <a:lstStyle/>
          <a:p>
            <a:pPr marL="268288" marR="12700" lvl="2" indent="-268288" algn="just">
              <a:spcAft>
                <a:spcPts val="1200"/>
              </a:spcAft>
            </a:pPr>
            <a:r>
              <a:rPr lang="en-US" sz="1600" b="1" spc="5" dirty="0">
                <a:solidFill>
                  <a:srgbClr val="000000"/>
                </a:solidFill>
                <a:effectLst>
                  <a:outerShdw blurRad="38100" dist="38100" dir="2700000" algn="tl">
                    <a:srgbClr val="000000">
                      <a:alpha val="43137"/>
                    </a:srgbClr>
                  </a:outerShdw>
                </a:effectLst>
                <a:latin typeface="+mn-lt"/>
                <a:cs typeface="Trebuchet MS"/>
              </a:rPr>
              <a:t>HL-NTWC participated in the following workshops and meetings:</a:t>
            </a:r>
          </a:p>
          <a:p>
            <a:pPr marL="285750" marR="12700" lvl="2" indent="-285750" algn="just">
              <a:spcAft>
                <a:spcPts val="1200"/>
              </a:spcAft>
              <a:buFontTx/>
              <a:buChar char="-"/>
            </a:pPr>
            <a:r>
              <a:rPr lang="en-US" sz="1600" spc="5" dirty="0">
                <a:solidFill>
                  <a:srgbClr val="000000"/>
                </a:solidFill>
                <a:latin typeface="+mn-lt"/>
                <a:cs typeface="Trebuchet MS"/>
              </a:rPr>
              <a:t>AGITHAR and AGITHAR project extension meetings: Prague, London, Rome.</a:t>
            </a:r>
          </a:p>
          <a:p>
            <a:pPr marL="285750" marR="12700" lvl="2" indent="-285750" algn="just">
              <a:spcAft>
                <a:spcPts val="1200"/>
              </a:spcAft>
              <a:buFontTx/>
              <a:buChar char="-"/>
            </a:pPr>
            <a:r>
              <a:rPr lang="en-US" sz="1600" spc="5" dirty="0">
                <a:solidFill>
                  <a:srgbClr val="000000"/>
                </a:solidFill>
                <a:latin typeface="+mn-lt"/>
                <a:cs typeface="Trebuchet MS"/>
              </a:rPr>
              <a:t>NEAMTWS inter-TSP meetings, organized by TT-Op. and TT-Doc.</a:t>
            </a:r>
          </a:p>
          <a:p>
            <a:pPr marL="285750" marR="12700" lvl="2" indent="-285750" algn="just">
              <a:spcAft>
                <a:spcPts val="1200"/>
              </a:spcAft>
              <a:buFontTx/>
              <a:buChar char="-"/>
            </a:pPr>
            <a:r>
              <a:rPr lang="en-US" sz="1600" spc="5" dirty="0">
                <a:solidFill>
                  <a:srgbClr val="000000"/>
                </a:solidFill>
                <a:latin typeface="+mn-lt"/>
                <a:cs typeface="Trebuchet MS"/>
              </a:rPr>
              <a:t>Other online participations, like in the TOWS TT-DMP meeting, the </a:t>
            </a:r>
            <a:r>
              <a:rPr lang="en-US" sz="1600" spc="5" dirty="0" err="1">
                <a:solidFill>
                  <a:srgbClr val="000000"/>
                </a:solidFill>
                <a:latin typeface="+mn-lt"/>
                <a:cs typeface="Trebuchet MS"/>
              </a:rPr>
              <a:t>CoastWAVE</a:t>
            </a:r>
            <a:r>
              <a:rPr lang="en-US" sz="1600" spc="5" dirty="0">
                <a:solidFill>
                  <a:srgbClr val="000000"/>
                </a:solidFill>
                <a:latin typeface="+mn-lt"/>
                <a:cs typeface="Trebuchet MS"/>
              </a:rPr>
              <a:t> progress or other project related meetings.</a:t>
            </a:r>
          </a:p>
        </p:txBody>
      </p:sp>
      <p:sp>
        <p:nvSpPr>
          <p:cNvPr id="2" name="object 185"/>
          <p:cNvSpPr txBox="1"/>
          <p:nvPr/>
        </p:nvSpPr>
        <p:spPr>
          <a:xfrm>
            <a:off x="448235" y="3429000"/>
            <a:ext cx="8408894" cy="915820"/>
          </a:xfrm>
          <a:prstGeom prst="rect">
            <a:avLst/>
          </a:prstGeom>
        </p:spPr>
        <p:txBody>
          <a:bodyPr vert="horz" wrap="square" lIns="0" tIns="0" rIns="0" bIns="0" rtlCol="0">
            <a:noAutofit/>
          </a:bodyPr>
          <a:lstStyle/>
          <a:p>
            <a:pPr marL="268288" marR="12700" lvl="2" indent="-268288" algn="just">
              <a:spcAft>
                <a:spcPts val="1200"/>
              </a:spcAft>
            </a:pPr>
            <a:r>
              <a:rPr lang="en-US" sz="1600" b="1" spc="5" dirty="0">
                <a:solidFill>
                  <a:srgbClr val="000000"/>
                </a:solidFill>
                <a:effectLst>
                  <a:outerShdw blurRad="38100" dist="38100" dir="2700000" algn="tl">
                    <a:srgbClr val="000000">
                      <a:alpha val="43137"/>
                    </a:srgbClr>
                  </a:outerShdw>
                </a:effectLst>
                <a:cs typeface="Trebuchet MS"/>
              </a:rPr>
              <a:t>WTAD 2023</a:t>
            </a:r>
          </a:p>
          <a:p>
            <a:pPr marL="285750" marR="12700" lvl="2" indent="-285750" algn="just">
              <a:spcAft>
                <a:spcPts val="1200"/>
              </a:spcAft>
              <a:buFontTx/>
              <a:buChar char="-"/>
            </a:pPr>
            <a:r>
              <a:rPr lang="en-US" sz="1600" spc="5" dirty="0">
                <a:solidFill>
                  <a:srgbClr val="000000"/>
                </a:solidFill>
                <a:latin typeface="+mn-lt"/>
                <a:cs typeface="Trebuchet MS"/>
              </a:rPr>
              <a:t>NEAMWave23 and local exercise in Samos</a:t>
            </a:r>
          </a:p>
          <a:p>
            <a:pPr marL="285750" marR="12700" lvl="2" indent="-285750" algn="just">
              <a:spcAft>
                <a:spcPts val="1200"/>
              </a:spcAft>
              <a:buFontTx/>
              <a:buChar char="-"/>
            </a:pPr>
            <a:endParaRPr lang="en-US" sz="1600" spc="5" dirty="0">
              <a:solidFill>
                <a:srgbClr val="000000"/>
              </a:solidFill>
              <a:cs typeface="Trebuchet MS"/>
            </a:endParaRPr>
          </a:p>
          <a:p>
            <a:pPr marL="285750" marR="12700" lvl="2" indent="-285750" algn="just">
              <a:spcAft>
                <a:spcPts val="1200"/>
              </a:spcAft>
              <a:buFontTx/>
              <a:buChar char="-"/>
            </a:pPr>
            <a:endParaRPr lang="en-US" sz="1600" spc="5" dirty="0">
              <a:solidFill>
                <a:srgbClr val="000000"/>
              </a:solidFill>
              <a:latin typeface="+mn-lt"/>
              <a:cs typeface="Trebuchet MS"/>
            </a:endParaRPr>
          </a:p>
          <a:p>
            <a:pPr marL="285750" marR="12700" lvl="2" indent="-285750" algn="just">
              <a:spcAft>
                <a:spcPts val="1200"/>
              </a:spcAft>
              <a:buFontTx/>
              <a:buChar char="-"/>
            </a:pPr>
            <a:endParaRPr lang="en-US" sz="1600" spc="5" dirty="0">
              <a:solidFill>
                <a:srgbClr val="000000"/>
              </a:solidFill>
              <a:latin typeface="+mn-lt"/>
              <a:cs typeface="Trebuchet MS"/>
            </a:endParaRPr>
          </a:p>
          <a:p>
            <a:pPr marL="557213" marR="12700" lvl="2" indent="-285750" algn="just">
              <a:spcAft>
                <a:spcPts val="1200"/>
              </a:spcAft>
              <a:buFontTx/>
              <a:buChar char="-"/>
            </a:pPr>
            <a:endParaRPr lang="en-US" sz="1600" spc="5" dirty="0">
              <a:solidFill>
                <a:srgbClr val="000000"/>
              </a:solidFill>
              <a:latin typeface="+mn-lt"/>
              <a:cs typeface="Trebuchet MS"/>
            </a:endParaRPr>
          </a:p>
          <a:p>
            <a:pPr marL="557213" marR="12700" lvl="2" indent="-285750" algn="just">
              <a:spcAft>
                <a:spcPts val="1200"/>
              </a:spcAft>
              <a:buFont typeface="Arial" pitchFamily="34" charset="0"/>
              <a:buChar char="•"/>
            </a:pPr>
            <a:endParaRPr lang="en-US" sz="1600" spc="5" dirty="0">
              <a:solidFill>
                <a:srgbClr val="000000"/>
              </a:solidFill>
              <a:latin typeface="+mn-lt"/>
              <a:cs typeface="Trebuchet MS"/>
            </a:endParaRPr>
          </a:p>
        </p:txBody>
      </p:sp>
    </p:spTree>
    <p:extLst>
      <p:ext uri="{BB962C8B-B14F-4D97-AF65-F5344CB8AC3E}">
        <p14:creationId xmlns:p14="http://schemas.microsoft.com/office/powerpoint/2010/main" val="190404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7" name="TextBox 6"/>
          <p:cNvSpPr txBox="1"/>
          <p:nvPr/>
        </p:nvSpPr>
        <p:spPr>
          <a:xfrm>
            <a:off x="161295" y="74564"/>
            <a:ext cx="2711636"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3200" dirty="0">
                <a:solidFill>
                  <a:srgbClr val="000000"/>
                </a:solidFill>
                <a:cs typeface="+mn-cs"/>
              </a:rPr>
              <a:t>Developments</a:t>
            </a:r>
            <a:endParaRPr kumimoji="0" lang="en-US" sz="3200" b="0" i="0" u="none" strike="noStrike" cap="none" spc="0" normalizeH="0" baseline="0" dirty="0">
              <a:ln>
                <a:noFill/>
              </a:ln>
              <a:solidFill>
                <a:srgbClr val="000000"/>
              </a:solidFill>
              <a:effectLst/>
              <a:uFillTx/>
              <a:latin typeface="+mj-lt"/>
              <a:ea typeface="+mj-ea"/>
              <a:cs typeface="+mn-cs"/>
              <a:sym typeface="Helvetica"/>
            </a:endParaRPr>
          </a:p>
        </p:txBody>
      </p:sp>
      <p:pic>
        <p:nvPicPr>
          <p:cNvPr id="11" name="Picture 10"/>
          <p:cNvPicPr>
            <a:picLocks noChangeAspect="1"/>
          </p:cNvPicPr>
          <p:nvPr/>
        </p:nvPicPr>
        <p:blipFill rotWithShape="1">
          <a:blip r:embed="rId2"/>
          <a:srcRect b="35860"/>
          <a:stretch/>
        </p:blipFill>
        <p:spPr>
          <a:xfrm>
            <a:off x="7836693" y="-316"/>
            <a:ext cx="1304977" cy="724158"/>
          </a:xfrm>
          <a:prstGeom prst="rect">
            <a:avLst/>
          </a:prstGeom>
        </p:spPr>
      </p:pic>
      <p:sp>
        <p:nvSpPr>
          <p:cNvPr id="9" name="object 185"/>
          <p:cNvSpPr txBox="1"/>
          <p:nvPr/>
        </p:nvSpPr>
        <p:spPr>
          <a:xfrm>
            <a:off x="290123" y="966067"/>
            <a:ext cx="8275093" cy="4254862"/>
          </a:xfrm>
          <a:prstGeom prst="rect">
            <a:avLst/>
          </a:prstGeom>
        </p:spPr>
        <p:txBody>
          <a:bodyPr vert="horz" wrap="square" lIns="0" tIns="0" rIns="0" bIns="0" rtlCol="0">
            <a:noAutofit/>
          </a:bodyPr>
          <a:lstStyle/>
          <a:p>
            <a:pPr marL="271463" marR="12700" lvl="2" algn="just">
              <a:spcAft>
                <a:spcPts val="1200"/>
              </a:spcAft>
            </a:pPr>
            <a:r>
              <a:rPr lang="en-US" sz="1600" b="1" u="sng" spc="300" dirty="0">
                <a:solidFill>
                  <a:srgbClr val="0D0D0D"/>
                </a:solidFill>
                <a:effectLst>
                  <a:outerShdw blurRad="38100" dist="38100" dir="2700000" algn="tl">
                    <a:srgbClr val="000000">
                      <a:alpha val="43137"/>
                    </a:srgbClr>
                  </a:outerShdw>
                </a:effectLst>
                <a:cs typeface="Trebuchet MS"/>
              </a:rPr>
              <a:t>Ongoing developments</a:t>
            </a:r>
          </a:p>
          <a:p>
            <a:pPr marR="12700" lvl="2" algn="just">
              <a:spcAft>
                <a:spcPts val="600"/>
              </a:spcAft>
            </a:pPr>
            <a:r>
              <a:rPr lang="en-US" sz="1600" spc="5" dirty="0">
                <a:solidFill>
                  <a:srgbClr val="000000"/>
                </a:solidFill>
                <a:cs typeface="Trebuchet MS"/>
              </a:rPr>
              <a:t>• </a:t>
            </a:r>
            <a:r>
              <a:rPr lang="en-US" sz="1600" spc="5" dirty="0">
                <a:solidFill>
                  <a:srgbClr val="000000"/>
                </a:solidFill>
                <a:latin typeface="+mn-lt"/>
                <a:cs typeface="Trebuchet MS"/>
              </a:rPr>
              <a:t>A tender for the purchase of </a:t>
            </a:r>
            <a:r>
              <a:rPr lang="en-US" sz="1600" b="1" spc="5" dirty="0">
                <a:solidFill>
                  <a:srgbClr val="000000"/>
                </a:solidFill>
                <a:latin typeface="+mn-lt"/>
                <a:cs typeface="Trebuchet MS"/>
              </a:rPr>
              <a:t>12 new tide gauges </a:t>
            </a:r>
            <a:r>
              <a:rPr lang="en-US" sz="1600" spc="5" dirty="0">
                <a:solidFill>
                  <a:srgbClr val="000000"/>
                </a:solidFill>
                <a:latin typeface="+mn-lt"/>
                <a:cs typeface="Trebuchet MS"/>
              </a:rPr>
              <a:t>is pending for 2024.</a:t>
            </a:r>
          </a:p>
          <a:p>
            <a:pPr marR="12700" lvl="2" algn="just">
              <a:spcAft>
                <a:spcPts val="600"/>
              </a:spcAft>
            </a:pPr>
            <a:r>
              <a:rPr lang="en-US" sz="1600" spc="5" dirty="0">
                <a:solidFill>
                  <a:srgbClr val="000000"/>
                </a:solidFill>
                <a:cs typeface="Trebuchet MS"/>
              </a:rPr>
              <a:t>• </a:t>
            </a:r>
            <a:r>
              <a:rPr lang="en-US" sz="1600" spc="5" dirty="0">
                <a:solidFill>
                  <a:srgbClr val="000000"/>
                </a:solidFill>
                <a:latin typeface="+mn-lt"/>
                <a:cs typeface="Trebuchet MS"/>
              </a:rPr>
              <a:t>Preparation of </a:t>
            </a:r>
            <a:r>
              <a:rPr lang="en-US" sz="1600" b="1" spc="5" dirty="0">
                <a:solidFill>
                  <a:srgbClr val="000000"/>
                </a:solidFill>
                <a:latin typeface="+mn-lt"/>
                <a:cs typeface="Trebuchet MS"/>
              </a:rPr>
              <a:t>local SOPs</a:t>
            </a:r>
            <a:r>
              <a:rPr lang="en-US" sz="1600" spc="5" dirty="0">
                <a:solidFill>
                  <a:srgbClr val="000000"/>
                </a:solidFill>
                <a:latin typeface="+mn-lt"/>
                <a:cs typeface="Trebuchet MS"/>
              </a:rPr>
              <a:t>, following the guidelines and recommendations</a:t>
            </a:r>
          </a:p>
          <a:p>
            <a:pPr marR="12700" lvl="2" algn="just">
              <a:spcAft>
                <a:spcPts val="600"/>
              </a:spcAft>
            </a:pPr>
            <a:r>
              <a:rPr lang="en-US" sz="1600" spc="5" dirty="0">
                <a:solidFill>
                  <a:srgbClr val="000000"/>
                </a:solidFill>
                <a:latin typeface="+mn-lt"/>
                <a:cs typeface="Trebuchet MS"/>
              </a:rPr>
              <a:t>   of the National SOP.</a:t>
            </a:r>
          </a:p>
          <a:p>
            <a:pPr marR="12700" lvl="2" algn="just">
              <a:spcAft>
                <a:spcPts val="600"/>
              </a:spcAft>
            </a:pPr>
            <a:r>
              <a:rPr lang="en-US" sz="1600" spc="5" dirty="0">
                <a:solidFill>
                  <a:srgbClr val="000000"/>
                </a:solidFill>
                <a:cs typeface="Trebuchet MS"/>
              </a:rPr>
              <a:t>• </a:t>
            </a:r>
            <a:r>
              <a:rPr lang="en-US" sz="1600" spc="5" dirty="0">
                <a:solidFill>
                  <a:srgbClr val="000000"/>
                </a:solidFill>
                <a:latin typeface="+mn-lt"/>
                <a:cs typeface="Trebuchet MS"/>
              </a:rPr>
              <a:t>Development of a </a:t>
            </a:r>
            <a:r>
              <a:rPr lang="en-US" sz="1600" b="1" spc="5" dirty="0">
                <a:solidFill>
                  <a:srgbClr val="000000"/>
                </a:solidFill>
                <a:latin typeface="+mn-lt"/>
                <a:cs typeface="Trebuchet MS"/>
              </a:rPr>
              <a:t>national tsunami warning page </a:t>
            </a:r>
            <a:r>
              <a:rPr lang="en-US" sz="1600" spc="5" dirty="0">
                <a:solidFill>
                  <a:srgbClr val="000000"/>
                </a:solidFill>
                <a:latin typeface="+mn-lt"/>
                <a:cs typeface="Trebuchet MS"/>
              </a:rPr>
              <a:t>to publish information related to tsunami   </a:t>
            </a:r>
          </a:p>
          <a:p>
            <a:pPr marR="12700" lvl="2" algn="just">
              <a:spcAft>
                <a:spcPts val="600"/>
              </a:spcAft>
            </a:pPr>
            <a:r>
              <a:rPr lang="en-US" sz="1600" spc="5" dirty="0">
                <a:solidFill>
                  <a:srgbClr val="000000"/>
                </a:solidFill>
                <a:latin typeface="+mn-lt"/>
                <a:cs typeface="Trebuchet MS"/>
              </a:rPr>
              <a:t>   events for the public.</a:t>
            </a:r>
          </a:p>
          <a:p>
            <a:pPr marR="12700" lvl="2" algn="just">
              <a:spcAft>
                <a:spcPts val="600"/>
              </a:spcAft>
            </a:pPr>
            <a:endParaRPr lang="en-US" sz="1600" spc="5" dirty="0">
              <a:solidFill>
                <a:srgbClr val="000000"/>
              </a:solidFill>
              <a:latin typeface="+mn-lt"/>
              <a:cs typeface="Trebuchet MS"/>
            </a:endParaRPr>
          </a:p>
          <a:p>
            <a:pPr marL="271463" marR="12700" lvl="2" algn="just">
              <a:spcAft>
                <a:spcPts val="1200"/>
              </a:spcAft>
            </a:pPr>
            <a:r>
              <a:rPr lang="en-US" sz="1600" b="1" u="sng" spc="300" dirty="0">
                <a:solidFill>
                  <a:srgbClr val="0D0D0D"/>
                </a:solidFill>
                <a:effectLst>
                  <a:outerShdw blurRad="38100" dist="38100" dir="2700000" algn="tl">
                    <a:srgbClr val="000000">
                      <a:alpha val="43137"/>
                    </a:srgbClr>
                  </a:outerShdw>
                </a:effectLst>
                <a:cs typeface="Trebuchet MS"/>
              </a:rPr>
              <a:t>Recommendations for NEAMTWS</a:t>
            </a:r>
          </a:p>
          <a:p>
            <a:pPr marR="12700" lvl="2" algn="just">
              <a:spcAft>
                <a:spcPts val="600"/>
              </a:spcAft>
            </a:pPr>
            <a:r>
              <a:rPr lang="en-US" sz="1600" spc="5" dirty="0">
                <a:solidFill>
                  <a:srgbClr val="000000"/>
                </a:solidFill>
                <a:cs typeface="Trebuchet MS"/>
              </a:rPr>
              <a:t>• </a:t>
            </a:r>
            <a:r>
              <a:rPr lang="en-US" sz="1600" spc="5" dirty="0">
                <a:solidFill>
                  <a:srgbClr val="000000"/>
                </a:solidFill>
                <a:latin typeface="+mn-lt"/>
                <a:cs typeface="Trebuchet MS"/>
              </a:rPr>
              <a:t>Shortening and simplification of the tsunami warning messages.</a:t>
            </a:r>
          </a:p>
          <a:p>
            <a:pPr marR="12700" lvl="2" algn="just">
              <a:spcAft>
                <a:spcPts val="600"/>
              </a:spcAft>
            </a:pPr>
            <a:r>
              <a:rPr lang="en-US" sz="1600" spc="5" dirty="0">
                <a:solidFill>
                  <a:srgbClr val="000000"/>
                </a:solidFill>
                <a:cs typeface="Trebuchet MS"/>
              </a:rPr>
              <a:t>• </a:t>
            </a:r>
            <a:r>
              <a:rPr lang="en-US" sz="1600" spc="5" dirty="0" err="1">
                <a:solidFill>
                  <a:srgbClr val="000000"/>
                </a:solidFill>
                <a:latin typeface="+mn-lt"/>
                <a:cs typeface="Trebuchet MS"/>
              </a:rPr>
              <a:t>NEAMWave</a:t>
            </a:r>
            <a:r>
              <a:rPr lang="en-US" sz="1600" spc="5" dirty="0">
                <a:solidFill>
                  <a:srgbClr val="000000"/>
                </a:solidFill>
                <a:latin typeface="+mn-lt"/>
                <a:cs typeface="Trebuchet MS"/>
              </a:rPr>
              <a:t> – communication test for contact details verification before the exercise.</a:t>
            </a:r>
          </a:p>
          <a:p>
            <a:pPr marR="12700" lvl="2" algn="just">
              <a:spcAft>
                <a:spcPts val="600"/>
              </a:spcAft>
            </a:pPr>
            <a:endParaRPr lang="en-US" sz="1600" b="1" spc="5" dirty="0">
              <a:solidFill>
                <a:srgbClr val="000000"/>
              </a:solidFill>
              <a:latin typeface="+mn-lt"/>
              <a:cs typeface="Trebuchet MS"/>
            </a:endParaRPr>
          </a:p>
        </p:txBody>
      </p:sp>
    </p:spTree>
    <p:extLst>
      <p:ext uri="{BB962C8B-B14F-4D97-AF65-F5344CB8AC3E}">
        <p14:creationId xmlns:p14="http://schemas.microsoft.com/office/powerpoint/2010/main" val="129031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nding…">
            <a:extLst>
              <a:ext uri="{FF2B5EF4-FFF2-40B4-BE49-F238E27FC236}">
                <a16:creationId xmlns:a16="http://schemas.microsoft.com/office/drawing/2014/main" id="{FA9E9FF5-A022-6D4A-BDCE-B0D3CA14ABBE}"/>
              </a:ext>
            </a:extLst>
          </p:cNvPr>
          <p:cNvSpPr txBox="1"/>
          <p:nvPr/>
        </p:nvSpPr>
        <p:spPr>
          <a:xfrm>
            <a:off x="254336" y="960758"/>
            <a:ext cx="8705734" cy="2089067"/>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February 2023 – an event was organized in Samos to raise tsunami awareness of the </a:t>
            </a:r>
            <a:r>
              <a:rPr lang="en-US" sz="1600" b="1" spc="300" dirty="0">
                <a:solidFill>
                  <a:srgbClr val="0D0D0D"/>
                </a:solidFill>
                <a:effectLst>
                  <a:outerShdw blurRad="38100" dist="38100" dir="2700000" algn="tl">
                    <a:srgbClr val="000000">
                      <a:alpha val="43137"/>
                    </a:srgbClr>
                  </a:outerShdw>
                </a:effectLst>
              </a:rPr>
              <a:t>general population </a:t>
            </a:r>
            <a:r>
              <a:rPr lang="en-US" sz="1600" dirty="0"/>
              <a:t>and to present the TRRP through its local application within the </a:t>
            </a:r>
            <a:r>
              <a:rPr lang="en-US" sz="1600" dirty="0" err="1"/>
              <a:t>CoastWAVE</a:t>
            </a:r>
            <a:r>
              <a:rPr lang="en-US" sz="1600" dirty="0"/>
              <a:t> project.</a:t>
            </a:r>
          </a:p>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solidFill>
                  <a:srgbClr val="000000"/>
                </a:solidFill>
                <a:latin typeface="+mn-lt"/>
                <a:ea typeface="+mn-ea"/>
                <a:cs typeface="+mn-cs"/>
              </a:rPr>
              <a:t>May 2023 – another tsunami awareness activity was organized targeting the </a:t>
            </a:r>
            <a:r>
              <a:rPr lang="en-US" sz="1600" b="1" spc="300" dirty="0">
                <a:solidFill>
                  <a:srgbClr val="0D0D0D"/>
                </a:solidFill>
                <a:effectLst>
                  <a:outerShdw blurRad="38100" dist="38100" dir="2700000" algn="tl">
                    <a:srgbClr val="000000">
                      <a:alpha val="43137"/>
                    </a:srgbClr>
                  </a:outerShdw>
                </a:effectLst>
                <a:latin typeface="+mn-lt"/>
                <a:ea typeface="+mn-ea"/>
                <a:cs typeface="+mn-cs"/>
              </a:rPr>
              <a:t>education</a:t>
            </a:r>
            <a:r>
              <a:rPr lang="en-US" sz="1600" u="sng" dirty="0">
                <a:solidFill>
                  <a:srgbClr val="000000"/>
                </a:solidFill>
                <a:latin typeface="+mn-lt"/>
                <a:ea typeface="+mn-ea"/>
                <a:cs typeface="+mn-cs"/>
              </a:rPr>
              <a:t> </a:t>
            </a:r>
            <a:r>
              <a:rPr lang="en-US" sz="1600" b="1" spc="300" dirty="0">
                <a:solidFill>
                  <a:srgbClr val="0D0D0D"/>
                </a:solidFill>
                <a:effectLst>
                  <a:outerShdw blurRad="38100" dist="38100" dir="2700000" algn="tl">
                    <a:srgbClr val="000000">
                      <a:alpha val="43137"/>
                    </a:srgbClr>
                  </a:outerShdw>
                </a:effectLst>
                <a:latin typeface="+mn-lt"/>
                <a:ea typeface="+mn-ea"/>
                <a:cs typeface="+mn-cs"/>
              </a:rPr>
              <a:t>sector</a:t>
            </a:r>
            <a:r>
              <a:rPr lang="en-US" sz="1600" dirty="0">
                <a:solidFill>
                  <a:srgbClr val="000000"/>
                </a:solidFill>
                <a:latin typeface="+mn-lt"/>
                <a:ea typeface="+mn-ea"/>
                <a:cs typeface="+mn-cs"/>
              </a:rPr>
              <a:t>. Two high schools attended the event.</a:t>
            </a:r>
          </a:p>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solidFill>
                  <a:srgbClr val="000000"/>
                </a:solidFill>
                <a:latin typeface="+mn-lt"/>
                <a:ea typeface="+mn-ea"/>
                <a:cs typeface="+mn-cs"/>
              </a:rPr>
              <a:t>Translation of the brochures developed by IOC-UNESCO within the </a:t>
            </a:r>
            <a:r>
              <a:rPr lang="en-US" sz="1600" dirty="0" err="1">
                <a:solidFill>
                  <a:srgbClr val="000000"/>
                </a:solidFill>
                <a:latin typeface="+mn-lt"/>
                <a:ea typeface="+mn-ea"/>
                <a:cs typeface="+mn-cs"/>
              </a:rPr>
              <a:t>CoastWAVE</a:t>
            </a:r>
            <a:r>
              <a:rPr lang="en-US" sz="1600" dirty="0">
                <a:solidFill>
                  <a:srgbClr val="000000"/>
                </a:solidFill>
                <a:latin typeface="+mn-lt"/>
                <a:ea typeface="+mn-ea"/>
                <a:cs typeface="+mn-cs"/>
              </a:rPr>
              <a:t> project.</a:t>
            </a:r>
          </a:p>
        </p:txBody>
      </p:sp>
      <p:pic>
        <p:nvPicPr>
          <p:cNvPr id="2" name="image23.jpg">
            <a:extLst>
              <a:ext uri="{FF2B5EF4-FFF2-40B4-BE49-F238E27FC236}">
                <a16:creationId xmlns:a16="http://schemas.microsoft.com/office/drawing/2014/main" id="{A52AB8DE-6259-831B-13EC-3328FC180100}"/>
              </a:ext>
            </a:extLst>
          </p:cNvPr>
          <p:cNvPicPr>
            <a:picLocks noChangeAspect="1"/>
          </p:cNvPicPr>
          <p:nvPr/>
        </p:nvPicPr>
        <p:blipFill rotWithShape="1">
          <a:blip r:embed="rId2"/>
          <a:srcRect r="50404"/>
          <a:stretch/>
        </p:blipFill>
        <p:spPr>
          <a:xfrm>
            <a:off x="254336" y="3289957"/>
            <a:ext cx="2732703" cy="1940141"/>
          </a:xfrm>
          <a:prstGeom prst="rect">
            <a:avLst/>
          </a:prstGeom>
          <a:ln/>
        </p:spPr>
      </p:pic>
      <p:sp>
        <p:nvSpPr>
          <p:cNvPr id="5" name="Rectangle 4"/>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pic>
        <p:nvPicPr>
          <p:cNvPr id="6" name="Picture 5"/>
          <p:cNvPicPr>
            <a:picLocks noChangeAspect="1"/>
          </p:cNvPicPr>
          <p:nvPr/>
        </p:nvPicPr>
        <p:blipFill rotWithShape="1">
          <a:blip r:embed="rId3"/>
          <a:srcRect b="35860"/>
          <a:stretch/>
        </p:blipFill>
        <p:spPr>
          <a:xfrm>
            <a:off x="7836693" y="-316"/>
            <a:ext cx="1304977" cy="724158"/>
          </a:xfrm>
          <a:prstGeom prst="rect">
            <a:avLst/>
          </a:prstGeom>
        </p:spPr>
      </p:pic>
      <p:sp>
        <p:nvSpPr>
          <p:cNvPr id="8" name="TextBox 7"/>
          <p:cNvSpPr txBox="1"/>
          <p:nvPr/>
        </p:nvSpPr>
        <p:spPr>
          <a:xfrm>
            <a:off x="161295" y="74564"/>
            <a:ext cx="380648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3200" dirty="0">
                <a:solidFill>
                  <a:srgbClr val="000000"/>
                </a:solidFill>
                <a:cs typeface="+mn-cs"/>
              </a:rPr>
              <a:t>Awareness activities</a:t>
            </a:r>
            <a:endParaRPr kumimoji="0" lang="en-US" sz="3200" b="0" i="0" u="none" strike="noStrike" cap="none" spc="0" normalizeH="0" baseline="0" dirty="0">
              <a:ln>
                <a:noFill/>
              </a:ln>
              <a:solidFill>
                <a:srgbClr val="000000"/>
              </a:solidFill>
              <a:effectLst/>
              <a:uFillTx/>
              <a:latin typeface="+mj-lt"/>
              <a:ea typeface="+mj-ea"/>
              <a:cs typeface="+mn-cs"/>
              <a:sym typeface="Helvetica"/>
            </a:endParaRPr>
          </a:p>
        </p:txBody>
      </p:sp>
      <p:pic>
        <p:nvPicPr>
          <p:cNvPr id="3" name="image5.jpg">
            <a:extLst>
              <a:ext uri="{FF2B5EF4-FFF2-40B4-BE49-F238E27FC236}">
                <a16:creationId xmlns:a16="http://schemas.microsoft.com/office/drawing/2014/main" id="{0CB43C21-3139-656A-4CEE-D4B21D6603AD}"/>
              </a:ext>
            </a:extLst>
          </p:cNvPr>
          <p:cNvPicPr>
            <a:picLocks noChangeAspect="1"/>
          </p:cNvPicPr>
          <p:nvPr/>
        </p:nvPicPr>
        <p:blipFill rotWithShape="1">
          <a:blip r:embed="rId4"/>
          <a:srcRect t="6338"/>
          <a:stretch/>
        </p:blipFill>
        <p:spPr bwMode="auto">
          <a:xfrm>
            <a:off x="3104581" y="3745953"/>
            <a:ext cx="1977686" cy="215129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98263E-360F-36A6-0E56-BC62893FC5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5970" y="3286741"/>
            <a:ext cx="1875198" cy="2653789"/>
          </a:xfrm>
          <a:prstGeom prst="rect">
            <a:avLst/>
          </a:prstGeom>
        </p:spPr>
      </p:pic>
      <p:pic>
        <p:nvPicPr>
          <p:cNvPr id="9" name="Picture 8">
            <a:extLst>
              <a:ext uri="{FF2B5EF4-FFF2-40B4-BE49-F238E27FC236}">
                <a16:creationId xmlns:a16="http://schemas.microsoft.com/office/drawing/2014/main" id="{7B6E88A6-64CA-3AB1-ECC5-0CE2EE6ED3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4872" y="3289957"/>
            <a:ext cx="1875198" cy="2650573"/>
          </a:xfrm>
          <a:prstGeom prst="rect">
            <a:avLst/>
          </a:prstGeom>
        </p:spPr>
      </p:pic>
    </p:spTree>
    <p:extLst>
      <p:ext uri="{BB962C8B-B14F-4D97-AF65-F5344CB8AC3E}">
        <p14:creationId xmlns:p14="http://schemas.microsoft.com/office/powerpoint/2010/main" val="36879942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nding…">
            <a:extLst>
              <a:ext uri="{FF2B5EF4-FFF2-40B4-BE49-F238E27FC236}">
                <a16:creationId xmlns:a16="http://schemas.microsoft.com/office/drawing/2014/main" id="{5FF066D8-2EB3-77ED-C461-B1FE11F520C0}"/>
              </a:ext>
            </a:extLst>
          </p:cNvPr>
          <p:cNvSpPr txBox="1"/>
          <p:nvPr/>
        </p:nvSpPr>
        <p:spPr>
          <a:xfrm>
            <a:off x="254336" y="960758"/>
            <a:ext cx="8705734" cy="235538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600" dirty="0"/>
              <a:t>Greece participated in the </a:t>
            </a:r>
            <a:r>
              <a:rPr lang="en-US" sz="1500" b="1" u="sng" spc="300" dirty="0">
                <a:solidFill>
                  <a:srgbClr val="0D0D0D"/>
                </a:solidFill>
                <a:effectLst>
                  <a:outerShdw blurRad="38100" dist="38100" dir="2700000" algn="tl">
                    <a:srgbClr val="000000">
                      <a:alpha val="43137"/>
                    </a:srgbClr>
                  </a:outerShdw>
                </a:effectLst>
                <a:latin typeface="+mn-lt"/>
                <a:ea typeface="+mn-ea"/>
                <a:cs typeface="+mn-cs"/>
              </a:rPr>
              <a:t>Sea Level Related Hazards Risk Perception Survey Questionnaire</a:t>
            </a:r>
            <a:r>
              <a:rPr lang="en-US" sz="1500" b="1" spc="300" dirty="0">
                <a:solidFill>
                  <a:srgbClr val="0D0D0D"/>
                </a:solidFill>
                <a:effectLst>
                  <a:outerShdw blurRad="38100" dist="38100" dir="2700000" algn="tl">
                    <a:srgbClr val="000000">
                      <a:alpha val="43137"/>
                    </a:srgbClr>
                  </a:outerShdw>
                </a:effectLst>
                <a:latin typeface="+mn-lt"/>
                <a:ea typeface="+mn-ea"/>
                <a:cs typeface="+mn-cs"/>
              </a:rPr>
              <a:t> </a:t>
            </a:r>
            <a:r>
              <a:rPr lang="en-US" sz="1600" dirty="0"/>
              <a:t>developed by IOC/UNESCO to better understand how coastal populations perceive these natural hazards and risks, and develop recommendations for enhanced risk communication strategies and products in the region.</a:t>
            </a:r>
          </a:p>
        </p:txBody>
      </p:sp>
      <p:pic>
        <p:nvPicPr>
          <p:cNvPr id="15" name="Picture 14" descr="Chart, pie chart&#10;&#10;Description automatically generated">
            <a:extLst>
              <a:ext uri="{FF2B5EF4-FFF2-40B4-BE49-F238E27FC236}">
                <a16:creationId xmlns:a16="http://schemas.microsoft.com/office/drawing/2014/main" id="{35B9BE03-EA61-2C8B-8731-D1DD0A712E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642" t="8666"/>
          <a:stretch/>
        </p:blipFill>
        <p:spPr>
          <a:xfrm>
            <a:off x="654310" y="2584925"/>
            <a:ext cx="3952893" cy="3013364"/>
          </a:xfrm>
          <a:prstGeom prst="rect">
            <a:avLst/>
          </a:prstGeom>
        </p:spPr>
      </p:pic>
      <p:grpSp>
        <p:nvGrpSpPr>
          <p:cNvPr id="2" name="Group 1">
            <a:extLst>
              <a:ext uri="{FF2B5EF4-FFF2-40B4-BE49-F238E27FC236}">
                <a16:creationId xmlns:a16="http://schemas.microsoft.com/office/drawing/2014/main" id="{042025EF-A55F-3FF4-F9A2-C503CB94E0DD}"/>
              </a:ext>
            </a:extLst>
          </p:cNvPr>
          <p:cNvGrpSpPr/>
          <p:nvPr/>
        </p:nvGrpSpPr>
        <p:grpSpPr>
          <a:xfrm>
            <a:off x="4807872" y="2280125"/>
            <a:ext cx="3930870" cy="3109322"/>
            <a:chOff x="4807872" y="3235036"/>
            <a:chExt cx="3930870" cy="3109322"/>
          </a:xfrm>
        </p:grpSpPr>
        <p:pic>
          <p:nvPicPr>
            <p:cNvPr id="16" name="Picture 15" descr="Chart, pie chart&#10;&#10;Description automatically generated">
              <a:extLst>
                <a:ext uri="{FF2B5EF4-FFF2-40B4-BE49-F238E27FC236}">
                  <a16:creationId xmlns:a16="http://schemas.microsoft.com/office/drawing/2014/main" id="{44FCC9A1-178C-3541-9410-B5CF71893E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32" r="-1"/>
            <a:stretch/>
          </p:blipFill>
          <p:spPr>
            <a:xfrm>
              <a:off x="5265072" y="3235036"/>
              <a:ext cx="3473670" cy="3013364"/>
            </a:xfrm>
            <a:prstGeom prst="rect">
              <a:avLst/>
            </a:prstGeom>
          </p:spPr>
        </p:pic>
        <p:pic>
          <p:nvPicPr>
            <p:cNvPr id="17" name="Picture 16" descr="Chart, pie chart&#10;&#10;Description automatically generated">
              <a:extLst>
                <a:ext uri="{FF2B5EF4-FFF2-40B4-BE49-F238E27FC236}">
                  <a16:creationId xmlns:a16="http://schemas.microsoft.com/office/drawing/2014/main" id="{52207D1B-24C1-BBA0-3460-FCA9D054E0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021" t="79966" r="58634" b="4861"/>
            <a:stretch/>
          </p:blipFill>
          <p:spPr>
            <a:xfrm>
              <a:off x="4807872" y="5887157"/>
              <a:ext cx="1053932" cy="457201"/>
            </a:xfrm>
            <a:prstGeom prst="rect">
              <a:avLst/>
            </a:prstGeom>
          </p:spPr>
        </p:pic>
        <p:pic>
          <p:nvPicPr>
            <p:cNvPr id="18" name="Picture 17" descr="Chart, pie chart&#10;&#10;Description automatically generated">
              <a:extLst>
                <a:ext uri="{FF2B5EF4-FFF2-40B4-BE49-F238E27FC236}">
                  <a16:creationId xmlns:a16="http://schemas.microsoft.com/office/drawing/2014/main" id="{6F38F3FE-26D3-41E3-EDD7-EA3A33B37B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021" t="10712" r="44839" b="81701"/>
            <a:stretch/>
          </p:blipFill>
          <p:spPr>
            <a:xfrm>
              <a:off x="4928093" y="3367678"/>
              <a:ext cx="1892132" cy="228601"/>
            </a:xfrm>
            <a:prstGeom prst="rect">
              <a:avLst/>
            </a:prstGeom>
          </p:spPr>
        </p:pic>
        <p:pic>
          <p:nvPicPr>
            <p:cNvPr id="19" name="Picture 18" descr="Chart, pie chart&#10;&#10;Description automatically generated">
              <a:extLst>
                <a:ext uri="{FF2B5EF4-FFF2-40B4-BE49-F238E27FC236}">
                  <a16:creationId xmlns:a16="http://schemas.microsoft.com/office/drawing/2014/main" id="{E50FE92F-A1B8-F37A-9694-89623077FC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21" t="17701" r="55914" b="69655"/>
            <a:stretch/>
          </p:blipFill>
          <p:spPr>
            <a:xfrm>
              <a:off x="4807872" y="3567910"/>
              <a:ext cx="1219200" cy="381000"/>
            </a:xfrm>
            <a:prstGeom prst="rect">
              <a:avLst/>
            </a:prstGeom>
          </p:spPr>
        </p:pic>
      </p:grpSp>
      <p:pic>
        <p:nvPicPr>
          <p:cNvPr id="20" name="Picture 19" descr="Chart, pie chart&#10;&#10;Description automatically generated">
            <a:extLst>
              <a:ext uri="{FF2B5EF4-FFF2-40B4-BE49-F238E27FC236}">
                <a16:creationId xmlns:a16="http://schemas.microsoft.com/office/drawing/2014/main" id="{2F96DC88-9075-2A2C-F8FC-F5B0327A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105" t="30025" r="69656" b="60737"/>
          <a:stretch/>
        </p:blipFill>
        <p:spPr>
          <a:xfrm>
            <a:off x="349510" y="3125622"/>
            <a:ext cx="615285" cy="304801"/>
          </a:xfrm>
          <a:prstGeom prst="rect">
            <a:avLst/>
          </a:prstGeom>
        </p:spPr>
      </p:pic>
      <p:sp>
        <p:nvSpPr>
          <p:cNvPr id="21" name="Funding…">
            <a:extLst>
              <a:ext uri="{FF2B5EF4-FFF2-40B4-BE49-F238E27FC236}">
                <a16:creationId xmlns:a16="http://schemas.microsoft.com/office/drawing/2014/main" id="{AAD0BE6E-3F10-07B0-B865-CC9F9CBAA52B}"/>
              </a:ext>
            </a:extLst>
          </p:cNvPr>
          <p:cNvSpPr txBox="1"/>
          <p:nvPr/>
        </p:nvSpPr>
        <p:spPr>
          <a:xfrm>
            <a:off x="299045" y="5532246"/>
            <a:ext cx="4012865" cy="415217"/>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marL="0" lvl="1" algn="ctr">
              <a:lnSpc>
                <a:spcPct val="150000"/>
              </a:lnSpc>
              <a:spcBef>
                <a:spcPts val="500"/>
              </a:spcBef>
              <a:buClr>
                <a:schemeClr val="accent1"/>
              </a:buClr>
              <a:buSzPct val="80000"/>
              <a:defRPr sz="2200">
                <a:solidFill>
                  <a:srgbClr val="000000"/>
                </a:solidFill>
                <a:latin typeface="+mn-lt"/>
                <a:ea typeface="+mn-ea"/>
                <a:cs typeface="+mn-cs"/>
                <a:sym typeface="Calibri"/>
              </a:defRPr>
            </a:pPr>
            <a:r>
              <a:rPr lang="en-US" sz="1600" b="1" dirty="0"/>
              <a:t>Are you part of one of the following sectors?</a:t>
            </a:r>
            <a:endParaRPr lang="el-GR" sz="1600" b="1" dirty="0"/>
          </a:p>
        </p:txBody>
      </p:sp>
      <p:sp>
        <p:nvSpPr>
          <p:cNvPr id="22" name="Funding…">
            <a:extLst>
              <a:ext uri="{FF2B5EF4-FFF2-40B4-BE49-F238E27FC236}">
                <a16:creationId xmlns:a16="http://schemas.microsoft.com/office/drawing/2014/main" id="{A110B508-1862-D507-4023-E554F8990E9C}"/>
              </a:ext>
            </a:extLst>
          </p:cNvPr>
          <p:cNvSpPr txBox="1"/>
          <p:nvPr/>
        </p:nvSpPr>
        <p:spPr>
          <a:xfrm>
            <a:off x="4921511" y="5532246"/>
            <a:ext cx="3473670" cy="41521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marL="0" lvl="1" algn="ctr">
              <a:lnSpc>
                <a:spcPct val="150000"/>
              </a:lnSpc>
              <a:spcBef>
                <a:spcPts val="500"/>
              </a:spcBef>
              <a:buClr>
                <a:schemeClr val="accent1"/>
              </a:buClr>
              <a:buSzPct val="80000"/>
              <a:defRPr sz="2200">
                <a:solidFill>
                  <a:srgbClr val="000000"/>
                </a:solidFill>
                <a:latin typeface="+mn-lt"/>
                <a:ea typeface="+mn-ea"/>
                <a:cs typeface="+mn-cs"/>
                <a:sym typeface="Calibri"/>
              </a:defRPr>
            </a:pPr>
            <a:r>
              <a:rPr lang="en-US" sz="1600" b="1" dirty="0"/>
              <a:t>How old are you?</a:t>
            </a:r>
            <a:endParaRPr lang="el-GR" sz="1600" b="1" dirty="0"/>
          </a:p>
        </p:txBody>
      </p:sp>
      <p:sp>
        <p:nvSpPr>
          <p:cNvPr id="12" name="Rectangle 11"/>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pic>
        <p:nvPicPr>
          <p:cNvPr id="13" name="Picture 12"/>
          <p:cNvPicPr>
            <a:picLocks noChangeAspect="1"/>
          </p:cNvPicPr>
          <p:nvPr/>
        </p:nvPicPr>
        <p:blipFill rotWithShape="1">
          <a:blip r:embed="rId6"/>
          <a:srcRect b="35860"/>
          <a:stretch/>
        </p:blipFill>
        <p:spPr>
          <a:xfrm>
            <a:off x="7836693" y="-316"/>
            <a:ext cx="1304977" cy="724158"/>
          </a:xfrm>
          <a:prstGeom prst="rect">
            <a:avLst/>
          </a:prstGeom>
        </p:spPr>
      </p:pic>
      <p:sp>
        <p:nvSpPr>
          <p:cNvPr id="14" name="TextBox 13"/>
          <p:cNvSpPr txBox="1"/>
          <p:nvPr/>
        </p:nvSpPr>
        <p:spPr>
          <a:xfrm>
            <a:off x="161295" y="74564"/>
            <a:ext cx="435311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3200" dirty="0">
                <a:solidFill>
                  <a:srgbClr val="000000"/>
                </a:solidFill>
                <a:cs typeface="+mn-cs"/>
              </a:rPr>
              <a:t>Risk Perception Survey</a:t>
            </a:r>
            <a:endParaRPr kumimoji="0" lang="en-US" sz="3200" b="0" i="0" u="none" strike="noStrike" cap="none" spc="0" normalizeH="0" baseline="0" dirty="0">
              <a:ln>
                <a:noFill/>
              </a:ln>
              <a:solidFill>
                <a:srgbClr val="000000"/>
              </a:solidFill>
              <a:effectLst/>
              <a:uFillTx/>
              <a:latin typeface="+mj-lt"/>
              <a:ea typeface="+mj-ea"/>
              <a:cs typeface="+mn-cs"/>
              <a:sym typeface="Helvetica"/>
            </a:endParaRPr>
          </a:p>
        </p:txBody>
      </p:sp>
    </p:spTree>
    <p:extLst>
      <p:ext uri="{BB962C8B-B14F-4D97-AF65-F5344CB8AC3E}">
        <p14:creationId xmlns:p14="http://schemas.microsoft.com/office/powerpoint/2010/main" val="32205478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37AC7-9DE5-80A8-3638-8FE551C2508F}"/>
            </a:ext>
          </a:extLst>
        </p:cNvPr>
        <p:cNvGrpSpPr/>
        <p:nvPr/>
      </p:nvGrpSpPr>
      <p:grpSpPr>
        <a:xfrm>
          <a:off x="0" y="0"/>
          <a:ext cx="0" cy="0"/>
          <a:chOff x="0" y="0"/>
          <a:chExt cx="0" cy="0"/>
        </a:xfrm>
      </p:grpSpPr>
      <p:sp>
        <p:nvSpPr>
          <p:cNvPr id="3" name="Funding…">
            <a:extLst>
              <a:ext uri="{FF2B5EF4-FFF2-40B4-BE49-F238E27FC236}">
                <a16:creationId xmlns:a16="http://schemas.microsoft.com/office/drawing/2014/main" id="{4E132FFA-3890-BC2F-1D77-5B1C5E84CBCA}"/>
              </a:ext>
            </a:extLst>
          </p:cNvPr>
          <p:cNvSpPr txBox="1"/>
          <p:nvPr/>
        </p:nvSpPr>
        <p:spPr>
          <a:xfrm>
            <a:off x="254336" y="811260"/>
            <a:ext cx="8705734" cy="208724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500" b="1" u="sng" spc="300" dirty="0">
                <a:solidFill>
                  <a:srgbClr val="0D0D0D"/>
                </a:solidFill>
                <a:effectLst>
                  <a:outerShdw blurRad="38100" dist="38100" dir="2700000" algn="tl">
                    <a:srgbClr val="000000">
                      <a:alpha val="43137"/>
                    </a:srgbClr>
                  </a:outerShdw>
                </a:effectLst>
                <a:latin typeface="+mn-lt"/>
                <a:ea typeface="+mn-ea"/>
                <a:cs typeface="+mn-cs"/>
              </a:rPr>
              <a:t>Most of the survey participants had experienced a tsunami in the past</a:t>
            </a:r>
            <a:r>
              <a:rPr lang="en-US" sz="1500" dirty="0"/>
              <a:t>, most likely the 2020 Samos-Aegean tsunami. The majority believes that it is highly likely that the Mediterranean region and their community will experience a tsunami in the next 10 years. The majority also believes that a future tsunami will cause moderate impacts for both the coastal zones of the North-Eastern Atlantic and the Mediterranean Sea and in their community.</a:t>
            </a:r>
          </a:p>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endParaRPr lang="en-US" sz="1500" dirty="0"/>
          </a:p>
        </p:txBody>
      </p:sp>
      <p:sp>
        <p:nvSpPr>
          <p:cNvPr id="2" name="Funding…">
            <a:extLst>
              <a:ext uri="{FF2B5EF4-FFF2-40B4-BE49-F238E27FC236}">
                <a16:creationId xmlns:a16="http://schemas.microsoft.com/office/drawing/2014/main" id="{A1D0FCD2-554B-084A-DCFF-C9F630E72DFE}"/>
              </a:ext>
            </a:extLst>
          </p:cNvPr>
          <p:cNvSpPr txBox="1"/>
          <p:nvPr/>
        </p:nvSpPr>
        <p:spPr>
          <a:xfrm>
            <a:off x="243247" y="2616823"/>
            <a:ext cx="8705734" cy="195018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500" dirty="0"/>
              <a:t>A significant percentage (~40%) of the participants responded that </a:t>
            </a:r>
            <a:r>
              <a:rPr lang="en-US" sz="1500" b="1" u="sng" spc="300" dirty="0">
                <a:solidFill>
                  <a:srgbClr val="0D0D0D"/>
                </a:solidFill>
                <a:effectLst>
                  <a:outerShdw blurRad="38100" dist="38100" dir="2700000" algn="tl">
                    <a:srgbClr val="000000">
                      <a:alpha val="43137"/>
                    </a:srgbClr>
                  </a:outerShdw>
                </a:effectLst>
                <a:latin typeface="+mn-lt"/>
                <a:ea typeface="+mn-ea"/>
                <a:cs typeface="+mn-cs"/>
              </a:rPr>
              <a:t>a high impact is expected both at regional and local levels</a:t>
            </a:r>
            <a:r>
              <a:rPr lang="en-US" sz="1500" dirty="0"/>
              <a:t>. In the question of what would be the approximate height of a tsunami that can happen soon (e.g., in the next 10 years) in coastal regions of NEAM, the majority of responses ranging between 0.5 – 5 m reflect the expected moderate to high impact from tsunamis and showcase a good understanding of the impact metrics by the participants. </a:t>
            </a:r>
          </a:p>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endParaRPr lang="en-US" sz="1500" dirty="0"/>
          </a:p>
        </p:txBody>
      </p:sp>
      <p:sp>
        <p:nvSpPr>
          <p:cNvPr id="4" name="Funding…">
            <a:extLst>
              <a:ext uri="{FF2B5EF4-FFF2-40B4-BE49-F238E27FC236}">
                <a16:creationId xmlns:a16="http://schemas.microsoft.com/office/drawing/2014/main" id="{F1C61799-590E-42A7-B0BE-A4B1FB14862C}"/>
              </a:ext>
            </a:extLst>
          </p:cNvPr>
          <p:cNvSpPr txBox="1"/>
          <p:nvPr/>
        </p:nvSpPr>
        <p:spPr>
          <a:xfrm>
            <a:off x="219133" y="4547216"/>
            <a:ext cx="8705734" cy="149298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85750" lvl="1" indent="-285750" algn="just">
              <a:lnSpc>
                <a:spcPct val="150000"/>
              </a:lnSpc>
              <a:spcBef>
                <a:spcPts val="500"/>
              </a:spcBef>
              <a:buClr>
                <a:schemeClr val="accent1"/>
              </a:buClr>
              <a:buSzPct val="80000"/>
              <a:buFont typeface="Arial" panose="020B0604020202020204" pitchFamily="34" charset="0"/>
              <a:buChar char="•"/>
              <a:defRPr sz="2200">
                <a:solidFill>
                  <a:srgbClr val="000000"/>
                </a:solidFill>
                <a:latin typeface="+mn-lt"/>
                <a:ea typeface="+mn-ea"/>
                <a:cs typeface="+mn-cs"/>
                <a:sym typeface="Calibri"/>
              </a:defRPr>
            </a:pPr>
            <a:r>
              <a:rPr lang="en-US" sz="1500" dirty="0"/>
              <a:t>The </a:t>
            </a:r>
            <a:r>
              <a:rPr lang="en-US" sz="1500" b="1" u="sng" spc="300" dirty="0">
                <a:solidFill>
                  <a:srgbClr val="0D0D0D"/>
                </a:solidFill>
                <a:effectLst>
                  <a:outerShdw blurRad="38100" dist="38100" dir="2700000" algn="tl">
                    <a:srgbClr val="000000">
                      <a:alpha val="43137"/>
                    </a:srgbClr>
                  </a:outerShdw>
                </a:effectLst>
                <a:latin typeface="+mn-lt"/>
                <a:ea typeface="+mn-ea"/>
                <a:cs typeface="+mn-cs"/>
              </a:rPr>
              <a:t>overall relatively high tsunami awareness of the respondents </a:t>
            </a:r>
            <a:r>
              <a:rPr lang="en-US" sz="1500" dirty="0"/>
              <a:t>was further highlighted by the responses on the question related to the expected arrival times of tsunamis in their community and the identification of natural signs of a tsunami and the majority of responses on self-evacuation following a strong shaking due to an earthquake.</a:t>
            </a:r>
          </a:p>
        </p:txBody>
      </p:sp>
      <p:sp>
        <p:nvSpPr>
          <p:cNvPr id="7" name="Rectangle 6"/>
          <p:cNvSpPr/>
          <p:nvPr/>
        </p:nvSpPr>
        <p:spPr>
          <a:xfrm>
            <a:off x="0" y="12"/>
            <a:ext cx="9144000" cy="720000"/>
          </a:xfrm>
          <a:prstGeom prst="rect">
            <a:avLst/>
          </a:prstGeom>
          <a:solidFill>
            <a:schemeClr val="tx1">
              <a:lumMod val="6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pic>
        <p:nvPicPr>
          <p:cNvPr id="8" name="Picture 7"/>
          <p:cNvPicPr>
            <a:picLocks noChangeAspect="1"/>
          </p:cNvPicPr>
          <p:nvPr/>
        </p:nvPicPr>
        <p:blipFill rotWithShape="1">
          <a:blip r:embed="rId2"/>
          <a:srcRect b="35860"/>
          <a:stretch/>
        </p:blipFill>
        <p:spPr>
          <a:xfrm>
            <a:off x="7836693" y="-316"/>
            <a:ext cx="1304977" cy="724158"/>
          </a:xfrm>
          <a:prstGeom prst="rect">
            <a:avLst/>
          </a:prstGeom>
        </p:spPr>
      </p:pic>
      <p:sp>
        <p:nvSpPr>
          <p:cNvPr id="9" name="TextBox 8"/>
          <p:cNvSpPr txBox="1"/>
          <p:nvPr/>
        </p:nvSpPr>
        <p:spPr>
          <a:xfrm>
            <a:off x="161295" y="74564"/>
            <a:ext cx="435311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3200" dirty="0">
                <a:solidFill>
                  <a:srgbClr val="000000"/>
                </a:solidFill>
                <a:cs typeface="+mn-cs"/>
              </a:rPr>
              <a:t>Risk Perception Survey</a:t>
            </a:r>
            <a:endParaRPr kumimoji="0" lang="en-US" sz="3200" b="0" i="0" u="none" strike="noStrike" cap="none" spc="0" normalizeH="0" baseline="0" dirty="0">
              <a:ln>
                <a:noFill/>
              </a:ln>
              <a:solidFill>
                <a:srgbClr val="000000"/>
              </a:solidFill>
              <a:effectLst/>
              <a:uFillTx/>
              <a:latin typeface="+mj-lt"/>
              <a:ea typeface="+mj-ea"/>
              <a:cs typeface="+mn-cs"/>
              <a:sym typeface="Helvetica"/>
            </a:endParaRPr>
          </a:p>
        </p:txBody>
      </p:sp>
    </p:spTree>
    <p:extLst>
      <p:ext uri="{BB962C8B-B14F-4D97-AF65-F5344CB8AC3E}">
        <p14:creationId xmlns:p14="http://schemas.microsoft.com/office/powerpoint/2010/main" val="1087797750"/>
      </p:ext>
    </p:extLst>
  </p:cSld>
  <p:clrMapOvr>
    <a:masterClrMapping/>
  </p:clrMapOvr>
  <p:transition spd="med"/>
</p:sld>
</file>

<file path=ppt/theme/theme1.xml><?xml version="1.0" encoding="utf-8"?>
<a:theme xmlns:a="http://schemas.openxmlformats.org/drawingml/2006/main" name="1_Office Theme">
  <a:themeElements>
    <a:clrScheme name="Office Theme">
      <a:dk1>
        <a:srgbClr val="FFFFFF"/>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000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000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7900</TotalTime>
  <Words>1099</Words>
  <Application>Microsoft Office PowerPoint</Application>
  <PresentationFormat>On-screen Show (4:3)</PresentationFormat>
  <Paragraphs>115</Paragraphs>
  <Slides>14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vt:lpstr>
      <vt:lpstr>Helvetica</vt:lpstr>
      <vt:lpstr>Trebuchet MS</vt:lpstr>
      <vt:lpstr>1_Office Theme</vt:lpstr>
      <vt:lpstr>Tsunami Service Provider Hellenic National Tsunami Warning Centre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Medusa</dc:creator>
  <cp:lastModifiedBy>Marinos Charalampakis</cp:lastModifiedBy>
  <cp:revision>448</cp:revision>
  <dcterms:modified xsi:type="dcterms:W3CDTF">2024-02-05T10:52:34Z</dcterms:modified>
</cp:coreProperties>
</file>