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4" r:id="rId5"/>
  </p:sldMasterIdLst>
  <p:notesMasterIdLst>
    <p:notesMasterId r:id="rId11"/>
  </p:notesMasterIdLst>
  <p:handoutMasterIdLst>
    <p:handoutMasterId r:id="rId12"/>
  </p:handoutMasterIdLst>
  <p:sldIdLst>
    <p:sldId id="276" r:id="rId6"/>
    <p:sldId id="360" r:id="rId7"/>
    <p:sldId id="4578" r:id="rId8"/>
    <p:sldId id="4579" r:id="rId9"/>
    <p:sldId id="275" r:id="rId10"/>
  </p:sldIdLst>
  <p:sldSz cx="9144000" cy="6858000" type="screen4x3"/>
  <p:notesSz cx="6718300" cy="98552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62B28E4-A204-0F4A-8653-6E1CF5FEE521}">
          <p14:sldIdLst>
            <p14:sldId id="276"/>
          </p14:sldIdLst>
        </p14:section>
        <p14:section name="GALILEO" id="{B2848832-5972-D549-B117-FE7485AB43D5}">
          <p14:sldIdLst>
            <p14:sldId id="360"/>
            <p14:sldId id="4578"/>
            <p14:sldId id="4579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44C"/>
    <a:srgbClr val="61CD45"/>
    <a:srgbClr val="118CDC"/>
    <a:srgbClr val="FEB923"/>
    <a:srgbClr val="0092D2"/>
    <a:srgbClr val="294190"/>
    <a:srgbClr val="DCE6F2"/>
    <a:srgbClr val="1A266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6" autoAdjust="0"/>
    <p:restoredTop sz="94699" autoAdjust="0"/>
  </p:normalViewPr>
  <p:slideViewPr>
    <p:cSldViewPr snapToObjects="1">
      <p:cViewPr varScale="1">
        <p:scale>
          <a:sx n="68" d="100"/>
          <a:sy n="68" d="100"/>
        </p:scale>
        <p:origin x="14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EEB72-DF4E-224E-B384-39C17694E798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22A9-378A-AC45-A3C1-8F62A7D98A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65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65EB-99D6-934D-A2B3-1E0732E1A171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4AE5-6BD8-9347-AE8F-C7EE7F11AC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45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47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67544" y="476673"/>
            <a:ext cx="7772400" cy="864096"/>
          </a:xfrm>
        </p:spPr>
        <p:txBody>
          <a:bodyPr/>
          <a:lstStyle/>
          <a:p>
            <a:r>
              <a:rPr lang="nl-BE" dirty="0"/>
              <a:t>[ Cliquez et modifiez le titre]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6444" y="1370480"/>
            <a:ext cx="7773499" cy="47948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455924"/>
            <a:ext cx="2133600" cy="365125"/>
          </a:xfrm>
        </p:spPr>
        <p:txBody>
          <a:bodyPr/>
          <a:lstStyle>
            <a:lvl1pPr>
              <a:defRPr sz="800">
                <a:solidFill>
                  <a:srgbClr val="FEB923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76800" y="6538912"/>
            <a:ext cx="412318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4071987"/>
            <a:ext cx="467544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5453B40-E959-9047-A940-4A2463E97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46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1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6F9-2E78-2C49-A655-BC2C693BDB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02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02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7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76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47384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6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52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74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3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05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1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CE7160-CCA3-9C48-971A-C974A25F71A4}"/>
              </a:ext>
            </a:extLst>
          </p:cNvPr>
          <p:cNvSpPr/>
          <p:nvPr userDrawn="1"/>
        </p:nvSpPr>
        <p:spPr>
          <a:xfrm rot="2700000">
            <a:off x="6703910" y="1806328"/>
            <a:ext cx="1338365" cy="658432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355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[ modifiez ]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735516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   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77200" y="64912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1" dirty="0">
              <a:solidFill>
                <a:srgbClr val="FEB92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9632" y="6491287"/>
            <a:ext cx="3610744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b="1" dirty="0">
              <a:solidFill>
                <a:srgbClr val="FEB92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8614288" y="4129691"/>
            <a:ext cx="847588" cy="211851"/>
          </a:xfrm>
          <a:prstGeom prst="rect">
            <a:avLst/>
          </a:prstGeom>
          <a:solidFill>
            <a:srgbClr val="FEB92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9865" y="4308009"/>
            <a:ext cx="3496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B5453B40-E959-9047-A940-4A2463E97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CF49-AFDD-F948-A809-7FF0508F7A9F}"/>
              </a:ext>
            </a:extLst>
          </p:cNvPr>
          <p:cNvSpPr/>
          <p:nvPr userDrawn="1"/>
        </p:nvSpPr>
        <p:spPr>
          <a:xfrm>
            <a:off x="4311000" y="6677980"/>
            <a:ext cx="522000" cy="360040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B9EC95-F9FA-1F41-95A6-682BD2267C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23380" y="188640"/>
            <a:ext cx="1014702" cy="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  <p:sldLayoutId id="214748372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2061B42-19E2-B641-B6DD-0A0604A573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8" y="883911"/>
            <a:ext cx="9144000" cy="36385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392ADAC-9A82-DB40-A6A3-AF867E539F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5013176"/>
            <a:ext cx="1778769" cy="1147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74A7E5-E59F-834C-BFAE-9795F1987F89}"/>
              </a:ext>
            </a:extLst>
          </p:cNvPr>
          <p:cNvSpPr/>
          <p:nvPr userDrawn="1"/>
        </p:nvSpPr>
        <p:spPr>
          <a:xfrm>
            <a:off x="4283968" y="6669359"/>
            <a:ext cx="576064" cy="188640"/>
          </a:xfrm>
          <a:prstGeom prst="rect">
            <a:avLst/>
          </a:prstGeom>
          <a:solidFill>
            <a:srgbClr val="294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E120998-E8FC-E440-928D-1A8A4BEF16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900" y="188640"/>
            <a:ext cx="1600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D61E410-ADF9-4344-B691-A2AE08E31562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4941168"/>
            <a:ext cx="6480720" cy="14401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>
                <a:solidFill>
                  <a:srgbClr val="FEB923"/>
                </a:solidFill>
              </a:rPr>
              <a:t>Emergency Warning Satellite Service</a:t>
            </a: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rgbClr val="29419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94190"/>
                </a:solidFill>
              </a:rPr>
              <a:t>Eric Guyader, European Commission, Galileo and EGNOS </a:t>
            </a:r>
            <a:r>
              <a:rPr lang="en-US" sz="1800" dirty="0" err="1">
                <a:solidFill>
                  <a:srgbClr val="294190"/>
                </a:solidFill>
              </a:rPr>
              <a:t>programme</a:t>
            </a:r>
            <a:endParaRPr lang="en-US" sz="1800" dirty="0">
              <a:solidFill>
                <a:srgbClr val="29419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300" dirty="0">
                <a:solidFill>
                  <a:srgbClr val="294190"/>
                </a:solidFill>
              </a:rPr>
              <a:t>Eric.Guyader@ec.europa.eu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83CA3C-8D50-8A41-AA3D-3B3EA6E13177}"/>
              </a:ext>
            </a:extLst>
          </p:cNvPr>
          <p:cNvSpPr txBox="1">
            <a:spLocks noChangeArrowheads="1"/>
          </p:cNvSpPr>
          <p:nvPr/>
        </p:nvSpPr>
        <p:spPr>
          <a:xfrm>
            <a:off x="2584056" y="6361856"/>
            <a:ext cx="5012280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b="1" dirty="0">
                <a:solidFill>
                  <a:srgbClr val="0092D2"/>
                </a:solidFill>
              </a:rPr>
              <a:t>UNESCO, IOC/</a:t>
            </a:r>
            <a:r>
              <a:rPr lang="en-US" sz="1100" b="1" dirty="0">
                <a:solidFill>
                  <a:srgbClr val="0092D2"/>
                </a:solidFill>
              </a:rPr>
              <a:t>ICG/NEAMTWS XVIII Session  </a:t>
            </a:r>
            <a:r>
              <a:rPr lang="es-ES" sz="1050" b="1" dirty="0">
                <a:solidFill>
                  <a:srgbClr val="0092D2"/>
                </a:solidFill>
              </a:rPr>
              <a:t>• Paris, 6-8 </a:t>
            </a:r>
            <a:r>
              <a:rPr lang="es-ES" sz="1050" b="1" dirty="0" err="1">
                <a:solidFill>
                  <a:srgbClr val="0092D2"/>
                </a:solidFill>
              </a:rPr>
              <a:t>February</a:t>
            </a:r>
            <a:r>
              <a:rPr lang="es-ES" sz="1050" b="1" dirty="0">
                <a:solidFill>
                  <a:srgbClr val="0092D2"/>
                </a:solidFill>
              </a:rPr>
              <a:t> 2024</a:t>
            </a:r>
            <a:r>
              <a:rPr lang="fr-BE" sz="1050" b="1" dirty="0">
                <a:solidFill>
                  <a:srgbClr val="0092D2"/>
                </a:solidFill>
              </a:rPr>
              <a:t> </a:t>
            </a:r>
            <a:endParaRPr lang="en-GB" sz="1050" b="1" dirty="0">
              <a:solidFill>
                <a:srgbClr val="009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5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21BB-259B-0DCD-0CDE-F3123E51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A266D"/>
                </a:solidFill>
              </a:rPr>
              <a:t>STATE OF PLAY AND </a:t>
            </a:r>
            <a:r>
              <a:rPr lang="en-GB" dirty="0">
                <a:solidFill>
                  <a:srgbClr val="00B0F0"/>
                </a:solidFill>
              </a:rPr>
              <a:t>NEXT STEPS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51E4-EE09-205C-759E-976F2120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7" y="1124744"/>
            <a:ext cx="4001841" cy="5400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A266D"/>
                </a:solidFill>
              </a:rPr>
              <a:t>In-</a:t>
            </a:r>
            <a:r>
              <a:rPr lang="fr-BE" b="1" dirty="0" err="1">
                <a:solidFill>
                  <a:srgbClr val="1A266D"/>
                </a:solidFill>
              </a:rPr>
              <a:t>field</a:t>
            </a:r>
            <a:r>
              <a:rPr lang="fr-BE" b="1" dirty="0">
                <a:solidFill>
                  <a:srgbClr val="1A266D"/>
                </a:solidFill>
              </a:rPr>
              <a:t> </a:t>
            </a:r>
            <a:r>
              <a:rPr lang="fr-BE" b="1" dirty="0" err="1">
                <a:solidFill>
                  <a:srgbClr val="1A266D"/>
                </a:solidFill>
              </a:rPr>
              <a:t>demonstration</a:t>
            </a:r>
            <a:r>
              <a:rPr lang="fr-BE" b="1" dirty="0">
                <a:solidFill>
                  <a:srgbClr val="1A266D"/>
                </a:solidFill>
              </a:rPr>
              <a:t> </a:t>
            </a:r>
            <a:r>
              <a:rPr lang="fr-BE" b="1" dirty="0" err="1">
                <a:solidFill>
                  <a:srgbClr val="1A266D"/>
                </a:solidFill>
              </a:rPr>
              <a:t>campaign</a:t>
            </a:r>
            <a:r>
              <a:rPr lang="fr-BE" b="1" dirty="0">
                <a:solidFill>
                  <a:srgbClr val="1A266D"/>
                </a:solidFill>
              </a:rPr>
              <a:t> </a:t>
            </a:r>
            <a:r>
              <a:rPr lang="fr-BE" b="1" dirty="0" err="1">
                <a:solidFill>
                  <a:srgbClr val="1A266D"/>
                </a:solidFill>
              </a:rPr>
              <a:t>concluded</a:t>
            </a:r>
            <a:endParaRPr lang="fr-BE" b="1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4 sites: FR, DE, CY, BE/LU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1A266D"/>
                </a:solidFill>
              </a:rPr>
              <a:t>Different</a:t>
            </a:r>
            <a:r>
              <a:rPr lang="fr-BE" dirty="0">
                <a:solidFill>
                  <a:srgbClr val="1A266D"/>
                </a:solidFill>
              </a:rPr>
              <a:t> scenarios </a:t>
            </a:r>
            <a:r>
              <a:rPr lang="fr-BE" dirty="0" err="1">
                <a:solidFill>
                  <a:srgbClr val="1A266D"/>
                </a:solidFill>
              </a:rPr>
              <a:t>each</a:t>
            </a:r>
            <a:r>
              <a:rPr lang="fr-BE" dirty="0">
                <a:solidFill>
                  <a:srgbClr val="1A266D"/>
                </a:solidFill>
              </a:rPr>
              <a:t> time: </a:t>
            </a:r>
            <a:r>
              <a:rPr lang="fr-BE" dirty="0" err="1">
                <a:solidFill>
                  <a:srgbClr val="1A266D"/>
                </a:solidFill>
              </a:rPr>
              <a:t>industrial</a:t>
            </a:r>
            <a:r>
              <a:rPr lang="fr-BE" dirty="0">
                <a:solidFill>
                  <a:srgbClr val="1A266D"/>
                </a:solidFill>
              </a:rPr>
              <a:t> incident, tsunami + </a:t>
            </a:r>
            <a:r>
              <a:rPr lang="fr-BE" dirty="0" err="1">
                <a:solidFill>
                  <a:srgbClr val="1A266D"/>
                </a:solidFill>
              </a:rPr>
              <a:t>forest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fire</a:t>
            </a:r>
            <a:r>
              <a:rPr lang="fr-BE" dirty="0">
                <a:solidFill>
                  <a:srgbClr val="1A266D"/>
                </a:solidFill>
              </a:rPr>
              <a:t>, </a:t>
            </a:r>
            <a:r>
              <a:rPr lang="fr-BE" dirty="0" err="1">
                <a:solidFill>
                  <a:srgbClr val="1A266D"/>
                </a:solidFill>
              </a:rPr>
              <a:t>floods</a:t>
            </a:r>
            <a:r>
              <a:rPr lang="fr-BE" dirty="0">
                <a:solidFill>
                  <a:srgbClr val="1A266D"/>
                </a:solidFill>
              </a:rPr>
              <a:t>, cross-border situation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Civil protection </a:t>
            </a:r>
            <a:r>
              <a:rPr lang="fr-BE" dirty="0" err="1">
                <a:solidFill>
                  <a:srgbClr val="1A266D"/>
                </a:solidFill>
              </a:rPr>
              <a:t>authorities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from</a:t>
            </a:r>
            <a:r>
              <a:rPr lang="fr-BE" dirty="0">
                <a:solidFill>
                  <a:srgbClr val="1A266D"/>
                </a:solidFill>
              </a:rPr>
              <a:t> 16 EU MS </a:t>
            </a:r>
            <a:r>
              <a:rPr lang="fr-BE" dirty="0" err="1">
                <a:solidFill>
                  <a:srgbClr val="1A266D"/>
                </a:solidFill>
              </a:rPr>
              <a:t>represented</a:t>
            </a: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Final workshop 10-11 April 2024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>
              <a:solidFill>
                <a:srgbClr val="1A266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dirty="0">
              <a:solidFill>
                <a:srgbClr val="1A26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BBEA2-5536-6D3A-C8CE-9DB06DDC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2798E-3F81-652B-129D-718463C2E5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932586"/>
            <a:ext cx="3073752" cy="169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6330A-6FEA-688C-4D38-6A651ABE71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121" y="2856198"/>
            <a:ext cx="3073752" cy="140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A697D-39DF-C99E-6284-586DBD10C6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6" r="12098" b="8783"/>
          <a:stretch/>
        </p:blipFill>
        <p:spPr>
          <a:xfrm>
            <a:off x="5922564" y="4460571"/>
            <a:ext cx="3073752" cy="2013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ADDB9-5710-CED5-2A5B-43FE6DA016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662" y="2078391"/>
            <a:ext cx="1589227" cy="28994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501AFD-1981-8DF1-86E4-79A1E834A613}"/>
              </a:ext>
            </a:extLst>
          </p:cNvPr>
          <p:cNvGrpSpPr/>
          <p:nvPr/>
        </p:nvGrpSpPr>
        <p:grpSpPr>
          <a:xfrm>
            <a:off x="4300869" y="5616629"/>
            <a:ext cx="874250" cy="857781"/>
            <a:chOff x="3246701" y="4244216"/>
            <a:chExt cx="2999934" cy="21756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0D893E-1934-5D99-CAB1-C2F2C9E5FE83}"/>
                </a:ext>
              </a:extLst>
            </p:cNvPr>
            <p:cNvGrpSpPr/>
            <p:nvPr/>
          </p:nvGrpSpPr>
          <p:grpSpPr>
            <a:xfrm>
              <a:off x="3246701" y="4244216"/>
              <a:ext cx="2999934" cy="2082071"/>
              <a:chOff x="2491349" y="4452560"/>
              <a:chExt cx="2999934" cy="208207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2DB84FF-E2B1-C4FD-9FE5-52B7E1A7FEAE}"/>
                  </a:ext>
                </a:extLst>
              </p:cNvPr>
              <p:cNvGrpSpPr/>
              <p:nvPr/>
            </p:nvGrpSpPr>
            <p:grpSpPr>
              <a:xfrm>
                <a:off x="3561585" y="4478801"/>
                <a:ext cx="297917" cy="2055830"/>
                <a:chOff x="3554003" y="4542201"/>
                <a:chExt cx="297917" cy="205583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67E05A2-D0F3-9D8F-FF7A-F7190EAC1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07904" y="5334289"/>
                  <a:ext cx="144016" cy="47097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BBCA2E8E-1EC0-2596-BE20-D22AB1F78D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51920" y="4542201"/>
                  <a:ext cx="0" cy="7920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89FC00D-EDDB-F5FB-EDCA-2FB4B9922B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8060" y="5802883"/>
                  <a:ext cx="0" cy="28803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6910F7D-843F-C470-F207-F261A35572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54003" y="6077435"/>
                  <a:ext cx="158975" cy="52059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4AFBFD-3334-9B47-81B0-5FE83AC4BD7F}"/>
                  </a:ext>
                </a:extLst>
              </p:cNvPr>
              <p:cNvSpPr txBox="1"/>
              <p:nvPr/>
            </p:nvSpPr>
            <p:spPr>
              <a:xfrm>
                <a:off x="2491349" y="4457720"/>
                <a:ext cx="100052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400" dirty="0">
                    <a:solidFill>
                      <a:schemeClr val="bg1"/>
                    </a:solidFill>
                  </a:rPr>
                  <a:t>IN</a:t>
                </a:r>
              </a:p>
              <a:p>
                <a:pPr algn="ctr"/>
                <a:r>
                  <a:rPr lang="fr-BE" sz="14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N</a:t>
                </a:r>
                <a:r>
                  <a:rPr lang="fr-BE" sz="1400" dirty="0" err="1">
                    <a:solidFill>
                      <a:schemeClr val="bg1"/>
                    </a:solidFill>
                  </a:rPr>
                  <a:t>otified</a:t>
                </a:r>
                <a:endParaRPr lang="en-I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3D1ACC-65B0-DE0E-A7C1-E79EC9E5DD19}"/>
                  </a:ext>
                </a:extLst>
              </p:cNvPr>
              <p:cNvSpPr txBox="1"/>
              <p:nvPr/>
            </p:nvSpPr>
            <p:spPr>
              <a:xfrm>
                <a:off x="4187560" y="4452560"/>
                <a:ext cx="130372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400" dirty="0">
                    <a:solidFill>
                      <a:schemeClr val="bg1"/>
                    </a:solidFill>
                  </a:rPr>
                  <a:t>OUT</a:t>
                </a:r>
              </a:p>
              <a:p>
                <a:pPr algn="ctr"/>
                <a:r>
                  <a:rPr lang="fr-BE" sz="1400" dirty="0">
                    <a:solidFill>
                      <a:schemeClr val="bg1"/>
                    </a:solidFill>
                  </a:rPr>
                  <a:t>Not </a:t>
                </a:r>
                <a:r>
                  <a:rPr lang="fr-BE" sz="1400" dirty="0" err="1">
                    <a:solidFill>
                      <a:schemeClr val="bg1"/>
                    </a:solidFill>
                  </a:rPr>
                  <a:t>notified</a:t>
                </a:r>
                <a:endParaRPr lang="en-IE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B95C8-F4CD-C2BF-4215-769211040D07}"/>
                </a:ext>
              </a:extLst>
            </p:cNvPr>
            <p:cNvSpPr txBox="1"/>
            <p:nvPr/>
          </p:nvSpPr>
          <p:spPr>
            <a:xfrm>
              <a:off x="3700642" y="6050577"/>
              <a:ext cx="1887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chemeClr val="bg1"/>
                  </a:solidFill>
                </a:rPr>
                <a:t>Limit of </a:t>
              </a:r>
              <a:r>
                <a:rPr lang="fr-BE" b="1" dirty="0" err="1">
                  <a:solidFill>
                    <a:schemeClr val="bg1"/>
                  </a:solidFill>
                </a:rPr>
                <a:t>alert</a:t>
              </a:r>
              <a:r>
                <a:rPr lang="fr-BE" b="1" dirty="0">
                  <a:solidFill>
                    <a:schemeClr val="bg1"/>
                  </a:solidFill>
                </a:rPr>
                <a:t> area</a:t>
              </a:r>
              <a:endParaRPr lang="en-I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24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8520-5459-D5F3-63F2-B54336E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A45C5-744D-6EF0-D15F-E4357835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Summary</a:t>
            </a:r>
          </a:p>
          <a:p>
            <a:endParaRPr lang="en-IE" sz="20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IE" sz="2000" b="1" dirty="0">
                <a:latin typeface="Calibri" panose="020F0502020204030204" pitchFamily="34" charset="0"/>
                <a:ea typeface="DengXian" panose="02010600030101010101" pitchFamily="2" charset="-122"/>
              </a:rPr>
              <a:t>P</a:t>
            </a:r>
            <a:r>
              <a:rPr lang="en-IE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rogress</a:t>
            </a:r>
            <a:r>
              <a:rPr lang="en-IE" sz="20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made by European Commission’s DG DEFIS towards introducing in the Galileo infrastructure the “</a:t>
            </a:r>
            <a:r>
              <a:rPr lang="en-IE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Emergency Warning Satellite Service” (EWSS</a:t>
            </a:r>
            <a:r>
              <a:rPr lang="en-IE" sz="20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), as a </a:t>
            </a:r>
            <a:r>
              <a:rPr lang="en-IE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multi-hazard alert dissemination means by satellite offered to EU national civil protection authorities in complement to existing terrestrial alert systems</a:t>
            </a:r>
            <a:r>
              <a:rPr lang="en-IE" sz="20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</a:t>
            </a:r>
          </a:p>
          <a:p>
            <a:endParaRPr lang="en-IE" sz="20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IE" sz="2000" dirty="0">
                <a:latin typeface="Calibri" panose="020F0502020204030204" pitchFamily="34" charset="0"/>
                <a:ea typeface="DengXian" panose="02010600030101010101" pitchFamily="2" charset="-122"/>
              </a:rPr>
              <a:t>T</a:t>
            </a:r>
            <a:r>
              <a:rPr lang="en-IE" sz="20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he </a:t>
            </a:r>
            <a:r>
              <a:rPr lang="en-IE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completion of the demonstration campaign </a:t>
            </a:r>
            <a:r>
              <a:rPr lang="en-IE" sz="20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conducted in 2023/2024 with national civil protection authorities in FR, DE, CY and BE/LU as presented during the session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0FFDF-5B4B-1141-DB9D-5DF3174D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6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F6A8-DC5C-989E-80DA-97A879B7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2671A-351C-BE34-C84E-32115E9BB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A266D"/>
                </a:solidFill>
              </a:rPr>
              <a:t>Declaration initial service: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Service concept mature, </a:t>
            </a:r>
            <a:r>
              <a:rPr lang="fr-BE" dirty="0" err="1">
                <a:solidFill>
                  <a:srgbClr val="1A266D"/>
                </a:solidFill>
              </a:rPr>
              <a:t>industrial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contracts</a:t>
            </a:r>
            <a:r>
              <a:rPr lang="fr-BE" dirty="0">
                <a:solidFill>
                  <a:srgbClr val="1A266D"/>
                </a:solidFill>
              </a:rPr>
              <a:t> on-</a:t>
            </a:r>
            <a:r>
              <a:rPr lang="fr-BE" dirty="0" err="1">
                <a:solidFill>
                  <a:srgbClr val="1A266D"/>
                </a:solidFill>
              </a:rPr>
              <a:t>going</a:t>
            </a:r>
            <a:r>
              <a:rPr lang="fr-BE" dirty="0">
                <a:solidFill>
                  <a:srgbClr val="1A266D"/>
                </a:solidFill>
              </a:rPr>
              <a:t> for </a:t>
            </a:r>
            <a:r>
              <a:rPr lang="fr-BE" dirty="0" err="1">
                <a:solidFill>
                  <a:srgbClr val="1A266D"/>
                </a:solidFill>
              </a:rPr>
              <a:t>implementation</a:t>
            </a: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Service provision </a:t>
            </a:r>
            <a:r>
              <a:rPr lang="fr-BE" dirty="0" err="1">
                <a:solidFill>
                  <a:srgbClr val="1A266D"/>
                </a:solidFill>
              </a:rPr>
              <a:t>scheme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under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definition</a:t>
            </a:r>
            <a:r>
              <a:rPr lang="fr-BE" dirty="0">
                <a:solidFill>
                  <a:srgbClr val="1A266D"/>
                </a:solidFill>
              </a:rPr>
              <a:t> (</a:t>
            </a:r>
            <a:r>
              <a:rPr lang="fr-BE" dirty="0" err="1">
                <a:solidFill>
                  <a:srgbClr val="1A266D"/>
                </a:solidFill>
              </a:rPr>
              <a:t>terms</a:t>
            </a:r>
            <a:r>
              <a:rPr lang="fr-BE" dirty="0">
                <a:solidFill>
                  <a:srgbClr val="1A266D"/>
                </a:solidFill>
              </a:rPr>
              <a:t> and conditions of use)</a:t>
            </a:r>
          </a:p>
          <a:p>
            <a:pPr>
              <a:buFont typeface="Arial" panose="020B0604020202020204" pitchFamily="34" charset="0"/>
              <a:buChar char="•"/>
            </a:pPr>
            <a:endParaRPr lang="fr-BE" b="1" dirty="0">
              <a:solidFill>
                <a:srgbClr val="1A266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A266D"/>
                </a:solidFill>
              </a:rPr>
              <a:t>Adoption by EU MS civil protection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Connection to Galileo, observation phase, </a:t>
            </a:r>
            <a:r>
              <a:rPr lang="fr-BE" dirty="0" err="1">
                <a:solidFill>
                  <a:srgbClr val="1A266D"/>
                </a:solidFill>
              </a:rPr>
              <a:t>integration</a:t>
            </a:r>
            <a:r>
              <a:rPr lang="fr-BE" dirty="0">
                <a:solidFill>
                  <a:srgbClr val="1A266D"/>
                </a:solidFill>
              </a:rPr>
              <a:t> in national PWS</a:t>
            </a:r>
          </a:p>
          <a:p>
            <a:pPr>
              <a:buFont typeface="Arial" panose="020B0604020202020204" pitchFamily="34" charset="0"/>
              <a:buChar char="•"/>
            </a:pPr>
            <a:endParaRPr lang="fr-BE" b="1" dirty="0">
              <a:solidFill>
                <a:srgbClr val="1A266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A266D"/>
                </a:solidFill>
              </a:rPr>
              <a:t>Adoption by end </a:t>
            </a:r>
            <a:r>
              <a:rPr lang="fr-BE" b="1" dirty="0" err="1">
                <a:solidFill>
                  <a:srgbClr val="1A266D"/>
                </a:solidFill>
              </a:rPr>
              <a:t>users</a:t>
            </a:r>
            <a:endParaRPr lang="fr-BE" b="1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Marketing, standards, EU </a:t>
            </a:r>
            <a:r>
              <a:rPr lang="fr-BE" dirty="0" err="1">
                <a:solidFill>
                  <a:srgbClr val="1A266D"/>
                </a:solidFill>
              </a:rPr>
              <a:t>grants</a:t>
            </a: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Dialogue </a:t>
            </a:r>
            <a:r>
              <a:rPr lang="fr-BE" dirty="0" err="1">
                <a:solidFill>
                  <a:srgbClr val="1A266D"/>
                </a:solidFill>
              </a:rPr>
              <a:t>with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receiver</a:t>
            </a:r>
            <a:r>
              <a:rPr lang="fr-BE" dirty="0">
                <a:solidFill>
                  <a:srgbClr val="1A266D"/>
                </a:solidFill>
              </a:rPr>
              <a:t> and </a:t>
            </a:r>
            <a:r>
              <a:rPr lang="fr-BE" dirty="0" err="1">
                <a:solidFill>
                  <a:srgbClr val="1A266D"/>
                </a:solidFill>
              </a:rPr>
              <a:t>device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manufacturers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8B833-1EC7-7C81-2E64-B61E9AC2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63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34" y="2834195"/>
            <a:ext cx="436732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BE" sz="2400" b="1" dirty="0">
                <a:solidFill>
                  <a:srgbClr val="034EA2"/>
                </a:solidFill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1476" y="5924708"/>
            <a:ext cx="26810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pc="-100" baseline="0" dirty="0">
                <a:solidFill>
                  <a:srgbClr val="034EA2"/>
                </a:solidFill>
              </a:rPr>
              <a:t>http://ec.europa.eu/galileo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6F9-2E78-2C49-A655-BC2C693BDB9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3217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lileo_Draft_05_TRUCK_160121" id="{0358AB73-FB09-AE44-8C47-F33B5C53638B}" vid="{F9B539A8-D4CD-8F4D-86A5-1A903F6D789F}"/>
    </a:ext>
  </a:extLst>
</a:theme>
</file>

<file path=ppt/theme/theme2.xml><?xml version="1.0" encoding="utf-8"?>
<a:theme xmlns:a="http://schemas.openxmlformats.org/drawingml/2006/main" name="1_Best_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lileo_Draft_05_TRUCK_160121" id="{0358AB73-FB09-AE44-8C47-F33B5C53638B}" vid="{6CC5C383-DA1D-D34E-A786-E77BA8D79A89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C5FF7545B7948801649B9A2D39635" ma:contentTypeVersion="8" ma:contentTypeDescription="Create a new document." ma:contentTypeScope="" ma:versionID="8b1cdc59cbb719464875a599c1c7db47">
  <xsd:schema xmlns:xsd="http://www.w3.org/2001/XMLSchema" xmlns:xs="http://www.w3.org/2001/XMLSchema" xmlns:p="http://schemas.microsoft.com/office/2006/metadata/properties" xmlns:ns3="360b76ac-e86b-4c28-8f73-fb1fa26cb38b" xmlns:ns4="8207ab88-a204-4a9c-84ca-648d3694c4c1" targetNamespace="http://schemas.microsoft.com/office/2006/metadata/properties" ma:root="true" ma:fieldsID="068f1ad5e58c77ba32fc2b8a50122995" ns3:_="" ns4:_="">
    <xsd:import namespace="360b76ac-e86b-4c28-8f73-fb1fa26cb38b"/>
    <xsd:import namespace="8207ab88-a204-4a9c-84ca-648d3694c4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b76ac-e86b-4c28-8f73-fb1fa26cb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7ab88-a204-4a9c-84ca-648d3694c4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0b76ac-e86b-4c28-8f73-fb1fa26cb38b" xsi:nil="true"/>
  </documentManagement>
</p:properties>
</file>

<file path=customXml/itemProps1.xml><?xml version="1.0" encoding="utf-8"?>
<ds:datastoreItem xmlns:ds="http://schemas.openxmlformats.org/officeDocument/2006/customXml" ds:itemID="{FF2E9387-FD8F-4AE0-B88C-3EE573907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b76ac-e86b-4c28-8f73-fb1fa26cb38b"/>
    <ds:schemaRef ds:uri="8207ab88-a204-4a9c-84ca-648d3694c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FAB98-74D2-4C3C-9159-384302C69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99CF3-4E77-4481-9E6E-9C9B8CCDB546}">
  <ds:schemaRefs>
    <ds:schemaRef ds:uri="8207ab88-a204-4a9c-84ca-648d3694c4c1"/>
    <ds:schemaRef ds:uri="http://purl.org/dc/terms/"/>
    <ds:schemaRef ds:uri="360b76ac-e86b-4c28-8f73-fb1fa26cb38b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1_Conception personnalisée</Template>
  <TotalTime>17660</TotalTime>
  <Words>252</Words>
  <Application>Microsoft Office PowerPoint</Application>
  <PresentationFormat>On-screen Show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1_Conception personnalisée</vt:lpstr>
      <vt:lpstr>1_Best_cover</vt:lpstr>
      <vt:lpstr>PowerPoint Presentation</vt:lpstr>
      <vt:lpstr>STATE OF PLAY AND NEXT STEPS </vt:lpstr>
      <vt:lpstr>PowerPoint Presentation</vt:lpstr>
      <vt:lpstr>Next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Allesandro Spertini</dc:creator>
  <cp:lastModifiedBy>Chang Seng, Denis</cp:lastModifiedBy>
  <cp:revision>384</cp:revision>
  <cp:lastPrinted>2021-10-06T09:30:08Z</cp:lastPrinted>
  <dcterms:created xsi:type="dcterms:W3CDTF">2019-03-07T08:18:23Z</dcterms:created>
  <dcterms:modified xsi:type="dcterms:W3CDTF">2024-02-18T12:54:02Z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2023-11-23T08:28:28Z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1b3b85fe-2005-44fe-a842-0ca215746cfe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0x010100E56C5FF7545B7948801649B9A2D39635</vt:lpwstr>
  </property>
</Properties>
</file>