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90894" r:id="rId1"/>
    <p:sldMasterId id="2147483658" r:id="rId2"/>
    <p:sldMasterId id="2147490886" r:id="rId3"/>
    <p:sldMasterId id="2147483655" r:id="rId4"/>
    <p:sldMasterId id="2147490889" r:id="rId5"/>
    <p:sldMasterId id="2147490891" r:id="rId6"/>
  </p:sldMasterIdLst>
  <p:notesMasterIdLst>
    <p:notesMasterId r:id="rId28"/>
  </p:notesMasterIdLst>
  <p:sldIdLst>
    <p:sldId id="256" r:id="rId7"/>
    <p:sldId id="297" r:id="rId8"/>
    <p:sldId id="287" r:id="rId9"/>
    <p:sldId id="288" r:id="rId10"/>
    <p:sldId id="289" r:id="rId11"/>
    <p:sldId id="290" r:id="rId12"/>
    <p:sldId id="291" r:id="rId13"/>
    <p:sldId id="292" r:id="rId14"/>
    <p:sldId id="293" r:id="rId15"/>
    <p:sldId id="294" r:id="rId16"/>
    <p:sldId id="299" r:id="rId17"/>
    <p:sldId id="276" r:id="rId18"/>
    <p:sldId id="274" r:id="rId19"/>
    <p:sldId id="279" r:id="rId20"/>
    <p:sldId id="280" r:id="rId21"/>
    <p:sldId id="281" r:id="rId22"/>
    <p:sldId id="282" r:id="rId23"/>
    <p:sldId id="284" r:id="rId24"/>
    <p:sldId id="285" r:id="rId25"/>
    <p:sldId id="286" r:id="rId26"/>
    <p:sldId id="298" r:id="rId27"/>
  </p:sldIdLst>
  <p:sldSz cx="12192000" cy="6858000"/>
  <p:notesSz cx="6858000" cy="9144000"/>
  <p:embeddedFontLs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4" roundtripDataSignature="AMtx7mhfl7V5e24uAWjTYx6+bnQdys7x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91314" autoAdjust="0"/>
  </p:normalViewPr>
  <p:slideViewPr>
    <p:cSldViewPr snapToGrid="0">
      <p:cViewPr varScale="1">
        <p:scale>
          <a:sx n="54" d="100"/>
          <a:sy n="54" d="100"/>
        </p:scale>
        <p:origin x="1376" y="56"/>
      </p:cViewPr>
      <p:guideLst/>
    </p:cSldViewPr>
  </p:slideViewPr>
  <p:notesTextViewPr>
    <p:cViewPr>
      <p:scale>
        <a:sx n="1" d="1"/>
        <a:sy n="1" d="1"/>
      </p:scale>
      <p:origin x="0" y="0"/>
    </p:cViewPr>
  </p:notesTextViewPr>
  <p:sorterViewPr>
    <p:cViewPr>
      <p:scale>
        <a:sx n="150" d="100"/>
        <a:sy n="150" d="100"/>
      </p:scale>
      <p:origin x="0" y="-18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1.fntdata"/><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4.fntdata"/><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3.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font" Target="fonts/font2.fntdata"/><Relationship Id="rId56"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6" name="Google Shape;1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7941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5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64"/>
        <p:cNvGrpSpPr/>
        <p:nvPr/>
      </p:nvGrpSpPr>
      <p:grpSpPr>
        <a:xfrm>
          <a:off x="0" y="0"/>
          <a:ext cx="0" cy="0"/>
          <a:chOff x="0" y="0"/>
          <a:chExt cx="0" cy="0"/>
        </a:xfrm>
      </p:grpSpPr>
      <p:pic>
        <p:nvPicPr>
          <p:cNvPr id="65" name="Google Shape;65;p42"/>
          <p:cNvPicPr preferRelativeResize="0"/>
          <p:nvPr/>
        </p:nvPicPr>
        <p:blipFill rotWithShape="1">
          <a:blip r:embed="rId2" cstate="screen">
            <a:alphaModFix/>
            <a:extLst>
              <a:ext uri="{28A0092B-C50C-407E-A947-70E740481C1C}">
                <a14:useLocalDpi xmlns:a14="http://schemas.microsoft.com/office/drawing/2010/main"/>
              </a:ext>
            </a:extLst>
          </a:blip>
          <a:srcRect l="-9850" t="-943" r="-1"/>
          <a:stretch/>
        </p:blipFill>
        <p:spPr>
          <a:xfrm>
            <a:off x="7338429" y="1779105"/>
            <a:ext cx="3970734" cy="3977470"/>
          </a:xfrm>
          <a:prstGeom prst="rect">
            <a:avLst/>
          </a:prstGeom>
          <a:noFill/>
          <a:ln>
            <a:noFill/>
          </a:ln>
        </p:spPr>
      </p:pic>
      <p:sp>
        <p:nvSpPr>
          <p:cNvPr id="66" name="Google Shape;66;p42"/>
          <p:cNvSpPr txBox="1"/>
          <p:nvPr/>
        </p:nvSpPr>
        <p:spPr>
          <a:xfrm>
            <a:off x="9045603" y="635634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Roboto"/>
                <a:ea typeface="Roboto"/>
                <a:cs typeface="Roboto"/>
                <a:sym typeface="Roboto"/>
              </a:rPr>
              <a:t>‹#›</a:t>
            </a:fld>
            <a:endParaRPr sz="1200">
              <a:solidFill>
                <a:srgbClr val="888888"/>
              </a:solidFill>
              <a:latin typeface="Roboto"/>
              <a:ea typeface="Roboto"/>
              <a:cs typeface="Roboto"/>
              <a:sym typeface="Robo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52639"/>
            <a:ext cx="12192000" cy="4539343"/>
          </a:xfrm>
          <a:prstGeom prst="rect">
            <a:avLst/>
          </a:prstGeom>
        </p:spPr>
      </p:pic>
      <p:sp>
        <p:nvSpPr>
          <p:cNvPr id="8" name="Rectangle 7"/>
          <p:cNvSpPr/>
          <p:nvPr userDrawn="1"/>
        </p:nvSpPr>
        <p:spPr>
          <a:xfrm>
            <a:off x="2151898" y="1812907"/>
            <a:ext cx="8128572" cy="3618809"/>
          </a:xfrm>
          <a:prstGeom prst="rect">
            <a:avLst/>
          </a:prstGeom>
          <a:solidFill>
            <a:schemeClr val="bg1"/>
          </a:solidFill>
          <a:ln w="57150" cap="flat">
            <a:solidFill>
              <a:srgbClr val="41B7C8"/>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9" name="Oval 17"/>
          <p:cNvSpPr/>
          <p:nvPr userDrawn="1"/>
        </p:nvSpPr>
        <p:spPr>
          <a:xfrm>
            <a:off x="1495862" y="1170914"/>
            <a:ext cx="955433" cy="955433"/>
          </a:xfrm>
          <a:prstGeom prst="ellipse">
            <a:avLst/>
          </a:prstGeom>
          <a:solidFill>
            <a:srgbClr val="41B7C8"/>
          </a:solidFill>
          <a:ln w="12700">
            <a:miter lim="400000"/>
          </a:ln>
        </p:spPr>
        <p:txBody>
          <a:bodyPr lIns="65023" tIns="65023" rIns="65023" bIns="65023" anchor="ctr"/>
          <a:lstStyle/>
          <a:p>
            <a:pPr algn="ctr">
              <a:defRPr sz="1800">
                <a:solidFill>
                  <a:srgbClr val="FFFFFF"/>
                </a:solidFill>
              </a:defRPr>
            </a:pPr>
            <a:endParaRP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345536" y="-115614"/>
            <a:ext cx="1629168" cy="1629168"/>
          </a:xfrm>
          <a:prstGeom prst="rect">
            <a:avLst/>
          </a:prstGeom>
        </p:spPr>
      </p:pic>
    </p:spTree>
    <p:extLst>
      <p:ext uri="{BB962C8B-B14F-4D97-AF65-F5344CB8AC3E}">
        <p14:creationId xmlns:p14="http://schemas.microsoft.com/office/powerpoint/2010/main" val="3475820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881200"/>
            <a:ext cx="12192001" cy="4397389"/>
          </a:xfrm>
          <a:prstGeom prst="rect">
            <a:avLst/>
          </a:prstGeom>
        </p:spPr>
      </p:pic>
      <p:sp>
        <p:nvSpPr>
          <p:cNvPr id="5" name="Rectangle 4"/>
          <p:cNvSpPr/>
          <p:nvPr userDrawn="1"/>
        </p:nvSpPr>
        <p:spPr>
          <a:xfrm>
            <a:off x="2031713" y="2270490"/>
            <a:ext cx="8128572" cy="3618809"/>
          </a:xfrm>
          <a:prstGeom prst="rect">
            <a:avLst/>
          </a:prstGeom>
          <a:solidFill>
            <a:schemeClr val="bg1"/>
          </a:solidFill>
          <a:ln w="57150" cap="flat">
            <a:solidFill>
              <a:srgbClr val="0069B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
        <p:nvSpPr>
          <p:cNvPr id="6" name="Oval 17"/>
          <p:cNvSpPr/>
          <p:nvPr userDrawn="1"/>
        </p:nvSpPr>
        <p:spPr>
          <a:xfrm>
            <a:off x="1703252" y="1972193"/>
            <a:ext cx="955433" cy="955433"/>
          </a:xfrm>
          <a:prstGeom prst="ellipse">
            <a:avLst/>
          </a:prstGeom>
          <a:solidFill>
            <a:srgbClr val="0069B4"/>
          </a:solidFill>
          <a:ln w="12700">
            <a:solidFill>
              <a:srgbClr val="0069B4"/>
            </a:solidFill>
            <a:miter lim="400000"/>
          </a:ln>
        </p:spPr>
        <p:txBody>
          <a:bodyPr lIns="65023" tIns="65023" rIns="65023" bIns="65023" anchor="ctr"/>
          <a:lstStyle/>
          <a:p>
            <a:pPr algn="ctr">
              <a:defRPr sz="1800">
                <a:solidFill>
                  <a:srgbClr val="FFFFFF"/>
                </a:solidFill>
              </a:defRPr>
            </a:pPr>
            <a:endParaRPr/>
          </a:p>
        </p:txBody>
      </p:sp>
    </p:spTree>
    <p:extLst>
      <p:ext uri="{BB962C8B-B14F-4D97-AF65-F5344CB8AC3E}">
        <p14:creationId xmlns:p14="http://schemas.microsoft.com/office/powerpoint/2010/main" val="1448425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397117-F3A1-41B5-B5A5-0FD5A7D43CA4}" type="slidenum">
              <a:rPr lang="fr-FR" smtClean="0"/>
              <a:t>‹#›</a:t>
            </a:fld>
            <a:endParaRPr lang="fr-FR"/>
          </a:p>
        </p:txBody>
      </p:sp>
      <p:sp>
        <p:nvSpPr>
          <p:cNvPr id="7" name="Rectangle 6"/>
          <p:cNvSpPr/>
          <p:nvPr userDrawn="1"/>
        </p:nvSpPr>
        <p:spPr>
          <a:xfrm>
            <a:off x="2445868" y="0"/>
            <a:ext cx="974613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p:cNvSpPr/>
          <p:nvPr userDrawn="1"/>
        </p:nvSpPr>
        <p:spPr>
          <a:xfrm rot="5400000">
            <a:off x="1412796" y="3379881"/>
            <a:ext cx="2423422" cy="98238"/>
          </a:xfrm>
          <a:prstGeom prst="rect">
            <a:avLst/>
          </a:prstGeom>
          <a:solidFill>
            <a:srgbClr val="183254"/>
          </a:solidFill>
          <a:ln w="12700">
            <a:miter lim="400000"/>
          </a:ln>
        </p:spPr>
        <p:txBody>
          <a:bodyPr lIns="65023" tIns="65023" rIns="65023" bIns="65023" anchor="ctr"/>
          <a:lstStyle/>
          <a:p>
            <a:pPr>
              <a:defRPr>
                <a:solidFill>
                  <a:srgbClr val="3C3C3C"/>
                </a:solidFill>
              </a:defRPr>
            </a:pPr>
            <a:endParaRPr/>
          </a:p>
        </p:txBody>
      </p:sp>
      <p:sp>
        <p:nvSpPr>
          <p:cNvPr id="2" name="Rectangle 1"/>
          <p:cNvSpPr/>
          <p:nvPr userDrawn="1"/>
        </p:nvSpPr>
        <p:spPr>
          <a:xfrm>
            <a:off x="0" y="0"/>
            <a:ext cx="2445868" cy="6858000"/>
          </a:xfrm>
          <a:prstGeom prst="rect">
            <a:avLst/>
          </a:prstGeom>
          <a:solidFill>
            <a:srgbClr val="0069B4"/>
          </a:solidFill>
          <a:ln>
            <a:solidFill>
              <a:srgbClr val="41B7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a:extLst>
              <a:ext uri="{FF2B5EF4-FFF2-40B4-BE49-F238E27FC236}">
                <a16:creationId xmlns:a16="http://schemas.microsoft.com/office/drawing/2014/main" id="{06F47C58-E686-410D-A080-804664D176A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Tree>
    <p:extLst>
      <p:ext uri="{BB962C8B-B14F-4D97-AF65-F5344CB8AC3E}">
        <p14:creationId xmlns:p14="http://schemas.microsoft.com/office/powerpoint/2010/main" val="2358716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reserve="1">
  <p:cSld name="Custom Layout">
    <p:spTree>
      <p:nvGrpSpPr>
        <p:cNvPr id="1" name="Shape 59"/>
        <p:cNvGrpSpPr/>
        <p:nvPr/>
      </p:nvGrpSpPr>
      <p:grpSpPr>
        <a:xfrm>
          <a:off x="0" y="0"/>
          <a:ext cx="0" cy="0"/>
          <a:chOff x="0" y="0"/>
          <a:chExt cx="0" cy="0"/>
        </a:xfrm>
      </p:grpSpPr>
    </p:spTree>
    <p:extLst>
      <p:ext uri="{BB962C8B-B14F-4D97-AF65-F5344CB8AC3E}">
        <p14:creationId xmlns:p14="http://schemas.microsoft.com/office/powerpoint/2010/main" val="3535074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reserve="1">
  <p:cSld name="Custom Layout">
    <p:spTree>
      <p:nvGrpSpPr>
        <p:cNvPr id="1" name="Shape 133"/>
        <p:cNvGrpSpPr/>
        <p:nvPr/>
      </p:nvGrpSpPr>
      <p:grpSpPr>
        <a:xfrm>
          <a:off x="0" y="0"/>
          <a:ext cx="0" cy="0"/>
          <a:chOff x="0" y="0"/>
          <a:chExt cx="0" cy="0"/>
        </a:xfrm>
      </p:grpSpPr>
    </p:spTree>
    <p:extLst>
      <p:ext uri="{BB962C8B-B14F-4D97-AF65-F5344CB8AC3E}">
        <p14:creationId xmlns:p14="http://schemas.microsoft.com/office/powerpoint/2010/main" val="2447649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071544" y="216362"/>
            <a:ext cx="1999700" cy="951923"/>
          </a:xfrm>
          <a:prstGeom prst="rect">
            <a:avLst/>
          </a:prstGeom>
          <a:noFill/>
          <a:ln>
            <a:noFill/>
          </a:ln>
        </p:spPr>
      </p:pic>
      <p:sp>
        <p:nvSpPr>
          <p:cNvPr id="14" name="Google Shape;14;p15"/>
          <p:cNvSpPr/>
          <p:nvPr/>
        </p:nvSpPr>
        <p:spPr>
          <a:xfrm rot="5400000">
            <a:off x="1721007" y="3812568"/>
            <a:ext cx="1639614" cy="110484"/>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 name="Google Shape;15;p15"/>
          <p:cNvSpPr/>
          <p:nvPr/>
        </p:nvSpPr>
        <p:spPr>
          <a:xfrm>
            <a:off x="0" y="-7428"/>
            <a:ext cx="12192000" cy="6858000"/>
          </a:xfrm>
          <a:prstGeom prst="rect">
            <a:avLst/>
          </a:prstGeom>
          <a:solidFill>
            <a:srgbClr val="0069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 name="Google Shape;16;p15"/>
          <p:cNvPicPr preferRelativeResize="0"/>
          <p:nvPr/>
        </p:nvPicPr>
        <p:blipFill rotWithShape="1">
          <a:blip r:embed="rId4">
            <a:alphaModFix/>
          </a:blip>
          <a:srcRect/>
          <a:stretch/>
        </p:blipFill>
        <p:spPr>
          <a:xfrm>
            <a:off x="1548951" y="2025894"/>
            <a:ext cx="2920169" cy="2806212"/>
          </a:xfrm>
          <a:prstGeom prst="rect">
            <a:avLst/>
          </a:prstGeom>
          <a:noFill/>
          <a:ln>
            <a:noFill/>
          </a:ln>
        </p:spPr>
      </p:pic>
      <p:sp>
        <p:nvSpPr>
          <p:cNvPr id="17" name="Google Shape;17;p15"/>
          <p:cNvSpPr/>
          <p:nvPr/>
        </p:nvSpPr>
        <p:spPr>
          <a:xfrm rot="5400000">
            <a:off x="4884289" y="3379881"/>
            <a:ext cx="2423422" cy="98238"/>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9088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1"/>
        <p:cNvGrpSpPr/>
        <p:nvPr/>
      </p:nvGrpSpPr>
      <p:grpSpPr>
        <a:xfrm>
          <a:off x="0" y="0"/>
          <a:ext cx="0" cy="0"/>
          <a:chOff x="0" y="0"/>
          <a:chExt cx="0" cy="0"/>
        </a:xfrm>
      </p:grpSpPr>
      <p:sp>
        <p:nvSpPr>
          <p:cNvPr id="52" name="Google Shape;52;p21"/>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Roboto"/>
              <a:ea typeface="Roboto"/>
              <a:cs typeface="Roboto"/>
              <a:sym typeface="Roboto"/>
            </a:endParaRPr>
          </a:p>
        </p:txBody>
      </p:sp>
      <p:pic>
        <p:nvPicPr>
          <p:cNvPr id="53" name="Google Shape;53;p2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575486" y="152363"/>
            <a:ext cx="1495758" cy="1405711"/>
          </a:xfrm>
          <a:prstGeom prst="rect">
            <a:avLst/>
          </a:prstGeom>
          <a:noFill/>
          <a:ln>
            <a:noFill/>
          </a:ln>
        </p:spPr>
      </p:pic>
      <p:sp>
        <p:nvSpPr>
          <p:cNvPr id="54" name="Google Shape;54;p21"/>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90893" r:id="rId1"/>
    <p:sldLayoutId id="2147483664"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A3FE81-0D90-4272-BC39-C055F7743AB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575486" y="152363"/>
            <a:ext cx="1495758" cy="1405711"/>
          </a:xfrm>
          <a:prstGeom prst="rect">
            <a:avLst/>
          </a:prstGeom>
        </p:spPr>
      </p:pic>
      <p:sp>
        <p:nvSpPr>
          <p:cNvPr id="4" name="Rectangle">
            <a:extLst>
              <a:ext uri="{FF2B5EF4-FFF2-40B4-BE49-F238E27FC236}">
                <a16:creationId xmlns:a16="http://schemas.microsoft.com/office/drawing/2014/main" id="{EB2C2B3B-334A-4D6A-B56D-1C2D00B9E443}"/>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1847192923"/>
      </p:ext>
    </p:extLst>
  </p:cSld>
  <p:clrMap bg1="lt1" tx1="dk1" bg2="lt2" tx2="dk2" accent1="accent1" accent2="accent2" accent3="accent3" accent4="accent4" accent5="accent5" accent6="accent6" hlink="hlink" folHlink="folHlink"/>
  <p:sldLayoutIdLst>
    <p:sldLayoutId id="2147483695" r:id="rId1"/>
    <p:sldLayoutId id="214748369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10575486" y="136525"/>
            <a:ext cx="1495758" cy="1437388"/>
          </a:xfrm>
          <a:prstGeom prst="rect">
            <a:avLst/>
          </a:prstGeom>
        </p:spPr>
      </p:pic>
    </p:spTree>
    <p:extLst>
      <p:ext uri="{BB962C8B-B14F-4D97-AF65-F5344CB8AC3E}">
        <p14:creationId xmlns:p14="http://schemas.microsoft.com/office/powerpoint/2010/main" val="2036548416"/>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51"/>
        <p:cNvGrpSpPr/>
        <p:nvPr/>
      </p:nvGrpSpPr>
      <p:grpSpPr>
        <a:xfrm>
          <a:off x="0" y="0"/>
          <a:ext cx="0" cy="0"/>
          <a:chOff x="0" y="0"/>
          <a:chExt cx="0" cy="0"/>
        </a:xfrm>
      </p:grpSpPr>
      <p:sp>
        <p:nvSpPr>
          <p:cNvPr id="52" name="Google Shape;52;p21"/>
          <p:cNvSpPr/>
          <p:nvPr/>
        </p:nvSpPr>
        <p:spPr>
          <a:xfrm rot="10800000">
            <a:off x="518275" y="1074002"/>
            <a:ext cx="2423422" cy="98238"/>
          </a:xfrm>
          <a:prstGeom prst="rect">
            <a:avLst/>
          </a:prstGeom>
          <a:solidFill>
            <a:srgbClr val="0069B4"/>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b="0" i="0" u="none" strike="noStrike" cap="none">
              <a:solidFill>
                <a:schemeClr val="dk1"/>
              </a:solidFill>
              <a:latin typeface="Roboto"/>
              <a:ea typeface="Roboto"/>
              <a:cs typeface="Roboto"/>
              <a:sym typeface="Roboto"/>
            </a:endParaRPr>
          </a:p>
        </p:txBody>
      </p:sp>
      <p:pic>
        <p:nvPicPr>
          <p:cNvPr id="53" name="Google Shape;53;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575486" y="152363"/>
            <a:ext cx="1495758" cy="1405711"/>
          </a:xfrm>
          <a:prstGeom prst="rect">
            <a:avLst/>
          </a:prstGeom>
          <a:noFill/>
          <a:ln>
            <a:noFill/>
          </a:ln>
        </p:spPr>
      </p:pic>
      <p:sp>
        <p:nvSpPr>
          <p:cNvPr id="54" name="Google Shape;54;p21"/>
          <p:cNvSpPr/>
          <p:nvPr/>
        </p:nvSpPr>
        <p:spPr>
          <a:xfrm>
            <a:off x="0" y="6148552"/>
            <a:ext cx="12192000" cy="709448"/>
          </a:xfrm>
          <a:prstGeom prst="rect">
            <a:avLst/>
          </a:prstGeom>
          <a:solidFill>
            <a:srgbClr val="0069B4"/>
          </a:solidFill>
          <a:ln>
            <a:noFill/>
          </a:ln>
        </p:spPr>
        <p:txBody>
          <a:bodyPr spcFirstLastPara="1" wrap="square" lIns="65000" tIns="65000" rIns="65000" bIns="65000" anchor="ctr" anchorCtr="0">
            <a:spAutoFit/>
          </a:bodyPr>
          <a:lstStyle/>
          <a:p>
            <a:pPr marL="0" marR="0" lvl="0" indent="0" algn="l" rtl="0">
              <a:lnSpc>
                <a:spcPct val="100000"/>
              </a:lnSpc>
              <a:spcBef>
                <a:spcPts val="0"/>
              </a:spcBef>
              <a:spcAft>
                <a:spcPts val="0"/>
              </a:spcAft>
              <a:buClr>
                <a:schemeClr val="dk1"/>
              </a:buClr>
              <a:buSzPts val="2400"/>
              <a:buFont typeface="Roboto"/>
              <a:buNone/>
            </a:pPr>
            <a:endParaRPr sz="2400" b="0" i="0" u="none" strike="noStrike" cap="none">
              <a:solidFill>
                <a:srgbClr val="000000"/>
              </a:solidFill>
              <a:latin typeface="Roboto"/>
              <a:ea typeface="Roboto"/>
              <a:cs typeface="Roboto"/>
              <a:sym typeface="Roboto"/>
            </a:endParaRPr>
          </a:p>
        </p:txBody>
      </p:sp>
    </p:spTree>
    <p:extLst>
      <p:ext uri="{BB962C8B-B14F-4D97-AF65-F5344CB8AC3E}">
        <p14:creationId xmlns:p14="http://schemas.microsoft.com/office/powerpoint/2010/main" val="1222468838"/>
      </p:ext>
    </p:extLst>
  </p:cSld>
  <p:clrMap bg1="lt1" tx1="dk1" bg2="dk2" tx2="lt2" accent1="accent1" accent2="accent2" accent3="accent3" accent4="accent4" accent5="accent5" accent6="accent6" hlink="hlink" folHlink="folHlink"/>
  <p:sldLayoutIdLst>
    <p:sldLayoutId id="2147490890" r:id="rId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125"/>
        <p:cNvGrpSpPr/>
        <p:nvPr/>
      </p:nvGrpSpPr>
      <p:grpSpPr>
        <a:xfrm>
          <a:off x="0" y="0"/>
          <a:ext cx="0" cy="0"/>
          <a:chOff x="0" y="0"/>
          <a:chExt cx="0" cy="0"/>
        </a:xfrm>
      </p:grpSpPr>
      <p:sp>
        <p:nvSpPr>
          <p:cNvPr id="126" name="Google Shape;126;p36"/>
          <p:cNvSpPr txBox="1"/>
          <p:nvPr/>
        </p:nvSpPr>
        <p:spPr>
          <a:xfrm>
            <a:off x="838200" y="6356349"/>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a:solidFill>
                  <a:srgbClr val="888888"/>
                </a:solidFill>
                <a:latin typeface="Calibri"/>
                <a:ea typeface="Calibri"/>
                <a:cs typeface="Calibri"/>
                <a:sym typeface="Calibri"/>
              </a:rPr>
              <a:t>23/09/2021</a:t>
            </a:r>
            <a:endParaRPr sz="1200">
              <a:solidFill>
                <a:srgbClr val="888888"/>
              </a:solidFill>
              <a:latin typeface="Calibri"/>
              <a:ea typeface="Calibri"/>
              <a:cs typeface="Calibri"/>
              <a:sym typeface="Calibri"/>
            </a:endParaRPr>
          </a:p>
        </p:txBody>
      </p:sp>
      <p:sp>
        <p:nvSpPr>
          <p:cNvPr id="127" name="Google Shape;127;p36"/>
          <p:cNvSpPr/>
          <p:nvPr/>
        </p:nvSpPr>
        <p:spPr>
          <a:xfrm>
            <a:off x="0" y="0"/>
            <a:ext cx="2396836" cy="68580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36"/>
          <p:cNvSpPr/>
          <p:nvPr/>
        </p:nvSpPr>
        <p:spPr>
          <a:xfrm rot="5400000">
            <a:off x="1974074" y="3090727"/>
            <a:ext cx="1328398" cy="125771"/>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36"/>
          <p:cNvSpPr/>
          <p:nvPr/>
        </p:nvSpPr>
        <p:spPr>
          <a:xfrm>
            <a:off x="0" y="0"/>
            <a:ext cx="2445868" cy="6858000"/>
          </a:xfrm>
          <a:prstGeom prst="rect">
            <a:avLst/>
          </a:prstGeom>
          <a:solidFill>
            <a:srgbClr val="0069B4"/>
          </a:solidFill>
          <a:ln w="12700" cap="flat" cmpd="sng">
            <a:solidFill>
              <a:srgbClr val="41B7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36"/>
          <p:cNvSpPr/>
          <p:nvPr/>
        </p:nvSpPr>
        <p:spPr>
          <a:xfrm>
            <a:off x="2529840" y="2716523"/>
            <a:ext cx="7532914"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69B4"/>
              </a:buClr>
              <a:buSzPts val="7000"/>
              <a:buFont typeface="Arial"/>
              <a:buNone/>
            </a:pPr>
            <a:r>
              <a:rPr lang="en-US" sz="7000" b="1" i="0" u="none" strike="noStrike" cap="none">
                <a:solidFill>
                  <a:srgbClr val="0069B4"/>
                </a:solidFill>
                <a:latin typeface="Arial"/>
                <a:ea typeface="Arial"/>
                <a:cs typeface="Arial"/>
                <a:sym typeface="Arial"/>
              </a:rPr>
              <a:t>THANK YOU</a:t>
            </a:r>
            <a:endParaRPr sz="7000" b="1" i="0" u="none" strike="noStrike" cap="none">
              <a:solidFill>
                <a:srgbClr val="0069B4"/>
              </a:solidFill>
              <a:latin typeface="Arial"/>
              <a:ea typeface="Arial"/>
              <a:cs typeface="Arial"/>
              <a:sym typeface="Arial"/>
            </a:endParaRPr>
          </a:p>
        </p:txBody>
      </p:sp>
      <p:sp>
        <p:nvSpPr>
          <p:cNvPr id="131" name="Google Shape;131;p36"/>
          <p:cNvSpPr/>
          <p:nvPr/>
        </p:nvSpPr>
        <p:spPr>
          <a:xfrm rot="5400000">
            <a:off x="1001943" y="3379881"/>
            <a:ext cx="2423422" cy="98238"/>
          </a:xfrm>
          <a:prstGeom prst="rect">
            <a:avLst/>
          </a:prstGeom>
          <a:solidFill>
            <a:schemeClr val="lt1"/>
          </a:solidFill>
          <a:ln>
            <a:noFill/>
          </a:ln>
        </p:spPr>
        <p:txBody>
          <a:bodyPr spcFirstLastPara="1" wrap="square" lIns="65000" tIns="65000" rIns="65000" bIns="650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32" name="Google Shape;132;p3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575486" y="152363"/>
            <a:ext cx="1495758" cy="1405711"/>
          </a:xfrm>
          <a:prstGeom prst="rect">
            <a:avLst/>
          </a:prstGeom>
          <a:noFill/>
          <a:ln>
            <a:noFill/>
          </a:ln>
        </p:spPr>
      </p:pic>
    </p:spTree>
    <p:extLst>
      <p:ext uri="{BB962C8B-B14F-4D97-AF65-F5344CB8AC3E}">
        <p14:creationId xmlns:p14="http://schemas.microsoft.com/office/powerpoint/2010/main" val="883745479"/>
      </p:ext>
    </p:extLst>
  </p:cSld>
  <p:clrMap bg1="lt1" tx1="dk1" bg2="dk2" tx2="lt2" accent1="accent1" accent2="accent2" accent3="accent3" accent4="accent4" accent5="accent5" accent6="accent6" hlink="hlink" folHlink="folHlink"/>
  <p:sldLayoutIdLst>
    <p:sldLayoutId id="2147490892" r:id="rId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2" name="TextBox 1">
            <a:extLst>
              <a:ext uri="{FF2B5EF4-FFF2-40B4-BE49-F238E27FC236}">
                <a16:creationId xmlns:a16="http://schemas.microsoft.com/office/drawing/2014/main" id="{DA097D78-1888-23C3-33E3-365453DEADE7}"/>
              </a:ext>
            </a:extLst>
          </p:cNvPr>
          <p:cNvSpPr txBox="1"/>
          <p:nvPr/>
        </p:nvSpPr>
        <p:spPr>
          <a:xfrm>
            <a:off x="6462480" y="3854608"/>
            <a:ext cx="5434552" cy="369332"/>
          </a:xfrm>
          <a:prstGeom prst="rect">
            <a:avLst/>
          </a:prstGeom>
          <a:noFill/>
        </p:spPr>
        <p:txBody>
          <a:bodyPr wrap="square" rtlCol="0">
            <a:spAutoFit/>
          </a:bodyPr>
          <a:lstStyle/>
          <a:p>
            <a:pPr algn="ctr"/>
            <a:r>
              <a:rPr lang="en-US" sz="1800" dirty="0">
                <a:solidFill>
                  <a:schemeClr val="bg1"/>
                </a:solidFill>
                <a:latin typeface="Arial" panose="020B0604020202020204" pitchFamily="34" charset="0"/>
                <a:cs typeface="Arial" panose="020B0604020202020204" pitchFamily="34" charset="0"/>
              </a:rPr>
              <a:t>19-20 February 2024, Sendai, Japan</a:t>
            </a:r>
            <a:endParaRPr lang="en-ID" sz="1800" dirty="0"/>
          </a:p>
        </p:txBody>
      </p:sp>
      <p:sp>
        <p:nvSpPr>
          <p:cNvPr id="4" name="TextBox 3">
            <a:extLst>
              <a:ext uri="{FF2B5EF4-FFF2-40B4-BE49-F238E27FC236}">
                <a16:creationId xmlns:a16="http://schemas.microsoft.com/office/drawing/2014/main" id="{33C34223-4D9B-2E60-A12F-443171086D4A}"/>
              </a:ext>
            </a:extLst>
          </p:cNvPr>
          <p:cNvSpPr txBox="1"/>
          <p:nvPr/>
        </p:nvSpPr>
        <p:spPr>
          <a:xfrm>
            <a:off x="6094022" y="2587893"/>
            <a:ext cx="6097978" cy="830997"/>
          </a:xfrm>
          <a:prstGeom prst="rect">
            <a:avLst/>
          </a:prstGeom>
          <a:noFill/>
        </p:spPr>
        <p:txBody>
          <a:bodyPr wrap="square">
            <a:spAutoFit/>
          </a:bodyPr>
          <a:lstStyle/>
          <a:p>
            <a:pPr algn="ctr"/>
            <a:r>
              <a:rPr lang="en-US" sz="2400" dirty="0">
                <a:solidFill>
                  <a:schemeClr val="bg1"/>
                </a:solidFill>
                <a:latin typeface="Arial" panose="020B0604020202020204" pitchFamily="34" charset="0"/>
                <a:cs typeface="Arial" panose="020B0604020202020204" pitchFamily="34" charset="0"/>
              </a:rPr>
              <a:t>TT Tsunami Watch Operations</a:t>
            </a:r>
            <a:r>
              <a:rPr lang="en-US" sz="2400" b="1" i="0" u="none" strike="noStrike" cap="none" dirty="0">
                <a:solidFill>
                  <a:schemeClr val="lt1"/>
                </a:solidFill>
                <a:latin typeface="Arial"/>
                <a:ea typeface="Arial"/>
                <a:cs typeface="Arial"/>
                <a:sym typeface="Arial"/>
              </a:rPr>
              <a:t>:</a:t>
            </a:r>
          </a:p>
          <a:p>
            <a:pPr marL="0" marR="0" lvl="0" indent="0" algn="ctr" rtl="0">
              <a:spcBef>
                <a:spcPts val="0"/>
              </a:spcBef>
              <a:spcAft>
                <a:spcPts val="0"/>
              </a:spcAft>
              <a:buNone/>
            </a:pPr>
            <a:r>
              <a:rPr lang="en-US" sz="2400" b="1" dirty="0">
                <a:solidFill>
                  <a:schemeClr val="lt1"/>
                </a:solidFill>
              </a:rPr>
              <a:t>Recommendations and Actions</a:t>
            </a:r>
            <a:endParaRPr lang="en-US" sz="2800" b="1" i="0" u="none" strike="noStrike" cap="none" dirty="0">
              <a:solidFill>
                <a:schemeClr val="lt1"/>
              </a:solidFill>
              <a:latin typeface="Arial"/>
              <a:ea typeface="Arial"/>
              <a:cs typeface="Arial"/>
              <a:sym typeface="Arial"/>
            </a:endParaRPr>
          </a:p>
        </p:txBody>
      </p:sp>
      <p:sp>
        <p:nvSpPr>
          <p:cNvPr id="3" name="テキスト ボックス 2">
            <a:extLst>
              <a:ext uri="{FF2B5EF4-FFF2-40B4-BE49-F238E27FC236}">
                <a16:creationId xmlns:a16="http://schemas.microsoft.com/office/drawing/2014/main" id="{7AEA0D5C-969C-2440-623B-F8DB4C4A8FD9}"/>
              </a:ext>
            </a:extLst>
          </p:cNvPr>
          <p:cNvSpPr txBox="1"/>
          <p:nvPr/>
        </p:nvSpPr>
        <p:spPr>
          <a:xfrm>
            <a:off x="7037413" y="4967786"/>
            <a:ext cx="3457715" cy="954107"/>
          </a:xfrm>
          <a:prstGeom prst="rect">
            <a:avLst/>
          </a:prstGeom>
          <a:noFill/>
        </p:spPr>
        <p:txBody>
          <a:bodyPr wrap="square" rtlCol="0">
            <a:spAutoFit/>
          </a:bodyPr>
          <a:lstStyle/>
          <a:p>
            <a:pPr algn="ctr"/>
            <a:r>
              <a:rPr kumimoji="1" lang="en-US" altLang="ja-JP" sz="2800" dirty="0">
                <a:solidFill>
                  <a:schemeClr val="bg1"/>
                </a:solidFill>
              </a:rPr>
              <a:t>NISHIMAE Yuji</a:t>
            </a:r>
          </a:p>
          <a:p>
            <a:pPr algn="ctr"/>
            <a:r>
              <a:rPr kumimoji="1" lang="en-US" altLang="ja-JP" sz="2800" dirty="0">
                <a:solidFill>
                  <a:schemeClr val="bg1"/>
                </a:solidFill>
              </a:rPr>
              <a:t>TT TWO Chair</a:t>
            </a:r>
            <a:endParaRPr kumimoji="1" lang="ja-JP" altLang="en-US" sz="28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689F1-ECE0-4753-B98C-5D42F03AACA6}"/>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A6C92F9-8D18-C022-5B30-A4A028837BFD}"/>
              </a:ext>
            </a:extLst>
          </p:cNvPr>
          <p:cNvSpPr txBox="1">
            <a:spLocks/>
          </p:cNvSpPr>
          <p:nvPr/>
        </p:nvSpPr>
        <p:spPr>
          <a:xfrm>
            <a:off x="201981" y="1120590"/>
            <a:ext cx="11063343" cy="435133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marR="0" lvl="0" indent="-51435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US" sz="2000" b="1" i="0" strike="noStrike" kern="0" cap="none" spc="0" normalizeH="0" baseline="0" noProof="0" dirty="0">
              <a:ln>
                <a:noFill/>
              </a:ln>
              <a:solidFill>
                <a:srgbClr val="0D587A"/>
              </a:solidFill>
              <a:effectLst/>
              <a:uLnTx/>
              <a:uFillTx/>
              <a:latin typeface="Arial"/>
              <a:cs typeface="Arial"/>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1" i="1"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4. Planning and Contributions to UN Ocean Decade (</a:t>
            </a:r>
            <a:r>
              <a:rPr kumimoji="0" lang="en-US" sz="1800" b="1" i="1" strike="noStrike" kern="100" cap="none" spc="0" normalizeH="0" baseline="0" noProof="0" dirty="0" err="1">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cont</a:t>
            </a:r>
            <a:r>
              <a:rPr kumimoji="0" lang="en-US" sz="1800" b="1" i="1"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a:t>
            </a:r>
            <a:endParaRPr kumimoji="0" lang="en-US" sz="1800" b="0" i="1"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p>
            <a:pPr marL="0" marR="0" lvl="0" indent="0" algn="just" defTabSz="914400" rtl="0" eaLnBrk="1" fontAlgn="auto" latinLnBrk="0" hangingPunct="1">
              <a:lnSpc>
                <a:spcPct val="100000"/>
              </a:lnSpc>
              <a:spcBef>
                <a:spcPts val="0"/>
              </a:spcBef>
              <a:spcAft>
                <a:spcPts val="800"/>
              </a:spcAft>
              <a:buClr>
                <a:srgbClr val="000000"/>
              </a:buClr>
              <a:buSzTx/>
              <a:buFont typeface="Arial"/>
              <a:buNone/>
              <a:tabLst/>
              <a:defRPr/>
            </a:pPr>
            <a:endParaRPr kumimoji="0" lang="en-US" sz="1800" b="1"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1"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Requests</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 the Secretariat to facilitate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socialisation</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 and advice to the ICGs on the Ocean Decade processes and opportunities, such as Calls for Action.</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1"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Notes </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that a draft Vision 2030 White Paper Challenge 6 on increasing community resilience to ocean hazards is now available for public review,</a:t>
            </a: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1"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Encourages TOWS WG and TTs members</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 to review the Ocean Decade Vision 2030 White Paper and provide comments by February 202</a:t>
            </a:r>
            <a:r>
              <a:rPr kumimoji="0" lang="en-US" altLang="ja-JP"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4</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a:t>
            </a: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1"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Requests the TT TWO and TT DMP </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to develop KPIs for the relevant sections of the ODTP Research &amp; Development Implementation Plan (RDIP) to monitor progress </a:t>
            </a: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1"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Requests the Secretariat </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develop a reporting mechanism to allow ICGs to report progress on related projects within the Ocean Decade and against the ODTP RDIP KPIs, aligning this with the proposed Global KPI Framework for the UNESCO-IOC Tsunami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Programme</a:t>
            </a:r>
            <a:endPar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26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TextBox 13">
            <a:extLst>
              <a:ext uri="{FF2B5EF4-FFF2-40B4-BE49-F238E27FC236}">
                <a16:creationId xmlns:a16="http://schemas.microsoft.com/office/drawing/2014/main" id="{5DBF0297-5E0D-6B92-47C9-E3BA9FDF9837}"/>
              </a:ext>
            </a:extLst>
          </p:cNvPr>
          <p:cNvSpPr txBox="1"/>
          <p:nvPr/>
        </p:nvSpPr>
        <p:spPr>
          <a:xfrm>
            <a:off x="366088" y="521324"/>
            <a:ext cx="10106667" cy="461665"/>
          </a:xfrm>
          <a:prstGeom prst="rect">
            <a:avLst/>
          </a:prstGeom>
          <a:noFill/>
        </p:spPr>
        <p:txBody>
          <a:bodyPr wrap="square" rtlCol="0">
            <a:spAutoFit/>
          </a:bodyPr>
          <a:lstStyle/>
          <a:p>
            <a:r>
              <a:rPr kumimoji="0" lang="en-US" altLang="ja-JP" sz="2400" b="1" i="0" u="none" strike="noStrike" kern="0" cap="none" spc="0" normalizeH="0" baseline="0" noProof="0" dirty="0">
                <a:ln>
                  <a:noFill/>
                </a:ln>
                <a:solidFill>
                  <a:srgbClr val="0D587A"/>
                </a:solidFill>
                <a:effectLst/>
                <a:uLnTx/>
                <a:uFillTx/>
                <a:latin typeface="Arial"/>
                <a:cs typeface="Arial"/>
                <a:sym typeface="Arial"/>
              </a:rPr>
              <a:t>Recommendations from </a:t>
            </a:r>
            <a:r>
              <a:rPr lang="en-US" altLang="ja-JP" sz="2400" b="1" dirty="0">
                <a:solidFill>
                  <a:srgbClr val="0D587A"/>
                </a:solidFill>
              </a:rPr>
              <a:t>Joint Meeting </a:t>
            </a:r>
            <a:r>
              <a:rPr kumimoji="0" lang="en-US" altLang="ja-JP" sz="2400" b="1" i="0" u="none" strike="noStrike" kern="0" cap="none" spc="0" normalizeH="0" baseline="0" noProof="0" dirty="0">
                <a:ln>
                  <a:noFill/>
                </a:ln>
                <a:solidFill>
                  <a:srgbClr val="0D587A"/>
                </a:solidFill>
                <a:effectLst/>
                <a:uLnTx/>
                <a:uFillTx/>
                <a:latin typeface="Arial"/>
                <a:cs typeface="Arial"/>
                <a:sym typeface="Arial"/>
              </a:rPr>
              <a:t>for TOWS-WG consider</a:t>
            </a:r>
          </a:p>
        </p:txBody>
      </p:sp>
      <p:sp>
        <p:nvSpPr>
          <p:cNvPr id="3" name="Slide Number Placeholder 11">
            <a:extLst>
              <a:ext uri="{FF2B5EF4-FFF2-40B4-BE49-F238E27FC236}">
                <a16:creationId xmlns:a16="http://schemas.microsoft.com/office/drawing/2014/main" id="{5F901E39-CCCD-F8DA-D56E-885040A1B7D4}"/>
              </a:ext>
            </a:extLst>
          </p:cNvPr>
          <p:cNvSpPr txBox="1">
            <a:spLocks/>
          </p:cNvSpPr>
          <p:nvPr/>
        </p:nvSpPr>
        <p:spPr>
          <a:xfrm>
            <a:off x="11265324" y="6170045"/>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A9B6A28-65CE-43F1-965B-C33147E00D10}" type="slidenum">
              <a:rPr kumimoji="0" lang="en-US" sz="1400" b="0" i="0" u="none" strike="noStrike" kern="0" cap="none" spc="0" normalizeH="0" baseline="0" noProof="0" smtClean="0">
                <a:ln>
                  <a:noFill/>
                </a:ln>
                <a:solidFill>
                  <a:schemeClr val="bg1"/>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400" b="0" i="0" u="none" strike="noStrike" kern="0" cap="none" spc="0" normalizeH="0" baseline="0" noProof="0" dirty="0">
              <a:ln>
                <a:noFill/>
              </a:ln>
              <a:solidFill>
                <a:schemeClr val="bg1"/>
              </a:solidFill>
              <a:effectLst/>
              <a:uLnTx/>
              <a:uFillTx/>
              <a:latin typeface="Arial"/>
              <a:cs typeface="Arial"/>
              <a:sym typeface="Arial"/>
            </a:endParaRPr>
          </a:p>
        </p:txBody>
      </p:sp>
    </p:spTree>
    <p:extLst>
      <p:ext uri="{BB962C8B-B14F-4D97-AF65-F5344CB8AC3E}">
        <p14:creationId xmlns:p14="http://schemas.microsoft.com/office/powerpoint/2010/main" val="3144930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0A2C9-7C68-C912-B8F8-0041DD12EE38}"/>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5525C3A-5A70-2858-5FB4-5F2AB4D6DF8B}"/>
              </a:ext>
            </a:extLst>
          </p:cNvPr>
          <p:cNvSpPr txBox="1">
            <a:spLocks/>
          </p:cNvSpPr>
          <p:nvPr/>
        </p:nvSpPr>
        <p:spPr>
          <a:xfrm>
            <a:off x="201981" y="1120590"/>
            <a:ext cx="11063343" cy="435133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marR="0" lvl="0" indent="-51435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US" sz="2000" b="1" i="0" strike="noStrike" kern="0" cap="none" spc="0" normalizeH="0" baseline="0" noProof="0" dirty="0">
              <a:ln>
                <a:noFill/>
              </a:ln>
              <a:solidFill>
                <a:srgbClr val="0D587A"/>
              </a:solidFill>
              <a:effectLst/>
              <a:uLnTx/>
              <a:uFillTx/>
              <a:latin typeface="Arial"/>
              <a:cs typeface="Arial"/>
              <a:sym typeface="Arial"/>
            </a:endParaRPr>
          </a:p>
          <a:p>
            <a:pPr algn="just">
              <a:lnSpc>
                <a:spcPct val="107000"/>
              </a:lnSpc>
              <a:spcAft>
                <a:spcPts val="800"/>
              </a:spcAft>
            </a:pPr>
            <a:r>
              <a:rPr lang="en-US" altLang="ja-JP" sz="1800" b="1" i="1" kern="100" dirty="0">
                <a:effectLst/>
                <a:latin typeface="+mj-lt"/>
                <a:ea typeface="DengXian" panose="02010600030101010101" pitchFamily="2" charset="-122"/>
                <a:cs typeface="Arial" panose="020B0604020202020204" pitchFamily="34" charset="0"/>
              </a:rPr>
              <a:t>5. Public Warning Systems - Galileo Emergency Warning Satellite Service (EWSS)</a:t>
            </a:r>
            <a:endParaRPr lang="ja-JP" altLang="ja-JP" sz="1800" b="1" i="1" kern="100" dirty="0">
              <a:effectLst/>
              <a:latin typeface="+mj-lt"/>
              <a:ea typeface="DengXian" panose="02010600030101010101" pitchFamily="2" charset="-122"/>
              <a:cs typeface="Arial" panose="020B0604020202020204" pitchFamily="34" charset="0"/>
            </a:endParaRPr>
          </a:p>
          <a:p>
            <a:pPr algn="just">
              <a:lnSpc>
                <a:spcPct val="107000"/>
              </a:lnSpc>
              <a:spcAft>
                <a:spcPts val="800"/>
              </a:spcAft>
            </a:pPr>
            <a:r>
              <a:rPr lang="en-US" altLang="ja-JP" sz="1800" b="1" kern="100" dirty="0">
                <a:effectLst/>
                <a:latin typeface="Arial" panose="020B0604020202020204" pitchFamily="34" charset="0"/>
                <a:ea typeface="DengXian" panose="02010600030101010101" pitchFamily="2" charset="-122"/>
                <a:cs typeface="Arial" panose="020B0604020202020204" pitchFamily="34" charset="0"/>
              </a:rPr>
              <a:t>Notes</a:t>
            </a:r>
            <a:r>
              <a:rPr lang="en-US" altLang="ja-JP" sz="1800" kern="100" dirty="0">
                <a:effectLst/>
                <a:latin typeface="Arial" panose="020B0604020202020204" pitchFamily="34" charset="0"/>
                <a:ea typeface="DengXian" panose="02010600030101010101" pitchFamily="2" charset="-122"/>
                <a:cs typeface="Arial" panose="020B0604020202020204" pitchFamily="34" charset="0"/>
              </a:rPr>
              <a:t> the progress made by the European Commission’s DG DEFIS towards introducing in the Galileo infrastructure the “Emergency Warning Satellite Service” (EWSS) as a multi-hazard alert dissemination means by satellite offered to EU national civil protection authorities to complement existing terrestrial alert systems, as well as the completion of the demonstration campaign conducted in 2023/2024 with national civil protection authorities in France, Germany, Cyprus, and BE/LU, and the intended declaration of the initial service in 2025, for adoption by EU MS civil protection services, and eventual adoption by end users.</a:t>
            </a:r>
            <a:endParaRPr lang="ja-JP" altLang="ja-JP" sz="1800" kern="100" dirty="0">
              <a:effectLst/>
              <a:latin typeface="Calibri" panose="020F0502020204030204" pitchFamily="34" charset="0"/>
              <a:ea typeface="DengXia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26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TextBox 13">
            <a:extLst>
              <a:ext uri="{FF2B5EF4-FFF2-40B4-BE49-F238E27FC236}">
                <a16:creationId xmlns:a16="http://schemas.microsoft.com/office/drawing/2014/main" id="{F3674F3C-18F0-0BE2-F499-051A39A0A5E8}"/>
              </a:ext>
            </a:extLst>
          </p:cNvPr>
          <p:cNvSpPr txBox="1"/>
          <p:nvPr/>
        </p:nvSpPr>
        <p:spPr>
          <a:xfrm>
            <a:off x="366088" y="521324"/>
            <a:ext cx="10106667" cy="461665"/>
          </a:xfrm>
          <a:prstGeom prst="rect">
            <a:avLst/>
          </a:prstGeom>
          <a:noFill/>
        </p:spPr>
        <p:txBody>
          <a:bodyPr wrap="square" rtlCol="0">
            <a:spAutoFit/>
          </a:bodyPr>
          <a:lstStyle/>
          <a:p>
            <a:r>
              <a:rPr kumimoji="0" lang="en-US" altLang="ja-JP" sz="2400" b="1" i="0" u="none" strike="noStrike" kern="0" cap="none" spc="0" normalizeH="0" baseline="0" noProof="0" dirty="0">
                <a:ln>
                  <a:noFill/>
                </a:ln>
                <a:solidFill>
                  <a:srgbClr val="0D587A"/>
                </a:solidFill>
                <a:effectLst/>
                <a:uLnTx/>
                <a:uFillTx/>
                <a:latin typeface="Arial"/>
                <a:cs typeface="Arial"/>
                <a:sym typeface="Arial"/>
              </a:rPr>
              <a:t>Recommendations from </a:t>
            </a:r>
            <a:r>
              <a:rPr lang="en-US" altLang="ja-JP" sz="2400" b="1" dirty="0">
                <a:solidFill>
                  <a:srgbClr val="0D587A"/>
                </a:solidFill>
              </a:rPr>
              <a:t>Joint Meeting </a:t>
            </a:r>
            <a:r>
              <a:rPr kumimoji="0" lang="en-US" altLang="ja-JP" sz="2400" b="1" i="0" u="none" strike="noStrike" kern="0" cap="none" spc="0" normalizeH="0" baseline="0" noProof="0" dirty="0">
                <a:ln>
                  <a:noFill/>
                </a:ln>
                <a:solidFill>
                  <a:srgbClr val="0D587A"/>
                </a:solidFill>
                <a:effectLst/>
                <a:uLnTx/>
                <a:uFillTx/>
                <a:latin typeface="Arial"/>
                <a:cs typeface="Arial"/>
                <a:sym typeface="Arial"/>
              </a:rPr>
              <a:t>for TOWS-WG consider</a:t>
            </a:r>
          </a:p>
        </p:txBody>
      </p:sp>
      <p:sp>
        <p:nvSpPr>
          <p:cNvPr id="3" name="Slide Number Placeholder 11">
            <a:extLst>
              <a:ext uri="{FF2B5EF4-FFF2-40B4-BE49-F238E27FC236}">
                <a16:creationId xmlns:a16="http://schemas.microsoft.com/office/drawing/2014/main" id="{CC8D3F0B-850A-CE84-E64D-00436303B2B4}"/>
              </a:ext>
            </a:extLst>
          </p:cNvPr>
          <p:cNvSpPr txBox="1">
            <a:spLocks/>
          </p:cNvSpPr>
          <p:nvPr/>
        </p:nvSpPr>
        <p:spPr>
          <a:xfrm>
            <a:off x="11265324" y="6170045"/>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A9B6A28-65CE-43F1-965B-C33147E00D10}" type="slidenum">
              <a:rPr kumimoji="0" lang="en-US" sz="1400" b="0" i="0" u="none" strike="noStrike" kern="0" cap="none" spc="0" normalizeH="0" baseline="0" noProof="0" smtClean="0">
                <a:ln>
                  <a:noFill/>
                </a:ln>
                <a:solidFill>
                  <a:schemeClr val="bg1"/>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400" b="0" i="0" u="none" strike="noStrike" kern="0" cap="none" spc="0" normalizeH="0" baseline="0" noProof="0" dirty="0">
              <a:ln>
                <a:noFill/>
              </a:ln>
              <a:solidFill>
                <a:schemeClr val="bg1"/>
              </a:solidFill>
              <a:effectLst/>
              <a:uLnTx/>
              <a:uFillTx/>
              <a:latin typeface="Arial"/>
              <a:cs typeface="Arial"/>
              <a:sym typeface="Arial"/>
            </a:endParaRPr>
          </a:p>
        </p:txBody>
      </p:sp>
    </p:spTree>
    <p:extLst>
      <p:ext uri="{BB962C8B-B14F-4D97-AF65-F5344CB8AC3E}">
        <p14:creationId xmlns:p14="http://schemas.microsoft.com/office/powerpoint/2010/main" val="2783231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C5859A9-89B8-B99E-70D5-D305C3375406}"/>
              </a:ext>
            </a:extLst>
          </p:cNvPr>
          <p:cNvSpPr txBox="1">
            <a:spLocks/>
          </p:cNvSpPr>
          <p:nvPr/>
        </p:nvSpPr>
        <p:spPr>
          <a:xfrm>
            <a:off x="201981" y="1120590"/>
            <a:ext cx="10692161" cy="435133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buFont typeface="+mj-lt"/>
              <a:buAutoNum type="arabicPeriod"/>
            </a:pPr>
            <a:endParaRPr lang="en-US" sz="2000" b="1" dirty="0">
              <a:solidFill>
                <a:schemeClr val="accent6"/>
              </a:solidFill>
            </a:endParaRPr>
          </a:p>
          <a:p>
            <a:pPr algn="just">
              <a:spcBef>
                <a:spcPts val="1200"/>
              </a:spcBef>
              <a:tabLst>
                <a:tab pos="450215" algn="l"/>
              </a:tabLst>
            </a:pPr>
            <a:r>
              <a:rPr lang="en-GB" sz="2000" b="1" i="1" dirty="0">
                <a:latin typeface="Arial" panose="020B0604020202020204" pitchFamily="34" charset="0"/>
                <a:ea typeface="Arial" panose="020B0604020202020204" pitchFamily="34" charset="0"/>
              </a:rPr>
              <a:t>1. Sea Level and Seismic Data for Timely and Accurate Tsunami Warnings</a:t>
            </a:r>
            <a:r>
              <a:rPr lang="en-GB" sz="2000" b="1" i="1" dirty="0">
                <a:effectLst/>
                <a:latin typeface="Arial" panose="020B0604020202020204" pitchFamily="34" charset="0"/>
                <a:ea typeface="Arial" panose="020B0604020202020204" pitchFamily="34" charset="0"/>
              </a:rPr>
              <a:t>:</a:t>
            </a:r>
            <a:endParaRPr lang="en-US" sz="2000" b="1" dirty="0">
              <a:effectLst/>
              <a:latin typeface="Times New Roman" panose="02020603050405020304" pitchFamily="18" charset="0"/>
              <a:ea typeface="SimSun" panose="02010600030101010101" pitchFamily="2" charset="-122"/>
            </a:endParaRPr>
          </a:p>
          <a:p>
            <a:pPr algn="just">
              <a:tabLst>
                <a:tab pos="450215" algn="l"/>
              </a:tabLst>
            </a:pPr>
            <a:r>
              <a:rPr lang="en-GB" sz="1800" i="1"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SimSun" panose="02010600030101010101" pitchFamily="2" charset="-122"/>
            </a:endParaRPr>
          </a:p>
          <a:p>
            <a:pPr lvl="0" algn="just">
              <a:lnSpc>
                <a:spcPct val="115000"/>
              </a:lnSpc>
              <a:spcAft>
                <a:spcPts val="1000"/>
              </a:spcAft>
              <a:tabLst>
                <a:tab pos="450215" algn="l"/>
                <a:tab pos="457200" algn="l"/>
              </a:tabLst>
            </a:pPr>
            <a:r>
              <a:rPr lang="en-US" sz="1800" b="1" u="none" strike="noStrike" dirty="0">
                <a:effectLst/>
                <a:latin typeface="Arial" panose="020B0604020202020204" pitchFamily="34" charset="0"/>
                <a:ea typeface="Arial" panose="020B0604020202020204" pitchFamily="34" charset="0"/>
              </a:rPr>
              <a:t>Noting</a:t>
            </a:r>
            <a:r>
              <a:rPr lang="en-US" sz="1800" u="none" strike="noStrike" dirty="0">
                <a:effectLst/>
                <a:latin typeface="Arial" panose="020B0604020202020204" pitchFamily="34" charset="0"/>
                <a:ea typeface="Arial" panose="020B0604020202020204" pitchFamily="34" charset="0"/>
              </a:rPr>
              <a:t> the dependency of TSPs and NTWCs on seismic and sea level information for timely and accurate warnings to save lives</a:t>
            </a:r>
          </a:p>
          <a:p>
            <a:pPr lvl="0" algn="just">
              <a:lnSpc>
                <a:spcPct val="115000"/>
              </a:lnSpc>
              <a:spcAft>
                <a:spcPts val="1000"/>
              </a:spcAft>
              <a:tabLst>
                <a:tab pos="450215" algn="l"/>
                <a:tab pos="457200" algn="l"/>
              </a:tabLst>
            </a:pPr>
            <a:r>
              <a:rPr lang="en-US" sz="1800" b="1" dirty="0">
                <a:latin typeface="Arial" panose="020B0604020202020204" pitchFamily="34" charset="0"/>
                <a:ea typeface="Arial" panose="020B0604020202020204" pitchFamily="34" charset="0"/>
              </a:rPr>
              <a:t>Noting</a:t>
            </a:r>
            <a:r>
              <a:rPr lang="en-US" sz="1800" dirty="0">
                <a:latin typeface="Arial" panose="020B0604020202020204" pitchFamily="34" charset="0"/>
                <a:ea typeface="Arial" panose="020B0604020202020204" pitchFamily="34" charset="0"/>
              </a:rPr>
              <a:t> the Goal of the ODTP to quantitatively enhance the timeliness and accuracy of tsunami warnings by expanding and increasing access to all existing sea level and seismic data and to </a:t>
            </a:r>
            <a:r>
              <a:rPr lang="en-US" sz="1800" dirty="0" err="1">
                <a:latin typeface="Arial" panose="020B0604020202020204" pitchFamily="34" charset="0"/>
                <a:ea typeface="Arial" panose="020B0604020202020204" pitchFamily="34" charset="0"/>
              </a:rPr>
              <a:t>utilise</a:t>
            </a:r>
            <a:r>
              <a:rPr lang="en-US" sz="1800" dirty="0">
                <a:latin typeface="Arial" panose="020B0604020202020204" pitchFamily="34" charset="0"/>
                <a:ea typeface="Arial" panose="020B0604020202020204" pitchFamily="34" charset="0"/>
              </a:rPr>
              <a:t> new technologies to fill data gaps</a:t>
            </a:r>
          </a:p>
          <a:p>
            <a:pPr lvl="0" algn="just">
              <a:lnSpc>
                <a:spcPct val="115000"/>
              </a:lnSpc>
              <a:spcAft>
                <a:spcPts val="1000"/>
              </a:spcAft>
              <a:tabLst>
                <a:tab pos="450215" algn="l"/>
                <a:tab pos="457200" algn="l"/>
              </a:tabLst>
            </a:pPr>
            <a:r>
              <a:rPr lang="en-US" sz="1800" b="1" u="none" strike="noStrike" dirty="0">
                <a:effectLst/>
                <a:latin typeface="Arial" panose="020B0604020202020204" pitchFamily="34" charset="0"/>
                <a:ea typeface="Arial" panose="020B0604020202020204" pitchFamily="34" charset="0"/>
              </a:rPr>
              <a:t>Noting</a:t>
            </a:r>
            <a:r>
              <a:rPr lang="en-US" sz="1800" u="none" strike="noStrike" dirty="0">
                <a:effectLst/>
                <a:latin typeface="Arial" panose="020B0604020202020204" pitchFamily="34" charset="0"/>
                <a:ea typeface="Arial" panose="020B0604020202020204" pitchFamily="34" charset="0"/>
              </a:rPr>
              <a:t> the new requirements to monitor sea level at enhanced resolution to be able to detect and warn for tsunamis generated by non-seismic sources</a:t>
            </a:r>
          </a:p>
          <a:p>
            <a:pPr lvl="0" algn="just">
              <a:lnSpc>
                <a:spcPct val="115000"/>
              </a:lnSpc>
              <a:spcAft>
                <a:spcPts val="1000"/>
              </a:spcAft>
              <a:tabLst>
                <a:tab pos="450215" algn="l"/>
                <a:tab pos="457200" algn="l"/>
              </a:tabLst>
            </a:pPr>
            <a:r>
              <a:rPr lang="en-US" sz="1800" b="1" dirty="0">
                <a:latin typeface="Arial" panose="020B0604020202020204" pitchFamily="34" charset="0"/>
                <a:ea typeface="Arial" panose="020B0604020202020204" pitchFamily="34" charset="0"/>
              </a:rPr>
              <a:t>Noting</a:t>
            </a:r>
            <a:r>
              <a:rPr lang="en-US" sz="1800" dirty="0">
                <a:latin typeface="Arial" panose="020B0604020202020204" pitchFamily="34" charset="0"/>
                <a:ea typeface="Arial" panose="020B0604020202020204" pitchFamily="34" charset="0"/>
              </a:rPr>
              <a:t> the benefits of multiple-purpose monitoring systems supporting MHEWS in terms of </a:t>
            </a:r>
            <a:r>
              <a:rPr lang="en-US" sz="1800" dirty="0" err="1">
                <a:latin typeface="Arial" panose="020B0604020202020204" pitchFamily="34" charset="0"/>
                <a:ea typeface="Arial" panose="020B0604020202020204" pitchFamily="34" charset="0"/>
              </a:rPr>
              <a:t>maximising</a:t>
            </a:r>
            <a:r>
              <a:rPr lang="en-US" sz="1800" dirty="0">
                <a:latin typeface="Arial" panose="020B0604020202020204" pitchFamily="34" charset="0"/>
                <a:ea typeface="Arial" panose="020B0604020202020204" pitchFamily="34" charset="0"/>
              </a:rPr>
              <a:t> the data available and sharing the costs to purchase and maintain </a:t>
            </a:r>
          </a:p>
          <a:p>
            <a:pPr lvl="0" algn="just">
              <a:lnSpc>
                <a:spcPct val="115000"/>
              </a:lnSpc>
              <a:spcAft>
                <a:spcPts val="1000"/>
              </a:spcAft>
              <a:tabLst>
                <a:tab pos="450215" algn="l"/>
                <a:tab pos="457200" algn="l"/>
              </a:tabLst>
            </a:pPr>
            <a:endParaRPr lang="en-US" sz="1800" u="none" strike="noStrike" dirty="0">
              <a:effectLst/>
              <a:latin typeface="Arial" panose="020B0604020202020204" pitchFamily="34" charset="0"/>
              <a:ea typeface="Arial" panose="020B0604020202020204" pitchFamily="34" charset="0"/>
            </a:endParaRPr>
          </a:p>
          <a:p>
            <a:pPr lvl="0" algn="just">
              <a:lnSpc>
                <a:spcPct val="115000"/>
              </a:lnSpc>
              <a:spcAft>
                <a:spcPts val="1000"/>
              </a:spcAft>
              <a:tabLst>
                <a:tab pos="450215" algn="l"/>
                <a:tab pos="457200" algn="l"/>
              </a:tabLst>
            </a:pPr>
            <a:endParaRPr lang="en-US" sz="1800" u="none" strike="noStrike" dirty="0">
              <a:effectLst/>
              <a:latin typeface="Times New Roman" panose="02020603050405020304" pitchFamily="18" charset="0"/>
              <a:ea typeface="SimSun" panose="02010600030101010101" pitchFamily="2" charset="-122"/>
            </a:endParaRPr>
          </a:p>
          <a:p>
            <a:endParaRPr lang="en-ID" sz="2600" dirty="0"/>
          </a:p>
        </p:txBody>
      </p:sp>
      <p:sp>
        <p:nvSpPr>
          <p:cNvPr id="14" name="TextBox 13">
            <a:extLst>
              <a:ext uri="{FF2B5EF4-FFF2-40B4-BE49-F238E27FC236}">
                <a16:creationId xmlns:a16="http://schemas.microsoft.com/office/drawing/2014/main" id="{E6632669-2DA6-86D6-007F-653140AF79A6}"/>
              </a:ext>
            </a:extLst>
          </p:cNvPr>
          <p:cNvSpPr txBox="1"/>
          <p:nvPr/>
        </p:nvSpPr>
        <p:spPr>
          <a:xfrm>
            <a:off x="311497" y="166483"/>
            <a:ext cx="9941775" cy="523220"/>
          </a:xfrm>
          <a:prstGeom prst="rect">
            <a:avLst/>
          </a:prstGeom>
          <a:noFill/>
        </p:spPr>
        <p:txBody>
          <a:bodyPr wrap="square" rtlCol="0">
            <a:spAutoFit/>
          </a:bodyPr>
          <a:lstStyle/>
          <a:p>
            <a:r>
              <a:rPr lang="en-US" sz="2800" b="1" dirty="0">
                <a:solidFill>
                  <a:schemeClr val="accent6"/>
                </a:solidFill>
              </a:rPr>
              <a:t>Recommendations from TT TWO for TOWS-WG consider</a:t>
            </a:r>
          </a:p>
        </p:txBody>
      </p:sp>
      <p:sp>
        <p:nvSpPr>
          <p:cNvPr id="3" name="Slide Number Placeholder 11">
            <a:extLst>
              <a:ext uri="{FF2B5EF4-FFF2-40B4-BE49-F238E27FC236}">
                <a16:creationId xmlns:a16="http://schemas.microsoft.com/office/drawing/2014/main" id="{7B5DEC97-45C4-950F-C79B-40569126D2C0}"/>
              </a:ext>
            </a:extLst>
          </p:cNvPr>
          <p:cNvSpPr txBox="1">
            <a:spLocks/>
          </p:cNvSpPr>
          <p:nvPr/>
        </p:nvSpPr>
        <p:spPr>
          <a:xfrm>
            <a:off x="11265324" y="6170045"/>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fld id="{0A9B6A28-65CE-43F1-965B-C33147E00D10}" type="slidenum">
              <a:rPr lang="en-US" smtClean="0">
                <a:solidFill>
                  <a:schemeClr val="bg1"/>
                </a:solidFill>
              </a:rPr>
              <a:pPr>
                <a:defRPr/>
              </a:pPr>
              <a:t>12</a:t>
            </a:fld>
            <a:endParaRPr lang="en-US" dirty="0">
              <a:solidFill>
                <a:schemeClr val="bg1"/>
              </a:solidFill>
            </a:endParaRPr>
          </a:p>
        </p:txBody>
      </p:sp>
    </p:spTree>
    <p:extLst>
      <p:ext uri="{BB962C8B-B14F-4D97-AF65-F5344CB8AC3E}">
        <p14:creationId xmlns:p14="http://schemas.microsoft.com/office/powerpoint/2010/main" val="1940892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C5859A9-89B8-B99E-70D5-D305C3375406}"/>
              </a:ext>
            </a:extLst>
          </p:cNvPr>
          <p:cNvSpPr txBox="1">
            <a:spLocks/>
          </p:cNvSpPr>
          <p:nvPr/>
        </p:nvSpPr>
        <p:spPr>
          <a:xfrm>
            <a:off x="201981" y="1120590"/>
            <a:ext cx="10692161" cy="435133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buFont typeface="+mj-lt"/>
              <a:buAutoNum type="arabicPeriod"/>
            </a:pPr>
            <a:endParaRPr lang="en-US" sz="2000" b="1" dirty="0">
              <a:solidFill>
                <a:schemeClr val="accent6"/>
              </a:solidFill>
            </a:endParaRPr>
          </a:p>
          <a:p>
            <a:pPr algn="just">
              <a:spcBef>
                <a:spcPts val="1200"/>
              </a:spcBef>
              <a:tabLst>
                <a:tab pos="450215" algn="l"/>
              </a:tabLst>
            </a:pPr>
            <a:r>
              <a:rPr lang="en-GB" sz="2000" b="1" i="1" dirty="0">
                <a:latin typeface="Arial" panose="020B0604020202020204" pitchFamily="34" charset="0"/>
                <a:ea typeface="Arial" panose="020B0604020202020204" pitchFamily="34" charset="0"/>
              </a:rPr>
              <a:t>1. Sea Level and Seismic Data for Timely and Accurate Tsunami Warnings (</a:t>
            </a:r>
            <a:r>
              <a:rPr lang="en-GB" sz="2000" b="1" i="1" dirty="0" err="1">
                <a:latin typeface="Arial" panose="020B0604020202020204" pitchFamily="34" charset="0"/>
                <a:ea typeface="Arial" panose="020B0604020202020204" pitchFamily="34" charset="0"/>
              </a:rPr>
              <a:t>cont</a:t>
            </a:r>
            <a:r>
              <a:rPr lang="en-GB" sz="2000" b="1" i="1" dirty="0">
                <a:latin typeface="Arial" panose="020B0604020202020204" pitchFamily="34" charset="0"/>
                <a:ea typeface="Arial" panose="020B0604020202020204" pitchFamily="34" charset="0"/>
              </a:rPr>
              <a:t>)</a:t>
            </a:r>
            <a:r>
              <a:rPr lang="en-GB" sz="2000" b="1" i="1" dirty="0">
                <a:effectLst/>
                <a:latin typeface="Arial" panose="020B0604020202020204" pitchFamily="34" charset="0"/>
                <a:ea typeface="Arial" panose="020B0604020202020204" pitchFamily="34" charset="0"/>
              </a:rPr>
              <a:t>:</a:t>
            </a:r>
            <a:endParaRPr lang="en-US" sz="2000" b="1" dirty="0">
              <a:effectLst/>
              <a:latin typeface="Times New Roman" panose="02020603050405020304" pitchFamily="18" charset="0"/>
              <a:ea typeface="SimSun" panose="02010600030101010101" pitchFamily="2" charset="-122"/>
            </a:endParaRPr>
          </a:p>
          <a:p>
            <a:pPr algn="just">
              <a:tabLst>
                <a:tab pos="450215" algn="l"/>
              </a:tabLst>
            </a:pPr>
            <a:r>
              <a:rPr lang="en-GB" sz="1800" i="1"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SimSun" panose="02010600030101010101" pitchFamily="2" charset="-122"/>
            </a:endParaRPr>
          </a:p>
          <a:p>
            <a:pPr lvl="0" algn="just">
              <a:lnSpc>
                <a:spcPct val="115000"/>
              </a:lnSpc>
              <a:spcAft>
                <a:spcPts val="1000"/>
              </a:spcAft>
              <a:tabLst>
                <a:tab pos="450215" algn="l"/>
                <a:tab pos="457200" algn="l"/>
              </a:tabLst>
            </a:pPr>
            <a:r>
              <a:rPr lang="en-US" sz="1800" b="1" u="none" strike="noStrike" dirty="0">
                <a:effectLst/>
                <a:latin typeface="Arial" panose="020B0604020202020204" pitchFamily="34" charset="0"/>
                <a:ea typeface="Arial" panose="020B0604020202020204" pitchFamily="34" charset="0"/>
              </a:rPr>
              <a:t>Recommends the TT TWO:</a:t>
            </a:r>
          </a:p>
          <a:p>
            <a:pPr marL="342900" lvl="0" indent="-342900" algn="just">
              <a:lnSpc>
                <a:spcPct val="115000"/>
              </a:lnSpc>
              <a:spcAft>
                <a:spcPts val="1000"/>
              </a:spcAft>
              <a:buFont typeface="+mj-lt"/>
              <a:buAutoNum type="alphaLcParenR"/>
              <a:tabLst>
                <a:tab pos="450215" algn="l"/>
                <a:tab pos="457200" algn="l"/>
              </a:tabLst>
            </a:pPr>
            <a:r>
              <a:rPr lang="en-US" sz="1800" u="none" strike="noStrike" dirty="0">
                <a:effectLst/>
                <a:latin typeface="Arial" panose="020B0604020202020204" pitchFamily="34" charset="0"/>
                <a:ea typeface="Arial" panose="020B0604020202020204" pitchFamily="34" charset="0"/>
              </a:rPr>
              <a:t>Continue to monitor the optimal sea level and seismic network design studies being undertaken in US, NZ, and India for the PTWS and support same studies to be undertaken by respective ICGs for IOTWMS, NEAM-TWS, CARIBE-EWS</a:t>
            </a:r>
          </a:p>
          <a:p>
            <a:pPr marL="342900" indent="-342900" algn="just">
              <a:lnSpc>
                <a:spcPct val="115000"/>
              </a:lnSpc>
              <a:spcAft>
                <a:spcPts val="1000"/>
              </a:spcAft>
              <a:buFont typeface="+mj-lt"/>
              <a:buAutoNum type="alphaLcParenR"/>
              <a:tabLst>
                <a:tab pos="450215" algn="l"/>
                <a:tab pos="457200" algn="l"/>
              </a:tabLst>
            </a:pPr>
            <a:r>
              <a:rPr lang="en-US" sz="1800" u="none" strike="noStrike" dirty="0">
                <a:effectLst/>
                <a:latin typeface="Arial" panose="020B0604020202020204" pitchFamily="34" charset="0"/>
                <a:ea typeface="Arial" panose="020B0604020202020204" pitchFamily="34" charset="0"/>
              </a:rPr>
              <a:t>Identify core information and indicators required by each ICG to monitor status of observing networks and the quality of the data to meet existing and enhanced tsunami warning requirements as identified in the UNODTP Research &amp; Development Implementation Plan (RDIP)</a:t>
            </a:r>
          </a:p>
          <a:p>
            <a:pPr marL="342900" indent="-342900" algn="just">
              <a:lnSpc>
                <a:spcPct val="115000"/>
              </a:lnSpc>
              <a:spcAft>
                <a:spcPts val="1000"/>
              </a:spcAft>
              <a:buFont typeface="+mj-lt"/>
              <a:buAutoNum type="alphaLcParenR"/>
              <a:tabLst>
                <a:tab pos="450215" algn="l"/>
                <a:tab pos="457200" algn="l"/>
              </a:tabLst>
            </a:pPr>
            <a:r>
              <a:rPr lang="en-US" sz="1800" dirty="0">
                <a:latin typeface="Arial" panose="020B0604020202020204" pitchFamily="34" charset="0"/>
                <a:ea typeface="Arial" panose="020B0604020202020204" pitchFamily="34" charset="0"/>
              </a:rPr>
              <a:t>Review the previously recommended data format for sea level data and update as required to ensure facilitates exchange of data at required resolutions and sampling rates, and to ensure data format contains metadata to enable TSPs and NTWCs to determine level of individual station suitability for tsunami detection and warnings.</a:t>
            </a:r>
            <a:endParaRPr lang="en-US" sz="1800" u="none" strike="noStrike" dirty="0">
              <a:effectLst/>
              <a:latin typeface="Arial" panose="020B0604020202020204" pitchFamily="34" charset="0"/>
              <a:ea typeface="Arial" panose="020B0604020202020204" pitchFamily="34" charset="0"/>
            </a:endParaRPr>
          </a:p>
          <a:p>
            <a:pPr marL="342900" lvl="0" indent="-342900" algn="just">
              <a:lnSpc>
                <a:spcPct val="115000"/>
              </a:lnSpc>
              <a:spcAft>
                <a:spcPts val="1000"/>
              </a:spcAft>
              <a:buFont typeface="+mj-lt"/>
              <a:buAutoNum type="alphaLcParenR"/>
              <a:tabLst>
                <a:tab pos="450215" algn="l"/>
                <a:tab pos="457200" algn="l"/>
              </a:tabLst>
            </a:pPr>
            <a:endParaRPr lang="en-US" sz="1800" u="none" strike="noStrike" dirty="0">
              <a:effectLst/>
              <a:latin typeface="Arial" panose="020B0604020202020204" pitchFamily="34" charset="0"/>
              <a:ea typeface="Arial" panose="020B0604020202020204" pitchFamily="34" charset="0"/>
            </a:endParaRPr>
          </a:p>
          <a:p>
            <a:pPr lvl="0" algn="just">
              <a:lnSpc>
                <a:spcPct val="115000"/>
              </a:lnSpc>
              <a:spcAft>
                <a:spcPts val="1000"/>
              </a:spcAft>
              <a:tabLst>
                <a:tab pos="450215" algn="l"/>
                <a:tab pos="457200" algn="l"/>
              </a:tabLst>
            </a:pPr>
            <a:endParaRPr lang="en-US" sz="1800" u="none" strike="noStrike" dirty="0">
              <a:effectLst/>
              <a:latin typeface="Times New Roman" panose="02020603050405020304" pitchFamily="18" charset="0"/>
              <a:ea typeface="SimSun" panose="02010600030101010101" pitchFamily="2" charset="-122"/>
            </a:endParaRPr>
          </a:p>
          <a:p>
            <a:endParaRPr lang="en-ID" sz="2600" dirty="0"/>
          </a:p>
        </p:txBody>
      </p:sp>
      <p:sp>
        <p:nvSpPr>
          <p:cNvPr id="14" name="TextBox 13">
            <a:extLst>
              <a:ext uri="{FF2B5EF4-FFF2-40B4-BE49-F238E27FC236}">
                <a16:creationId xmlns:a16="http://schemas.microsoft.com/office/drawing/2014/main" id="{E6632669-2DA6-86D6-007F-653140AF79A6}"/>
              </a:ext>
            </a:extLst>
          </p:cNvPr>
          <p:cNvSpPr txBox="1"/>
          <p:nvPr/>
        </p:nvSpPr>
        <p:spPr>
          <a:xfrm>
            <a:off x="311497" y="166483"/>
            <a:ext cx="10226588" cy="523220"/>
          </a:xfrm>
          <a:prstGeom prst="rect">
            <a:avLst/>
          </a:prstGeom>
          <a:noFill/>
        </p:spPr>
        <p:txBody>
          <a:bodyPr wrap="square" rtlCol="0">
            <a:spAutoFit/>
          </a:bodyPr>
          <a:lstStyle/>
          <a:p>
            <a:r>
              <a:rPr lang="en-US" sz="2800" b="1" dirty="0">
                <a:solidFill>
                  <a:schemeClr val="accent6"/>
                </a:solidFill>
              </a:rPr>
              <a:t>Recommendations from TT TWO for TOWS-WG consider</a:t>
            </a:r>
          </a:p>
        </p:txBody>
      </p:sp>
      <p:sp>
        <p:nvSpPr>
          <p:cNvPr id="3" name="Slide Number Placeholder 11">
            <a:extLst>
              <a:ext uri="{FF2B5EF4-FFF2-40B4-BE49-F238E27FC236}">
                <a16:creationId xmlns:a16="http://schemas.microsoft.com/office/drawing/2014/main" id="{7B5DEC97-45C4-950F-C79B-40569126D2C0}"/>
              </a:ext>
            </a:extLst>
          </p:cNvPr>
          <p:cNvSpPr txBox="1">
            <a:spLocks/>
          </p:cNvSpPr>
          <p:nvPr/>
        </p:nvSpPr>
        <p:spPr>
          <a:xfrm>
            <a:off x="11265324" y="6170045"/>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fld id="{0A9B6A28-65CE-43F1-965B-C33147E00D10}" type="slidenum">
              <a:rPr lang="en-US" smtClean="0">
                <a:solidFill>
                  <a:schemeClr val="bg1"/>
                </a:solidFill>
              </a:rPr>
              <a:pPr>
                <a:defRPr/>
              </a:pPr>
              <a:t>13</a:t>
            </a:fld>
            <a:endParaRPr lang="en-US" dirty="0">
              <a:solidFill>
                <a:schemeClr val="bg1"/>
              </a:solidFill>
            </a:endParaRPr>
          </a:p>
        </p:txBody>
      </p:sp>
    </p:spTree>
    <p:extLst>
      <p:ext uri="{BB962C8B-B14F-4D97-AF65-F5344CB8AC3E}">
        <p14:creationId xmlns:p14="http://schemas.microsoft.com/office/powerpoint/2010/main" val="1651167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C5859A9-89B8-B99E-70D5-D305C3375406}"/>
              </a:ext>
            </a:extLst>
          </p:cNvPr>
          <p:cNvSpPr txBox="1">
            <a:spLocks/>
          </p:cNvSpPr>
          <p:nvPr/>
        </p:nvSpPr>
        <p:spPr>
          <a:xfrm>
            <a:off x="201981" y="1120590"/>
            <a:ext cx="10692161" cy="435133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buFont typeface="+mj-lt"/>
              <a:buAutoNum type="arabicPeriod"/>
            </a:pPr>
            <a:endParaRPr lang="en-US" sz="2000" b="1" dirty="0">
              <a:solidFill>
                <a:schemeClr val="accent6"/>
              </a:solidFill>
            </a:endParaRPr>
          </a:p>
          <a:p>
            <a:pPr algn="just">
              <a:spcBef>
                <a:spcPts val="1200"/>
              </a:spcBef>
              <a:tabLst>
                <a:tab pos="450215" algn="l"/>
              </a:tabLst>
            </a:pPr>
            <a:r>
              <a:rPr lang="en-GB" sz="2000" b="1" i="1" dirty="0">
                <a:latin typeface="Arial" panose="020B0604020202020204" pitchFamily="34" charset="0"/>
                <a:ea typeface="Arial" panose="020B0604020202020204" pitchFamily="34" charset="0"/>
              </a:rPr>
              <a:t>1. Sea Level and Seismic Data for Timely and Accurate Tsunami Warnings(</a:t>
            </a:r>
            <a:r>
              <a:rPr lang="en-GB" sz="2000" b="1" i="1" dirty="0" err="1">
                <a:latin typeface="Arial" panose="020B0604020202020204" pitchFamily="34" charset="0"/>
                <a:ea typeface="Arial" panose="020B0604020202020204" pitchFamily="34" charset="0"/>
              </a:rPr>
              <a:t>cont</a:t>
            </a:r>
            <a:r>
              <a:rPr lang="en-GB" sz="2000" b="1" i="1" dirty="0">
                <a:latin typeface="Arial" panose="020B0604020202020204" pitchFamily="34" charset="0"/>
                <a:ea typeface="Arial" panose="020B0604020202020204" pitchFamily="34" charset="0"/>
              </a:rPr>
              <a:t>)</a:t>
            </a:r>
            <a:r>
              <a:rPr lang="en-GB" sz="2000" b="1" i="1" dirty="0">
                <a:effectLst/>
                <a:latin typeface="Arial" panose="020B0604020202020204" pitchFamily="34" charset="0"/>
                <a:ea typeface="Arial" panose="020B0604020202020204" pitchFamily="34" charset="0"/>
              </a:rPr>
              <a:t>:</a:t>
            </a:r>
            <a:endParaRPr lang="en-US" sz="2000" b="1" dirty="0">
              <a:effectLst/>
              <a:latin typeface="Times New Roman" panose="02020603050405020304" pitchFamily="18" charset="0"/>
              <a:ea typeface="SimSun" panose="02010600030101010101" pitchFamily="2" charset="-122"/>
            </a:endParaRPr>
          </a:p>
          <a:p>
            <a:pPr algn="just">
              <a:tabLst>
                <a:tab pos="450215" algn="l"/>
              </a:tabLst>
            </a:pPr>
            <a:r>
              <a:rPr lang="en-GB" sz="1800" i="1"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SimSun" panose="02010600030101010101" pitchFamily="2" charset="-122"/>
            </a:endParaRPr>
          </a:p>
          <a:p>
            <a:pPr lvl="0" algn="just">
              <a:lnSpc>
                <a:spcPct val="115000"/>
              </a:lnSpc>
              <a:spcAft>
                <a:spcPts val="1000"/>
              </a:spcAft>
              <a:tabLst>
                <a:tab pos="450215" algn="l"/>
                <a:tab pos="457200" algn="l"/>
              </a:tabLst>
            </a:pPr>
            <a:r>
              <a:rPr lang="en-US" sz="1800" b="1" u="none" strike="noStrike" dirty="0">
                <a:effectLst/>
                <a:latin typeface="Arial" panose="020B0604020202020204" pitchFamily="34" charset="0"/>
                <a:ea typeface="Arial" panose="020B0604020202020204" pitchFamily="34" charset="0"/>
              </a:rPr>
              <a:t>Recommends the ICGs:</a:t>
            </a:r>
          </a:p>
          <a:p>
            <a:pPr marL="342900" indent="-342900" algn="just">
              <a:lnSpc>
                <a:spcPct val="115000"/>
              </a:lnSpc>
              <a:spcAft>
                <a:spcPts val="1000"/>
              </a:spcAft>
              <a:buFont typeface="+mj-lt"/>
              <a:buAutoNum type="alphaLcParenR"/>
              <a:tabLst>
                <a:tab pos="450215" algn="l"/>
                <a:tab pos="457200" algn="l"/>
              </a:tabLst>
            </a:pPr>
            <a:r>
              <a:rPr lang="en-US" sz="1800" dirty="0">
                <a:latin typeface="Arial" panose="020B0604020202020204" pitchFamily="34" charset="0"/>
                <a:ea typeface="Arial" panose="020B0604020202020204" pitchFamily="34" charset="0"/>
              </a:rPr>
              <a:t>Once the optimal sea level and seismic networks design has been completed for the Area of Service (</a:t>
            </a:r>
            <a:r>
              <a:rPr lang="en-US" sz="1800" dirty="0" err="1">
                <a:latin typeface="Arial" panose="020B0604020202020204" pitchFamily="34" charset="0"/>
                <a:ea typeface="Arial" panose="020B0604020202020204" pitchFamily="34" charset="0"/>
              </a:rPr>
              <a:t>AoS</a:t>
            </a:r>
            <a:r>
              <a:rPr lang="en-US" sz="1800" dirty="0">
                <a:latin typeface="Arial" panose="020B0604020202020204" pitchFamily="34" charset="0"/>
                <a:ea typeface="Arial" panose="020B0604020202020204" pitchFamily="34" charset="0"/>
              </a:rPr>
              <a:t>), work with Member States to fill identified gaps, including the strategic and coordinated submission of projects to the UN Ocean Decade and potential funding sources for support.</a:t>
            </a:r>
          </a:p>
          <a:p>
            <a:pPr marL="342900" indent="-342900" algn="just">
              <a:lnSpc>
                <a:spcPct val="115000"/>
              </a:lnSpc>
              <a:spcAft>
                <a:spcPts val="1000"/>
              </a:spcAft>
              <a:buFont typeface="+mj-lt"/>
              <a:buAutoNum type="alphaLcParenR"/>
              <a:tabLst>
                <a:tab pos="450215" algn="l"/>
                <a:tab pos="457200" algn="l"/>
              </a:tabLst>
            </a:pPr>
            <a:r>
              <a:rPr lang="en-US" sz="1800" dirty="0">
                <a:latin typeface="Arial" panose="020B0604020202020204" pitchFamily="34" charset="0"/>
                <a:ea typeface="Arial" panose="020B0604020202020204" pitchFamily="34" charset="0"/>
              </a:rPr>
              <a:t>TSPs r</a:t>
            </a:r>
            <a:r>
              <a:rPr lang="en-US" sz="1800" u="none" strike="noStrike" dirty="0">
                <a:effectLst/>
                <a:latin typeface="Arial" panose="020B0604020202020204" pitchFamily="34" charset="0"/>
                <a:ea typeface="Arial" panose="020B0604020202020204" pitchFamily="34" charset="0"/>
              </a:rPr>
              <a:t>outinely monitor (at least every 6 months) the status of</a:t>
            </a:r>
            <a:r>
              <a:rPr lang="en-US" sz="1800" dirty="0">
                <a:latin typeface="Arial" panose="020B0604020202020204" pitchFamily="34" charset="0"/>
                <a:ea typeface="Arial" panose="020B0604020202020204" pitchFamily="34" charset="0"/>
              </a:rPr>
              <a:t> sea level and seismic </a:t>
            </a:r>
            <a:r>
              <a:rPr lang="en-US" sz="1800" u="none" strike="noStrike" dirty="0">
                <a:effectLst/>
                <a:latin typeface="Arial" panose="020B0604020202020204" pitchFamily="34" charset="0"/>
                <a:ea typeface="Arial" panose="020B0604020202020204" pitchFamily="34" charset="0"/>
              </a:rPr>
              <a:t>observing networks and the quality of the data to meet existing and enhanced tsunami warning requirements in their </a:t>
            </a:r>
            <a:r>
              <a:rPr lang="en-US" sz="1800" u="none" strike="noStrike" dirty="0" err="1">
                <a:effectLst/>
                <a:latin typeface="Arial" panose="020B0604020202020204" pitchFamily="34" charset="0"/>
                <a:ea typeface="Arial" panose="020B0604020202020204" pitchFamily="34" charset="0"/>
              </a:rPr>
              <a:t>AoS</a:t>
            </a:r>
            <a:r>
              <a:rPr lang="en-US" sz="1800" u="none" strike="noStrike" dirty="0">
                <a:effectLst/>
                <a:latin typeface="Arial" panose="020B0604020202020204" pitchFamily="34" charset="0"/>
                <a:ea typeface="Arial" panose="020B0604020202020204" pitchFamily="34" charset="0"/>
              </a:rPr>
              <a:t>, including the provision of status summaries for the Secretariat to follow-up with relevant Member States to correct data issues (coverage gaps and data quality). </a:t>
            </a:r>
          </a:p>
          <a:p>
            <a:pPr marL="342900" indent="-342900" algn="just">
              <a:lnSpc>
                <a:spcPct val="115000"/>
              </a:lnSpc>
              <a:spcAft>
                <a:spcPts val="1000"/>
              </a:spcAft>
              <a:buFont typeface="+mj-lt"/>
              <a:buAutoNum type="alphaLcParenR"/>
              <a:tabLst>
                <a:tab pos="450215" algn="l"/>
                <a:tab pos="457200" algn="l"/>
              </a:tabLst>
            </a:pPr>
            <a:r>
              <a:rPr lang="en-US" sz="1800" dirty="0" err="1">
                <a:latin typeface="Arial" panose="020B0604020202020204" pitchFamily="34" charset="0"/>
                <a:ea typeface="Arial" panose="020B0604020202020204" pitchFamily="34" charset="0"/>
              </a:rPr>
              <a:t>Utilise</a:t>
            </a:r>
            <a:r>
              <a:rPr lang="en-US" sz="1800" dirty="0">
                <a:latin typeface="Arial" panose="020B0604020202020204" pitchFamily="34" charset="0"/>
                <a:ea typeface="Arial" panose="020B0604020202020204" pitchFamily="34" charset="0"/>
              </a:rPr>
              <a:t> exe</a:t>
            </a:r>
            <a:r>
              <a:rPr lang="en-US" sz="1800" u="none" strike="noStrike" dirty="0">
                <a:effectLst/>
                <a:latin typeface="Arial" panose="020B0604020202020204" pitchFamily="34" charset="0"/>
                <a:ea typeface="Arial" panose="020B0604020202020204" pitchFamily="34" charset="0"/>
              </a:rPr>
              <a:t>rcises and communication tests as an opportunity to simultaneously monitor data availability and quality.</a:t>
            </a:r>
          </a:p>
          <a:p>
            <a:pPr marL="342900" indent="-342900" algn="just">
              <a:lnSpc>
                <a:spcPct val="115000"/>
              </a:lnSpc>
              <a:spcAft>
                <a:spcPts val="1000"/>
              </a:spcAft>
              <a:buFont typeface="+mj-lt"/>
              <a:buAutoNum type="alphaLcParenR"/>
              <a:tabLst>
                <a:tab pos="450215" algn="l"/>
                <a:tab pos="457200" algn="l"/>
              </a:tabLst>
            </a:pPr>
            <a:endParaRPr lang="en-US" sz="1800" u="none" strike="noStrike" dirty="0">
              <a:effectLst/>
              <a:latin typeface="Arial" panose="020B0604020202020204" pitchFamily="34" charset="0"/>
              <a:ea typeface="Arial" panose="020B0604020202020204" pitchFamily="34" charset="0"/>
            </a:endParaRPr>
          </a:p>
          <a:p>
            <a:pPr marL="342900" lvl="0" indent="-342900" algn="just">
              <a:lnSpc>
                <a:spcPct val="115000"/>
              </a:lnSpc>
              <a:spcAft>
                <a:spcPts val="1000"/>
              </a:spcAft>
              <a:buFont typeface="+mj-lt"/>
              <a:buAutoNum type="alphaLcParenR"/>
              <a:tabLst>
                <a:tab pos="450215" algn="l"/>
                <a:tab pos="457200" algn="l"/>
              </a:tabLst>
            </a:pPr>
            <a:endParaRPr lang="en-US" sz="1800" u="none" strike="noStrike" dirty="0">
              <a:effectLst/>
              <a:latin typeface="Arial" panose="020B0604020202020204" pitchFamily="34" charset="0"/>
              <a:ea typeface="Arial" panose="020B0604020202020204" pitchFamily="34" charset="0"/>
            </a:endParaRPr>
          </a:p>
          <a:p>
            <a:pPr lvl="0" algn="just">
              <a:lnSpc>
                <a:spcPct val="115000"/>
              </a:lnSpc>
              <a:spcAft>
                <a:spcPts val="1000"/>
              </a:spcAft>
              <a:tabLst>
                <a:tab pos="450215" algn="l"/>
                <a:tab pos="457200" algn="l"/>
              </a:tabLst>
            </a:pPr>
            <a:endParaRPr lang="en-US" sz="1800" u="none" strike="noStrike" dirty="0">
              <a:effectLst/>
              <a:latin typeface="Times New Roman" panose="02020603050405020304" pitchFamily="18" charset="0"/>
              <a:ea typeface="SimSun" panose="02010600030101010101" pitchFamily="2" charset="-122"/>
            </a:endParaRPr>
          </a:p>
          <a:p>
            <a:endParaRPr lang="en-ID" sz="2600" dirty="0"/>
          </a:p>
        </p:txBody>
      </p:sp>
      <p:sp>
        <p:nvSpPr>
          <p:cNvPr id="3" name="Slide Number Placeholder 11">
            <a:extLst>
              <a:ext uri="{FF2B5EF4-FFF2-40B4-BE49-F238E27FC236}">
                <a16:creationId xmlns:a16="http://schemas.microsoft.com/office/drawing/2014/main" id="{7B5DEC97-45C4-950F-C79B-40569126D2C0}"/>
              </a:ext>
            </a:extLst>
          </p:cNvPr>
          <p:cNvSpPr txBox="1">
            <a:spLocks/>
          </p:cNvSpPr>
          <p:nvPr/>
        </p:nvSpPr>
        <p:spPr>
          <a:xfrm>
            <a:off x="11265324" y="6170045"/>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fld id="{0A9B6A28-65CE-43F1-965B-C33147E00D10}" type="slidenum">
              <a:rPr lang="en-US" smtClean="0">
                <a:solidFill>
                  <a:schemeClr val="bg1"/>
                </a:solidFill>
              </a:rPr>
              <a:pPr>
                <a:defRPr/>
              </a:pPr>
              <a:t>14</a:t>
            </a:fld>
            <a:endParaRPr lang="en-US" dirty="0">
              <a:solidFill>
                <a:schemeClr val="bg1"/>
              </a:solidFill>
            </a:endParaRPr>
          </a:p>
        </p:txBody>
      </p:sp>
      <p:sp>
        <p:nvSpPr>
          <p:cNvPr id="4" name="TextBox 13">
            <a:extLst>
              <a:ext uri="{FF2B5EF4-FFF2-40B4-BE49-F238E27FC236}">
                <a16:creationId xmlns:a16="http://schemas.microsoft.com/office/drawing/2014/main" id="{BDB0D24E-BEC6-2658-C686-E86D7E94F96B}"/>
              </a:ext>
            </a:extLst>
          </p:cNvPr>
          <p:cNvSpPr txBox="1"/>
          <p:nvPr/>
        </p:nvSpPr>
        <p:spPr>
          <a:xfrm>
            <a:off x="434767" y="338829"/>
            <a:ext cx="10226588" cy="523220"/>
          </a:xfrm>
          <a:prstGeom prst="rect">
            <a:avLst/>
          </a:prstGeom>
          <a:noFill/>
        </p:spPr>
        <p:txBody>
          <a:bodyPr wrap="square" rtlCol="0">
            <a:spAutoFit/>
          </a:bodyPr>
          <a:lstStyle/>
          <a:p>
            <a:r>
              <a:rPr lang="en-US" sz="2800" b="1" dirty="0">
                <a:solidFill>
                  <a:schemeClr val="accent6"/>
                </a:solidFill>
              </a:rPr>
              <a:t>Recommendations from TT TWO for TOWS-WG consider</a:t>
            </a:r>
          </a:p>
        </p:txBody>
      </p:sp>
    </p:spTree>
    <p:extLst>
      <p:ext uri="{BB962C8B-B14F-4D97-AF65-F5344CB8AC3E}">
        <p14:creationId xmlns:p14="http://schemas.microsoft.com/office/powerpoint/2010/main" val="1520565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C5859A9-89B8-B99E-70D5-D305C3375406}"/>
              </a:ext>
            </a:extLst>
          </p:cNvPr>
          <p:cNvSpPr txBox="1">
            <a:spLocks/>
          </p:cNvSpPr>
          <p:nvPr/>
        </p:nvSpPr>
        <p:spPr>
          <a:xfrm>
            <a:off x="311497" y="799956"/>
            <a:ext cx="10692161" cy="5737410"/>
          </a:xfrm>
          <a:prstGeom prst="rect">
            <a:avLst/>
          </a:prstGeom>
          <a:solidFill>
            <a:schemeClr val="bg1"/>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buFont typeface="+mj-lt"/>
              <a:buAutoNum type="arabicPeriod"/>
            </a:pPr>
            <a:endParaRPr lang="en-US" sz="2000" b="1" dirty="0">
              <a:solidFill>
                <a:schemeClr val="accent6"/>
              </a:solidFill>
            </a:endParaRPr>
          </a:p>
          <a:p>
            <a:pPr algn="just">
              <a:spcBef>
                <a:spcPts val="1200"/>
              </a:spcBef>
              <a:tabLst>
                <a:tab pos="450215" algn="l"/>
              </a:tabLst>
            </a:pPr>
            <a:r>
              <a:rPr lang="en-GB" sz="2000" b="1" i="1" dirty="0">
                <a:latin typeface="Arial" panose="020B0604020202020204" pitchFamily="34" charset="0"/>
                <a:ea typeface="Arial" panose="020B0604020202020204" pitchFamily="34" charset="0"/>
              </a:rPr>
              <a:t>1. Sea Level and Seismic Data for Timely and Accurate Tsunami Warnings (</a:t>
            </a:r>
            <a:r>
              <a:rPr lang="en-GB" sz="2000" b="1" i="1" dirty="0" err="1">
                <a:latin typeface="Arial" panose="020B0604020202020204" pitchFamily="34" charset="0"/>
                <a:ea typeface="Arial" panose="020B0604020202020204" pitchFamily="34" charset="0"/>
              </a:rPr>
              <a:t>cont</a:t>
            </a:r>
            <a:r>
              <a:rPr lang="en-GB" sz="2000" b="1" i="1" dirty="0">
                <a:latin typeface="Arial" panose="020B0604020202020204" pitchFamily="34" charset="0"/>
                <a:ea typeface="Arial" panose="020B0604020202020204" pitchFamily="34" charset="0"/>
              </a:rPr>
              <a:t>)</a:t>
            </a:r>
            <a:r>
              <a:rPr lang="en-GB" sz="2000" b="1" i="1" dirty="0">
                <a:effectLst/>
                <a:latin typeface="Arial" panose="020B0604020202020204" pitchFamily="34" charset="0"/>
                <a:ea typeface="Arial" panose="020B0604020202020204" pitchFamily="34" charset="0"/>
              </a:rPr>
              <a:t>:</a:t>
            </a:r>
            <a:endParaRPr lang="en-US" sz="2000" b="1" dirty="0">
              <a:effectLst/>
              <a:latin typeface="Times New Roman" panose="02020603050405020304" pitchFamily="18" charset="0"/>
              <a:ea typeface="SimSun" panose="02010600030101010101" pitchFamily="2" charset="-122"/>
            </a:endParaRPr>
          </a:p>
          <a:p>
            <a:pPr algn="just">
              <a:tabLst>
                <a:tab pos="450215" algn="l"/>
              </a:tabLst>
            </a:pPr>
            <a:r>
              <a:rPr lang="en-GB" sz="1800" i="1"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SimSun" panose="02010600030101010101" pitchFamily="2" charset="-122"/>
            </a:endParaRPr>
          </a:p>
          <a:p>
            <a:pPr lvl="0" algn="just">
              <a:lnSpc>
                <a:spcPct val="115000"/>
              </a:lnSpc>
              <a:spcAft>
                <a:spcPts val="1000"/>
              </a:spcAft>
              <a:tabLst>
                <a:tab pos="450215" algn="l"/>
                <a:tab pos="457200" algn="l"/>
              </a:tabLst>
            </a:pPr>
            <a:r>
              <a:rPr lang="en-US" sz="1800" b="1" u="none" strike="noStrike" dirty="0">
                <a:effectLst/>
                <a:latin typeface="Arial" panose="020B0604020202020204" pitchFamily="34" charset="0"/>
                <a:ea typeface="Arial" panose="020B0604020202020204" pitchFamily="34" charset="0"/>
              </a:rPr>
              <a:t>Recommends the Member States:</a:t>
            </a:r>
          </a:p>
          <a:p>
            <a:pPr marL="342900" indent="-342900" algn="just">
              <a:lnSpc>
                <a:spcPct val="115000"/>
              </a:lnSpc>
              <a:spcAft>
                <a:spcPts val="1000"/>
              </a:spcAft>
              <a:buFont typeface="+mj-lt"/>
              <a:buAutoNum type="alphaLcParenR"/>
              <a:tabLst>
                <a:tab pos="450215" algn="l"/>
                <a:tab pos="457200" algn="l"/>
              </a:tabLst>
            </a:pPr>
            <a:r>
              <a:rPr lang="en-US" sz="1800" u="none" strike="noStrike" dirty="0">
                <a:effectLst/>
                <a:latin typeface="Arial" panose="020B0604020202020204" pitchFamily="34" charset="0"/>
                <a:ea typeface="Arial" panose="020B0604020202020204" pitchFamily="34" charset="0"/>
              </a:rPr>
              <a:t>Routinely monitor (at least every 6 months) the status of</a:t>
            </a:r>
            <a:r>
              <a:rPr lang="en-US" sz="1800" dirty="0">
                <a:latin typeface="Arial" panose="020B0604020202020204" pitchFamily="34" charset="0"/>
                <a:ea typeface="Arial" panose="020B0604020202020204" pitchFamily="34" charset="0"/>
              </a:rPr>
              <a:t> national sea level and seismic </a:t>
            </a:r>
            <a:r>
              <a:rPr lang="en-US" sz="1800" u="none" strike="noStrike" dirty="0">
                <a:effectLst/>
                <a:latin typeface="Arial" panose="020B0604020202020204" pitchFamily="34" charset="0"/>
                <a:ea typeface="Arial" panose="020B0604020202020204" pitchFamily="34" charset="0"/>
              </a:rPr>
              <a:t>observing networks and the quality of the data to meet existing and enhanced tsunami warning requirements, correcting any issues with outages, quality and real-time accessibility of data as soon as possible, desirably within 6-months. </a:t>
            </a:r>
          </a:p>
          <a:p>
            <a:pPr marL="342900" indent="-342900" algn="just">
              <a:lnSpc>
                <a:spcPct val="115000"/>
              </a:lnSpc>
              <a:spcAft>
                <a:spcPts val="1000"/>
              </a:spcAft>
              <a:buFont typeface="+mj-lt"/>
              <a:buAutoNum type="alphaLcParenR"/>
              <a:tabLst>
                <a:tab pos="450215" algn="l"/>
                <a:tab pos="457200" algn="l"/>
              </a:tabLst>
            </a:pPr>
            <a:r>
              <a:rPr lang="en-US" sz="1800" dirty="0" err="1">
                <a:latin typeface="Arial" panose="020B0604020202020204" pitchFamily="34" charset="0"/>
                <a:ea typeface="Arial" panose="020B0604020202020204" pitchFamily="34" charset="0"/>
              </a:rPr>
              <a:t>Utilise</a:t>
            </a:r>
            <a:r>
              <a:rPr lang="en-US" sz="1800" dirty="0">
                <a:latin typeface="Arial" panose="020B0604020202020204" pitchFamily="34" charset="0"/>
                <a:ea typeface="Arial" panose="020B0604020202020204" pitchFamily="34" charset="0"/>
              </a:rPr>
              <a:t> and promote the use of multi-purpose sea level monitoring stations in support of MHEWS to enhance data coverage and reduce costs</a:t>
            </a:r>
          </a:p>
          <a:p>
            <a:pPr marL="342900" indent="-342900" algn="just">
              <a:lnSpc>
                <a:spcPct val="115000"/>
              </a:lnSpc>
              <a:spcAft>
                <a:spcPts val="1000"/>
              </a:spcAft>
              <a:buFont typeface="+mj-lt"/>
              <a:buAutoNum type="alphaLcParenR"/>
              <a:tabLst>
                <a:tab pos="450215" algn="l"/>
                <a:tab pos="457200" algn="l"/>
              </a:tabLst>
            </a:pPr>
            <a:r>
              <a:rPr lang="en-GB" sz="1800" dirty="0">
                <a:effectLst/>
                <a:latin typeface="Arial" panose="020B0604020202020204" pitchFamily="34" charset="0"/>
                <a:ea typeface="Arial" panose="020B0604020202020204" pitchFamily="34" charset="0"/>
              </a:rPr>
              <a:t>Sample sea level data at one second intervals and transmit this in real-time, given the critical need to resolve and understand the near-field threat to high at-risk communities where a tsunami may arrive in 5-30 minutes.</a:t>
            </a:r>
          </a:p>
          <a:p>
            <a:pPr marL="342900" indent="-342900" algn="just">
              <a:lnSpc>
                <a:spcPct val="115000"/>
              </a:lnSpc>
              <a:spcAft>
                <a:spcPts val="1000"/>
              </a:spcAft>
              <a:buFont typeface="+mj-lt"/>
              <a:buAutoNum type="alphaLcParenR"/>
              <a:tabLst>
                <a:tab pos="450215" algn="l"/>
                <a:tab pos="457200" algn="l"/>
              </a:tabLst>
            </a:pPr>
            <a:r>
              <a:rPr lang="en-US" altLang="ja-JP"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Share information and procedures </a:t>
            </a:r>
            <a:r>
              <a:rPr lang="en-GB" altLang="ja-JP"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on deployments of new technologies to monitor sea level variations used for tsunami warning purposes, noting the ongoing project of the CAM SMART cable off Portugal </a:t>
            </a:r>
            <a:endParaRPr lang="ja-JP" altLang="ja-JP"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tabLst>
                <a:tab pos="450215" algn="l"/>
                <a:tab pos="457200" algn="l"/>
              </a:tabLst>
            </a:pPr>
            <a:endParaRPr lang="en-US" sz="1800" u="none" strike="noStrike" dirty="0">
              <a:effectLst/>
              <a:latin typeface="Arial" panose="020B0604020202020204" pitchFamily="34" charset="0"/>
              <a:ea typeface="Arial" panose="020B0604020202020204" pitchFamily="34" charset="0"/>
            </a:endParaRPr>
          </a:p>
          <a:p>
            <a:pPr marL="342900" indent="-342900" algn="just">
              <a:lnSpc>
                <a:spcPct val="115000"/>
              </a:lnSpc>
              <a:spcAft>
                <a:spcPts val="1000"/>
              </a:spcAft>
              <a:buFont typeface="+mj-lt"/>
              <a:buAutoNum type="alphaLcParenR"/>
              <a:tabLst>
                <a:tab pos="450215" algn="l"/>
                <a:tab pos="457200" algn="l"/>
              </a:tabLst>
            </a:pPr>
            <a:endParaRPr lang="en-US" sz="1800" u="none" strike="noStrike" dirty="0">
              <a:effectLst/>
              <a:latin typeface="Arial" panose="020B0604020202020204" pitchFamily="34" charset="0"/>
              <a:ea typeface="Arial" panose="020B0604020202020204" pitchFamily="34" charset="0"/>
            </a:endParaRPr>
          </a:p>
          <a:p>
            <a:pPr marL="342900" indent="-342900" algn="just">
              <a:lnSpc>
                <a:spcPct val="115000"/>
              </a:lnSpc>
              <a:spcAft>
                <a:spcPts val="1000"/>
              </a:spcAft>
              <a:buFont typeface="+mj-lt"/>
              <a:buAutoNum type="alphaLcParenR"/>
              <a:tabLst>
                <a:tab pos="450215" algn="l"/>
                <a:tab pos="457200" algn="l"/>
              </a:tabLst>
            </a:pPr>
            <a:endParaRPr lang="en-US" sz="1800" u="none" strike="noStrike" dirty="0">
              <a:effectLst/>
              <a:latin typeface="Arial" panose="020B0604020202020204" pitchFamily="34" charset="0"/>
              <a:ea typeface="Arial" panose="020B0604020202020204" pitchFamily="34" charset="0"/>
            </a:endParaRPr>
          </a:p>
          <a:p>
            <a:pPr marL="342900" lvl="0" indent="-342900" algn="just">
              <a:lnSpc>
                <a:spcPct val="115000"/>
              </a:lnSpc>
              <a:spcAft>
                <a:spcPts val="1000"/>
              </a:spcAft>
              <a:buFont typeface="+mj-lt"/>
              <a:buAutoNum type="alphaLcParenR"/>
              <a:tabLst>
                <a:tab pos="450215" algn="l"/>
                <a:tab pos="457200" algn="l"/>
              </a:tabLst>
            </a:pPr>
            <a:endParaRPr lang="en-US" sz="1800" u="none" strike="noStrike" dirty="0">
              <a:effectLst/>
              <a:latin typeface="Arial" panose="020B0604020202020204" pitchFamily="34" charset="0"/>
              <a:ea typeface="Arial" panose="020B0604020202020204" pitchFamily="34" charset="0"/>
            </a:endParaRPr>
          </a:p>
          <a:p>
            <a:pPr lvl="0" algn="just">
              <a:lnSpc>
                <a:spcPct val="115000"/>
              </a:lnSpc>
              <a:spcAft>
                <a:spcPts val="1000"/>
              </a:spcAft>
              <a:tabLst>
                <a:tab pos="450215" algn="l"/>
                <a:tab pos="457200" algn="l"/>
              </a:tabLst>
            </a:pPr>
            <a:endParaRPr lang="en-US" sz="1800" u="none" strike="noStrike" dirty="0">
              <a:effectLst/>
              <a:latin typeface="Times New Roman" panose="02020603050405020304" pitchFamily="18" charset="0"/>
              <a:ea typeface="SimSun" panose="02010600030101010101" pitchFamily="2" charset="-122"/>
            </a:endParaRPr>
          </a:p>
          <a:p>
            <a:endParaRPr lang="en-ID" sz="2600" dirty="0"/>
          </a:p>
        </p:txBody>
      </p:sp>
      <p:sp>
        <p:nvSpPr>
          <p:cNvPr id="14" name="TextBox 13">
            <a:extLst>
              <a:ext uri="{FF2B5EF4-FFF2-40B4-BE49-F238E27FC236}">
                <a16:creationId xmlns:a16="http://schemas.microsoft.com/office/drawing/2014/main" id="{E6632669-2DA6-86D6-007F-653140AF79A6}"/>
              </a:ext>
            </a:extLst>
          </p:cNvPr>
          <p:cNvSpPr txBox="1"/>
          <p:nvPr/>
        </p:nvSpPr>
        <p:spPr>
          <a:xfrm>
            <a:off x="311497" y="166483"/>
            <a:ext cx="9787846" cy="523220"/>
          </a:xfrm>
          <a:prstGeom prst="rect">
            <a:avLst/>
          </a:prstGeom>
          <a:noFill/>
        </p:spPr>
        <p:txBody>
          <a:bodyPr wrap="square" rtlCol="0">
            <a:spAutoFit/>
          </a:bodyPr>
          <a:lstStyle/>
          <a:p>
            <a:r>
              <a:rPr lang="en-US" altLang="ja-JP" sz="2800" b="1" dirty="0">
                <a:solidFill>
                  <a:schemeClr val="accent6"/>
                </a:solidFill>
              </a:rPr>
              <a:t>Recommendations from TT TWO for TOWS-WG consider</a:t>
            </a:r>
          </a:p>
        </p:txBody>
      </p:sp>
      <p:sp>
        <p:nvSpPr>
          <p:cNvPr id="3" name="Slide Number Placeholder 11">
            <a:extLst>
              <a:ext uri="{FF2B5EF4-FFF2-40B4-BE49-F238E27FC236}">
                <a16:creationId xmlns:a16="http://schemas.microsoft.com/office/drawing/2014/main" id="{7B5DEC97-45C4-950F-C79B-40569126D2C0}"/>
              </a:ext>
            </a:extLst>
          </p:cNvPr>
          <p:cNvSpPr txBox="1">
            <a:spLocks/>
          </p:cNvSpPr>
          <p:nvPr/>
        </p:nvSpPr>
        <p:spPr>
          <a:xfrm>
            <a:off x="11265324" y="6170045"/>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fld id="{0A9B6A28-65CE-43F1-965B-C33147E00D10}" type="slidenum">
              <a:rPr lang="en-US" smtClean="0">
                <a:solidFill>
                  <a:schemeClr val="bg1"/>
                </a:solidFill>
              </a:rPr>
              <a:pPr>
                <a:defRPr/>
              </a:pPr>
              <a:t>15</a:t>
            </a:fld>
            <a:endParaRPr lang="en-US" dirty="0">
              <a:solidFill>
                <a:schemeClr val="bg1"/>
              </a:solidFill>
            </a:endParaRPr>
          </a:p>
        </p:txBody>
      </p:sp>
    </p:spTree>
    <p:extLst>
      <p:ext uri="{BB962C8B-B14F-4D97-AF65-F5344CB8AC3E}">
        <p14:creationId xmlns:p14="http://schemas.microsoft.com/office/powerpoint/2010/main" val="4198107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C5859A9-89B8-B99E-70D5-D305C3375406}"/>
              </a:ext>
            </a:extLst>
          </p:cNvPr>
          <p:cNvSpPr txBox="1">
            <a:spLocks/>
          </p:cNvSpPr>
          <p:nvPr/>
        </p:nvSpPr>
        <p:spPr>
          <a:xfrm>
            <a:off x="201981" y="1120590"/>
            <a:ext cx="10692161" cy="435133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buFont typeface="+mj-lt"/>
              <a:buAutoNum type="arabicPeriod"/>
            </a:pPr>
            <a:endParaRPr lang="en-US" sz="2000" b="1" dirty="0">
              <a:solidFill>
                <a:schemeClr val="accent6"/>
              </a:solidFill>
            </a:endParaRPr>
          </a:p>
          <a:p>
            <a:pPr algn="just">
              <a:spcBef>
                <a:spcPts val="1200"/>
              </a:spcBef>
              <a:tabLst>
                <a:tab pos="450215" algn="l"/>
              </a:tabLst>
            </a:pPr>
            <a:r>
              <a:rPr lang="en-GB" sz="2000" b="1" i="1" dirty="0">
                <a:latin typeface="Arial" panose="020B0604020202020204" pitchFamily="34" charset="0"/>
                <a:ea typeface="Arial" panose="020B0604020202020204" pitchFamily="34" charset="0"/>
              </a:rPr>
              <a:t>1. Sea Level and Seismic Data for Timely and Accurate Tsunami Warnings (</a:t>
            </a:r>
            <a:r>
              <a:rPr lang="en-GB" sz="2000" b="1" i="1" dirty="0" err="1">
                <a:latin typeface="Arial" panose="020B0604020202020204" pitchFamily="34" charset="0"/>
                <a:ea typeface="Arial" panose="020B0604020202020204" pitchFamily="34" charset="0"/>
              </a:rPr>
              <a:t>cont</a:t>
            </a:r>
            <a:r>
              <a:rPr lang="en-GB" sz="2000" b="1" i="1" dirty="0">
                <a:latin typeface="Arial" panose="020B0604020202020204" pitchFamily="34" charset="0"/>
                <a:ea typeface="Arial" panose="020B0604020202020204" pitchFamily="34" charset="0"/>
              </a:rPr>
              <a:t>)</a:t>
            </a:r>
            <a:r>
              <a:rPr lang="en-GB" sz="2000" b="1" i="1" dirty="0">
                <a:effectLst/>
                <a:latin typeface="Arial" panose="020B0604020202020204" pitchFamily="34" charset="0"/>
                <a:ea typeface="Arial" panose="020B0604020202020204" pitchFamily="34" charset="0"/>
              </a:rPr>
              <a:t>:</a:t>
            </a:r>
            <a:endParaRPr lang="en-US" sz="2000" b="1" dirty="0">
              <a:effectLst/>
              <a:latin typeface="Times New Roman" panose="02020603050405020304" pitchFamily="18" charset="0"/>
              <a:ea typeface="SimSun" panose="02010600030101010101" pitchFamily="2" charset="-122"/>
            </a:endParaRPr>
          </a:p>
          <a:p>
            <a:pPr algn="just">
              <a:tabLst>
                <a:tab pos="450215" algn="l"/>
              </a:tabLst>
            </a:pPr>
            <a:r>
              <a:rPr lang="en-GB" sz="1800" i="1"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SimSun" panose="02010600030101010101" pitchFamily="2" charset="-122"/>
            </a:endParaRPr>
          </a:p>
          <a:p>
            <a:pPr lvl="0" algn="just">
              <a:lnSpc>
                <a:spcPct val="115000"/>
              </a:lnSpc>
              <a:spcAft>
                <a:spcPts val="1000"/>
              </a:spcAft>
              <a:tabLst>
                <a:tab pos="450215" algn="l"/>
                <a:tab pos="457200" algn="l"/>
              </a:tabLst>
            </a:pPr>
            <a:r>
              <a:rPr lang="en-US" sz="1800" b="1" u="none" strike="noStrike" dirty="0">
                <a:effectLst/>
                <a:latin typeface="Arial" panose="020B0604020202020204" pitchFamily="34" charset="0"/>
                <a:ea typeface="Arial" panose="020B0604020202020204" pitchFamily="34" charset="0"/>
              </a:rPr>
              <a:t>Recommends the IOC Sea Level Monitoring Facility:</a:t>
            </a:r>
          </a:p>
          <a:p>
            <a:pPr algn="just">
              <a:lnSpc>
                <a:spcPct val="115000"/>
              </a:lnSpc>
              <a:spcAft>
                <a:spcPts val="1000"/>
              </a:spcAft>
              <a:tabLst>
                <a:tab pos="450215" algn="l"/>
                <a:tab pos="457200" algn="l"/>
              </a:tabLst>
            </a:pPr>
            <a:r>
              <a:rPr lang="en-US" sz="1800" dirty="0">
                <a:latin typeface="Arial" panose="020B0604020202020204" pitchFamily="34" charset="0"/>
                <a:ea typeface="Arial" panose="020B0604020202020204" pitchFamily="34" charset="0"/>
              </a:rPr>
              <a:t>Increase the tabled sea level data at one second intervals (where available) and display sea level time series as a continuous line.</a:t>
            </a:r>
            <a:endParaRPr lang="en-US" sz="1800" u="none" strike="noStrike" dirty="0">
              <a:effectLst/>
              <a:latin typeface="Arial" panose="020B0604020202020204" pitchFamily="34" charset="0"/>
              <a:ea typeface="Arial" panose="020B0604020202020204" pitchFamily="34" charset="0"/>
            </a:endParaRPr>
          </a:p>
          <a:p>
            <a:pPr marL="342900" lvl="0" indent="-342900" algn="just">
              <a:lnSpc>
                <a:spcPct val="115000"/>
              </a:lnSpc>
              <a:spcAft>
                <a:spcPts val="1000"/>
              </a:spcAft>
              <a:buFont typeface="+mj-lt"/>
              <a:buAutoNum type="arabicPeriod"/>
              <a:tabLst>
                <a:tab pos="450215" algn="l"/>
                <a:tab pos="457200" algn="l"/>
              </a:tabLst>
            </a:pPr>
            <a:endParaRPr lang="en-US" sz="1800" u="none" strike="noStrike" dirty="0">
              <a:effectLst/>
              <a:latin typeface="Arial" panose="020B0604020202020204" pitchFamily="34" charset="0"/>
              <a:ea typeface="Arial" panose="020B0604020202020204" pitchFamily="34" charset="0"/>
            </a:endParaRPr>
          </a:p>
          <a:p>
            <a:pPr lvl="0" algn="just">
              <a:lnSpc>
                <a:spcPct val="115000"/>
              </a:lnSpc>
              <a:spcAft>
                <a:spcPts val="1000"/>
              </a:spcAft>
              <a:tabLst>
                <a:tab pos="450215" algn="l"/>
                <a:tab pos="457200" algn="l"/>
              </a:tabLst>
            </a:pPr>
            <a:endParaRPr lang="en-US" sz="1800" u="none" strike="noStrike" dirty="0">
              <a:effectLst/>
              <a:latin typeface="Times New Roman" panose="02020603050405020304" pitchFamily="18" charset="0"/>
              <a:ea typeface="SimSun" panose="02010600030101010101" pitchFamily="2" charset="-122"/>
            </a:endParaRPr>
          </a:p>
          <a:p>
            <a:endParaRPr lang="en-ID" sz="2600" dirty="0"/>
          </a:p>
        </p:txBody>
      </p:sp>
      <p:sp>
        <p:nvSpPr>
          <p:cNvPr id="14" name="TextBox 13">
            <a:extLst>
              <a:ext uri="{FF2B5EF4-FFF2-40B4-BE49-F238E27FC236}">
                <a16:creationId xmlns:a16="http://schemas.microsoft.com/office/drawing/2014/main" id="{E6632669-2DA6-86D6-007F-653140AF79A6}"/>
              </a:ext>
            </a:extLst>
          </p:cNvPr>
          <p:cNvSpPr txBox="1"/>
          <p:nvPr/>
        </p:nvSpPr>
        <p:spPr>
          <a:xfrm>
            <a:off x="311497" y="166483"/>
            <a:ext cx="10060802" cy="523220"/>
          </a:xfrm>
          <a:prstGeom prst="rect">
            <a:avLst/>
          </a:prstGeom>
          <a:noFill/>
        </p:spPr>
        <p:txBody>
          <a:bodyPr wrap="square" rtlCol="0">
            <a:spAutoFit/>
          </a:bodyPr>
          <a:lstStyle/>
          <a:p>
            <a:r>
              <a:rPr lang="en-US" altLang="ja-JP" sz="2800" b="1" dirty="0">
                <a:solidFill>
                  <a:schemeClr val="accent6"/>
                </a:solidFill>
              </a:rPr>
              <a:t>Recommendations from TT TWO for TOWS-WG consider</a:t>
            </a:r>
          </a:p>
        </p:txBody>
      </p:sp>
      <p:sp>
        <p:nvSpPr>
          <p:cNvPr id="3" name="Slide Number Placeholder 11">
            <a:extLst>
              <a:ext uri="{FF2B5EF4-FFF2-40B4-BE49-F238E27FC236}">
                <a16:creationId xmlns:a16="http://schemas.microsoft.com/office/drawing/2014/main" id="{7B5DEC97-45C4-950F-C79B-40569126D2C0}"/>
              </a:ext>
            </a:extLst>
          </p:cNvPr>
          <p:cNvSpPr txBox="1">
            <a:spLocks/>
          </p:cNvSpPr>
          <p:nvPr/>
        </p:nvSpPr>
        <p:spPr>
          <a:xfrm>
            <a:off x="11265324" y="6170045"/>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fld id="{0A9B6A28-65CE-43F1-965B-C33147E00D10}" type="slidenum">
              <a:rPr lang="en-US" smtClean="0">
                <a:solidFill>
                  <a:schemeClr val="bg1"/>
                </a:solidFill>
              </a:rPr>
              <a:pPr>
                <a:defRPr/>
              </a:pPr>
              <a:t>16</a:t>
            </a:fld>
            <a:endParaRPr lang="en-US" dirty="0">
              <a:solidFill>
                <a:schemeClr val="bg1"/>
              </a:solidFill>
            </a:endParaRPr>
          </a:p>
        </p:txBody>
      </p:sp>
    </p:spTree>
    <p:extLst>
      <p:ext uri="{BB962C8B-B14F-4D97-AF65-F5344CB8AC3E}">
        <p14:creationId xmlns:p14="http://schemas.microsoft.com/office/powerpoint/2010/main" val="600538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C5859A9-89B8-B99E-70D5-D305C3375406}"/>
              </a:ext>
            </a:extLst>
          </p:cNvPr>
          <p:cNvSpPr txBox="1">
            <a:spLocks/>
          </p:cNvSpPr>
          <p:nvPr/>
        </p:nvSpPr>
        <p:spPr>
          <a:xfrm>
            <a:off x="201981" y="1120590"/>
            <a:ext cx="10692161" cy="435133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buFont typeface="+mj-lt"/>
              <a:buAutoNum type="arabicPeriod"/>
            </a:pPr>
            <a:endParaRPr lang="en-US" sz="2000" b="1" dirty="0">
              <a:solidFill>
                <a:schemeClr val="accent6"/>
              </a:solidFill>
            </a:endParaRPr>
          </a:p>
          <a:p>
            <a:pPr algn="just">
              <a:spcBef>
                <a:spcPts val="1200"/>
              </a:spcBef>
              <a:tabLst>
                <a:tab pos="450215" algn="l"/>
              </a:tabLst>
            </a:pPr>
            <a:r>
              <a:rPr lang="en-GB" sz="2000" b="1" i="1" dirty="0">
                <a:latin typeface="Arial" panose="020B0604020202020204" pitchFamily="34" charset="0"/>
                <a:ea typeface="Arial" panose="020B0604020202020204" pitchFamily="34" charset="0"/>
              </a:rPr>
              <a:t>2. Products for Maritime Community:</a:t>
            </a:r>
            <a:endParaRPr lang="en-US" sz="2000" b="1" dirty="0">
              <a:effectLst/>
              <a:latin typeface="Times New Roman" panose="02020603050405020304" pitchFamily="18" charset="0"/>
              <a:ea typeface="SimSun" panose="02010600030101010101" pitchFamily="2" charset="-122"/>
            </a:endParaRPr>
          </a:p>
          <a:p>
            <a:pPr algn="just">
              <a:tabLst>
                <a:tab pos="450215" algn="l"/>
              </a:tabLst>
            </a:pPr>
            <a:r>
              <a:rPr lang="en-GB" sz="1800" i="1"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SimSun" panose="02010600030101010101" pitchFamily="2" charset="-122"/>
            </a:endParaRPr>
          </a:p>
          <a:p>
            <a:pPr lvl="0" algn="just">
              <a:lnSpc>
                <a:spcPct val="115000"/>
              </a:lnSpc>
              <a:spcAft>
                <a:spcPts val="1000"/>
              </a:spcAft>
              <a:tabLst>
                <a:tab pos="450215" algn="l"/>
                <a:tab pos="457200" algn="l"/>
              </a:tabLst>
            </a:pPr>
            <a:r>
              <a:rPr lang="en-US" sz="1800" b="1" u="none" strike="noStrike" dirty="0">
                <a:effectLst/>
                <a:latin typeface="Arial" panose="020B0604020202020204" pitchFamily="34" charset="0"/>
                <a:ea typeface="Arial" panose="020B0604020202020204" pitchFamily="34" charset="0"/>
              </a:rPr>
              <a:t>Noting</a:t>
            </a:r>
            <a:r>
              <a:rPr lang="en-US" sz="1800" u="none" strike="noStrike" dirty="0">
                <a:effectLst/>
                <a:latin typeface="Arial" panose="020B0604020202020204" pitchFamily="34" charset="0"/>
                <a:ea typeface="Arial" panose="020B0604020202020204" pitchFamily="34" charset="0"/>
              </a:rPr>
              <a:t> the requirement for vessels at sea to be aware while in transit of any potential tsunami hazard impacting their port of destination </a:t>
            </a:r>
          </a:p>
          <a:p>
            <a:pPr lvl="0" algn="just">
              <a:lnSpc>
                <a:spcPct val="115000"/>
              </a:lnSpc>
              <a:spcAft>
                <a:spcPts val="1000"/>
              </a:spcAft>
              <a:tabLst>
                <a:tab pos="450215" algn="l"/>
                <a:tab pos="457200" algn="l"/>
              </a:tabLst>
            </a:pPr>
            <a:r>
              <a:rPr lang="en-US" sz="1800" b="1" u="none" strike="noStrike" dirty="0">
                <a:effectLst/>
                <a:latin typeface="Arial" panose="020B0604020202020204" pitchFamily="34" charset="0"/>
                <a:ea typeface="Arial" panose="020B0604020202020204" pitchFamily="34" charset="0"/>
              </a:rPr>
              <a:t>Noting</a:t>
            </a:r>
            <a:r>
              <a:rPr lang="en-US" sz="1800" u="none" strike="noStrike" dirty="0">
                <a:effectLst/>
                <a:latin typeface="Arial" panose="020B0604020202020204" pitchFamily="34" charset="0"/>
                <a:ea typeface="Arial" panose="020B0604020202020204" pitchFamily="34" charset="0"/>
              </a:rPr>
              <a:t> NAVAREAs are the maritime geographic areas in which various governments are responsible for navigation and weather warnings</a:t>
            </a:r>
          </a:p>
          <a:p>
            <a:pPr lvl="0" algn="just">
              <a:lnSpc>
                <a:spcPct val="115000"/>
              </a:lnSpc>
              <a:spcAft>
                <a:spcPts val="1000"/>
              </a:spcAft>
              <a:tabLst>
                <a:tab pos="450215" algn="l"/>
                <a:tab pos="457200" algn="l"/>
              </a:tabLst>
            </a:pPr>
            <a:r>
              <a:rPr lang="en-US" sz="1800" b="1" dirty="0">
                <a:latin typeface="Arial" panose="020B0604020202020204" pitchFamily="34" charset="0"/>
                <a:ea typeface="Arial" panose="020B0604020202020204" pitchFamily="34" charset="0"/>
              </a:rPr>
              <a:t>Noting</a:t>
            </a:r>
            <a:r>
              <a:rPr lang="en-US" sz="1800" dirty="0">
                <a:latin typeface="Arial" panose="020B0604020202020204" pitchFamily="34" charset="0"/>
                <a:ea typeface="Arial" panose="020B0604020202020204" pitchFamily="34" charset="0"/>
              </a:rPr>
              <a:t> concerns raised by some International Hydrographic Organisation (IHO) NAVAREA operators responsible for advising vessels at sea of navigational hazards of difficulties they have in interpreting tsunami warnings to develop advice for mariners</a:t>
            </a:r>
            <a:endParaRPr lang="en-US" sz="1800" u="none" strike="noStrike" dirty="0">
              <a:effectLst/>
              <a:latin typeface="Arial" panose="020B0604020202020204" pitchFamily="34" charset="0"/>
              <a:ea typeface="Arial" panose="020B0604020202020204" pitchFamily="34" charset="0"/>
            </a:endParaRPr>
          </a:p>
          <a:p>
            <a:pPr algn="just">
              <a:lnSpc>
                <a:spcPct val="115000"/>
              </a:lnSpc>
              <a:spcAft>
                <a:spcPts val="1000"/>
              </a:spcAft>
              <a:tabLst>
                <a:tab pos="450215" algn="l"/>
                <a:tab pos="457200" algn="l"/>
              </a:tabLst>
            </a:pPr>
            <a:r>
              <a:rPr lang="en-US" sz="1800" b="1" dirty="0">
                <a:latin typeface="Arial" panose="020B0604020202020204" pitchFamily="34" charset="0"/>
                <a:ea typeface="Arial" panose="020B0604020202020204" pitchFamily="34" charset="0"/>
              </a:rPr>
              <a:t>Noting</a:t>
            </a:r>
            <a:r>
              <a:rPr lang="en-US" sz="1800" dirty="0">
                <a:latin typeface="Arial" panose="020B0604020202020204" pitchFamily="34" charset="0"/>
                <a:ea typeface="Arial" panose="020B0604020202020204" pitchFamily="34" charset="0"/>
              </a:rPr>
              <a:t> with appreciation the work of the TT TWO in developing </a:t>
            </a:r>
            <a:r>
              <a:rPr lang="en-US" sz="1800" dirty="0" err="1">
                <a:latin typeface="Arial" panose="020B0604020202020204" pitchFamily="34" charset="0"/>
                <a:ea typeface="Arial" panose="020B0604020202020204" pitchFamily="34" charset="0"/>
              </a:rPr>
              <a:t>specialised</a:t>
            </a:r>
            <a:r>
              <a:rPr lang="en-US" sz="1800" dirty="0">
                <a:latin typeface="Arial" panose="020B0604020202020204" pitchFamily="34" charset="0"/>
                <a:ea typeface="Arial" panose="020B0604020202020204" pitchFamily="34" charset="0"/>
              </a:rPr>
              <a:t> TSP bulletins for the maritime community in consultation with the IHO Sub-Committee on the World-Wide Navigational Warning Service (WWNWS-SC)</a:t>
            </a:r>
            <a:endParaRPr lang="en-US" sz="1800" u="none" strike="noStrike" dirty="0">
              <a:effectLst/>
              <a:latin typeface="Arial" panose="020B0604020202020204" pitchFamily="34" charset="0"/>
              <a:ea typeface="Arial" panose="020B0604020202020204" pitchFamily="34" charset="0"/>
            </a:endParaRPr>
          </a:p>
          <a:p>
            <a:pPr lvl="0" algn="just">
              <a:lnSpc>
                <a:spcPct val="115000"/>
              </a:lnSpc>
              <a:spcAft>
                <a:spcPts val="1000"/>
              </a:spcAft>
              <a:tabLst>
                <a:tab pos="450215" algn="l"/>
                <a:tab pos="457200" algn="l"/>
              </a:tabLst>
            </a:pPr>
            <a:endParaRPr lang="en-US" sz="1800" u="none" strike="noStrike" dirty="0">
              <a:effectLst/>
              <a:latin typeface="Times New Roman" panose="02020603050405020304" pitchFamily="18" charset="0"/>
              <a:ea typeface="SimSun" panose="02010600030101010101" pitchFamily="2" charset="-122"/>
            </a:endParaRPr>
          </a:p>
          <a:p>
            <a:endParaRPr lang="en-ID" sz="2600" dirty="0"/>
          </a:p>
        </p:txBody>
      </p:sp>
      <p:sp>
        <p:nvSpPr>
          <p:cNvPr id="14" name="TextBox 13">
            <a:extLst>
              <a:ext uri="{FF2B5EF4-FFF2-40B4-BE49-F238E27FC236}">
                <a16:creationId xmlns:a16="http://schemas.microsoft.com/office/drawing/2014/main" id="{E6632669-2DA6-86D6-007F-653140AF79A6}"/>
              </a:ext>
            </a:extLst>
          </p:cNvPr>
          <p:cNvSpPr txBox="1"/>
          <p:nvPr/>
        </p:nvSpPr>
        <p:spPr>
          <a:xfrm>
            <a:off x="311497" y="166483"/>
            <a:ext cx="10106667" cy="523220"/>
          </a:xfrm>
          <a:prstGeom prst="rect">
            <a:avLst/>
          </a:prstGeom>
          <a:noFill/>
        </p:spPr>
        <p:txBody>
          <a:bodyPr wrap="square" rtlCol="0">
            <a:spAutoFit/>
          </a:bodyPr>
          <a:lstStyle/>
          <a:p>
            <a:r>
              <a:rPr lang="en-US" sz="2800" b="1" dirty="0">
                <a:solidFill>
                  <a:schemeClr val="accent6"/>
                </a:solidFill>
              </a:rPr>
              <a:t>Recommendations from TT TWO for TOWS-WG consider</a:t>
            </a:r>
          </a:p>
        </p:txBody>
      </p:sp>
      <p:sp>
        <p:nvSpPr>
          <p:cNvPr id="3" name="Slide Number Placeholder 11">
            <a:extLst>
              <a:ext uri="{FF2B5EF4-FFF2-40B4-BE49-F238E27FC236}">
                <a16:creationId xmlns:a16="http://schemas.microsoft.com/office/drawing/2014/main" id="{7B5DEC97-45C4-950F-C79B-40569126D2C0}"/>
              </a:ext>
            </a:extLst>
          </p:cNvPr>
          <p:cNvSpPr txBox="1">
            <a:spLocks/>
          </p:cNvSpPr>
          <p:nvPr/>
        </p:nvSpPr>
        <p:spPr>
          <a:xfrm>
            <a:off x="11265324" y="6170045"/>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fld id="{0A9B6A28-65CE-43F1-965B-C33147E00D10}" type="slidenum">
              <a:rPr lang="en-US" smtClean="0">
                <a:solidFill>
                  <a:schemeClr val="bg1"/>
                </a:solidFill>
              </a:rPr>
              <a:pPr>
                <a:defRPr/>
              </a:pPr>
              <a:t>17</a:t>
            </a:fld>
            <a:endParaRPr lang="en-US" dirty="0">
              <a:solidFill>
                <a:schemeClr val="bg1"/>
              </a:solidFill>
            </a:endParaRPr>
          </a:p>
        </p:txBody>
      </p:sp>
    </p:spTree>
    <p:extLst>
      <p:ext uri="{BB962C8B-B14F-4D97-AF65-F5344CB8AC3E}">
        <p14:creationId xmlns:p14="http://schemas.microsoft.com/office/powerpoint/2010/main" val="1622866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C5859A9-89B8-B99E-70D5-D305C3375406}"/>
              </a:ext>
            </a:extLst>
          </p:cNvPr>
          <p:cNvSpPr txBox="1">
            <a:spLocks/>
          </p:cNvSpPr>
          <p:nvPr/>
        </p:nvSpPr>
        <p:spPr>
          <a:xfrm>
            <a:off x="201981" y="1120590"/>
            <a:ext cx="10692161" cy="435133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buFont typeface="+mj-lt"/>
              <a:buAutoNum type="arabicPeriod"/>
            </a:pPr>
            <a:endParaRPr lang="en-US" sz="2000" b="1" dirty="0">
              <a:solidFill>
                <a:schemeClr val="accent6"/>
              </a:solidFill>
            </a:endParaRPr>
          </a:p>
          <a:p>
            <a:pPr algn="just">
              <a:spcBef>
                <a:spcPts val="1200"/>
              </a:spcBef>
              <a:tabLst>
                <a:tab pos="450215" algn="l"/>
              </a:tabLst>
            </a:pPr>
            <a:r>
              <a:rPr lang="en-GB" sz="2000" b="1" i="1" dirty="0">
                <a:latin typeface="Arial" panose="020B0604020202020204" pitchFamily="34" charset="0"/>
                <a:ea typeface="Arial" panose="020B0604020202020204" pitchFamily="34" charset="0"/>
              </a:rPr>
              <a:t>2. Products for Maritime Community (</a:t>
            </a:r>
            <a:r>
              <a:rPr lang="en-GB" sz="2000" b="1" i="1" dirty="0" err="1">
                <a:latin typeface="Arial" panose="020B0604020202020204" pitchFamily="34" charset="0"/>
                <a:ea typeface="Arial" panose="020B0604020202020204" pitchFamily="34" charset="0"/>
              </a:rPr>
              <a:t>cont</a:t>
            </a:r>
            <a:r>
              <a:rPr lang="en-GB" sz="2000" b="1" i="1" dirty="0">
                <a:latin typeface="Arial" panose="020B0604020202020204" pitchFamily="34" charset="0"/>
                <a:ea typeface="Arial" panose="020B0604020202020204" pitchFamily="34" charset="0"/>
              </a:rPr>
              <a:t>)</a:t>
            </a:r>
            <a:endParaRPr lang="en-US" sz="2000" b="1" dirty="0">
              <a:effectLst/>
              <a:latin typeface="Times New Roman" panose="02020603050405020304" pitchFamily="18" charset="0"/>
              <a:ea typeface="SimSun" panose="02010600030101010101" pitchFamily="2" charset="-122"/>
            </a:endParaRPr>
          </a:p>
          <a:p>
            <a:pPr algn="just">
              <a:tabLst>
                <a:tab pos="450215" algn="l"/>
              </a:tabLst>
            </a:pPr>
            <a:r>
              <a:rPr lang="en-GB" sz="1800" i="1"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SimSun" panose="02010600030101010101" pitchFamily="2" charset="-122"/>
            </a:endParaRPr>
          </a:p>
          <a:p>
            <a:pPr lvl="0" algn="just">
              <a:lnSpc>
                <a:spcPct val="115000"/>
              </a:lnSpc>
              <a:spcAft>
                <a:spcPts val="1000"/>
              </a:spcAft>
              <a:tabLst>
                <a:tab pos="450215" algn="l"/>
                <a:tab pos="457200" algn="l"/>
              </a:tabLst>
            </a:pPr>
            <a:r>
              <a:rPr lang="en-US" sz="1800" b="1" u="none" strike="noStrike" dirty="0">
                <a:effectLst/>
                <a:latin typeface="Arial" panose="020B0604020202020204" pitchFamily="34" charset="0"/>
                <a:ea typeface="Arial" panose="020B0604020202020204" pitchFamily="34" charset="0"/>
              </a:rPr>
              <a:t>Requests TSPs:</a:t>
            </a:r>
          </a:p>
          <a:p>
            <a:pPr marL="342900" lvl="0" indent="-342900" algn="just">
              <a:lnSpc>
                <a:spcPct val="115000"/>
              </a:lnSpc>
              <a:spcAft>
                <a:spcPts val="1000"/>
              </a:spcAft>
              <a:buFont typeface="+mj-lt"/>
              <a:buAutoNum type="alphaLcParenR"/>
              <a:tabLst>
                <a:tab pos="450215" algn="l"/>
                <a:tab pos="457200" algn="l"/>
              </a:tabLst>
            </a:pPr>
            <a:r>
              <a:rPr lang="en-US" sz="1800" u="none" strike="noStrike" dirty="0">
                <a:effectLst/>
                <a:latin typeface="Arial" panose="020B0604020202020204" pitchFamily="34" charset="0"/>
                <a:ea typeface="Arial" panose="020B0604020202020204" pitchFamily="34" charset="0"/>
              </a:rPr>
              <a:t>Trial dissemination of maritime bulletins to respective NAVAREA operators in their Area of Service (</a:t>
            </a:r>
            <a:r>
              <a:rPr lang="en-US" sz="1800" u="none" strike="noStrike" dirty="0" err="1">
                <a:effectLst/>
                <a:latin typeface="Arial" panose="020B0604020202020204" pitchFamily="34" charset="0"/>
                <a:ea typeface="Arial" panose="020B0604020202020204" pitchFamily="34" charset="0"/>
              </a:rPr>
              <a:t>AoS</a:t>
            </a:r>
            <a:r>
              <a:rPr lang="en-US" sz="1800" u="none" strike="noStrike" dirty="0">
                <a:effectLst/>
                <a:latin typeface="Arial" panose="020B0604020202020204" pitchFamily="34" charset="0"/>
                <a:ea typeface="Arial" panose="020B0604020202020204" pitchFamily="34" charset="0"/>
              </a:rPr>
              <a:t>) in second half of 2024 for full operational implementation by 1 January 2025.</a:t>
            </a:r>
          </a:p>
          <a:p>
            <a:pPr lvl="0" algn="just">
              <a:lnSpc>
                <a:spcPct val="115000"/>
              </a:lnSpc>
              <a:spcAft>
                <a:spcPts val="1000"/>
              </a:spcAft>
              <a:tabLst>
                <a:tab pos="450215" algn="l"/>
                <a:tab pos="457200" algn="l"/>
              </a:tabLst>
            </a:pPr>
            <a:r>
              <a:rPr lang="en-US" sz="1800" b="1" dirty="0">
                <a:latin typeface="Arial" panose="020B0604020202020204" pitchFamily="34" charset="0"/>
                <a:ea typeface="Arial" panose="020B0604020202020204" pitchFamily="34" charset="0"/>
              </a:rPr>
              <a:t>Requests the Secretariat:</a:t>
            </a:r>
          </a:p>
          <a:p>
            <a:pPr marL="342900" lvl="0" indent="-342900" algn="just">
              <a:lnSpc>
                <a:spcPct val="115000"/>
              </a:lnSpc>
              <a:spcAft>
                <a:spcPts val="1000"/>
              </a:spcAft>
              <a:buFont typeface="+mj-lt"/>
              <a:buAutoNum type="alphaLcParenR"/>
              <a:tabLst>
                <a:tab pos="450215" algn="l"/>
                <a:tab pos="457200" algn="l"/>
              </a:tabLst>
            </a:pPr>
            <a:r>
              <a:rPr lang="en-US" sz="1800" dirty="0" err="1">
                <a:latin typeface="Arial" panose="020B0604020202020204" pitchFamily="34" charset="0"/>
                <a:ea typeface="Arial" panose="020B0604020202020204" pitchFamily="34" charset="0"/>
              </a:rPr>
              <a:t>Organise</a:t>
            </a:r>
            <a:r>
              <a:rPr lang="en-US" sz="1800" dirty="0">
                <a:latin typeface="Arial" panose="020B0604020202020204" pitchFamily="34" charset="0"/>
                <a:ea typeface="Arial" panose="020B0604020202020204" pitchFamily="34" charset="0"/>
              </a:rPr>
              <a:t> webinars for the NAVEAREA Operators for each ICG to introduced the new service and products in first half of 2024</a:t>
            </a:r>
          </a:p>
          <a:p>
            <a:pPr marL="342900" lvl="0" indent="-342900" algn="just">
              <a:lnSpc>
                <a:spcPct val="115000"/>
              </a:lnSpc>
              <a:spcAft>
                <a:spcPts val="1000"/>
              </a:spcAft>
              <a:buFont typeface="+mj-lt"/>
              <a:buAutoNum type="alphaLcParenR"/>
              <a:tabLst>
                <a:tab pos="450215" algn="l"/>
                <a:tab pos="457200" algn="l"/>
              </a:tabLst>
            </a:pPr>
            <a:r>
              <a:rPr lang="en-US" sz="1800" dirty="0">
                <a:latin typeface="Arial" panose="020B0604020202020204" pitchFamily="34" charset="0"/>
                <a:ea typeface="Arial" panose="020B0604020202020204" pitchFamily="34" charset="0"/>
              </a:rPr>
              <a:t>Obtain and advise TSPs of the contact information for their respective NAVAREA Operators to disseminate the new maritime bulletins</a:t>
            </a:r>
          </a:p>
          <a:p>
            <a:pPr lvl="0" algn="just">
              <a:lnSpc>
                <a:spcPct val="115000"/>
              </a:lnSpc>
              <a:spcAft>
                <a:spcPts val="1000"/>
              </a:spcAft>
              <a:tabLst>
                <a:tab pos="450215" algn="l"/>
                <a:tab pos="457200" algn="l"/>
              </a:tabLst>
            </a:pPr>
            <a:endParaRPr lang="en-US" sz="1800" u="none" strike="noStrike" dirty="0">
              <a:effectLst/>
              <a:latin typeface="Arial" panose="020B0604020202020204" pitchFamily="34" charset="0"/>
              <a:ea typeface="Arial" panose="020B0604020202020204" pitchFamily="34" charset="0"/>
            </a:endParaRPr>
          </a:p>
          <a:p>
            <a:pPr lvl="0" algn="just">
              <a:lnSpc>
                <a:spcPct val="115000"/>
              </a:lnSpc>
              <a:spcAft>
                <a:spcPts val="1000"/>
              </a:spcAft>
              <a:tabLst>
                <a:tab pos="450215" algn="l"/>
                <a:tab pos="457200" algn="l"/>
              </a:tabLst>
            </a:pPr>
            <a:endParaRPr lang="en-US" sz="1800" u="none" strike="noStrike" dirty="0">
              <a:effectLst/>
              <a:latin typeface="Times New Roman" panose="02020603050405020304" pitchFamily="18" charset="0"/>
              <a:ea typeface="SimSun" panose="02010600030101010101" pitchFamily="2" charset="-122"/>
            </a:endParaRPr>
          </a:p>
          <a:p>
            <a:endParaRPr lang="en-ID" sz="2600" dirty="0"/>
          </a:p>
        </p:txBody>
      </p:sp>
      <p:sp>
        <p:nvSpPr>
          <p:cNvPr id="14" name="TextBox 13">
            <a:extLst>
              <a:ext uri="{FF2B5EF4-FFF2-40B4-BE49-F238E27FC236}">
                <a16:creationId xmlns:a16="http://schemas.microsoft.com/office/drawing/2014/main" id="{E6632669-2DA6-86D6-007F-653140AF79A6}"/>
              </a:ext>
            </a:extLst>
          </p:cNvPr>
          <p:cNvSpPr txBox="1"/>
          <p:nvPr/>
        </p:nvSpPr>
        <p:spPr>
          <a:xfrm>
            <a:off x="311497" y="166483"/>
            <a:ext cx="10106667" cy="523220"/>
          </a:xfrm>
          <a:prstGeom prst="rect">
            <a:avLst/>
          </a:prstGeom>
          <a:noFill/>
        </p:spPr>
        <p:txBody>
          <a:bodyPr wrap="square" rtlCol="0">
            <a:spAutoFit/>
          </a:bodyPr>
          <a:lstStyle/>
          <a:p>
            <a:r>
              <a:rPr lang="en-US" sz="2800" b="1" dirty="0">
                <a:solidFill>
                  <a:schemeClr val="accent6"/>
                </a:solidFill>
              </a:rPr>
              <a:t>Recommendations from TT TWO for TOWS-WG consider</a:t>
            </a:r>
          </a:p>
        </p:txBody>
      </p:sp>
      <p:sp>
        <p:nvSpPr>
          <p:cNvPr id="3" name="Slide Number Placeholder 11">
            <a:extLst>
              <a:ext uri="{FF2B5EF4-FFF2-40B4-BE49-F238E27FC236}">
                <a16:creationId xmlns:a16="http://schemas.microsoft.com/office/drawing/2014/main" id="{7B5DEC97-45C4-950F-C79B-40569126D2C0}"/>
              </a:ext>
            </a:extLst>
          </p:cNvPr>
          <p:cNvSpPr txBox="1">
            <a:spLocks/>
          </p:cNvSpPr>
          <p:nvPr/>
        </p:nvSpPr>
        <p:spPr>
          <a:xfrm>
            <a:off x="11265324" y="6170045"/>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fld id="{0A9B6A28-65CE-43F1-965B-C33147E00D10}" type="slidenum">
              <a:rPr lang="en-US" smtClean="0">
                <a:solidFill>
                  <a:schemeClr val="bg1"/>
                </a:solidFill>
              </a:rPr>
              <a:pPr>
                <a:defRPr/>
              </a:pPr>
              <a:t>18</a:t>
            </a:fld>
            <a:endParaRPr lang="en-US" dirty="0">
              <a:solidFill>
                <a:schemeClr val="bg1"/>
              </a:solidFill>
            </a:endParaRPr>
          </a:p>
        </p:txBody>
      </p:sp>
    </p:spTree>
    <p:extLst>
      <p:ext uri="{BB962C8B-B14F-4D97-AF65-F5344CB8AC3E}">
        <p14:creationId xmlns:p14="http://schemas.microsoft.com/office/powerpoint/2010/main" val="1416315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C5859A9-89B8-B99E-70D5-D305C3375406}"/>
              </a:ext>
            </a:extLst>
          </p:cNvPr>
          <p:cNvSpPr txBox="1">
            <a:spLocks/>
          </p:cNvSpPr>
          <p:nvPr/>
        </p:nvSpPr>
        <p:spPr>
          <a:xfrm>
            <a:off x="201981" y="1120590"/>
            <a:ext cx="10692161" cy="435133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buFont typeface="+mj-lt"/>
              <a:buAutoNum type="arabicPeriod"/>
            </a:pPr>
            <a:endParaRPr lang="en-US" sz="2000" b="1" dirty="0">
              <a:solidFill>
                <a:schemeClr val="accent6"/>
              </a:solidFill>
            </a:endParaRPr>
          </a:p>
          <a:p>
            <a:pPr algn="just">
              <a:spcBef>
                <a:spcPts val="1200"/>
              </a:spcBef>
              <a:tabLst>
                <a:tab pos="450215" algn="l"/>
              </a:tabLst>
            </a:pPr>
            <a:r>
              <a:rPr lang="en-GB" sz="2000" b="1" i="1" dirty="0">
                <a:latin typeface="Arial" panose="020B0604020202020204" pitchFamily="34" charset="0"/>
                <a:ea typeface="Arial" panose="020B0604020202020204" pitchFamily="34" charset="0"/>
              </a:rPr>
              <a:t>3. </a:t>
            </a:r>
            <a:r>
              <a:rPr lang="en-US" sz="2000" b="1" i="1" dirty="0">
                <a:latin typeface="Arial" panose="020B0604020202020204" pitchFamily="34" charset="0"/>
                <a:ea typeface="Arial" panose="020B0604020202020204" pitchFamily="34" charset="0"/>
              </a:rPr>
              <a:t>Global Services Definition Document</a:t>
            </a:r>
            <a:endParaRPr lang="en-US" sz="2000" b="1" dirty="0">
              <a:effectLst/>
              <a:latin typeface="Times New Roman" panose="02020603050405020304" pitchFamily="18" charset="0"/>
              <a:ea typeface="SimSun" panose="02010600030101010101" pitchFamily="2" charset="-122"/>
            </a:endParaRPr>
          </a:p>
          <a:p>
            <a:pPr algn="just">
              <a:tabLst>
                <a:tab pos="450215" algn="l"/>
              </a:tabLst>
            </a:pPr>
            <a:r>
              <a:rPr lang="en-GB" sz="1800" i="1"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SimSun" panose="02010600030101010101" pitchFamily="2" charset="-122"/>
            </a:endParaRPr>
          </a:p>
          <a:p>
            <a:pPr lvl="0" algn="just">
              <a:lnSpc>
                <a:spcPct val="115000"/>
              </a:lnSpc>
              <a:spcAft>
                <a:spcPts val="1000"/>
              </a:spcAft>
              <a:tabLst>
                <a:tab pos="450215" algn="l"/>
                <a:tab pos="457200" algn="l"/>
              </a:tabLst>
            </a:pPr>
            <a:r>
              <a:rPr lang="en-US" sz="1800" b="1" u="none" strike="noStrike" dirty="0">
                <a:effectLst/>
                <a:latin typeface="Arial" panose="020B0604020202020204" pitchFamily="34" charset="0"/>
                <a:ea typeface="Arial" panose="020B0604020202020204" pitchFamily="34" charset="0"/>
              </a:rPr>
              <a:t>Notes with appreciation</a:t>
            </a:r>
            <a:r>
              <a:rPr lang="en-US" sz="1800" b="1" dirty="0">
                <a:latin typeface="Arial" panose="020B0604020202020204" pitchFamily="34" charset="0"/>
                <a:ea typeface="Arial" panose="020B0604020202020204" pitchFamily="34" charset="0"/>
              </a:rPr>
              <a:t> </a:t>
            </a:r>
            <a:r>
              <a:rPr lang="en-US" sz="1800" dirty="0">
                <a:latin typeface="Arial" panose="020B0604020202020204" pitchFamily="34" charset="0"/>
                <a:ea typeface="Arial" panose="020B0604020202020204" pitchFamily="34" charset="0"/>
              </a:rPr>
              <a:t>the work of Chip McCreery in drafting an extensive update to the Global Services Definition Document  </a:t>
            </a:r>
          </a:p>
          <a:p>
            <a:pPr lvl="0" algn="just">
              <a:lnSpc>
                <a:spcPct val="115000"/>
              </a:lnSpc>
              <a:spcAft>
                <a:spcPts val="1000"/>
              </a:spcAft>
              <a:tabLst>
                <a:tab pos="450215" algn="l"/>
                <a:tab pos="457200" algn="l"/>
              </a:tabLst>
            </a:pPr>
            <a:r>
              <a:rPr lang="en-US" sz="1800" b="1" u="none" strike="noStrike" dirty="0">
                <a:effectLst/>
                <a:latin typeface="Arial" panose="020B0604020202020204" pitchFamily="34" charset="0"/>
                <a:ea typeface="Arial" panose="020B0604020202020204" pitchFamily="34" charset="0"/>
              </a:rPr>
              <a:t>Requests</a:t>
            </a:r>
            <a:r>
              <a:rPr lang="en-US" sz="1800" b="1" dirty="0">
                <a:latin typeface="Arial" panose="020B0604020202020204" pitchFamily="34" charset="0"/>
                <a:ea typeface="Arial" panose="020B0604020202020204" pitchFamily="34" charset="0"/>
              </a:rPr>
              <a:t> the </a:t>
            </a:r>
            <a:r>
              <a:rPr lang="en-US" sz="1800" dirty="0">
                <a:latin typeface="Arial" panose="020B0604020202020204" pitchFamily="34" charset="0"/>
                <a:ea typeface="Arial" panose="020B0604020202020204" pitchFamily="34" charset="0"/>
              </a:rPr>
              <a:t>Secretariat distribute the latest draft to members of the TT TWO for review and feedback by the end of April 2024</a:t>
            </a:r>
            <a:endParaRPr lang="en-US" sz="1800" u="none" strike="noStrike" dirty="0">
              <a:effectLst/>
              <a:latin typeface="Arial" panose="020B0604020202020204" pitchFamily="34" charset="0"/>
              <a:ea typeface="Arial" panose="020B0604020202020204" pitchFamily="34" charset="0"/>
            </a:endParaRPr>
          </a:p>
          <a:p>
            <a:pPr lvl="0" algn="just">
              <a:lnSpc>
                <a:spcPct val="115000"/>
              </a:lnSpc>
              <a:spcAft>
                <a:spcPts val="1000"/>
              </a:spcAft>
              <a:tabLst>
                <a:tab pos="450215" algn="l"/>
                <a:tab pos="457200" algn="l"/>
              </a:tabLst>
            </a:pPr>
            <a:endParaRPr lang="en-US" sz="1800" u="none" strike="noStrike" dirty="0">
              <a:effectLst/>
              <a:latin typeface="Arial" panose="020B0604020202020204" pitchFamily="34" charset="0"/>
              <a:ea typeface="Arial" panose="020B0604020202020204" pitchFamily="34" charset="0"/>
            </a:endParaRPr>
          </a:p>
          <a:p>
            <a:pPr lvl="0" algn="just">
              <a:lnSpc>
                <a:spcPct val="115000"/>
              </a:lnSpc>
              <a:spcAft>
                <a:spcPts val="1000"/>
              </a:spcAft>
              <a:tabLst>
                <a:tab pos="450215" algn="l"/>
                <a:tab pos="457200" algn="l"/>
              </a:tabLst>
            </a:pPr>
            <a:endParaRPr lang="en-US" sz="1800" u="none" strike="noStrike" dirty="0">
              <a:effectLst/>
              <a:latin typeface="Times New Roman" panose="02020603050405020304" pitchFamily="18" charset="0"/>
              <a:ea typeface="SimSun" panose="02010600030101010101" pitchFamily="2" charset="-122"/>
            </a:endParaRPr>
          </a:p>
          <a:p>
            <a:endParaRPr lang="en-ID" sz="2600" dirty="0"/>
          </a:p>
        </p:txBody>
      </p:sp>
      <p:sp>
        <p:nvSpPr>
          <p:cNvPr id="14" name="TextBox 13">
            <a:extLst>
              <a:ext uri="{FF2B5EF4-FFF2-40B4-BE49-F238E27FC236}">
                <a16:creationId xmlns:a16="http://schemas.microsoft.com/office/drawing/2014/main" id="{E6632669-2DA6-86D6-007F-653140AF79A6}"/>
              </a:ext>
            </a:extLst>
          </p:cNvPr>
          <p:cNvSpPr txBox="1"/>
          <p:nvPr/>
        </p:nvSpPr>
        <p:spPr>
          <a:xfrm>
            <a:off x="311497" y="166483"/>
            <a:ext cx="10106667" cy="523220"/>
          </a:xfrm>
          <a:prstGeom prst="rect">
            <a:avLst/>
          </a:prstGeom>
          <a:noFill/>
        </p:spPr>
        <p:txBody>
          <a:bodyPr wrap="square" rtlCol="0">
            <a:spAutoFit/>
          </a:bodyPr>
          <a:lstStyle/>
          <a:p>
            <a:r>
              <a:rPr lang="en-US" sz="2800" b="1" dirty="0">
                <a:solidFill>
                  <a:schemeClr val="accent6"/>
                </a:solidFill>
              </a:rPr>
              <a:t>Recommendations from TT TWO for TOWS-WG consider</a:t>
            </a:r>
          </a:p>
        </p:txBody>
      </p:sp>
      <p:sp>
        <p:nvSpPr>
          <p:cNvPr id="3" name="Slide Number Placeholder 11">
            <a:extLst>
              <a:ext uri="{FF2B5EF4-FFF2-40B4-BE49-F238E27FC236}">
                <a16:creationId xmlns:a16="http://schemas.microsoft.com/office/drawing/2014/main" id="{7B5DEC97-45C4-950F-C79B-40569126D2C0}"/>
              </a:ext>
            </a:extLst>
          </p:cNvPr>
          <p:cNvSpPr txBox="1">
            <a:spLocks/>
          </p:cNvSpPr>
          <p:nvPr/>
        </p:nvSpPr>
        <p:spPr>
          <a:xfrm>
            <a:off x="11265324" y="6170045"/>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fld id="{0A9B6A28-65CE-43F1-965B-C33147E00D10}" type="slidenum">
              <a:rPr lang="en-US" smtClean="0">
                <a:solidFill>
                  <a:schemeClr val="bg1"/>
                </a:solidFill>
              </a:rPr>
              <a:pPr>
                <a:defRPr/>
              </a:pPr>
              <a:t>19</a:t>
            </a:fld>
            <a:endParaRPr lang="en-US" dirty="0">
              <a:solidFill>
                <a:schemeClr val="bg1"/>
              </a:solidFill>
            </a:endParaRPr>
          </a:p>
        </p:txBody>
      </p:sp>
    </p:spTree>
    <p:extLst>
      <p:ext uri="{BB962C8B-B14F-4D97-AF65-F5344CB8AC3E}">
        <p14:creationId xmlns:p14="http://schemas.microsoft.com/office/powerpoint/2010/main" val="366000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a:extLst>
              <a:ext uri="{FF2B5EF4-FFF2-40B4-BE49-F238E27FC236}">
                <a16:creationId xmlns:a16="http://schemas.microsoft.com/office/drawing/2014/main" id="{24343B4A-C1A2-151F-EFEF-AF65447C8AA6}"/>
              </a:ext>
            </a:extLst>
          </p:cNvPr>
          <p:cNvSpPr txBox="1"/>
          <p:nvPr/>
        </p:nvSpPr>
        <p:spPr>
          <a:xfrm>
            <a:off x="311497" y="166483"/>
            <a:ext cx="10166003" cy="461665"/>
          </a:xfrm>
          <a:prstGeom prst="rect">
            <a:avLst/>
          </a:prstGeom>
          <a:noFill/>
        </p:spPr>
        <p:txBody>
          <a:bodyPr wrap="square" rtlCol="0">
            <a:spAutoFit/>
          </a:bodyPr>
          <a:lstStyle/>
          <a:p>
            <a:r>
              <a:rPr lang="en-US" sz="2400" b="1" dirty="0">
                <a:solidFill>
                  <a:schemeClr val="accent6"/>
                </a:solidFill>
              </a:rPr>
              <a:t>Agenda of the Joint Meeting with TTDMP and Agenda of TTTWO</a:t>
            </a:r>
          </a:p>
        </p:txBody>
      </p:sp>
      <p:sp>
        <p:nvSpPr>
          <p:cNvPr id="6" name="テキスト ボックス 5">
            <a:extLst>
              <a:ext uri="{FF2B5EF4-FFF2-40B4-BE49-F238E27FC236}">
                <a16:creationId xmlns:a16="http://schemas.microsoft.com/office/drawing/2014/main" id="{5BADBEB7-AD40-29C9-D13F-7B493CD1F4CC}"/>
              </a:ext>
            </a:extLst>
          </p:cNvPr>
          <p:cNvSpPr txBox="1"/>
          <p:nvPr/>
        </p:nvSpPr>
        <p:spPr>
          <a:xfrm>
            <a:off x="440141" y="1811170"/>
            <a:ext cx="5032612" cy="4031873"/>
          </a:xfrm>
          <a:prstGeom prst="rect">
            <a:avLst/>
          </a:prstGeom>
          <a:noFill/>
          <a:ln>
            <a:solidFill>
              <a:schemeClr val="tx2"/>
            </a:solidFill>
          </a:ln>
        </p:spPr>
        <p:txBody>
          <a:bodyPr wrap="square">
            <a:spAutoFit/>
          </a:bodyPr>
          <a:lstStyle/>
          <a:p>
            <a:pPr marL="228600" indent="-228600">
              <a:buFont typeface="+mj-lt"/>
              <a:buAutoNum type="arabicPeriod"/>
            </a:pPr>
            <a:r>
              <a:rPr lang="en-US" altLang="ja-JP" sz="1600" i="0" u="none" strike="noStrike" baseline="0" dirty="0">
                <a:solidFill>
                  <a:srgbClr val="000000"/>
                </a:solidFill>
                <a:latin typeface="+mj-lt"/>
              </a:rPr>
              <a:t>Welcome &amp; Introductions </a:t>
            </a:r>
          </a:p>
          <a:p>
            <a:pPr marL="228600" indent="-228600">
              <a:buFont typeface="+mj-lt"/>
              <a:buAutoNum type="arabicPeriod"/>
            </a:pPr>
            <a:r>
              <a:rPr lang="fr-FR" altLang="ja-JP" sz="1600" i="0" u="none" strike="noStrike" baseline="0" dirty="0">
                <a:solidFill>
                  <a:srgbClr val="000000"/>
                </a:solidFill>
                <a:latin typeface="+mj-lt"/>
              </a:rPr>
              <a:t>Session Organisation </a:t>
            </a:r>
          </a:p>
          <a:p>
            <a:pPr marL="228600" indent="-228600">
              <a:buFont typeface="+mj-lt"/>
              <a:buAutoNum type="arabicPeriod"/>
            </a:pPr>
            <a:r>
              <a:rPr lang="en-US" altLang="ja-JP" sz="1600" i="0" u="sng" strike="noStrike" baseline="0" dirty="0">
                <a:solidFill>
                  <a:srgbClr val="000000"/>
                </a:solidFill>
                <a:latin typeface="+mj-lt"/>
              </a:rPr>
              <a:t>Wave Exercises and Significant Tsunami Events in each ICG </a:t>
            </a:r>
          </a:p>
          <a:p>
            <a:pPr marL="228600" indent="-228600">
              <a:buFont typeface="+mj-lt"/>
              <a:buAutoNum type="arabicPeriod"/>
            </a:pPr>
            <a:r>
              <a:rPr lang="en-US" altLang="ja-JP" sz="1600" i="0" u="sng" strike="noStrike" baseline="0" dirty="0">
                <a:solidFill>
                  <a:srgbClr val="000000"/>
                </a:solidFill>
                <a:latin typeface="+mj-lt"/>
              </a:rPr>
              <a:t>Planning for Ocean Decade </a:t>
            </a:r>
          </a:p>
          <a:p>
            <a:pPr marL="228600" indent="-228600">
              <a:buFont typeface="+mj-lt"/>
              <a:buAutoNum type="arabicPeriod"/>
            </a:pPr>
            <a:r>
              <a:rPr lang="en-US" altLang="ja-JP" sz="1600" i="0" u="sng" strike="noStrike" baseline="0" dirty="0">
                <a:solidFill>
                  <a:srgbClr val="000000"/>
                </a:solidFill>
                <a:latin typeface="+mj-lt"/>
              </a:rPr>
              <a:t>Local Source SOPs </a:t>
            </a:r>
          </a:p>
          <a:p>
            <a:pPr marL="228600" indent="-228600">
              <a:buFont typeface="+mj-lt"/>
              <a:buAutoNum type="arabicPeriod"/>
            </a:pPr>
            <a:r>
              <a:rPr lang="en-US" altLang="ja-JP" sz="1600" i="0" u="sng" strike="noStrike" baseline="0" dirty="0">
                <a:solidFill>
                  <a:srgbClr val="000000"/>
                </a:solidFill>
                <a:latin typeface="+mj-lt"/>
              </a:rPr>
              <a:t>Update on PTWS NTWC Competency Framework and Development of Global Framework </a:t>
            </a:r>
          </a:p>
          <a:p>
            <a:pPr marL="228600" indent="-228600">
              <a:buFont typeface="+mj-lt"/>
              <a:buAutoNum type="arabicPeriod"/>
            </a:pPr>
            <a:r>
              <a:rPr lang="en-US" altLang="ja-JP" sz="1600" i="0" u="none" strike="noStrike" baseline="0" dirty="0">
                <a:solidFill>
                  <a:srgbClr val="000000"/>
                </a:solidFill>
                <a:latin typeface="+mj-lt"/>
              </a:rPr>
              <a:t>IUGG update 	</a:t>
            </a:r>
          </a:p>
          <a:p>
            <a:pPr marL="228600" indent="-228600">
              <a:buFont typeface="+mj-lt"/>
              <a:buAutoNum type="arabicPeriod"/>
            </a:pPr>
            <a:r>
              <a:rPr lang="en-US" altLang="ja-JP" sz="1600" i="0" u="none" strike="noStrike" baseline="0" dirty="0">
                <a:solidFill>
                  <a:srgbClr val="000000"/>
                </a:solidFill>
                <a:latin typeface="+mj-lt"/>
              </a:rPr>
              <a:t>Update UN Sec General “Early Warnings For All” Initiative 	</a:t>
            </a:r>
          </a:p>
          <a:p>
            <a:pPr marL="228600" indent="-228600">
              <a:buFont typeface="+mj-lt"/>
              <a:buAutoNum type="arabicPeriod"/>
            </a:pPr>
            <a:r>
              <a:rPr lang="en-US" altLang="ja-JP" sz="1600" i="0" u="sng" strike="noStrike" baseline="0" dirty="0">
                <a:solidFill>
                  <a:srgbClr val="000000"/>
                </a:solidFill>
                <a:latin typeface="+mj-lt"/>
              </a:rPr>
              <a:t>Public Warning Systems - Galileo Emergency Warning Satellite Service (EWSS)</a:t>
            </a:r>
          </a:p>
          <a:p>
            <a:pPr marL="228600" indent="-228600">
              <a:buFont typeface="+mj-lt"/>
              <a:buAutoNum type="arabicPeriod"/>
            </a:pPr>
            <a:r>
              <a:rPr lang="en-US" altLang="ja-JP" sz="1600" i="0" u="none" strike="noStrike" baseline="0" dirty="0">
                <a:solidFill>
                  <a:srgbClr val="000000"/>
                </a:solidFill>
                <a:latin typeface="+mj-lt"/>
              </a:rPr>
              <a:t>Planning for WTAD 2024 	</a:t>
            </a:r>
          </a:p>
          <a:p>
            <a:pPr marL="228600" indent="-228600">
              <a:buFont typeface="+mj-lt"/>
              <a:buAutoNum type="arabicPeriod"/>
            </a:pPr>
            <a:r>
              <a:rPr lang="en-US" altLang="ja-JP" sz="1600" i="0" u="none" strike="noStrike" baseline="0" dirty="0">
                <a:solidFill>
                  <a:srgbClr val="000000"/>
                </a:solidFill>
                <a:latin typeface="+mj-lt"/>
              </a:rPr>
              <a:t>Update on Planning for the next Global Tsunami Symposium in Indonesia in November 2024 	</a:t>
            </a:r>
            <a:endParaRPr lang="en-US" altLang="ja-JP" sz="1100" i="0" u="none" strike="noStrike" baseline="0" dirty="0">
              <a:solidFill>
                <a:srgbClr val="000000"/>
              </a:solidFill>
              <a:latin typeface="+mj-lt"/>
            </a:endParaRPr>
          </a:p>
        </p:txBody>
      </p:sp>
      <p:sp>
        <p:nvSpPr>
          <p:cNvPr id="8" name="テキスト ボックス 7">
            <a:extLst>
              <a:ext uri="{FF2B5EF4-FFF2-40B4-BE49-F238E27FC236}">
                <a16:creationId xmlns:a16="http://schemas.microsoft.com/office/drawing/2014/main" id="{E54CC1AF-B7E6-E938-423E-6F64FAB1FEC4}"/>
              </a:ext>
            </a:extLst>
          </p:cNvPr>
          <p:cNvSpPr txBox="1"/>
          <p:nvPr/>
        </p:nvSpPr>
        <p:spPr>
          <a:xfrm>
            <a:off x="440141" y="1265825"/>
            <a:ext cx="6093724" cy="400110"/>
          </a:xfrm>
          <a:prstGeom prst="rect">
            <a:avLst/>
          </a:prstGeom>
          <a:noFill/>
        </p:spPr>
        <p:txBody>
          <a:bodyPr wrap="square">
            <a:spAutoFit/>
          </a:bodyPr>
          <a:lstStyle/>
          <a:p>
            <a:r>
              <a:rPr lang="en-US" altLang="ja-JP" sz="2000" dirty="0">
                <a:solidFill>
                  <a:schemeClr val="accent6"/>
                </a:solidFill>
              </a:rPr>
              <a:t>Agenda of the Joint Meeting with TTDMP </a:t>
            </a:r>
            <a:endParaRPr lang="ja-JP" altLang="en-US" sz="2000" dirty="0"/>
          </a:p>
        </p:txBody>
      </p:sp>
      <p:sp>
        <p:nvSpPr>
          <p:cNvPr id="9" name="テキスト ボックス 8">
            <a:extLst>
              <a:ext uri="{FF2B5EF4-FFF2-40B4-BE49-F238E27FC236}">
                <a16:creationId xmlns:a16="http://schemas.microsoft.com/office/drawing/2014/main" id="{DAAC4E48-50C6-4044-F621-BC60E9B20844}"/>
              </a:ext>
            </a:extLst>
          </p:cNvPr>
          <p:cNvSpPr txBox="1"/>
          <p:nvPr/>
        </p:nvSpPr>
        <p:spPr>
          <a:xfrm>
            <a:off x="5658135" y="1265825"/>
            <a:ext cx="6093724" cy="400110"/>
          </a:xfrm>
          <a:prstGeom prst="rect">
            <a:avLst/>
          </a:prstGeom>
          <a:noFill/>
        </p:spPr>
        <p:txBody>
          <a:bodyPr wrap="square">
            <a:spAutoFit/>
          </a:bodyPr>
          <a:lstStyle/>
          <a:p>
            <a:r>
              <a:rPr lang="en-US" altLang="ja-JP" sz="2000" dirty="0">
                <a:solidFill>
                  <a:schemeClr val="accent6"/>
                </a:solidFill>
              </a:rPr>
              <a:t>Agenda of the Meeting with TTWO </a:t>
            </a:r>
            <a:endParaRPr lang="ja-JP" altLang="en-US" sz="2000" dirty="0"/>
          </a:p>
        </p:txBody>
      </p:sp>
      <p:sp>
        <p:nvSpPr>
          <p:cNvPr id="11" name="テキスト ボックス 10">
            <a:extLst>
              <a:ext uri="{FF2B5EF4-FFF2-40B4-BE49-F238E27FC236}">
                <a16:creationId xmlns:a16="http://schemas.microsoft.com/office/drawing/2014/main" id="{80AAADED-3435-9800-0EE1-9D44E8BF8967}"/>
              </a:ext>
            </a:extLst>
          </p:cNvPr>
          <p:cNvSpPr txBox="1"/>
          <p:nvPr/>
        </p:nvSpPr>
        <p:spPr>
          <a:xfrm>
            <a:off x="5658135" y="1811170"/>
            <a:ext cx="6190965" cy="2800767"/>
          </a:xfrm>
          <a:prstGeom prst="rect">
            <a:avLst/>
          </a:prstGeom>
          <a:noFill/>
          <a:ln>
            <a:solidFill>
              <a:schemeClr val="tx2"/>
            </a:solidFill>
          </a:ln>
        </p:spPr>
        <p:txBody>
          <a:bodyPr wrap="square">
            <a:spAutoFit/>
          </a:bodyPr>
          <a:lstStyle/>
          <a:p>
            <a:pPr marL="342900" indent="-342900">
              <a:buFont typeface="+mj-lt"/>
              <a:buAutoNum type="arabicPeriod"/>
            </a:pPr>
            <a:r>
              <a:rPr lang="fr-FR" altLang="ja-JP" sz="1600" i="0" u="none" strike="noStrike" baseline="0" dirty="0">
                <a:solidFill>
                  <a:srgbClr val="000000"/>
                </a:solidFill>
                <a:latin typeface="+mj-lt"/>
              </a:rPr>
              <a:t>Session Organisation </a:t>
            </a:r>
            <a:endParaRPr lang="fr-FR" altLang="ja-JP" sz="1600" dirty="0">
              <a:latin typeface="+mj-lt"/>
            </a:endParaRPr>
          </a:p>
          <a:p>
            <a:pPr marL="342900" indent="-342900">
              <a:buFont typeface="+mj-lt"/>
              <a:buAutoNum type="arabicPeriod"/>
            </a:pPr>
            <a:r>
              <a:rPr lang="en-US" altLang="ja-JP" sz="1600" i="0" u="none" strike="noStrike" baseline="0" dirty="0">
                <a:solidFill>
                  <a:srgbClr val="000000"/>
                </a:solidFill>
                <a:latin typeface="+mj-lt"/>
              </a:rPr>
              <a:t>Discuss Outcomes of the joint Meeting with TT DMP </a:t>
            </a:r>
          </a:p>
          <a:p>
            <a:pPr marL="342900" indent="-342900">
              <a:buFont typeface="+mj-lt"/>
              <a:buAutoNum type="arabicPeriod"/>
            </a:pPr>
            <a:r>
              <a:rPr lang="en-US" altLang="ja-JP" sz="1600" i="0" u="none" strike="noStrike" baseline="0" dirty="0">
                <a:solidFill>
                  <a:srgbClr val="000000"/>
                </a:solidFill>
                <a:latin typeface="+mj-lt"/>
              </a:rPr>
              <a:t>Tsunami Watch Operations status and plans in all ICGs </a:t>
            </a:r>
          </a:p>
          <a:p>
            <a:pPr marL="342900" indent="-342900">
              <a:buFont typeface="+mj-lt"/>
              <a:buAutoNum type="arabicPeriod"/>
            </a:pPr>
            <a:r>
              <a:rPr lang="en-US" altLang="ja-JP" sz="1600" i="0" u="none" strike="noStrike" baseline="0" dirty="0">
                <a:solidFill>
                  <a:srgbClr val="000000"/>
                </a:solidFill>
                <a:latin typeface="+mj-lt"/>
              </a:rPr>
              <a:t>Updates to Area of Coverage and ESZ Maps of the </a:t>
            </a:r>
          </a:p>
          <a:p>
            <a:pPr marL="342900" indent="-342900">
              <a:buFont typeface="+mj-lt"/>
              <a:buAutoNum type="arabicPeriod"/>
            </a:pPr>
            <a:r>
              <a:rPr lang="en-US" altLang="ja-JP" sz="1600" i="0" u="none" strike="noStrike" baseline="0" dirty="0">
                <a:solidFill>
                  <a:srgbClr val="000000"/>
                </a:solidFill>
                <a:latin typeface="+mj-lt"/>
              </a:rPr>
              <a:t>Update Products for Maritime Community </a:t>
            </a:r>
          </a:p>
          <a:p>
            <a:pPr marL="342900" indent="-342900">
              <a:buFont typeface="+mj-lt"/>
              <a:buAutoNum type="arabicPeriod"/>
            </a:pPr>
            <a:r>
              <a:rPr lang="en-US" altLang="ja-JP" sz="1600" i="0" u="none" strike="noStrike" baseline="0" dirty="0">
                <a:solidFill>
                  <a:srgbClr val="000000"/>
                </a:solidFill>
                <a:latin typeface="+mj-lt"/>
              </a:rPr>
              <a:t>Optimal Seismic and Sea level Monitoring Networks </a:t>
            </a:r>
          </a:p>
          <a:p>
            <a:pPr marL="342900" indent="-342900">
              <a:buFont typeface="+mj-lt"/>
              <a:buAutoNum type="arabicPeriod"/>
            </a:pPr>
            <a:r>
              <a:rPr lang="en-US" altLang="ja-JP" sz="1600" i="0" u="none" strike="noStrike" baseline="0" dirty="0">
                <a:solidFill>
                  <a:srgbClr val="000000"/>
                </a:solidFill>
                <a:latin typeface="+mj-lt"/>
              </a:rPr>
              <a:t>Discussion on SOPs for Tsunamis Generated by Volcanoes and </a:t>
            </a:r>
            <a:r>
              <a:rPr lang="en-US" altLang="ja-JP" sz="1600" i="0" u="none" strike="noStrike" baseline="0" dirty="0" err="1">
                <a:solidFill>
                  <a:srgbClr val="000000"/>
                </a:solidFill>
                <a:latin typeface="+mj-lt"/>
              </a:rPr>
              <a:t>Meteo</a:t>
            </a:r>
            <a:r>
              <a:rPr lang="en-US" altLang="ja-JP" sz="1600" i="0" u="none" strike="noStrike" baseline="0" dirty="0">
                <a:solidFill>
                  <a:srgbClr val="000000"/>
                </a:solidFill>
                <a:latin typeface="+mj-lt"/>
              </a:rPr>
              <a:t>- tsunamis </a:t>
            </a:r>
          </a:p>
          <a:p>
            <a:pPr marL="342900" indent="-342900">
              <a:buFont typeface="+mj-lt"/>
              <a:buAutoNum type="arabicPeriod"/>
            </a:pPr>
            <a:r>
              <a:rPr lang="en-US" altLang="ja-JP" sz="1600" i="0" u="none" strike="noStrike" baseline="0" dirty="0">
                <a:solidFill>
                  <a:srgbClr val="000000"/>
                </a:solidFill>
                <a:latin typeface="+mj-lt"/>
              </a:rPr>
              <a:t>Support for Ocean Decade Tsunami </a:t>
            </a:r>
            <a:r>
              <a:rPr lang="en-US" altLang="ja-JP" sz="1600" i="0" u="none" strike="noStrike" baseline="0" dirty="0" err="1">
                <a:solidFill>
                  <a:srgbClr val="000000"/>
                </a:solidFill>
                <a:latin typeface="+mj-lt"/>
              </a:rPr>
              <a:t>Programme</a:t>
            </a:r>
            <a:r>
              <a:rPr lang="en-US" altLang="ja-JP" sz="1600" i="0" u="none" strike="noStrike" baseline="0" dirty="0">
                <a:solidFill>
                  <a:srgbClr val="000000"/>
                </a:solidFill>
                <a:latin typeface="+mj-lt"/>
              </a:rPr>
              <a:t> Research &amp; Development Implementation Plan 	</a:t>
            </a:r>
          </a:p>
          <a:p>
            <a:pPr marL="342900" indent="-342900">
              <a:buFont typeface="+mj-lt"/>
              <a:buAutoNum type="arabicPeriod"/>
            </a:pPr>
            <a:r>
              <a:rPr lang="en-US" altLang="ja-JP" sz="1600" i="0" u="none" strike="noStrike" baseline="0" dirty="0">
                <a:solidFill>
                  <a:srgbClr val="000000"/>
                </a:solidFill>
                <a:latin typeface="+mj-lt"/>
              </a:rPr>
              <a:t>Develop TT TWO Work Plan</a:t>
            </a:r>
          </a:p>
        </p:txBody>
      </p:sp>
      <p:sp>
        <p:nvSpPr>
          <p:cNvPr id="2" name="Slide Number Placeholder 11">
            <a:extLst>
              <a:ext uri="{FF2B5EF4-FFF2-40B4-BE49-F238E27FC236}">
                <a16:creationId xmlns:a16="http://schemas.microsoft.com/office/drawing/2014/main" id="{B4AA2B16-3201-ABDB-5EAD-37636D0DEF45}"/>
              </a:ext>
            </a:extLst>
          </p:cNvPr>
          <p:cNvSpPr txBox="1">
            <a:spLocks/>
          </p:cNvSpPr>
          <p:nvPr/>
        </p:nvSpPr>
        <p:spPr>
          <a:xfrm>
            <a:off x="11265324" y="6170045"/>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A9B6A28-65CE-43F1-965B-C33147E00D10}" type="slidenum">
              <a:rPr kumimoji="0" lang="en-US" sz="1400" b="0" i="0" u="none" strike="noStrike" kern="0" cap="none" spc="0" normalizeH="0" baseline="0" noProof="0" smtClean="0">
                <a:ln>
                  <a:noFill/>
                </a:ln>
                <a:solidFill>
                  <a:schemeClr val="bg1"/>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1400" b="0" i="0" u="none" strike="noStrike" kern="0" cap="none" spc="0" normalizeH="0" baseline="0" noProof="0" dirty="0">
              <a:ln>
                <a:noFill/>
              </a:ln>
              <a:solidFill>
                <a:schemeClr val="bg1"/>
              </a:solidFill>
              <a:effectLst/>
              <a:uLnTx/>
              <a:uFillTx/>
              <a:latin typeface="Arial"/>
              <a:cs typeface="Arial"/>
              <a:sym typeface="Arial"/>
            </a:endParaRPr>
          </a:p>
        </p:txBody>
      </p:sp>
    </p:spTree>
    <p:extLst>
      <p:ext uri="{BB962C8B-B14F-4D97-AF65-F5344CB8AC3E}">
        <p14:creationId xmlns:p14="http://schemas.microsoft.com/office/powerpoint/2010/main" val="2630729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9C5859A9-89B8-B99E-70D5-D305C3375406}"/>
              </a:ext>
            </a:extLst>
          </p:cNvPr>
          <p:cNvSpPr txBox="1">
            <a:spLocks/>
          </p:cNvSpPr>
          <p:nvPr/>
        </p:nvSpPr>
        <p:spPr>
          <a:xfrm>
            <a:off x="213857" y="835581"/>
            <a:ext cx="10735191" cy="5791664"/>
          </a:xfrm>
          <a:prstGeom prst="rect">
            <a:avLst/>
          </a:prstGeom>
          <a:solidFill>
            <a:schemeClr val="bg1"/>
          </a:solidFill>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buFont typeface="+mj-lt"/>
              <a:buAutoNum type="arabicPeriod"/>
            </a:pPr>
            <a:endParaRPr lang="en-US" sz="2000" b="1" dirty="0">
              <a:solidFill>
                <a:schemeClr val="accent6"/>
              </a:solidFill>
            </a:endParaRPr>
          </a:p>
          <a:p>
            <a:pPr algn="just">
              <a:spcBef>
                <a:spcPts val="1200"/>
              </a:spcBef>
              <a:tabLst>
                <a:tab pos="450215" algn="l"/>
              </a:tabLst>
            </a:pPr>
            <a:r>
              <a:rPr lang="en-GB" sz="2000" b="1" i="1" dirty="0">
                <a:latin typeface="Arial" panose="020B0604020202020204" pitchFamily="34" charset="0"/>
                <a:ea typeface="Arial" panose="020B0604020202020204" pitchFamily="34" charset="0"/>
              </a:rPr>
              <a:t>4. </a:t>
            </a:r>
            <a:r>
              <a:rPr lang="en-US" sz="2000" b="1" i="1" dirty="0">
                <a:latin typeface="Arial" panose="020B0604020202020204" pitchFamily="34" charset="0"/>
                <a:ea typeface="Arial" panose="020B0604020202020204" pitchFamily="34" charset="0"/>
              </a:rPr>
              <a:t>Tsunami Threat Information and Warning Products</a:t>
            </a:r>
            <a:endParaRPr lang="en-US" sz="2000" b="1" dirty="0">
              <a:effectLst/>
              <a:latin typeface="Times New Roman" panose="02020603050405020304" pitchFamily="18" charset="0"/>
              <a:ea typeface="SimSun" panose="02010600030101010101" pitchFamily="2" charset="-122"/>
            </a:endParaRPr>
          </a:p>
          <a:p>
            <a:pPr algn="just">
              <a:tabLst>
                <a:tab pos="450215" algn="l"/>
              </a:tabLst>
            </a:pPr>
            <a:r>
              <a:rPr lang="en-GB" sz="1800" i="1"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SimSun" panose="02010600030101010101" pitchFamily="2" charset="-122"/>
            </a:endParaRPr>
          </a:p>
          <a:p>
            <a:pPr lvl="0" algn="just">
              <a:lnSpc>
                <a:spcPct val="115000"/>
              </a:lnSpc>
              <a:spcAft>
                <a:spcPts val="1000"/>
              </a:spcAft>
              <a:tabLst>
                <a:tab pos="450215" algn="l"/>
                <a:tab pos="457200" algn="l"/>
              </a:tabLst>
            </a:pPr>
            <a:r>
              <a:rPr lang="en-US" sz="1800" b="1" u="none" strike="noStrike" dirty="0">
                <a:effectLst/>
                <a:latin typeface="Arial" panose="020B0604020202020204" pitchFamily="34" charset="0"/>
                <a:ea typeface="Arial" panose="020B0604020202020204" pitchFamily="34" charset="0"/>
              </a:rPr>
              <a:t>Requests the Secretariat </a:t>
            </a:r>
            <a:r>
              <a:rPr lang="en-US" sz="1800" dirty="0">
                <a:solidFill>
                  <a:schemeClr val="tx1"/>
                </a:solidFill>
              </a:rPr>
              <a:t>distribute the basic tsunami warning product/template for use in radio developed in Caribbean by Dr. Elizabeth Vanacore to TT TWO members to review and provide feedback by end May 2024 to develop guidance to Member States</a:t>
            </a:r>
          </a:p>
          <a:p>
            <a:pPr lvl="0" algn="just">
              <a:lnSpc>
                <a:spcPct val="115000"/>
              </a:lnSpc>
              <a:spcAft>
                <a:spcPts val="1000"/>
              </a:spcAft>
              <a:tabLst>
                <a:tab pos="450215" algn="l"/>
                <a:tab pos="457200" algn="l"/>
              </a:tabLst>
            </a:pPr>
            <a:r>
              <a:rPr lang="en-US" sz="1800" b="1" u="none" strike="noStrike" dirty="0">
                <a:effectLst/>
                <a:latin typeface="Arial" panose="020B0604020202020204" pitchFamily="34" charset="0"/>
                <a:ea typeface="Arial" panose="020B0604020202020204" pitchFamily="34" charset="0"/>
              </a:rPr>
              <a:t>Requests the TT TWO </a:t>
            </a:r>
            <a:r>
              <a:rPr lang="en-US" sz="1800" u="none" strike="noStrike" dirty="0">
                <a:effectLst/>
                <a:latin typeface="Arial" panose="020B0604020202020204" pitchFamily="34" charset="0"/>
                <a:ea typeface="Arial" panose="020B0604020202020204" pitchFamily="34" charset="0"/>
              </a:rPr>
              <a:t>develop a global CAP template for TSPs to facilitate exchange of bulletins between basin TSPs and their NTWCs, between TSPs of different basins, and for public TSP bulletins (e.g. for IOTWMS)</a:t>
            </a:r>
          </a:p>
          <a:p>
            <a:pPr algn="just">
              <a:lnSpc>
                <a:spcPct val="115000"/>
              </a:lnSpc>
              <a:spcAft>
                <a:spcPts val="1000"/>
              </a:spcAft>
              <a:tabLst>
                <a:tab pos="450215" algn="l"/>
                <a:tab pos="457200" algn="l"/>
              </a:tabLst>
            </a:pPr>
            <a:r>
              <a:rPr lang="en-US" altLang="ja-JP" sz="1800" b="1" kern="0" dirty="0">
                <a:effectLst/>
                <a:latin typeface="Arial" panose="020B0604020202020204" pitchFamily="34" charset="0"/>
                <a:ea typeface="Times New Roman" panose="02020603050405020304" pitchFamily="18" charset="0"/>
                <a:cs typeface="Times New Roman" panose="02020603050405020304" pitchFamily="18" charset="0"/>
              </a:rPr>
              <a:t>Recommends </a:t>
            </a:r>
            <a:r>
              <a:rPr lang="en-US" sz="1800" b="1" dirty="0">
                <a:latin typeface="Arial" panose="020B0604020202020204" pitchFamily="34" charset="0"/>
              </a:rPr>
              <a:t>the ICG/NEAMTWS </a:t>
            </a:r>
            <a:r>
              <a:rPr lang="en-US" sz="1800" dirty="0">
                <a:latin typeface="Arial" panose="020B0604020202020204" pitchFamily="34" charset="0"/>
              </a:rPr>
              <a:t>implement threat levels described in Global Services Definition Document to help </a:t>
            </a:r>
            <a:r>
              <a:rPr lang="en-US" sz="1800" dirty="0" err="1">
                <a:latin typeface="Arial" panose="020B0604020202020204" pitchFamily="34" charset="0"/>
              </a:rPr>
              <a:t>harmonise</a:t>
            </a:r>
            <a:r>
              <a:rPr lang="en-US" sz="1800" dirty="0">
                <a:latin typeface="Arial" panose="020B0604020202020204" pitchFamily="34" charset="0"/>
              </a:rPr>
              <a:t> global tsunami threat information products when practical</a:t>
            </a:r>
          </a:p>
          <a:p>
            <a:r>
              <a:rPr lang="en-US" altLang="ja-JP" sz="1800" b="1" dirty="0">
                <a:effectLst/>
                <a:latin typeface="Arial" panose="020B0604020202020204" pitchFamily="34" charset="0"/>
                <a:ea typeface="Times New Roman" panose="02020603050405020304" pitchFamily="18" charset="0"/>
                <a:cs typeface="Times New Roman" panose="02020603050405020304" pitchFamily="18" charset="0"/>
              </a:rPr>
              <a:t>Noting </a:t>
            </a:r>
            <a:r>
              <a:rPr lang="en-US" altLang="ja-JP" sz="1800" dirty="0">
                <a:effectLst/>
                <a:latin typeface="Arial" panose="020B0604020202020204" pitchFamily="34" charset="0"/>
                <a:ea typeface="Times New Roman" panose="02020603050405020304" pitchFamily="18" charset="0"/>
                <a:cs typeface="Times New Roman" panose="02020603050405020304" pitchFamily="18" charset="0"/>
              </a:rPr>
              <a:t>the need for more accurate and precise tsunami forecast especially in complex tectonic context</a:t>
            </a:r>
          </a:p>
          <a:p>
            <a:endParaRPr lang="en-US" altLang="ja-JP" sz="1800" dirty="0">
              <a:latin typeface="Arial" panose="020B0604020202020204" pitchFamily="34" charset="0"/>
              <a:ea typeface="Times New Roman" panose="02020603050405020304" pitchFamily="18" charset="0"/>
              <a:cs typeface="Times New Roman" panose="02020603050405020304" pitchFamily="18" charset="0"/>
            </a:endParaRPr>
          </a:p>
          <a:p>
            <a:r>
              <a:rPr lang="en-US" altLang="ja-JP" sz="1800" b="1" dirty="0">
                <a:effectLst/>
                <a:latin typeface="Arial" panose="020B0604020202020204" pitchFamily="34" charset="0"/>
                <a:ea typeface="Times New Roman" panose="02020603050405020304" pitchFamily="18" charset="0"/>
                <a:cs typeface="Times New Roman" panose="02020603050405020304" pitchFamily="18" charset="0"/>
              </a:rPr>
              <a:t>Notes the ICG/NEAMTWS</a:t>
            </a:r>
            <a:r>
              <a:rPr lang="en-US" altLang="ja-JP" sz="1800" dirty="0">
                <a:effectLst/>
                <a:latin typeface="Arial" panose="020B0604020202020204" pitchFamily="34" charset="0"/>
                <a:ea typeface="Times New Roman" panose="02020603050405020304" pitchFamily="18" charset="0"/>
                <a:cs typeface="Times New Roman" panose="02020603050405020304" pitchFamily="18" charset="0"/>
              </a:rPr>
              <a:t> support to investigate and possibly adopt tsunami forecasting method by TSPs which represent an improvement over the method in use with the goal of reducing uncertainty and false alarms, particularly the forecasting methods which consider tsunami numerical modeling and uncertainty quantification</a:t>
            </a:r>
            <a:endParaRPr lang="ja-JP" altLang="ja-JP" sz="1800" dirty="0">
              <a:effectLst/>
              <a:latin typeface="Times New Roman" panose="02020603050405020304" pitchFamily="18" charset="0"/>
              <a:ea typeface="Times New Roman" panose="02020603050405020304" pitchFamily="18" charset="0"/>
            </a:endParaRPr>
          </a:p>
          <a:p>
            <a:endParaRPr lang="ja-JP" altLang="ja-JP" sz="1800" dirty="0">
              <a:effectLst/>
              <a:latin typeface="Times New Roman" panose="02020603050405020304" pitchFamily="18" charset="0"/>
              <a:ea typeface="Times New Roman" panose="02020603050405020304" pitchFamily="18" charset="0"/>
            </a:endParaRPr>
          </a:p>
          <a:p>
            <a:pPr algn="just">
              <a:lnSpc>
                <a:spcPct val="115000"/>
              </a:lnSpc>
              <a:spcAft>
                <a:spcPts val="1000"/>
              </a:spcAft>
              <a:tabLst>
                <a:tab pos="450215" algn="l"/>
                <a:tab pos="457200" algn="l"/>
              </a:tabLst>
            </a:pPr>
            <a:endParaRPr lang="en-US" sz="1800" dirty="0">
              <a:latin typeface="Arial" panose="020B0604020202020204" pitchFamily="34" charset="0"/>
            </a:endParaRPr>
          </a:p>
          <a:p>
            <a:endParaRPr lang="en-ID" sz="2600" dirty="0"/>
          </a:p>
        </p:txBody>
      </p:sp>
      <p:sp>
        <p:nvSpPr>
          <p:cNvPr id="14" name="TextBox 13">
            <a:extLst>
              <a:ext uri="{FF2B5EF4-FFF2-40B4-BE49-F238E27FC236}">
                <a16:creationId xmlns:a16="http://schemas.microsoft.com/office/drawing/2014/main" id="{E6632669-2DA6-86D6-007F-653140AF79A6}"/>
              </a:ext>
            </a:extLst>
          </p:cNvPr>
          <p:cNvSpPr txBox="1"/>
          <p:nvPr/>
        </p:nvSpPr>
        <p:spPr>
          <a:xfrm>
            <a:off x="311497" y="166483"/>
            <a:ext cx="10106667" cy="523220"/>
          </a:xfrm>
          <a:prstGeom prst="rect">
            <a:avLst/>
          </a:prstGeom>
          <a:noFill/>
        </p:spPr>
        <p:txBody>
          <a:bodyPr wrap="square" rtlCol="0">
            <a:spAutoFit/>
          </a:bodyPr>
          <a:lstStyle/>
          <a:p>
            <a:r>
              <a:rPr lang="en-US" sz="2800" b="1" dirty="0">
                <a:solidFill>
                  <a:schemeClr val="accent6"/>
                </a:solidFill>
              </a:rPr>
              <a:t>Recommendations from TT TWO for TOWS-WG consider</a:t>
            </a:r>
          </a:p>
        </p:txBody>
      </p:sp>
      <p:sp>
        <p:nvSpPr>
          <p:cNvPr id="3" name="Slide Number Placeholder 11">
            <a:extLst>
              <a:ext uri="{FF2B5EF4-FFF2-40B4-BE49-F238E27FC236}">
                <a16:creationId xmlns:a16="http://schemas.microsoft.com/office/drawing/2014/main" id="{7B5DEC97-45C4-950F-C79B-40569126D2C0}"/>
              </a:ext>
            </a:extLst>
          </p:cNvPr>
          <p:cNvSpPr txBox="1">
            <a:spLocks/>
          </p:cNvSpPr>
          <p:nvPr/>
        </p:nvSpPr>
        <p:spPr>
          <a:xfrm>
            <a:off x="11265324" y="6170045"/>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fld id="{0A9B6A28-65CE-43F1-965B-C33147E00D10}" type="slidenum">
              <a:rPr lang="en-US" smtClean="0">
                <a:solidFill>
                  <a:schemeClr val="bg1"/>
                </a:solidFill>
              </a:rPr>
              <a:pPr>
                <a:defRPr/>
              </a:pPr>
              <a:t>20</a:t>
            </a:fld>
            <a:endParaRPr lang="en-US" dirty="0">
              <a:solidFill>
                <a:schemeClr val="bg1"/>
              </a:solidFill>
            </a:endParaRPr>
          </a:p>
        </p:txBody>
      </p:sp>
    </p:spTree>
    <p:extLst>
      <p:ext uri="{BB962C8B-B14F-4D97-AF65-F5344CB8AC3E}">
        <p14:creationId xmlns:p14="http://schemas.microsoft.com/office/powerpoint/2010/main" val="4164522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FD0ADC3B-E5F3-B490-7AC9-642082FE8785}"/>
              </a:ext>
            </a:extLst>
          </p:cNvPr>
          <p:cNvSpPr txBox="1"/>
          <p:nvPr/>
        </p:nvSpPr>
        <p:spPr>
          <a:xfrm>
            <a:off x="311497" y="166483"/>
            <a:ext cx="10106667" cy="523220"/>
          </a:xfrm>
          <a:prstGeom prst="rect">
            <a:avLst/>
          </a:prstGeom>
          <a:noFill/>
        </p:spPr>
        <p:txBody>
          <a:bodyPr wrap="square" rtlCol="0">
            <a:spAutoFit/>
          </a:bodyPr>
          <a:lstStyle/>
          <a:p>
            <a:r>
              <a:rPr lang="en-US" sz="2800" b="1" dirty="0">
                <a:solidFill>
                  <a:schemeClr val="accent6"/>
                </a:solidFill>
              </a:rPr>
              <a:t>Recommendations from TT TWO for TOWS-WG consider</a:t>
            </a:r>
          </a:p>
        </p:txBody>
      </p:sp>
      <p:sp>
        <p:nvSpPr>
          <p:cNvPr id="3" name="Content Placeholder 2">
            <a:extLst>
              <a:ext uri="{FF2B5EF4-FFF2-40B4-BE49-F238E27FC236}">
                <a16:creationId xmlns:a16="http://schemas.microsoft.com/office/drawing/2014/main" id="{9295A377-345F-BE48-ED1D-64CFFEE8B674}"/>
              </a:ext>
            </a:extLst>
          </p:cNvPr>
          <p:cNvSpPr txBox="1">
            <a:spLocks/>
          </p:cNvSpPr>
          <p:nvPr/>
        </p:nvSpPr>
        <p:spPr>
          <a:xfrm>
            <a:off x="311497" y="1052350"/>
            <a:ext cx="10647655" cy="4884425"/>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indent="-514350">
              <a:buFont typeface="+mj-lt"/>
              <a:buAutoNum type="arabicPeriod"/>
            </a:pPr>
            <a:endParaRPr lang="en-US" sz="2000" b="1" u="sng" dirty="0">
              <a:solidFill>
                <a:schemeClr val="accent6"/>
              </a:solidFill>
            </a:endParaRPr>
          </a:p>
          <a:p>
            <a:pPr>
              <a:lnSpc>
                <a:spcPct val="107000"/>
              </a:lnSpc>
              <a:spcAft>
                <a:spcPts val="800"/>
              </a:spcAft>
            </a:pPr>
            <a:r>
              <a:rPr lang="en-US" altLang="ja-JP" sz="1800" b="1" i="1" kern="100" dirty="0">
                <a:effectLst/>
                <a:latin typeface="Arial" panose="020B0604020202020204" pitchFamily="34" charset="0"/>
                <a:ea typeface="游明朝" panose="02020400000000000000" pitchFamily="18" charset="-128"/>
                <a:cs typeface="Arial" panose="020B0604020202020204" pitchFamily="34" charset="0"/>
              </a:rPr>
              <a:t>5. Area of Coverage and ESZ Maps of the ICGs </a:t>
            </a:r>
          </a:p>
          <a:p>
            <a:pPr>
              <a:lnSpc>
                <a:spcPct val="107000"/>
              </a:lnSpc>
              <a:spcAft>
                <a:spcPts val="800"/>
              </a:spcAft>
            </a:pPr>
            <a:endParaRPr lang="ja-JP" altLang="ja-JP" sz="1800" kern="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US" altLang="ja-JP" sz="1800" b="1" kern="100" dirty="0">
                <a:effectLst/>
                <a:latin typeface="Arial" panose="020B0604020202020204" pitchFamily="34" charset="0"/>
                <a:ea typeface="游明朝" panose="02020400000000000000" pitchFamily="18" charset="-128"/>
                <a:cs typeface="Arial" panose="020B0604020202020204" pitchFamily="34" charset="0"/>
              </a:rPr>
              <a:t>Noting </a:t>
            </a:r>
            <a:r>
              <a:rPr lang="en-US" altLang="ja-JP" sz="1800" kern="100" dirty="0">
                <a:effectLst/>
                <a:latin typeface="Arial" panose="020B0604020202020204" pitchFamily="34" charset="0"/>
                <a:ea typeface="游明朝" panose="02020400000000000000" pitchFamily="18" charset="-128"/>
                <a:cs typeface="Arial" panose="020B0604020202020204" pitchFamily="34" charset="0"/>
              </a:rPr>
              <a:t>the seismic zone in the Scotia Arc region is very active and have produced 33 earthquakes of magnitude 6.5 or greater since the year 2000, 13 of which were magnitude 7.0 or greater,</a:t>
            </a:r>
            <a:endParaRPr lang="ja-JP" altLang="ja-JP" sz="1800" kern="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US" altLang="ja-JP" sz="1800" b="1" kern="100" dirty="0">
                <a:effectLst/>
                <a:latin typeface="Arial" panose="020B0604020202020204" pitchFamily="34" charset="0"/>
                <a:ea typeface="游明朝" panose="02020400000000000000" pitchFamily="18" charset="-128"/>
                <a:cs typeface="Arial" panose="020B0604020202020204" pitchFamily="34" charset="0"/>
              </a:rPr>
              <a:t>Noting</a:t>
            </a:r>
            <a:r>
              <a:rPr lang="en-US" altLang="ja-JP" sz="1800" kern="100" dirty="0">
                <a:effectLst/>
                <a:latin typeface="Arial" panose="020B0604020202020204" pitchFamily="34" charset="0"/>
                <a:ea typeface="游明朝" panose="02020400000000000000" pitchFamily="18" charset="-128"/>
                <a:cs typeface="Arial" panose="020B0604020202020204" pitchFamily="34" charset="0"/>
              </a:rPr>
              <a:t> that the August 12, 2021, magnitude 8.1 earthquake in the South Sandwich Islands of the Scotia Arc produced a tsunami recorded widely, including throughout the Pacific region,</a:t>
            </a:r>
            <a:endParaRPr lang="ja-JP" altLang="ja-JP" sz="1800" kern="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US" altLang="ja-JP" sz="1800" b="1" kern="100" dirty="0">
                <a:effectLst/>
                <a:latin typeface="Arial" panose="020B0604020202020204" pitchFamily="34" charset="0"/>
                <a:ea typeface="游明朝" panose="02020400000000000000" pitchFamily="18" charset="-128"/>
                <a:cs typeface="Arial" panose="020B0604020202020204" pitchFamily="34" charset="0"/>
              </a:rPr>
              <a:t>Noting</a:t>
            </a:r>
            <a:r>
              <a:rPr lang="en-US" altLang="ja-JP" sz="1800" kern="100" dirty="0">
                <a:effectLst/>
                <a:latin typeface="Arial" panose="020B0604020202020204" pitchFamily="34" charset="0"/>
                <a:ea typeface="游明朝" panose="02020400000000000000" pitchFamily="18" charset="-128"/>
                <a:cs typeface="Arial" panose="020B0604020202020204" pitchFamily="34" charset="0"/>
              </a:rPr>
              <a:t> the Scotia Arc is not part of the PTWS Earthquake Source Zone,</a:t>
            </a:r>
            <a:endParaRPr lang="ja-JP" altLang="ja-JP" sz="1800" kern="100" dirty="0">
              <a:effectLst/>
              <a:latin typeface="Calibri" panose="020F0502020204030204" pitchFamily="34" charset="0"/>
              <a:ea typeface="DengXian" panose="02010600030101010101" pitchFamily="2" charset="-122"/>
              <a:cs typeface="Arial" panose="020B0604020202020204" pitchFamily="34" charset="0"/>
            </a:endParaRPr>
          </a:p>
          <a:p>
            <a:pPr algn="just">
              <a:lnSpc>
                <a:spcPct val="107000"/>
              </a:lnSpc>
              <a:spcAft>
                <a:spcPts val="1200"/>
              </a:spcAft>
            </a:pPr>
            <a:r>
              <a:rPr lang="en-US" altLang="ja-JP" sz="1800" b="1" kern="100" dirty="0">
                <a:effectLst/>
                <a:latin typeface="Arial" panose="020B0604020202020204" pitchFamily="34" charset="0"/>
                <a:ea typeface="Arial" panose="020B0604020202020204" pitchFamily="34" charset="0"/>
                <a:cs typeface="Arial" panose="020B0604020202020204" pitchFamily="34" charset="0"/>
              </a:rPr>
              <a:t>Noting</a:t>
            </a:r>
            <a:r>
              <a:rPr lang="en-US" altLang="ja-JP" sz="1800" kern="100" dirty="0">
                <a:effectLst/>
                <a:latin typeface="Arial" panose="020B0604020202020204" pitchFamily="34" charset="0"/>
                <a:ea typeface="Arial" panose="020B0604020202020204" pitchFamily="34" charset="0"/>
                <a:cs typeface="Arial" panose="020B0604020202020204" pitchFamily="34" charset="0"/>
              </a:rPr>
              <a:t> the ICG/PTWS decided to expand the PTWS Earthquake Source Zone to include an area from 63</a:t>
            </a:r>
            <a:r>
              <a:rPr lang="en-US" altLang="ja-JP" sz="1800" kern="100" baseline="30000" dirty="0">
                <a:effectLst/>
                <a:latin typeface="Arial" panose="020B0604020202020204" pitchFamily="34" charset="0"/>
                <a:ea typeface="Arial" panose="020B0604020202020204" pitchFamily="34" charset="0"/>
                <a:cs typeface="Arial" panose="020B0604020202020204" pitchFamily="34" charset="0"/>
              </a:rPr>
              <a:t>o</a:t>
            </a:r>
            <a:r>
              <a:rPr lang="en-US" altLang="ja-JP" sz="1800" kern="100" dirty="0">
                <a:effectLst/>
                <a:latin typeface="Arial" panose="020B0604020202020204" pitchFamily="34" charset="0"/>
                <a:ea typeface="Arial" panose="020B0604020202020204" pitchFamily="34" charset="0"/>
                <a:cs typeface="Arial" panose="020B0604020202020204" pitchFamily="34" charset="0"/>
              </a:rPr>
              <a:t> to 52</a:t>
            </a:r>
            <a:r>
              <a:rPr lang="en-US" altLang="ja-JP" sz="1800" kern="100" baseline="30000" dirty="0">
                <a:effectLst/>
                <a:latin typeface="Arial" panose="020B0604020202020204" pitchFamily="34" charset="0"/>
                <a:ea typeface="Arial" panose="020B0604020202020204" pitchFamily="34" charset="0"/>
                <a:cs typeface="Arial" panose="020B0604020202020204" pitchFamily="34" charset="0"/>
              </a:rPr>
              <a:t>o</a:t>
            </a:r>
            <a:r>
              <a:rPr lang="en-US" altLang="ja-JP" sz="1800" kern="100" dirty="0">
                <a:effectLst/>
                <a:latin typeface="Arial" panose="020B0604020202020204" pitchFamily="34" charset="0"/>
                <a:ea typeface="Arial" panose="020B0604020202020204" pitchFamily="34" charset="0"/>
                <a:cs typeface="Arial" panose="020B0604020202020204" pitchFamily="34" charset="0"/>
              </a:rPr>
              <a:t> south latitude and from 72</a:t>
            </a:r>
            <a:r>
              <a:rPr lang="en-US" altLang="ja-JP" sz="1800" kern="100" baseline="30000" dirty="0">
                <a:effectLst/>
                <a:latin typeface="Arial" panose="020B0604020202020204" pitchFamily="34" charset="0"/>
                <a:ea typeface="Arial" panose="020B0604020202020204" pitchFamily="34" charset="0"/>
                <a:cs typeface="Arial" panose="020B0604020202020204" pitchFamily="34" charset="0"/>
              </a:rPr>
              <a:t>o</a:t>
            </a:r>
            <a:r>
              <a:rPr lang="en-US" altLang="ja-JP" sz="1800" kern="100" dirty="0">
                <a:effectLst/>
                <a:latin typeface="Arial" panose="020B0604020202020204" pitchFamily="34" charset="0"/>
                <a:ea typeface="Arial" panose="020B0604020202020204" pitchFamily="34" charset="0"/>
                <a:cs typeface="Arial" panose="020B0604020202020204" pitchFamily="34" charset="0"/>
              </a:rPr>
              <a:t> to 18</a:t>
            </a:r>
            <a:r>
              <a:rPr lang="en-US" altLang="ja-JP" sz="1800" kern="100" baseline="30000" dirty="0">
                <a:effectLst/>
                <a:latin typeface="Arial" panose="020B0604020202020204" pitchFamily="34" charset="0"/>
                <a:ea typeface="Arial" panose="020B0604020202020204" pitchFamily="34" charset="0"/>
                <a:cs typeface="Arial" panose="020B0604020202020204" pitchFamily="34" charset="0"/>
              </a:rPr>
              <a:t>o</a:t>
            </a:r>
            <a:r>
              <a:rPr lang="en-US" altLang="ja-JP" sz="1800" kern="100" dirty="0">
                <a:effectLst/>
                <a:latin typeface="Arial" panose="020B0604020202020204" pitchFamily="34" charset="0"/>
                <a:ea typeface="Arial" panose="020B0604020202020204" pitchFamily="34" charset="0"/>
                <a:cs typeface="Arial" panose="020B0604020202020204" pitchFamily="34" charset="0"/>
              </a:rPr>
              <a:t> west longitude in order to routinely provide Member States of the ICG/PTWS with information about the frequent large earthquakes from this region, and any subsequent tsunami threat</a:t>
            </a:r>
            <a:endParaRPr lang="ja-JP" altLang="ja-JP" sz="1800" kern="1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US" altLang="ja-JP" sz="1800" b="1" kern="100" dirty="0">
                <a:effectLst/>
                <a:latin typeface="Arial" panose="020B0604020202020204" pitchFamily="34" charset="0"/>
                <a:ea typeface="游明朝" panose="02020400000000000000" pitchFamily="18" charset="-128"/>
                <a:cs typeface="Arial" panose="020B0604020202020204" pitchFamily="34" charset="0"/>
              </a:rPr>
              <a:t>Request the Secretariat </a:t>
            </a:r>
            <a:r>
              <a:rPr lang="en-US" altLang="ja-JP" sz="1800" kern="100" dirty="0">
                <a:effectLst/>
                <a:latin typeface="Arial" panose="020B0604020202020204" pitchFamily="34" charset="0"/>
                <a:ea typeface="Arial" panose="020B0604020202020204" pitchFamily="34" charset="0"/>
                <a:cs typeface="Arial" panose="020B0604020202020204" pitchFamily="34" charset="0"/>
              </a:rPr>
              <a:t>to change the ICG/PTWS Earthquake Source Zone map in the </a:t>
            </a:r>
            <a:r>
              <a:rPr lang="en-US" altLang="ja-JP" sz="1800" kern="100" dirty="0">
                <a:effectLst/>
                <a:latin typeface="Arial" panose="020B0604020202020204" pitchFamily="34" charset="0"/>
                <a:ea typeface="DengXian" panose="02010600030101010101" pitchFamily="2" charset="-122"/>
                <a:cs typeface="Arial" panose="020B0604020202020204" pitchFamily="34" charset="0"/>
              </a:rPr>
              <a:t>Global Services Definition Document</a:t>
            </a:r>
            <a:r>
              <a:rPr lang="en-US" altLang="ja-JP" sz="1800" kern="100" dirty="0">
                <a:effectLst/>
                <a:latin typeface="Arial" panose="020B0604020202020204" pitchFamily="34" charset="0"/>
                <a:ea typeface="Arial" panose="020B0604020202020204" pitchFamily="34" charset="0"/>
                <a:cs typeface="Arial" panose="020B0604020202020204" pitchFamily="34" charset="0"/>
              </a:rPr>
              <a:t>.</a:t>
            </a:r>
            <a:endParaRPr lang="ja-JP" altLang="ja-JP" sz="1800" kern="100" dirty="0">
              <a:effectLst/>
              <a:latin typeface="Calibri" panose="020F0502020204030204" pitchFamily="34" charset="0"/>
              <a:ea typeface="DengXian" panose="02010600030101010101" pitchFamily="2" charset="-122"/>
              <a:cs typeface="Arial" panose="020B0604020202020204" pitchFamily="34" charset="0"/>
            </a:endParaRPr>
          </a:p>
          <a:p>
            <a:endParaRPr lang="en-ID" sz="2600" dirty="0"/>
          </a:p>
        </p:txBody>
      </p:sp>
      <p:sp>
        <p:nvSpPr>
          <p:cNvPr id="4" name="Slide Number Placeholder 11">
            <a:extLst>
              <a:ext uri="{FF2B5EF4-FFF2-40B4-BE49-F238E27FC236}">
                <a16:creationId xmlns:a16="http://schemas.microsoft.com/office/drawing/2014/main" id="{F7B9CA0E-8544-42A7-1CC1-9EE8565277BD}"/>
              </a:ext>
            </a:extLst>
          </p:cNvPr>
          <p:cNvSpPr txBox="1">
            <a:spLocks/>
          </p:cNvSpPr>
          <p:nvPr/>
        </p:nvSpPr>
        <p:spPr>
          <a:xfrm>
            <a:off x="11265324" y="6170045"/>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fld id="{0A9B6A28-65CE-43F1-965B-C33147E00D10}" type="slidenum">
              <a:rPr lang="en-US" smtClean="0">
                <a:solidFill>
                  <a:schemeClr val="bg1"/>
                </a:solidFill>
              </a:rPr>
              <a:pPr>
                <a:defRPr/>
              </a:pPr>
              <a:t>21</a:t>
            </a:fld>
            <a:endParaRPr lang="en-US" dirty="0">
              <a:solidFill>
                <a:schemeClr val="bg1"/>
              </a:solidFill>
            </a:endParaRPr>
          </a:p>
        </p:txBody>
      </p:sp>
    </p:spTree>
    <p:extLst>
      <p:ext uri="{BB962C8B-B14F-4D97-AF65-F5344CB8AC3E}">
        <p14:creationId xmlns:p14="http://schemas.microsoft.com/office/powerpoint/2010/main" val="3935612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6672F-2691-8508-95BD-F71B8460BA9D}"/>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2A09855-0054-726D-75A3-9F749DD827E9}"/>
              </a:ext>
            </a:extLst>
          </p:cNvPr>
          <p:cNvSpPr txBox="1">
            <a:spLocks/>
          </p:cNvSpPr>
          <p:nvPr/>
        </p:nvSpPr>
        <p:spPr>
          <a:xfrm>
            <a:off x="201981" y="1120590"/>
            <a:ext cx="10692161" cy="435133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marR="0" lvl="0" indent="-51435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US" sz="2000" b="1" i="0" u="none" strike="noStrike" kern="0" cap="none" spc="0" normalizeH="0" baseline="0" noProof="0" dirty="0">
              <a:ln>
                <a:noFill/>
              </a:ln>
              <a:solidFill>
                <a:srgbClr val="0D587A"/>
              </a:solidFill>
              <a:effectLst/>
              <a:uLnTx/>
              <a:uFillTx/>
              <a:latin typeface="Arial"/>
              <a:cs typeface="Arial"/>
              <a:sym typeface="Arial"/>
            </a:endParaRPr>
          </a:p>
          <a:p>
            <a:pPr marL="0" marR="0" lvl="0" indent="0" algn="just" defTabSz="914400" rtl="0" eaLnBrk="1" fontAlgn="auto" latinLnBrk="0" hangingPunct="1">
              <a:lnSpc>
                <a:spcPct val="100000"/>
              </a:lnSpc>
              <a:spcBef>
                <a:spcPts val="1200"/>
              </a:spcBef>
              <a:spcAft>
                <a:spcPts val="0"/>
              </a:spcAft>
              <a:buClr>
                <a:srgbClr val="000000"/>
              </a:buClr>
              <a:buSzTx/>
              <a:buFont typeface="Arial"/>
              <a:buNone/>
              <a:tabLst>
                <a:tab pos="450215" algn="l"/>
              </a:tabLst>
              <a:defRPr/>
            </a:pPr>
            <a:r>
              <a:rPr lang="en-GB" sz="2000" b="1" i="1" dirty="0">
                <a:latin typeface="Arial" panose="020B0604020202020204" pitchFamily="34" charset="0"/>
                <a:ea typeface="Arial" panose="020B0604020202020204" pitchFamily="34" charset="0"/>
              </a:rPr>
              <a:t>1</a:t>
            </a:r>
            <a:r>
              <a:rPr kumimoji="0" lang="en-GB" sz="2000" b="1" i="1"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 Tsunami Exercises and Significant Tsunami Events</a:t>
            </a:r>
          </a:p>
          <a:p>
            <a:pPr marL="0" marR="0" lvl="0" indent="0" algn="just" defTabSz="914400" rtl="0" eaLnBrk="1" fontAlgn="auto" latinLnBrk="0" hangingPunct="1">
              <a:lnSpc>
                <a:spcPct val="100000"/>
              </a:lnSpc>
              <a:spcBef>
                <a:spcPts val="1200"/>
              </a:spcBef>
              <a:spcAft>
                <a:spcPts val="0"/>
              </a:spcAft>
              <a:buClr>
                <a:srgbClr val="000000"/>
              </a:buClr>
              <a:buSzTx/>
              <a:buFont typeface="Arial"/>
              <a:buNone/>
              <a:tabLst>
                <a:tab pos="450215" algn="l"/>
              </a:tabLst>
              <a:defRPr/>
            </a:pPr>
            <a:r>
              <a:rPr kumimoji="0" lang="en-GB" sz="1800" b="0" i="1"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 </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Notes </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the increasing challenges in receipt success and cost concerning the use of fax in disseminating and receiving tsunami threat information from TSPs ,</a:t>
            </a:r>
            <a:r>
              <a:rPr kumimoji="0" lang="en-US" sz="1800" b="0" i="0" u="none" strike="noStrike" kern="100" cap="none" spc="0" normalizeH="0" baseline="0" noProof="0" dirty="0">
                <a:ln>
                  <a:noFill/>
                </a:ln>
                <a:solidFill>
                  <a:srgbClr val="FF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 </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a:sym typeface="Arial"/>
              </a:rPr>
              <a:t>Requests</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a:sym typeface="Arial"/>
              </a:rPr>
              <a:t> Secretariat advise all Member States via Circular Letter that TSP fax transmissions of tsunami threat information will cease from 6 months of CL date, unless Member States advise within 3 months that fax transmissions of tsunami threat information is essential for NTWC functions and there is no other back-up</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Requests Secretariat</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 advise all Member States via Circular Letter that TSP fax transmissions of tsunami threat information will cease from 6 months of CL date, unless Member States advise within 3 months that fax transmissions of tsunami threat information is essential for NTWC functions and there is no other back-up</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26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TextBox 13">
            <a:extLst>
              <a:ext uri="{FF2B5EF4-FFF2-40B4-BE49-F238E27FC236}">
                <a16:creationId xmlns:a16="http://schemas.microsoft.com/office/drawing/2014/main" id="{573FEDCD-2465-700C-3CA2-845959CE2992}"/>
              </a:ext>
            </a:extLst>
          </p:cNvPr>
          <p:cNvSpPr txBox="1"/>
          <p:nvPr/>
        </p:nvSpPr>
        <p:spPr>
          <a:xfrm>
            <a:off x="338793" y="548620"/>
            <a:ext cx="101066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D587A"/>
                </a:solidFill>
                <a:effectLst/>
                <a:uLnTx/>
                <a:uFillTx/>
                <a:latin typeface="Arial"/>
                <a:cs typeface="Arial"/>
                <a:sym typeface="Arial"/>
              </a:rPr>
              <a:t>Recommendations from the Joint Meeting for TOWS-WG consider</a:t>
            </a:r>
          </a:p>
        </p:txBody>
      </p:sp>
      <p:sp>
        <p:nvSpPr>
          <p:cNvPr id="3" name="Slide Number Placeholder 11">
            <a:extLst>
              <a:ext uri="{FF2B5EF4-FFF2-40B4-BE49-F238E27FC236}">
                <a16:creationId xmlns:a16="http://schemas.microsoft.com/office/drawing/2014/main" id="{64CC2C61-20B2-D9F7-3DE3-B230CCB0B63A}"/>
              </a:ext>
            </a:extLst>
          </p:cNvPr>
          <p:cNvSpPr txBox="1">
            <a:spLocks/>
          </p:cNvSpPr>
          <p:nvPr/>
        </p:nvSpPr>
        <p:spPr>
          <a:xfrm>
            <a:off x="11265324" y="6170045"/>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A9B6A28-65CE-43F1-965B-C33147E00D10}" type="slidenum">
              <a:rPr kumimoji="0" lang="en-US" sz="1400" b="0" i="0" u="none" strike="noStrike" kern="0" cap="none" spc="0" normalizeH="0" baseline="0" noProof="0" smtClean="0">
                <a:ln>
                  <a:noFill/>
                </a:ln>
                <a:solidFill>
                  <a:schemeClr val="bg1"/>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1400" b="0" i="0" u="none" strike="noStrike" kern="0" cap="none" spc="0" normalizeH="0" baseline="0" noProof="0" dirty="0">
              <a:ln>
                <a:noFill/>
              </a:ln>
              <a:solidFill>
                <a:schemeClr val="bg1"/>
              </a:solidFill>
              <a:effectLst/>
              <a:uLnTx/>
              <a:uFillTx/>
              <a:latin typeface="Arial"/>
              <a:cs typeface="Arial"/>
              <a:sym typeface="Arial"/>
            </a:endParaRPr>
          </a:p>
        </p:txBody>
      </p:sp>
    </p:spTree>
    <p:extLst>
      <p:ext uri="{BB962C8B-B14F-4D97-AF65-F5344CB8AC3E}">
        <p14:creationId xmlns:p14="http://schemas.microsoft.com/office/powerpoint/2010/main" val="940034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47BD8-6849-4C9C-5388-362FC9C562C7}"/>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E6C949C-A59F-6199-D8F3-6CDD67AE1A66}"/>
              </a:ext>
            </a:extLst>
          </p:cNvPr>
          <p:cNvSpPr txBox="1">
            <a:spLocks/>
          </p:cNvSpPr>
          <p:nvPr/>
        </p:nvSpPr>
        <p:spPr>
          <a:xfrm>
            <a:off x="201981" y="1120590"/>
            <a:ext cx="11250504" cy="435133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marR="0" lvl="0" indent="-51435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US" sz="2000" b="1" i="0" u="none" strike="noStrike" kern="0" cap="none" spc="0" normalizeH="0" baseline="0" noProof="0" dirty="0">
              <a:ln>
                <a:noFill/>
              </a:ln>
              <a:solidFill>
                <a:srgbClr val="0D587A"/>
              </a:solidFill>
              <a:effectLst/>
              <a:uLnTx/>
              <a:uFillTx/>
              <a:latin typeface="Arial"/>
              <a:cs typeface="Arial"/>
              <a:sym typeface="Arial"/>
            </a:endParaRPr>
          </a:p>
          <a:p>
            <a:pPr marL="0" marR="0" lvl="0" indent="0" algn="just" defTabSz="914400" rtl="0" eaLnBrk="1" fontAlgn="auto" latinLnBrk="0" hangingPunct="1">
              <a:lnSpc>
                <a:spcPct val="100000"/>
              </a:lnSpc>
              <a:spcBef>
                <a:spcPts val="1200"/>
              </a:spcBef>
              <a:spcAft>
                <a:spcPts val="0"/>
              </a:spcAft>
              <a:buClr>
                <a:srgbClr val="000000"/>
              </a:buClr>
              <a:buSzTx/>
              <a:buFont typeface="Arial"/>
              <a:buNone/>
              <a:tabLst>
                <a:tab pos="450215" algn="l"/>
              </a:tabLst>
              <a:defRPr/>
            </a:pPr>
            <a:r>
              <a:rPr lang="en-US" sz="2000" b="1" i="1" dirty="0">
                <a:latin typeface="Arial" panose="020B0604020202020204" pitchFamily="34" charset="0"/>
                <a:ea typeface="Arial" panose="020B0604020202020204" pitchFamily="34" charset="0"/>
              </a:rPr>
              <a:t>2</a:t>
            </a:r>
            <a:r>
              <a:rPr kumimoji="0" lang="en-US" sz="2000" b="1" i="1"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 Local Source SOPs (Status and coordination of advice each ICG):</a:t>
            </a:r>
          </a:p>
          <a:p>
            <a:pPr marL="0" marR="0" lvl="0" indent="0" algn="just" defTabSz="914400" rtl="0" eaLnBrk="1" fontAlgn="auto" latinLnBrk="0" hangingPunct="1">
              <a:lnSpc>
                <a:spcPct val="100000"/>
              </a:lnSpc>
              <a:spcBef>
                <a:spcPts val="1200"/>
              </a:spcBef>
              <a:spcAft>
                <a:spcPts val="0"/>
              </a:spcAft>
              <a:buClr>
                <a:srgbClr val="000000"/>
              </a:buClr>
              <a:buSzTx/>
              <a:buFont typeface="Arial"/>
              <a:buNone/>
              <a:tabLst>
                <a:tab pos="450215" algn="l"/>
              </a:tabLst>
              <a:defRPr/>
            </a:pPr>
            <a:r>
              <a:rPr kumimoji="0" lang="en-GB" sz="1800" b="0" i="1"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 </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Notes with appreciation </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the UNESCO-IOC Technical Report 183 published by the TT TWO Ad Hoc Team on Tsunamis Generated by Volcanoes (TGV) led by </a:t>
            </a:r>
            <a:r>
              <a:rPr lang="en-US" sz="1800" dirty="0">
                <a:latin typeface="Arial" panose="020B0604020202020204" pitchFamily="34" charset="0"/>
                <a:ea typeface="Arial" panose="020B0604020202020204" pitchFamily="34" charset="0"/>
              </a:rPr>
              <a:t>Dr. </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Francois Schindele and the research paper submitted to the Journal of Pure and Applied Geophysics (PAGEOPH)</a:t>
            </a:r>
          </a:p>
          <a:p>
            <a:pPr marL="0" marR="0" lvl="1"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Requests the Secretariat: </a:t>
            </a:r>
          </a:p>
          <a:p>
            <a:pPr marL="0" marR="0" lvl="1"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a.    Provide the TGV Report, including the List of Tsunamigenic Volcanoes to Volcano Observatories</a:t>
            </a:r>
          </a:p>
          <a:p>
            <a:pPr marL="0" marR="0" lvl="1"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b.    Provide the TGV Report, including the List of Tsunamigenic Volcanoes to UNESCO/IOC Member States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26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TextBox 13">
            <a:extLst>
              <a:ext uri="{FF2B5EF4-FFF2-40B4-BE49-F238E27FC236}">
                <a16:creationId xmlns:a16="http://schemas.microsoft.com/office/drawing/2014/main" id="{5EA14468-C040-7805-5381-67708A4D3B74}"/>
              </a:ext>
            </a:extLst>
          </p:cNvPr>
          <p:cNvSpPr txBox="1"/>
          <p:nvPr/>
        </p:nvSpPr>
        <p:spPr>
          <a:xfrm>
            <a:off x="365754" y="521325"/>
            <a:ext cx="105360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D587A"/>
                </a:solidFill>
                <a:effectLst/>
                <a:uLnTx/>
                <a:uFillTx/>
                <a:latin typeface="Arial"/>
                <a:cs typeface="Arial"/>
                <a:sym typeface="Arial"/>
              </a:rPr>
              <a:t>Recommendations from </a:t>
            </a:r>
            <a:r>
              <a:rPr lang="en-US" sz="2400" b="1" dirty="0">
                <a:solidFill>
                  <a:srgbClr val="0D587A"/>
                </a:solidFill>
              </a:rPr>
              <a:t>Joint Meeting</a:t>
            </a:r>
            <a:r>
              <a:rPr kumimoji="0" lang="en-US" sz="2400" b="1" i="0" u="none" strike="noStrike" kern="0" cap="none" spc="0" normalizeH="0" baseline="0" noProof="0" dirty="0">
                <a:ln>
                  <a:noFill/>
                </a:ln>
                <a:solidFill>
                  <a:srgbClr val="0D587A"/>
                </a:solidFill>
                <a:effectLst/>
                <a:uLnTx/>
                <a:uFillTx/>
                <a:latin typeface="Arial"/>
                <a:cs typeface="Arial"/>
                <a:sym typeface="Arial"/>
              </a:rPr>
              <a:t> for TOWS-WG consider</a:t>
            </a:r>
          </a:p>
        </p:txBody>
      </p:sp>
      <p:sp>
        <p:nvSpPr>
          <p:cNvPr id="3" name="Slide Number Placeholder 11">
            <a:extLst>
              <a:ext uri="{FF2B5EF4-FFF2-40B4-BE49-F238E27FC236}">
                <a16:creationId xmlns:a16="http://schemas.microsoft.com/office/drawing/2014/main" id="{6EBFCF68-A82A-854F-83E6-98EB074B004C}"/>
              </a:ext>
            </a:extLst>
          </p:cNvPr>
          <p:cNvSpPr txBox="1">
            <a:spLocks/>
          </p:cNvSpPr>
          <p:nvPr/>
        </p:nvSpPr>
        <p:spPr>
          <a:xfrm>
            <a:off x="11265324" y="6170045"/>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A9B6A28-65CE-43F1-965B-C33147E00D10}" type="slidenum">
              <a:rPr kumimoji="0" lang="en-US" sz="1400" b="0" i="0" u="none" strike="noStrike" kern="0" cap="none" spc="0" normalizeH="0" baseline="0" noProof="0" smtClean="0">
                <a:ln>
                  <a:noFill/>
                </a:ln>
                <a:solidFill>
                  <a:schemeClr val="bg1"/>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400" b="0" i="0" u="none" strike="noStrike" kern="0" cap="none" spc="0" normalizeH="0" baseline="0" noProof="0" dirty="0">
              <a:ln>
                <a:noFill/>
              </a:ln>
              <a:solidFill>
                <a:schemeClr val="bg1"/>
              </a:solidFill>
              <a:effectLst/>
              <a:uLnTx/>
              <a:uFillTx/>
              <a:latin typeface="Arial"/>
              <a:cs typeface="Arial"/>
              <a:sym typeface="Arial"/>
            </a:endParaRPr>
          </a:p>
        </p:txBody>
      </p:sp>
    </p:spTree>
    <p:extLst>
      <p:ext uri="{BB962C8B-B14F-4D97-AF65-F5344CB8AC3E}">
        <p14:creationId xmlns:p14="http://schemas.microsoft.com/office/powerpoint/2010/main" val="2740847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97C0E-88E7-81E8-71D5-A133FA9B8A5B}"/>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AEF23D5-6D13-B8CE-F4CE-6C1D09B38B1C}"/>
              </a:ext>
            </a:extLst>
          </p:cNvPr>
          <p:cNvSpPr txBox="1">
            <a:spLocks/>
          </p:cNvSpPr>
          <p:nvPr/>
        </p:nvSpPr>
        <p:spPr>
          <a:xfrm>
            <a:off x="201981" y="1120590"/>
            <a:ext cx="10692161" cy="435133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marR="0" lvl="0" indent="-51435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US" sz="2000" b="1" i="0" u="none" strike="noStrike" kern="0" cap="none" spc="0" normalizeH="0" baseline="0" noProof="0" dirty="0">
              <a:ln>
                <a:noFill/>
              </a:ln>
              <a:solidFill>
                <a:srgbClr val="0D587A"/>
              </a:solidFill>
              <a:effectLst/>
              <a:uLnTx/>
              <a:uFillTx/>
              <a:latin typeface="Arial"/>
              <a:cs typeface="Arial"/>
              <a:sym typeface="Arial"/>
            </a:endParaRPr>
          </a:p>
          <a:p>
            <a:pPr marL="0" marR="0" lvl="0" indent="0" algn="just" defTabSz="914400" rtl="0" eaLnBrk="1" fontAlgn="auto" latinLnBrk="0" hangingPunct="1">
              <a:lnSpc>
                <a:spcPct val="100000"/>
              </a:lnSpc>
              <a:spcBef>
                <a:spcPts val="1200"/>
              </a:spcBef>
              <a:spcAft>
                <a:spcPts val="0"/>
              </a:spcAft>
              <a:buClr>
                <a:srgbClr val="000000"/>
              </a:buClr>
              <a:buSzTx/>
              <a:buFont typeface="Arial"/>
              <a:buNone/>
              <a:tabLst>
                <a:tab pos="450215" algn="l"/>
              </a:tabLst>
              <a:defRPr/>
            </a:pPr>
            <a:r>
              <a:rPr lang="en-US" sz="2000" b="1" i="1" dirty="0">
                <a:latin typeface="Arial" panose="020B0604020202020204" pitchFamily="34" charset="0"/>
                <a:ea typeface="Arial" panose="020B0604020202020204" pitchFamily="34" charset="0"/>
              </a:rPr>
              <a:t>2</a:t>
            </a:r>
            <a:r>
              <a:rPr kumimoji="0" lang="en-US" sz="2000" b="1" i="1"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 Local Source SOPs (Status and coordination of advice each ICG) (</a:t>
            </a:r>
            <a:r>
              <a:rPr kumimoji="0" lang="en-US" sz="2000" b="1" i="1" u="none" strike="noStrike" kern="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cs typeface="Arial"/>
                <a:sym typeface="Arial"/>
              </a:rPr>
              <a:t>cont</a:t>
            </a:r>
            <a:r>
              <a:rPr kumimoji="0" lang="en-US" sz="2000" b="1" i="1"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a:t>
            </a:r>
          </a:p>
          <a:p>
            <a:pPr marL="0" marR="0" lvl="0" indent="0" algn="just" defTabSz="914400" rtl="0" eaLnBrk="1" fontAlgn="auto" latinLnBrk="0" hangingPunct="1">
              <a:lnSpc>
                <a:spcPct val="100000"/>
              </a:lnSpc>
              <a:spcBef>
                <a:spcPts val="1200"/>
              </a:spcBef>
              <a:spcAft>
                <a:spcPts val="0"/>
              </a:spcAft>
              <a:buClr>
                <a:srgbClr val="000000"/>
              </a:buClr>
              <a:buSzTx/>
              <a:buFont typeface="Arial"/>
              <a:buNone/>
              <a:tabLst>
                <a:tab pos="450215" algn="l"/>
              </a:tabLst>
              <a:defRPr/>
            </a:pP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endParaRPr>
          </a:p>
          <a:p>
            <a:pPr marL="0" marR="0" lvl="1"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c</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cs typeface="Arial"/>
                <a:sym typeface="Arial"/>
              </a:rPr>
              <a:t>Organise</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 online webinars for each ICG and involving relevant Volcano Observatories and </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VAACs to:</a:t>
            </a:r>
          </a:p>
          <a:p>
            <a:pPr marL="285750" marR="0" lvl="8" indent="-285750" algn="just" defTabSz="914400" rtl="0" eaLnBrk="1" fontAlgn="auto" latinLnBrk="0" hangingPunct="1">
              <a:lnSpc>
                <a:spcPct val="107000"/>
              </a:lnSpc>
              <a:spcBef>
                <a:spcPts val="0"/>
              </a:spcBef>
              <a:spcAft>
                <a:spcPts val="800"/>
              </a:spcAft>
              <a:buClr>
                <a:srgbClr val="000000"/>
              </a:buClr>
              <a:buSzTx/>
              <a:buFont typeface="Wingdings" panose="05000000000000000000" pitchFamily="2" charset="2"/>
              <a:buChar char="Ø"/>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    Brief on the TGV report and its recommendations,</a:t>
            </a:r>
          </a:p>
          <a:p>
            <a:pPr marL="285750" marR="0" lvl="5" indent="-285750" algn="just" defTabSz="914400" rtl="0" eaLnBrk="1" fontAlgn="auto" latinLnBrk="0" hangingPunct="1">
              <a:lnSpc>
                <a:spcPct val="107000"/>
              </a:lnSpc>
              <a:spcBef>
                <a:spcPts val="0"/>
              </a:spcBef>
              <a:spcAft>
                <a:spcPts val="800"/>
              </a:spcAft>
              <a:buClr>
                <a:srgbClr val="000000"/>
              </a:buClr>
              <a:buSzTx/>
              <a:buFont typeface="Wingdings" panose="05000000000000000000" pitchFamily="2" charset="2"/>
              <a:buChar char="Ø"/>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    Highlight the hazard and vulnerable Member States, </a:t>
            </a:r>
          </a:p>
          <a:p>
            <a:pPr marL="285750" marR="0" lvl="5" indent="-285750" algn="just" defTabSz="914400" rtl="0" eaLnBrk="1" fontAlgn="auto" latinLnBrk="0" hangingPunct="1">
              <a:lnSpc>
                <a:spcPct val="107000"/>
              </a:lnSpc>
              <a:spcBef>
                <a:spcPts val="0"/>
              </a:spcBef>
              <a:spcAft>
                <a:spcPts val="800"/>
              </a:spcAft>
              <a:buClr>
                <a:srgbClr val="000000"/>
              </a:buClr>
              <a:buSzTx/>
              <a:buFont typeface="Wingdings" panose="05000000000000000000" pitchFamily="2" charset="2"/>
              <a:buChar char="Ø"/>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    Initiate the required partnerships between NTWCs and volcano observatories and VAACs, </a:t>
            </a:r>
          </a:p>
          <a:p>
            <a:pPr marL="285750" marR="0" lvl="5" indent="-285750" algn="just" defTabSz="914400" rtl="0" eaLnBrk="1" fontAlgn="auto" latinLnBrk="0" hangingPunct="1">
              <a:lnSpc>
                <a:spcPct val="107000"/>
              </a:lnSpc>
              <a:spcBef>
                <a:spcPts val="0"/>
              </a:spcBef>
              <a:spcAft>
                <a:spcPts val="800"/>
              </a:spcAft>
              <a:buClr>
                <a:srgbClr val="000000"/>
              </a:buClr>
              <a:buSzTx/>
              <a:buFont typeface="Wingdings" panose="05000000000000000000" pitchFamily="2" charset="2"/>
              <a:buChar char="Ø"/>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    Initiate consideration  whether TSPs may also need provide services where TGV hazard may impact several Member States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26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TextBox 13">
            <a:extLst>
              <a:ext uri="{FF2B5EF4-FFF2-40B4-BE49-F238E27FC236}">
                <a16:creationId xmlns:a16="http://schemas.microsoft.com/office/drawing/2014/main" id="{63899B21-D204-22FE-C154-4A70733DA854}"/>
              </a:ext>
            </a:extLst>
          </p:cNvPr>
          <p:cNvSpPr txBox="1"/>
          <p:nvPr/>
        </p:nvSpPr>
        <p:spPr>
          <a:xfrm>
            <a:off x="494727" y="507677"/>
            <a:ext cx="10106667" cy="461665"/>
          </a:xfrm>
          <a:prstGeom prst="rect">
            <a:avLst/>
          </a:prstGeom>
          <a:noFill/>
        </p:spPr>
        <p:txBody>
          <a:bodyPr wrap="square" rtlCol="0">
            <a:spAutoFit/>
          </a:bodyPr>
          <a:lstStyle/>
          <a:p>
            <a:pPr>
              <a:defRPr/>
            </a:pPr>
            <a:r>
              <a:rPr kumimoji="0" lang="en-US" altLang="ja-JP" sz="2400" b="1" i="0" u="none" strike="noStrike" kern="0" cap="none" spc="0" normalizeH="0" baseline="0" noProof="0" dirty="0">
                <a:ln>
                  <a:noFill/>
                </a:ln>
                <a:solidFill>
                  <a:srgbClr val="0D587A"/>
                </a:solidFill>
                <a:effectLst/>
                <a:uLnTx/>
                <a:uFillTx/>
                <a:latin typeface="Arial"/>
                <a:cs typeface="Arial"/>
                <a:sym typeface="Arial"/>
              </a:rPr>
              <a:t>Recommendations from the Joint Meeting for TOWS-WG consider</a:t>
            </a:r>
          </a:p>
        </p:txBody>
      </p:sp>
      <p:sp>
        <p:nvSpPr>
          <p:cNvPr id="3" name="Slide Number Placeholder 11">
            <a:extLst>
              <a:ext uri="{FF2B5EF4-FFF2-40B4-BE49-F238E27FC236}">
                <a16:creationId xmlns:a16="http://schemas.microsoft.com/office/drawing/2014/main" id="{6514A09F-5DB8-A00E-2C4F-9AAB54590E68}"/>
              </a:ext>
            </a:extLst>
          </p:cNvPr>
          <p:cNvSpPr txBox="1">
            <a:spLocks/>
          </p:cNvSpPr>
          <p:nvPr/>
        </p:nvSpPr>
        <p:spPr>
          <a:xfrm>
            <a:off x="11265324" y="6170045"/>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A9B6A28-65CE-43F1-965B-C33147E00D10}" type="slidenum">
              <a:rPr kumimoji="0" lang="en-US" sz="1400" b="0" i="0" u="none" strike="noStrike" kern="0" cap="none" spc="0" normalizeH="0" baseline="0" noProof="0" smtClean="0">
                <a:ln>
                  <a:noFill/>
                </a:ln>
                <a:solidFill>
                  <a:schemeClr val="bg1"/>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400" b="0" i="0" u="none" strike="noStrike" kern="0" cap="none" spc="0" normalizeH="0" baseline="0" noProof="0" dirty="0">
              <a:ln>
                <a:noFill/>
              </a:ln>
              <a:solidFill>
                <a:schemeClr val="bg1"/>
              </a:solidFill>
              <a:effectLst/>
              <a:uLnTx/>
              <a:uFillTx/>
              <a:latin typeface="Arial"/>
              <a:cs typeface="Arial"/>
              <a:sym typeface="Arial"/>
            </a:endParaRPr>
          </a:p>
        </p:txBody>
      </p:sp>
    </p:spTree>
    <p:extLst>
      <p:ext uri="{BB962C8B-B14F-4D97-AF65-F5344CB8AC3E}">
        <p14:creationId xmlns:p14="http://schemas.microsoft.com/office/powerpoint/2010/main" val="402719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F00F7-EAFA-BE7D-153B-5E84CD4D2929}"/>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9A30A41-E413-2197-8CE1-C27466700E91}"/>
              </a:ext>
            </a:extLst>
          </p:cNvPr>
          <p:cNvSpPr txBox="1">
            <a:spLocks/>
          </p:cNvSpPr>
          <p:nvPr/>
        </p:nvSpPr>
        <p:spPr>
          <a:xfrm>
            <a:off x="201981" y="1120590"/>
            <a:ext cx="10692161" cy="435133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marR="0" lvl="0" indent="-51435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US" sz="2000" b="1" i="0" u="none" strike="noStrike" kern="0" cap="none" spc="0" normalizeH="0" baseline="0" noProof="0" dirty="0">
              <a:ln>
                <a:noFill/>
              </a:ln>
              <a:solidFill>
                <a:srgbClr val="0D587A"/>
              </a:solidFill>
              <a:effectLst/>
              <a:uLnTx/>
              <a:uFillTx/>
              <a:latin typeface="Arial"/>
              <a:cs typeface="Arial"/>
              <a:sym typeface="Arial"/>
            </a:endParaRPr>
          </a:p>
          <a:p>
            <a:pPr marL="0" marR="0" lvl="0" indent="0" algn="just" defTabSz="914400" rtl="0" eaLnBrk="1" fontAlgn="auto" latinLnBrk="0" hangingPunct="1">
              <a:lnSpc>
                <a:spcPct val="100000"/>
              </a:lnSpc>
              <a:spcBef>
                <a:spcPts val="1200"/>
              </a:spcBef>
              <a:spcAft>
                <a:spcPts val="0"/>
              </a:spcAft>
              <a:buClr>
                <a:srgbClr val="000000"/>
              </a:buClr>
              <a:buSzTx/>
              <a:buFont typeface="Arial"/>
              <a:buNone/>
              <a:tabLst>
                <a:tab pos="450215" algn="l"/>
              </a:tabLst>
              <a:defRPr/>
            </a:pPr>
            <a:r>
              <a:rPr kumimoji="0" lang="en-US" sz="2000" b="1" i="1"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2. Local Source SOPs (Status and coordination of advice each ICG) (</a:t>
            </a:r>
            <a:r>
              <a:rPr kumimoji="0" lang="en-US" sz="2000" b="1" i="1" u="none" strike="noStrike" kern="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cs typeface="Arial"/>
                <a:sym typeface="Arial"/>
              </a:rPr>
              <a:t>cont</a:t>
            </a:r>
            <a:r>
              <a:rPr kumimoji="0" lang="en-US" sz="2000" b="1" i="1"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a:t>
            </a:r>
          </a:p>
          <a:p>
            <a:pPr marL="0" marR="0" lvl="0" indent="0" algn="just" defTabSz="914400" rtl="0" eaLnBrk="1" fontAlgn="auto" latinLnBrk="0" hangingPunct="1">
              <a:lnSpc>
                <a:spcPct val="100000"/>
              </a:lnSpc>
              <a:spcBef>
                <a:spcPts val="1200"/>
              </a:spcBef>
              <a:spcAft>
                <a:spcPts val="0"/>
              </a:spcAft>
              <a:buClr>
                <a:srgbClr val="000000"/>
              </a:buClr>
              <a:buSzTx/>
              <a:buFont typeface="Arial"/>
              <a:buNone/>
              <a:tabLst>
                <a:tab pos="450215" algn="l"/>
              </a:tabLst>
              <a:defRPr/>
            </a:pPr>
            <a:endParaRPr kumimoji="0" lang="en-US" sz="2000" b="0" i="0" u="none" strike="noStrike" kern="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Arial"/>
              <a:sym typeface="Arial"/>
            </a:endParaRPr>
          </a:p>
          <a:p>
            <a:pPr marL="0" marR="0" lvl="0" indent="0" algn="just" defTabSz="914400" rtl="0" eaLnBrk="1" fontAlgn="auto" latinLnBrk="0" hangingPunct="1">
              <a:lnSpc>
                <a:spcPct val="115000"/>
              </a:lnSpc>
              <a:spcBef>
                <a:spcPts val="0"/>
              </a:spcBef>
              <a:spcAft>
                <a:spcPts val="100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Requests </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a:sym typeface="Arial"/>
              </a:rPr>
              <a:t>the TT TWO to review existing SOPs and develop general guidelines on SOPs to warn for TGVs for NTWCs and TSPs</a:t>
            </a:r>
          </a:p>
          <a:p>
            <a:pPr marL="0" marR="0" lvl="0" indent="0" algn="just" defTabSz="914400" rtl="0" eaLnBrk="1" fontAlgn="auto" latinLnBrk="0" hangingPunct="1">
              <a:lnSpc>
                <a:spcPct val="115000"/>
              </a:lnSpc>
              <a:spcBef>
                <a:spcPts val="0"/>
              </a:spcBef>
              <a:spcAft>
                <a:spcPts val="1000"/>
              </a:spcAft>
              <a:buClr>
                <a:srgbClr val="000000"/>
              </a:buClr>
              <a:buSzTx/>
              <a:buFont typeface="Arial"/>
              <a:buNone/>
              <a:tabLst/>
              <a:defRPr/>
            </a:pPr>
            <a:r>
              <a:rPr kumimoji="0" lang="en-US" sz="1800" b="1" i="0" u="none" strike="noStrike" kern="1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Notes</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 the progress of the </a:t>
            </a:r>
            <a:r>
              <a:rPr kumimoji="0" lang="en-US" sz="1800" b="0" i="1" u="none" strike="noStrike" kern="1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Ad Hoc</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 Team on Meteotsunamis led by Mr. Mike Angove in consultation with representatives from WMO and work still required to complete the report</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p>
            <a:pPr marL="0" marR="0" lvl="0" indent="0" algn="just" defTabSz="914400" rtl="0" eaLnBrk="1" fontAlgn="auto" latinLnBrk="0" hangingPunct="1">
              <a:lnSpc>
                <a:spcPct val="115000"/>
              </a:lnSpc>
              <a:spcBef>
                <a:spcPts val="0"/>
              </a:spcBef>
              <a:spcAft>
                <a:spcPts val="800"/>
              </a:spcAft>
              <a:buClr>
                <a:srgbClr val="000000"/>
              </a:buClr>
              <a:buSzTx/>
              <a:buFont typeface="Arial"/>
              <a:buNone/>
              <a:tabLst/>
              <a:defRPr/>
            </a:pPr>
            <a:r>
              <a:rPr kumimoji="0" lang="en-US" sz="1800" b="1" i="0" u="none" strike="noStrike" kern="1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Requests</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 the </a:t>
            </a:r>
            <a:r>
              <a:rPr kumimoji="0" lang="en-US" sz="1800" b="0" i="1" u="none" strike="noStrike" kern="1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Ad Hoc</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 Team on Meteotsunamis complete a draft of the report for offline review by the TOWS-WG to be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utilised</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sym typeface="Arial"/>
              </a:rPr>
              <a:t> as background information for consideration of the recommendations by the next meeting of IOC/WMO JCB in third quarter 2024.</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26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TextBox 13">
            <a:extLst>
              <a:ext uri="{FF2B5EF4-FFF2-40B4-BE49-F238E27FC236}">
                <a16:creationId xmlns:a16="http://schemas.microsoft.com/office/drawing/2014/main" id="{5D47482C-98DB-028F-6BEA-BEAC15BCE2CD}"/>
              </a:ext>
            </a:extLst>
          </p:cNvPr>
          <p:cNvSpPr txBox="1"/>
          <p:nvPr/>
        </p:nvSpPr>
        <p:spPr>
          <a:xfrm>
            <a:off x="494727" y="425791"/>
            <a:ext cx="101066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D587A"/>
                </a:solidFill>
                <a:effectLst/>
                <a:uLnTx/>
                <a:uFillTx/>
                <a:latin typeface="Arial"/>
                <a:cs typeface="Arial"/>
                <a:sym typeface="Arial"/>
              </a:rPr>
              <a:t>Recommendations from </a:t>
            </a:r>
            <a:r>
              <a:rPr lang="en-US" sz="2400" b="1" dirty="0">
                <a:solidFill>
                  <a:srgbClr val="0D587A"/>
                </a:solidFill>
              </a:rPr>
              <a:t>Joint Meeting</a:t>
            </a:r>
            <a:r>
              <a:rPr kumimoji="0" lang="en-US" sz="2400" b="1" i="0" u="none" strike="noStrike" kern="0" cap="none" spc="0" normalizeH="0" baseline="0" noProof="0" dirty="0">
                <a:ln>
                  <a:noFill/>
                </a:ln>
                <a:solidFill>
                  <a:srgbClr val="0D587A"/>
                </a:solidFill>
                <a:effectLst/>
                <a:uLnTx/>
                <a:uFillTx/>
                <a:latin typeface="Arial"/>
                <a:cs typeface="Arial"/>
                <a:sym typeface="Arial"/>
              </a:rPr>
              <a:t> for TOWS-WG consider</a:t>
            </a:r>
          </a:p>
        </p:txBody>
      </p:sp>
      <p:sp>
        <p:nvSpPr>
          <p:cNvPr id="3" name="Slide Number Placeholder 11">
            <a:extLst>
              <a:ext uri="{FF2B5EF4-FFF2-40B4-BE49-F238E27FC236}">
                <a16:creationId xmlns:a16="http://schemas.microsoft.com/office/drawing/2014/main" id="{F7714E77-8328-EC52-9A68-AA4D026F140E}"/>
              </a:ext>
            </a:extLst>
          </p:cNvPr>
          <p:cNvSpPr txBox="1">
            <a:spLocks/>
          </p:cNvSpPr>
          <p:nvPr/>
        </p:nvSpPr>
        <p:spPr>
          <a:xfrm>
            <a:off x="11265324" y="6170045"/>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A9B6A28-65CE-43F1-965B-C33147E00D10}" type="slidenum">
              <a:rPr kumimoji="0" lang="en-US" sz="1400" b="0" i="0" u="none" strike="noStrike" kern="0" cap="none" spc="0" normalizeH="0" baseline="0" noProof="0" smtClean="0">
                <a:ln>
                  <a:noFill/>
                </a:ln>
                <a:solidFill>
                  <a:schemeClr val="bg1"/>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400" b="0" i="0" u="none" strike="noStrike" kern="0" cap="none" spc="0" normalizeH="0" baseline="0" noProof="0" dirty="0">
              <a:ln>
                <a:noFill/>
              </a:ln>
              <a:solidFill>
                <a:schemeClr val="bg1"/>
              </a:solidFill>
              <a:effectLst/>
              <a:uLnTx/>
              <a:uFillTx/>
              <a:latin typeface="Arial"/>
              <a:cs typeface="Arial"/>
              <a:sym typeface="Arial"/>
            </a:endParaRPr>
          </a:p>
        </p:txBody>
      </p:sp>
    </p:spTree>
    <p:extLst>
      <p:ext uri="{BB962C8B-B14F-4D97-AF65-F5344CB8AC3E}">
        <p14:creationId xmlns:p14="http://schemas.microsoft.com/office/powerpoint/2010/main" val="1267187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DC442-2FEA-6DC6-BEBD-A0DC85E51297}"/>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3394F07-FD9C-2AB2-AF2A-6A597663059A}"/>
              </a:ext>
            </a:extLst>
          </p:cNvPr>
          <p:cNvSpPr txBox="1">
            <a:spLocks/>
          </p:cNvSpPr>
          <p:nvPr/>
        </p:nvSpPr>
        <p:spPr>
          <a:xfrm>
            <a:off x="201981" y="1090609"/>
            <a:ext cx="11063343" cy="5536635"/>
          </a:xfrm>
          <a:prstGeom prst="rect">
            <a:avLst/>
          </a:prstGeom>
          <a:solidFill>
            <a:schemeClr val="bg1"/>
          </a:solidFill>
          <a:ln>
            <a:solidFill>
              <a:schemeClr val="bg1"/>
            </a:solidFill>
          </a:ln>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marR="0" lvl="0" indent="-51435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US" sz="2000" b="1" i="0" u="none" strike="noStrike" kern="0" cap="none" spc="0" normalizeH="0" baseline="0" noProof="0" dirty="0">
              <a:ln>
                <a:noFill/>
              </a:ln>
              <a:solidFill>
                <a:srgbClr val="0D587A"/>
              </a:solidFill>
              <a:effectLst/>
              <a:uLnTx/>
              <a:uFillTx/>
              <a:latin typeface="Arial"/>
              <a:cs typeface="Arial"/>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1" i="1"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3. Update on PTWS NTWC Competency Framework and Development of Global Framework</a:t>
            </a:r>
            <a:endParaRPr kumimoji="0" lang="en-US" sz="1800" b="0" i="1"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1"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Notes</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 the importance of NTWC staff competency frameworks and training in support of the efficient and effective development and dissemination of tsunami threat information and warnings</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1"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Notes with appreciation</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 the work of Dr. Laura Kong of ITIC and the ICG/PTWS in the development of a PTWS NTWC Competency Framework </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1"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Recommends</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 the TT TWO contributes to the evaluation of the pilot training to be provided to Pacific Island Countries and Territories (PICTs) by ICG/PTWS and ITIC in 2025 to facilitate development of a global framework for endorsement by TOWS-WG</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1"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Acknowledging</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 the OTGA Regional Training Centre operated by INCOIS in India has already developed and delivered competency training for NTWC staff from Oman</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1"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Recommends</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 ITIC and the OTGA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Regionsl</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Specialised</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 Training Centres support the development and delivery of curated course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contetnt</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 training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programmes</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 in support of the global framework for NTWC staff competencies,</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N</a:t>
            </a:r>
            <a:r>
              <a:rPr kumimoji="0" lang="en-US" sz="1800" b="1"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otes</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 IOC will not be looking in the first instance to use the PTWS or Global NTWC Competency Framework for IOC certification of NTWC competencies</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26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TextBox 13">
            <a:extLst>
              <a:ext uri="{FF2B5EF4-FFF2-40B4-BE49-F238E27FC236}">
                <a16:creationId xmlns:a16="http://schemas.microsoft.com/office/drawing/2014/main" id="{D4D9BB55-DBFA-EBC5-6616-6B6BA20875FE}"/>
              </a:ext>
            </a:extLst>
          </p:cNvPr>
          <p:cNvSpPr txBox="1"/>
          <p:nvPr/>
        </p:nvSpPr>
        <p:spPr>
          <a:xfrm>
            <a:off x="461622" y="494029"/>
            <a:ext cx="101066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D587A"/>
                </a:solidFill>
                <a:effectLst/>
                <a:uLnTx/>
                <a:uFillTx/>
                <a:latin typeface="Arial"/>
                <a:cs typeface="Arial"/>
                <a:sym typeface="Arial"/>
              </a:rPr>
              <a:t>Recommendations from </a:t>
            </a:r>
            <a:r>
              <a:rPr lang="en-US" sz="2400" b="1" dirty="0">
                <a:solidFill>
                  <a:srgbClr val="0D587A"/>
                </a:solidFill>
              </a:rPr>
              <a:t>Joint Meeting </a:t>
            </a:r>
            <a:r>
              <a:rPr kumimoji="0" lang="en-US" sz="2400" b="1" i="0" u="none" strike="noStrike" kern="0" cap="none" spc="0" normalizeH="0" baseline="0" noProof="0" dirty="0">
                <a:ln>
                  <a:noFill/>
                </a:ln>
                <a:solidFill>
                  <a:srgbClr val="0D587A"/>
                </a:solidFill>
                <a:effectLst/>
                <a:uLnTx/>
                <a:uFillTx/>
                <a:latin typeface="Arial"/>
                <a:cs typeface="Arial"/>
                <a:sym typeface="Arial"/>
              </a:rPr>
              <a:t>for TOWS-WG consider</a:t>
            </a:r>
          </a:p>
        </p:txBody>
      </p:sp>
      <p:sp>
        <p:nvSpPr>
          <p:cNvPr id="3" name="Slide Number Placeholder 11">
            <a:extLst>
              <a:ext uri="{FF2B5EF4-FFF2-40B4-BE49-F238E27FC236}">
                <a16:creationId xmlns:a16="http://schemas.microsoft.com/office/drawing/2014/main" id="{F3AE302D-107E-9C5D-AAA7-54B8E5E75693}"/>
              </a:ext>
            </a:extLst>
          </p:cNvPr>
          <p:cNvSpPr txBox="1">
            <a:spLocks/>
          </p:cNvSpPr>
          <p:nvPr/>
        </p:nvSpPr>
        <p:spPr>
          <a:xfrm>
            <a:off x="11692836" y="6398644"/>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A9B6A28-65CE-43F1-965B-C33147E00D10}" type="slidenum">
              <a:rPr kumimoji="0" lang="en-US" sz="1400" b="0" i="0" u="none" strike="noStrike" kern="0" cap="none" spc="0" normalizeH="0" baseline="0" noProof="0" smtClean="0">
                <a:ln>
                  <a:noFill/>
                </a:ln>
                <a:solidFill>
                  <a:schemeClr val="bg1"/>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dirty="0">
              <a:ln>
                <a:noFill/>
              </a:ln>
              <a:solidFill>
                <a:schemeClr val="bg1"/>
              </a:solidFill>
              <a:effectLst/>
              <a:uLnTx/>
              <a:uFillTx/>
              <a:latin typeface="Arial"/>
              <a:cs typeface="Arial"/>
              <a:sym typeface="Arial"/>
            </a:endParaRPr>
          </a:p>
        </p:txBody>
      </p:sp>
    </p:spTree>
    <p:extLst>
      <p:ext uri="{BB962C8B-B14F-4D97-AF65-F5344CB8AC3E}">
        <p14:creationId xmlns:p14="http://schemas.microsoft.com/office/powerpoint/2010/main" val="376096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DA619-6D58-05AF-4C44-C929799258B6}"/>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5C3CED3-F3FD-AB63-E077-508926A445C3}"/>
              </a:ext>
            </a:extLst>
          </p:cNvPr>
          <p:cNvSpPr txBox="1">
            <a:spLocks/>
          </p:cNvSpPr>
          <p:nvPr/>
        </p:nvSpPr>
        <p:spPr>
          <a:xfrm>
            <a:off x="201981" y="1120590"/>
            <a:ext cx="11063343" cy="435133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marR="0" lvl="0" indent="-51435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US" sz="2000" b="1" i="0" u="none" strike="noStrike" kern="0" cap="none" spc="0" normalizeH="0" baseline="0" noProof="0" dirty="0">
              <a:ln>
                <a:noFill/>
              </a:ln>
              <a:solidFill>
                <a:srgbClr val="0D587A"/>
              </a:solidFill>
              <a:effectLst/>
              <a:uLnTx/>
              <a:uFillTx/>
              <a:latin typeface="Arial"/>
              <a:cs typeface="Arial"/>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1" i="1"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4. Planning and Contributions to UN Ocean Decade </a:t>
            </a:r>
            <a:endParaRPr kumimoji="0" lang="en-US" sz="1800" b="0" i="1"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1"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Notes with appreciation </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the continuing work of the Ocean Decade Tsunami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Programme</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 Science Committee (ODTP) led  by Srinivasa Kumar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Tummala</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1"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Notes </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the Ocean Decade Tsunami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Programme</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 (ODTP) does not include all aspects of the UNESCO-IOC Tsunami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Programme</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 but focuses on the enhancements represented by the objectives: 1) </a:t>
            </a:r>
            <a:r>
              <a:rPr kumimoji="0" lang="en-US" sz="1800" b="0" i="0" u="none" strike="noStrike" kern="100" cap="none" spc="0" normalizeH="0" baseline="0" noProof="0" dirty="0">
                <a:ln>
                  <a:noFill/>
                </a:ln>
                <a:solidFill>
                  <a:srgbClr val="000000"/>
                </a:solidFill>
                <a:uLnTx/>
                <a:uFillTx/>
                <a:latin typeface="Arial" panose="020B0604020202020204" pitchFamily="34" charset="0"/>
                <a:ea typeface="DengXian" panose="02010600030101010101" pitchFamily="2" charset="-122"/>
                <a:cs typeface="Arial" panose="020B0604020202020204" pitchFamily="34" charset="0"/>
                <a:sym typeface="Arial"/>
              </a:rPr>
              <a:t>D</a:t>
            </a:r>
            <a:r>
              <a:rPr lang="en-US" sz="1800" dirty="0" err="1">
                <a:effectLst/>
                <a:latin typeface="Arial" panose="020B0604020202020204" pitchFamily="34" charset="0"/>
                <a:ea typeface="DengXian" panose="02010600030101010101" pitchFamily="2" charset="-122"/>
              </a:rPr>
              <a:t>evelop</a:t>
            </a:r>
            <a:r>
              <a:rPr lang="en-US" sz="1800" dirty="0">
                <a:effectLst/>
                <a:latin typeface="Arial" panose="020B0604020202020204" pitchFamily="34" charset="0"/>
                <a:ea typeface="DengXian" panose="02010600030101010101" pitchFamily="2" charset="-122"/>
              </a:rPr>
              <a:t> the warning systems’ capability to issue actionable and timely tsunami warnings for tsunamis from all identified sources to 100 percent of coasts at risk ; and 2) that 100 percent of communities at risk to be prepared and resilient to tsunamis by 2030 through efforts like the IOC-UNESCO Tsunami Ready Recognition </a:t>
            </a:r>
            <a:r>
              <a:rPr lang="en-US" sz="1800" dirty="0" err="1">
                <a:effectLst/>
                <a:latin typeface="Arial" panose="020B0604020202020204" pitchFamily="34" charset="0"/>
                <a:ea typeface="DengXian" panose="02010600030101010101" pitchFamily="2" charset="-122"/>
              </a:rPr>
              <a:t>Programme</a:t>
            </a:r>
            <a:r>
              <a:rPr lang="en-US" sz="1800" dirty="0">
                <a:effectLst/>
                <a:latin typeface="Arial" panose="020B0604020202020204" pitchFamily="34" charset="0"/>
                <a:ea typeface="DengXian" panose="02010600030101010101" pitchFamily="2" charset="-122"/>
              </a:rPr>
              <a:t> (TRRP),</a:t>
            </a:r>
            <a:r>
              <a:rPr kumimoji="0" lang="en-US" sz="1800" b="1"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 </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1"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Notes</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 the gaps identified by the Secretariat for Ocean Decade Challenge 6 on “Increase Coastal Resilience to </a:t>
            </a:r>
            <a:r>
              <a:rPr lang="en-US" sz="1800" kern="100" dirty="0">
                <a:latin typeface="Arial" panose="020B0604020202020204" pitchFamily="34" charset="0"/>
                <a:ea typeface="DengXian" panose="02010600030101010101" pitchFamily="2" charset="-122"/>
                <a:cs typeface="Arial" panose="020B0604020202020204" pitchFamily="34" charset="0"/>
              </a:rPr>
              <a:t>Ocean</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 Hazards” and actions related to the ODTP</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1"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Recommends </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the Secretariat work closely with the Decade Coordination Unit (DCU), keep track of future Ocean Decade calls, and improve communication with DCU on tsunami community needs and requirements,</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2600" b="0" i="0" u="none" strike="noStrike" kern="0" cap="none" spc="0" normalizeH="0" baseline="0" noProof="0" dirty="0">
              <a:ln>
                <a:noFill/>
              </a:ln>
              <a:solidFill>
                <a:srgbClr val="000000"/>
              </a:solidFill>
              <a:effectLst/>
              <a:uLnTx/>
              <a:uFillTx/>
              <a:latin typeface="Arial"/>
              <a:cs typeface="Arial"/>
              <a:sym typeface="Arial"/>
            </a:endParaRPr>
          </a:p>
        </p:txBody>
      </p:sp>
      <p:sp>
        <p:nvSpPr>
          <p:cNvPr id="3" name="Slide Number Placeholder 11">
            <a:extLst>
              <a:ext uri="{FF2B5EF4-FFF2-40B4-BE49-F238E27FC236}">
                <a16:creationId xmlns:a16="http://schemas.microsoft.com/office/drawing/2014/main" id="{BFFC3874-544A-795B-E5AC-D0DECEA06B68}"/>
              </a:ext>
            </a:extLst>
          </p:cNvPr>
          <p:cNvSpPr txBox="1">
            <a:spLocks/>
          </p:cNvSpPr>
          <p:nvPr/>
        </p:nvSpPr>
        <p:spPr>
          <a:xfrm>
            <a:off x="11265324" y="6170045"/>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A9B6A28-65CE-43F1-965B-C33147E00D10}" type="slidenum">
              <a:rPr kumimoji="0" lang="en-US" sz="1400" b="0" i="0" u="none" strike="noStrike" kern="0" cap="none" spc="0" normalizeH="0" baseline="0" noProof="0" smtClean="0">
                <a:ln>
                  <a:noFill/>
                </a:ln>
                <a:solidFill>
                  <a:schemeClr val="bg1"/>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400" b="0" i="0" u="none" strike="noStrike" kern="0" cap="none" spc="0" normalizeH="0" baseline="0" noProof="0" dirty="0">
              <a:ln>
                <a:noFill/>
              </a:ln>
              <a:solidFill>
                <a:schemeClr val="bg1"/>
              </a:solidFill>
              <a:effectLst/>
              <a:uLnTx/>
              <a:uFillTx/>
              <a:latin typeface="Arial"/>
              <a:cs typeface="Arial"/>
              <a:sym typeface="Arial"/>
            </a:endParaRPr>
          </a:p>
        </p:txBody>
      </p:sp>
      <p:sp>
        <p:nvSpPr>
          <p:cNvPr id="4" name="TextBox 13">
            <a:extLst>
              <a:ext uri="{FF2B5EF4-FFF2-40B4-BE49-F238E27FC236}">
                <a16:creationId xmlns:a16="http://schemas.microsoft.com/office/drawing/2014/main" id="{55A0DA11-996B-6BE9-EB1C-585F02703AB7}"/>
              </a:ext>
            </a:extLst>
          </p:cNvPr>
          <p:cNvSpPr txBox="1"/>
          <p:nvPr/>
        </p:nvSpPr>
        <p:spPr>
          <a:xfrm>
            <a:off x="201981" y="422473"/>
            <a:ext cx="101066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D587A"/>
                </a:solidFill>
                <a:effectLst/>
                <a:uLnTx/>
                <a:uFillTx/>
                <a:latin typeface="Arial"/>
                <a:cs typeface="Arial"/>
                <a:sym typeface="Arial"/>
              </a:rPr>
              <a:t>Recommendations from </a:t>
            </a:r>
            <a:r>
              <a:rPr lang="en-US" sz="2400" b="1" dirty="0">
                <a:solidFill>
                  <a:srgbClr val="0D587A"/>
                </a:solidFill>
              </a:rPr>
              <a:t>Joint Meeting </a:t>
            </a:r>
            <a:r>
              <a:rPr kumimoji="0" lang="en-US" sz="2400" b="1" i="0" u="none" strike="noStrike" kern="0" cap="none" spc="0" normalizeH="0" baseline="0" noProof="0" dirty="0">
                <a:ln>
                  <a:noFill/>
                </a:ln>
                <a:solidFill>
                  <a:srgbClr val="0D587A"/>
                </a:solidFill>
                <a:effectLst/>
                <a:uLnTx/>
                <a:uFillTx/>
                <a:latin typeface="Arial"/>
                <a:cs typeface="Arial"/>
                <a:sym typeface="Arial"/>
              </a:rPr>
              <a:t>for TOWS-WG consider</a:t>
            </a:r>
          </a:p>
        </p:txBody>
      </p:sp>
    </p:spTree>
    <p:extLst>
      <p:ext uri="{BB962C8B-B14F-4D97-AF65-F5344CB8AC3E}">
        <p14:creationId xmlns:p14="http://schemas.microsoft.com/office/powerpoint/2010/main" val="1431983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354DA-1EE3-A3A3-32EC-BFE3082271B7}"/>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07E5824-6B2C-46ED-8BDE-29E2BF69C599}"/>
              </a:ext>
            </a:extLst>
          </p:cNvPr>
          <p:cNvSpPr txBox="1">
            <a:spLocks/>
          </p:cNvSpPr>
          <p:nvPr/>
        </p:nvSpPr>
        <p:spPr>
          <a:xfrm>
            <a:off x="201981" y="1120590"/>
            <a:ext cx="11063343" cy="435133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14350" marR="0" lvl="0" indent="-514350" algn="l" defTabSz="914400" rtl="0" eaLnBrk="1" fontAlgn="auto" latinLnBrk="0" hangingPunct="1">
              <a:lnSpc>
                <a:spcPct val="100000"/>
              </a:lnSpc>
              <a:spcBef>
                <a:spcPts val="0"/>
              </a:spcBef>
              <a:spcAft>
                <a:spcPts val="0"/>
              </a:spcAft>
              <a:buClr>
                <a:srgbClr val="000000"/>
              </a:buClr>
              <a:buSzTx/>
              <a:buFont typeface="+mj-lt"/>
              <a:buAutoNum type="arabicPeriod"/>
              <a:tabLst/>
              <a:defRPr/>
            </a:pPr>
            <a:endParaRPr kumimoji="0" lang="en-US" sz="2000" b="1" i="0" u="none" strike="noStrike" kern="0" cap="none" spc="0" normalizeH="0" baseline="0" noProof="0" dirty="0">
              <a:ln>
                <a:noFill/>
              </a:ln>
              <a:solidFill>
                <a:srgbClr val="0D587A"/>
              </a:solidFill>
              <a:effectLst/>
              <a:uLnTx/>
              <a:uFillTx/>
              <a:latin typeface="Arial"/>
              <a:cs typeface="Arial"/>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1" i="1"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4. Planning and Contributions to UN Ocean Decade (</a:t>
            </a:r>
            <a:r>
              <a:rPr kumimoji="0" lang="en-US" sz="1800" b="1" i="1" strike="noStrike" kern="100" cap="none" spc="0" normalizeH="0" baseline="0" noProof="0" dirty="0" err="1">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cont</a:t>
            </a:r>
            <a:r>
              <a:rPr kumimoji="0" lang="en-US" sz="1800" b="1" i="1"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a:t>
            </a:r>
            <a:endParaRPr kumimoji="0" lang="en-US" sz="1800" b="0" i="1"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p>
            <a:pPr marL="0" marR="0" lvl="0" indent="0" algn="just" defTabSz="914400" rtl="0" eaLnBrk="1" fontAlgn="auto" latinLnBrk="0" hangingPunct="1">
              <a:lnSpc>
                <a:spcPct val="100000"/>
              </a:lnSpc>
              <a:spcBef>
                <a:spcPts val="0"/>
              </a:spcBef>
              <a:spcAft>
                <a:spcPts val="800"/>
              </a:spcAft>
              <a:buClr>
                <a:srgbClr val="000000"/>
              </a:buClr>
              <a:buSzTx/>
              <a:buFont typeface="Arial"/>
              <a:buNone/>
              <a:tabLst/>
              <a:defRPr/>
            </a:pPr>
            <a:endParaRPr kumimoji="0" lang="en-US" sz="1800" b="1"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1"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Encourages</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 ICGs, Secretariat, and Member States to consider submitting coordinated Ocean Decade actions in future calls that contribute to the goals of the Ocean Decade Tsunami </a:t>
            </a:r>
            <a:r>
              <a:rPr kumimoji="0" lang="en-US" sz="1800" b="0" i="0" u="none" strike="noStrike" kern="100" cap="none" spc="0" normalizeH="0" baseline="0" noProof="0" dirty="0" err="1">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Programme</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 including identification of and submission of existing projects that may align with the ODTP.</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1"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Recommends</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 IOC collaborate more closely with WMO to connect tsunami activities with the MHEWS and EW4ALL initiatives. The WMO Coastal Inundation Initiative is an example of a multi-activity addressing coastal inundation, no matter the source of the inundation,</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p>
            <a:pPr marL="0" marR="0" lvl="0" indent="0" algn="just" defTabSz="914400" rtl="0" eaLnBrk="1" fontAlgn="auto" latinLnBrk="0" hangingPunct="1">
              <a:lnSpc>
                <a:spcPct val="107000"/>
              </a:lnSpc>
              <a:spcBef>
                <a:spcPts val="0"/>
              </a:spcBef>
              <a:spcAft>
                <a:spcPts val="800"/>
              </a:spcAft>
              <a:buClr>
                <a:srgbClr val="000000"/>
              </a:buClr>
              <a:buSzTx/>
              <a:buFont typeface="Arial"/>
              <a:buNone/>
              <a:tabLst/>
              <a:defRPr/>
            </a:pPr>
            <a:r>
              <a:rPr kumimoji="0" lang="en-US" sz="1800" b="1"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Requests</a:t>
            </a:r>
            <a:r>
              <a:rPr kumimoji="0" lang="en-US" sz="1800" b="0" i="0" u="none" strike="noStrike" kern="10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  the IOC/WMO Joint Collaborative Board (JCB) explicitly explore opportunities for IOC and WMO to further collaborate on MHEW framework, noting TOWS-WG Terms-of-Reference cover tsunamis and other sea level related hazards</a:t>
            </a:r>
            <a:endParaRPr kumimoji="0" lang="en-US" sz="1800" b="0" i="0" u="none" strike="noStrike" kern="1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D" sz="26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TextBox 13">
            <a:extLst>
              <a:ext uri="{FF2B5EF4-FFF2-40B4-BE49-F238E27FC236}">
                <a16:creationId xmlns:a16="http://schemas.microsoft.com/office/drawing/2014/main" id="{6E006A13-F176-C880-3A67-E6579CA5FAFC}"/>
              </a:ext>
            </a:extLst>
          </p:cNvPr>
          <p:cNvSpPr txBox="1"/>
          <p:nvPr/>
        </p:nvSpPr>
        <p:spPr>
          <a:xfrm>
            <a:off x="338792" y="521324"/>
            <a:ext cx="10106667" cy="461665"/>
          </a:xfrm>
          <a:prstGeom prst="rect">
            <a:avLst/>
          </a:prstGeom>
          <a:noFill/>
        </p:spPr>
        <p:txBody>
          <a:bodyPr wrap="square" rtlCol="0">
            <a:spAutoFit/>
          </a:bodyPr>
          <a:lstStyle/>
          <a:p>
            <a:r>
              <a:rPr kumimoji="0" lang="en-US" altLang="ja-JP" sz="2400" b="1" i="0" u="none" strike="noStrike" kern="0" cap="none" spc="0" normalizeH="0" baseline="0" noProof="0" dirty="0">
                <a:ln>
                  <a:noFill/>
                </a:ln>
                <a:solidFill>
                  <a:srgbClr val="0D587A"/>
                </a:solidFill>
                <a:effectLst/>
                <a:uLnTx/>
                <a:uFillTx/>
                <a:latin typeface="Arial"/>
                <a:cs typeface="Arial"/>
                <a:sym typeface="Arial"/>
              </a:rPr>
              <a:t>Recommendations from </a:t>
            </a:r>
            <a:r>
              <a:rPr lang="en-US" altLang="ja-JP" sz="2400" b="1" dirty="0">
                <a:solidFill>
                  <a:srgbClr val="0D587A"/>
                </a:solidFill>
              </a:rPr>
              <a:t>Joint Meeting </a:t>
            </a:r>
            <a:r>
              <a:rPr kumimoji="0" lang="en-US" altLang="ja-JP" sz="2400" b="1" i="0" u="none" strike="noStrike" kern="0" cap="none" spc="0" normalizeH="0" baseline="0" noProof="0" dirty="0">
                <a:ln>
                  <a:noFill/>
                </a:ln>
                <a:solidFill>
                  <a:srgbClr val="0D587A"/>
                </a:solidFill>
                <a:effectLst/>
                <a:uLnTx/>
                <a:uFillTx/>
                <a:latin typeface="Arial"/>
                <a:cs typeface="Arial"/>
                <a:sym typeface="Arial"/>
              </a:rPr>
              <a:t>for TOWS-WG consider</a:t>
            </a:r>
          </a:p>
        </p:txBody>
      </p:sp>
      <p:sp>
        <p:nvSpPr>
          <p:cNvPr id="3" name="Slide Number Placeholder 11">
            <a:extLst>
              <a:ext uri="{FF2B5EF4-FFF2-40B4-BE49-F238E27FC236}">
                <a16:creationId xmlns:a16="http://schemas.microsoft.com/office/drawing/2014/main" id="{04AB37BE-B159-C0E4-682B-3C81646A1398}"/>
              </a:ext>
            </a:extLst>
          </p:cNvPr>
          <p:cNvSpPr txBox="1">
            <a:spLocks/>
          </p:cNvSpPr>
          <p:nvPr/>
        </p:nvSpPr>
        <p:spPr>
          <a:xfrm>
            <a:off x="11265324" y="6170045"/>
            <a:ext cx="1905000" cy="457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A9B6A28-65CE-43F1-965B-C33147E00D10}" type="slidenum">
              <a:rPr kumimoji="0" lang="en-US" sz="1400" b="0" i="0" u="none" strike="noStrike" kern="0" cap="none" spc="0" normalizeH="0" baseline="0" noProof="0" smtClean="0">
                <a:ln>
                  <a:noFill/>
                </a:ln>
                <a:solidFill>
                  <a:schemeClr val="bg1"/>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400" b="0" i="0" u="none" strike="noStrike" kern="0" cap="none" spc="0" normalizeH="0" baseline="0" noProof="0" dirty="0">
              <a:ln>
                <a:noFill/>
              </a:ln>
              <a:solidFill>
                <a:schemeClr val="bg1"/>
              </a:solidFill>
              <a:effectLst/>
              <a:uLnTx/>
              <a:uFillTx/>
              <a:latin typeface="Arial"/>
              <a:cs typeface="Arial"/>
              <a:sym typeface="Arial"/>
            </a:endParaRPr>
          </a:p>
        </p:txBody>
      </p:sp>
    </p:spTree>
    <p:extLst>
      <p:ext uri="{BB962C8B-B14F-4D97-AF65-F5344CB8AC3E}">
        <p14:creationId xmlns:p14="http://schemas.microsoft.com/office/powerpoint/2010/main" val="879545395"/>
      </p:ext>
    </p:extLst>
  </p:cSld>
  <p:clrMapOvr>
    <a:masterClrMapping/>
  </p:clrMapOvr>
</p:sld>
</file>

<file path=ppt/theme/theme1.xml><?xml version="1.0" encoding="utf-8"?>
<a:theme xmlns:a="http://schemas.openxmlformats.org/drawingml/2006/main" name="9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25780</TotalTime>
  <Words>2802</Words>
  <Application>Microsoft Office PowerPoint</Application>
  <PresentationFormat>ワイド画面</PresentationFormat>
  <Paragraphs>209</Paragraphs>
  <Slides>21</Slides>
  <Notes>2</Notes>
  <HiddenSlides>0</HiddenSlides>
  <MMClips>0</MMClips>
  <ScaleCrop>false</ScaleCrop>
  <HeadingPairs>
    <vt:vector size="6" baseType="variant">
      <vt:variant>
        <vt:lpstr>使用されているフォント</vt:lpstr>
      </vt:variant>
      <vt:variant>
        <vt:i4>5</vt:i4>
      </vt:variant>
      <vt:variant>
        <vt:lpstr>テーマ</vt:lpstr>
      </vt:variant>
      <vt:variant>
        <vt:i4>6</vt:i4>
      </vt:variant>
      <vt:variant>
        <vt:lpstr>スライド タイトル</vt:lpstr>
      </vt:variant>
      <vt:variant>
        <vt:i4>21</vt:i4>
      </vt:variant>
    </vt:vector>
  </HeadingPairs>
  <TitlesOfParts>
    <vt:vector size="32" baseType="lpstr">
      <vt:lpstr>Times New Roman</vt:lpstr>
      <vt:lpstr>Wingdings</vt:lpstr>
      <vt:lpstr>Calibri</vt:lpstr>
      <vt:lpstr>Arial</vt:lpstr>
      <vt:lpstr>Roboto</vt:lpstr>
      <vt:lpstr>9_Custom Design</vt:lpstr>
      <vt:lpstr>1_Office Theme</vt:lpstr>
      <vt:lpstr>2_Custom Design</vt:lpstr>
      <vt:lpstr>Custom Design</vt:lpstr>
      <vt:lpstr>2_Office Theme</vt:lpstr>
      <vt:lpstr>8_Custom Design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Tesan, Maeva</dc:creator>
  <cp:lastModifiedBy>tsunami-13</cp:lastModifiedBy>
  <cp:revision>193</cp:revision>
  <dcterms:created xsi:type="dcterms:W3CDTF">2019-09-03T09:02:06Z</dcterms:created>
  <dcterms:modified xsi:type="dcterms:W3CDTF">2024-02-21T15:34:05Z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ies>
</file>