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00" r:id="rId3"/>
  </p:sldMasterIdLst>
  <p:notesMasterIdLst>
    <p:notesMasterId r:id="rId28"/>
  </p:notesMasterIdLst>
  <p:sldIdLst>
    <p:sldId id="260" r:id="rId4"/>
    <p:sldId id="3308" r:id="rId5"/>
    <p:sldId id="330" r:id="rId6"/>
    <p:sldId id="4115" r:id="rId7"/>
    <p:sldId id="4127" r:id="rId8"/>
    <p:sldId id="267" r:id="rId9"/>
    <p:sldId id="271" r:id="rId10"/>
    <p:sldId id="303" r:id="rId11"/>
    <p:sldId id="4130" r:id="rId12"/>
    <p:sldId id="4128" r:id="rId13"/>
    <p:sldId id="4134" r:id="rId14"/>
    <p:sldId id="4137" r:id="rId15"/>
    <p:sldId id="4138" r:id="rId16"/>
    <p:sldId id="4139" r:id="rId17"/>
    <p:sldId id="266" r:id="rId18"/>
    <p:sldId id="268" r:id="rId19"/>
    <p:sldId id="269" r:id="rId20"/>
    <p:sldId id="4141" r:id="rId21"/>
    <p:sldId id="274" r:id="rId22"/>
    <p:sldId id="275" r:id="rId23"/>
    <p:sldId id="276" r:id="rId24"/>
    <p:sldId id="277" r:id="rId25"/>
    <p:sldId id="282" r:id="rId26"/>
    <p:sldId id="32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0" autoAdjust="0"/>
    <p:restoredTop sz="94692"/>
  </p:normalViewPr>
  <p:slideViewPr>
    <p:cSldViewPr snapToGrid="0">
      <p:cViewPr varScale="1">
        <p:scale>
          <a:sx n="102" d="100"/>
          <a:sy n="102" d="100"/>
        </p:scale>
        <p:origin x="928"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4639BA-B780-4F4C-8A70-BBE3D6EFD2C3}" type="doc">
      <dgm:prSet loTypeId="urn:microsoft.com/office/officeart/2005/8/layout/hProcess3" loCatId="process" qsTypeId="urn:microsoft.com/office/officeart/2005/8/quickstyle/simple1" qsCatId="simple" csTypeId="urn:microsoft.com/office/officeart/2005/8/colors/accent1_2" csCatId="accent1" phldr="1"/>
      <dgm:spPr/>
    </dgm:pt>
    <dgm:pt modelId="{C4E842C6-CCA1-449D-ABBC-E94E4A88890B}">
      <dgm:prSet phldrT="[Text]" custT="1"/>
      <dgm:spPr/>
      <dgm:t>
        <a:bodyPr/>
        <a:lstStyle/>
        <a:p>
          <a:r>
            <a:rPr lang="en-US" sz="2000" dirty="0">
              <a:solidFill>
                <a:schemeClr val="tx1"/>
              </a:solidFill>
              <a:latin typeface="Gill Sans Nova" panose="020B0602020104020203" pitchFamily="34" charset="0"/>
              <a:ea typeface="Lato Light" panose="020F0502020204030203" pitchFamily="34" charset="0"/>
              <a:cs typeface="Mukta ExtraLight" panose="020B0000000000000000" pitchFamily="34" charset="77"/>
            </a:rPr>
            <a:t>The SC developed the draft 10-Year Research, Development and Implementation Plan for the Ocean Decade Tsunami Programme  which was presented and endorsed at the IOC Assembly in June 2023</a:t>
          </a:r>
          <a:endParaRPr lang="en-IN" sz="2000" dirty="0"/>
        </a:p>
      </dgm:t>
    </dgm:pt>
    <dgm:pt modelId="{1D310A14-A537-46E2-8B9C-D683FB38B909}" type="parTrans" cxnId="{C1FAC622-FD37-4A43-A857-6482A15D9399}">
      <dgm:prSet/>
      <dgm:spPr/>
      <dgm:t>
        <a:bodyPr/>
        <a:lstStyle/>
        <a:p>
          <a:endParaRPr lang="en-IN"/>
        </a:p>
      </dgm:t>
    </dgm:pt>
    <dgm:pt modelId="{AD2F7EF9-7C71-4D8D-B410-79A00B9919FF}" type="sibTrans" cxnId="{C1FAC622-FD37-4A43-A857-6482A15D9399}">
      <dgm:prSet/>
      <dgm:spPr/>
      <dgm:t>
        <a:bodyPr/>
        <a:lstStyle/>
        <a:p>
          <a:endParaRPr lang="en-IN"/>
        </a:p>
      </dgm:t>
    </dgm:pt>
    <dgm:pt modelId="{60CAD719-C3CF-4744-A5CD-3908EF2F16B3}" type="pres">
      <dgm:prSet presAssocID="{934639BA-B780-4F4C-8A70-BBE3D6EFD2C3}" presName="Name0" presStyleCnt="0">
        <dgm:presLayoutVars>
          <dgm:dir/>
          <dgm:animLvl val="lvl"/>
          <dgm:resizeHandles val="exact"/>
        </dgm:presLayoutVars>
      </dgm:prSet>
      <dgm:spPr/>
    </dgm:pt>
    <dgm:pt modelId="{9A105568-645F-4493-A71E-9196701661BD}" type="pres">
      <dgm:prSet presAssocID="{934639BA-B780-4F4C-8A70-BBE3D6EFD2C3}" presName="dummy" presStyleCnt="0"/>
      <dgm:spPr/>
    </dgm:pt>
    <dgm:pt modelId="{34E09F6D-4816-4BAC-AD25-54CAF00F086F}" type="pres">
      <dgm:prSet presAssocID="{934639BA-B780-4F4C-8A70-BBE3D6EFD2C3}" presName="linH" presStyleCnt="0"/>
      <dgm:spPr/>
    </dgm:pt>
    <dgm:pt modelId="{ED7C78DF-AE6E-4ED8-A0E5-250D7F468EFD}" type="pres">
      <dgm:prSet presAssocID="{934639BA-B780-4F4C-8A70-BBE3D6EFD2C3}" presName="padding1" presStyleCnt="0"/>
      <dgm:spPr/>
    </dgm:pt>
    <dgm:pt modelId="{0DA0EEDF-F42C-4FDC-9A71-92CC08A77A5C}" type="pres">
      <dgm:prSet presAssocID="{C4E842C6-CCA1-449D-ABBC-E94E4A88890B}" presName="linV" presStyleCnt="0"/>
      <dgm:spPr/>
    </dgm:pt>
    <dgm:pt modelId="{0B1477D9-B361-4053-894B-D42DF71573BE}" type="pres">
      <dgm:prSet presAssocID="{C4E842C6-CCA1-449D-ABBC-E94E4A88890B}" presName="spVertical1" presStyleCnt="0"/>
      <dgm:spPr/>
    </dgm:pt>
    <dgm:pt modelId="{70230516-8C96-4A3F-8598-7E8DA8C58934}" type="pres">
      <dgm:prSet presAssocID="{C4E842C6-CCA1-449D-ABBC-E94E4A88890B}" presName="parTx" presStyleLbl="revTx" presStyleIdx="0" presStyleCnt="1" custScaleX="108487" custScaleY="296479" custLinFactY="51314" custLinFactNeighborX="-5722" custLinFactNeighborY="100000">
        <dgm:presLayoutVars>
          <dgm:chMax val="0"/>
          <dgm:chPref val="0"/>
          <dgm:bulletEnabled val="1"/>
        </dgm:presLayoutVars>
      </dgm:prSet>
      <dgm:spPr/>
    </dgm:pt>
    <dgm:pt modelId="{13D2FAC6-EDB1-45AE-A919-985DBB086ED3}" type="pres">
      <dgm:prSet presAssocID="{C4E842C6-CCA1-449D-ABBC-E94E4A88890B}" presName="spVertical2" presStyleCnt="0"/>
      <dgm:spPr/>
    </dgm:pt>
    <dgm:pt modelId="{820D5D09-271C-4CEC-BA1A-29CA4A3AB7C5}" type="pres">
      <dgm:prSet presAssocID="{C4E842C6-CCA1-449D-ABBC-E94E4A88890B}" presName="spVertical3" presStyleCnt="0"/>
      <dgm:spPr/>
    </dgm:pt>
    <dgm:pt modelId="{EBCCC9FB-0A07-4EC4-9FDF-A7EB98CF159C}" type="pres">
      <dgm:prSet presAssocID="{934639BA-B780-4F4C-8A70-BBE3D6EFD2C3}" presName="padding2" presStyleCnt="0"/>
      <dgm:spPr/>
    </dgm:pt>
    <dgm:pt modelId="{22C4A61E-A182-44B0-9788-6FD8684E812F}" type="pres">
      <dgm:prSet presAssocID="{934639BA-B780-4F4C-8A70-BBE3D6EFD2C3}" presName="negArrow" presStyleCnt="0"/>
      <dgm:spPr/>
    </dgm:pt>
    <dgm:pt modelId="{73972810-F383-472D-975C-6B03C4C99EB8}" type="pres">
      <dgm:prSet presAssocID="{934639BA-B780-4F4C-8A70-BBE3D6EFD2C3}" presName="backgroundArrow" presStyleLbl="node1" presStyleIdx="0" presStyleCnt="1" custScaleY="303223" custLinFactNeighborX="5373" custLinFactNeighborY="-42978"/>
      <dgm:spPr>
        <a:solidFill>
          <a:srgbClr val="0070C0"/>
        </a:solidFill>
      </dgm:spPr>
    </dgm:pt>
  </dgm:ptLst>
  <dgm:cxnLst>
    <dgm:cxn modelId="{C1FAC622-FD37-4A43-A857-6482A15D9399}" srcId="{934639BA-B780-4F4C-8A70-BBE3D6EFD2C3}" destId="{C4E842C6-CCA1-449D-ABBC-E94E4A88890B}" srcOrd="0" destOrd="0" parTransId="{1D310A14-A537-46E2-8B9C-D683FB38B909}" sibTransId="{AD2F7EF9-7C71-4D8D-B410-79A00B9919FF}"/>
    <dgm:cxn modelId="{9AE654C5-71B2-413C-B2B5-5A3125B7D93B}" type="presOf" srcId="{934639BA-B780-4F4C-8A70-BBE3D6EFD2C3}" destId="{60CAD719-C3CF-4744-A5CD-3908EF2F16B3}" srcOrd="0" destOrd="0" presId="urn:microsoft.com/office/officeart/2005/8/layout/hProcess3"/>
    <dgm:cxn modelId="{FBFA90C6-9235-481E-9A44-970E57A6A885}" type="presOf" srcId="{C4E842C6-CCA1-449D-ABBC-E94E4A88890B}" destId="{70230516-8C96-4A3F-8598-7E8DA8C58934}" srcOrd="0" destOrd="0" presId="urn:microsoft.com/office/officeart/2005/8/layout/hProcess3"/>
    <dgm:cxn modelId="{B8EA46FC-7660-411D-AAA5-7549A4CD5339}" type="presParOf" srcId="{60CAD719-C3CF-4744-A5CD-3908EF2F16B3}" destId="{9A105568-645F-4493-A71E-9196701661BD}" srcOrd="0" destOrd="0" presId="urn:microsoft.com/office/officeart/2005/8/layout/hProcess3"/>
    <dgm:cxn modelId="{51958992-865E-4CD1-9E31-EB2CE1A58C12}" type="presParOf" srcId="{60CAD719-C3CF-4744-A5CD-3908EF2F16B3}" destId="{34E09F6D-4816-4BAC-AD25-54CAF00F086F}" srcOrd="1" destOrd="0" presId="urn:microsoft.com/office/officeart/2005/8/layout/hProcess3"/>
    <dgm:cxn modelId="{38D67504-DA25-4828-A34E-F8DAC0E7A153}" type="presParOf" srcId="{34E09F6D-4816-4BAC-AD25-54CAF00F086F}" destId="{ED7C78DF-AE6E-4ED8-A0E5-250D7F468EFD}" srcOrd="0" destOrd="0" presId="urn:microsoft.com/office/officeart/2005/8/layout/hProcess3"/>
    <dgm:cxn modelId="{8A40C063-FBBD-419B-A3DE-57D004BDEB69}" type="presParOf" srcId="{34E09F6D-4816-4BAC-AD25-54CAF00F086F}" destId="{0DA0EEDF-F42C-4FDC-9A71-92CC08A77A5C}" srcOrd="1" destOrd="0" presId="urn:microsoft.com/office/officeart/2005/8/layout/hProcess3"/>
    <dgm:cxn modelId="{B08C36E0-319B-45EF-8ACF-A7F03CF19B79}" type="presParOf" srcId="{0DA0EEDF-F42C-4FDC-9A71-92CC08A77A5C}" destId="{0B1477D9-B361-4053-894B-D42DF71573BE}" srcOrd="0" destOrd="0" presId="urn:microsoft.com/office/officeart/2005/8/layout/hProcess3"/>
    <dgm:cxn modelId="{F1068E71-1336-4CC2-8660-0873DB5016FE}" type="presParOf" srcId="{0DA0EEDF-F42C-4FDC-9A71-92CC08A77A5C}" destId="{70230516-8C96-4A3F-8598-7E8DA8C58934}" srcOrd="1" destOrd="0" presId="urn:microsoft.com/office/officeart/2005/8/layout/hProcess3"/>
    <dgm:cxn modelId="{71EF6198-6BC2-428B-849A-A1116505225C}" type="presParOf" srcId="{0DA0EEDF-F42C-4FDC-9A71-92CC08A77A5C}" destId="{13D2FAC6-EDB1-45AE-A919-985DBB086ED3}" srcOrd="2" destOrd="0" presId="urn:microsoft.com/office/officeart/2005/8/layout/hProcess3"/>
    <dgm:cxn modelId="{7DA52600-3D57-46C1-819E-283EB5AE3866}" type="presParOf" srcId="{0DA0EEDF-F42C-4FDC-9A71-92CC08A77A5C}" destId="{820D5D09-271C-4CEC-BA1A-29CA4A3AB7C5}" srcOrd="3" destOrd="0" presId="urn:microsoft.com/office/officeart/2005/8/layout/hProcess3"/>
    <dgm:cxn modelId="{C8C59B93-EF87-4A08-B1CF-292BA02FF83C}" type="presParOf" srcId="{34E09F6D-4816-4BAC-AD25-54CAF00F086F}" destId="{EBCCC9FB-0A07-4EC4-9FDF-A7EB98CF159C}" srcOrd="2" destOrd="0" presId="urn:microsoft.com/office/officeart/2005/8/layout/hProcess3"/>
    <dgm:cxn modelId="{8FE6707C-A296-46B4-9778-F3BD094F6994}" type="presParOf" srcId="{34E09F6D-4816-4BAC-AD25-54CAF00F086F}" destId="{22C4A61E-A182-44B0-9788-6FD8684E812F}" srcOrd="3" destOrd="0" presId="urn:microsoft.com/office/officeart/2005/8/layout/hProcess3"/>
    <dgm:cxn modelId="{0751136E-B678-4BDC-B35B-7A55CDD6F37E}" type="presParOf" srcId="{34E09F6D-4816-4BAC-AD25-54CAF00F086F}" destId="{73972810-F383-472D-975C-6B03C4C99EB8}" srcOrd="4" destOrd="0" presId="urn:microsoft.com/office/officeart/2005/8/layout/h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218ABD-BD1D-43E7-B83F-838262DF69CB}" type="doc">
      <dgm:prSet loTypeId="urn:microsoft.com/office/officeart/2005/8/layout/vList3" loCatId="picture" qsTypeId="urn:microsoft.com/office/officeart/2005/8/quickstyle/simple1" qsCatId="simple" csTypeId="urn:microsoft.com/office/officeart/2005/8/colors/accent1_2" csCatId="accent1" phldr="1"/>
      <dgm:spPr/>
    </dgm:pt>
    <dgm:pt modelId="{B256430E-C975-4CD0-9FC6-32B89106327F}">
      <dgm:prSet phldrT="[Text]" custT="1"/>
      <dgm:spPr>
        <a:no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1. Tsunami Risk Knowledge: </a:t>
          </a:r>
          <a:r>
            <a:rPr lang="en-US" sz="1600" b="1" dirty="0">
              <a:solidFill>
                <a:schemeClr val="tx1"/>
              </a:solidFill>
              <a:latin typeface="Gill Sans Nova" panose="020B0602020104020203" pitchFamily="34" charset="0"/>
            </a:rPr>
            <a:t>Identify and </a:t>
          </a:r>
          <a:r>
            <a:rPr lang="en-US" sz="1600" b="1" dirty="0" err="1">
              <a:solidFill>
                <a:schemeClr val="tx1"/>
              </a:solidFill>
              <a:latin typeface="Gill Sans Nova" panose="020B0602020104020203" pitchFamily="34" charset="0"/>
            </a:rPr>
            <a:t>prioritise</a:t>
          </a:r>
          <a:r>
            <a:rPr lang="en-US" sz="1600" b="1" dirty="0">
              <a:solidFill>
                <a:schemeClr val="tx1"/>
              </a:solidFill>
              <a:latin typeface="Gill Sans Nova" panose="020B0602020104020203" pitchFamily="34" charset="0"/>
            </a:rPr>
            <a:t> at-risk communities</a:t>
          </a:r>
          <a:endParaRPr lang="en-IN" sz="1600" b="0" dirty="0">
            <a:solidFill>
              <a:schemeClr val="tx1"/>
            </a:solidFill>
          </a:endParaRPr>
        </a:p>
      </dgm:t>
    </dgm:pt>
    <dgm:pt modelId="{759E5AFF-E0ED-4D3D-83B0-6AE1FF395D84}" type="parTrans" cxnId="{65AA90F3-30B3-408D-8066-EB6034291CDB}">
      <dgm:prSet/>
      <dgm:spPr/>
      <dgm:t>
        <a:bodyPr/>
        <a:lstStyle/>
        <a:p>
          <a:endParaRPr lang="en-IN"/>
        </a:p>
      </dgm:t>
    </dgm:pt>
    <dgm:pt modelId="{8E4224FD-9BBD-4CDB-B441-47EC2E2AD28D}" type="sibTrans" cxnId="{65AA90F3-30B3-408D-8066-EB6034291CDB}">
      <dgm:prSet/>
      <dgm:spPr/>
      <dgm:t>
        <a:bodyPr/>
        <a:lstStyle/>
        <a:p>
          <a:endParaRPr lang="en-IN"/>
        </a:p>
      </dgm:t>
    </dgm:pt>
    <dgm:pt modelId="{8DBDC41F-9554-404A-A82A-64D772B0333A}">
      <dgm:prSet phldrT="[Text]" custT="1"/>
      <dgm:spPr>
        <a:noFill/>
      </dgm:spPr>
      <dgm:t>
        <a:bodyPr/>
        <a:lstStyle/>
        <a:p>
          <a:pPr marL="265113" indent="-265113" algn="just">
            <a:buFont typeface="+mj-lt"/>
            <a:buAutoNum type="romanLcPeriod"/>
          </a:pPr>
          <a:r>
            <a:rPr lang="en-US" sz="1600" b="1" dirty="0">
              <a:solidFill>
                <a:srgbClr val="FFFF00"/>
              </a:solidFill>
              <a:latin typeface="Gill Sans Nova" panose="020B0602020104020203" pitchFamily="34" charset="0"/>
            </a:rPr>
            <a:t>2. Tsunami </a:t>
          </a:r>
          <a:r>
            <a:rPr lang="en-IN" sz="1600" b="1" dirty="0">
              <a:solidFill>
                <a:srgbClr val="FFFF00"/>
              </a:solidFill>
              <a:latin typeface="Gill Sans Nova" panose="020B0602020104020203" pitchFamily="34" charset="0"/>
            </a:rPr>
            <a:t>Detection, Analysis and Forecasting: </a:t>
          </a:r>
          <a:r>
            <a:rPr lang="en-US" sz="1600" b="1" dirty="0">
              <a:solidFill>
                <a:schemeClr val="tx1"/>
              </a:solidFill>
              <a:latin typeface="Gill Sans Nova" panose="020B0602020104020203" pitchFamily="34" charset="0"/>
            </a:rPr>
            <a:t>Expand existing, and deploy new observing technologies and warning systems </a:t>
          </a:r>
          <a:endParaRPr lang="en-IN" sz="1600" b="1" dirty="0">
            <a:solidFill>
              <a:srgbClr val="FFFF00"/>
            </a:solidFill>
            <a:latin typeface="Gill Sans Nova" panose="020B0602020104020203" pitchFamily="34" charset="0"/>
          </a:endParaRPr>
        </a:p>
      </dgm:t>
    </dgm:pt>
    <dgm:pt modelId="{2DCDBF6F-C3B9-4E6F-9C92-BE36A77D5C9F}" type="parTrans" cxnId="{13EAFB67-F29B-41C8-83E7-2B154F750050}">
      <dgm:prSet/>
      <dgm:spPr/>
      <dgm:t>
        <a:bodyPr/>
        <a:lstStyle/>
        <a:p>
          <a:endParaRPr lang="en-IN"/>
        </a:p>
      </dgm:t>
    </dgm:pt>
    <dgm:pt modelId="{5030B3ED-9776-4554-8E3B-9098CA5E040C}" type="sibTrans" cxnId="{13EAFB67-F29B-41C8-83E7-2B154F750050}">
      <dgm:prSet/>
      <dgm:spPr/>
      <dgm:t>
        <a:bodyPr/>
        <a:lstStyle/>
        <a:p>
          <a:endParaRPr lang="en-IN"/>
        </a:p>
      </dgm:t>
    </dgm:pt>
    <dgm:pt modelId="{62AFA230-E039-4805-89DC-5373343FB4B6}">
      <dgm:prSet custT="1"/>
      <dgm:spPr>
        <a:noFill/>
      </dgm:spPr>
      <dgm:t>
        <a:bodyPr/>
        <a:lstStyle/>
        <a:p>
          <a:pPr marL="360363" indent="-360363" algn="just"/>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gm:t>
    </dgm:pt>
    <dgm:pt modelId="{AF8BE525-C50A-477C-A25E-69516C0C133B}" type="parTrans" cxnId="{284B32F4-55F9-4B47-953F-A6D429B0531B}">
      <dgm:prSet/>
      <dgm:spPr/>
      <dgm:t>
        <a:bodyPr/>
        <a:lstStyle/>
        <a:p>
          <a:endParaRPr lang="en-IN"/>
        </a:p>
      </dgm:t>
    </dgm:pt>
    <dgm:pt modelId="{42E9A500-D9A5-42B0-9FB9-55140E398660}" type="sibTrans" cxnId="{284B32F4-55F9-4B47-953F-A6D429B0531B}">
      <dgm:prSet/>
      <dgm:spPr/>
      <dgm:t>
        <a:bodyPr/>
        <a:lstStyle/>
        <a:p>
          <a:endParaRPr lang="en-IN"/>
        </a:p>
      </dgm:t>
    </dgm:pt>
    <dgm:pt modelId="{5F1DA3B0-3598-4A90-B618-28F9AB3B74A4}">
      <dgm:prSet phldrT="[Text]" custT="1"/>
      <dgm:spPr>
        <a:noFill/>
      </dgm:spPr>
      <dgm:t>
        <a:bodyPr/>
        <a:lstStyle/>
        <a:p>
          <a:pPr marL="446088" indent="-446088" algn="just">
            <a:buFont typeface="+mj-lt"/>
            <a:buAutoNum type="romanLcPeriod"/>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gm:t>
    </dgm:pt>
    <dgm:pt modelId="{315C4120-1E53-4AEB-A30C-634CB5E21EB9}" type="sibTrans" cxnId="{86E0F86E-BE80-4643-A7FA-4A457F35AF57}">
      <dgm:prSet/>
      <dgm:spPr/>
      <dgm:t>
        <a:bodyPr/>
        <a:lstStyle/>
        <a:p>
          <a:endParaRPr lang="en-IN"/>
        </a:p>
      </dgm:t>
    </dgm:pt>
    <dgm:pt modelId="{5F927493-45C6-4CFB-B3F0-54105585710E}" type="parTrans" cxnId="{86E0F86E-BE80-4643-A7FA-4A457F35AF57}">
      <dgm:prSet/>
      <dgm:spPr/>
      <dgm:t>
        <a:bodyPr/>
        <a:lstStyle/>
        <a:p>
          <a:endParaRPr lang="en-IN"/>
        </a:p>
      </dgm:t>
    </dgm:pt>
    <dgm:pt modelId="{1FC446D5-0096-441D-97BD-6B3476E6C665}">
      <dgm:prSet custT="1"/>
      <dgm:spPr>
        <a:noFill/>
      </dgm:spPr>
      <dgm:t>
        <a:bodyPr/>
        <a:lstStyle/>
        <a:p>
          <a:pPr marL="360363" indent="-360363" algn="just"/>
          <a:r>
            <a:rPr lang="en-US" sz="1600" b="1" dirty="0">
              <a:solidFill>
                <a:srgbClr val="FFFF00"/>
              </a:solidFill>
              <a:latin typeface="Gill Sans Nova" panose="020B0602020104020203" pitchFamily="34" charset="0"/>
            </a:rPr>
            <a:t> 5. Capacity Development, SIDS and LDCs, Multi-hazard Framework: </a:t>
          </a:r>
          <a:r>
            <a:rPr lang="en-US" sz="1600" b="1" dirty="0">
              <a:solidFill>
                <a:schemeClr val="tx1"/>
              </a:solidFill>
              <a:latin typeface="Gill Sans Nova" panose="020B0602020104020203" pitchFamily="34" charset="0"/>
            </a:rPr>
            <a:t>Underpinning elements</a:t>
          </a:r>
        </a:p>
      </dgm:t>
    </dgm:pt>
    <dgm:pt modelId="{9188E1C9-D104-487D-ABEE-EEAC6FF0D8E5}" type="parTrans" cxnId="{01A9C1E2-3B53-42CF-9B38-B2A115288D97}">
      <dgm:prSet/>
      <dgm:spPr/>
      <dgm:t>
        <a:bodyPr/>
        <a:lstStyle/>
        <a:p>
          <a:endParaRPr lang="en-IN"/>
        </a:p>
      </dgm:t>
    </dgm:pt>
    <dgm:pt modelId="{2EC96070-2A13-4EFE-8EE0-26A223010A8B}" type="sibTrans" cxnId="{01A9C1E2-3B53-42CF-9B38-B2A115288D97}">
      <dgm:prSet/>
      <dgm:spPr/>
      <dgm:t>
        <a:bodyPr/>
        <a:lstStyle/>
        <a:p>
          <a:endParaRPr lang="en-IN"/>
        </a:p>
      </dgm:t>
    </dgm:pt>
    <dgm:pt modelId="{AF5F2604-087B-49D9-8986-C62D25B42BE9}">
      <dgm:prSet custT="1"/>
      <dgm:spPr>
        <a:noFill/>
      </dgm:spPr>
      <dgm:t>
        <a:bodyPr/>
        <a:lstStyle/>
        <a:p>
          <a:pPr marL="360363" indent="-360363" algn="just"/>
          <a:r>
            <a:rPr lang="en-US" sz="1600" b="1" dirty="0">
              <a:solidFill>
                <a:srgbClr val="FFFF00"/>
              </a:solidFill>
              <a:latin typeface="Gill Sans Nova" panose="020B0602020104020203" pitchFamily="34" charset="0"/>
            </a:rPr>
            <a:t> 6. Governance and Pathways to Implementation</a:t>
          </a:r>
        </a:p>
      </dgm:t>
    </dgm:pt>
    <dgm:pt modelId="{DE4436D0-EBE4-4E43-8E53-E6646684EF22}" type="parTrans" cxnId="{B89995D7-0C1F-4BF9-9F07-AA1DD9A790D9}">
      <dgm:prSet/>
      <dgm:spPr/>
      <dgm:t>
        <a:bodyPr/>
        <a:lstStyle/>
        <a:p>
          <a:endParaRPr lang="en-IN"/>
        </a:p>
      </dgm:t>
    </dgm:pt>
    <dgm:pt modelId="{32215E6F-CDEA-4C73-97DB-ACDE7FC1BF2A}" type="sibTrans" cxnId="{B89995D7-0C1F-4BF9-9F07-AA1DD9A790D9}">
      <dgm:prSet/>
      <dgm:spPr/>
      <dgm:t>
        <a:bodyPr/>
        <a:lstStyle/>
        <a:p>
          <a:endParaRPr lang="en-IN"/>
        </a:p>
      </dgm:t>
    </dgm:pt>
    <dgm:pt modelId="{806A98E1-1506-449A-92ED-81DEE3CD88DD}" type="pres">
      <dgm:prSet presAssocID="{BB218ABD-BD1D-43E7-B83F-838262DF69CB}" presName="linearFlow" presStyleCnt="0">
        <dgm:presLayoutVars>
          <dgm:dir/>
          <dgm:resizeHandles val="exact"/>
        </dgm:presLayoutVars>
      </dgm:prSet>
      <dgm:spPr/>
    </dgm:pt>
    <dgm:pt modelId="{53894FB2-D68F-48BA-AFF9-98036A2E73AC}" type="pres">
      <dgm:prSet presAssocID="{B256430E-C975-4CD0-9FC6-32B89106327F}" presName="composite" presStyleCnt="0"/>
      <dgm:spPr/>
    </dgm:pt>
    <dgm:pt modelId="{769A61CF-A094-422E-964A-EA395EE7A08E}" type="pres">
      <dgm:prSet presAssocID="{B256430E-C975-4CD0-9FC6-32B89106327F}" presName="imgShp" presStyleLbl="fgImgPlace1" presStyleIdx="0" presStyleCnt="6" custScaleX="145144" custScaleY="149734" custLinFactX="-100000" custLinFactNeighborX="-12066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dgm:spPr>
    </dgm:pt>
    <dgm:pt modelId="{8ED5AA91-3B28-477F-ADFA-F74ED3CEC6FC}" type="pres">
      <dgm:prSet presAssocID="{B256430E-C975-4CD0-9FC6-32B89106327F}" presName="txShp" presStyleLbl="node1" presStyleIdx="0" presStyleCnt="6" custScaleX="125663" custScaleY="109578" custLinFactNeighborX="1246" custLinFactNeighborY="-3255">
        <dgm:presLayoutVars>
          <dgm:bulletEnabled val="1"/>
        </dgm:presLayoutVars>
      </dgm:prSet>
      <dgm:spPr/>
    </dgm:pt>
    <dgm:pt modelId="{1B38B093-13D2-466F-9008-19B0A1A36C8D}" type="pres">
      <dgm:prSet presAssocID="{8E4224FD-9BBD-4CDB-B441-47EC2E2AD28D}" presName="spacing" presStyleCnt="0"/>
      <dgm:spPr/>
    </dgm:pt>
    <dgm:pt modelId="{2E0A5BA8-ED47-4DAD-A4CD-54611EC5AEE7}" type="pres">
      <dgm:prSet presAssocID="{8DBDC41F-9554-404A-A82A-64D772B0333A}" presName="composite" presStyleCnt="0"/>
      <dgm:spPr/>
    </dgm:pt>
    <dgm:pt modelId="{2115A817-EE4B-45D9-BBF1-F1F727EEA40C}" type="pres">
      <dgm:prSet presAssocID="{8DBDC41F-9554-404A-A82A-64D772B0333A}" presName="imgShp" presStyleLbl="fgImgPlace1" presStyleIdx="1" presStyleCnt="6" custScaleX="148301" custScaleY="147946" custLinFactX="-30484" custLinFactNeighborX="-100000" custLinFactNeighborY="-612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844E754E-765B-4700-B7A0-9D06546104A3}" type="pres">
      <dgm:prSet presAssocID="{8DBDC41F-9554-404A-A82A-64D772B0333A}" presName="txShp" presStyleLbl="node1" presStyleIdx="1" presStyleCnt="6" custScaleX="124670" custScaleY="159645" custLinFactNeighborX="5827" custLinFactNeighborY="-13004">
        <dgm:presLayoutVars>
          <dgm:bulletEnabled val="1"/>
        </dgm:presLayoutVars>
      </dgm:prSet>
      <dgm:spPr/>
    </dgm:pt>
    <dgm:pt modelId="{86511E32-E3FA-4EE3-9878-5127D79E50D4}" type="pres">
      <dgm:prSet presAssocID="{5030B3ED-9776-4554-8E3B-9098CA5E040C}" presName="spacing" presStyleCnt="0"/>
      <dgm:spPr/>
    </dgm:pt>
    <dgm:pt modelId="{1D19712E-FFB9-4A04-B362-3DE3DC3B9EBD}" type="pres">
      <dgm:prSet presAssocID="{5F1DA3B0-3598-4A90-B618-28F9AB3B74A4}" presName="composite" presStyleCnt="0"/>
      <dgm:spPr/>
    </dgm:pt>
    <dgm:pt modelId="{A1D27DE8-288B-4B45-88EC-6583E39A44C3}" type="pres">
      <dgm:prSet presAssocID="{5F1DA3B0-3598-4A90-B618-28F9AB3B74A4}" presName="imgShp" presStyleLbl="fgImgPlace1" presStyleIdx="2" presStyleCnt="6" custScaleX="148616" custScaleY="142013" custLinFactX="-100000" custLinFactNeighborX="-167512" custLinFactNeighborY="-99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dgm:spPr>
    </dgm:pt>
    <dgm:pt modelId="{2F887186-65C9-467C-9181-846F05E15AED}" type="pres">
      <dgm:prSet presAssocID="{5F1DA3B0-3598-4A90-B618-28F9AB3B74A4}" presName="txShp" presStyleLbl="node1" presStyleIdx="2" presStyleCnt="6" custScaleX="137633" custScaleY="155722" custLinFactNeighborX="2576" custLinFactNeighborY="3916">
        <dgm:presLayoutVars>
          <dgm:bulletEnabled val="1"/>
        </dgm:presLayoutVars>
      </dgm:prSet>
      <dgm:spPr/>
    </dgm:pt>
    <dgm:pt modelId="{3C810B9E-4FD5-4DF3-9615-1D3D7FA51D8E}" type="pres">
      <dgm:prSet presAssocID="{315C4120-1E53-4AEB-A30C-634CB5E21EB9}" presName="spacing" presStyleCnt="0"/>
      <dgm:spPr/>
    </dgm:pt>
    <dgm:pt modelId="{E200B8FA-663F-49DD-8B7B-3AEFD8E0A81E}" type="pres">
      <dgm:prSet presAssocID="{62AFA230-E039-4805-89DC-5373343FB4B6}" presName="composite" presStyleCnt="0"/>
      <dgm:spPr/>
    </dgm:pt>
    <dgm:pt modelId="{E2C28E37-9CE2-4061-8C66-8C95E6AA3CC0}" type="pres">
      <dgm:prSet presAssocID="{62AFA230-E039-4805-89DC-5373343FB4B6}" presName="imgShp" presStyleLbl="fgImgPlace1" presStyleIdx="3" presStyleCnt="6" custScaleX="150018" custScaleY="150390" custLinFactNeighborX="-95689" custLinFactNeighborY="8626"/>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pt>
    <dgm:pt modelId="{AC0ED4D8-01F7-429F-99AE-1804166EA4D6}" type="pres">
      <dgm:prSet presAssocID="{62AFA230-E039-4805-89DC-5373343FB4B6}" presName="txShp" presStyleLbl="node1" presStyleIdx="3" presStyleCnt="6" custScaleX="128677" custScaleY="100680" custLinFactNeighborX="9081" custLinFactNeighborY="5100">
        <dgm:presLayoutVars>
          <dgm:bulletEnabled val="1"/>
        </dgm:presLayoutVars>
      </dgm:prSet>
      <dgm:spPr/>
    </dgm:pt>
    <dgm:pt modelId="{64DBDFD3-0D2D-490A-9469-539561A43DC6}" type="pres">
      <dgm:prSet presAssocID="{42E9A500-D9A5-42B0-9FB9-55140E398660}" presName="spacing" presStyleCnt="0"/>
      <dgm:spPr/>
    </dgm:pt>
    <dgm:pt modelId="{64525124-42F8-4F51-B107-7BB0D5F28747}" type="pres">
      <dgm:prSet presAssocID="{1FC446D5-0096-441D-97BD-6B3476E6C665}" presName="composite" presStyleCnt="0"/>
      <dgm:spPr/>
    </dgm:pt>
    <dgm:pt modelId="{AD001730-5AE7-4DC0-B970-44A2D43600A1}" type="pres">
      <dgm:prSet presAssocID="{1FC446D5-0096-441D-97BD-6B3476E6C665}" presName="imgShp" presStyleLbl="fgImgPlace1" presStyleIdx="4" presStyleCnt="6" custScaleX="150008" custScaleY="144765" custLinFactX="-100000" custLinFactNeighborX="-108139" custLinFactNeighborY="-9191"/>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8C6CAA5F-A6A5-44D5-83FC-DCE4B1FD764F}" type="pres">
      <dgm:prSet presAssocID="{1FC446D5-0096-441D-97BD-6B3476E6C665}" presName="txShp" presStyleLbl="node1" presStyleIdx="4" presStyleCnt="6" custScaleX="124496" custScaleY="102725" custLinFactNeighborX="1507" custLinFactNeighborY="-7638">
        <dgm:presLayoutVars>
          <dgm:bulletEnabled val="1"/>
        </dgm:presLayoutVars>
      </dgm:prSet>
      <dgm:spPr/>
    </dgm:pt>
    <dgm:pt modelId="{9EC11D5C-6D93-475C-BD27-1185963EF333}" type="pres">
      <dgm:prSet presAssocID="{2EC96070-2A13-4EFE-8EE0-26A223010A8B}" presName="spacing" presStyleCnt="0"/>
      <dgm:spPr/>
    </dgm:pt>
    <dgm:pt modelId="{7A7CB88E-FE9A-43BA-8FBC-C0A2372B3613}" type="pres">
      <dgm:prSet presAssocID="{AF5F2604-087B-49D9-8986-C62D25B42BE9}" presName="composite" presStyleCnt="0"/>
      <dgm:spPr/>
    </dgm:pt>
    <dgm:pt modelId="{B72BF655-A5F2-4C01-9329-715248B98D02}" type="pres">
      <dgm:prSet presAssocID="{AF5F2604-087B-49D9-8986-C62D25B42BE9}" presName="imgShp" presStyleLbl="fgImgPlace1" presStyleIdx="5" presStyleCnt="6" custScaleX="145203" custScaleY="143186" custLinFactNeighborX="-93729" custLinFactNeighborY="-42769"/>
      <dgm:spPr>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dgm:spPr>
    </dgm:pt>
    <dgm:pt modelId="{49668E96-C579-4F0C-A9C2-3FA004934E8F}" type="pres">
      <dgm:prSet presAssocID="{AF5F2604-087B-49D9-8986-C62D25B42BE9}" presName="txShp" presStyleLbl="node1" presStyleIdx="5" presStyleCnt="6" custLinFactNeighborX="-3074" custLinFactNeighborY="-21176">
        <dgm:presLayoutVars>
          <dgm:bulletEnabled val="1"/>
        </dgm:presLayoutVars>
      </dgm:prSet>
      <dgm:spPr/>
    </dgm:pt>
  </dgm:ptLst>
  <dgm:cxnLst>
    <dgm:cxn modelId="{13EAFB67-F29B-41C8-83E7-2B154F750050}" srcId="{BB218ABD-BD1D-43E7-B83F-838262DF69CB}" destId="{8DBDC41F-9554-404A-A82A-64D772B0333A}" srcOrd="1" destOrd="0" parTransId="{2DCDBF6F-C3B9-4E6F-9C92-BE36A77D5C9F}" sibTransId="{5030B3ED-9776-4554-8E3B-9098CA5E040C}"/>
    <dgm:cxn modelId="{01A24F6D-EE13-49FE-B805-64133E945D4F}" type="presOf" srcId="{8DBDC41F-9554-404A-A82A-64D772B0333A}" destId="{844E754E-765B-4700-B7A0-9D06546104A3}" srcOrd="0" destOrd="0" presId="urn:microsoft.com/office/officeart/2005/8/layout/vList3"/>
    <dgm:cxn modelId="{86E0F86E-BE80-4643-A7FA-4A457F35AF57}" srcId="{BB218ABD-BD1D-43E7-B83F-838262DF69CB}" destId="{5F1DA3B0-3598-4A90-B618-28F9AB3B74A4}" srcOrd="2" destOrd="0" parTransId="{5F927493-45C6-4CFB-B3F0-54105585710E}" sibTransId="{315C4120-1E53-4AEB-A30C-634CB5E21EB9}"/>
    <dgm:cxn modelId="{B37AB470-DF40-4137-AE03-1C9DFE49F0C0}" type="presOf" srcId="{B256430E-C975-4CD0-9FC6-32B89106327F}" destId="{8ED5AA91-3B28-477F-ADFA-F74ED3CEC6FC}" srcOrd="0" destOrd="0" presId="urn:microsoft.com/office/officeart/2005/8/layout/vList3"/>
    <dgm:cxn modelId="{4218E87F-DA9B-469F-84A1-E4F46C25B6FF}" type="presOf" srcId="{BB218ABD-BD1D-43E7-B83F-838262DF69CB}" destId="{806A98E1-1506-449A-92ED-81DEE3CD88DD}" srcOrd="0" destOrd="0" presId="urn:microsoft.com/office/officeart/2005/8/layout/vList3"/>
    <dgm:cxn modelId="{AF1BEF9A-8FFC-4545-96C9-C95D7B7A325B}" type="presOf" srcId="{AF5F2604-087B-49D9-8986-C62D25B42BE9}" destId="{49668E96-C579-4F0C-A9C2-3FA004934E8F}" srcOrd="0" destOrd="0" presId="urn:microsoft.com/office/officeart/2005/8/layout/vList3"/>
    <dgm:cxn modelId="{B89995D7-0C1F-4BF9-9F07-AA1DD9A790D9}" srcId="{BB218ABD-BD1D-43E7-B83F-838262DF69CB}" destId="{AF5F2604-087B-49D9-8986-C62D25B42BE9}" srcOrd="5" destOrd="0" parTransId="{DE4436D0-EBE4-4E43-8E53-E6646684EF22}" sibTransId="{32215E6F-CDEA-4C73-97DB-ACDE7FC1BF2A}"/>
    <dgm:cxn modelId="{3B56D4DF-D6F5-4F47-AE19-A1263EA8DFB2}" type="presOf" srcId="{5F1DA3B0-3598-4A90-B618-28F9AB3B74A4}" destId="{2F887186-65C9-467C-9181-846F05E15AED}" srcOrd="0" destOrd="0" presId="urn:microsoft.com/office/officeart/2005/8/layout/vList3"/>
    <dgm:cxn modelId="{F8B987E1-B816-45FE-A0DD-4DA017FA738C}" type="presOf" srcId="{62AFA230-E039-4805-89DC-5373343FB4B6}" destId="{AC0ED4D8-01F7-429F-99AE-1804166EA4D6}" srcOrd="0" destOrd="0" presId="urn:microsoft.com/office/officeart/2005/8/layout/vList3"/>
    <dgm:cxn modelId="{01A9C1E2-3B53-42CF-9B38-B2A115288D97}" srcId="{BB218ABD-BD1D-43E7-B83F-838262DF69CB}" destId="{1FC446D5-0096-441D-97BD-6B3476E6C665}" srcOrd="4" destOrd="0" parTransId="{9188E1C9-D104-487D-ABEE-EEAC6FF0D8E5}" sibTransId="{2EC96070-2A13-4EFE-8EE0-26A223010A8B}"/>
    <dgm:cxn modelId="{734E71F3-1C78-4DEB-8749-54983B3D894F}" type="presOf" srcId="{1FC446D5-0096-441D-97BD-6B3476E6C665}" destId="{8C6CAA5F-A6A5-44D5-83FC-DCE4B1FD764F}" srcOrd="0" destOrd="0" presId="urn:microsoft.com/office/officeart/2005/8/layout/vList3"/>
    <dgm:cxn modelId="{65AA90F3-30B3-408D-8066-EB6034291CDB}" srcId="{BB218ABD-BD1D-43E7-B83F-838262DF69CB}" destId="{B256430E-C975-4CD0-9FC6-32B89106327F}" srcOrd="0" destOrd="0" parTransId="{759E5AFF-E0ED-4D3D-83B0-6AE1FF395D84}" sibTransId="{8E4224FD-9BBD-4CDB-B441-47EC2E2AD28D}"/>
    <dgm:cxn modelId="{284B32F4-55F9-4B47-953F-A6D429B0531B}" srcId="{BB218ABD-BD1D-43E7-B83F-838262DF69CB}" destId="{62AFA230-E039-4805-89DC-5373343FB4B6}" srcOrd="3" destOrd="0" parTransId="{AF8BE525-C50A-477C-A25E-69516C0C133B}" sibTransId="{42E9A500-D9A5-42B0-9FB9-55140E398660}"/>
    <dgm:cxn modelId="{6A67C83F-C3B3-4996-AC78-79B77FC02978}" type="presParOf" srcId="{806A98E1-1506-449A-92ED-81DEE3CD88DD}" destId="{53894FB2-D68F-48BA-AFF9-98036A2E73AC}" srcOrd="0" destOrd="0" presId="urn:microsoft.com/office/officeart/2005/8/layout/vList3"/>
    <dgm:cxn modelId="{54B9753D-E0CD-476C-B045-27B1E974C35D}" type="presParOf" srcId="{53894FB2-D68F-48BA-AFF9-98036A2E73AC}" destId="{769A61CF-A094-422E-964A-EA395EE7A08E}" srcOrd="0" destOrd="0" presId="urn:microsoft.com/office/officeart/2005/8/layout/vList3"/>
    <dgm:cxn modelId="{E7AF5CD2-023E-41CB-A898-F212D13C250E}" type="presParOf" srcId="{53894FB2-D68F-48BA-AFF9-98036A2E73AC}" destId="{8ED5AA91-3B28-477F-ADFA-F74ED3CEC6FC}" srcOrd="1" destOrd="0" presId="urn:microsoft.com/office/officeart/2005/8/layout/vList3"/>
    <dgm:cxn modelId="{D6EAE748-1A27-4BDD-9AA5-3371D87A67EB}" type="presParOf" srcId="{806A98E1-1506-449A-92ED-81DEE3CD88DD}" destId="{1B38B093-13D2-466F-9008-19B0A1A36C8D}" srcOrd="1" destOrd="0" presId="urn:microsoft.com/office/officeart/2005/8/layout/vList3"/>
    <dgm:cxn modelId="{0980689B-B0CE-41F5-807B-7A22098C3F35}" type="presParOf" srcId="{806A98E1-1506-449A-92ED-81DEE3CD88DD}" destId="{2E0A5BA8-ED47-4DAD-A4CD-54611EC5AEE7}" srcOrd="2" destOrd="0" presId="urn:microsoft.com/office/officeart/2005/8/layout/vList3"/>
    <dgm:cxn modelId="{893F280F-0B48-4371-B8DC-793E7306E5A9}" type="presParOf" srcId="{2E0A5BA8-ED47-4DAD-A4CD-54611EC5AEE7}" destId="{2115A817-EE4B-45D9-BBF1-F1F727EEA40C}" srcOrd="0" destOrd="0" presId="urn:microsoft.com/office/officeart/2005/8/layout/vList3"/>
    <dgm:cxn modelId="{2276CFDB-C506-4B24-8A65-02A2BB5C9F93}" type="presParOf" srcId="{2E0A5BA8-ED47-4DAD-A4CD-54611EC5AEE7}" destId="{844E754E-765B-4700-B7A0-9D06546104A3}" srcOrd="1" destOrd="0" presId="urn:microsoft.com/office/officeart/2005/8/layout/vList3"/>
    <dgm:cxn modelId="{564589D3-CC79-4F52-B7E3-B62CA2174CDE}" type="presParOf" srcId="{806A98E1-1506-449A-92ED-81DEE3CD88DD}" destId="{86511E32-E3FA-4EE3-9878-5127D79E50D4}" srcOrd="3" destOrd="0" presId="urn:microsoft.com/office/officeart/2005/8/layout/vList3"/>
    <dgm:cxn modelId="{2D70B3F5-6FED-40DB-B36D-C8D9D7CBF374}" type="presParOf" srcId="{806A98E1-1506-449A-92ED-81DEE3CD88DD}" destId="{1D19712E-FFB9-4A04-B362-3DE3DC3B9EBD}" srcOrd="4" destOrd="0" presId="urn:microsoft.com/office/officeart/2005/8/layout/vList3"/>
    <dgm:cxn modelId="{33B1DB00-FDE3-40CB-A51A-2CED3AC08E84}" type="presParOf" srcId="{1D19712E-FFB9-4A04-B362-3DE3DC3B9EBD}" destId="{A1D27DE8-288B-4B45-88EC-6583E39A44C3}" srcOrd="0" destOrd="0" presId="urn:microsoft.com/office/officeart/2005/8/layout/vList3"/>
    <dgm:cxn modelId="{82AFF0CF-0CF6-444E-B240-9A1A1D64C3AF}" type="presParOf" srcId="{1D19712E-FFB9-4A04-B362-3DE3DC3B9EBD}" destId="{2F887186-65C9-467C-9181-846F05E15AED}" srcOrd="1" destOrd="0" presId="urn:microsoft.com/office/officeart/2005/8/layout/vList3"/>
    <dgm:cxn modelId="{6C4FCE74-8615-4DF8-8DDC-092224865671}" type="presParOf" srcId="{806A98E1-1506-449A-92ED-81DEE3CD88DD}" destId="{3C810B9E-4FD5-4DF3-9615-1D3D7FA51D8E}" srcOrd="5" destOrd="0" presId="urn:microsoft.com/office/officeart/2005/8/layout/vList3"/>
    <dgm:cxn modelId="{EF6222A7-D5B6-4B2E-937B-69A538C6E67E}" type="presParOf" srcId="{806A98E1-1506-449A-92ED-81DEE3CD88DD}" destId="{E200B8FA-663F-49DD-8B7B-3AEFD8E0A81E}" srcOrd="6" destOrd="0" presId="urn:microsoft.com/office/officeart/2005/8/layout/vList3"/>
    <dgm:cxn modelId="{14D27601-EF49-479B-9C4D-37AAB2DF585A}" type="presParOf" srcId="{E200B8FA-663F-49DD-8B7B-3AEFD8E0A81E}" destId="{E2C28E37-9CE2-4061-8C66-8C95E6AA3CC0}" srcOrd="0" destOrd="0" presId="urn:microsoft.com/office/officeart/2005/8/layout/vList3"/>
    <dgm:cxn modelId="{384495F2-D15E-422A-AD19-E7AEB068EC29}" type="presParOf" srcId="{E200B8FA-663F-49DD-8B7B-3AEFD8E0A81E}" destId="{AC0ED4D8-01F7-429F-99AE-1804166EA4D6}" srcOrd="1" destOrd="0" presId="urn:microsoft.com/office/officeart/2005/8/layout/vList3"/>
    <dgm:cxn modelId="{716FE392-B5EE-47A9-8F93-95377DA702EC}" type="presParOf" srcId="{806A98E1-1506-449A-92ED-81DEE3CD88DD}" destId="{64DBDFD3-0D2D-490A-9469-539561A43DC6}" srcOrd="7" destOrd="0" presId="urn:microsoft.com/office/officeart/2005/8/layout/vList3"/>
    <dgm:cxn modelId="{ADEC8431-653F-41A4-8004-11F9F4352C81}" type="presParOf" srcId="{806A98E1-1506-449A-92ED-81DEE3CD88DD}" destId="{64525124-42F8-4F51-B107-7BB0D5F28747}" srcOrd="8" destOrd="0" presId="urn:microsoft.com/office/officeart/2005/8/layout/vList3"/>
    <dgm:cxn modelId="{321355F3-0B8F-4B53-970E-F3CF5A46FBEC}" type="presParOf" srcId="{64525124-42F8-4F51-B107-7BB0D5F28747}" destId="{AD001730-5AE7-4DC0-B970-44A2D43600A1}" srcOrd="0" destOrd="0" presId="urn:microsoft.com/office/officeart/2005/8/layout/vList3"/>
    <dgm:cxn modelId="{F64F0566-573A-4FD8-8FA3-7FC7D07BCB9B}" type="presParOf" srcId="{64525124-42F8-4F51-B107-7BB0D5F28747}" destId="{8C6CAA5F-A6A5-44D5-83FC-DCE4B1FD764F}" srcOrd="1" destOrd="0" presId="urn:microsoft.com/office/officeart/2005/8/layout/vList3"/>
    <dgm:cxn modelId="{B84FB221-C56C-4D0E-AA1A-CA3083FBBD64}" type="presParOf" srcId="{806A98E1-1506-449A-92ED-81DEE3CD88DD}" destId="{9EC11D5C-6D93-475C-BD27-1185963EF333}" srcOrd="9" destOrd="0" presId="urn:microsoft.com/office/officeart/2005/8/layout/vList3"/>
    <dgm:cxn modelId="{64133435-EA15-4CB8-9081-3C2AB857042E}" type="presParOf" srcId="{806A98E1-1506-449A-92ED-81DEE3CD88DD}" destId="{7A7CB88E-FE9A-43BA-8FBC-C0A2372B3613}" srcOrd="10" destOrd="0" presId="urn:microsoft.com/office/officeart/2005/8/layout/vList3"/>
    <dgm:cxn modelId="{844C8979-DD5D-489C-A5C4-F41E28C8A3A4}" type="presParOf" srcId="{7A7CB88E-FE9A-43BA-8FBC-C0A2372B3613}" destId="{B72BF655-A5F2-4C01-9329-715248B98D02}" srcOrd="0" destOrd="0" presId="urn:microsoft.com/office/officeart/2005/8/layout/vList3"/>
    <dgm:cxn modelId="{2360AA7E-9CA9-4C90-9428-6F8CE41088E3}" type="presParOf" srcId="{7A7CB88E-FE9A-43BA-8FBC-C0A2372B3613}" destId="{49668E96-C579-4F0C-A9C2-3FA004934E8F}"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972810-F383-472D-975C-6B03C4C99EB8}">
      <dsp:nvSpPr>
        <dsp:cNvPr id="0" name=""/>
        <dsp:cNvSpPr/>
      </dsp:nvSpPr>
      <dsp:spPr>
        <a:xfrm>
          <a:off x="8969" y="0"/>
          <a:ext cx="4585774" cy="4749421"/>
        </a:xfrm>
        <a:prstGeom prst="rightArrow">
          <a:avLst/>
        </a:prstGeom>
        <a:solidFill>
          <a:srgbClr val="0070C0"/>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230516-8C96-4A3F-8598-7E8DA8C58934}">
      <dsp:nvSpPr>
        <dsp:cNvPr id="0" name=""/>
        <dsp:cNvSpPr/>
      </dsp:nvSpPr>
      <dsp:spPr>
        <a:xfrm>
          <a:off x="178083" y="514829"/>
          <a:ext cx="3755518" cy="4234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1"/>
              </a:solidFill>
              <a:latin typeface="Gill Sans Nova" panose="020B0602020104020203" pitchFamily="34" charset="0"/>
              <a:ea typeface="Lato Light" panose="020F0502020204030203" pitchFamily="34" charset="0"/>
              <a:cs typeface="Mukta ExtraLight" panose="020B0000000000000000" pitchFamily="34" charset="77"/>
            </a:rPr>
            <a:t>The SC developed the draft 10-Year Research, Development and Implementation Plan for the Ocean Decade Tsunami Programme  which was presented and endorsed at the IOC Assembly in June 2023</a:t>
          </a:r>
          <a:endParaRPr lang="en-IN" sz="2000" kern="1200" dirty="0"/>
        </a:p>
      </dsp:txBody>
      <dsp:txXfrm>
        <a:off x="178083" y="514829"/>
        <a:ext cx="3755518" cy="4234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5AA91-3B28-477F-ADFA-F74ED3CEC6FC}">
      <dsp:nvSpPr>
        <dsp:cNvPr id="0" name=""/>
        <dsp:cNvSpPr/>
      </dsp:nvSpPr>
      <dsp:spPr>
        <a:xfrm rot="10800000">
          <a:off x="1048695" y="82061"/>
          <a:ext cx="9688110" cy="523139"/>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1. Tsunami Risk Knowledge: </a:t>
          </a:r>
          <a:r>
            <a:rPr lang="en-US" sz="1600" b="1" kern="1200" dirty="0">
              <a:solidFill>
                <a:schemeClr val="tx1"/>
              </a:solidFill>
              <a:latin typeface="Gill Sans Nova" panose="020B0602020104020203" pitchFamily="34" charset="0"/>
            </a:rPr>
            <a:t>Identify and </a:t>
          </a:r>
          <a:r>
            <a:rPr lang="en-US" sz="1600" b="1" kern="1200" dirty="0" err="1">
              <a:solidFill>
                <a:schemeClr val="tx1"/>
              </a:solidFill>
              <a:latin typeface="Gill Sans Nova" panose="020B0602020104020203" pitchFamily="34" charset="0"/>
            </a:rPr>
            <a:t>prioritise</a:t>
          </a:r>
          <a:r>
            <a:rPr lang="en-US" sz="1600" b="1" kern="1200" dirty="0">
              <a:solidFill>
                <a:schemeClr val="tx1"/>
              </a:solidFill>
              <a:latin typeface="Gill Sans Nova" panose="020B0602020104020203" pitchFamily="34" charset="0"/>
            </a:rPr>
            <a:t> at-risk communities</a:t>
          </a:r>
          <a:endParaRPr lang="en-IN" sz="1600" b="0" kern="1200" dirty="0">
            <a:solidFill>
              <a:schemeClr val="tx1"/>
            </a:solidFill>
          </a:endParaRPr>
        </a:p>
      </dsp:txBody>
      <dsp:txXfrm rot="10800000">
        <a:off x="1179480" y="82061"/>
        <a:ext cx="9557325" cy="523139"/>
      </dsp:txXfrm>
    </dsp:sp>
    <dsp:sp modelId="{769A61CF-A094-422E-964A-EA395EE7A08E}">
      <dsp:nvSpPr>
        <dsp:cNvPr id="0" name=""/>
        <dsp:cNvSpPr/>
      </dsp:nvSpPr>
      <dsp:spPr>
        <a:xfrm>
          <a:off x="541948" y="1746"/>
          <a:ext cx="692936" cy="7148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4000" b="-2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E754E-765B-4700-B7A0-9D06546104A3}">
      <dsp:nvSpPr>
        <dsp:cNvPr id="0" name=""/>
        <dsp:cNvSpPr/>
      </dsp:nvSpPr>
      <dsp:spPr>
        <a:xfrm rot="10800000">
          <a:off x="1440150" y="797024"/>
          <a:ext cx="9611554" cy="762166"/>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265113" lvl="0" indent="-265113"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rPr>
            <a:t>2. Tsunami </a:t>
          </a:r>
          <a:r>
            <a:rPr lang="en-IN" sz="1600" b="1" kern="1200" dirty="0">
              <a:solidFill>
                <a:srgbClr val="FFFF00"/>
              </a:solidFill>
              <a:latin typeface="Gill Sans Nova" panose="020B0602020104020203" pitchFamily="34" charset="0"/>
            </a:rPr>
            <a:t>Detection, Analysis and Forecasting: </a:t>
          </a:r>
          <a:r>
            <a:rPr lang="en-US" sz="1600" b="1" kern="1200" dirty="0">
              <a:solidFill>
                <a:schemeClr val="tx1"/>
              </a:solidFill>
              <a:latin typeface="Gill Sans Nova" panose="020B0602020104020203" pitchFamily="34" charset="0"/>
            </a:rPr>
            <a:t>Expand existing, and deploy new observing technologies and warning systems </a:t>
          </a:r>
          <a:endParaRPr lang="en-IN" sz="1600" b="1" kern="1200" dirty="0">
            <a:solidFill>
              <a:srgbClr val="FFFF00"/>
            </a:solidFill>
            <a:latin typeface="Gill Sans Nova" panose="020B0602020104020203" pitchFamily="34" charset="0"/>
          </a:endParaRPr>
        </a:p>
      </dsp:txBody>
      <dsp:txXfrm rot="10800000">
        <a:off x="1630691" y="797024"/>
        <a:ext cx="9421013" cy="762166"/>
      </dsp:txXfrm>
    </dsp:sp>
    <dsp:sp modelId="{2115A817-EE4B-45D9-BBF1-F1F727EEA40C}">
      <dsp:nvSpPr>
        <dsp:cNvPr id="0" name=""/>
        <dsp:cNvSpPr/>
      </dsp:nvSpPr>
      <dsp:spPr>
        <a:xfrm>
          <a:off x="964938" y="857787"/>
          <a:ext cx="708008" cy="706313"/>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F887186-65C9-467C-9181-846F05E15AED}">
      <dsp:nvSpPr>
        <dsp:cNvPr id="0" name=""/>
        <dsp:cNvSpPr/>
      </dsp:nvSpPr>
      <dsp:spPr>
        <a:xfrm rot="10800000">
          <a:off x="689813" y="1782480"/>
          <a:ext cx="10610949" cy="743437"/>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446088" lvl="0" indent="-446088" algn="just" defTabSz="711200">
            <a:lnSpc>
              <a:spcPct val="90000"/>
            </a:lnSpc>
            <a:spcBef>
              <a:spcPct val="0"/>
            </a:spcBef>
            <a:spcAft>
              <a:spcPct val="35000"/>
            </a:spcAft>
            <a:buFont typeface="+mj-lt"/>
            <a:buNone/>
          </a:pPr>
          <a:r>
            <a:rPr lang="en-US" sz="1600" b="1" kern="1200" dirty="0">
              <a:solidFill>
                <a:srgbClr val="FFFF00"/>
              </a:solidFill>
              <a:latin typeface="Gill Sans Nova" panose="020B0602020104020203" pitchFamily="34" charset="0"/>
              <a:ea typeface="+mn-ea"/>
              <a:cs typeface="+mn-cs"/>
            </a:rPr>
            <a:t>3. Warning, </a:t>
          </a:r>
          <a:r>
            <a:rPr lang="en-IN" sz="1600" b="1" kern="1200" dirty="0">
              <a:solidFill>
                <a:srgbClr val="FFFF00"/>
              </a:solidFill>
              <a:latin typeface="Gill Sans Nova" panose="020B0602020104020203" pitchFamily="34" charset="0"/>
              <a:ea typeface="+mn-ea"/>
              <a:cs typeface="+mn-cs"/>
            </a:rPr>
            <a:t>Dissemination and Communication: </a:t>
          </a:r>
          <a:r>
            <a:rPr lang="en-US" sz="1600" b="1" kern="1200" dirty="0">
              <a:solidFill>
                <a:schemeClr val="tx1"/>
              </a:solidFill>
              <a:latin typeface="Gill Sans Nova" panose="020B0602020104020203" pitchFamily="34" charset="0"/>
            </a:rPr>
            <a:t>Access to data, tools, communication platforms, protocols and training to effectively warn coastal and maritime communities</a:t>
          </a:r>
          <a:endParaRPr lang="en-IN" sz="1600" b="1" kern="1200" dirty="0">
            <a:solidFill>
              <a:srgbClr val="FFFF00"/>
            </a:solidFill>
            <a:latin typeface="Gill Sans Nova" panose="020B0602020104020203" pitchFamily="34" charset="0"/>
            <a:ea typeface="+mn-ea"/>
            <a:cs typeface="+mn-cs"/>
          </a:endParaRPr>
        </a:p>
      </dsp:txBody>
      <dsp:txXfrm rot="10800000">
        <a:off x="875672" y="1782480"/>
        <a:ext cx="10425090" cy="743437"/>
      </dsp:txXfrm>
    </dsp:sp>
    <dsp:sp modelId="{A1D27DE8-288B-4B45-88EC-6583E39A44C3}">
      <dsp:nvSpPr>
        <dsp:cNvPr id="0" name=""/>
        <dsp:cNvSpPr/>
      </dsp:nvSpPr>
      <dsp:spPr>
        <a:xfrm>
          <a:off x="309997" y="1791763"/>
          <a:ext cx="709512" cy="677988"/>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44000" r="-44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0ED4D8-01F7-429F-99AE-1804166EA4D6}">
      <dsp:nvSpPr>
        <dsp:cNvPr id="0" name=""/>
        <dsp:cNvSpPr/>
      </dsp:nvSpPr>
      <dsp:spPr>
        <a:xfrm rot="10800000">
          <a:off x="1536558" y="2792742"/>
          <a:ext cx="9920478" cy="480659"/>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4. </a:t>
          </a:r>
          <a:r>
            <a:rPr lang="en-US" sz="1600" b="1" kern="1200" dirty="0">
              <a:solidFill>
                <a:srgbClr val="FFFF00"/>
              </a:solidFill>
              <a:latin typeface="Gill Sans Nova" panose="020B0602020104020203" pitchFamily="34" charset="0"/>
              <a:ea typeface="+mn-ea"/>
              <a:cs typeface="+mn-cs"/>
            </a:rPr>
            <a:t>Preparedness and Response Capabilities: </a:t>
          </a:r>
          <a:r>
            <a:rPr lang="en-US" sz="1600" b="1" kern="1200" dirty="0">
              <a:solidFill>
                <a:schemeClr val="tx1"/>
              </a:solidFill>
              <a:latin typeface="Gill Sans Nova" panose="020B0602020104020203" pitchFamily="34" charset="0"/>
            </a:rPr>
            <a:t>To build tsunami-resilient communities</a:t>
          </a:r>
          <a:r>
            <a:rPr lang="en-US" sz="1600" b="1" kern="1200" dirty="0">
              <a:solidFill>
                <a:srgbClr val="FFFF00"/>
              </a:solidFill>
              <a:latin typeface="Gill Sans Nova" panose="020B0602020104020203" pitchFamily="34" charset="0"/>
              <a:ea typeface="+mn-ea"/>
              <a:cs typeface="+mn-cs"/>
            </a:rPr>
            <a:t>  </a:t>
          </a:r>
        </a:p>
      </dsp:txBody>
      <dsp:txXfrm rot="10800000">
        <a:off x="1656723" y="2792742"/>
        <a:ext cx="9800313" cy="480659"/>
      </dsp:txXfrm>
    </dsp:sp>
    <dsp:sp modelId="{E2C28E37-9CE2-4061-8C66-8C95E6AA3CC0}">
      <dsp:nvSpPr>
        <dsp:cNvPr id="0" name=""/>
        <dsp:cNvSpPr/>
      </dsp:nvSpPr>
      <dsp:spPr>
        <a:xfrm>
          <a:off x="1126956" y="2690915"/>
          <a:ext cx="716205" cy="717981"/>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6CAA5F-A6A5-44D5-83FC-DCE4B1FD764F}">
      <dsp:nvSpPr>
        <dsp:cNvPr id="0" name=""/>
        <dsp:cNvSpPr/>
      </dsp:nvSpPr>
      <dsp:spPr>
        <a:xfrm rot="10800000">
          <a:off x="1113803" y="3574114"/>
          <a:ext cx="9598139" cy="490422"/>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5. Capacity Development, SIDS and LDCs, Multi-hazard Framework: </a:t>
          </a:r>
          <a:r>
            <a:rPr lang="en-US" sz="1600" b="1" kern="1200" dirty="0">
              <a:solidFill>
                <a:schemeClr val="tx1"/>
              </a:solidFill>
              <a:latin typeface="Gill Sans Nova" panose="020B0602020104020203" pitchFamily="34" charset="0"/>
            </a:rPr>
            <a:t>Underpinning elements</a:t>
          </a:r>
        </a:p>
      </dsp:txBody>
      <dsp:txXfrm rot="10800000">
        <a:off x="1236408" y="3574114"/>
        <a:ext cx="9475534" cy="490422"/>
      </dsp:txXfrm>
    </dsp:sp>
    <dsp:sp modelId="{AD001730-5AE7-4DC0-B970-44A2D43600A1}">
      <dsp:nvSpPr>
        <dsp:cNvPr id="0" name=""/>
        <dsp:cNvSpPr/>
      </dsp:nvSpPr>
      <dsp:spPr>
        <a:xfrm>
          <a:off x="590129" y="3466347"/>
          <a:ext cx="716157" cy="69112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668E96-C579-4F0C-A9C2-3FA004934E8F}">
      <dsp:nvSpPr>
        <dsp:cNvPr id="0" name=""/>
        <dsp:cNvSpPr/>
      </dsp:nvSpPr>
      <dsp:spPr>
        <a:xfrm rot="10800000">
          <a:off x="1878202" y="4345855"/>
          <a:ext cx="7709597" cy="477413"/>
        </a:xfrm>
        <a:prstGeom prst="homePlate">
          <a:avLst/>
        </a:prstGeom>
        <a:no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0526" tIns="60960" rIns="113792" bIns="60960" numCol="1" spcCol="1270" anchor="ctr" anchorCtr="0">
          <a:noAutofit/>
        </a:bodyPr>
        <a:lstStyle/>
        <a:p>
          <a:pPr marL="360363" lvl="0" indent="-360363" algn="just" defTabSz="711200">
            <a:lnSpc>
              <a:spcPct val="90000"/>
            </a:lnSpc>
            <a:spcBef>
              <a:spcPct val="0"/>
            </a:spcBef>
            <a:spcAft>
              <a:spcPct val="35000"/>
            </a:spcAft>
            <a:buNone/>
          </a:pPr>
          <a:r>
            <a:rPr lang="en-US" sz="1600" b="1" kern="1200" dirty="0">
              <a:solidFill>
                <a:srgbClr val="FFFF00"/>
              </a:solidFill>
              <a:latin typeface="Gill Sans Nova" panose="020B0602020104020203" pitchFamily="34" charset="0"/>
            </a:rPr>
            <a:t> 6. Governance and Pathways to Implementation</a:t>
          </a:r>
        </a:p>
      </dsp:txBody>
      <dsp:txXfrm rot="10800000">
        <a:off x="1997555" y="4345855"/>
        <a:ext cx="7590244" cy="477413"/>
      </dsp:txXfrm>
    </dsp:sp>
    <dsp:sp modelId="{B72BF655-A5F2-4C01-9329-715248B98D02}">
      <dsp:nvSpPr>
        <dsp:cNvPr id="0" name=""/>
        <dsp:cNvSpPr/>
      </dsp:nvSpPr>
      <dsp:spPr>
        <a:xfrm>
          <a:off x="1321111" y="4139680"/>
          <a:ext cx="693218" cy="683588"/>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38000" r="-38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628C3-85B9-45C5-A095-D6EEC25566DA}" type="datetimeFigureOut">
              <a:rPr lang="en-IN" smtClean="0"/>
              <a:t>19/02/24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1C7EA1-CE70-4A50-A510-B6B007E3ED66}" type="slidenum">
              <a:rPr lang="en-IN" smtClean="0"/>
              <a:t>‹#›</a:t>
            </a:fld>
            <a:endParaRPr lang="en-IN"/>
          </a:p>
        </p:txBody>
      </p:sp>
    </p:spTree>
    <p:extLst>
      <p:ext uri="{BB962C8B-B14F-4D97-AF65-F5344CB8AC3E}">
        <p14:creationId xmlns:p14="http://schemas.microsoft.com/office/powerpoint/2010/main" val="682074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D1245-3D97-3CA1-063B-0D7F17387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F6DF9-643B-2053-D6E4-24B23FC905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202EB7-2B5B-C1EB-51D3-9707542DEAFD}"/>
              </a:ext>
            </a:extLst>
          </p:cNvPr>
          <p:cNvSpPr>
            <a:spLocks noGrp="1"/>
          </p:cNvSpPr>
          <p:nvPr>
            <p:ph type="body" idx="1"/>
          </p:nvPr>
        </p:nvSpPr>
        <p:spPr/>
        <p:txBody>
          <a:bodyPr/>
          <a:lstStyle/>
          <a:p>
            <a:pPr marL="171450" indent="-171450">
              <a:buFont typeface="Arial" panose="020B0604020202020204" pitchFamily="34" charset="0"/>
              <a:buChar char="•"/>
            </a:pPr>
            <a:r>
              <a:rPr lang="en-US" sz="1200" dirty="0">
                <a:latin typeface="Gill Sans Nova" panose="020B0602020104020203" pitchFamily="34" charset="0"/>
              </a:rPr>
              <a:t>Enhance tsunami risk assessments and the research on technologies for it, so the countries know their expected threat and vulnerability, and are able to identify and </a:t>
            </a:r>
            <a:r>
              <a:rPr lang="en-US" sz="1200" dirty="0" err="1">
                <a:latin typeface="Gill Sans Nova" panose="020B0602020104020203" pitchFamily="34" charset="0"/>
              </a:rPr>
              <a:t>prioritise</a:t>
            </a:r>
            <a:r>
              <a:rPr lang="en-US" sz="1200" dirty="0">
                <a:latin typeface="Gill Sans Nova" panose="020B0602020104020203" pitchFamily="34" charset="0"/>
              </a:rPr>
              <a:t> the at-risk communities.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Expand and improve existing detection and monitoring systems, including seismographs, coastal tide gauges, and deep ocean </a:t>
            </a:r>
            <a:r>
              <a:rPr lang="en-US" sz="1200" dirty="0" err="1">
                <a:latin typeface="Gill Sans Nova" panose="020B0602020104020203" pitchFamily="34" charset="0"/>
              </a:rPr>
              <a:t>tsunameters</a:t>
            </a:r>
            <a:r>
              <a:rPr lang="en-US" sz="1200" dirty="0">
                <a:latin typeface="Gill Sans Nova" panose="020B0602020104020203" pitchFamily="34" charset="0"/>
              </a:rPr>
              <a:t>, to fill identified gaps, and deploy new technologies to address observational gaps that cannot be covered by existing networks.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Gill Sans Nova" panose="020B0602020104020203" pitchFamily="34" charset="0"/>
              </a:rPr>
              <a:t>Ensure all National Tsunami Warning </a:t>
            </a:r>
            <a:r>
              <a:rPr lang="en-US" sz="1200" dirty="0" err="1">
                <a:latin typeface="Gill Sans Nova" panose="020B0602020104020203" pitchFamily="34" charset="0"/>
              </a:rPr>
              <a:t>Centres</a:t>
            </a:r>
            <a:r>
              <a:rPr lang="en-US" sz="1200" dirty="0">
                <a:latin typeface="Gill Sans Nova" panose="020B0602020104020203" pitchFamily="34" charset="0"/>
              </a:rPr>
              <a:t> (NTWCs) have access to data, tools and communication platforms, protocols and training to timely and effectively warn coastal and maritime communities threatened by tsunamis and other coastal hazards that are integrated into a multi-hazard framework</a:t>
            </a:r>
          </a:p>
          <a:p>
            <a:pPr marL="171450" indent="-171450">
              <a:buFont typeface="Arial" panose="020B0604020202020204" pitchFamily="34" charset="0"/>
              <a:buChar char="•"/>
            </a:pPr>
            <a:r>
              <a:rPr lang="en-US" sz="1200" dirty="0" err="1">
                <a:latin typeface="Gill Sans Nova" panose="020B0602020104020203" pitchFamily="34" charset="0"/>
              </a:rPr>
              <a:t>Emphasise</a:t>
            </a:r>
            <a:r>
              <a:rPr lang="en-US" sz="1200" dirty="0">
                <a:latin typeface="Gill Sans Nova" panose="020B0602020104020203" pitchFamily="34" charset="0"/>
              </a:rPr>
              <a:t> the importance of building tsunami resilient communities through the IOC-UNESCO Tsunami Ready Recognition Programme, which is achieved through involvement of stakeholders at all levels.</a:t>
            </a:r>
            <a:endParaRPr lang="en-IN" dirty="0"/>
          </a:p>
        </p:txBody>
      </p:sp>
      <p:sp>
        <p:nvSpPr>
          <p:cNvPr id="4" name="Slide Number Placeholder 3">
            <a:extLst>
              <a:ext uri="{FF2B5EF4-FFF2-40B4-BE49-F238E27FC236}">
                <a16:creationId xmlns:a16="http://schemas.microsoft.com/office/drawing/2014/main" id="{775D024E-5F85-48E4-A166-920150E826D4}"/>
              </a:ext>
            </a:extLst>
          </p:cNvPr>
          <p:cNvSpPr>
            <a:spLocks noGrp="1"/>
          </p:cNvSpPr>
          <p:nvPr>
            <p:ph type="sldNum" sz="quarter" idx="5"/>
          </p:nvPr>
        </p:nvSpPr>
        <p:spPr/>
        <p:txBody>
          <a:bodyPr/>
          <a:lstStyle/>
          <a:p>
            <a:fld id="{B4A3C2ED-81C3-4BC2-993A-DC190D79F8C8}" type="slidenum">
              <a:rPr lang="en-IN" smtClean="0"/>
              <a:t>7</a:t>
            </a:fld>
            <a:endParaRPr lang="en-IN"/>
          </a:p>
        </p:txBody>
      </p:sp>
    </p:spTree>
    <p:extLst>
      <p:ext uri="{BB962C8B-B14F-4D97-AF65-F5344CB8AC3E}">
        <p14:creationId xmlns:p14="http://schemas.microsoft.com/office/powerpoint/2010/main" val="60551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34" name="Google Shape;43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4" name="Google Shape;50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5000"/>
              </a:lnSpc>
              <a:spcBef>
                <a:spcPts val="6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Vital Role of Observations: </a:t>
            </a:r>
            <a:r>
              <a:rPr lang="en-US" sz="1100" b="0" i="0" u="none" strike="noStrike" cap="none" dirty="0">
                <a:solidFill>
                  <a:srgbClr val="C00000"/>
                </a:solidFill>
                <a:latin typeface="Calibri"/>
                <a:ea typeface="Calibri"/>
                <a:cs typeface="Calibri"/>
                <a:sym typeface="Calibri"/>
              </a:rPr>
              <a:t>Observations are essential inputs for early warning systems</a:t>
            </a:r>
            <a:r>
              <a:rPr lang="en-US" sz="1100" b="0" i="0" u="none" strike="noStrike" cap="none" dirty="0">
                <a:solidFill>
                  <a:srgbClr val="000000"/>
                </a:solidFill>
                <a:latin typeface="Calibri"/>
                <a:ea typeface="Calibri"/>
                <a:cs typeface="Calibri"/>
                <a:sym typeface="Calibri"/>
              </a:rPr>
              <a:t>, especially in predicting high-impact weather and ocean hazards within a few days</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Global Data Sharing: </a:t>
            </a:r>
            <a:r>
              <a:rPr lang="en-US" sz="1100" b="0" i="0" u="none" strike="noStrike" cap="none" dirty="0">
                <a:solidFill>
                  <a:srgbClr val="000000"/>
                </a:solidFill>
                <a:latin typeface="Calibri"/>
                <a:ea typeface="Calibri"/>
                <a:cs typeface="Calibri"/>
                <a:sym typeface="Calibri"/>
              </a:rPr>
              <a:t>Early warning systems depend on countries freely </a:t>
            </a:r>
            <a:r>
              <a:rPr lang="en-US" sz="1100" b="0" i="0" u="none" strike="noStrike" cap="none" dirty="0">
                <a:solidFill>
                  <a:srgbClr val="C00000"/>
                </a:solidFill>
                <a:latin typeface="Calibri"/>
                <a:ea typeface="Calibri"/>
                <a:cs typeface="Calibri"/>
                <a:sym typeface="Calibri"/>
              </a:rPr>
              <a:t>sharing</a:t>
            </a:r>
            <a:r>
              <a:rPr lang="en-US" sz="1100" b="0" i="0" u="none" strike="noStrike" cap="none" dirty="0">
                <a:solidFill>
                  <a:srgbClr val="000000"/>
                </a:solidFill>
                <a:latin typeface="Calibri"/>
                <a:ea typeface="Calibri"/>
                <a:cs typeface="Calibri"/>
                <a:sym typeface="Calibri"/>
              </a:rPr>
              <a:t> </a:t>
            </a:r>
            <a:r>
              <a:rPr lang="en-US" sz="1100" b="0" i="0" u="none" strike="noStrike" cap="none" dirty="0">
                <a:solidFill>
                  <a:srgbClr val="C00000"/>
                </a:solidFill>
                <a:latin typeface="Calibri"/>
                <a:ea typeface="Calibri"/>
                <a:cs typeface="Calibri"/>
                <a:sym typeface="Calibri"/>
              </a:rPr>
              <a:t>data globally</a:t>
            </a:r>
            <a:r>
              <a:rPr lang="en-US" sz="1100" b="0" i="0" u="none" strike="noStrike" cap="none" dirty="0">
                <a:solidFill>
                  <a:srgbClr val="000000"/>
                </a:solidFill>
                <a:latin typeface="Calibri"/>
                <a:ea typeface="Calibri"/>
                <a:cs typeface="Calibri"/>
                <a:sym typeface="Calibri"/>
              </a:rPr>
              <a:t>, using </a:t>
            </a:r>
            <a:r>
              <a:rPr lang="en-US" sz="1100" b="0" i="0" u="none" strike="noStrike" cap="none" dirty="0">
                <a:solidFill>
                  <a:srgbClr val="C00000"/>
                </a:solidFill>
                <a:latin typeface="Calibri"/>
                <a:ea typeface="Calibri"/>
                <a:cs typeface="Calibri"/>
                <a:sym typeface="Calibri"/>
              </a:rPr>
              <a:t>advanced computing centers </a:t>
            </a:r>
            <a:r>
              <a:rPr lang="en-US" sz="1100" b="0" i="0" u="none" strike="noStrike" cap="none" dirty="0">
                <a:solidFill>
                  <a:srgbClr val="000000"/>
                </a:solidFill>
                <a:latin typeface="Calibri"/>
                <a:ea typeface="Calibri"/>
                <a:cs typeface="Calibri"/>
                <a:sym typeface="Calibri"/>
              </a:rPr>
              <a:t>for processing </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Crucial Datasets for Warnings: </a:t>
            </a:r>
            <a:r>
              <a:rPr lang="en-US" sz="1100" b="0" i="0" u="none" strike="noStrike" cap="none" dirty="0">
                <a:solidFill>
                  <a:srgbClr val="C00000"/>
                </a:solidFill>
                <a:latin typeface="Calibri"/>
                <a:ea typeface="Calibri"/>
                <a:cs typeface="Calibri"/>
                <a:sym typeface="Calibri"/>
              </a:rPr>
              <a:t>these </a:t>
            </a:r>
            <a:r>
              <a:rPr lang="en-US" sz="1100" b="0" i="0" u="none" strike="noStrike" cap="none" dirty="0">
                <a:solidFill>
                  <a:srgbClr val="000000"/>
                </a:solidFill>
                <a:latin typeface="Calibri"/>
                <a:ea typeface="Calibri"/>
                <a:cs typeface="Calibri"/>
                <a:sym typeface="Calibri"/>
              </a:rPr>
              <a:t>datasets are a suitable combination of past information (observations) and predictions by numerical modelling or AI</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Adaptation Planning Data: </a:t>
            </a:r>
            <a:r>
              <a:rPr lang="en-US" sz="1100" b="0" i="0" u="none" strike="noStrike" cap="none" dirty="0">
                <a:solidFill>
                  <a:srgbClr val="000000"/>
                </a:solidFill>
                <a:latin typeface="Calibri"/>
                <a:ea typeface="Calibri"/>
                <a:cs typeface="Calibri"/>
                <a:sym typeface="Calibri"/>
              </a:rPr>
              <a:t>Adapting to climate change requires downscaling </a:t>
            </a:r>
            <a:r>
              <a:rPr lang="en-US" sz="1100" b="0" i="0" u="none" strike="noStrike" cap="none" dirty="0">
                <a:solidFill>
                  <a:srgbClr val="C00000"/>
                </a:solidFill>
                <a:latin typeface="Calibri"/>
                <a:ea typeface="Calibri"/>
                <a:cs typeface="Calibri"/>
                <a:sym typeface="Calibri"/>
              </a:rPr>
              <a:t>climate scenarios and carry out impact modeling</a:t>
            </a:r>
            <a:endParaRPr sz="1100" b="0" i="0" u="none" strike="noStrike" cap="none" dirty="0">
              <a:solidFill>
                <a:srgbClr val="000000"/>
              </a:solidFill>
              <a:latin typeface="Calibri"/>
              <a:ea typeface="Calibri"/>
              <a:cs typeface="Calibri"/>
              <a:sym typeface="Calibri"/>
            </a:endParaRPr>
          </a:p>
          <a:p>
            <a:pPr marL="0" lvl="0" indent="0" algn="l" rtl="0">
              <a:spcBef>
                <a:spcPts val="600"/>
              </a:spcBef>
              <a:spcAft>
                <a:spcPts val="0"/>
              </a:spcAft>
              <a:buClr>
                <a:schemeClr val="dk1"/>
              </a:buClr>
              <a:buSzPts val="1200"/>
              <a:buFont typeface="Calibri"/>
              <a:buNone/>
            </a:pPr>
            <a:endParaRPr dirty="0"/>
          </a:p>
        </p:txBody>
      </p:sp>
      <p:sp>
        <p:nvSpPr>
          <p:cNvPr id="632" name="Google Shape;63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5000"/>
              </a:lnSpc>
              <a:spcBef>
                <a:spcPts val="6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Systematic Risk Knowledge Building: </a:t>
            </a:r>
            <a:r>
              <a:rPr lang="en-US" sz="1100" b="0" i="0" u="none" strike="noStrike" cap="none" dirty="0">
                <a:solidFill>
                  <a:srgbClr val="000000"/>
                </a:solidFill>
                <a:latin typeface="Calibri"/>
                <a:ea typeface="Calibri"/>
                <a:cs typeface="Calibri"/>
                <a:sym typeface="Calibri"/>
              </a:rPr>
              <a:t>Building risk knowledge relies on </a:t>
            </a:r>
            <a:r>
              <a:rPr lang="en-US" sz="1100" i="0" u="none" strike="noStrike" cap="none" dirty="0">
                <a:solidFill>
                  <a:srgbClr val="C00000"/>
                </a:solidFill>
                <a:latin typeface="Calibri"/>
                <a:ea typeface="Calibri"/>
                <a:cs typeface="Calibri"/>
                <a:sym typeface="Calibri"/>
              </a:rPr>
              <a:t>collecting data systematically and communicating region-specific hazards </a:t>
            </a:r>
            <a:r>
              <a:rPr lang="en-US" sz="1100" b="0" i="0" u="none" strike="noStrike" cap="none" dirty="0">
                <a:solidFill>
                  <a:srgbClr val="000000"/>
                </a:solidFill>
                <a:latin typeface="Calibri"/>
                <a:ea typeface="Calibri"/>
                <a:cs typeface="Calibri"/>
                <a:sym typeface="Calibri"/>
              </a:rPr>
              <a:t>and vulnerabilities to communities</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Initiatives for Enhanced Risk Knowledge: </a:t>
            </a:r>
            <a:r>
              <a:rPr lang="en-US" sz="1100" b="0" i="0" u="none" strike="noStrike" cap="none" dirty="0">
                <a:solidFill>
                  <a:srgbClr val="000000"/>
                </a:solidFill>
                <a:latin typeface="Calibri"/>
                <a:ea typeface="Calibri"/>
                <a:cs typeface="Calibri"/>
                <a:sym typeface="Calibri"/>
              </a:rPr>
              <a:t>Primary initiatives involve investing in </a:t>
            </a:r>
            <a:r>
              <a:rPr lang="en-US" sz="1100" i="0" u="none" strike="noStrike" cap="none" dirty="0">
                <a:solidFill>
                  <a:srgbClr val="C00000"/>
                </a:solidFill>
                <a:latin typeface="Calibri"/>
                <a:ea typeface="Calibri"/>
                <a:cs typeface="Calibri"/>
                <a:sym typeface="Calibri"/>
              </a:rPr>
              <a:t>interdisciplinary research, leading to innovative tools for data analytics, </a:t>
            </a:r>
            <a:r>
              <a:rPr lang="en-US" sz="1100" b="0" i="0" u="none" strike="noStrike" cap="none" dirty="0">
                <a:solidFill>
                  <a:srgbClr val="C00000"/>
                </a:solidFill>
                <a:latin typeface="Calibri"/>
                <a:ea typeface="Calibri"/>
                <a:cs typeface="Calibri"/>
                <a:sym typeface="Calibri"/>
              </a:rPr>
              <a:t>risk mapping, and accessible repositories</a:t>
            </a:r>
            <a:r>
              <a:rPr lang="en-US" sz="1100" b="0" i="0" u="none" strike="noStrike" cap="none" dirty="0">
                <a:solidFill>
                  <a:srgbClr val="000000"/>
                </a:solidFill>
                <a:latin typeface="Calibri"/>
                <a:ea typeface="Calibri"/>
                <a:cs typeface="Calibri"/>
                <a:sym typeface="Calibri"/>
              </a:rPr>
              <a:t>.</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Dissemination: </a:t>
            </a:r>
            <a:r>
              <a:rPr lang="en-US" sz="1100" i="0" u="none" strike="noStrike" cap="none" dirty="0">
                <a:solidFill>
                  <a:srgbClr val="C00000"/>
                </a:solidFill>
                <a:latin typeface="Calibri"/>
                <a:ea typeface="Calibri"/>
                <a:cs typeface="Calibri"/>
                <a:sym typeface="Calibri"/>
              </a:rPr>
              <a:t>training programs are essential. </a:t>
            </a:r>
            <a:r>
              <a:rPr lang="en-US" sz="1100" b="0" i="0" u="none" strike="noStrike" cap="none" dirty="0">
                <a:solidFill>
                  <a:srgbClr val="000000"/>
                </a:solidFill>
                <a:latin typeface="Calibri"/>
                <a:ea typeface="Calibri"/>
                <a:cs typeface="Calibri"/>
                <a:sym typeface="Calibri"/>
              </a:rPr>
              <a:t>Examples include initiatives such as the WMO Global Multi-hazard Alert System (GMAS), the UNESCO-IOC International Tsunami Information Center (ITIC) training program, and the Ocean Teacher Global Academy (OTGA) of UNESCO-IOC.</a:t>
            </a:r>
            <a:endParaRPr sz="1100" b="0" i="0" u="none" strike="noStrike" cap="none" dirty="0">
              <a:solidFill>
                <a:srgbClr val="000000"/>
              </a:solidFill>
              <a:latin typeface="Calibri"/>
              <a:ea typeface="Calibri"/>
              <a:cs typeface="Calibri"/>
              <a:sym typeface="Calibri"/>
            </a:endParaRPr>
          </a:p>
          <a:p>
            <a:pPr marL="0" lvl="0" indent="0" algn="l" rtl="0">
              <a:spcBef>
                <a:spcPts val="600"/>
              </a:spcBef>
              <a:spcAft>
                <a:spcPts val="0"/>
              </a:spcAft>
              <a:buClr>
                <a:schemeClr val="dk1"/>
              </a:buClr>
              <a:buSzPts val="1200"/>
              <a:buFont typeface="Calibri"/>
              <a:buNone/>
            </a:pPr>
            <a:endParaRPr dirty="0"/>
          </a:p>
        </p:txBody>
      </p:sp>
      <p:sp>
        <p:nvSpPr>
          <p:cNvPr id="668" name="Google Shape;66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85750" marR="0" lvl="0" indent="-285750" algn="l" rtl="0">
              <a:lnSpc>
                <a:spcPct val="105000"/>
              </a:lnSpc>
              <a:spcBef>
                <a:spcPts val="6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Technology for Resilience: </a:t>
            </a:r>
            <a:r>
              <a:rPr lang="en-US" sz="1100" b="0" i="0" u="none" strike="noStrike" cap="none" dirty="0">
                <a:solidFill>
                  <a:srgbClr val="C00000"/>
                </a:solidFill>
                <a:latin typeface="Calibri"/>
                <a:ea typeface="Calibri"/>
                <a:cs typeface="Calibri"/>
                <a:sym typeface="Calibri"/>
              </a:rPr>
              <a:t>Advanced sensors, satellites, and AI/ML</a:t>
            </a:r>
            <a:r>
              <a:rPr lang="en-US" sz="1100" b="0" i="0" u="none" strike="noStrike" cap="none" dirty="0">
                <a:solidFill>
                  <a:srgbClr val="000000"/>
                </a:solidFill>
                <a:latin typeface="Calibri"/>
                <a:ea typeface="Calibri"/>
                <a:cs typeface="Calibri"/>
                <a:sym typeface="Calibri"/>
              </a:rPr>
              <a:t> is vital for early warnings against ocean hazards, following F.A.I.R. principles. </a:t>
            </a:r>
            <a:r>
              <a:rPr lang="en-US" sz="1100" b="0" i="0" u="none" strike="noStrike" cap="none" dirty="0">
                <a:solidFill>
                  <a:srgbClr val="C00000"/>
                </a:solidFill>
                <a:latin typeface="Calibri"/>
                <a:ea typeface="Calibri"/>
                <a:cs typeface="Calibri"/>
                <a:sym typeface="Calibri"/>
              </a:rPr>
              <a:t>Numerical modeling and Digital Twin </a:t>
            </a:r>
            <a:r>
              <a:rPr lang="en-US" sz="1100" b="0" i="0" u="none" strike="noStrike" cap="none" dirty="0">
                <a:solidFill>
                  <a:srgbClr val="000000"/>
                </a:solidFill>
                <a:latin typeface="Calibri"/>
                <a:ea typeface="Calibri"/>
                <a:cs typeface="Calibri"/>
                <a:sym typeface="Calibri"/>
              </a:rPr>
              <a:t>Frameworks improve forecasting.</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Climate-Resilient Infrastructure: </a:t>
            </a:r>
            <a:r>
              <a:rPr lang="en-US" sz="1100" b="0" i="0" u="none" strike="noStrike" cap="none" dirty="0">
                <a:solidFill>
                  <a:srgbClr val="C00000"/>
                </a:solidFill>
                <a:latin typeface="Calibri"/>
                <a:ea typeface="Calibri"/>
                <a:cs typeface="Calibri"/>
                <a:sym typeface="Calibri"/>
              </a:rPr>
              <a:t>Mix grey and green infrastructure with smart technologies </a:t>
            </a:r>
            <a:r>
              <a:rPr lang="en-US" sz="1100" b="0" i="0" u="none" strike="noStrike" cap="none" dirty="0">
                <a:solidFill>
                  <a:srgbClr val="000000"/>
                </a:solidFill>
                <a:latin typeface="Calibri"/>
                <a:ea typeface="Calibri"/>
                <a:cs typeface="Calibri"/>
                <a:sym typeface="Calibri"/>
              </a:rPr>
              <a:t>for climate resilience. Innovations in </a:t>
            </a:r>
            <a:r>
              <a:rPr lang="en-US" sz="1100" b="0" i="0" u="none" strike="noStrike" cap="none" dirty="0">
                <a:solidFill>
                  <a:srgbClr val="C00000"/>
                </a:solidFill>
                <a:latin typeface="Calibri"/>
                <a:ea typeface="Calibri"/>
                <a:cs typeface="Calibri"/>
                <a:sym typeface="Calibri"/>
              </a:rPr>
              <a:t>sand mobilization, sustainable aquaculture, and waste management </a:t>
            </a:r>
            <a:r>
              <a:rPr lang="en-US" sz="1100" b="0" i="0" u="none" strike="noStrike" cap="none" dirty="0">
                <a:solidFill>
                  <a:srgbClr val="000000"/>
                </a:solidFill>
                <a:latin typeface="Calibri"/>
                <a:ea typeface="Calibri"/>
                <a:cs typeface="Calibri"/>
                <a:sym typeface="Calibri"/>
              </a:rPr>
              <a:t>contribute to overall resilience.</a:t>
            </a:r>
            <a:endParaRPr dirty="0"/>
          </a:p>
          <a:p>
            <a:pPr marL="285750" marR="0" lvl="0" indent="-285750" algn="l" rtl="0">
              <a:lnSpc>
                <a:spcPct val="105000"/>
              </a:lnSpc>
              <a:spcBef>
                <a:spcPts val="1200"/>
              </a:spcBef>
              <a:spcAft>
                <a:spcPts val="0"/>
              </a:spcAft>
              <a:buClr>
                <a:srgbClr val="000000"/>
              </a:buClr>
              <a:buSzPts val="1100"/>
              <a:buFont typeface="Arial"/>
              <a:buChar char="•"/>
            </a:pPr>
            <a:r>
              <a:rPr lang="en-US" sz="1100" b="1" i="0" u="none" strike="noStrike" cap="none" dirty="0">
                <a:solidFill>
                  <a:srgbClr val="000000"/>
                </a:solidFill>
                <a:latin typeface="Calibri"/>
                <a:ea typeface="Calibri"/>
                <a:cs typeface="Calibri"/>
                <a:sym typeface="Calibri"/>
              </a:rPr>
              <a:t>Effective Communication with ICT: </a:t>
            </a:r>
            <a:r>
              <a:rPr lang="en-US" sz="1100" b="0" i="0" u="none" strike="noStrike" cap="none" dirty="0">
                <a:solidFill>
                  <a:srgbClr val="000000"/>
                </a:solidFill>
                <a:latin typeface="Calibri"/>
                <a:ea typeface="Calibri"/>
                <a:cs typeface="Calibri"/>
                <a:sym typeface="Calibri"/>
              </a:rPr>
              <a:t>Use </a:t>
            </a:r>
            <a:r>
              <a:rPr lang="en-US" sz="1100" b="0" i="0" u="none" strike="noStrike" cap="none" dirty="0">
                <a:solidFill>
                  <a:srgbClr val="C00000"/>
                </a:solidFill>
                <a:latin typeface="Calibri"/>
                <a:ea typeface="Calibri"/>
                <a:cs typeface="Calibri"/>
                <a:sym typeface="Calibri"/>
              </a:rPr>
              <a:t>emerging ICT technologies</a:t>
            </a:r>
            <a:r>
              <a:rPr lang="en-US" sz="1100" b="0" i="0" u="none" strike="noStrike" cap="none" dirty="0">
                <a:solidFill>
                  <a:srgbClr val="000000"/>
                </a:solidFill>
                <a:latin typeface="Calibri"/>
                <a:ea typeface="Calibri"/>
                <a:cs typeface="Calibri"/>
                <a:sym typeface="Calibri"/>
              </a:rPr>
              <a:t>, such as </a:t>
            </a:r>
            <a:r>
              <a:rPr lang="en-US" sz="1100" b="0" i="0" u="none" strike="noStrike" cap="none" dirty="0">
                <a:solidFill>
                  <a:srgbClr val="C00000"/>
                </a:solidFill>
                <a:latin typeface="Calibri"/>
                <a:ea typeface="Calibri"/>
                <a:cs typeface="Calibri"/>
                <a:sym typeface="Calibri"/>
              </a:rPr>
              <a:t>cellphone apps</a:t>
            </a:r>
            <a:r>
              <a:rPr lang="en-US" sz="1100" b="0" i="0" u="none" strike="noStrike" cap="none" dirty="0">
                <a:solidFill>
                  <a:srgbClr val="000000"/>
                </a:solidFill>
                <a:latin typeface="Calibri"/>
                <a:ea typeface="Calibri"/>
                <a:cs typeface="Calibri"/>
                <a:sym typeface="Calibri"/>
              </a:rPr>
              <a:t>, for efficient early warnings, especially in vulnerable communities. Detailed technology requirements are listed in </a:t>
            </a:r>
            <a:r>
              <a:rPr lang="en-US" sz="1100" b="1" i="0" u="none" strike="noStrike" cap="none" dirty="0">
                <a:solidFill>
                  <a:srgbClr val="C00000"/>
                </a:solidFill>
                <a:latin typeface="Calibri"/>
                <a:ea typeface="Calibri"/>
                <a:cs typeface="Calibri"/>
                <a:sym typeface="Calibri"/>
              </a:rPr>
              <a:t>Annex 4</a:t>
            </a:r>
            <a:r>
              <a:rPr lang="en-US" sz="1100" b="0" i="0" u="none" strike="noStrike" cap="none" dirty="0">
                <a:solidFill>
                  <a:srgbClr val="000000"/>
                </a:solidFill>
                <a:latin typeface="Calibri"/>
                <a:ea typeface="Calibri"/>
                <a:cs typeface="Calibri"/>
                <a:sym typeface="Calibri"/>
              </a:rPr>
              <a:t>.</a:t>
            </a:r>
            <a:endParaRPr sz="1100" b="0" i="0" u="none" strike="noStrike" cap="none" dirty="0">
              <a:solidFill>
                <a:srgbClr val="000000"/>
              </a:solidFill>
              <a:latin typeface="Calibri"/>
              <a:ea typeface="Calibri"/>
              <a:cs typeface="Calibri"/>
              <a:sym typeface="Calibri"/>
            </a:endParaRPr>
          </a:p>
          <a:p>
            <a:pPr marL="0" lvl="0" indent="0" algn="l" rtl="0">
              <a:spcBef>
                <a:spcPts val="600"/>
              </a:spcBef>
              <a:spcAft>
                <a:spcPts val="0"/>
              </a:spcAft>
              <a:buClr>
                <a:schemeClr val="dk1"/>
              </a:buClr>
              <a:buSzPts val="1200"/>
              <a:buFont typeface="Calibri"/>
              <a:buNone/>
            </a:pPr>
            <a:endParaRPr dirty="0"/>
          </a:p>
        </p:txBody>
      </p:sp>
      <p:sp>
        <p:nvSpPr>
          <p:cNvPr id="706" name="Google Shape;70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44" name="Google Shape;74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20" name="Google Shape;92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A3C2ED-81C3-4BC2-993A-DC190D79F8C8}"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442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146B0-CBEA-95CA-7319-4C815D0A3D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257B6B-B51F-152D-DE2C-AF244D0FFE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E09879-A439-0599-32C9-FF325BD574E1}"/>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53319193-4555-EEA6-EBF6-945E8869BDBF}"/>
              </a:ext>
            </a:extLst>
          </p:cNvPr>
          <p:cNvSpPr>
            <a:spLocks noGrp="1"/>
          </p:cNvSpPr>
          <p:nvPr>
            <p:ph type="sldNum" sz="quarter" idx="5"/>
          </p:nvPr>
        </p:nvSpPr>
        <p:spPr/>
        <p:txBody>
          <a:bodyPr/>
          <a:lstStyle/>
          <a:p>
            <a:fld id="{B4A3C2ED-81C3-4BC2-993A-DC190D79F8C8}" type="slidenum">
              <a:rPr lang="en-IN" smtClean="0"/>
              <a:t>9</a:t>
            </a:fld>
            <a:endParaRPr lang="en-IN"/>
          </a:p>
        </p:txBody>
      </p:sp>
    </p:spTree>
    <p:extLst>
      <p:ext uri="{BB962C8B-B14F-4D97-AF65-F5344CB8AC3E}">
        <p14:creationId xmlns:p14="http://schemas.microsoft.com/office/powerpoint/2010/main" val="857077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650D4-50CC-B6C3-4AC8-336CE3573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63C1A-01F7-2B00-68E7-B71590BE6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298F1-2C4A-D6D2-1258-D8356C83CE6B}"/>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A39774B9-2332-64AA-847C-14DBA68E2794}"/>
              </a:ext>
            </a:extLst>
          </p:cNvPr>
          <p:cNvSpPr>
            <a:spLocks noGrp="1"/>
          </p:cNvSpPr>
          <p:nvPr>
            <p:ph type="sldNum" sz="quarter" idx="5"/>
          </p:nvPr>
        </p:nvSpPr>
        <p:spPr/>
        <p:txBody>
          <a:bodyPr/>
          <a:lstStyle/>
          <a:p>
            <a:fld id="{B4A3C2ED-81C3-4BC2-993A-DC190D79F8C8}" type="slidenum">
              <a:rPr lang="en-IN" smtClean="0"/>
              <a:t>10</a:t>
            </a:fld>
            <a:endParaRPr lang="en-IN"/>
          </a:p>
        </p:txBody>
      </p:sp>
    </p:spTree>
    <p:extLst>
      <p:ext uri="{BB962C8B-B14F-4D97-AF65-F5344CB8AC3E}">
        <p14:creationId xmlns:p14="http://schemas.microsoft.com/office/powerpoint/2010/main" val="3776616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6879-C8F8-478D-BBC2-AB4644AB5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7659-2DAF-8515-6105-2D15346E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7FF6C-9C54-2BB7-64B6-4BE44AE34EBD}"/>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EFFA3413-DB12-9B6A-ED52-476B9FC07B1A}"/>
              </a:ext>
            </a:extLst>
          </p:cNvPr>
          <p:cNvSpPr>
            <a:spLocks noGrp="1"/>
          </p:cNvSpPr>
          <p:nvPr>
            <p:ph type="sldNum" sz="quarter" idx="5"/>
          </p:nvPr>
        </p:nvSpPr>
        <p:spPr/>
        <p:txBody>
          <a:bodyPr/>
          <a:lstStyle/>
          <a:p>
            <a:fld id="{B4A3C2ED-81C3-4BC2-993A-DC190D79F8C8}" type="slidenum">
              <a:rPr lang="en-IN" smtClean="0"/>
              <a:t>11</a:t>
            </a:fld>
            <a:endParaRPr lang="en-IN"/>
          </a:p>
        </p:txBody>
      </p:sp>
    </p:spTree>
    <p:extLst>
      <p:ext uri="{BB962C8B-B14F-4D97-AF65-F5344CB8AC3E}">
        <p14:creationId xmlns:p14="http://schemas.microsoft.com/office/powerpoint/2010/main" val="2989083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6879-C8F8-478D-BBC2-AB4644AB5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7659-2DAF-8515-6105-2D15346E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7FF6C-9C54-2BB7-64B6-4BE44AE34EBD}"/>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EFFA3413-DB12-9B6A-ED52-476B9FC07B1A}"/>
              </a:ext>
            </a:extLst>
          </p:cNvPr>
          <p:cNvSpPr>
            <a:spLocks noGrp="1"/>
          </p:cNvSpPr>
          <p:nvPr>
            <p:ph type="sldNum" sz="quarter" idx="5"/>
          </p:nvPr>
        </p:nvSpPr>
        <p:spPr/>
        <p:txBody>
          <a:bodyPr/>
          <a:lstStyle/>
          <a:p>
            <a:fld id="{B4A3C2ED-81C3-4BC2-993A-DC190D79F8C8}" type="slidenum">
              <a:rPr lang="en-IN" smtClean="0"/>
              <a:t>12</a:t>
            </a:fld>
            <a:endParaRPr lang="en-IN"/>
          </a:p>
        </p:txBody>
      </p:sp>
    </p:spTree>
    <p:extLst>
      <p:ext uri="{BB962C8B-B14F-4D97-AF65-F5344CB8AC3E}">
        <p14:creationId xmlns:p14="http://schemas.microsoft.com/office/powerpoint/2010/main" val="436777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36879-C8F8-478D-BBC2-AB4644AB52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C47659-2DAF-8515-6105-2D15346E95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7FF6C-9C54-2BB7-64B6-4BE44AE34EBD}"/>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EFFA3413-DB12-9B6A-ED52-476B9FC07B1A}"/>
              </a:ext>
            </a:extLst>
          </p:cNvPr>
          <p:cNvSpPr>
            <a:spLocks noGrp="1"/>
          </p:cNvSpPr>
          <p:nvPr>
            <p:ph type="sldNum" sz="quarter" idx="5"/>
          </p:nvPr>
        </p:nvSpPr>
        <p:spPr/>
        <p:txBody>
          <a:bodyPr/>
          <a:lstStyle/>
          <a:p>
            <a:fld id="{B4A3C2ED-81C3-4BC2-993A-DC190D79F8C8}" type="slidenum">
              <a:rPr lang="en-IN" smtClean="0"/>
              <a:t>13</a:t>
            </a:fld>
            <a:endParaRPr lang="en-IN"/>
          </a:p>
        </p:txBody>
      </p:sp>
    </p:spTree>
    <p:extLst>
      <p:ext uri="{BB962C8B-B14F-4D97-AF65-F5344CB8AC3E}">
        <p14:creationId xmlns:p14="http://schemas.microsoft.com/office/powerpoint/2010/main" val="106996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54158-A793-7F01-240E-DC9B3CBF9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E4B09-C1E4-49E0-8793-7C3B323F1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F2548-886A-1143-C11B-14B7F3314CED}"/>
              </a:ext>
            </a:extLst>
          </p:cNvPr>
          <p:cNvSpPr>
            <a:spLocks noGrp="1"/>
          </p:cNvSpPr>
          <p:nvPr>
            <p:ph type="body" idx="1"/>
          </p:nvPr>
        </p:nvSpPr>
        <p:spPr/>
        <p:txBody>
          <a:bodyPr/>
          <a:lstStyle/>
          <a:p>
            <a:pPr marL="171450" indent="-171450">
              <a:buFont typeface="Arial" panose="020B0604020202020204" pitchFamily="34" charset="0"/>
              <a:buChar char="•"/>
            </a:pPr>
            <a:endParaRPr lang="en-IN" dirty="0"/>
          </a:p>
        </p:txBody>
      </p:sp>
      <p:sp>
        <p:nvSpPr>
          <p:cNvPr id="4" name="Slide Number Placeholder 3">
            <a:extLst>
              <a:ext uri="{FF2B5EF4-FFF2-40B4-BE49-F238E27FC236}">
                <a16:creationId xmlns:a16="http://schemas.microsoft.com/office/drawing/2014/main" id="{21C4713E-4662-BD1A-DBF9-BFDC1A4FE1AA}"/>
              </a:ext>
            </a:extLst>
          </p:cNvPr>
          <p:cNvSpPr>
            <a:spLocks noGrp="1"/>
          </p:cNvSpPr>
          <p:nvPr>
            <p:ph type="sldNum" sz="quarter" idx="5"/>
          </p:nvPr>
        </p:nvSpPr>
        <p:spPr/>
        <p:txBody>
          <a:bodyPr/>
          <a:lstStyle/>
          <a:p>
            <a:fld id="{B4A3C2ED-81C3-4BC2-993A-DC190D79F8C8}" type="slidenum">
              <a:rPr lang="en-IN" smtClean="0"/>
              <a:t>14</a:t>
            </a:fld>
            <a:endParaRPr lang="en-IN"/>
          </a:p>
        </p:txBody>
      </p:sp>
    </p:spTree>
    <p:extLst>
      <p:ext uri="{BB962C8B-B14F-4D97-AF65-F5344CB8AC3E}">
        <p14:creationId xmlns:p14="http://schemas.microsoft.com/office/powerpoint/2010/main" val="2091015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6" name="Google Shape;32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02" name="Google Shape;40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243004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4098656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946554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56EDFE88-AC5D-4CB8-A329-9EEF8D5D4959}" type="datetimeFigureOut">
              <a:rPr lang="en-IN" smtClean="0"/>
              <a:t>19/02/24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564962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528338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494944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709322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410084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IN"/>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123468581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353093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19/02/24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684558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4241672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19/02/24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0000031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19/02/24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40036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482887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85198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230993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a:xfrm>
            <a:off x="3776135" y="6422854"/>
            <a:ext cx="4279669" cy="365125"/>
          </a:xfrm>
        </p:spPr>
        <p:txBody>
          <a:bodyPr/>
          <a:lstStyle/>
          <a:p>
            <a:endParaRPr lang="en-IN"/>
          </a:p>
        </p:txBody>
      </p:sp>
      <p:sp>
        <p:nvSpPr>
          <p:cNvPr id="6" name="Slide Number Placeholder 5"/>
          <p:cNvSpPr>
            <a:spLocks noGrp="1"/>
          </p:cNvSpPr>
          <p:nvPr>
            <p:ph type="sldNum" sz="quarter" idx="12"/>
          </p:nvPr>
        </p:nvSpPr>
        <p:spPr>
          <a:xfrm>
            <a:off x="8073048" y="6422854"/>
            <a:ext cx="879759" cy="365125"/>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664660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35FE099E-88DB-3542-BB15-6C5BD3B98F7D}"/>
              </a:ext>
            </a:extLst>
          </p:cNvPr>
          <p:cNvSpPr>
            <a:spLocks noGrp="1"/>
          </p:cNvSpPr>
          <p:nvPr>
            <p:ph type="pic" sz="quarter" idx="11"/>
          </p:nvPr>
        </p:nvSpPr>
        <p:spPr>
          <a:xfrm>
            <a:off x="4568078" y="15168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4" name="Picture Placeholder 4">
            <a:extLst>
              <a:ext uri="{FF2B5EF4-FFF2-40B4-BE49-F238E27FC236}">
                <a16:creationId xmlns:a16="http://schemas.microsoft.com/office/drawing/2014/main" id="{E8921EC6-6B3D-E343-B001-CE8B5596E64D}"/>
              </a:ext>
            </a:extLst>
          </p:cNvPr>
          <p:cNvSpPr>
            <a:spLocks noGrp="1"/>
          </p:cNvSpPr>
          <p:nvPr>
            <p:ph type="pic" sz="quarter" idx="12"/>
          </p:nvPr>
        </p:nvSpPr>
        <p:spPr>
          <a:xfrm>
            <a:off x="2804002" y="2752165"/>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5" name="Picture Placeholder 4">
            <a:extLst>
              <a:ext uri="{FF2B5EF4-FFF2-40B4-BE49-F238E27FC236}">
                <a16:creationId xmlns:a16="http://schemas.microsoft.com/office/drawing/2014/main" id="{0A4C0A95-D732-AE45-83CA-B7A084FB487E}"/>
              </a:ext>
            </a:extLst>
          </p:cNvPr>
          <p:cNvSpPr>
            <a:spLocks noGrp="1"/>
          </p:cNvSpPr>
          <p:nvPr>
            <p:ph type="pic" sz="quarter" idx="13"/>
          </p:nvPr>
        </p:nvSpPr>
        <p:spPr>
          <a:xfrm>
            <a:off x="6680313" y="2752165"/>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6" name="Picture Placeholder 4">
            <a:extLst>
              <a:ext uri="{FF2B5EF4-FFF2-40B4-BE49-F238E27FC236}">
                <a16:creationId xmlns:a16="http://schemas.microsoft.com/office/drawing/2014/main" id="{225FC4A0-EA86-174E-80BF-B0C64A2AC778}"/>
              </a:ext>
            </a:extLst>
          </p:cNvPr>
          <p:cNvSpPr>
            <a:spLocks noGrp="1"/>
          </p:cNvSpPr>
          <p:nvPr>
            <p:ph type="pic" sz="quarter" idx="14"/>
          </p:nvPr>
        </p:nvSpPr>
        <p:spPr>
          <a:xfrm>
            <a:off x="2804002" y="381839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7" name="Picture Placeholder 4">
            <a:extLst>
              <a:ext uri="{FF2B5EF4-FFF2-40B4-BE49-F238E27FC236}">
                <a16:creationId xmlns:a16="http://schemas.microsoft.com/office/drawing/2014/main" id="{B773B40E-3248-D443-85D7-3CF9B96E2B25}"/>
              </a:ext>
            </a:extLst>
          </p:cNvPr>
          <p:cNvSpPr>
            <a:spLocks noGrp="1"/>
          </p:cNvSpPr>
          <p:nvPr>
            <p:ph type="pic" sz="quarter" idx="15"/>
          </p:nvPr>
        </p:nvSpPr>
        <p:spPr>
          <a:xfrm>
            <a:off x="6680313" y="381839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8" name="Picture Placeholder 4">
            <a:extLst>
              <a:ext uri="{FF2B5EF4-FFF2-40B4-BE49-F238E27FC236}">
                <a16:creationId xmlns:a16="http://schemas.microsoft.com/office/drawing/2014/main" id="{32D22F9A-533F-0B49-8C77-099A702450B7}"/>
              </a:ext>
            </a:extLst>
          </p:cNvPr>
          <p:cNvSpPr>
            <a:spLocks noGrp="1"/>
          </p:cNvSpPr>
          <p:nvPr>
            <p:ph type="pic" sz="quarter" idx="17"/>
          </p:nvPr>
        </p:nvSpPr>
        <p:spPr>
          <a:xfrm>
            <a:off x="6680313" y="48985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9" name="Picture Placeholder 4">
            <a:extLst>
              <a:ext uri="{FF2B5EF4-FFF2-40B4-BE49-F238E27FC236}">
                <a16:creationId xmlns:a16="http://schemas.microsoft.com/office/drawing/2014/main" id="{9FA9F395-3C47-2D45-AE6C-16E8184A065A}"/>
              </a:ext>
            </a:extLst>
          </p:cNvPr>
          <p:cNvSpPr>
            <a:spLocks noGrp="1"/>
          </p:cNvSpPr>
          <p:nvPr>
            <p:ph type="pic" sz="quarter" idx="18"/>
          </p:nvPr>
        </p:nvSpPr>
        <p:spPr>
          <a:xfrm>
            <a:off x="2804002" y="4898514"/>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10" name="Picture Placeholder 4">
            <a:extLst>
              <a:ext uri="{FF2B5EF4-FFF2-40B4-BE49-F238E27FC236}">
                <a16:creationId xmlns:a16="http://schemas.microsoft.com/office/drawing/2014/main" id="{C7625114-8843-4E67-B926-346F19C1CE66}"/>
              </a:ext>
            </a:extLst>
          </p:cNvPr>
          <p:cNvSpPr>
            <a:spLocks noGrp="1"/>
          </p:cNvSpPr>
          <p:nvPr>
            <p:ph type="pic" sz="quarter" idx="19"/>
          </p:nvPr>
        </p:nvSpPr>
        <p:spPr>
          <a:xfrm>
            <a:off x="2804002" y="5951250"/>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
        <p:nvSpPr>
          <p:cNvPr id="11" name="Picture Placeholder 4">
            <a:extLst>
              <a:ext uri="{FF2B5EF4-FFF2-40B4-BE49-F238E27FC236}">
                <a16:creationId xmlns:a16="http://schemas.microsoft.com/office/drawing/2014/main" id="{304C1925-08AE-4466-A485-0FEBCC72985D}"/>
              </a:ext>
            </a:extLst>
          </p:cNvPr>
          <p:cNvSpPr>
            <a:spLocks noGrp="1"/>
          </p:cNvSpPr>
          <p:nvPr>
            <p:ph type="pic" sz="quarter" idx="20"/>
          </p:nvPr>
        </p:nvSpPr>
        <p:spPr>
          <a:xfrm>
            <a:off x="6680313" y="5984668"/>
            <a:ext cx="906290" cy="906750"/>
          </a:xfrm>
          <a:prstGeom prst="ellipse">
            <a:avLst/>
          </a:prstGeom>
          <a:solidFill>
            <a:schemeClr val="bg1">
              <a:lumMod val="95000"/>
            </a:schemeClr>
          </a:solidFill>
          <a:ln>
            <a:noFill/>
          </a:ln>
          <a:effectLst/>
        </p:spPr>
        <p:txBody>
          <a:bodyPr>
            <a:normAutofit/>
          </a:bodyPr>
          <a:lstStyle>
            <a:lvl1pPr marL="0" indent="0">
              <a:buNone/>
              <a:defRPr sz="1200"/>
            </a:lvl1pPr>
          </a:lstStyle>
          <a:p>
            <a:endParaRPr lang="uk-UA" dirty="0"/>
          </a:p>
        </p:txBody>
      </p:sp>
    </p:spTree>
    <p:extLst>
      <p:ext uri="{BB962C8B-B14F-4D97-AF65-F5344CB8AC3E}">
        <p14:creationId xmlns:p14="http://schemas.microsoft.com/office/powerpoint/2010/main" val="4048625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1963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8056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
        <p:cNvGrpSpPr/>
        <p:nvPr/>
      </p:nvGrpSpPr>
      <p:grpSpPr>
        <a:xfrm>
          <a:off x="0" y="0"/>
          <a:ext cx="0" cy="0"/>
          <a:chOff x="0" y="0"/>
          <a:chExt cx="0" cy="0"/>
        </a:xfrm>
      </p:grpSpPr>
      <p:sp>
        <p:nvSpPr>
          <p:cNvPr id="28" name="Google Shape;28;p62"/>
          <p:cNvSpPr txBox="1"/>
          <p:nvPr/>
        </p:nvSpPr>
        <p:spPr>
          <a:xfrm>
            <a:off x="2596056" y="2687579"/>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4400"/>
              <a:buFont typeface="Calibri"/>
              <a:buNone/>
            </a:pPr>
            <a:endParaRPr sz="4400" b="1"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71694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EDFE88-AC5D-4CB8-A329-9EEF8D5D4959}" type="datetimeFigureOut">
              <a:rPr lang="en-IN" smtClean="0"/>
              <a:t>19/02/24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362119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5748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070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0457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888314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062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6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433743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6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9"/>
          <p:cNvSpPr>
            <a:spLocks noGrp="1"/>
          </p:cNvSpPr>
          <p:nvPr>
            <p:ph type="pic" idx="2"/>
          </p:nvPr>
        </p:nvSpPr>
        <p:spPr>
          <a:xfrm>
            <a:off x="5183188" y="987425"/>
            <a:ext cx="6172200" cy="4873625"/>
          </a:xfrm>
          <a:prstGeom prst="rect">
            <a:avLst/>
          </a:prstGeom>
          <a:noFill/>
          <a:ln>
            <a:noFill/>
          </a:ln>
        </p:spPr>
      </p:sp>
      <p:sp>
        <p:nvSpPr>
          <p:cNvPr id="70" name="Google Shape;70;p6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4703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7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4526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7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7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4605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715630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EDFE88-AC5D-4CB8-A329-9EEF8D5D4959}" type="datetimeFigureOut">
              <a:rPr lang="en-IN" smtClean="0"/>
              <a:t>19/02/24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45835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EDFE88-AC5D-4CB8-A329-9EEF8D5D4959}" type="datetimeFigureOut">
              <a:rPr lang="en-IN" smtClean="0"/>
              <a:t>19/02/24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3306516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DFE88-AC5D-4CB8-A329-9EEF8D5D4959}" type="datetimeFigureOut">
              <a:rPr lang="en-IN" smtClean="0"/>
              <a:t>19/02/24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320063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1606578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56EDFE88-AC5D-4CB8-A329-9EEF8D5D4959}" type="datetimeFigureOut">
              <a:rPr lang="en-IN" smtClean="0"/>
              <a:t>19/02/24</a:t>
            </a:fld>
            <a:endParaRPr lang="en-IN"/>
          </a:p>
        </p:txBody>
      </p:sp>
      <p:sp>
        <p:nvSpPr>
          <p:cNvPr id="6" name="Footer Placeholder 5"/>
          <p:cNvSpPr>
            <a:spLocks noGrp="1"/>
          </p:cNvSpPr>
          <p:nvPr>
            <p:ph type="ftr" sz="quarter" idx="11"/>
          </p:nvPr>
        </p:nvSpPr>
        <p:spPr>
          <a:xfrm>
            <a:off x="590396" y="6041362"/>
            <a:ext cx="3295413" cy="365125"/>
          </a:xfrm>
        </p:spPr>
        <p:txBody>
          <a:bodyPr/>
          <a:lstStyle/>
          <a:p>
            <a:endParaRPr lang="en-IN"/>
          </a:p>
        </p:txBody>
      </p:sp>
      <p:sp>
        <p:nvSpPr>
          <p:cNvPr id="7" name="Slide Number Placeholder 6"/>
          <p:cNvSpPr>
            <a:spLocks noGrp="1"/>
          </p:cNvSpPr>
          <p:nvPr>
            <p:ph type="sldNum" sz="quarter" idx="12"/>
          </p:nvPr>
        </p:nvSpPr>
        <p:spPr>
          <a:xfrm>
            <a:off x="4862689" y="5915888"/>
            <a:ext cx="1062155" cy="490599"/>
          </a:xfrm>
        </p:spPr>
        <p:txBody>
          <a:bodyPr/>
          <a:lstStyle/>
          <a:p>
            <a:fld id="{9BD1DEB2-DB85-4CC9-A743-0CECB8FD464A}" type="slidenum">
              <a:rPr lang="en-IN" smtClean="0"/>
              <a:t>‹#›</a:t>
            </a:fld>
            <a:endParaRPr lang="en-IN"/>
          </a:p>
        </p:txBody>
      </p:sp>
    </p:spTree>
    <p:extLst>
      <p:ext uri="{BB962C8B-B14F-4D97-AF65-F5344CB8AC3E}">
        <p14:creationId xmlns:p14="http://schemas.microsoft.com/office/powerpoint/2010/main" val="236657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IN"/>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56EDFE88-AC5D-4CB8-A329-9EEF8D5D4959}" type="datetimeFigureOut">
              <a:rPr lang="en-IN" smtClean="0"/>
              <a:t>19/02/24</a:t>
            </a:fld>
            <a:endParaRPr lang="en-IN"/>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2014988093"/>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56EDFE88-AC5D-4CB8-A329-9EEF8D5D4959}" type="datetimeFigureOut">
              <a:rPr lang="en-IN" smtClean="0"/>
              <a:t>19/02/24</a:t>
            </a:fld>
            <a:endParaRPr lang="en-IN"/>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IN"/>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9BD1DEB2-DB85-4CC9-A743-0CECB8FD464A}" type="slidenum">
              <a:rPr lang="en-IN" smtClean="0"/>
              <a:t>‹#›</a:t>
            </a:fld>
            <a:endParaRPr lang="en-IN"/>
          </a:p>
        </p:txBody>
      </p:sp>
    </p:spTree>
    <p:extLst>
      <p:ext uri="{BB962C8B-B14F-4D97-AF65-F5344CB8AC3E}">
        <p14:creationId xmlns:p14="http://schemas.microsoft.com/office/powerpoint/2010/main" val="220155476"/>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88579139"/>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3.jpg"/><Relationship Id="rId11" Type="http://schemas.openxmlformats.org/officeDocument/2006/relationships/image" Target="../media/image28.png"/><Relationship Id="rId5" Type="http://schemas.openxmlformats.org/officeDocument/2006/relationships/image" Target="../media/image32.jpg"/><Relationship Id="rId10" Type="http://schemas.openxmlformats.org/officeDocument/2006/relationships/image" Target="../media/image27.png"/><Relationship Id="rId4" Type="http://schemas.openxmlformats.org/officeDocument/2006/relationships/image" Target="../media/image31.jp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9.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2.png"/><Relationship Id="rId7"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44.png"/><Relationship Id="rId4" Type="http://schemas.openxmlformats.org/officeDocument/2006/relationships/image" Target="../media/image43.jp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5.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8.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46.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hyperlink" Target="https://oceanexpert.org/document/27621"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emf"/><Relationship Id="rId7" Type="http://schemas.openxmlformats.org/officeDocument/2006/relationships/diagramColors" Target="../diagrams/colors1.xml"/><Relationship Id="rId2"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900" y="2228969"/>
            <a:ext cx="11922710" cy="1532064"/>
          </a:xfrm>
        </p:spPr>
        <p:txBody>
          <a:bodyPr>
            <a:noAutofit/>
          </a:bodyPr>
          <a:lstStyle/>
          <a:p>
            <a:pPr marL="471805" marR="520700" algn="ctr">
              <a:spcBef>
                <a:spcPts val="0"/>
              </a:spcBef>
              <a:spcAft>
                <a:spcPts val="600"/>
              </a:spcAft>
            </a:pPr>
            <a:r>
              <a:rPr lang="en-US" sz="3200" b="1" kern="0" cap="none" dirty="0">
                <a:latin typeface="Gill Sans Nova" panose="020B0602020104020203" pitchFamily="34" charset="0"/>
                <a:ea typeface="Arial" panose="020B0604020202020204" pitchFamily="34" charset="0"/>
              </a:rPr>
              <a:t>Ocean Decade Tsunami </a:t>
            </a:r>
            <a:r>
              <a:rPr lang="en-US" sz="3200" b="1" kern="0" cap="none" dirty="0" err="1">
                <a:latin typeface="Gill Sans Nova" panose="020B0602020104020203" pitchFamily="34" charset="0"/>
                <a:ea typeface="Arial" panose="020B0604020202020204" pitchFamily="34" charset="0"/>
              </a:rPr>
              <a:t>Programme</a:t>
            </a:r>
            <a:r>
              <a:rPr lang="en-US" sz="3200" b="1" kern="0" cap="none" dirty="0">
                <a:latin typeface="Gill Sans Nova" panose="020B0602020104020203" pitchFamily="34" charset="0"/>
                <a:ea typeface="Arial" panose="020B0604020202020204" pitchFamily="34" charset="0"/>
              </a:rPr>
              <a:t> </a:t>
            </a:r>
            <a:br>
              <a:rPr lang="en-US" sz="3200" b="1" kern="0" cap="none" dirty="0">
                <a:latin typeface="Gill Sans Nova" panose="020B0602020104020203" pitchFamily="34" charset="0"/>
                <a:ea typeface="Arial" panose="020B0604020202020204" pitchFamily="34" charset="0"/>
              </a:rPr>
            </a:br>
            <a:r>
              <a:rPr lang="en-US" sz="3200" b="1" kern="0" cap="none" dirty="0">
                <a:latin typeface="Gill Sans Nova" panose="020B0602020104020203" pitchFamily="34" charset="0"/>
                <a:ea typeface="Arial" panose="020B0604020202020204" pitchFamily="34" charset="0"/>
              </a:rPr>
              <a:t>Research, Development &amp; Implementation Plan</a:t>
            </a:r>
            <a:br>
              <a:rPr lang="en-US" sz="3200" b="1" kern="0" cap="none" dirty="0">
                <a:latin typeface="Gill Sans Nova" panose="020B0602020104020203" pitchFamily="34" charset="0"/>
                <a:ea typeface="Arial" panose="020B0604020202020204" pitchFamily="34" charset="0"/>
              </a:rPr>
            </a:br>
            <a:endParaRPr lang="en-US" sz="1600" cap="none" dirty="0">
              <a:latin typeface="Gill Sans Nova" panose="020B0602020104020203" pitchFamily="34" charset="0"/>
            </a:endParaRPr>
          </a:p>
        </p:txBody>
      </p:sp>
      <p:sp>
        <p:nvSpPr>
          <p:cNvPr id="5" name="TextBox 4">
            <a:extLst>
              <a:ext uri="{FF2B5EF4-FFF2-40B4-BE49-F238E27FC236}">
                <a16:creationId xmlns:a16="http://schemas.microsoft.com/office/drawing/2014/main" id="{061CE13F-0641-9225-3A96-7BEC0E3B47EF}"/>
              </a:ext>
            </a:extLst>
          </p:cNvPr>
          <p:cNvSpPr txBox="1"/>
          <p:nvPr/>
        </p:nvSpPr>
        <p:spPr>
          <a:xfrm>
            <a:off x="380815" y="4892220"/>
            <a:ext cx="11430369" cy="1231106"/>
          </a:xfrm>
          <a:prstGeom prst="rect">
            <a:avLst/>
          </a:prstGeom>
          <a:noFill/>
        </p:spPr>
        <p:txBody>
          <a:bodyPr wrap="square" lIns="91440" tIns="45720" rIns="91440" bIns="45720" anchor="t">
            <a:spAutoFit/>
          </a:bodyPr>
          <a:lstStyle/>
          <a:p>
            <a:pPr marL="471805" marR="520700" algn="ctr">
              <a:spcAft>
                <a:spcPts val="600"/>
              </a:spcAft>
            </a:pPr>
            <a:r>
              <a:rPr lang="en-US" sz="2400" b="1" kern="0" dirty="0">
                <a:latin typeface="Gill Sans Nova" panose="020B0602020104020203" pitchFamily="34" charset="0"/>
                <a:ea typeface="Arial" panose="020B0604020202020204" pitchFamily="34" charset="0"/>
                <a:cs typeface="+mj-cs"/>
              </a:rPr>
              <a:t>Srinivasa Kumar </a:t>
            </a:r>
            <a:r>
              <a:rPr lang="en-US" sz="2400" b="1" kern="0" dirty="0" err="1">
                <a:latin typeface="Gill Sans Nova" panose="020B0602020104020203" pitchFamily="34" charset="0"/>
                <a:ea typeface="Arial" panose="020B0604020202020204" pitchFamily="34" charset="0"/>
                <a:cs typeface="+mj-cs"/>
              </a:rPr>
              <a:t>Tummala</a:t>
            </a:r>
            <a:r>
              <a:rPr lang="en-US" sz="2400" b="1" kern="0" dirty="0">
                <a:latin typeface="Gill Sans Nova" panose="020B0602020104020203" pitchFamily="34" charset="0"/>
                <a:ea typeface="Arial" panose="020B0604020202020204" pitchFamily="34" charset="0"/>
                <a:cs typeface="+mj-cs"/>
              </a:rPr>
              <a:t>, Chair</a:t>
            </a:r>
          </a:p>
          <a:p>
            <a:pPr marL="471805" marR="520700" algn="ctr">
              <a:spcAft>
                <a:spcPts val="600"/>
              </a:spcAft>
            </a:pPr>
            <a:r>
              <a:rPr lang="en-US" sz="2000" b="1" kern="0" dirty="0">
                <a:latin typeface="Gill Sans Nova" panose="020B0602020104020203" pitchFamily="34" charset="0"/>
              </a:rPr>
              <a:t>Ocean </a:t>
            </a:r>
            <a:r>
              <a:rPr lang="en-US" sz="2000" b="1" kern="0" dirty="0">
                <a:latin typeface="Gill Sans Nova" panose="020B0602020104020203" pitchFamily="34" charset="0"/>
                <a:ea typeface="Arial" panose="020B0604020202020204" pitchFamily="34" charset="0"/>
              </a:rPr>
              <a:t>Decade Tsunami Programme Scientific Committee</a:t>
            </a:r>
            <a:r>
              <a:rPr lang="en-US" sz="2000" b="1" kern="0" spc="-50" dirty="0">
                <a:latin typeface="Gill Sans Nova" panose="020B0602020104020203" pitchFamily="34" charset="0"/>
                <a:ea typeface="Arial" panose="020B0604020202020204" pitchFamily="34" charset="0"/>
              </a:rPr>
              <a:t>  (ODTP-SC)</a:t>
            </a:r>
          </a:p>
          <a:p>
            <a:pPr marL="471805" marR="520700" algn="ctr">
              <a:spcAft>
                <a:spcPts val="600"/>
              </a:spcAft>
            </a:pPr>
            <a:endParaRPr lang="en-US" sz="2000" b="1" kern="0" spc="-50" dirty="0">
              <a:latin typeface="Gill Sans Nova" panose="020B0602020104020203" pitchFamily="34" charset="0"/>
              <a:ea typeface="Arial" panose="020B0604020202020204" pitchFamily="34" charset="0"/>
            </a:endParaRPr>
          </a:p>
        </p:txBody>
      </p:sp>
      <p:pic>
        <p:nvPicPr>
          <p:cNvPr id="11" name="Content Placeholder 8" descr="Logo, company name&#10;&#10;Description automatically generated">
            <a:extLst>
              <a:ext uri="{FF2B5EF4-FFF2-40B4-BE49-F238E27FC236}">
                <a16:creationId xmlns:a16="http://schemas.microsoft.com/office/drawing/2014/main" id="{E14E0DAB-372B-7DF7-D8AF-AB8EF28C26C1}"/>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1000"/>
                    </a14:imgEffect>
                  </a14:imgLayer>
                </a14:imgProps>
              </a:ext>
              <a:ext uri="{28A0092B-C50C-407E-A947-70E740481C1C}">
                <a14:useLocalDpi xmlns:a14="http://schemas.microsoft.com/office/drawing/2010/main" val="0"/>
              </a:ext>
            </a:extLst>
          </a:blip>
          <a:stretch>
            <a:fillRect/>
          </a:stretch>
        </p:blipFill>
        <p:spPr>
          <a:xfrm>
            <a:off x="589465" y="481970"/>
            <a:ext cx="1447076" cy="12164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11">
            <a:extLst>
              <a:ext uri="{FF2B5EF4-FFF2-40B4-BE49-F238E27FC236}">
                <a16:creationId xmlns:a16="http://schemas.microsoft.com/office/drawing/2014/main" id="{5A7853F7-111A-9CEC-2582-B9842EC6179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566" b="9973"/>
          <a:stretch/>
        </p:blipFill>
        <p:spPr>
          <a:xfrm>
            <a:off x="10313076" y="424701"/>
            <a:ext cx="1447076" cy="1138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Subtitle 4">
            <a:extLst>
              <a:ext uri="{FF2B5EF4-FFF2-40B4-BE49-F238E27FC236}">
                <a16:creationId xmlns:a16="http://schemas.microsoft.com/office/drawing/2014/main" id="{B0CA10B8-AEE9-F801-B47A-E43A3E9024E7}"/>
              </a:ext>
            </a:extLst>
          </p:cNvPr>
          <p:cNvSpPr txBox="1">
            <a:spLocks/>
          </p:cNvSpPr>
          <p:nvPr/>
        </p:nvSpPr>
        <p:spPr>
          <a:xfrm>
            <a:off x="0" y="6001788"/>
            <a:ext cx="12192000" cy="817024"/>
          </a:xfrm>
          <a:prstGeom prst="rect">
            <a:avLst/>
          </a:prstGeom>
        </p:spPr>
        <p:txBody>
          <a:bodyPr vert="horz" lIns="182832" tIns="91416" rIns="182832" bIns="91416" rtlCol="0">
            <a:normAutofit/>
          </a:bodyPr>
          <a:lstStyle>
            <a:lvl1pPr marL="0" indent="0" algn="ctr" defTabSz="914400" rtl="0" eaLnBrk="1" latinLnBrk="0" hangingPunct="1">
              <a:lnSpc>
                <a:spcPct val="90000"/>
              </a:lnSpc>
              <a:spcBef>
                <a:spcPts val="1200"/>
              </a:spcBef>
              <a:spcAft>
                <a:spcPts val="200"/>
              </a:spcAft>
              <a:buClr>
                <a:schemeClr val="tx1"/>
              </a:buClr>
              <a:buFont typeface="Wingdings" pitchFamily="2" charset="2"/>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tx1"/>
              </a:buClr>
              <a:buFont typeface="Wingdings" pitchFamily="2" charset="2"/>
              <a:buNone/>
              <a:defRPr sz="2000" kern="1200">
                <a:solidFill>
                  <a:schemeClr val="tx1"/>
                </a:solidFill>
                <a:latin typeface="+mn-lt"/>
                <a:ea typeface="+mn-ea"/>
                <a:cs typeface="+mn-cs"/>
              </a:defRPr>
            </a:lvl9pPr>
          </a:lstStyle>
          <a:p>
            <a:pPr defTabSz="1828343">
              <a:lnSpc>
                <a:spcPct val="120000"/>
              </a:lnSpc>
              <a:spcBef>
                <a:spcPts val="0"/>
              </a:spcBef>
              <a:spcAft>
                <a:spcPts val="0"/>
              </a:spcAft>
              <a:buClr>
                <a:srgbClr val="FFFFFF"/>
              </a:buClr>
            </a:pPr>
            <a:r>
              <a:rPr lang="en-US" sz="1800" dirty="0">
                <a:solidFill>
                  <a:srgbClr val="FFFFFF"/>
                </a:solidFill>
                <a:latin typeface="Gill Sans MT" panose="020B0502020104020203" pitchFamily="34" charset="0"/>
              </a:rPr>
              <a:t>Working Group on Tsunamis and Other Hazards Related to Sea-Level Warning and Mitigation Systems XVII Meeting</a:t>
            </a:r>
          </a:p>
          <a:p>
            <a:pPr defTabSz="1828343">
              <a:lnSpc>
                <a:spcPct val="120000"/>
              </a:lnSpc>
              <a:spcBef>
                <a:spcPts val="0"/>
              </a:spcBef>
              <a:spcAft>
                <a:spcPts val="0"/>
              </a:spcAft>
              <a:buClr>
                <a:srgbClr val="FFFFFF"/>
              </a:buClr>
            </a:pPr>
            <a:r>
              <a:rPr lang="en-US" sz="1800" dirty="0">
                <a:solidFill>
                  <a:srgbClr val="FFFFFF"/>
                </a:solidFill>
                <a:latin typeface="Gill Sans MT" panose="020B0502020104020203" pitchFamily="34" charset="0"/>
              </a:rPr>
              <a:t>22 - 23 February 2024, Sendai, Japan</a:t>
            </a:r>
            <a:endParaRPr lang="en-IN" sz="1800" dirty="0">
              <a:solidFill>
                <a:srgbClr val="FFFFFF"/>
              </a:solidFill>
              <a:latin typeface="Gill Sans MT" panose="020B0502020104020203" pitchFamily="34" charset="0"/>
            </a:endParaRPr>
          </a:p>
        </p:txBody>
      </p:sp>
    </p:spTree>
    <p:extLst>
      <p:ext uri="{BB962C8B-B14F-4D97-AF65-F5344CB8AC3E}">
        <p14:creationId xmlns:p14="http://schemas.microsoft.com/office/powerpoint/2010/main" val="363920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F7EB6-C444-1EF2-3A77-FA806CD9D48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2237D82-5ACA-5748-5B78-1009EC4FB9E3}"/>
              </a:ext>
            </a:extLst>
          </p:cNvPr>
          <p:cNvSpPr>
            <a:spLocks noGrp="1"/>
          </p:cNvSpPr>
          <p:nvPr>
            <p:ph type="title"/>
          </p:nvPr>
        </p:nvSpPr>
        <p:spPr>
          <a:xfrm>
            <a:off x="54592" y="285596"/>
            <a:ext cx="12192000" cy="1268038"/>
          </a:xfrm>
        </p:spPr>
        <p:txBody>
          <a:bodyPr>
            <a:noAutofit/>
          </a:bodyPr>
          <a:lstStyle/>
          <a:p>
            <a:pPr marL="381000" algn="ctr"/>
            <a:r>
              <a:rPr lang="en-US" sz="4400" b="1" cap="none" dirty="0">
                <a:solidFill>
                  <a:srgbClr val="FFFF00"/>
                </a:solidFill>
                <a:latin typeface="Gill Sans Nova" panose="020B0602020104020203" pitchFamily="34" charset="0"/>
              </a:rPr>
              <a:t>UN Ocean Decade Initiatives and relationship with ODTP </a:t>
            </a:r>
          </a:p>
        </p:txBody>
      </p:sp>
      <p:sp>
        <p:nvSpPr>
          <p:cNvPr id="3" name="TextBox 2">
            <a:extLst>
              <a:ext uri="{FF2B5EF4-FFF2-40B4-BE49-F238E27FC236}">
                <a16:creationId xmlns:a16="http://schemas.microsoft.com/office/drawing/2014/main" id="{039DCF54-458B-1D72-A4A3-28E0BF04611A}"/>
              </a:ext>
            </a:extLst>
          </p:cNvPr>
          <p:cNvSpPr txBox="1"/>
          <p:nvPr/>
        </p:nvSpPr>
        <p:spPr>
          <a:xfrm>
            <a:off x="384792" y="4825578"/>
            <a:ext cx="11531600" cy="1923604"/>
          </a:xfrm>
          <a:prstGeom prst="rect">
            <a:avLst/>
          </a:prstGeom>
          <a:noFill/>
        </p:spPr>
        <p:txBody>
          <a:bodyPr wrap="square" rtlCol="0">
            <a:spAutoFit/>
          </a:bodyPr>
          <a:lstStyle/>
          <a:p>
            <a:pPr>
              <a:spcBef>
                <a:spcPts val="300"/>
              </a:spcBef>
              <a:spcAft>
                <a:spcPts val="300"/>
              </a:spcAft>
            </a:pPr>
            <a:r>
              <a:rPr lang="en-US" sz="2400" b="1" dirty="0">
                <a:solidFill>
                  <a:srgbClr val="FFFF00"/>
                </a:solidFill>
                <a:latin typeface="Gill Sans MT" panose="020B0502020104020203" pitchFamily="34" charset="0"/>
              </a:rPr>
              <a:t>Thematic / Regional Decade Collaborative </a:t>
            </a:r>
            <a:r>
              <a:rPr lang="en-US" sz="2400" b="1" dirty="0" err="1">
                <a:solidFill>
                  <a:srgbClr val="FFFF00"/>
                </a:solidFill>
                <a:latin typeface="Gill Sans MT" panose="020B0502020104020203" pitchFamily="34" charset="0"/>
              </a:rPr>
              <a:t>Centres</a:t>
            </a:r>
            <a:r>
              <a:rPr lang="en-US" sz="2400" b="1" dirty="0">
                <a:solidFill>
                  <a:srgbClr val="FFFF00"/>
                </a:solidFill>
                <a:latin typeface="Gill Sans MT" panose="020B0502020104020203" pitchFamily="34" charset="0"/>
              </a:rPr>
              <a:t> / Coordination Offices</a:t>
            </a:r>
          </a:p>
          <a:p>
            <a:pPr marL="285750" indent="-285750">
              <a:spcBef>
                <a:spcPts val="300"/>
              </a:spcBef>
              <a:spcAft>
                <a:spcPts val="300"/>
              </a:spcAft>
              <a:buFont typeface="Arial" panose="020B0604020202020204" pitchFamily="34" charset="0"/>
              <a:buChar char="•"/>
            </a:pPr>
            <a:r>
              <a:rPr lang="en-US" sz="2000" b="1" dirty="0">
                <a:latin typeface="Gill Sans MT" panose="020B0502020104020203" pitchFamily="34" charset="0"/>
              </a:rPr>
              <a:t>Links with DCC-PICT, DCC-OP, DCC-CR, DCC-IOR</a:t>
            </a:r>
            <a:r>
              <a:rPr lang="en-IN" sz="2000" b="1" dirty="0">
                <a:latin typeface="Gill Sans MT" panose="020B0502020104020203" pitchFamily="34" charset="0"/>
              </a:rPr>
              <a:t> </a:t>
            </a:r>
            <a:endParaRPr lang="en-US" sz="2000" b="1" dirty="0">
              <a:latin typeface="Gill Sans MT" panose="020B0502020104020203" pitchFamily="34" charset="0"/>
            </a:endParaRPr>
          </a:p>
          <a:p>
            <a:pPr marL="285750" indent="-285750">
              <a:spcBef>
                <a:spcPts val="300"/>
              </a:spcBef>
              <a:spcAft>
                <a:spcPts val="300"/>
              </a:spcAft>
              <a:buFont typeface="Arial" panose="020B0604020202020204" pitchFamily="34" charset="0"/>
              <a:buChar char="•"/>
            </a:pPr>
            <a:r>
              <a:rPr lang="en-US" sz="2000" b="1" dirty="0">
                <a:latin typeface="Gill Sans MT" panose="020B0502020104020203" pitchFamily="34" charset="0"/>
              </a:rPr>
              <a:t>Initiate communication with DCCs/DCOs to connect ODTP with their actions / activities</a:t>
            </a:r>
          </a:p>
          <a:p>
            <a:pPr marL="285750" indent="-285750">
              <a:spcBef>
                <a:spcPts val="300"/>
              </a:spcBef>
              <a:spcAft>
                <a:spcPts val="300"/>
              </a:spcAft>
              <a:buFont typeface="Arial" panose="020B0604020202020204" pitchFamily="34" charset="0"/>
              <a:buChar char="•"/>
            </a:pPr>
            <a:r>
              <a:rPr lang="en-IN" sz="2000" b="1" dirty="0">
                <a:latin typeface="Gill Sans MT" panose="020B0502020104020203" pitchFamily="34" charset="0"/>
              </a:rPr>
              <a:t>Elements of interest for TTTWO include Digital Twins,  AI, Deep Learning, </a:t>
            </a:r>
            <a:r>
              <a:rPr lang="en-IN" sz="2000" b="1" dirty="0" err="1">
                <a:latin typeface="Gill Sans MT" panose="020B0502020104020203" pitchFamily="34" charset="0"/>
              </a:rPr>
              <a:t>MeteoTsunamis</a:t>
            </a:r>
            <a:r>
              <a:rPr lang="en-IN" sz="2000" b="1" dirty="0">
                <a:latin typeface="Gill Sans MT" panose="020B0502020104020203" pitchFamily="34" charset="0"/>
              </a:rPr>
              <a:t>, Multi-hazard Ocean Observations, 2nd Tsunami Symposium</a:t>
            </a:r>
          </a:p>
        </p:txBody>
      </p:sp>
      <p:sp>
        <p:nvSpPr>
          <p:cNvPr id="5" name="TextBox 4">
            <a:extLst>
              <a:ext uri="{FF2B5EF4-FFF2-40B4-BE49-F238E27FC236}">
                <a16:creationId xmlns:a16="http://schemas.microsoft.com/office/drawing/2014/main" id="{0E5AB008-3421-4335-4C95-68972C33F64F}"/>
              </a:ext>
            </a:extLst>
          </p:cNvPr>
          <p:cNvSpPr txBox="1"/>
          <p:nvPr/>
        </p:nvSpPr>
        <p:spPr>
          <a:xfrm>
            <a:off x="444500" y="2159421"/>
            <a:ext cx="11417300" cy="2539157"/>
          </a:xfrm>
          <a:prstGeom prst="rect">
            <a:avLst/>
          </a:prstGeom>
          <a:noFill/>
        </p:spPr>
        <p:txBody>
          <a:bodyPr wrap="square" rtlCol="0">
            <a:spAutoFit/>
          </a:bodyPr>
          <a:lstStyle/>
          <a:p>
            <a:pPr>
              <a:spcBef>
                <a:spcPts val="300"/>
              </a:spcBef>
              <a:spcAft>
                <a:spcPts val="300"/>
              </a:spcAft>
            </a:pPr>
            <a:r>
              <a:rPr lang="en-US" sz="2400" b="1" dirty="0">
                <a:solidFill>
                  <a:srgbClr val="FFFF00"/>
                </a:solidFill>
                <a:latin typeface="Gill Sans MT" panose="020B0502020104020203" pitchFamily="34" charset="0"/>
              </a:rPr>
              <a:t>Capacity Development Facility</a:t>
            </a:r>
          </a:p>
          <a:p>
            <a:pPr marL="285750" indent="-285750">
              <a:spcBef>
                <a:spcPts val="300"/>
              </a:spcBef>
              <a:spcAft>
                <a:spcPts val="300"/>
              </a:spcAft>
              <a:buFont typeface="Arial" panose="020B0604020202020204" pitchFamily="34" charset="0"/>
              <a:buChar char="•"/>
            </a:pPr>
            <a:r>
              <a:rPr lang="en-US" sz="2000" b="1" dirty="0">
                <a:latin typeface="Gill Sans MT" panose="020B0502020104020203" pitchFamily="34" charset="0"/>
              </a:rPr>
              <a:t>To build on unique strengths and expertise of IOC to support CD needs of institutions involved in OD with focus on SIDs, LDCs and ECOPS – </a:t>
            </a:r>
            <a:r>
              <a:rPr lang="en-US" sz="2000" b="1" dirty="0" err="1">
                <a:latin typeface="Gill Sans MT" panose="020B0502020104020203" pitchFamily="34" charset="0"/>
              </a:rPr>
              <a:t>Eg</a:t>
            </a:r>
            <a:r>
              <a:rPr lang="en-US" sz="2000" b="1" dirty="0">
                <a:latin typeface="Gill Sans MT" panose="020B0502020104020203" pitchFamily="34" charset="0"/>
              </a:rPr>
              <a:t> Co-Design, Actions</a:t>
            </a:r>
          </a:p>
          <a:p>
            <a:pPr marL="285750" indent="-285750">
              <a:spcBef>
                <a:spcPts val="300"/>
              </a:spcBef>
              <a:spcAft>
                <a:spcPts val="300"/>
              </a:spcAft>
              <a:buFont typeface="Arial" panose="020B0604020202020204" pitchFamily="34" charset="0"/>
              <a:buChar char="•"/>
            </a:pPr>
            <a:r>
              <a:rPr lang="en-US" sz="2000" b="1" dirty="0">
                <a:latin typeface="Gill Sans MT" panose="020B0502020104020203" pitchFamily="34" charset="0"/>
              </a:rPr>
              <a:t>Need to Leverage CDF – TSR to keep track of the next call for action on CD facilities / resources and needs</a:t>
            </a:r>
          </a:p>
          <a:p>
            <a:pPr marL="285750" indent="-285750">
              <a:spcBef>
                <a:spcPts val="300"/>
              </a:spcBef>
              <a:spcAft>
                <a:spcPts val="300"/>
              </a:spcAft>
              <a:buFont typeface="Arial" panose="020B0604020202020204" pitchFamily="34" charset="0"/>
              <a:buChar char="•"/>
            </a:pPr>
            <a:r>
              <a:rPr lang="en-US" sz="2000" b="1" dirty="0">
                <a:latin typeface="Gill Sans MT" panose="020B0502020104020203" pitchFamily="34" charset="0"/>
              </a:rPr>
              <a:t>Share capacity building efforts within the IOCs Tsunami Program (including IOTWMS UNESCAP Regional Tsunami Capacity Assessment Project, PTWS</a:t>
            </a:r>
            <a:r>
              <a:rPr lang="en-US" sz="2000" b="1" dirty="0">
                <a:solidFill>
                  <a:srgbClr val="FFC000"/>
                </a:solidFill>
                <a:latin typeface="Gill Sans MT" panose="020B0502020104020203" pitchFamily="34" charset="0"/>
              </a:rPr>
              <a:t>)</a:t>
            </a:r>
            <a:endParaRPr lang="en-IN" sz="2000" b="1" dirty="0">
              <a:solidFill>
                <a:srgbClr val="FFC000"/>
              </a:solidFill>
              <a:latin typeface="Gill Sans MT" panose="020B0502020104020203" pitchFamily="34" charset="0"/>
            </a:endParaRPr>
          </a:p>
        </p:txBody>
      </p:sp>
      <p:sp>
        <p:nvSpPr>
          <p:cNvPr id="7" name="Title 1">
            <a:extLst>
              <a:ext uri="{FF2B5EF4-FFF2-40B4-BE49-F238E27FC236}">
                <a16:creationId xmlns:a16="http://schemas.microsoft.com/office/drawing/2014/main" id="{86FABC71-6FA6-6383-5C91-6E7D86032BCC}"/>
              </a:ext>
            </a:extLst>
          </p:cNvPr>
          <p:cNvSpPr txBox="1">
            <a:spLocks/>
          </p:cNvSpPr>
          <p:nvPr/>
        </p:nvSpPr>
        <p:spPr>
          <a:xfrm>
            <a:off x="0" y="262158"/>
            <a:ext cx="12192000" cy="100588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US" dirty="0">
              <a:latin typeface="Gill Sans Nova" panose="020B0602020104020203" pitchFamily="34" charset="0"/>
            </a:endParaRPr>
          </a:p>
        </p:txBody>
      </p:sp>
    </p:spTree>
    <p:extLst>
      <p:ext uri="{BB962C8B-B14F-4D97-AF65-F5344CB8AC3E}">
        <p14:creationId xmlns:p14="http://schemas.microsoft.com/office/powerpoint/2010/main" val="1875368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BE693-4015-2039-A4AE-DBB37591F85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D2EFACB2-A701-36CC-AB19-87DD5F773B4E}"/>
              </a:ext>
            </a:extLst>
          </p:cNvPr>
          <p:cNvSpPr txBox="1"/>
          <p:nvPr/>
        </p:nvSpPr>
        <p:spPr>
          <a:xfrm>
            <a:off x="392476" y="2676264"/>
            <a:ext cx="11407045" cy="3185487"/>
          </a:xfrm>
          <a:prstGeom prst="rect">
            <a:avLst/>
          </a:prstGeom>
          <a:noFill/>
        </p:spPr>
        <p:txBody>
          <a:bodyPr wrap="square" rtlCol="0">
            <a:spAutoFit/>
          </a:bodyPr>
          <a:lstStyle/>
          <a:p>
            <a:pPr marL="457200" indent="-457200">
              <a:spcBef>
                <a:spcPts val="300"/>
              </a:spcBef>
              <a:spcAft>
                <a:spcPts val="300"/>
              </a:spcAft>
              <a:buFont typeface="Arial" panose="020B0604020202020204" pitchFamily="34" charset="0"/>
              <a:buChar char="•"/>
            </a:pPr>
            <a:r>
              <a:rPr lang="en-US" sz="2800" b="1" dirty="0">
                <a:latin typeface="Gill Sans Nova" panose="020B0602020104020203" pitchFamily="34" charset="0"/>
              </a:rPr>
              <a:t>ODTP-SC noted the work progress of TOWS-TT-TWO and TOWS-TT-DMP, especially in </a:t>
            </a:r>
            <a:r>
              <a:rPr lang="en-US" sz="2800" b="1" dirty="0" err="1">
                <a:latin typeface="Gill Sans Nova" panose="020B0602020104020203" pitchFamily="34" charset="0"/>
              </a:rPr>
              <a:t>connecfon</a:t>
            </a:r>
            <a:r>
              <a:rPr lang="en-US" sz="2800" b="1" dirty="0">
                <a:latin typeface="Gill Sans Nova" panose="020B0602020104020203" pitchFamily="34" charset="0"/>
              </a:rPr>
              <a:t> to volcano-origin and </a:t>
            </a:r>
            <a:r>
              <a:rPr lang="en-US" sz="2800" b="1" dirty="0" err="1">
                <a:latin typeface="Gill Sans Nova" panose="020B0602020104020203" pitchFamily="34" charset="0"/>
              </a:rPr>
              <a:t>meteo</a:t>
            </a:r>
            <a:r>
              <a:rPr lang="en-US" sz="2800" b="1" dirty="0">
                <a:latin typeface="Gill Sans Nova" panose="020B0602020104020203" pitchFamily="34" charset="0"/>
              </a:rPr>
              <a:t>-tsunamis. </a:t>
            </a:r>
          </a:p>
          <a:p>
            <a:pPr marL="457200" indent="-457200">
              <a:spcBef>
                <a:spcPts val="300"/>
              </a:spcBef>
              <a:spcAft>
                <a:spcPts val="300"/>
              </a:spcAft>
              <a:buFont typeface="Arial" panose="020B0604020202020204" pitchFamily="34" charset="0"/>
              <a:buChar char="•"/>
            </a:pPr>
            <a:r>
              <a:rPr lang="en-US" sz="2800" b="1" dirty="0">
                <a:latin typeface="Gill Sans Nova" panose="020B0602020104020203" pitchFamily="34" charset="0"/>
              </a:rPr>
              <a:t>ODTP-SC further noted the prior initiative by TOWS-WG on the tsunami hazard assessment, and the need to explore the need for TOWS-WG to revisit global tsunami hazard/risk assessment, which is currently undertaken at the ICG level.</a:t>
            </a:r>
          </a:p>
        </p:txBody>
      </p:sp>
      <p:sp>
        <p:nvSpPr>
          <p:cNvPr id="10" name="Title 1">
            <a:extLst>
              <a:ext uri="{FF2B5EF4-FFF2-40B4-BE49-F238E27FC236}">
                <a16:creationId xmlns:a16="http://schemas.microsoft.com/office/drawing/2014/main" id="{11FCEFFA-D41A-90F5-CBB6-D781D6608BDD}"/>
              </a:ext>
            </a:extLst>
          </p:cNvPr>
          <p:cNvSpPr txBox="1">
            <a:spLocks/>
          </p:cNvSpPr>
          <p:nvPr/>
        </p:nvSpPr>
        <p:spPr>
          <a:xfrm>
            <a:off x="-1" y="287558"/>
            <a:ext cx="12192000" cy="1315182"/>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300"/>
              </a:spcBef>
              <a:spcAft>
                <a:spcPts val="300"/>
              </a:spcAft>
            </a:pPr>
            <a:r>
              <a:rPr lang="en-US" sz="4400" b="1" cap="none" dirty="0">
                <a:solidFill>
                  <a:srgbClr val="FFFF00"/>
                </a:solidFill>
                <a:latin typeface="Gill Sans Nova" panose="020B0602020104020203" pitchFamily="34" charset="0"/>
              </a:rPr>
              <a:t>Current work </a:t>
            </a:r>
            <a:r>
              <a:rPr lang="en-US" sz="4400" b="1" cap="none" dirty="0" err="1">
                <a:solidFill>
                  <a:srgbClr val="FFFF00"/>
                </a:solidFill>
                <a:latin typeface="Gill Sans Nova" panose="020B0602020104020203" pitchFamily="34" charset="0"/>
              </a:rPr>
              <a:t>programmes</a:t>
            </a:r>
            <a:r>
              <a:rPr lang="en-US" sz="4400" b="1" cap="none" dirty="0">
                <a:solidFill>
                  <a:srgbClr val="FFFF00"/>
                </a:solidFill>
                <a:latin typeface="Gill Sans Nova" panose="020B0602020104020203" pitchFamily="34" charset="0"/>
              </a:rPr>
              <a:t> of </a:t>
            </a:r>
          </a:p>
          <a:p>
            <a:pPr algn="ctr">
              <a:spcBef>
                <a:spcPts val="300"/>
              </a:spcBef>
              <a:spcAft>
                <a:spcPts val="300"/>
              </a:spcAft>
            </a:pPr>
            <a:r>
              <a:rPr lang="en-US" sz="4400" b="1" cap="none" dirty="0">
                <a:solidFill>
                  <a:srgbClr val="FFFF00"/>
                </a:solidFill>
                <a:latin typeface="Gill Sans Nova" panose="020B0602020104020203" pitchFamily="34" charset="0"/>
              </a:rPr>
              <a:t>TOWS-WG TT-TWO and TT-DMP</a:t>
            </a:r>
          </a:p>
        </p:txBody>
      </p:sp>
    </p:spTree>
    <p:extLst>
      <p:ext uri="{BB962C8B-B14F-4D97-AF65-F5344CB8AC3E}">
        <p14:creationId xmlns:p14="http://schemas.microsoft.com/office/powerpoint/2010/main" val="2475061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BE693-4015-2039-A4AE-DBB37591F85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FCEFFA-D41A-90F5-CBB6-D781D6608BDD}"/>
              </a:ext>
            </a:extLst>
          </p:cNvPr>
          <p:cNvSpPr txBox="1">
            <a:spLocks/>
          </p:cNvSpPr>
          <p:nvPr/>
        </p:nvSpPr>
        <p:spPr>
          <a:xfrm>
            <a:off x="0" y="0"/>
            <a:ext cx="12192000" cy="198374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600"/>
              </a:spcBef>
              <a:spcAft>
                <a:spcPts val="600"/>
              </a:spcAft>
            </a:pPr>
            <a:r>
              <a:rPr lang="en-US" b="1" cap="none" dirty="0">
                <a:solidFill>
                  <a:srgbClr val="FFFF00"/>
                </a:solidFill>
                <a:latin typeface="Gill Sans Nova" panose="020B0602020104020203" pitchFamily="34" charset="0"/>
              </a:rPr>
              <a:t>Endorsed Decade Actions related to ODTP and Challenge 6 and coordination with TOWS-WG Work </a:t>
            </a:r>
            <a:r>
              <a:rPr lang="en-US" b="1" cap="none" dirty="0" err="1">
                <a:solidFill>
                  <a:srgbClr val="FFFF00"/>
                </a:solidFill>
                <a:latin typeface="Gill Sans Nova" panose="020B0602020104020203" pitchFamily="34" charset="0"/>
              </a:rPr>
              <a:t>Programmes</a:t>
            </a:r>
            <a:endParaRPr lang="en-US" b="1" cap="none" dirty="0">
              <a:solidFill>
                <a:srgbClr val="FFFF00"/>
              </a:solidFill>
              <a:latin typeface="Gill Sans Nova" panose="020B0602020104020203" pitchFamily="34" charset="0"/>
            </a:endParaRPr>
          </a:p>
        </p:txBody>
      </p:sp>
      <p:sp>
        <p:nvSpPr>
          <p:cNvPr id="2" name="TextBox 1">
            <a:extLst>
              <a:ext uri="{FF2B5EF4-FFF2-40B4-BE49-F238E27FC236}">
                <a16:creationId xmlns:a16="http://schemas.microsoft.com/office/drawing/2014/main" id="{9F33A6EF-2B88-BD3D-A1F5-0AFBDBE049B4}"/>
              </a:ext>
            </a:extLst>
          </p:cNvPr>
          <p:cNvSpPr txBox="1"/>
          <p:nvPr/>
        </p:nvSpPr>
        <p:spPr>
          <a:xfrm>
            <a:off x="406400" y="2181927"/>
            <a:ext cx="11404600" cy="4462760"/>
          </a:xfrm>
          <a:prstGeom prst="rect">
            <a:avLst/>
          </a:prstGeom>
          <a:noFill/>
        </p:spPr>
        <p:txBody>
          <a:bodyPr wrap="square" rtlCol="0">
            <a:spAutoFit/>
          </a:bodyPr>
          <a:lstStyle/>
          <a:p>
            <a:pPr marL="457200" indent="-457200">
              <a:buFont typeface="Arial" panose="020B0604020202020204" pitchFamily="34" charset="0"/>
              <a:buChar char="•"/>
            </a:pPr>
            <a:r>
              <a:rPr lang="en-US" sz="2400" b="1" dirty="0">
                <a:latin typeface="Gill Sans Nova" panose="020B0602020104020203" pitchFamily="34" charset="0"/>
              </a:rPr>
              <a:t>N</a:t>
            </a:r>
            <a:r>
              <a:rPr lang="en-US" sz="2400" b="1" cap="none" dirty="0">
                <a:latin typeface="Gill Sans Nova" panose="020B0602020104020203" pitchFamily="34" charset="0"/>
              </a:rPr>
              <a:t>eed to identify gaps and work closely with the IOC/DCU for future calls to encourage national projects relevant to IOC’s tsunami </a:t>
            </a:r>
            <a:r>
              <a:rPr lang="en-US" sz="2400" b="1" cap="none" dirty="0" err="1">
                <a:latin typeface="Gill Sans Nova" panose="020B0602020104020203" pitchFamily="34" charset="0"/>
              </a:rPr>
              <a:t>programme</a:t>
            </a:r>
            <a:r>
              <a:rPr lang="en-US" sz="2400" b="1" cap="none" dirty="0">
                <a:latin typeface="Gill Sans Nova" panose="020B0602020104020203" pitchFamily="34" charset="0"/>
              </a:rPr>
              <a:t> to be submitted &amp; endorsed </a:t>
            </a:r>
            <a:r>
              <a:rPr lang="en-US" sz="2400" cap="none" dirty="0">
                <a:latin typeface="Gill Sans Nova" panose="020B0602020104020203" pitchFamily="34" charset="0"/>
              </a:rPr>
              <a:t>– </a:t>
            </a:r>
            <a:r>
              <a:rPr lang="en-US" sz="2400" cap="none" dirty="0" err="1">
                <a:solidFill>
                  <a:srgbClr val="FF0000"/>
                </a:solidFill>
                <a:latin typeface="Gill Sans Nova" panose="020B0602020104020203" pitchFamily="34" charset="0"/>
              </a:rPr>
              <a:t>eg.</a:t>
            </a:r>
            <a:r>
              <a:rPr lang="en-US" sz="2400" cap="none" dirty="0">
                <a:solidFill>
                  <a:srgbClr val="FF0000"/>
                </a:solidFill>
                <a:latin typeface="Gill Sans Nova" panose="020B0602020104020203" pitchFamily="34" charset="0"/>
              </a:rPr>
              <a:t> </a:t>
            </a:r>
            <a:r>
              <a:rPr lang="en-IN" sz="2000" dirty="0">
                <a:solidFill>
                  <a:srgbClr val="FF0000"/>
                </a:solidFill>
                <a:effectLst/>
                <a:latin typeface="Helvetica" pitchFamily="2" charset="0"/>
              </a:rPr>
              <a:t>SMART Cable, New Zealand DART Project, and UNESCAP IOTWMS Capacity Assessment project are not listed</a:t>
            </a:r>
          </a:p>
          <a:p>
            <a:pPr marL="457200" indent="-457200">
              <a:buFont typeface="Arial" panose="020B0604020202020204" pitchFamily="34" charset="0"/>
              <a:buChar char="•"/>
            </a:pPr>
            <a:r>
              <a:rPr lang="en-IN" sz="2400" b="1" dirty="0">
                <a:latin typeface="Gill Sans Nova" panose="020B0602020104020203" pitchFamily="34" charset="0"/>
              </a:rPr>
              <a:t>Several reasons could contribute to this including awareness of UN Decade at the national level or the </a:t>
            </a:r>
            <a:r>
              <a:rPr lang="en-IN" sz="2400" b="1" dirty="0" err="1">
                <a:latin typeface="Gill Sans Nova" panose="020B0602020104020203" pitchFamily="34" charset="0"/>
              </a:rPr>
              <a:t>initafves</a:t>
            </a:r>
            <a:r>
              <a:rPr lang="en-IN" sz="2400" b="1" dirty="0">
                <a:latin typeface="Gill Sans Nova" panose="020B0602020104020203" pitchFamily="34" charset="0"/>
              </a:rPr>
              <a:t> not being perceived as “transformative” enough in the context of the Decade by the implementers</a:t>
            </a:r>
            <a:endParaRPr lang="en-US" sz="2400" b="1" dirty="0">
              <a:latin typeface="Gill Sans Nova" panose="020B0602020104020203" pitchFamily="34" charset="0"/>
            </a:endParaRPr>
          </a:p>
          <a:p>
            <a:pPr marL="457200" indent="-457200">
              <a:buFont typeface="Arial" panose="020B0604020202020204" pitchFamily="34" charset="0"/>
              <a:buChar char="•"/>
            </a:pPr>
            <a:r>
              <a:rPr lang="en-US" sz="2400" b="1" cap="none" dirty="0">
                <a:latin typeface="Gill Sans Nova" panose="020B0602020104020203" pitchFamily="34" charset="0"/>
              </a:rPr>
              <a:t>Proper communication through multiple means including by the DCU, TSR, ICGs, National Decade Committees</a:t>
            </a:r>
          </a:p>
          <a:p>
            <a:pPr marL="457200" indent="-457200">
              <a:buFont typeface="Arial" panose="020B0604020202020204" pitchFamily="34" charset="0"/>
              <a:buChar char="•"/>
            </a:pPr>
            <a:r>
              <a:rPr lang="en-US" sz="2400" b="1" dirty="0">
                <a:latin typeface="Gill Sans Nova" panose="020B0602020104020203" pitchFamily="34" charset="0"/>
              </a:rPr>
              <a:t>Further granularity required in the calls for action &amp; DCU summaries to facilitate p</a:t>
            </a:r>
            <a:r>
              <a:rPr lang="en-US" sz="2400" b="1" cap="none" dirty="0">
                <a:latin typeface="Gill Sans Nova" panose="020B0602020104020203" pitchFamily="34" charset="0"/>
              </a:rPr>
              <a:t>roper mapping to relevant programmes and monitoring</a:t>
            </a:r>
          </a:p>
        </p:txBody>
      </p:sp>
    </p:spTree>
    <p:extLst>
      <p:ext uri="{BB962C8B-B14F-4D97-AF65-F5344CB8AC3E}">
        <p14:creationId xmlns:p14="http://schemas.microsoft.com/office/powerpoint/2010/main" val="29316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BE693-4015-2039-A4AE-DBB37591F85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1FCEFFA-D41A-90F5-CBB6-D781D6608BDD}"/>
              </a:ext>
            </a:extLst>
          </p:cNvPr>
          <p:cNvSpPr txBox="1">
            <a:spLocks/>
          </p:cNvSpPr>
          <p:nvPr/>
        </p:nvSpPr>
        <p:spPr>
          <a:xfrm>
            <a:off x="0" y="0"/>
            <a:ext cx="12192000" cy="172720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spcBef>
                <a:spcPts val="600"/>
              </a:spcBef>
              <a:spcAft>
                <a:spcPts val="600"/>
              </a:spcAft>
            </a:pPr>
            <a:r>
              <a:rPr lang="en-US" sz="4400" b="1" cap="none" dirty="0">
                <a:solidFill>
                  <a:srgbClr val="FFFF00"/>
                </a:solidFill>
                <a:latin typeface="Gill Sans Nova" panose="020B0602020104020203" pitchFamily="34" charset="0"/>
              </a:rPr>
              <a:t>ICG </a:t>
            </a:r>
            <a:r>
              <a:rPr lang="en-US" sz="4400" b="1" dirty="0">
                <a:solidFill>
                  <a:srgbClr val="FFFF00"/>
                </a:solidFill>
                <a:latin typeface="Gill Sans Nova" panose="020B0602020104020203" pitchFamily="34" charset="0"/>
              </a:rPr>
              <a:t>i</a:t>
            </a:r>
            <a:r>
              <a:rPr lang="en-US" sz="4400" b="1" cap="none" dirty="0">
                <a:solidFill>
                  <a:srgbClr val="FFFF00"/>
                </a:solidFill>
                <a:latin typeface="Gill Sans Nova" panose="020B0602020104020203" pitchFamily="34" charset="0"/>
              </a:rPr>
              <a:t>nitiatives/coordination </a:t>
            </a:r>
            <a:r>
              <a:rPr lang="en-US" sz="4400" b="1" dirty="0">
                <a:solidFill>
                  <a:srgbClr val="FFFF00"/>
                </a:solidFill>
                <a:latin typeface="Gill Sans Nova" panose="020B0602020104020203" pitchFamily="34" charset="0"/>
              </a:rPr>
              <a:t>w</a:t>
            </a:r>
            <a:r>
              <a:rPr lang="en-US" sz="4400" b="1" cap="none" dirty="0">
                <a:solidFill>
                  <a:srgbClr val="FFFF00"/>
                </a:solidFill>
                <a:latin typeface="Gill Sans Nova" panose="020B0602020104020203" pitchFamily="34" charset="0"/>
              </a:rPr>
              <a:t>ith </a:t>
            </a:r>
            <a:r>
              <a:rPr lang="en-US" sz="4400" b="1" dirty="0">
                <a:solidFill>
                  <a:srgbClr val="FFFF00"/>
                </a:solidFill>
                <a:latin typeface="Gill Sans Nova" panose="020B0602020104020203" pitchFamily="34" charset="0"/>
              </a:rPr>
              <a:t>r</a:t>
            </a:r>
            <a:r>
              <a:rPr lang="en-US" sz="4400" b="1" cap="none" dirty="0">
                <a:solidFill>
                  <a:srgbClr val="FFFF00"/>
                </a:solidFill>
                <a:latin typeface="Gill Sans Nova" panose="020B0602020104020203" pitchFamily="34" charset="0"/>
              </a:rPr>
              <a:t>espect </a:t>
            </a:r>
            <a:r>
              <a:rPr lang="en-US" sz="4400" b="1" dirty="0">
                <a:solidFill>
                  <a:srgbClr val="FFFF00"/>
                </a:solidFill>
                <a:latin typeface="Gill Sans Nova" panose="020B0602020104020203" pitchFamily="34" charset="0"/>
              </a:rPr>
              <a:t>t</a:t>
            </a:r>
            <a:r>
              <a:rPr lang="en-US" sz="4400" b="1" cap="none" dirty="0">
                <a:solidFill>
                  <a:srgbClr val="FFFF00"/>
                </a:solidFill>
                <a:latin typeface="Gill Sans Nova" panose="020B0602020104020203" pitchFamily="34" charset="0"/>
              </a:rPr>
              <a:t>o ODTP</a:t>
            </a:r>
          </a:p>
        </p:txBody>
      </p:sp>
      <p:sp>
        <p:nvSpPr>
          <p:cNvPr id="3" name="TextBox 2">
            <a:extLst>
              <a:ext uri="{FF2B5EF4-FFF2-40B4-BE49-F238E27FC236}">
                <a16:creationId xmlns:a16="http://schemas.microsoft.com/office/drawing/2014/main" id="{15179492-4E04-6583-02BC-D662D95055A8}"/>
              </a:ext>
            </a:extLst>
          </p:cNvPr>
          <p:cNvSpPr txBox="1"/>
          <p:nvPr/>
        </p:nvSpPr>
        <p:spPr>
          <a:xfrm>
            <a:off x="344384" y="2116976"/>
            <a:ext cx="11542815" cy="4708981"/>
          </a:xfrm>
          <a:prstGeom prst="rect">
            <a:avLst/>
          </a:prstGeom>
          <a:noFill/>
        </p:spPr>
        <p:txBody>
          <a:bodyPr wrap="square">
            <a:spAutoFit/>
          </a:bodyPr>
          <a:lstStyle/>
          <a:p>
            <a:pPr marL="742950" lvl="1" indent="-285750">
              <a:spcBef>
                <a:spcPts val="300"/>
              </a:spcBef>
              <a:spcAft>
                <a:spcPts val="300"/>
              </a:spcAft>
              <a:buFont typeface="Arial" panose="020B0604020202020204" pitchFamily="34" charset="0"/>
              <a:buChar char="•"/>
            </a:pPr>
            <a:r>
              <a:rPr lang="en-US" b="1" dirty="0">
                <a:latin typeface="Gill Sans Nova" panose="020B0602020104020203" pitchFamily="34" charset="0"/>
              </a:rPr>
              <a:t>Need to have a mechanism to relate the progress at each ICG with respect to ODTP goals as described in the RDIP – IOC TS 180</a:t>
            </a:r>
          </a:p>
          <a:p>
            <a:pPr marL="742950" lvl="1" indent="-285750">
              <a:spcBef>
                <a:spcPts val="300"/>
              </a:spcBef>
              <a:spcAft>
                <a:spcPts val="300"/>
              </a:spcAft>
              <a:buFont typeface="Arial" panose="020B0604020202020204" pitchFamily="34" charset="0"/>
              <a:buChar char="•"/>
            </a:pPr>
            <a:r>
              <a:rPr lang="en-US" b="1" dirty="0">
                <a:latin typeface="Gill Sans Nova" panose="020B0602020104020203" pitchFamily="34" charset="0"/>
              </a:rPr>
              <a:t>Explore alignment with the Global Tsunami Performance Monitoring Framework</a:t>
            </a:r>
          </a:p>
          <a:p>
            <a:pPr marL="742950" lvl="1" indent="-285750">
              <a:spcBef>
                <a:spcPts val="300"/>
              </a:spcBef>
              <a:spcAft>
                <a:spcPts val="300"/>
              </a:spcAft>
              <a:buFont typeface="Arial" panose="020B0604020202020204" pitchFamily="34" charset="0"/>
              <a:buChar char="•"/>
            </a:pPr>
            <a:r>
              <a:rPr lang="en-US" b="1" dirty="0">
                <a:latin typeface="Gill Sans Nova" panose="020B0602020104020203" pitchFamily="34" charset="0"/>
              </a:rPr>
              <a:t>Need for standardized reporting at the Member State/ICG level for further compilation at global level by TSR</a:t>
            </a:r>
          </a:p>
          <a:p>
            <a:pPr marL="742950" lvl="1" indent="-285750">
              <a:spcBef>
                <a:spcPts val="300"/>
              </a:spcBef>
              <a:spcAft>
                <a:spcPts val="300"/>
              </a:spcAft>
              <a:buFont typeface="Arial" panose="020B0604020202020204" pitchFamily="34" charset="0"/>
              <a:buChar char="•"/>
            </a:pPr>
            <a:r>
              <a:rPr lang="en-IN" b="1" dirty="0">
                <a:latin typeface="Gill Sans Nova" panose="020B0602020104020203" pitchFamily="34" charset="0"/>
              </a:rPr>
              <a:t>ODTP-SC decided to recommend TOWS-WG to request ICGs (through Member States) to report with respect to ODTP Appendices through an online interface to be provided by the IOC/TSR. </a:t>
            </a:r>
          </a:p>
          <a:p>
            <a:pPr marL="742950" lvl="1" indent="-285750">
              <a:spcBef>
                <a:spcPts val="300"/>
              </a:spcBef>
              <a:spcAft>
                <a:spcPts val="300"/>
              </a:spcAft>
              <a:buFont typeface="Arial" panose="020B0604020202020204" pitchFamily="34" charset="0"/>
              <a:buChar char="•"/>
            </a:pPr>
            <a:r>
              <a:rPr lang="en-IN" b="1" dirty="0">
                <a:latin typeface="Gill Sans Nova" panose="020B0602020104020203" pitchFamily="34" charset="0"/>
              </a:rPr>
              <a:t>All efforts in this regard should be synchronized with the IOC/DCU, which has its own assessment tools.</a:t>
            </a:r>
          </a:p>
          <a:p>
            <a:pPr marL="742950" lvl="1" indent="-285750">
              <a:spcBef>
                <a:spcPts val="300"/>
              </a:spcBef>
              <a:spcAft>
                <a:spcPts val="300"/>
              </a:spcAft>
              <a:buFont typeface="Arial" panose="020B0604020202020204" pitchFamily="34" charset="0"/>
              <a:buChar char="•"/>
            </a:pPr>
            <a:r>
              <a:rPr lang="en-IN" b="1" dirty="0">
                <a:latin typeface="Gill Sans Nova" panose="020B0602020104020203" pitchFamily="34" charset="0"/>
              </a:rPr>
              <a:t>ODTP-SC appreciated the presentations on Optimal Sensor Locations in the Pacific and progress in the </a:t>
            </a:r>
            <a:r>
              <a:rPr lang="en-IN" b="1" dirty="0" err="1">
                <a:latin typeface="Gill Sans Nova" panose="020B0602020104020203" pitchFamily="34" charset="0"/>
              </a:rPr>
              <a:t>implementafon</a:t>
            </a:r>
            <a:r>
              <a:rPr lang="en-IN" b="1" dirty="0">
                <a:latin typeface="Gill Sans Nova" panose="020B0602020104020203" pitchFamily="34" charset="0"/>
              </a:rPr>
              <a:t> of cabled systems in the ICG/NEAMTWS, also useful for planning purposes at the Member States level.</a:t>
            </a:r>
          </a:p>
          <a:p>
            <a:pPr marL="742950" lvl="1" indent="-285750">
              <a:spcBef>
                <a:spcPts val="300"/>
              </a:spcBef>
              <a:spcAft>
                <a:spcPts val="300"/>
              </a:spcAft>
              <a:buFont typeface="Arial" panose="020B0604020202020204" pitchFamily="34" charset="0"/>
              <a:buChar char="•"/>
            </a:pPr>
            <a:r>
              <a:rPr lang="en-IN" b="1" dirty="0">
                <a:latin typeface="Gill Sans Nova" panose="020B0602020104020203" pitchFamily="34" charset="0"/>
              </a:rPr>
              <a:t>ODTP-SC also noted ongoing efforts by the IOC/TSR towards determination of the total number of communities subject to TRRP.</a:t>
            </a:r>
          </a:p>
        </p:txBody>
      </p:sp>
    </p:spTree>
    <p:extLst>
      <p:ext uri="{BB962C8B-B14F-4D97-AF65-F5344CB8AC3E}">
        <p14:creationId xmlns:p14="http://schemas.microsoft.com/office/powerpoint/2010/main" val="4068877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63A2B-FFEF-3808-5FA7-489357C3DAC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A04B5AA-9AE5-EBCE-FF9D-412C9E93DBF0}"/>
              </a:ext>
            </a:extLst>
          </p:cNvPr>
          <p:cNvSpPr txBox="1"/>
          <p:nvPr/>
        </p:nvSpPr>
        <p:spPr>
          <a:xfrm>
            <a:off x="327544" y="2230114"/>
            <a:ext cx="11368585" cy="4324261"/>
          </a:xfrm>
          <a:prstGeom prst="rect">
            <a:avLst/>
          </a:prstGeom>
          <a:noFill/>
        </p:spPr>
        <p:txBody>
          <a:bodyPr wrap="square" rtlCol="0">
            <a:spAutoFit/>
          </a:bodyPr>
          <a:lstStyle/>
          <a:p>
            <a:pPr marL="742950" lvl="1" indent="-285750">
              <a:spcBef>
                <a:spcPts val="300"/>
              </a:spcBef>
              <a:spcAft>
                <a:spcPts val="300"/>
              </a:spcAft>
              <a:buFont typeface="Arial" panose="020B0604020202020204" pitchFamily="34" charset="0"/>
              <a:buChar char="•"/>
            </a:pPr>
            <a:r>
              <a:rPr lang="en-US" sz="2400" b="1" dirty="0">
                <a:latin typeface="Gill Sans Nova" panose="020B0602020104020203" pitchFamily="34" charset="0"/>
              </a:rPr>
              <a:t>2nd UNESCO IOC Global Tsunami Symposium, 11 – 14 November 2024, Banda Aceh</a:t>
            </a:r>
          </a:p>
          <a:p>
            <a:pPr marL="1200150" lvl="2" indent="-285750">
              <a:spcBef>
                <a:spcPts val="300"/>
              </a:spcBef>
              <a:spcAft>
                <a:spcPts val="300"/>
              </a:spcAft>
              <a:buFont typeface="Arial" panose="020B0604020202020204" pitchFamily="34" charset="0"/>
              <a:buChar char="•"/>
            </a:pPr>
            <a:r>
              <a:rPr lang="en-US" sz="2000" b="1" dirty="0">
                <a:solidFill>
                  <a:schemeClr val="bg2">
                    <a:lumMod val="50000"/>
                    <a:lumOff val="50000"/>
                  </a:schemeClr>
                </a:solidFill>
                <a:latin typeface="Gill Sans Nova" panose="020B0602020104020203" pitchFamily="34" charset="0"/>
              </a:rPr>
              <a:t>Reorganization of sessions in alignment with ODTP RDIP, the conceptual flow of the program, speakers, and public sessions</a:t>
            </a:r>
          </a:p>
          <a:p>
            <a:pPr marL="742950" lvl="1" indent="-285750">
              <a:spcBef>
                <a:spcPts val="300"/>
              </a:spcBef>
              <a:spcAft>
                <a:spcPts val="300"/>
              </a:spcAft>
              <a:buFont typeface="Arial" panose="020B0604020202020204" pitchFamily="34" charset="0"/>
              <a:buChar char="•"/>
            </a:pPr>
            <a:r>
              <a:rPr lang="en-US" sz="2400" b="1" dirty="0">
                <a:latin typeface="Gill Sans Nova" panose="020B0602020104020203" pitchFamily="34" charset="0"/>
              </a:rPr>
              <a:t>2nd UN Ocean Decade Conference, 10 – 12 April 2024, Barcelona</a:t>
            </a:r>
          </a:p>
          <a:p>
            <a:pPr marL="1200150" lvl="2" indent="-285750">
              <a:spcBef>
                <a:spcPts val="300"/>
              </a:spcBef>
              <a:spcAft>
                <a:spcPts val="300"/>
              </a:spcAft>
              <a:buFont typeface="Arial" panose="020B0604020202020204" pitchFamily="34" charset="0"/>
              <a:buChar char="•"/>
            </a:pPr>
            <a:r>
              <a:rPr lang="en-US" sz="2000" b="1" dirty="0">
                <a:solidFill>
                  <a:schemeClr val="bg2">
                    <a:lumMod val="50000"/>
                    <a:lumOff val="50000"/>
                  </a:schemeClr>
                </a:solidFill>
                <a:latin typeface="Gill Sans Nova" panose="020B0602020104020203" pitchFamily="34" charset="0"/>
              </a:rPr>
              <a:t>Side event “Coastal Futures” and satellite Event “Coastal Cities and Communities Joining Tsunami Ready”</a:t>
            </a:r>
          </a:p>
          <a:p>
            <a:pPr marL="1200150" lvl="2" indent="-285750">
              <a:spcBef>
                <a:spcPts val="300"/>
              </a:spcBef>
              <a:spcAft>
                <a:spcPts val="300"/>
              </a:spcAft>
              <a:buFont typeface="Arial" panose="020B0604020202020204" pitchFamily="34" charset="0"/>
              <a:buChar char="•"/>
            </a:pPr>
            <a:r>
              <a:rPr lang="en-US" sz="2000" b="1" dirty="0">
                <a:solidFill>
                  <a:schemeClr val="bg2">
                    <a:lumMod val="50000"/>
                    <a:lumOff val="50000"/>
                  </a:schemeClr>
                </a:solidFill>
                <a:latin typeface="Gill Sans Nova" panose="020B0602020104020203" pitchFamily="34" charset="0"/>
              </a:rPr>
              <a:t>Talks by Lorna </a:t>
            </a:r>
            <a:r>
              <a:rPr lang="en-US" sz="2000" b="1" dirty="0" err="1">
                <a:solidFill>
                  <a:schemeClr val="bg2">
                    <a:lumMod val="50000"/>
                    <a:lumOff val="50000"/>
                  </a:schemeClr>
                </a:solidFill>
                <a:latin typeface="Gill Sans Nova" panose="020B0602020104020203" pitchFamily="34" charset="0"/>
              </a:rPr>
              <a:t>Iniss</a:t>
            </a:r>
            <a:r>
              <a:rPr lang="en-US" sz="2000" b="1" dirty="0">
                <a:solidFill>
                  <a:schemeClr val="bg2">
                    <a:lumMod val="50000"/>
                    <a:lumOff val="50000"/>
                  </a:schemeClr>
                </a:solidFill>
                <a:latin typeface="Gill Sans Nova" panose="020B0602020104020203" pitchFamily="34" charset="0"/>
              </a:rPr>
              <a:t> &amp; Silvia Chacon </a:t>
            </a:r>
            <a:r>
              <a:rPr lang="en-US" sz="2000" b="1" dirty="0" err="1">
                <a:solidFill>
                  <a:schemeClr val="bg2">
                    <a:lumMod val="50000"/>
                    <a:lumOff val="50000"/>
                  </a:schemeClr>
                </a:solidFill>
                <a:latin typeface="Gill Sans Nova" panose="020B0602020104020203" pitchFamily="34" charset="0"/>
              </a:rPr>
              <a:t>Barrantes</a:t>
            </a:r>
            <a:endParaRPr lang="en-US" sz="2000" b="1" dirty="0">
              <a:solidFill>
                <a:schemeClr val="bg2">
                  <a:lumMod val="50000"/>
                  <a:lumOff val="50000"/>
                </a:schemeClr>
              </a:solidFill>
              <a:latin typeface="Gill Sans Nova" panose="020B0602020104020203" pitchFamily="34" charset="0"/>
            </a:endParaRPr>
          </a:p>
          <a:p>
            <a:pPr marL="742950" lvl="1" indent="-285750">
              <a:spcBef>
                <a:spcPts val="300"/>
              </a:spcBef>
              <a:spcAft>
                <a:spcPts val="300"/>
              </a:spcAft>
              <a:buFont typeface="Arial" panose="020B0604020202020204" pitchFamily="34" charset="0"/>
              <a:buChar char="•"/>
            </a:pPr>
            <a:r>
              <a:rPr lang="en-US" sz="2800" b="1" dirty="0">
                <a:latin typeface="Gill Sans Nova" panose="020B0602020104020203" pitchFamily="34" charset="0"/>
              </a:rPr>
              <a:t>EW4All</a:t>
            </a:r>
          </a:p>
          <a:p>
            <a:pPr marL="1200150" lvl="2" indent="-285750">
              <a:spcBef>
                <a:spcPts val="300"/>
              </a:spcBef>
              <a:spcAft>
                <a:spcPts val="300"/>
              </a:spcAft>
              <a:buFont typeface="Arial" panose="020B0604020202020204" pitchFamily="34" charset="0"/>
              <a:buChar char="•"/>
            </a:pPr>
            <a:r>
              <a:rPr lang="en-US" sz="2000" b="1" dirty="0">
                <a:solidFill>
                  <a:schemeClr val="bg2">
                    <a:lumMod val="50000"/>
                    <a:lumOff val="50000"/>
                  </a:schemeClr>
                </a:solidFill>
                <a:latin typeface="Gill Sans Nova" panose="020B0602020104020203" pitchFamily="34" charset="0"/>
              </a:rPr>
              <a:t>H</a:t>
            </a:r>
            <a:r>
              <a:rPr lang="en-US" sz="2000" b="1" cap="none" dirty="0">
                <a:solidFill>
                  <a:schemeClr val="bg2">
                    <a:lumMod val="50000"/>
                    <a:lumOff val="50000"/>
                  </a:schemeClr>
                </a:solidFill>
                <a:latin typeface="Gill Sans Nova" panose="020B0602020104020203" pitchFamily="34" charset="0"/>
              </a:rPr>
              <a:t>azards covered under the EW4All ? </a:t>
            </a:r>
            <a:r>
              <a:rPr lang="en-US" sz="2000" b="1" dirty="0">
                <a:solidFill>
                  <a:schemeClr val="bg2">
                    <a:lumMod val="50000"/>
                    <a:lumOff val="50000"/>
                  </a:schemeClr>
                </a:solidFill>
                <a:latin typeface="Gill Sans Nova" panose="020B0602020104020203" pitchFamily="34" charset="0"/>
              </a:rPr>
              <a:t>Guiding </a:t>
            </a:r>
            <a:r>
              <a:rPr lang="en-US" sz="2000" b="1" cap="none" dirty="0">
                <a:solidFill>
                  <a:schemeClr val="bg2">
                    <a:lumMod val="50000"/>
                    <a:lumOff val="50000"/>
                  </a:schemeClr>
                </a:solidFill>
                <a:latin typeface="Gill Sans Nova" panose="020B0602020104020203" pitchFamily="34" charset="0"/>
              </a:rPr>
              <a:t>documents on geo-hazards?  </a:t>
            </a:r>
          </a:p>
          <a:p>
            <a:pPr marL="1200150" lvl="2" indent="-285750">
              <a:spcBef>
                <a:spcPts val="300"/>
              </a:spcBef>
              <a:spcAft>
                <a:spcPts val="300"/>
              </a:spcAft>
              <a:buFont typeface="Arial" panose="020B0604020202020204" pitchFamily="34" charset="0"/>
              <a:buChar char="•"/>
            </a:pPr>
            <a:r>
              <a:rPr lang="en-US" sz="2000" b="1" dirty="0">
                <a:solidFill>
                  <a:schemeClr val="bg2">
                    <a:lumMod val="50000"/>
                    <a:lumOff val="50000"/>
                  </a:schemeClr>
                </a:solidFill>
                <a:latin typeface="Gill Sans Nova" panose="020B0602020104020203" pitchFamily="34" charset="0"/>
              </a:rPr>
              <a:t>IOC/TSR to work with WMO and share OD white papers and capacity assessment</a:t>
            </a:r>
            <a:endParaRPr lang="en-US" sz="2000" b="1" cap="none" dirty="0">
              <a:solidFill>
                <a:schemeClr val="bg2">
                  <a:lumMod val="50000"/>
                  <a:lumOff val="50000"/>
                </a:schemeClr>
              </a:solidFill>
              <a:latin typeface="Gill Sans Nova" panose="020B0602020104020203" pitchFamily="34" charset="0"/>
            </a:endParaRPr>
          </a:p>
        </p:txBody>
      </p:sp>
      <p:sp>
        <p:nvSpPr>
          <p:cNvPr id="2" name="Title 1">
            <a:extLst>
              <a:ext uri="{FF2B5EF4-FFF2-40B4-BE49-F238E27FC236}">
                <a16:creationId xmlns:a16="http://schemas.microsoft.com/office/drawing/2014/main" id="{5A8AD451-F868-F7E6-17FE-E78FC602D3F5}"/>
              </a:ext>
            </a:extLst>
          </p:cNvPr>
          <p:cNvSpPr txBox="1">
            <a:spLocks/>
          </p:cNvSpPr>
          <p:nvPr/>
        </p:nvSpPr>
        <p:spPr>
          <a:xfrm>
            <a:off x="0" y="0"/>
            <a:ext cx="12192000" cy="1699838"/>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cap="none" dirty="0">
                <a:solidFill>
                  <a:srgbClr val="FFFF00"/>
                </a:solidFill>
                <a:latin typeface="Gill Sans Nova" panose="020B0602020104020203" pitchFamily="34" charset="0"/>
              </a:rPr>
              <a:t>ODTP involvement in other relevant Activities</a:t>
            </a:r>
          </a:p>
        </p:txBody>
      </p:sp>
    </p:spTree>
    <p:extLst>
      <p:ext uri="{BB962C8B-B14F-4D97-AF65-F5344CB8AC3E}">
        <p14:creationId xmlns:p14="http://schemas.microsoft.com/office/powerpoint/2010/main" val="1524597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pic>
        <p:nvPicPr>
          <p:cNvPr id="328" name="Google Shape;328;p11"/>
          <p:cNvPicPr preferRelativeResize="0"/>
          <p:nvPr/>
        </p:nvPicPr>
        <p:blipFill rotWithShape="1">
          <a:blip r:embed="rId3">
            <a:alphaModFix/>
          </a:blip>
          <a:srcRect/>
          <a:stretch/>
        </p:blipFill>
        <p:spPr>
          <a:xfrm>
            <a:off x="309586" y="6024414"/>
            <a:ext cx="1125167" cy="673829"/>
          </a:xfrm>
          <a:prstGeom prst="rect">
            <a:avLst/>
          </a:prstGeom>
          <a:noFill/>
          <a:ln>
            <a:noFill/>
          </a:ln>
        </p:spPr>
      </p:pic>
      <p:sp>
        <p:nvSpPr>
          <p:cNvPr id="329" name="Google Shape;329;p11"/>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0" name="Google Shape;330;p11"/>
          <p:cNvSpPr txBox="1"/>
          <p:nvPr/>
        </p:nvSpPr>
        <p:spPr>
          <a:xfrm>
            <a:off x="11712254" y="6578665"/>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000000"/>
                </a:solidFill>
                <a:effectLst/>
                <a:uLnTx/>
                <a:uFillTx/>
                <a:latin typeface="Arial"/>
                <a:ea typeface="Arial"/>
                <a:cs typeface="Arial"/>
                <a:sym typeface="Arial"/>
              </a:rPr>
              <a:t>1</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31" name="Google Shape;331;p11"/>
          <p:cNvSpPr txBox="1"/>
          <p:nvPr/>
        </p:nvSpPr>
        <p:spPr>
          <a:xfrm>
            <a:off x="5874181" y="1179759"/>
            <a:ext cx="5510400" cy="64629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400" b="1" i="0" u="none" strike="noStrike" kern="0" cap="none" spc="0" normalizeH="0" baseline="0" noProof="0" dirty="0">
                <a:ln>
                  <a:noFill/>
                </a:ln>
                <a:solidFill>
                  <a:srgbClr val="005C6D"/>
                </a:solidFill>
                <a:effectLst/>
                <a:uLnTx/>
                <a:uFillTx/>
                <a:latin typeface="Arial"/>
                <a:ea typeface="Arial"/>
                <a:cs typeface="Arial"/>
                <a:sym typeface="Arial"/>
              </a:rPr>
              <a:t>CO-CHAIRS</a:t>
            </a:r>
            <a:endParaRPr kumimoji="0" sz="1400" b="1" i="0" u="none" strike="noStrike" kern="0" cap="none" spc="0" normalizeH="0" baseline="0" noProof="0" dirty="0">
              <a:ln>
                <a:noFill/>
              </a:ln>
              <a:solidFill>
                <a:srgbClr val="005C6D"/>
              </a:solidFill>
              <a:effectLst/>
              <a:uLnTx/>
              <a:uFillTx/>
              <a:latin typeface="Arial"/>
              <a:ea typeface="Arial"/>
              <a:cs typeface="Arial"/>
              <a:sym typeface="Arial"/>
            </a:endParaRPr>
          </a:p>
          <a:p>
            <a:pPr marL="446088" indent="-234950" defTabSz="914400">
              <a:buClr>
                <a:srgbClr val="000000"/>
              </a:buClr>
              <a:buSzPct val="150000"/>
              <a:buFont typeface="Arial" panose="020B0604020202020204" pitchFamily="34" charset="0"/>
              <a:buChar cha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Nadia Pinardi,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DCC for Coastal Resilience, University of Bologna, Italy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46088" indent="-234950" defTabSz="914400">
              <a:buClr>
                <a:srgbClr val="000000"/>
              </a:buClr>
              <a:buSzPct val="150000"/>
              <a:buFont typeface="Arial" panose="020B0604020202020204" pitchFamily="34" charset="0"/>
              <a:buChar cha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Srinivasa Kumar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Tummala</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DCC for Indian Ocean Region, INCOIS, India</a:t>
            </a:r>
            <a:endParaRPr kumimoji="0" sz="1100" b="0" i="0" u="none" strike="noStrike" kern="0" cap="none" spc="0" normalizeH="0" baseline="0" noProof="0" dirty="0">
              <a:ln>
                <a:noFill/>
              </a:ln>
              <a:solidFill>
                <a:srgbClr val="005C6D"/>
              </a:solidFill>
              <a:effectLst/>
              <a:uLnTx/>
              <a:uFillTx/>
              <a:latin typeface="Arial"/>
              <a:ea typeface="Arial"/>
              <a:cs typeface="Arial"/>
              <a:sym typeface="Arial"/>
            </a:endParaRPr>
          </a:p>
        </p:txBody>
      </p:sp>
      <p:sp>
        <p:nvSpPr>
          <p:cNvPr id="332" name="Google Shape;332;p11"/>
          <p:cNvSpPr/>
          <p:nvPr/>
        </p:nvSpPr>
        <p:spPr>
          <a:xfrm>
            <a:off x="-2381" y="586127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3" name="Google Shape;333;p11"/>
          <p:cNvSpPr/>
          <p:nvPr/>
        </p:nvSpPr>
        <p:spPr>
          <a:xfrm>
            <a:off x="247135" y="5865236"/>
            <a:ext cx="329514" cy="68055"/>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4" name="Google Shape;334;p11"/>
          <p:cNvSpPr txBox="1"/>
          <p:nvPr/>
        </p:nvSpPr>
        <p:spPr>
          <a:xfrm>
            <a:off x="5874181" y="1800304"/>
            <a:ext cx="6146101" cy="4231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5C6D"/>
              </a:buClr>
              <a:buSzPts val="1400"/>
              <a:buFont typeface="Arial"/>
              <a:buNone/>
              <a:tabLst/>
              <a:defRPr/>
            </a:pPr>
            <a:r>
              <a:rPr kumimoji="0" lang="en-US" sz="1400" b="1" i="0" u="none" strike="noStrike" kern="0" cap="none" spc="0" normalizeH="0" baseline="0" noProof="0" dirty="0">
                <a:ln>
                  <a:noFill/>
                </a:ln>
                <a:solidFill>
                  <a:srgbClr val="005C6D"/>
                </a:solidFill>
                <a:effectLst/>
                <a:uLnTx/>
                <a:uFillTx/>
                <a:latin typeface="Arial"/>
                <a:ea typeface="Arial"/>
                <a:cs typeface="Arial"/>
                <a:sym typeface="Arial"/>
              </a:rPr>
              <a:t>MEMBERS</a:t>
            </a:r>
            <a:endParaRPr kumimoji="0" sz="1400" b="0" i="0" u="none" strike="noStrike" kern="0" cap="none" spc="0" normalizeH="0" baseline="0" noProof="0" dirty="0">
              <a:ln>
                <a:noFill/>
              </a:ln>
              <a:solidFill>
                <a:srgbClr val="005C6D"/>
              </a:solidFill>
              <a:effectLst/>
              <a:uLnTx/>
              <a:uFillTx/>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Alessandra Burgos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Oregon State University, United States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Andrea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Valentini</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DCC for Coastal Resilience, University of Bologna, Italy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Antoine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Queval</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Alcatel Submarine Networks, France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David Cabana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Helmholtz-</a:t>
            </a:r>
            <a:r>
              <a:rPr kumimoji="0" lang="en-US" sz="1100" b="0" i="0" u="none" strike="noStrike" kern="0" cap="none" spc="0" normalizeH="0" baseline="0" noProof="0" dirty="0" err="1">
                <a:ln>
                  <a:noFill/>
                </a:ln>
                <a:solidFill>
                  <a:srgbClr val="005C6D"/>
                </a:solidFill>
                <a:effectLst/>
                <a:uLnTx/>
                <a:uFillTx/>
                <a:latin typeface="Arial"/>
                <a:ea typeface="Arial"/>
                <a:cs typeface="Arial"/>
                <a:sym typeface="Arial"/>
              </a:rPr>
              <a:t>Zentrum</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 Hereon, Climate Service Center, Germany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Dwikorita</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Karnawati</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Indonesia Agency for Meteorology, Climatology and Geophysics, Indonesia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Enrique Alvarez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Fanjul</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err="1">
                <a:ln>
                  <a:noFill/>
                </a:ln>
                <a:solidFill>
                  <a:srgbClr val="005C6D"/>
                </a:solidFill>
                <a:effectLst/>
                <a:uLnTx/>
                <a:uFillTx/>
                <a:latin typeface="Arial"/>
                <a:ea typeface="Arial"/>
                <a:cs typeface="Arial"/>
                <a:sym typeface="Arial"/>
              </a:rPr>
              <a:t>OceanPrediction</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 Decade Collaborative Center, Mercator Ocean International, </a:t>
            </a:r>
            <a:r>
              <a:rPr kumimoji="0" lang="en-US" sz="1100" b="0" i="0" u="none" strike="noStrike" kern="0" cap="none" spc="0" normalizeH="0" baseline="0" noProof="0" dirty="0" err="1">
                <a:ln>
                  <a:noFill/>
                </a:ln>
                <a:solidFill>
                  <a:srgbClr val="005C6D"/>
                </a:solidFill>
                <a:effectLst/>
                <a:uLnTx/>
                <a:uFillTx/>
                <a:latin typeface="Arial"/>
                <a:ea typeface="Arial"/>
                <a:cs typeface="Arial"/>
                <a:sym typeface="Arial"/>
              </a:rPr>
              <a:t>Fance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Giovanni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Coppini</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Euro-Mediterranean Centre on Climate Change Foundation, Italy</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Hellen J.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Kizenga</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Institute of Marine Sciences, University of Dar es Salaam, Tanzania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Iris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Monnereau</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Food and Agriculture Organization of the United Nations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Jason Holt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National Oceanography Centre, UK</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Joel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Kamdoum</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Ngueuko</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err="1">
                <a:ln>
                  <a:noFill/>
                </a:ln>
                <a:solidFill>
                  <a:srgbClr val="005C6D"/>
                </a:solidFill>
                <a:effectLst/>
                <a:uLnTx/>
                <a:uFillTx/>
                <a:latin typeface="Arial"/>
                <a:ea typeface="Arial"/>
                <a:cs typeface="Arial"/>
                <a:sym typeface="Arial"/>
              </a:rPr>
              <a:t>Naturalia</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 Environment, France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Joseph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Ansong</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University of Ghana, Ghana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Juliet Hermes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South African Environmental Observation Network, National Research Foundation, South Africa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Loreto Duffy-</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Mayers</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Caribbean Alliance for Sustainable Tourism</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Martin D. Smith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Nicholas School of the Environment, Duke University, United States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Martina Müller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United Nations Office for Disaster Risk Reduction </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Mitchell Harley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UNSW Sydney, Australia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Purificació</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Canals - </a:t>
            </a:r>
            <a:r>
              <a:rPr kumimoji="0" lang="en-US" sz="1100" b="0" i="0" u="none" strike="noStrike" kern="0" cap="none" spc="0" normalizeH="0" baseline="0" noProof="0" dirty="0" err="1">
                <a:ln>
                  <a:noFill/>
                </a:ln>
                <a:solidFill>
                  <a:srgbClr val="005C6D"/>
                </a:solidFill>
                <a:effectLst/>
                <a:uLnTx/>
                <a:uFillTx/>
                <a:latin typeface="Arial"/>
                <a:ea typeface="Arial"/>
                <a:cs typeface="Arial"/>
                <a:sym typeface="Arial"/>
              </a:rPr>
              <a:t>MedPAN</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 Spain</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5C6D"/>
              </a:buClr>
              <a:buSzPts val="1100"/>
              <a:buFont typeface="Arial"/>
              <a:buChar char="●"/>
              <a:tabLst/>
              <a:defRPr/>
            </a:pP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Sunanda </a:t>
            </a:r>
            <a:r>
              <a:rPr kumimoji="0" lang="en-US" sz="1100" b="1" i="0" u="none" strike="noStrike" kern="0" cap="none" spc="0" normalizeH="0" baseline="0" noProof="0" dirty="0" err="1">
                <a:ln>
                  <a:noFill/>
                </a:ln>
                <a:solidFill>
                  <a:srgbClr val="005C6D"/>
                </a:solidFill>
                <a:effectLst/>
                <a:uLnTx/>
                <a:uFillTx/>
                <a:latin typeface="Arial"/>
                <a:ea typeface="Arial"/>
                <a:cs typeface="Arial"/>
                <a:sym typeface="Arial"/>
              </a:rPr>
              <a:t>Manneela</a:t>
            </a:r>
            <a:r>
              <a:rPr kumimoji="0" lang="en-US" sz="1100" b="1" i="0" u="none" strike="noStrike" kern="0" cap="none" spc="0" normalizeH="0" baseline="0" noProof="0" dirty="0">
                <a:ln>
                  <a:noFill/>
                </a:ln>
                <a:solidFill>
                  <a:srgbClr val="005C6D"/>
                </a:solidFill>
                <a:effectLst/>
                <a:uLnTx/>
                <a:uFillTx/>
                <a:latin typeface="Arial"/>
                <a:ea typeface="Arial"/>
                <a:cs typeface="Arial"/>
                <a:sym typeface="Arial"/>
              </a:rPr>
              <a:t> - </a:t>
            </a:r>
            <a:r>
              <a:rPr kumimoji="0" lang="en-US" sz="1100" b="0" i="0" u="none" strike="noStrike" kern="0" cap="none" spc="0" normalizeH="0" baseline="0" noProof="0" dirty="0">
                <a:ln>
                  <a:noFill/>
                </a:ln>
                <a:solidFill>
                  <a:srgbClr val="005C6D"/>
                </a:solidFill>
                <a:effectLst/>
                <a:uLnTx/>
                <a:uFillTx/>
                <a:latin typeface="Arial"/>
                <a:ea typeface="Arial"/>
                <a:cs typeface="Arial"/>
                <a:sym typeface="Arial"/>
              </a:rPr>
              <a:t>Indian National Centre for Ocean Information Services, India</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1" u="none" strike="noStrike" kern="0" cap="none" spc="0" normalizeH="0" baseline="0" noProof="0" dirty="0">
                <a:ln>
                  <a:noFill/>
                </a:ln>
                <a:solidFill>
                  <a:srgbClr val="005C6D"/>
                </a:solidFill>
                <a:effectLst/>
                <a:uLnTx/>
                <a:uFillTx/>
                <a:latin typeface="Arial"/>
                <a:ea typeface="Arial"/>
                <a:cs typeface="Arial"/>
                <a:sym typeface="Arial"/>
              </a:rPr>
              <a:t>*ECOPs </a:t>
            </a:r>
            <a:endParaRPr kumimoji="0" sz="1100" b="0" i="0" u="none" strike="noStrike" kern="0" cap="none" spc="0" normalizeH="0" baseline="0" noProof="0" dirty="0">
              <a:ln>
                <a:noFill/>
              </a:ln>
              <a:solidFill>
                <a:srgbClr val="005C6D"/>
              </a:solidFill>
              <a:effectLst/>
              <a:uLnTx/>
              <a:uFillTx/>
              <a:latin typeface="Arial"/>
              <a:ea typeface="Arial"/>
              <a:cs typeface="Arial"/>
              <a:sym typeface="Arial"/>
            </a:endParaRPr>
          </a:p>
        </p:txBody>
      </p:sp>
      <p:grpSp>
        <p:nvGrpSpPr>
          <p:cNvPr id="336" name="Google Shape;336;p11"/>
          <p:cNvGrpSpPr/>
          <p:nvPr/>
        </p:nvGrpSpPr>
        <p:grpSpPr>
          <a:xfrm>
            <a:off x="-111760" y="-12724"/>
            <a:ext cx="12310274" cy="1239908"/>
            <a:chOff x="-111760" y="-12724"/>
            <a:chExt cx="12310274" cy="1239908"/>
          </a:xfrm>
        </p:grpSpPr>
        <p:sp>
          <p:nvSpPr>
            <p:cNvPr id="337" name="Google Shape;337;p11"/>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8" name="Google Shape;338;p11"/>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339" name="Google Shape;339;p11"/>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dirty="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dirty="0">
                  <a:ln>
                    <a:noFill/>
                  </a:ln>
                  <a:solidFill>
                    <a:srgbClr val="FFFFFF"/>
                  </a:solidFill>
                  <a:effectLst/>
                  <a:uLnTx/>
                  <a:uFillTx/>
                  <a:latin typeface="Arial"/>
                  <a:ea typeface="Arial"/>
                  <a:cs typeface="Arial"/>
                  <a:sym typeface="Arial"/>
                </a:rPr>
                <a:t>Working Group</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0" name="Google Shape;340;p11"/>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09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1" name="Google Shape;341;p11"/>
          <p:cNvGrpSpPr/>
          <p:nvPr/>
        </p:nvGrpSpPr>
        <p:grpSpPr>
          <a:xfrm>
            <a:off x="-2381" y="5919891"/>
            <a:ext cx="12192000" cy="976064"/>
            <a:chOff x="-2381" y="5919891"/>
            <a:chExt cx="12192000" cy="976064"/>
          </a:xfrm>
        </p:grpSpPr>
        <p:sp>
          <p:nvSpPr>
            <p:cNvPr id="342" name="Google Shape;342;p11"/>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343" name="Google Shape;343;p11"/>
            <p:cNvPicPr preferRelativeResize="0"/>
            <p:nvPr/>
          </p:nvPicPr>
          <p:blipFill rotWithShape="1">
            <a:blip r:embed="rId4">
              <a:alphaModFix/>
            </a:blip>
            <a:srcRect l="43450"/>
            <a:stretch/>
          </p:blipFill>
          <p:spPr>
            <a:xfrm>
              <a:off x="1521435" y="5919891"/>
              <a:ext cx="1563807" cy="965167"/>
            </a:xfrm>
            <a:prstGeom prst="rect">
              <a:avLst/>
            </a:prstGeom>
            <a:noFill/>
            <a:ln>
              <a:noFill/>
            </a:ln>
          </p:spPr>
        </p:pic>
        <p:pic>
          <p:nvPicPr>
            <p:cNvPr id="344" name="Google Shape;344;p11"/>
            <p:cNvPicPr preferRelativeResize="0"/>
            <p:nvPr/>
          </p:nvPicPr>
          <p:blipFill rotWithShape="1">
            <a:blip r:embed="rId3">
              <a:alphaModFix/>
            </a:blip>
            <a:srcRect/>
            <a:stretch/>
          </p:blipFill>
          <p:spPr>
            <a:xfrm>
              <a:off x="309586" y="6024414"/>
              <a:ext cx="1125167" cy="673829"/>
            </a:xfrm>
            <a:prstGeom prst="rect">
              <a:avLst/>
            </a:prstGeom>
            <a:noFill/>
            <a:ln>
              <a:noFill/>
            </a:ln>
          </p:spPr>
        </p:pic>
        <p:pic>
          <p:nvPicPr>
            <p:cNvPr id="345" name="Google Shape;345;p11"/>
            <p:cNvPicPr preferRelativeResize="0"/>
            <p:nvPr/>
          </p:nvPicPr>
          <p:blipFill rotWithShape="1">
            <a:blip r:embed="rId5">
              <a:alphaModFix/>
            </a:blip>
            <a:srcRect l="43359" t="-1340" r="235" b="1339"/>
            <a:stretch/>
          </p:blipFill>
          <p:spPr>
            <a:xfrm>
              <a:off x="3085242" y="6032191"/>
              <a:ext cx="1611180" cy="778429"/>
            </a:xfrm>
            <a:prstGeom prst="rect">
              <a:avLst/>
            </a:prstGeom>
            <a:noFill/>
            <a:ln>
              <a:noFill/>
            </a:ln>
          </p:spPr>
        </p:pic>
      </p:grpSp>
      <p:pic>
        <p:nvPicPr>
          <p:cNvPr id="346" name="Google Shape;346;p11" descr="A person holding a large wave&#10;&#10;Description automatically generated"/>
          <p:cNvPicPr preferRelativeResize="0"/>
          <p:nvPr/>
        </p:nvPicPr>
        <p:blipFill rotWithShape="1">
          <a:blip r:embed="rId6">
            <a:alphaModFix/>
          </a:blip>
          <a:srcRect/>
          <a:stretch/>
        </p:blipFill>
        <p:spPr>
          <a:xfrm>
            <a:off x="10883376" y="0"/>
            <a:ext cx="1136906" cy="1136906"/>
          </a:xfrm>
          <a:prstGeom prst="rect">
            <a:avLst/>
          </a:prstGeom>
          <a:noFill/>
          <a:ln>
            <a:noFill/>
          </a:ln>
        </p:spPr>
      </p:pic>
      <p:sp>
        <p:nvSpPr>
          <p:cNvPr id="347" name="Google Shape;347;p11"/>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 name="Google Shape;314;p10">
            <a:extLst>
              <a:ext uri="{FF2B5EF4-FFF2-40B4-BE49-F238E27FC236}">
                <a16:creationId xmlns:a16="http://schemas.microsoft.com/office/drawing/2014/main" id="{B27FF333-A336-E0E9-D2D9-A86597A52E2F}"/>
              </a:ext>
            </a:extLst>
          </p:cNvPr>
          <p:cNvSpPr txBox="1"/>
          <p:nvPr/>
        </p:nvSpPr>
        <p:spPr>
          <a:xfrm>
            <a:off x="578009" y="1132276"/>
            <a:ext cx="4923567" cy="48628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effectLst/>
                <a:uLnTx/>
                <a:uFillTx/>
                <a:latin typeface="Arial"/>
                <a:ea typeface="Arial"/>
                <a:cs typeface="Arial"/>
                <a:sym typeface="Arial"/>
              </a:rPr>
              <a:t>Ocean Decade Vision 2030</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effectLst/>
                <a:uLnTx/>
                <a:uFillTx/>
                <a:latin typeface="Arial"/>
                <a:ea typeface="Arial"/>
                <a:cs typeface="Arial"/>
                <a:sym typeface="Arial"/>
              </a:rPr>
              <a:t>Working Group 6</a:t>
            </a:r>
            <a:endParaRPr kumimoji="0" sz="1400" b="0" i="0" u="none" strike="noStrike" kern="0" cap="none" spc="0" normalizeH="0" baseline="0" noProof="0" dirty="0">
              <a:ln>
                <a:noFill/>
              </a:ln>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Arial"/>
                <a:ea typeface="Arial"/>
                <a:cs typeface="Arial"/>
                <a:sym typeface="Arial"/>
              </a:rPr>
              <a:t>Challenge 6: Increase community resilience to ocean hazards</a:t>
            </a:r>
            <a:endParaRPr kumimoji="0" sz="1400" b="0" i="0" u="none" strike="noStrike" kern="0" cap="none" spc="0" normalizeH="0" baseline="0" noProof="0" dirty="0">
              <a:ln>
                <a:noFill/>
              </a:ln>
              <a:effectLst/>
              <a:uLnTx/>
              <a:uFillTx/>
              <a:latin typeface="Arial"/>
              <a:cs typeface="Arial"/>
              <a:sym typeface="Arial"/>
            </a:endParaRPr>
          </a:p>
          <a:p>
            <a:pPr marL="0" marR="0" lvl="0" indent="0" algn="l" defTabSz="914400" rtl="0" eaLnBrk="1" fontAlgn="auto" latinLnBrk="0" hangingPunct="1">
              <a:lnSpc>
                <a:spcPct val="100000"/>
              </a:lnSpc>
              <a:spcBef>
                <a:spcPts val="1200"/>
              </a:spcBef>
              <a:spcAft>
                <a:spcPts val="0"/>
              </a:spcAft>
              <a:buClr>
                <a:srgbClr val="FFFFFF"/>
              </a:buClr>
              <a:buSzPts val="2000"/>
              <a:buFont typeface="Arial"/>
              <a:buNone/>
              <a:tabLst/>
              <a:defRPr/>
            </a:pPr>
            <a:r>
              <a:rPr kumimoji="0" lang="en-US" sz="2000" b="0" i="0" u="none" strike="noStrike" kern="0" cap="none" spc="0" normalizeH="0" baseline="0" noProof="0" dirty="0">
                <a:ln>
                  <a:noFill/>
                </a:ln>
                <a:effectLst/>
                <a:uLnTx/>
                <a:uFillTx/>
                <a:latin typeface="Arial"/>
                <a:ea typeface="Arial"/>
                <a:cs typeface="Arial"/>
                <a:sym typeface="Arial"/>
              </a:rPr>
              <a:t>Enhance multi-hazard early warning services for all geophysical, ecological, biological, weather, climate and anthropogenic related ocean and coastal hazards, and mainstream community preparedness and resilience. </a:t>
            </a:r>
            <a:endParaRPr kumimoji="0" sz="1400" b="0" i="0" u="none" strike="noStrike" kern="0" cap="none" spc="0" normalizeH="0" baseline="0" noProof="0" dirty="0">
              <a:ln>
                <a:noFill/>
              </a:ln>
              <a:effectLst/>
              <a:uLnTx/>
              <a:uFillTx/>
              <a:latin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3"/>
          <p:cNvSpPr/>
          <p:nvPr/>
        </p:nvSpPr>
        <p:spPr>
          <a:xfrm>
            <a:off x="1781928" y="6211242"/>
            <a:ext cx="1020279" cy="348039"/>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5" name="Google Shape;405;p13"/>
          <p:cNvSpPr/>
          <p:nvPr/>
        </p:nvSpPr>
        <p:spPr>
          <a:xfrm>
            <a:off x="-2381" y="586127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6" name="Google Shape;406;p13"/>
          <p:cNvSpPr/>
          <p:nvPr/>
        </p:nvSpPr>
        <p:spPr>
          <a:xfrm>
            <a:off x="247135" y="5865236"/>
            <a:ext cx="329514" cy="68055"/>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 name="Google Shape;407;p13"/>
          <p:cNvSpPr/>
          <p:nvPr/>
        </p:nvSpPr>
        <p:spPr>
          <a:xfrm>
            <a:off x="-2381" y="1168297"/>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 name="Google Shape;408;p13"/>
          <p:cNvSpPr/>
          <p:nvPr/>
        </p:nvSpPr>
        <p:spPr>
          <a:xfrm rot="5400000">
            <a:off x="-221045" y="136950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9" name="Google Shape;409;p13"/>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6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10" name="Google Shape;410;p13"/>
          <p:cNvGrpSpPr/>
          <p:nvPr/>
        </p:nvGrpSpPr>
        <p:grpSpPr>
          <a:xfrm>
            <a:off x="716855" y="1469641"/>
            <a:ext cx="10701728" cy="4105812"/>
            <a:chOff x="412401" y="1625600"/>
            <a:chExt cx="11538598" cy="4330700"/>
          </a:xfrm>
        </p:grpSpPr>
        <p:sp>
          <p:nvSpPr>
            <p:cNvPr id="411" name="Google Shape;411;p13"/>
            <p:cNvSpPr/>
            <p:nvPr/>
          </p:nvSpPr>
          <p:spPr>
            <a:xfrm>
              <a:off x="6096000" y="1625600"/>
              <a:ext cx="5854999" cy="4330700"/>
            </a:xfrm>
            <a:prstGeom prst="rect">
              <a:avLst/>
            </a:prstGeom>
            <a:solidFill>
              <a:srgbClr val="006666"/>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00"/>
                </a:buClr>
                <a:buSzPts val="1800"/>
                <a:buFont typeface="Arial"/>
                <a:buNone/>
                <a:tabLst/>
                <a:defRPr/>
              </a:pPr>
              <a:r>
                <a:rPr kumimoji="0" lang="en-US" sz="1800" b="1" i="0" u="none" strike="noStrike" kern="0" cap="none" spc="0" normalizeH="0" baseline="0" noProof="0">
                  <a:ln>
                    <a:noFill/>
                  </a:ln>
                  <a:solidFill>
                    <a:srgbClr val="FFFF00"/>
                  </a:solidFill>
                  <a:effectLst/>
                  <a:uLnTx/>
                  <a:uFillTx/>
                  <a:latin typeface="Arial"/>
                  <a:ea typeface="Arial"/>
                  <a:cs typeface="Arial"/>
                  <a:sym typeface="Arial"/>
                </a:rPr>
                <a:t>Outcome 2</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Design adaptation planning strategies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to increase coastal resilience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3"/>
            <p:cNvSpPr/>
            <p:nvPr/>
          </p:nvSpPr>
          <p:spPr>
            <a:xfrm>
              <a:off x="412401" y="1625600"/>
              <a:ext cx="5683597" cy="4330700"/>
            </a:xfrm>
            <a:prstGeom prst="rect">
              <a:avLst/>
            </a:prstGeom>
            <a:solidFill>
              <a:srgbClr val="1E4E79"/>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700"/>
                <a:buFont typeface="Calibri"/>
                <a:buNone/>
                <a:tabLst/>
                <a:defRPr/>
              </a:pPr>
              <a:endParaRPr kumimoji="0" sz="7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00"/>
                </a:buClr>
                <a:buSzPts val="1800"/>
                <a:buFont typeface="Arial"/>
                <a:buNone/>
                <a:tabLst/>
                <a:defRPr/>
              </a:pPr>
              <a:r>
                <a:rPr kumimoji="0" lang="en-US" sz="1800" b="1" i="0" u="none" strike="noStrike" kern="0" cap="none" spc="0" normalizeH="0" baseline="0" noProof="0">
                  <a:ln>
                    <a:noFill/>
                  </a:ln>
                  <a:solidFill>
                    <a:srgbClr val="FFFF00"/>
                  </a:solidFill>
                  <a:effectLst/>
                  <a:uLnTx/>
                  <a:uFillTx/>
                  <a:latin typeface="Arial"/>
                  <a:ea typeface="Arial"/>
                  <a:cs typeface="Arial"/>
                  <a:sym typeface="Arial"/>
                </a:rPr>
                <a:t>Outcome 1</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Design ‘people-centred’ multi-hazard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early warning systems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3"/>
            <p:cNvSpPr/>
            <p:nvPr/>
          </p:nvSpPr>
          <p:spPr>
            <a:xfrm>
              <a:off x="4521249" y="2260600"/>
              <a:ext cx="3149501" cy="313991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4" name="Google Shape;414;p13"/>
            <p:cNvSpPr/>
            <p:nvPr/>
          </p:nvSpPr>
          <p:spPr>
            <a:xfrm>
              <a:off x="4692650" y="2425699"/>
              <a:ext cx="2806700" cy="2806700"/>
            </a:xfrm>
            <a:prstGeom prst="ellipse">
              <a:avLst/>
            </a:prstGeom>
            <a:blipFill rotWithShape="1">
              <a:blip r:embed="rId3">
                <a:alphaModFix amt="23366"/>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GOAL: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2060"/>
                </a:buClr>
                <a:buSzPts val="1800"/>
                <a:buFont typeface="Arial"/>
                <a:buNone/>
                <a:tabLst/>
                <a:defRPr/>
              </a:pPr>
              <a:r>
                <a:rPr kumimoji="0" lang="en-US" sz="1800" b="1" i="0" u="none" strike="noStrike" kern="0" cap="none" spc="0" normalizeH="0" baseline="0" noProof="0">
                  <a:ln>
                    <a:noFill/>
                  </a:ln>
                  <a:solidFill>
                    <a:srgbClr val="002060"/>
                  </a:solidFill>
                  <a:effectLst/>
                  <a:uLnTx/>
                  <a:uFillTx/>
                  <a:latin typeface="Arial"/>
                  <a:ea typeface="Arial"/>
                  <a:cs typeface="Arial"/>
                  <a:sym typeface="Arial"/>
                </a:rPr>
                <a:t>A safe ocean where life and livelihoods are protected from ocean-related hazards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3"/>
            <p:cNvSpPr/>
            <p:nvPr/>
          </p:nvSpPr>
          <p:spPr>
            <a:xfrm>
              <a:off x="5924549" y="1805650"/>
              <a:ext cx="342900" cy="342900"/>
            </a:xfrm>
            <a:prstGeom prst="ellipse">
              <a:avLst/>
            </a:prstGeom>
            <a:solidFill>
              <a:srgbClr val="1E4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6" name="Google Shape;416;p13"/>
            <p:cNvSpPr/>
            <p:nvPr/>
          </p:nvSpPr>
          <p:spPr>
            <a:xfrm>
              <a:off x="5924549" y="5526009"/>
              <a:ext cx="342900" cy="342900"/>
            </a:xfrm>
            <a:prstGeom prst="ellipse">
              <a:avLst/>
            </a:prstGeom>
            <a:solidFill>
              <a:srgbClr val="1E4E7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17" name="Google Shape;417;p13"/>
            <p:cNvSpPr txBox="1"/>
            <p:nvPr/>
          </p:nvSpPr>
          <p:spPr>
            <a:xfrm>
              <a:off x="1214751" y="2905218"/>
              <a:ext cx="3149501" cy="243475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Characteristics: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Stakeholder engagement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Responsibility sharing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Accessible communication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285750" algn="l" defTabSz="914400" rtl="0" eaLnBrk="1" fontAlgn="auto" latinLnBrk="0" hangingPunct="1">
                <a:lnSpc>
                  <a:spcPct val="100000"/>
                </a:lnSpc>
                <a:spcBef>
                  <a:spcPts val="0"/>
                </a:spcBef>
                <a:spcAft>
                  <a:spcPts val="0"/>
                </a:spcAft>
                <a:buClr>
                  <a:srgbClr val="FFFFFF"/>
                </a:buClr>
                <a:buSzPts val="1800"/>
                <a:buFont typeface="Arial"/>
                <a:buChar char="•"/>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Institutional capacity building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3"/>
            <p:cNvSpPr txBox="1"/>
            <p:nvPr/>
          </p:nvSpPr>
          <p:spPr>
            <a:xfrm>
              <a:off x="7971333" y="3197389"/>
              <a:ext cx="3149501" cy="18504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0" i="0" u="none" strike="noStrike" kern="0" cap="none" spc="0" normalizeH="0" baseline="0" noProof="0">
                  <a:ln>
                    <a:noFill/>
                  </a:ln>
                  <a:solidFill>
                    <a:srgbClr val="FFFFFF"/>
                  </a:solidFill>
                  <a:effectLst/>
                  <a:uLnTx/>
                  <a:uFillTx/>
                  <a:latin typeface="Arial"/>
                  <a:ea typeface="Arial"/>
                  <a:cs typeface="Arial"/>
                  <a:sym typeface="Arial"/>
                </a:rPr>
                <a:t>Use the new data from the Ocean Decade to prepare updated plans and solutions, also in view of the Marine Spatial Planning process</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419" name="Google Shape;419;p13"/>
          <p:cNvSpPr txBox="1"/>
          <p:nvPr/>
        </p:nvSpPr>
        <p:spPr>
          <a:xfrm>
            <a:off x="9073413" y="63992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6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0" name="Google Shape;420;p13"/>
          <p:cNvGrpSpPr/>
          <p:nvPr/>
        </p:nvGrpSpPr>
        <p:grpSpPr>
          <a:xfrm>
            <a:off x="-111760" y="-12724"/>
            <a:ext cx="12310274" cy="1239908"/>
            <a:chOff x="-111760" y="-12724"/>
            <a:chExt cx="12310274" cy="1239908"/>
          </a:xfrm>
        </p:grpSpPr>
        <p:sp>
          <p:nvSpPr>
            <p:cNvPr id="421" name="Google Shape;421;p13"/>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2" name="Google Shape;422;p13"/>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23" name="Google Shape;423;p13"/>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Strategic ambition</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p13"/>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5" name="Google Shape;425;p13"/>
          <p:cNvGrpSpPr/>
          <p:nvPr/>
        </p:nvGrpSpPr>
        <p:grpSpPr>
          <a:xfrm>
            <a:off x="-2381" y="5919891"/>
            <a:ext cx="12192000" cy="976064"/>
            <a:chOff x="-2381" y="5919891"/>
            <a:chExt cx="12192000" cy="976064"/>
          </a:xfrm>
        </p:grpSpPr>
        <p:sp>
          <p:nvSpPr>
            <p:cNvPr id="426" name="Google Shape;426;p13"/>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27" name="Google Shape;427;p13"/>
            <p:cNvPicPr preferRelativeResize="0"/>
            <p:nvPr/>
          </p:nvPicPr>
          <p:blipFill rotWithShape="1">
            <a:blip r:embed="rId4">
              <a:alphaModFix/>
            </a:blip>
            <a:srcRect l="43450"/>
            <a:stretch/>
          </p:blipFill>
          <p:spPr>
            <a:xfrm>
              <a:off x="1521435" y="5919891"/>
              <a:ext cx="1563807" cy="965167"/>
            </a:xfrm>
            <a:prstGeom prst="rect">
              <a:avLst/>
            </a:prstGeom>
            <a:noFill/>
            <a:ln>
              <a:noFill/>
            </a:ln>
          </p:spPr>
        </p:pic>
        <p:pic>
          <p:nvPicPr>
            <p:cNvPr id="428" name="Google Shape;428;p13"/>
            <p:cNvPicPr preferRelativeResize="0"/>
            <p:nvPr/>
          </p:nvPicPr>
          <p:blipFill rotWithShape="1">
            <a:blip r:embed="rId5">
              <a:alphaModFix/>
            </a:blip>
            <a:srcRect/>
            <a:stretch/>
          </p:blipFill>
          <p:spPr>
            <a:xfrm>
              <a:off x="309586" y="6024414"/>
              <a:ext cx="1125167" cy="673829"/>
            </a:xfrm>
            <a:prstGeom prst="rect">
              <a:avLst/>
            </a:prstGeom>
            <a:noFill/>
            <a:ln>
              <a:noFill/>
            </a:ln>
          </p:spPr>
        </p:pic>
        <p:pic>
          <p:nvPicPr>
            <p:cNvPr id="429" name="Google Shape;429;p13"/>
            <p:cNvPicPr preferRelativeResize="0"/>
            <p:nvPr/>
          </p:nvPicPr>
          <p:blipFill rotWithShape="1">
            <a:blip r:embed="rId6">
              <a:alphaModFix/>
            </a:blip>
            <a:srcRect l="43359" t="-1340" r="235" b="1339"/>
            <a:stretch/>
          </p:blipFill>
          <p:spPr>
            <a:xfrm>
              <a:off x="3085242" y="6032191"/>
              <a:ext cx="1611180" cy="778429"/>
            </a:xfrm>
            <a:prstGeom prst="rect">
              <a:avLst/>
            </a:prstGeom>
            <a:noFill/>
            <a:ln>
              <a:noFill/>
            </a:ln>
          </p:spPr>
        </p:pic>
      </p:grpSp>
      <p:pic>
        <p:nvPicPr>
          <p:cNvPr id="430" name="Google Shape;430;p13" descr="A person holding a large wave&#10;&#10;Description automatically generated"/>
          <p:cNvPicPr preferRelativeResize="0"/>
          <p:nvPr/>
        </p:nvPicPr>
        <p:blipFill rotWithShape="1">
          <a:blip r:embed="rId7">
            <a:alphaModFix/>
          </a:blip>
          <a:srcRect/>
          <a:stretch/>
        </p:blipFill>
        <p:spPr>
          <a:xfrm>
            <a:off x="10883376" y="0"/>
            <a:ext cx="1136906" cy="1136906"/>
          </a:xfrm>
          <a:prstGeom prst="rect">
            <a:avLst/>
          </a:prstGeom>
          <a:noFill/>
          <a:ln>
            <a:noFill/>
          </a:ln>
        </p:spPr>
      </p:pic>
      <p:sp>
        <p:nvSpPr>
          <p:cNvPr id="431" name="Google Shape;431;p13"/>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4"/>
          <p:cNvSpPr/>
          <p:nvPr/>
        </p:nvSpPr>
        <p:spPr>
          <a:xfrm>
            <a:off x="1781928" y="6211242"/>
            <a:ext cx="1020279" cy="348039"/>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7" name="Google Shape;437;p14"/>
          <p:cNvSpPr/>
          <p:nvPr/>
        </p:nvSpPr>
        <p:spPr>
          <a:xfrm>
            <a:off x="-2381" y="586127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8" name="Google Shape;438;p14"/>
          <p:cNvSpPr/>
          <p:nvPr/>
        </p:nvSpPr>
        <p:spPr>
          <a:xfrm>
            <a:off x="247135" y="5865236"/>
            <a:ext cx="329514" cy="68055"/>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39" name="Google Shape;439;p14"/>
          <p:cNvSpPr/>
          <p:nvPr/>
        </p:nvSpPr>
        <p:spPr>
          <a:xfrm>
            <a:off x="-2381" y="1168297"/>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0" name="Google Shape;440;p14"/>
          <p:cNvSpPr/>
          <p:nvPr/>
        </p:nvSpPr>
        <p:spPr>
          <a:xfrm rot="5400000">
            <a:off x="-221045" y="136950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41" name="Google Shape;441;p14"/>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6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42" name="Google Shape;442;p14"/>
          <p:cNvGrpSpPr/>
          <p:nvPr/>
        </p:nvGrpSpPr>
        <p:grpSpPr>
          <a:xfrm>
            <a:off x="1534215" y="1246930"/>
            <a:ext cx="9645983" cy="4573080"/>
            <a:chOff x="869103" y="64249"/>
            <a:chExt cx="9645983" cy="4573080"/>
          </a:xfrm>
        </p:grpSpPr>
        <p:sp>
          <p:nvSpPr>
            <p:cNvPr id="443" name="Google Shape;443;p14"/>
            <p:cNvSpPr/>
            <p:nvPr/>
          </p:nvSpPr>
          <p:spPr>
            <a:xfrm rot="10800000">
              <a:off x="970977" y="68018"/>
              <a:ext cx="9515803" cy="668150"/>
            </a:xfrm>
            <a:prstGeom prst="homePlate">
              <a:avLst>
                <a:gd name="adj" fmla="val 5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4"/>
            <p:cNvSpPr txBox="1"/>
            <p:nvPr/>
          </p:nvSpPr>
          <p:spPr>
            <a:xfrm>
              <a:off x="1138014" y="68018"/>
              <a:ext cx="9348766" cy="668150"/>
            </a:xfrm>
            <a:prstGeom prst="rect">
              <a:avLst/>
            </a:prstGeom>
            <a:noFill/>
            <a:ln>
              <a:noFill/>
            </a:ln>
          </p:spPr>
          <p:txBody>
            <a:bodyPr spcFirstLastPara="1" wrap="square" lIns="294625" tIns="60950" rIns="113775"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Geophysical/Geological Related : </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Tsunamis, Landslides, Subsidence, Volcanic eruptions, Coastal erosion, Earthquakes </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5" name="Google Shape;445;p14"/>
            <p:cNvSpPr/>
            <p:nvPr/>
          </p:nvSpPr>
          <p:spPr>
            <a:xfrm>
              <a:off x="869103" y="64249"/>
              <a:ext cx="668150" cy="668150"/>
            </a:xfrm>
            <a:prstGeom prst="ellipse">
              <a:avLst/>
            </a:prstGeom>
            <a:blipFill rotWithShape="1">
              <a:blip r:embed="rId3">
                <a:alphaModFix/>
              </a:blip>
              <a:stretch>
                <a:fillRect t="-24998" b="-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4"/>
            <p:cNvSpPr/>
            <p:nvPr/>
          </p:nvSpPr>
          <p:spPr>
            <a:xfrm rot="10800000">
              <a:off x="952119" y="868320"/>
              <a:ext cx="9553519" cy="668150"/>
            </a:xfrm>
            <a:prstGeom prst="homePlate">
              <a:avLst>
                <a:gd name="adj" fmla="val 50000"/>
              </a:avLst>
            </a:prstGeom>
            <a:solidFill>
              <a:srgbClr val="52CBC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4"/>
            <p:cNvSpPr txBox="1"/>
            <p:nvPr/>
          </p:nvSpPr>
          <p:spPr>
            <a:xfrm>
              <a:off x="1119156" y="868320"/>
              <a:ext cx="9386482" cy="668150"/>
            </a:xfrm>
            <a:prstGeom prst="rect">
              <a:avLst/>
            </a:prstGeom>
            <a:noFill/>
            <a:ln>
              <a:noFill/>
            </a:ln>
          </p:spPr>
          <p:txBody>
            <a:bodyPr spcFirstLastPara="1" wrap="square" lIns="294625" tIns="60950" rIns="113775" bIns="609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Biological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000000"/>
                </a:buClr>
                <a:buSzPts val="1600"/>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Harmful algal blooms, invasive species, aquatic diseases, nuisance blooms</a:t>
              </a:r>
              <a:endParaRPr kumimoji="0" sz="13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8" name="Google Shape;448;p14"/>
            <p:cNvSpPr/>
            <p:nvPr/>
          </p:nvSpPr>
          <p:spPr>
            <a:xfrm>
              <a:off x="870165" y="851496"/>
              <a:ext cx="668150" cy="668150"/>
            </a:xfrm>
            <a:prstGeom prst="ellipse">
              <a:avLst/>
            </a:prstGeom>
            <a:blipFill rotWithShape="1">
              <a:blip r:embed="rId4">
                <a:alphaModFix/>
              </a:blip>
              <a:stretch>
                <a:fillRect l="-18999" r="-18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4"/>
            <p:cNvSpPr/>
            <p:nvPr/>
          </p:nvSpPr>
          <p:spPr>
            <a:xfrm rot="10800000">
              <a:off x="970977" y="1735918"/>
              <a:ext cx="9515803" cy="989369"/>
            </a:xfrm>
            <a:prstGeom prst="homePlate">
              <a:avLst>
                <a:gd name="adj" fmla="val 50000"/>
              </a:avLst>
            </a:prstGeom>
            <a:solidFill>
              <a:srgbClr val="4CC3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4"/>
            <p:cNvSpPr txBox="1"/>
            <p:nvPr/>
          </p:nvSpPr>
          <p:spPr>
            <a:xfrm>
              <a:off x="1218319" y="1735918"/>
              <a:ext cx="9268461" cy="989369"/>
            </a:xfrm>
            <a:prstGeom prst="rect">
              <a:avLst/>
            </a:prstGeom>
            <a:noFill/>
            <a:ln>
              <a:noFill/>
            </a:ln>
          </p:spPr>
          <p:txBody>
            <a:bodyPr spcFirstLastPara="1" wrap="square" lIns="294625" tIns="53325" rIns="99550"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Ocean, weather, hydrology and climate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49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Tropical and extratropical cyclones and storms, sea-level rise, storm surge, meteo-tsunami, coastal flooding, waves and wave runup, currents, marine heat waves, glacial melt, heavy rainfall and river flooding</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t>
              </a: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 saltwater intrusions, droughts </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1" name="Google Shape;451;p14"/>
            <p:cNvSpPr/>
            <p:nvPr/>
          </p:nvSpPr>
          <p:spPr>
            <a:xfrm>
              <a:off x="886601" y="1890046"/>
              <a:ext cx="668150" cy="668150"/>
            </a:xfrm>
            <a:prstGeom prst="ellipse">
              <a:avLst/>
            </a:prstGeom>
            <a:blipFill rotWithShape="1">
              <a:blip r:embed="rId5">
                <a:alphaModFix/>
              </a:blip>
              <a:stretch>
                <a:fillRect t="-16997" b="-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4"/>
            <p:cNvSpPr/>
            <p:nvPr/>
          </p:nvSpPr>
          <p:spPr>
            <a:xfrm rot="10800000">
              <a:off x="961529" y="2924735"/>
              <a:ext cx="9534699" cy="844996"/>
            </a:xfrm>
            <a:prstGeom prst="homePlate">
              <a:avLst>
                <a:gd name="adj" fmla="val 50000"/>
              </a:avLst>
            </a:prstGeom>
            <a:solidFill>
              <a:srgbClr val="46BA4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4"/>
            <p:cNvSpPr txBox="1"/>
            <p:nvPr/>
          </p:nvSpPr>
          <p:spPr>
            <a:xfrm>
              <a:off x="1172778" y="2924735"/>
              <a:ext cx="9323450" cy="844996"/>
            </a:xfrm>
            <a:prstGeom prst="rect">
              <a:avLst/>
            </a:prstGeom>
            <a:noFill/>
            <a:ln>
              <a:noFill/>
            </a:ln>
          </p:spPr>
          <p:txBody>
            <a:bodyPr spcFirstLastPara="1" wrap="square" lIns="294625" tIns="53325" rIns="99550"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Local anthropogenic</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49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Coastal urbanization pressures, coastal wastewater system outflow, marine pollution, overfishing, chemical spills, oil spills, nuclear waste, agricultural runoff, coastal tourism pressures, political interference and corruption, maladaptive planning</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4" name="Google Shape;454;p14"/>
            <p:cNvSpPr/>
            <p:nvPr/>
          </p:nvSpPr>
          <p:spPr>
            <a:xfrm>
              <a:off x="894339" y="3021303"/>
              <a:ext cx="668150" cy="668150"/>
            </a:xfrm>
            <a:prstGeom prst="ellipse">
              <a:avLst/>
            </a:prstGeom>
            <a:blipFill rotWithShape="1">
              <a:blip r:embed="rId6">
                <a:alphaModFix/>
              </a:blip>
              <a:stretch>
                <a:fillRect t="-16997" b="-16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4"/>
            <p:cNvSpPr/>
            <p:nvPr/>
          </p:nvSpPr>
          <p:spPr>
            <a:xfrm rot="10800000">
              <a:off x="942670" y="3969179"/>
              <a:ext cx="9572416" cy="668150"/>
            </a:xfrm>
            <a:prstGeom prst="homePlate">
              <a:avLst>
                <a:gd name="adj" fmla="val 5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4"/>
            <p:cNvSpPr txBox="1"/>
            <p:nvPr/>
          </p:nvSpPr>
          <p:spPr>
            <a:xfrm>
              <a:off x="1109707" y="3969179"/>
              <a:ext cx="9405379" cy="668150"/>
            </a:xfrm>
            <a:prstGeom prst="rect">
              <a:avLst/>
            </a:prstGeom>
            <a:noFill/>
            <a:ln>
              <a:noFill/>
            </a:ln>
          </p:spPr>
          <p:txBody>
            <a:bodyPr spcFirstLastPara="1" wrap="square" lIns="294625" tIns="53325" rIns="99550" bIns="533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400"/>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Ecological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49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000000"/>
                  </a:solidFill>
                  <a:effectLst/>
                  <a:uLnTx/>
                  <a:uFillTx/>
                  <a:latin typeface="Arial"/>
                  <a:ea typeface="Arial"/>
                  <a:cs typeface="Arial"/>
                  <a:sym typeface="Arial"/>
                </a:rPr>
                <a:t>Wetland degradation, acidification, de-oxygenation, biodiversity loss, seabed habitat loss, coral bleaching, eutrophication, connectivity</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57" name="Google Shape;457;p14"/>
            <p:cNvSpPr/>
            <p:nvPr/>
          </p:nvSpPr>
          <p:spPr>
            <a:xfrm>
              <a:off x="903813" y="3958990"/>
              <a:ext cx="668150" cy="668150"/>
            </a:xfrm>
            <a:prstGeom prst="ellipse">
              <a:avLst/>
            </a:prstGeom>
            <a:blipFill rotWithShape="1">
              <a:blip r:embed="rId7">
                <a:alphaModFix/>
              </a:blip>
              <a:stretch>
                <a:fillRect l="-27998" r="-27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14"/>
          <p:cNvGrpSpPr/>
          <p:nvPr/>
        </p:nvGrpSpPr>
        <p:grpSpPr>
          <a:xfrm>
            <a:off x="-111760" y="-12724"/>
            <a:ext cx="12310274" cy="1239908"/>
            <a:chOff x="-111760" y="-12724"/>
            <a:chExt cx="12310274" cy="1239908"/>
          </a:xfrm>
        </p:grpSpPr>
        <p:sp>
          <p:nvSpPr>
            <p:cNvPr id="459" name="Google Shape;459;p14"/>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0" name="Google Shape;460;p14"/>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61" name="Google Shape;461;p14"/>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Ocean and coastal hazards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62" name="Google Shape;462;p14"/>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3" name="Google Shape;463;p14"/>
          <p:cNvGrpSpPr/>
          <p:nvPr/>
        </p:nvGrpSpPr>
        <p:grpSpPr>
          <a:xfrm>
            <a:off x="-2381" y="5919891"/>
            <a:ext cx="12192000" cy="976064"/>
            <a:chOff x="-2381" y="5919891"/>
            <a:chExt cx="12192000" cy="976064"/>
          </a:xfrm>
        </p:grpSpPr>
        <p:sp>
          <p:nvSpPr>
            <p:cNvPr id="464" name="Google Shape;464;p14"/>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65" name="Google Shape;465;p14"/>
            <p:cNvPicPr preferRelativeResize="0"/>
            <p:nvPr/>
          </p:nvPicPr>
          <p:blipFill rotWithShape="1">
            <a:blip r:embed="rId8">
              <a:alphaModFix/>
            </a:blip>
            <a:srcRect l="43450"/>
            <a:stretch/>
          </p:blipFill>
          <p:spPr>
            <a:xfrm>
              <a:off x="1521435" y="5919891"/>
              <a:ext cx="1563807" cy="965167"/>
            </a:xfrm>
            <a:prstGeom prst="rect">
              <a:avLst/>
            </a:prstGeom>
            <a:noFill/>
            <a:ln>
              <a:noFill/>
            </a:ln>
          </p:spPr>
        </p:pic>
        <p:pic>
          <p:nvPicPr>
            <p:cNvPr id="466" name="Google Shape;466;p14"/>
            <p:cNvPicPr preferRelativeResize="0"/>
            <p:nvPr/>
          </p:nvPicPr>
          <p:blipFill rotWithShape="1">
            <a:blip r:embed="rId9">
              <a:alphaModFix/>
            </a:blip>
            <a:srcRect/>
            <a:stretch/>
          </p:blipFill>
          <p:spPr>
            <a:xfrm>
              <a:off x="309586" y="6024414"/>
              <a:ext cx="1125167" cy="673829"/>
            </a:xfrm>
            <a:prstGeom prst="rect">
              <a:avLst/>
            </a:prstGeom>
            <a:noFill/>
            <a:ln>
              <a:noFill/>
            </a:ln>
          </p:spPr>
        </p:pic>
        <p:pic>
          <p:nvPicPr>
            <p:cNvPr id="467" name="Google Shape;467;p14"/>
            <p:cNvPicPr preferRelativeResize="0"/>
            <p:nvPr/>
          </p:nvPicPr>
          <p:blipFill rotWithShape="1">
            <a:blip r:embed="rId10">
              <a:alphaModFix/>
            </a:blip>
            <a:srcRect l="43359" t="-1340" r="235" b="1339"/>
            <a:stretch/>
          </p:blipFill>
          <p:spPr>
            <a:xfrm>
              <a:off x="3085242" y="6032191"/>
              <a:ext cx="1611180" cy="778429"/>
            </a:xfrm>
            <a:prstGeom prst="rect">
              <a:avLst/>
            </a:prstGeom>
            <a:noFill/>
            <a:ln>
              <a:noFill/>
            </a:ln>
          </p:spPr>
        </p:pic>
      </p:grpSp>
      <p:pic>
        <p:nvPicPr>
          <p:cNvPr id="468" name="Google Shape;468;p14" descr="A person holding a large wave&#10;&#10;Description automatically generated"/>
          <p:cNvPicPr preferRelativeResize="0"/>
          <p:nvPr/>
        </p:nvPicPr>
        <p:blipFill rotWithShape="1">
          <a:blip r:embed="rId11">
            <a:alphaModFix/>
          </a:blip>
          <a:srcRect/>
          <a:stretch/>
        </p:blipFill>
        <p:spPr>
          <a:xfrm>
            <a:off x="10883376" y="0"/>
            <a:ext cx="1136906" cy="1136906"/>
          </a:xfrm>
          <a:prstGeom prst="rect">
            <a:avLst/>
          </a:prstGeom>
          <a:noFill/>
          <a:ln>
            <a:noFill/>
          </a:ln>
        </p:spPr>
      </p:pic>
      <p:sp>
        <p:nvSpPr>
          <p:cNvPr id="469" name="Google Shape;469;p14"/>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Google Shape;506;p16"/>
          <p:cNvPicPr preferRelativeResize="0"/>
          <p:nvPr/>
        </p:nvPicPr>
        <p:blipFill rotWithShape="1">
          <a:blip r:embed="rId3">
            <a:alphaModFix/>
          </a:blip>
          <a:srcRect/>
          <a:stretch/>
        </p:blipFill>
        <p:spPr>
          <a:xfrm>
            <a:off x="309586" y="6024414"/>
            <a:ext cx="1125167" cy="673829"/>
          </a:xfrm>
          <a:prstGeom prst="rect">
            <a:avLst/>
          </a:prstGeom>
          <a:noFill/>
          <a:ln>
            <a:noFill/>
          </a:ln>
        </p:spPr>
      </p:pic>
      <p:sp>
        <p:nvSpPr>
          <p:cNvPr id="507" name="Google Shape;507;p16"/>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8" name="Google Shape;508;p16"/>
          <p:cNvSpPr/>
          <p:nvPr/>
        </p:nvSpPr>
        <p:spPr>
          <a:xfrm>
            <a:off x="-2381" y="1168297"/>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09" name="Google Shape;509;p16"/>
          <p:cNvSpPr/>
          <p:nvPr/>
        </p:nvSpPr>
        <p:spPr>
          <a:xfrm>
            <a:off x="-2381" y="586127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0" name="Google Shape;510;p16"/>
          <p:cNvSpPr/>
          <p:nvPr/>
        </p:nvSpPr>
        <p:spPr>
          <a:xfrm>
            <a:off x="247135" y="5855076"/>
            <a:ext cx="329514" cy="68055"/>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1" name="Google Shape;511;p16"/>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6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512" name="Google Shape;512;p16"/>
          <p:cNvGrpSpPr/>
          <p:nvPr/>
        </p:nvGrpSpPr>
        <p:grpSpPr>
          <a:xfrm>
            <a:off x="1727691" y="1211758"/>
            <a:ext cx="9139889" cy="4584674"/>
            <a:chOff x="1524" y="0"/>
            <a:chExt cx="9139889" cy="4584674"/>
          </a:xfrm>
        </p:grpSpPr>
        <p:sp>
          <p:nvSpPr>
            <p:cNvPr id="513" name="Google Shape;513;p16"/>
            <p:cNvSpPr/>
            <p:nvPr/>
          </p:nvSpPr>
          <p:spPr>
            <a:xfrm>
              <a:off x="1524" y="0"/>
              <a:ext cx="3049777" cy="4584674"/>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6"/>
            <p:cNvSpPr txBox="1"/>
            <p:nvPr/>
          </p:nvSpPr>
          <p:spPr>
            <a:xfrm>
              <a:off x="1524" y="1833869"/>
              <a:ext cx="3049777" cy="1833869"/>
            </a:xfrm>
            <a:prstGeom prst="rect">
              <a:avLst/>
            </a:prstGeom>
            <a:noFill/>
            <a:ln>
              <a:noFill/>
            </a:ln>
          </p:spPr>
          <p:txBody>
            <a:bodyPr spcFirstLastPara="1" wrap="square" lIns="142225" tIns="142225" rIns="142225" bIns="14222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Risk Assessment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70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RA.1 Multi-hazard evaluation frameworks</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RA.2 Multi-level, multi-sector risk analysis</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RA.3 Exposure and vulnerability analysis</a:t>
              </a: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15" name="Google Shape;515;p16"/>
            <p:cNvSpPr/>
            <p:nvPr/>
          </p:nvSpPr>
          <p:spPr>
            <a:xfrm>
              <a:off x="763065" y="143097"/>
              <a:ext cx="1526696" cy="1526696"/>
            </a:xfrm>
            <a:prstGeom prst="ellipse">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16"/>
            <p:cNvSpPr/>
            <p:nvPr/>
          </p:nvSpPr>
          <p:spPr>
            <a:xfrm>
              <a:off x="3109963" y="0"/>
              <a:ext cx="3049523" cy="4584674"/>
            </a:xfrm>
            <a:prstGeom prst="roundRect">
              <a:avLst>
                <a:gd name="adj" fmla="val 10000"/>
              </a:avLst>
            </a:prstGeom>
            <a:solidFill>
              <a:srgbClr val="4CC38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16"/>
            <p:cNvSpPr txBox="1"/>
            <p:nvPr/>
          </p:nvSpPr>
          <p:spPr>
            <a:xfrm>
              <a:off x="3109963" y="1833869"/>
              <a:ext cx="3049523" cy="1833869"/>
            </a:xfrm>
            <a:prstGeom prst="rect">
              <a:avLst/>
            </a:prstGeom>
            <a:noFill/>
            <a:ln>
              <a:noFill/>
            </a:ln>
          </p:spPr>
          <p:txBody>
            <a:bodyPr spcFirstLastPara="1" wrap="square" lIns="142225" tIns="142225" rIns="142225" bIns="14222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2000"/>
                <a:buFont typeface="Arial"/>
                <a:buNone/>
                <a:tabLst/>
                <a:defRPr/>
              </a:pP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700"/>
                </a:spcBef>
                <a:spcAft>
                  <a:spcPts val="0"/>
                </a:spcAft>
                <a:buClr>
                  <a:srgbClr val="000000"/>
                </a:buClr>
                <a:buSzPts val="2000"/>
                <a:buFont typeface="Arial"/>
                <a:buNone/>
                <a:tabLst/>
                <a:defRPr/>
              </a:pPr>
              <a:endParaRPr kumimoji="0" sz="20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700"/>
                </a:spcBef>
                <a:spcAft>
                  <a:spcPts val="0"/>
                </a:spcAft>
                <a:buClr>
                  <a:srgbClr val="FFFFFF"/>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Risk Reduction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70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RR.1 Monitoring, Forecasting and Early warning systems (multi-hazard)</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RR.2 Warning Dissemination &amp; Communication</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RR.3 Preparedness &amp; Response</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RR.4 sectoral medium to long term planning (zoning, infrastructure)</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RR.5 nature-based solutions</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RR.6 digital twins </a:t>
              </a:r>
              <a:endParaRPr kumimoji="0" sz="1200" b="1"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18" name="Google Shape;518;p16"/>
            <p:cNvSpPr/>
            <p:nvPr/>
          </p:nvSpPr>
          <p:spPr>
            <a:xfrm>
              <a:off x="3871377" y="143097"/>
              <a:ext cx="1526696" cy="1526696"/>
            </a:xfrm>
            <a:prstGeom prst="ellipse">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16"/>
            <p:cNvSpPr/>
            <p:nvPr/>
          </p:nvSpPr>
          <p:spPr>
            <a:xfrm>
              <a:off x="6218148" y="0"/>
              <a:ext cx="2923265" cy="4584674"/>
            </a:xfrm>
            <a:prstGeom prst="roundRect">
              <a:avLst>
                <a:gd name="adj" fmla="val 10000"/>
              </a:avLst>
            </a:prstGeom>
            <a:solidFill>
              <a:srgbClr val="6FAB4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6"/>
            <p:cNvSpPr txBox="1"/>
            <p:nvPr/>
          </p:nvSpPr>
          <p:spPr>
            <a:xfrm>
              <a:off x="6218148" y="1833869"/>
              <a:ext cx="2923265" cy="1833869"/>
            </a:xfrm>
            <a:prstGeom prst="rect">
              <a:avLst/>
            </a:prstGeom>
            <a:noFill/>
            <a:ln>
              <a:noFill/>
            </a:ln>
          </p:spPr>
          <p:txBody>
            <a:bodyPr spcFirstLastPara="1" wrap="square" lIns="113775" tIns="113775" rIns="113775" bIns="1137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000000"/>
                </a:buClr>
                <a:buSzPts val="1600"/>
                <a:buFont typeface="Arial"/>
                <a:buNone/>
                <a:tabLst/>
                <a:defRPr/>
              </a:pPr>
              <a:endParaRPr kumimoji="0" sz="16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Institutional/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90000"/>
                </a:lnSpc>
                <a:spcBef>
                  <a:spcPts val="560"/>
                </a:spcBef>
                <a:spcAft>
                  <a:spcPts val="0"/>
                </a:spcAft>
                <a:buClr>
                  <a:srgbClr val="FFFFFF"/>
                </a:buClr>
                <a:buSzPts val="1600"/>
                <a:buFont typeface="Arial"/>
                <a:buNone/>
                <a:tabLst/>
                <a:defRPr/>
              </a:pPr>
              <a:r>
                <a:rPr kumimoji="0" lang="en-US" sz="1600" b="1" i="0" u="none" strike="noStrike" kern="0" cap="none" spc="0" normalizeH="0" baseline="0" noProof="0">
                  <a:ln>
                    <a:noFill/>
                  </a:ln>
                  <a:solidFill>
                    <a:srgbClr val="FFFFFF"/>
                  </a:solidFill>
                  <a:effectLst/>
                  <a:uLnTx/>
                  <a:uFillTx/>
                  <a:latin typeface="Arial"/>
                  <a:ea typeface="Arial"/>
                  <a:cs typeface="Arial"/>
                  <a:sym typeface="Arial"/>
                </a:rPr>
                <a:t>Governance / Social Transformation</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56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GIS.1 Marine and Maritime Spatial Planning </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GIS.2 Governance Framework</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GIS.3 Disaster recovery planning</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GIS.4 Equitable coastal resilience</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GIS.5 Government investments, financing and insurance</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GIS.6 Capacity building</a:t>
              </a:r>
              <a:endParaRPr kumimoji="0" sz="1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90000"/>
                </a:lnSpc>
                <a:spcBef>
                  <a:spcPts val="420"/>
                </a:spcBef>
                <a:spcAft>
                  <a:spcPts val="0"/>
                </a:spcAft>
                <a:buClr>
                  <a:srgbClr val="FFFFFF"/>
                </a:buClr>
                <a:buSzPts val="1200"/>
                <a:buFont typeface="Arial"/>
                <a:buNone/>
                <a:tabLst/>
                <a:defRPr/>
              </a:pPr>
              <a:r>
                <a:rPr kumimoji="0" lang="en-US" sz="1200" b="1" i="0" u="none" strike="noStrike" kern="0" cap="none" spc="0" normalizeH="0" baseline="0" noProof="0">
                  <a:ln>
                    <a:noFill/>
                  </a:ln>
                  <a:solidFill>
                    <a:srgbClr val="FFFFFF"/>
                  </a:solidFill>
                  <a:effectLst/>
                  <a:uLnTx/>
                  <a:uFillTx/>
                  <a:latin typeface="Arial"/>
                  <a:ea typeface="Arial"/>
                  <a:cs typeface="Arial"/>
                  <a:sym typeface="Arial"/>
                </a:rPr>
                <a:t>GIS.7 Corporate social responsibility</a:t>
              </a: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 </a:t>
              </a:r>
              <a:endParaRPr kumimoji="0" sz="11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21" name="Google Shape;521;p16"/>
            <p:cNvSpPr/>
            <p:nvPr/>
          </p:nvSpPr>
          <p:spPr>
            <a:xfrm>
              <a:off x="6916432" y="143097"/>
              <a:ext cx="1526696" cy="1526696"/>
            </a:xfrm>
            <a:prstGeom prst="ellipse">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6"/>
            <p:cNvSpPr/>
            <p:nvPr/>
          </p:nvSpPr>
          <p:spPr>
            <a:xfrm rot="10800000" flipH="1">
              <a:off x="161738" y="4512616"/>
              <a:ext cx="8411502" cy="72057"/>
            </a:xfrm>
            <a:prstGeom prst="leftRightArrow">
              <a:avLst>
                <a:gd name="adj1" fmla="val 50000"/>
                <a:gd name="adj2" fmla="val 50000"/>
              </a:avLst>
            </a:prstGeom>
            <a:solidFill>
              <a:srgbClr val="CFDEE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3" name="Google Shape;523;p16"/>
          <p:cNvGrpSpPr/>
          <p:nvPr/>
        </p:nvGrpSpPr>
        <p:grpSpPr>
          <a:xfrm>
            <a:off x="-111760" y="-12724"/>
            <a:ext cx="12310274" cy="1239908"/>
            <a:chOff x="-111760" y="-12724"/>
            <a:chExt cx="12310274" cy="1239908"/>
          </a:xfrm>
        </p:grpSpPr>
        <p:sp>
          <p:nvSpPr>
            <p:cNvPr id="524" name="Google Shape;524;p16"/>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5" name="Google Shape;525;p16"/>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26" name="Google Shape;526;p16"/>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Components of coastal resilience </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7" name="Google Shape;527;p16"/>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8" name="Google Shape;528;p16"/>
          <p:cNvGrpSpPr/>
          <p:nvPr/>
        </p:nvGrpSpPr>
        <p:grpSpPr>
          <a:xfrm>
            <a:off x="-2381" y="5919891"/>
            <a:ext cx="12192000" cy="976064"/>
            <a:chOff x="-2381" y="5919891"/>
            <a:chExt cx="12192000" cy="976064"/>
          </a:xfrm>
        </p:grpSpPr>
        <p:sp>
          <p:nvSpPr>
            <p:cNvPr id="529" name="Google Shape;529;p16"/>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530" name="Google Shape;530;p16"/>
            <p:cNvPicPr preferRelativeResize="0"/>
            <p:nvPr/>
          </p:nvPicPr>
          <p:blipFill rotWithShape="1">
            <a:blip r:embed="rId7">
              <a:alphaModFix/>
            </a:blip>
            <a:srcRect l="43450"/>
            <a:stretch/>
          </p:blipFill>
          <p:spPr>
            <a:xfrm>
              <a:off x="1521435" y="5919891"/>
              <a:ext cx="1563807" cy="965167"/>
            </a:xfrm>
            <a:prstGeom prst="rect">
              <a:avLst/>
            </a:prstGeom>
            <a:noFill/>
            <a:ln>
              <a:noFill/>
            </a:ln>
          </p:spPr>
        </p:pic>
        <p:pic>
          <p:nvPicPr>
            <p:cNvPr id="531" name="Google Shape;531;p16"/>
            <p:cNvPicPr preferRelativeResize="0"/>
            <p:nvPr/>
          </p:nvPicPr>
          <p:blipFill rotWithShape="1">
            <a:blip r:embed="rId3">
              <a:alphaModFix/>
            </a:blip>
            <a:srcRect/>
            <a:stretch/>
          </p:blipFill>
          <p:spPr>
            <a:xfrm>
              <a:off x="309586" y="6024414"/>
              <a:ext cx="1125167" cy="673829"/>
            </a:xfrm>
            <a:prstGeom prst="rect">
              <a:avLst/>
            </a:prstGeom>
            <a:noFill/>
            <a:ln>
              <a:noFill/>
            </a:ln>
          </p:spPr>
        </p:pic>
        <p:pic>
          <p:nvPicPr>
            <p:cNvPr id="532" name="Google Shape;532;p16"/>
            <p:cNvPicPr preferRelativeResize="0"/>
            <p:nvPr/>
          </p:nvPicPr>
          <p:blipFill rotWithShape="1">
            <a:blip r:embed="rId8">
              <a:alphaModFix/>
            </a:blip>
            <a:srcRect l="43359" t="-1340" r="235" b="1339"/>
            <a:stretch/>
          </p:blipFill>
          <p:spPr>
            <a:xfrm>
              <a:off x="3085242" y="6032191"/>
              <a:ext cx="1611180" cy="778429"/>
            </a:xfrm>
            <a:prstGeom prst="rect">
              <a:avLst/>
            </a:prstGeom>
            <a:noFill/>
            <a:ln>
              <a:noFill/>
            </a:ln>
          </p:spPr>
        </p:pic>
      </p:grpSp>
      <p:pic>
        <p:nvPicPr>
          <p:cNvPr id="533" name="Google Shape;533;p16" descr="A person holding a large wave&#10;&#10;Description automatically generated"/>
          <p:cNvPicPr preferRelativeResize="0"/>
          <p:nvPr/>
        </p:nvPicPr>
        <p:blipFill rotWithShape="1">
          <a:blip r:embed="rId9">
            <a:alphaModFix/>
          </a:blip>
          <a:srcRect/>
          <a:stretch/>
        </p:blipFill>
        <p:spPr>
          <a:xfrm>
            <a:off x="10883376" y="0"/>
            <a:ext cx="1136906" cy="1136906"/>
          </a:xfrm>
          <a:prstGeom prst="rect">
            <a:avLst/>
          </a:prstGeom>
          <a:noFill/>
          <a:ln>
            <a:noFill/>
          </a:ln>
        </p:spPr>
      </p:pic>
      <p:sp>
        <p:nvSpPr>
          <p:cNvPr id="534" name="Google Shape;534;p16"/>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9"/>
          <p:cNvSpPr/>
          <p:nvPr/>
        </p:nvSpPr>
        <p:spPr>
          <a:xfrm>
            <a:off x="6513" y="1227097"/>
            <a:ext cx="12178974" cy="4633394"/>
          </a:xfrm>
          <a:prstGeom prst="rect">
            <a:avLst/>
          </a:prstGeom>
          <a:solidFill>
            <a:srgbClr val="F2F2F2"/>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35" name="Google Shape;635;p19"/>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6" name="Google Shape;636;p19"/>
          <p:cNvSpPr/>
          <p:nvPr/>
        </p:nvSpPr>
        <p:spPr>
          <a:xfrm>
            <a:off x="-2381" y="1168297"/>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7" name="Google Shape;637;p19"/>
          <p:cNvSpPr/>
          <p:nvPr/>
        </p:nvSpPr>
        <p:spPr>
          <a:xfrm>
            <a:off x="-2381" y="5861274"/>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8" name="Google Shape;638;p19"/>
          <p:cNvSpPr/>
          <p:nvPr/>
        </p:nvSpPr>
        <p:spPr>
          <a:xfrm>
            <a:off x="247135" y="5865236"/>
            <a:ext cx="329400" cy="68100"/>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39" name="Google Shape;639;p19"/>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10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0" name="Google Shape;640;p19"/>
          <p:cNvSpPr txBox="1"/>
          <p:nvPr/>
        </p:nvSpPr>
        <p:spPr>
          <a:xfrm>
            <a:off x="54918" y="1428846"/>
            <a:ext cx="3185711" cy="46166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Noto Sans Symbols"/>
              <a:buChar char="⮚"/>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Priority Data sets</a:t>
            </a:r>
            <a:endParaRPr kumimoji="0" sz="20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41" name="Google Shape;641;p19"/>
          <p:cNvGrpSpPr/>
          <p:nvPr/>
        </p:nvGrpSpPr>
        <p:grpSpPr>
          <a:xfrm>
            <a:off x="2928114" y="1382477"/>
            <a:ext cx="8643994" cy="4988028"/>
            <a:chOff x="9265" y="1943275"/>
            <a:chExt cx="6991202" cy="4303497"/>
          </a:xfrm>
        </p:grpSpPr>
        <p:grpSp>
          <p:nvGrpSpPr>
            <p:cNvPr id="642" name="Google Shape;642;p19"/>
            <p:cNvGrpSpPr/>
            <p:nvPr/>
          </p:nvGrpSpPr>
          <p:grpSpPr>
            <a:xfrm>
              <a:off x="1821497" y="2112262"/>
              <a:ext cx="5178970" cy="4134510"/>
              <a:chOff x="1320255" y="0"/>
              <a:chExt cx="5178970" cy="4134510"/>
            </a:xfrm>
          </p:grpSpPr>
          <p:sp>
            <p:nvSpPr>
              <p:cNvPr id="643" name="Google Shape;643;p19"/>
              <p:cNvSpPr/>
              <p:nvPr/>
            </p:nvSpPr>
            <p:spPr>
              <a:xfrm>
                <a:off x="1320255" y="0"/>
                <a:ext cx="4134510" cy="4134510"/>
              </a:xfrm>
              <a:prstGeom prst="triangle">
                <a:avLst>
                  <a:gd name="adj" fmla="val 50000"/>
                </a:avLst>
              </a:prstGeom>
              <a:blipFill rotWithShape="1">
                <a:blip r:embed="rId3">
                  <a:alphaModFix/>
                </a:blip>
                <a:stretch>
                  <a:fillRect l="-80999" r="-80999"/>
                </a:stretch>
              </a:blipFill>
              <a:ln w="12700" cap="flat" cmpd="sng">
                <a:solidFill>
                  <a:schemeClr val="accen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9"/>
              <p:cNvSpPr/>
              <p:nvPr/>
            </p:nvSpPr>
            <p:spPr>
              <a:xfrm>
                <a:off x="3811794" y="413854"/>
                <a:ext cx="2687431" cy="734844"/>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9"/>
              <p:cNvSpPr txBox="1"/>
              <p:nvPr/>
            </p:nvSpPr>
            <p:spPr>
              <a:xfrm>
                <a:off x="3847666" y="449726"/>
                <a:ext cx="2615687" cy="663100"/>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Vital Role of Observations </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6" name="Google Shape;646;p19"/>
              <p:cNvSpPr/>
              <p:nvPr/>
            </p:nvSpPr>
            <p:spPr>
              <a:xfrm>
                <a:off x="3811794" y="1240554"/>
                <a:ext cx="2687431" cy="734844"/>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9"/>
              <p:cNvSpPr txBox="1"/>
              <p:nvPr/>
            </p:nvSpPr>
            <p:spPr>
              <a:xfrm>
                <a:off x="3847666" y="1276426"/>
                <a:ext cx="2615687" cy="663100"/>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Global Data Sharing</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8" name="Google Shape;648;p19"/>
              <p:cNvSpPr/>
              <p:nvPr/>
            </p:nvSpPr>
            <p:spPr>
              <a:xfrm>
                <a:off x="3811794" y="2067255"/>
                <a:ext cx="2687431" cy="734844"/>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9"/>
              <p:cNvSpPr txBox="1"/>
              <p:nvPr/>
            </p:nvSpPr>
            <p:spPr>
              <a:xfrm>
                <a:off x="3847666" y="2103127"/>
                <a:ext cx="2615687" cy="663100"/>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Crucial datasets for Warnings</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50" name="Google Shape;650;p19"/>
              <p:cNvSpPr/>
              <p:nvPr/>
            </p:nvSpPr>
            <p:spPr>
              <a:xfrm>
                <a:off x="3811794" y="2893955"/>
                <a:ext cx="2687431" cy="734844"/>
              </a:xfrm>
              <a:prstGeom prst="roundRect">
                <a:avLst>
                  <a:gd name="adj" fmla="val 16667"/>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9"/>
              <p:cNvSpPr txBox="1"/>
              <p:nvPr/>
            </p:nvSpPr>
            <p:spPr>
              <a:xfrm>
                <a:off x="3847666" y="2929827"/>
                <a:ext cx="2615687" cy="663100"/>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t>Adaptation Planning Data</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52" name="Google Shape;652;p19"/>
            <p:cNvSpPr/>
            <p:nvPr/>
          </p:nvSpPr>
          <p:spPr>
            <a:xfrm rot="864917" flipH="1">
              <a:off x="182453" y="2258369"/>
              <a:ext cx="2751367" cy="1739312"/>
            </a:xfrm>
            <a:prstGeom prst="leftArrowCallout">
              <a:avLst>
                <a:gd name="adj1" fmla="val 18820"/>
                <a:gd name="adj2" fmla="val 24479"/>
                <a:gd name="adj3" fmla="val 25000"/>
                <a:gd name="adj4" fmla="val 66583"/>
              </a:avLst>
            </a:prstGeom>
            <a:solidFill>
              <a:schemeClr val="accent1"/>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Meteorological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Seismic &amp; Geophysical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Hydrological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Oceanographic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Human activities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Seabed habitat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Bathymetry, terrain  &amp; geological data</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Climate downscaled scenarios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171450" marR="0" lvl="0" indent="-171450" algn="just" defTabSz="914400" rtl="0" eaLnBrk="1" fontAlgn="auto" latinLnBrk="0" hangingPunct="1">
                <a:lnSpc>
                  <a:spcPct val="100000"/>
                </a:lnSpc>
                <a:spcBef>
                  <a:spcPts val="0"/>
                </a:spcBef>
                <a:spcAft>
                  <a:spcPts val="0"/>
                </a:spcAft>
                <a:buClr>
                  <a:srgbClr val="FFFFFF"/>
                </a:buClr>
                <a:buSzPts val="1100"/>
                <a:buFont typeface="Arial"/>
                <a:buChar char="•"/>
                <a:tabLst/>
                <a:defRPr/>
              </a:pPr>
              <a:r>
                <a:rPr kumimoji="0" lang="en-US" sz="1100" b="0" i="0" u="none" strike="noStrike" kern="0" cap="none" spc="0" normalizeH="0" baseline="0" noProof="0">
                  <a:ln>
                    <a:noFill/>
                  </a:ln>
                  <a:solidFill>
                    <a:srgbClr val="FFFFFF"/>
                  </a:solidFill>
                  <a:effectLst/>
                  <a:uLnTx/>
                  <a:uFillTx/>
                  <a:latin typeface="Arial"/>
                  <a:ea typeface="Arial"/>
                  <a:cs typeface="Arial"/>
                  <a:sym typeface="Arial"/>
                </a:rPr>
                <a:t>Human health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53" name="Google Shape;653;p19"/>
          <p:cNvGrpSpPr/>
          <p:nvPr/>
        </p:nvGrpSpPr>
        <p:grpSpPr>
          <a:xfrm>
            <a:off x="-2381" y="5919891"/>
            <a:ext cx="12192000" cy="976064"/>
            <a:chOff x="-2381" y="5919891"/>
            <a:chExt cx="12192000" cy="976064"/>
          </a:xfrm>
        </p:grpSpPr>
        <p:sp>
          <p:nvSpPr>
            <p:cNvPr id="654" name="Google Shape;654;p19"/>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55" name="Google Shape;655;p19"/>
            <p:cNvPicPr preferRelativeResize="0"/>
            <p:nvPr/>
          </p:nvPicPr>
          <p:blipFill rotWithShape="1">
            <a:blip r:embed="rId4">
              <a:alphaModFix/>
            </a:blip>
            <a:srcRect l="43450"/>
            <a:stretch/>
          </p:blipFill>
          <p:spPr>
            <a:xfrm>
              <a:off x="1521435" y="5919891"/>
              <a:ext cx="1563807" cy="965167"/>
            </a:xfrm>
            <a:prstGeom prst="rect">
              <a:avLst/>
            </a:prstGeom>
            <a:noFill/>
            <a:ln>
              <a:noFill/>
            </a:ln>
          </p:spPr>
        </p:pic>
        <p:pic>
          <p:nvPicPr>
            <p:cNvPr id="656" name="Google Shape;656;p19"/>
            <p:cNvPicPr preferRelativeResize="0"/>
            <p:nvPr/>
          </p:nvPicPr>
          <p:blipFill rotWithShape="1">
            <a:blip r:embed="rId5">
              <a:alphaModFix/>
            </a:blip>
            <a:srcRect/>
            <a:stretch/>
          </p:blipFill>
          <p:spPr>
            <a:xfrm>
              <a:off x="309586" y="6024414"/>
              <a:ext cx="1125167" cy="673829"/>
            </a:xfrm>
            <a:prstGeom prst="rect">
              <a:avLst/>
            </a:prstGeom>
            <a:noFill/>
            <a:ln>
              <a:noFill/>
            </a:ln>
          </p:spPr>
        </p:pic>
        <p:pic>
          <p:nvPicPr>
            <p:cNvPr id="657" name="Google Shape;657;p19"/>
            <p:cNvPicPr preferRelativeResize="0"/>
            <p:nvPr/>
          </p:nvPicPr>
          <p:blipFill rotWithShape="1">
            <a:blip r:embed="rId6">
              <a:alphaModFix/>
            </a:blip>
            <a:srcRect l="43359" t="-1340" r="235" b="1339"/>
            <a:stretch/>
          </p:blipFill>
          <p:spPr>
            <a:xfrm>
              <a:off x="3085242" y="6032191"/>
              <a:ext cx="1611180" cy="778429"/>
            </a:xfrm>
            <a:prstGeom prst="rect">
              <a:avLst/>
            </a:prstGeom>
            <a:noFill/>
            <a:ln>
              <a:noFill/>
            </a:ln>
          </p:spPr>
        </p:pic>
      </p:grpSp>
      <p:grpSp>
        <p:nvGrpSpPr>
          <p:cNvPr id="658" name="Google Shape;658;p19"/>
          <p:cNvGrpSpPr/>
          <p:nvPr/>
        </p:nvGrpSpPr>
        <p:grpSpPr>
          <a:xfrm>
            <a:off x="-111760" y="-12724"/>
            <a:ext cx="12310274" cy="1239908"/>
            <a:chOff x="-111760" y="-12724"/>
            <a:chExt cx="12310274" cy="1239908"/>
          </a:xfrm>
        </p:grpSpPr>
        <p:grpSp>
          <p:nvGrpSpPr>
            <p:cNvPr id="659" name="Google Shape;659;p19"/>
            <p:cNvGrpSpPr/>
            <p:nvPr/>
          </p:nvGrpSpPr>
          <p:grpSpPr>
            <a:xfrm>
              <a:off x="-111760" y="-12724"/>
              <a:ext cx="12310274" cy="1239908"/>
              <a:chOff x="-111760" y="-12724"/>
              <a:chExt cx="12310274" cy="1239908"/>
            </a:xfrm>
          </p:grpSpPr>
          <p:sp>
            <p:nvSpPr>
              <p:cNvPr id="660" name="Google Shape;660;p19"/>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61" name="Google Shape;661;p19"/>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62" name="Google Shape;662;p19"/>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Preliminary needs for coastal resilience components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63" name="Google Shape;663;p19"/>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64" name="Google Shape;664;p19" descr="A person holding a large wave&#10;&#10;Description automatically generated"/>
            <p:cNvPicPr preferRelativeResize="0"/>
            <p:nvPr/>
          </p:nvPicPr>
          <p:blipFill rotWithShape="1">
            <a:blip r:embed="rId7">
              <a:alphaModFix/>
            </a:blip>
            <a:srcRect/>
            <a:stretch/>
          </p:blipFill>
          <p:spPr>
            <a:xfrm>
              <a:off x="10883376" y="0"/>
              <a:ext cx="1136906" cy="1136906"/>
            </a:xfrm>
            <a:prstGeom prst="rect">
              <a:avLst/>
            </a:prstGeom>
            <a:noFill/>
            <a:ln>
              <a:noFill/>
            </a:ln>
          </p:spPr>
        </p:pic>
      </p:grpSp>
      <p:sp>
        <p:nvSpPr>
          <p:cNvPr id="665" name="Google Shape;665;p19"/>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11">
            <a:extLst>
              <a:ext uri="{FF2B5EF4-FFF2-40B4-BE49-F238E27FC236}">
                <a16:creationId xmlns:a16="http://schemas.microsoft.com/office/drawing/2014/main" id="{6C0D8DA3-BF27-AD4C-9C4E-23839412BF55}"/>
              </a:ext>
            </a:extLst>
          </p:cNvPr>
          <p:cNvSpPr/>
          <p:nvPr/>
        </p:nvSpPr>
        <p:spPr bwMode="auto">
          <a:xfrm>
            <a:off x="4800193" y="2809226"/>
            <a:ext cx="2591613" cy="982779"/>
          </a:xfrm>
          <a:prstGeom prst="roundRect">
            <a:avLst>
              <a:gd name="adj" fmla="val 5329"/>
            </a:avLst>
          </a:prstGeom>
          <a:solidFill>
            <a:schemeClr val="accent1"/>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6" name="Скругленный прямоугольник 7">
            <a:extLst>
              <a:ext uri="{FF2B5EF4-FFF2-40B4-BE49-F238E27FC236}">
                <a16:creationId xmlns:a16="http://schemas.microsoft.com/office/drawing/2014/main" id="{3F874B7C-AB5A-2443-9050-8F9EC7888574}"/>
              </a:ext>
            </a:extLst>
          </p:cNvPr>
          <p:cNvSpPr/>
          <p:nvPr/>
        </p:nvSpPr>
        <p:spPr bwMode="auto">
          <a:xfrm>
            <a:off x="788769"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1200"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9" name="Скругленный прямоугольник 28">
            <a:extLst>
              <a:ext uri="{FF2B5EF4-FFF2-40B4-BE49-F238E27FC236}">
                <a16:creationId xmlns:a16="http://schemas.microsoft.com/office/drawing/2014/main" id="{864DF617-BB91-6446-BF54-6AB8F295D623}"/>
              </a:ext>
            </a:extLst>
          </p:cNvPr>
          <p:cNvSpPr/>
          <p:nvPr/>
        </p:nvSpPr>
        <p:spPr bwMode="auto">
          <a:xfrm>
            <a:off x="3622036"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2" name="Скругленный прямоугольник 36">
            <a:extLst>
              <a:ext uri="{FF2B5EF4-FFF2-40B4-BE49-F238E27FC236}">
                <a16:creationId xmlns:a16="http://schemas.microsoft.com/office/drawing/2014/main" id="{950402B6-0C05-C74E-AF5D-65ABC494B0BF}"/>
              </a:ext>
            </a:extLst>
          </p:cNvPr>
          <p:cNvSpPr/>
          <p:nvPr/>
        </p:nvSpPr>
        <p:spPr bwMode="auto">
          <a:xfrm>
            <a:off x="6457471"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5" name="Скругленный прямоугольник 40">
            <a:extLst>
              <a:ext uri="{FF2B5EF4-FFF2-40B4-BE49-F238E27FC236}">
                <a16:creationId xmlns:a16="http://schemas.microsoft.com/office/drawing/2014/main" id="{58AF3BC3-2CBB-7948-BEAE-1A1247C1C79A}"/>
              </a:ext>
            </a:extLst>
          </p:cNvPr>
          <p:cNvSpPr/>
          <p:nvPr/>
        </p:nvSpPr>
        <p:spPr bwMode="auto">
          <a:xfrm>
            <a:off x="9290738" y="4069053"/>
            <a:ext cx="2123447" cy="827784"/>
          </a:xfrm>
          <a:prstGeom prst="roundRect">
            <a:avLst>
              <a:gd name="adj" fmla="val 5329"/>
            </a:avLst>
          </a:prstGeom>
          <a:solidFill>
            <a:schemeClr val="accent2"/>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18" name="Скругленный прямоугольник 31">
            <a:extLst>
              <a:ext uri="{FF2B5EF4-FFF2-40B4-BE49-F238E27FC236}">
                <a16:creationId xmlns:a16="http://schemas.microsoft.com/office/drawing/2014/main" id="{C97A05C8-1F28-124C-A25C-F559BEDD1249}"/>
              </a:ext>
            </a:extLst>
          </p:cNvPr>
          <p:cNvSpPr/>
          <p:nvPr/>
        </p:nvSpPr>
        <p:spPr bwMode="auto">
          <a:xfrm>
            <a:off x="788769"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1" name="Скругленный прямоугольник 44">
            <a:extLst>
              <a:ext uri="{FF2B5EF4-FFF2-40B4-BE49-F238E27FC236}">
                <a16:creationId xmlns:a16="http://schemas.microsoft.com/office/drawing/2014/main" id="{7F6BA7FE-D7A2-984E-ADFE-4A8C3CCF3D3D}"/>
              </a:ext>
            </a:extLst>
          </p:cNvPr>
          <p:cNvSpPr/>
          <p:nvPr/>
        </p:nvSpPr>
        <p:spPr bwMode="auto">
          <a:xfrm>
            <a:off x="788769"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4" name="Скругленный прямоугольник 49">
            <a:extLst>
              <a:ext uri="{FF2B5EF4-FFF2-40B4-BE49-F238E27FC236}">
                <a16:creationId xmlns:a16="http://schemas.microsoft.com/office/drawing/2014/main" id="{8F1DDCC4-69CD-AC43-A5FB-35D547BE38E3}"/>
              </a:ext>
            </a:extLst>
          </p:cNvPr>
          <p:cNvSpPr/>
          <p:nvPr/>
        </p:nvSpPr>
        <p:spPr bwMode="auto">
          <a:xfrm>
            <a:off x="3622036"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27" name="Скругленный прямоугольник 57">
            <a:extLst>
              <a:ext uri="{FF2B5EF4-FFF2-40B4-BE49-F238E27FC236}">
                <a16:creationId xmlns:a16="http://schemas.microsoft.com/office/drawing/2014/main" id="{3EEE3B6C-6F5E-514E-9590-5784A315864A}"/>
              </a:ext>
            </a:extLst>
          </p:cNvPr>
          <p:cNvSpPr/>
          <p:nvPr/>
        </p:nvSpPr>
        <p:spPr bwMode="auto">
          <a:xfrm>
            <a:off x="3622036"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0" name="Скругленный прямоугольник 61">
            <a:extLst>
              <a:ext uri="{FF2B5EF4-FFF2-40B4-BE49-F238E27FC236}">
                <a16:creationId xmlns:a16="http://schemas.microsoft.com/office/drawing/2014/main" id="{D50F934F-8BD8-524C-861A-FB9BFBD63C09}"/>
              </a:ext>
            </a:extLst>
          </p:cNvPr>
          <p:cNvSpPr/>
          <p:nvPr/>
        </p:nvSpPr>
        <p:spPr bwMode="auto">
          <a:xfrm>
            <a:off x="6457471"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3" name="Скругленный прямоугольник 65">
            <a:extLst>
              <a:ext uri="{FF2B5EF4-FFF2-40B4-BE49-F238E27FC236}">
                <a16:creationId xmlns:a16="http://schemas.microsoft.com/office/drawing/2014/main" id="{2C9CA49C-3C69-BD4F-A840-ED36584010E7}"/>
              </a:ext>
            </a:extLst>
          </p:cNvPr>
          <p:cNvSpPr/>
          <p:nvPr/>
        </p:nvSpPr>
        <p:spPr bwMode="auto">
          <a:xfrm>
            <a:off x="6457471" y="6120831"/>
            <a:ext cx="2123447" cy="755803"/>
          </a:xfrm>
          <a:prstGeom prst="roundRect">
            <a:avLst>
              <a:gd name="adj" fmla="val 5329"/>
            </a:avLst>
          </a:prstGeom>
          <a:solidFill>
            <a:schemeClr val="accent4"/>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36" name="Скругленный прямоугольник 69">
            <a:extLst>
              <a:ext uri="{FF2B5EF4-FFF2-40B4-BE49-F238E27FC236}">
                <a16:creationId xmlns:a16="http://schemas.microsoft.com/office/drawing/2014/main" id="{653F883A-BB01-8A4F-B6BF-B3787AEE57E9}"/>
              </a:ext>
            </a:extLst>
          </p:cNvPr>
          <p:cNvSpPr/>
          <p:nvPr/>
        </p:nvSpPr>
        <p:spPr bwMode="auto">
          <a:xfrm>
            <a:off x="9290738" y="5130932"/>
            <a:ext cx="2123447" cy="755803"/>
          </a:xfrm>
          <a:prstGeom prst="roundRect">
            <a:avLst>
              <a:gd name="adj" fmla="val 5329"/>
            </a:avLst>
          </a:prstGeom>
          <a:solidFill>
            <a:schemeClr val="accent3"/>
          </a:solidFill>
          <a:ln w="12700" cap="flat" cmpd="sng" algn="ctr">
            <a:noFill/>
            <a:prstDash val="solid"/>
            <a:miter lim="400000"/>
            <a:headEnd type="none" w="med" len="med"/>
            <a:tailEnd type="none" w="med" len="med"/>
          </a:ln>
          <a:effectLst/>
        </p:spPr>
        <p:txBody>
          <a:bodyPr vert="horz" wrap="square" lIns="19045" tIns="19045" rIns="19045" bIns="19045" numCol="1" rtlCol="0" anchor="ctr" anchorCtr="0" compatLnSpc="1">
            <a:prstTxWarp prst="textNoShape">
              <a:avLst/>
            </a:prstTxWarp>
            <a:noAutofit/>
          </a:bodyPr>
          <a:lstStyle/>
          <a:p>
            <a:pPr marL="0" marR="0" lvl="0" indent="0" algn="l" defTabSz="412626" rtl="0" eaLnBrk="1" fontAlgn="base" latinLnBrk="0" hangingPunct="0">
              <a:lnSpc>
                <a:spcPct val="100000"/>
              </a:lnSpc>
              <a:spcBef>
                <a:spcPct val="0"/>
              </a:spcBef>
              <a:spcAft>
                <a:spcPct val="0"/>
              </a:spcAft>
              <a:buClrTx/>
              <a:buSzTx/>
              <a:buFontTx/>
              <a:buNone/>
              <a:tabLst/>
              <a:defRPr/>
            </a:pPr>
            <a:endParaRPr kumimoji="0" lang="ru-RU" sz="999" b="0" i="0" u="none" strike="noStrike" kern="1200" cap="none" spc="0" normalizeH="0" baseline="0" noProof="0">
              <a:ln>
                <a:noFill/>
              </a:ln>
              <a:solidFill>
                <a:srgbClr val="74808C"/>
              </a:solidFill>
              <a:effectLst/>
              <a:uLnTx/>
              <a:uFillTx/>
              <a:latin typeface="Poppins" charset="0"/>
              <a:ea typeface="Poppins" charset="0"/>
              <a:cs typeface="Poppins" charset="0"/>
              <a:sym typeface="Poppins" charset="0"/>
            </a:endParaRPr>
          </a:p>
        </p:txBody>
      </p:sp>
      <p:sp>
        <p:nvSpPr>
          <p:cNvPr id="65" name="TextBox 64">
            <a:extLst>
              <a:ext uri="{FF2B5EF4-FFF2-40B4-BE49-F238E27FC236}">
                <a16:creationId xmlns:a16="http://schemas.microsoft.com/office/drawing/2014/main" id="{E94BD9D3-DE03-294B-A00E-8B22C8F53F95}"/>
              </a:ext>
            </a:extLst>
          </p:cNvPr>
          <p:cNvSpPr txBox="1"/>
          <p:nvPr/>
        </p:nvSpPr>
        <p:spPr>
          <a:xfrm>
            <a:off x="5191557" y="2903417"/>
            <a:ext cx="2044824" cy="58477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Srinivasa Kumar Tummala</a:t>
            </a:r>
          </a:p>
        </p:txBody>
      </p:sp>
      <p:sp>
        <p:nvSpPr>
          <p:cNvPr id="66" name="Subtitle 2">
            <a:extLst>
              <a:ext uri="{FF2B5EF4-FFF2-40B4-BE49-F238E27FC236}">
                <a16:creationId xmlns:a16="http://schemas.microsoft.com/office/drawing/2014/main" id="{A8AD4DB3-9491-6D48-871C-9F991419D9FB}"/>
              </a:ext>
            </a:extLst>
          </p:cNvPr>
          <p:cNvSpPr txBox="1">
            <a:spLocks/>
          </p:cNvSpPr>
          <p:nvPr/>
        </p:nvSpPr>
        <p:spPr>
          <a:xfrm>
            <a:off x="5695718" y="3431235"/>
            <a:ext cx="1036502" cy="261610"/>
          </a:xfrm>
          <a:prstGeom prst="rect">
            <a:avLst/>
          </a:prstGeom>
        </p:spPr>
        <p:txBody>
          <a:bodyPr vert="horz" wrap="non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ctr" defTabSz="1087636" rtl="0" eaLnBrk="1" fontAlgn="auto" latinLnBrk="0" hangingPunct="1">
              <a:lnSpc>
                <a:spcPct val="100000"/>
              </a:lnSpc>
              <a:spcBef>
                <a:spcPct val="20000"/>
              </a:spcBef>
              <a:spcAft>
                <a:spcPts val="0"/>
              </a:spcAft>
              <a:buClrTx/>
              <a:buSzTx/>
              <a:buFont typeface="Arial"/>
              <a:buNone/>
              <a:tabLst/>
              <a:defRPr/>
            </a:pPr>
            <a:r>
              <a:rPr kumimoji="0" lang="en-US" sz="1400" b="0" i="0" u="none" strike="noStrike" kern="1200" cap="none" spc="0" normalizeH="0" baseline="0" noProof="0" dirty="0">
                <a:ln>
                  <a:noFill/>
                </a:ln>
                <a:solidFill>
                  <a:srgbClr val="2C2C2C"/>
                </a:solidFill>
                <a:effectLst/>
                <a:uLnTx/>
                <a:uFillTx/>
                <a:latin typeface="Lato Light" panose="020F0502020204030203" pitchFamily="34" charset="0"/>
                <a:ea typeface="Lato Light" panose="020F0502020204030203" pitchFamily="34" charset="0"/>
                <a:cs typeface="Mukta ExtraLight" panose="020B0000000000000000" pitchFamily="34" charset="77"/>
              </a:rPr>
              <a:t>Chairperson</a:t>
            </a:r>
          </a:p>
        </p:txBody>
      </p:sp>
      <p:sp>
        <p:nvSpPr>
          <p:cNvPr id="70" name="TextBox 69">
            <a:extLst>
              <a:ext uri="{FF2B5EF4-FFF2-40B4-BE49-F238E27FC236}">
                <a16:creationId xmlns:a16="http://schemas.microsoft.com/office/drawing/2014/main" id="{DF89CE14-CD96-B242-B8EA-C36B350CA219}"/>
              </a:ext>
            </a:extLst>
          </p:cNvPr>
          <p:cNvSpPr txBox="1"/>
          <p:nvPr/>
        </p:nvSpPr>
        <p:spPr>
          <a:xfrm>
            <a:off x="1089642" y="4151821"/>
            <a:ext cx="1530620"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Christa von </a:t>
            </a:r>
            <a:r>
              <a:rPr kumimoji="0" lang="en-US" sz="1200" b="1" i="0" u="none" strike="noStrike" kern="1200" cap="none" spc="0" normalizeH="0" baseline="0" noProof="0" dirty="0" err="1">
                <a:ln>
                  <a:noFill/>
                </a:ln>
                <a:solidFill>
                  <a:srgbClr val="2C2C2C"/>
                </a:solidFill>
                <a:effectLst/>
                <a:uLnTx/>
                <a:uFillTx/>
                <a:latin typeface="Poppins" pitchFamily="2" charset="77"/>
                <a:ea typeface="League Spartan" charset="0"/>
                <a:cs typeface="Poppins" pitchFamily="2" charset="77"/>
              </a:rPr>
              <a:t>Hillebrandt</a:t>
            </a:r>
            <a:endPar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endParaRPr>
          </a:p>
        </p:txBody>
      </p:sp>
      <p:sp>
        <p:nvSpPr>
          <p:cNvPr id="96" name="TextBox 95">
            <a:extLst>
              <a:ext uri="{FF2B5EF4-FFF2-40B4-BE49-F238E27FC236}">
                <a16:creationId xmlns:a16="http://schemas.microsoft.com/office/drawing/2014/main" id="{578BBF4F-962A-3B46-BA07-813E32D81283}"/>
              </a:ext>
            </a:extLst>
          </p:cNvPr>
          <p:cNvSpPr txBox="1"/>
          <p:nvPr/>
        </p:nvSpPr>
        <p:spPr>
          <a:xfrm>
            <a:off x="3836381" y="4210666"/>
            <a:ext cx="1701108"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Maria Ana Baptista</a:t>
            </a:r>
          </a:p>
        </p:txBody>
      </p:sp>
      <p:sp>
        <p:nvSpPr>
          <p:cNvPr id="98" name="TextBox 97">
            <a:extLst>
              <a:ext uri="{FF2B5EF4-FFF2-40B4-BE49-F238E27FC236}">
                <a16:creationId xmlns:a16="http://schemas.microsoft.com/office/drawing/2014/main" id="{4E9051E3-1964-094F-BF55-5AA22EE64E08}"/>
              </a:ext>
            </a:extLst>
          </p:cNvPr>
          <p:cNvSpPr txBox="1"/>
          <p:nvPr/>
        </p:nvSpPr>
        <p:spPr>
          <a:xfrm>
            <a:off x="6877277" y="4136631"/>
            <a:ext cx="1474080"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Harkunti Pertiwi Rahayu</a:t>
            </a:r>
          </a:p>
        </p:txBody>
      </p:sp>
      <p:sp>
        <p:nvSpPr>
          <p:cNvPr id="100" name="TextBox 99">
            <a:extLst>
              <a:ext uri="{FF2B5EF4-FFF2-40B4-BE49-F238E27FC236}">
                <a16:creationId xmlns:a16="http://schemas.microsoft.com/office/drawing/2014/main" id="{5CDAEB92-342A-AF40-9AB2-2E3A7AC443D1}"/>
              </a:ext>
            </a:extLst>
          </p:cNvPr>
          <p:cNvSpPr txBox="1"/>
          <p:nvPr/>
        </p:nvSpPr>
        <p:spPr>
          <a:xfrm>
            <a:off x="9785668" y="4115777"/>
            <a:ext cx="1242942" cy="461665"/>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David Coetzee</a:t>
            </a:r>
          </a:p>
        </p:txBody>
      </p:sp>
      <p:sp>
        <p:nvSpPr>
          <p:cNvPr id="102" name="TextBox 101">
            <a:extLst>
              <a:ext uri="{FF2B5EF4-FFF2-40B4-BE49-F238E27FC236}">
                <a16:creationId xmlns:a16="http://schemas.microsoft.com/office/drawing/2014/main" id="{DD8A8EED-53A1-264F-A3FF-D3E37124F617}"/>
              </a:ext>
            </a:extLst>
          </p:cNvPr>
          <p:cNvSpPr txBox="1"/>
          <p:nvPr/>
        </p:nvSpPr>
        <p:spPr>
          <a:xfrm>
            <a:off x="1220321" y="5237169"/>
            <a:ext cx="1266693"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Silvia Chacon</a:t>
            </a:r>
          </a:p>
        </p:txBody>
      </p:sp>
      <p:sp>
        <p:nvSpPr>
          <p:cNvPr id="104" name="TextBox 103">
            <a:extLst>
              <a:ext uri="{FF2B5EF4-FFF2-40B4-BE49-F238E27FC236}">
                <a16:creationId xmlns:a16="http://schemas.microsoft.com/office/drawing/2014/main" id="{3C0E26AD-3548-2C4B-8C87-331AC8D528C4}"/>
              </a:ext>
            </a:extLst>
          </p:cNvPr>
          <p:cNvSpPr txBox="1"/>
          <p:nvPr/>
        </p:nvSpPr>
        <p:spPr>
          <a:xfrm>
            <a:off x="3989701" y="5168247"/>
            <a:ext cx="1444295" cy="646331"/>
          </a:xfrm>
          <a:prstGeom prst="rect">
            <a:avLst/>
          </a:prstGeom>
          <a:noFill/>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Srinivasa Kumar Tummala</a:t>
            </a:r>
          </a:p>
        </p:txBody>
      </p:sp>
      <p:sp>
        <p:nvSpPr>
          <p:cNvPr id="106" name="TextBox 105">
            <a:extLst>
              <a:ext uri="{FF2B5EF4-FFF2-40B4-BE49-F238E27FC236}">
                <a16:creationId xmlns:a16="http://schemas.microsoft.com/office/drawing/2014/main" id="{9DF50FF2-8F2B-094E-93B2-2D9A177D1ECD}"/>
              </a:ext>
            </a:extLst>
          </p:cNvPr>
          <p:cNvSpPr txBox="1"/>
          <p:nvPr/>
        </p:nvSpPr>
        <p:spPr>
          <a:xfrm>
            <a:off x="6871424" y="5234394"/>
            <a:ext cx="1295547"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Helene Hebert</a:t>
            </a:r>
          </a:p>
        </p:txBody>
      </p:sp>
      <p:sp>
        <p:nvSpPr>
          <p:cNvPr id="108" name="TextBox 107">
            <a:extLst>
              <a:ext uri="{FF2B5EF4-FFF2-40B4-BE49-F238E27FC236}">
                <a16:creationId xmlns:a16="http://schemas.microsoft.com/office/drawing/2014/main" id="{33FB008C-2A08-854A-96AE-511CA7682F35}"/>
              </a:ext>
            </a:extLst>
          </p:cNvPr>
          <p:cNvSpPr txBox="1"/>
          <p:nvPr/>
        </p:nvSpPr>
        <p:spPr>
          <a:xfrm>
            <a:off x="9630953" y="5234394"/>
            <a:ext cx="1443024"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Yutaka Hayashi</a:t>
            </a:r>
          </a:p>
        </p:txBody>
      </p:sp>
      <p:sp>
        <p:nvSpPr>
          <p:cNvPr id="110" name="TextBox 109">
            <a:extLst>
              <a:ext uri="{FF2B5EF4-FFF2-40B4-BE49-F238E27FC236}">
                <a16:creationId xmlns:a16="http://schemas.microsoft.com/office/drawing/2014/main" id="{FA0C0BEB-7DC6-764A-A2E3-E47286EA4C85}"/>
              </a:ext>
            </a:extLst>
          </p:cNvPr>
          <p:cNvSpPr txBox="1"/>
          <p:nvPr/>
        </p:nvSpPr>
        <p:spPr>
          <a:xfrm>
            <a:off x="1126546" y="6221605"/>
            <a:ext cx="1454245"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Michael Angove</a:t>
            </a:r>
          </a:p>
        </p:txBody>
      </p:sp>
      <p:sp>
        <p:nvSpPr>
          <p:cNvPr id="112" name="TextBox 111">
            <a:extLst>
              <a:ext uri="{FF2B5EF4-FFF2-40B4-BE49-F238E27FC236}">
                <a16:creationId xmlns:a16="http://schemas.microsoft.com/office/drawing/2014/main" id="{54D79545-ED3B-BF4D-9E50-086A60908400}"/>
              </a:ext>
            </a:extLst>
          </p:cNvPr>
          <p:cNvSpPr txBox="1"/>
          <p:nvPr/>
        </p:nvSpPr>
        <p:spPr>
          <a:xfrm>
            <a:off x="3914127" y="6221386"/>
            <a:ext cx="1545616"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Sergio Barrientos</a:t>
            </a:r>
          </a:p>
        </p:txBody>
      </p:sp>
      <p:sp>
        <p:nvSpPr>
          <p:cNvPr id="114" name="TextBox 113">
            <a:extLst>
              <a:ext uri="{FF2B5EF4-FFF2-40B4-BE49-F238E27FC236}">
                <a16:creationId xmlns:a16="http://schemas.microsoft.com/office/drawing/2014/main" id="{79C5E259-3438-364D-AEBF-B6126AF47B0B}"/>
              </a:ext>
            </a:extLst>
          </p:cNvPr>
          <p:cNvSpPr txBox="1"/>
          <p:nvPr/>
        </p:nvSpPr>
        <p:spPr>
          <a:xfrm>
            <a:off x="6555631" y="6218829"/>
            <a:ext cx="1927131" cy="276999"/>
          </a:xfrm>
          <a:prstGeom prst="rect">
            <a:avLst/>
          </a:prstGeom>
          <a:noFill/>
        </p:spPr>
        <p:txBody>
          <a:bodyPr wrap="non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C2C2C"/>
                </a:solidFill>
                <a:effectLst/>
                <a:uLnTx/>
                <a:uFillTx/>
                <a:latin typeface="Poppins" pitchFamily="2" charset="77"/>
                <a:ea typeface="League Spartan" charset="0"/>
                <a:cs typeface="Poppins" pitchFamily="2" charset="77"/>
              </a:rPr>
              <a:t>Alexander Rabinovich</a:t>
            </a:r>
          </a:p>
        </p:txBody>
      </p:sp>
      <p:pic>
        <p:nvPicPr>
          <p:cNvPr id="7" name="Picture Placeholder 6" descr="A picture containing logo&#10;&#10;Description automatically generated">
            <a:extLst>
              <a:ext uri="{FF2B5EF4-FFF2-40B4-BE49-F238E27FC236}">
                <a16:creationId xmlns:a16="http://schemas.microsoft.com/office/drawing/2014/main" id="{A79EC222-3E87-4427-B6C7-F4626A7E0156}"/>
              </a:ext>
            </a:extLst>
          </p:cNvPr>
          <p:cNvPicPr>
            <a:picLocks noGrp="1" noChangeAspect="1"/>
          </p:cNvPicPr>
          <p:nvPr>
            <p:ph type="pic" sz="quarter" idx="11"/>
          </p:nvPr>
        </p:nvPicPr>
        <p:blipFill>
          <a:blip r:embed="rId2" cstate="email">
            <a:extLst>
              <a:ext uri="{28A0092B-C50C-407E-A947-70E740481C1C}">
                <a14:useLocalDpi xmlns:a14="http://schemas.microsoft.com/office/drawing/2010/main" val="0"/>
              </a:ext>
            </a:extLst>
          </a:blip>
          <a:srcRect l="16718" r="16718"/>
          <a:stretch>
            <a:fillRect/>
          </a:stretch>
        </p:blipFill>
        <p:spPr>
          <a:xfrm>
            <a:off x="4167188" y="2837907"/>
            <a:ext cx="905669" cy="907256"/>
          </a:xfrm>
        </p:spPr>
      </p:pic>
      <p:pic>
        <p:nvPicPr>
          <p:cNvPr id="17" name="Picture Placeholder 16">
            <a:extLst>
              <a:ext uri="{FF2B5EF4-FFF2-40B4-BE49-F238E27FC236}">
                <a16:creationId xmlns:a16="http://schemas.microsoft.com/office/drawing/2014/main" id="{01DC831F-FD20-4DF3-B86E-A826927A2683}"/>
              </a:ext>
            </a:extLst>
          </p:cNvPr>
          <p:cNvPicPr>
            <a:picLocks noGrp="1" noChangeAspect="1"/>
          </p:cNvPicPr>
          <p:nvPr>
            <p:ph type="pic" sz="quarter" idx="12"/>
          </p:nvPr>
        </p:nvPicPr>
        <p:blipFill>
          <a:blip r:embed="rId3" cstate="email">
            <a:extLst>
              <a:ext uri="{28A0092B-C50C-407E-A947-70E740481C1C}">
                <a14:useLocalDpi xmlns:a14="http://schemas.microsoft.com/office/drawing/2010/main" val="0"/>
              </a:ext>
            </a:extLst>
          </a:blip>
          <a:srcRect l="23714" r="23714"/>
          <a:stretch/>
        </p:blipFill>
        <p:spPr>
          <a:xfrm>
            <a:off x="78582" y="4029326"/>
            <a:ext cx="906054" cy="906848"/>
          </a:xfrm>
        </p:spPr>
      </p:pic>
      <p:pic>
        <p:nvPicPr>
          <p:cNvPr id="23" name="Picture Placeholder 22" descr="Shape&#10;&#10;Description automatically generated">
            <a:extLst>
              <a:ext uri="{FF2B5EF4-FFF2-40B4-BE49-F238E27FC236}">
                <a16:creationId xmlns:a16="http://schemas.microsoft.com/office/drawing/2014/main" id="{F5E592CA-7502-4C66-8526-8462D0AB71A0}"/>
              </a:ext>
            </a:extLst>
          </p:cNvPr>
          <p:cNvPicPr>
            <a:picLocks noGrp="1" noChangeAspect="1"/>
          </p:cNvPicPr>
          <p:nvPr>
            <p:ph type="pic" sz="quarter" idx="13"/>
          </p:nvPr>
        </p:nvPicPr>
        <p:blipFill>
          <a:blip r:embed="rId4" cstate="email">
            <a:extLst>
              <a:ext uri="{28A0092B-C50C-407E-A947-70E740481C1C}">
                <a14:useLocalDpi xmlns:a14="http://schemas.microsoft.com/office/drawing/2010/main" val="0"/>
              </a:ext>
            </a:extLst>
          </a:blip>
          <a:srcRect l="16689" r="16689"/>
          <a:stretch>
            <a:fillRect/>
          </a:stretch>
        </p:blipFill>
        <p:spPr>
          <a:xfrm>
            <a:off x="5832475" y="4007101"/>
            <a:ext cx="905669" cy="906463"/>
          </a:xfrm>
          <a:ln>
            <a:solidFill>
              <a:schemeClr val="bg1">
                <a:lumMod val="75000"/>
              </a:schemeClr>
            </a:solidFill>
          </a:ln>
        </p:spPr>
      </p:pic>
      <p:pic>
        <p:nvPicPr>
          <p:cNvPr id="20" name="Picture Placeholder 19">
            <a:extLst>
              <a:ext uri="{FF2B5EF4-FFF2-40B4-BE49-F238E27FC236}">
                <a16:creationId xmlns:a16="http://schemas.microsoft.com/office/drawing/2014/main" id="{A5ECB215-EB2E-4325-B2EB-290C3D3078B1}"/>
              </a:ext>
            </a:extLst>
          </p:cNvPr>
          <p:cNvPicPr>
            <a:picLocks noGrp="1" noChangeAspect="1"/>
          </p:cNvPicPr>
          <p:nvPr>
            <p:ph type="pic" sz="quarter" idx="14"/>
          </p:nvPr>
        </p:nvPicPr>
        <p:blipFill>
          <a:blip r:embed="rId5" cstate="email">
            <a:extLst>
              <a:ext uri="{28A0092B-C50C-407E-A947-70E740481C1C}">
                <a14:useLocalDpi xmlns:a14="http://schemas.microsoft.com/office/drawing/2010/main" val="0"/>
              </a:ext>
            </a:extLst>
          </a:blip>
          <a:srcRect l="16660" r="16660"/>
          <a:stretch/>
        </p:blipFill>
        <p:spPr>
          <a:xfrm>
            <a:off x="2955132" y="4007101"/>
            <a:ext cx="906463" cy="906463"/>
          </a:xfrm>
        </p:spPr>
      </p:pic>
      <p:pic>
        <p:nvPicPr>
          <p:cNvPr id="26" name="Picture Placeholder 25" descr="Logo&#10;&#10;Description automatically generated">
            <a:extLst>
              <a:ext uri="{FF2B5EF4-FFF2-40B4-BE49-F238E27FC236}">
                <a16:creationId xmlns:a16="http://schemas.microsoft.com/office/drawing/2014/main" id="{A577511C-ACE2-4A5D-8EEE-F7AB95C8BA1A}"/>
              </a:ext>
            </a:extLst>
          </p:cNvPr>
          <p:cNvPicPr>
            <a:picLocks noGrp="1" noChangeAspect="1"/>
          </p:cNvPicPr>
          <p:nvPr>
            <p:ph type="pic" sz="quarter" idx="15"/>
          </p:nvPr>
        </p:nvPicPr>
        <p:blipFill>
          <a:blip r:embed="rId6" cstate="email">
            <a:extLst>
              <a:ext uri="{28A0092B-C50C-407E-A947-70E740481C1C}">
                <a14:useLocalDpi xmlns:a14="http://schemas.microsoft.com/office/drawing/2010/main" val="0"/>
              </a:ext>
            </a:extLst>
          </a:blip>
          <a:srcRect l="25022" r="25022"/>
          <a:stretch>
            <a:fillRect/>
          </a:stretch>
        </p:blipFill>
        <p:spPr>
          <a:xfrm>
            <a:off x="8659019" y="4029326"/>
            <a:ext cx="906463" cy="907257"/>
          </a:xfrm>
        </p:spPr>
      </p:pic>
      <p:pic>
        <p:nvPicPr>
          <p:cNvPr id="41" name="Picture Placeholder 40" descr="A picture containing logo&#10;&#10;Description automatically generated">
            <a:extLst>
              <a:ext uri="{FF2B5EF4-FFF2-40B4-BE49-F238E27FC236}">
                <a16:creationId xmlns:a16="http://schemas.microsoft.com/office/drawing/2014/main" id="{80DC71E7-6C79-4F7A-B55D-D52E5D20E31F}"/>
              </a:ext>
            </a:extLst>
          </p:cNvPr>
          <p:cNvPicPr>
            <a:picLocks noGrp="1" noChangeAspect="1"/>
          </p:cNvPicPr>
          <p:nvPr>
            <p:ph type="pic" sz="quarter" idx="17"/>
          </p:nvPr>
        </p:nvPicPr>
        <p:blipFill>
          <a:blip r:embed="rId2" cstate="email">
            <a:extLst>
              <a:ext uri="{28A0092B-C50C-407E-A947-70E740481C1C}">
                <a14:useLocalDpi xmlns:a14="http://schemas.microsoft.com/office/drawing/2010/main" val="0"/>
              </a:ext>
            </a:extLst>
          </a:blip>
          <a:srcRect l="16660" r="16660"/>
          <a:stretch>
            <a:fillRect/>
          </a:stretch>
        </p:blipFill>
        <p:spPr>
          <a:xfrm>
            <a:off x="2932907" y="5038182"/>
            <a:ext cx="906463" cy="906463"/>
          </a:xfrm>
        </p:spPr>
      </p:pic>
      <p:pic>
        <p:nvPicPr>
          <p:cNvPr id="29" name="Picture Placeholder 28" descr="A picture containing text&#10;&#10;Description automatically generated">
            <a:extLst>
              <a:ext uri="{FF2B5EF4-FFF2-40B4-BE49-F238E27FC236}">
                <a16:creationId xmlns:a16="http://schemas.microsoft.com/office/drawing/2014/main" id="{23BD58C7-6DF3-4319-B285-24D716BA886E}"/>
              </a:ext>
            </a:extLst>
          </p:cNvPr>
          <p:cNvPicPr>
            <a:picLocks noGrp="1" noChangeAspect="1"/>
          </p:cNvPicPr>
          <p:nvPr>
            <p:ph type="pic" sz="quarter" idx="18"/>
          </p:nvPr>
        </p:nvPicPr>
        <p:blipFill>
          <a:blip r:embed="rId7" cstate="email">
            <a:extLst>
              <a:ext uri="{28A0092B-C50C-407E-A947-70E740481C1C}">
                <a14:useLocalDpi xmlns:a14="http://schemas.microsoft.com/office/drawing/2010/main" val="0"/>
              </a:ext>
            </a:extLst>
          </a:blip>
          <a:srcRect l="20000" r="20000"/>
          <a:stretch>
            <a:fillRect/>
          </a:stretch>
        </p:blipFill>
        <p:spPr>
          <a:xfrm>
            <a:off x="43657" y="5075488"/>
            <a:ext cx="906463" cy="906463"/>
          </a:xfrm>
        </p:spPr>
      </p:pic>
      <p:pic>
        <p:nvPicPr>
          <p:cNvPr id="45" name="Picture Placeholder 44" descr="Shape, circle&#10;&#10;Description automatically generated">
            <a:extLst>
              <a:ext uri="{FF2B5EF4-FFF2-40B4-BE49-F238E27FC236}">
                <a16:creationId xmlns:a16="http://schemas.microsoft.com/office/drawing/2014/main" id="{277D10C1-74E3-443A-96D8-CFEB63CA4A54}"/>
              </a:ext>
            </a:extLst>
          </p:cNvPr>
          <p:cNvPicPr>
            <a:picLocks noGrp="1" noChangeAspect="1"/>
          </p:cNvPicPr>
          <p:nvPr>
            <p:ph type="pic" sz="quarter" idx="19"/>
          </p:nvPr>
        </p:nvPicPr>
        <p:blipFill>
          <a:blip r:embed="rId8" cstate="email">
            <a:extLst>
              <a:ext uri="{28A0092B-C50C-407E-A947-70E740481C1C}">
                <a14:useLocalDpi xmlns:a14="http://schemas.microsoft.com/office/drawing/2010/main" val="0"/>
              </a:ext>
            </a:extLst>
          </a:blip>
          <a:srcRect l="16689" r="16689"/>
          <a:stretch>
            <a:fillRect/>
          </a:stretch>
        </p:blipFill>
        <p:spPr>
          <a:xfrm>
            <a:off x="8651082" y="5055645"/>
            <a:ext cx="905669" cy="906463"/>
          </a:xfrm>
          <a:ln>
            <a:solidFill>
              <a:schemeClr val="bg1">
                <a:lumMod val="75000"/>
              </a:schemeClr>
            </a:solidFill>
          </a:ln>
        </p:spPr>
      </p:pic>
      <p:pic>
        <p:nvPicPr>
          <p:cNvPr id="43" name="Picture Placeholder 42" descr="Shape&#10;&#10;Description automatically generated">
            <a:extLst>
              <a:ext uri="{FF2B5EF4-FFF2-40B4-BE49-F238E27FC236}">
                <a16:creationId xmlns:a16="http://schemas.microsoft.com/office/drawing/2014/main" id="{4C2DD30C-634A-46E0-999F-F1672E0405F7}"/>
              </a:ext>
            </a:extLst>
          </p:cNvPr>
          <p:cNvPicPr>
            <a:picLocks noGrp="1" noChangeAspect="1"/>
          </p:cNvPicPr>
          <p:nvPr>
            <p:ph type="pic" sz="quarter" idx="20"/>
          </p:nvPr>
        </p:nvPicPr>
        <p:blipFill>
          <a:blip r:embed="rId9" cstate="email">
            <a:extLst>
              <a:ext uri="{28A0092B-C50C-407E-A947-70E740481C1C}">
                <a14:useLocalDpi xmlns:a14="http://schemas.microsoft.com/office/drawing/2010/main" val="0"/>
              </a:ext>
            </a:extLst>
          </a:blip>
          <a:srcRect l="16718" r="16718"/>
          <a:stretch>
            <a:fillRect/>
          </a:stretch>
        </p:blipFill>
        <p:spPr>
          <a:xfrm>
            <a:off x="5832475" y="5044532"/>
            <a:ext cx="905669" cy="907256"/>
          </a:xfrm>
          <a:ln>
            <a:solidFill>
              <a:schemeClr val="bg1">
                <a:lumMod val="75000"/>
              </a:schemeClr>
            </a:solidFill>
          </a:ln>
        </p:spPr>
      </p:pic>
      <p:sp>
        <p:nvSpPr>
          <p:cNvPr id="4" name="TextBox 3">
            <a:extLst>
              <a:ext uri="{FF2B5EF4-FFF2-40B4-BE49-F238E27FC236}">
                <a16:creationId xmlns:a16="http://schemas.microsoft.com/office/drawing/2014/main" id="{A7F2BEB3-4237-494C-A7BB-DDAD8FC2F0C2}"/>
              </a:ext>
            </a:extLst>
          </p:cNvPr>
          <p:cNvSpPr txBox="1"/>
          <p:nvPr/>
        </p:nvSpPr>
        <p:spPr>
          <a:xfrm>
            <a:off x="342844" y="1905459"/>
            <a:ext cx="3633638" cy="21005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Corbel" panose="020B0503020204020204"/>
                <a:ea typeface="+mn-ea"/>
                <a:cs typeface="+mn-cs"/>
              </a:rPr>
              <a:t>Annex to Dec. A-31/3.4.1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Terms of reference of the Scientific Committee for the Ocean Decade Tsunami Programme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The Scientific Committee has an advisory role for the duration of the Ocean Decade Tsunami Programme (referred to as the </a:t>
            </a:r>
            <a:r>
              <a:rPr kumimoji="0" lang="en-US" sz="1200" b="0" i="0" u="none" strike="noStrike" kern="1200" cap="none" spc="0" normalizeH="0" baseline="0" noProof="0" dirty="0" err="1">
                <a:ln>
                  <a:noFill/>
                </a:ln>
                <a:solidFill>
                  <a:srgbClr val="FFFF00"/>
                </a:solidFill>
                <a:effectLst/>
                <a:uLnTx/>
                <a:uFillTx/>
                <a:latin typeface="Corbel" panose="020B0503020204020204"/>
                <a:ea typeface="+mn-ea"/>
                <a:cs typeface="+mn-cs"/>
              </a:rPr>
              <a:t>programme</a:t>
            </a: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Membership: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Four (4) members nominated by the each of the TOWS-WG Task Teams;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Three (3) members nominated by the TOWS-WG on the basis of their scientific expertise;</a:t>
            </a:r>
          </a:p>
        </p:txBody>
      </p:sp>
      <p:sp>
        <p:nvSpPr>
          <p:cNvPr id="54" name="TextBox 53">
            <a:extLst>
              <a:ext uri="{FF2B5EF4-FFF2-40B4-BE49-F238E27FC236}">
                <a16:creationId xmlns:a16="http://schemas.microsoft.com/office/drawing/2014/main" id="{2EE24122-04C3-4170-8620-3B060E2CCE1F}"/>
              </a:ext>
            </a:extLst>
          </p:cNvPr>
          <p:cNvSpPr txBox="1"/>
          <p:nvPr/>
        </p:nvSpPr>
        <p:spPr>
          <a:xfrm>
            <a:off x="8659019" y="1932141"/>
            <a:ext cx="2777777" cy="155427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00"/>
                </a:solidFill>
                <a:effectLst/>
                <a:uLnTx/>
                <a:uFillTx/>
                <a:latin typeface="Corbel" panose="020B0503020204020204"/>
                <a:ea typeface="+mn-ea"/>
                <a:cs typeface="+mn-cs"/>
              </a:rPr>
              <a:t>Annex to Dec. A-31/3.4.1 (cont.)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All members will serve for a period of two years and would be eligible for renewal once.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Corbel" panose="020B0503020204020204"/>
                <a:ea typeface="+mn-ea"/>
                <a:cs typeface="+mn-cs"/>
              </a:rPr>
              <a:t>• In selecting Expert Members, due consideration will be given to geographic, generational and gender balance.</a:t>
            </a:r>
            <a:endParaRPr kumimoji="0" lang="fr-FR" sz="1200" b="0" i="0" u="none" strike="noStrike" kern="1200" cap="none" spc="0" normalizeH="0" baseline="0" noProof="0" dirty="0">
              <a:ln>
                <a:noFill/>
              </a:ln>
              <a:solidFill>
                <a:srgbClr val="FFFF00"/>
              </a:solidFill>
              <a:effectLst/>
              <a:uLnTx/>
              <a:uFillTx/>
              <a:latin typeface="Corbel" panose="020B0503020204020204"/>
              <a:ea typeface="+mn-ea"/>
              <a:cs typeface="+mn-cs"/>
            </a:endParaRPr>
          </a:p>
        </p:txBody>
      </p:sp>
      <p:sp>
        <p:nvSpPr>
          <p:cNvPr id="8" name="Title 1">
            <a:extLst>
              <a:ext uri="{FF2B5EF4-FFF2-40B4-BE49-F238E27FC236}">
                <a16:creationId xmlns:a16="http://schemas.microsoft.com/office/drawing/2014/main" id="{ABE73AA7-5FC7-0818-8599-5C0C1C3855D3}"/>
              </a:ext>
            </a:extLst>
          </p:cNvPr>
          <p:cNvSpPr txBox="1">
            <a:spLocks/>
          </p:cNvSpPr>
          <p:nvPr/>
        </p:nvSpPr>
        <p:spPr>
          <a:xfrm>
            <a:off x="-4780" y="574795"/>
            <a:ext cx="12192000" cy="916230"/>
          </a:xfrm>
          <a:prstGeom prst="rect">
            <a:avLst/>
          </a:prstGeom>
        </p:spPr>
        <p:txBody>
          <a:bodyPr>
            <a:no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UN Ocean Decade Tsunami </a:t>
            </a:r>
            <a:r>
              <a:rPr kumimoji="0" lang="en-US" sz="3200" b="1" i="0" u="none" strike="noStrike" kern="1200" cap="none" spc="0" normalizeH="0" baseline="0" noProof="0" dirty="0" err="1">
                <a:ln>
                  <a:noFill/>
                </a:ln>
                <a:solidFill>
                  <a:srgbClr val="099BDD"/>
                </a:solidFill>
                <a:effectLst/>
                <a:uLnTx/>
                <a:uFillTx/>
                <a:latin typeface="Gill Sans Nova" panose="020B0602020104020203" pitchFamily="34" charset="0"/>
                <a:ea typeface="+mj-ea"/>
                <a:cs typeface="+mj-cs"/>
              </a:rPr>
              <a:t>Programme</a:t>
            </a: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  Scientific Committee</a:t>
            </a:r>
            <a:b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br>
            <a:r>
              <a:rPr kumimoji="0" lang="en-US" sz="3200" b="1" i="0" u="none" strike="noStrike" kern="1200" cap="none" spc="0" normalizeH="0" baseline="0" noProof="0" dirty="0">
                <a:ln>
                  <a:noFill/>
                </a:ln>
                <a:solidFill>
                  <a:srgbClr val="099BDD"/>
                </a:solidFill>
                <a:effectLst/>
                <a:uLnTx/>
                <a:uFillTx/>
                <a:latin typeface="Gill Sans Nova" panose="020B0602020104020203" pitchFamily="34" charset="0"/>
                <a:ea typeface="+mj-ea"/>
                <a:cs typeface="+mj-cs"/>
              </a:rPr>
              <a:t>2024-2025</a:t>
            </a:r>
          </a:p>
        </p:txBody>
      </p:sp>
    </p:spTree>
    <p:extLst>
      <p:ext uri="{BB962C8B-B14F-4D97-AF65-F5344CB8AC3E}">
        <p14:creationId xmlns:p14="http://schemas.microsoft.com/office/powerpoint/2010/main" val="249921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20"/>
          <p:cNvSpPr/>
          <p:nvPr/>
        </p:nvSpPr>
        <p:spPr>
          <a:xfrm>
            <a:off x="6513" y="1227097"/>
            <a:ext cx="12178974" cy="4633394"/>
          </a:xfrm>
          <a:prstGeom prst="rect">
            <a:avLst/>
          </a:prstGeom>
          <a:solidFill>
            <a:srgbClr val="F2F2F2"/>
          </a:solidFill>
          <a:ln>
            <a:noFill/>
          </a:ln>
        </p:spPr>
        <p:txBody>
          <a:bodyPr spcFirstLastPara="1" wrap="square" lIns="91425" tIns="45700" rIns="91425" bIns="45700" anchor="ctr" anchorCtr="0">
            <a:noAutofit/>
          </a:bodyPr>
          <a:lstStyle/>
          <a:p>
            <a:pPr marL="0" marR="0" lvl="0" indent="0" algn="just" defTabSz="914400" rtl="0" eaLnBrk="1" fontAlgn="auto" latinLnBrk="0" hangingPunct="1">
              <a:lnSpc>
                <a:spcPct val="100000"/>
              </a:lnSpc>
              <a:spcBef>
                <a:spcPts val="600"/>
              </a:spcBef>
              <a:spcAft>
                <a:spcPts val="60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71" name="Google Shape;671;p20"/>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2" name="Google Shape;672;p20"/>
          <p:cNvSpPr/>
          <p:nvPr/>
        </p:nvSpPr>
        <p:spPr>
          <a:xfrm>
            <a:off x="-2381" y="1168297"/>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3" name="Google Shape;673;p20"/>
          <p:cNvSpPr/>
          <p:nvPr/>
        </p:nvSpPr>
        <p:spPr>
          <a:xfrm>
            <a:off x="-2381" y="5861274"/>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4" name="Google Shape;674;p20"/>
          <p:cNvSpPr/>
          <p:nvPr/>
        </p:nvSpPr>
        <p:spPr>
          <a:xfrm>
            <a:off x="247135" y="5865236"/>
            <a:ext cx="329400" cy="68100"/>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75" name="Google Shape;675;p20"/>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10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76" name="Google Shape;676;p20"/>
          <p:cNvSpPr txBox="1"/>
          <p:nvPr/>
        </p:nvSpPr>
        <p:spPr>
          <a:xfrm>
            <a:off x="104775" y="1303367"/>
            <a:ext cx="5686425" cy="46166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Noto Sans Symbols"/>
              <a:buChar char="⮚"/>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Knowledge generation and sharing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77" name="Google Shape;677;p20"/>
          <p:cNvGrpSpPr/>
          <p:nvPr/>
        </p:nvGrpSpPr>
        <p:grpSpPr>
          <a:xfrm>
            <a:off x="370384" y="1760518"/>
            <a:ext cx="10642041" cy="4587944"/>
            <a:chOff x="64951" y="763009"/>
            <a:chExt cx="10642041" cy="4587944"/>
          </a:xfrm>
        </p:grpSpPr>
        <p:sp>
          <p:nvSpPr>
            <p:cNvPr id="678" name="Google Shape;678;p20"/>
            <p:cNvSpPr/>
            <p:nvPr/>
          </p:nvSpPr>
          <p:spPr>
            <a:xfrm>
              <a:off x="7454993" y="1430966"/>
              <a:ext cx="3251999" cy="325260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20"/>
            <p:cNvSpPr/>
            <p:nvPr/>
          </p:nvSpPr>
          <p:spPr>
            <a:xfrm>
              <a:off x="7562970" y="1539405"/>
              <a:ext cx="3036046" cy="3035723"/>
            </a:xfrm>
            <a:prstGeom prst="ellipse">
              <a:avLst/>
            </a:prstGeom>
            <a:blipFill rotWithShape="1">
              <a:blip r:embed="rId3">
                <a:alphaModFix/>
              </a:blip>
              <a:stretch>
                <a:fillRect l="-9999" r="-9998"/>
              </a:stretch>
            </a:blipFill>
            <a:ln w="12700" cap="flat" cmpd="sng">
              <a:solidFill>
                <a:srgbClr val="F7CAAC"/>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20"/>
            <p:cNvSpPr txBox="1"/>
            <p:nvPr/>
          </p:nvSpPr>
          <p:spPr>
            <a:xfrm>
              <a:off x="7996993" y="1973162"/>
              <a:ext cx="2167999" cy="2168210"/>
            </a:xfrm>
            <a:prstGeom prst="rect">
              <a:avLst/>
            </a:prstGeom>
            <a:noFill/>
            <a:ln>
              <a:noFill/>
            </a:ln>
          </p:spPr>
          <p:txBody>
            <a:bodyPr spcFirstLastPara="1" wrap="square" lIns="19050" tIns="19050" rIns="19050" bIns="190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1500"/>
                <a:buFont typeface="Calibri"/>
                <a:buNone/>
                <a:tabLst/>
                <a:defRPr/>
              </a:pPr>
              <a:endParaRPr kumimoji="0" sz="15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81" name="Google Shape;681;p20"/>
            <p:cNvSpPr/>
            <p:nvPr/>
          </p:nvSpPr>
          <p:spPr>
            <a:xfrm rot="2700000">
              <a:off x="4097875" y="1434898"/>
              <a:ext cx="3244166" cy="3244166"/>
            </a:xfrm>
            <a:prstGeom prst="teardrop">
              <a:avLst>
                <a:gd name="adj" fmla="val 100000"/>
              </a:avLst>
            </a:prstGeom>
            <a:solidFill>
              <a:srgbClr val="38562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20"/>
            <p:cNvSpPr/>
            <p:nvPr/>
          </p:nvSpPr>
          <p:spPr>
            <a:xfrm>
              <a:off x="4201935" y="1539405"/>
              <a:ext cx="3036046" cy="3035723"/>
            </a:xfrm>
            <a:prstGeom prst="ellipse">
              <a:avLst/>
            </a:prstGeom>
            <a:blipFill rotWithShape="1">
              <a:blip r:embed="rId4">
                <a:alphaModFix/>
              </a:blip>
              <a:stretch>
                <a:fillRect l="-42999" r="-42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20"/>
            <p:cNvSpPr txBox="1"/>
            <p:nvPr/>
          </p:nvSpPr>
          <p:spPr>
            <a:xfrm>
              <a:off x="4635958" y="1973162"/>
              <a:ext cx="2167999" cy="2168210"/>
            </a:xfrm>
            <a:prstGeom prst="rect">
              <a:avLst/>
            </a:prstGeom>
            <a:noFill/>
            <a:ln>
              <a:noFill/>
            </a:ln>
          </p:spPr>
          <p:txBody>
            <a:bodyPr spcFirstLastPara="1" wrap="square" lIns="82550" tIns="82550" rIns="82550" bIns="82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6500"/>
                <a:buFont typeface="Calibri"/>
                <a:buNone/>
                <a:tabLst/>
                <a:defRPr/>
              </a:pPr>
              <a:endParaRPr kumimoji="0" sz="65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84" name="Google Shape;684;p20"/>
            <p:cNvSpPr/>
            <p:nvPr/>
          </p:nvSpPr>
          <p:spPr>
            <a:xfrm rot="2700000">
              <a:off x="736840" y="1434898"/>
              <a:ext cx="3244166" cy="3244166"/>
            </a:xfrm>
            <a:prstGeom prst="teardrop">
              <a:avLst>
                <a:gd name="adj" fmla="val 100000"/>
              </a:avLst>
            </a:prstGeom>
            <a:solidFill>
              <a:srgbClr val="2F549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20"/>
            <p:cNvSpPr/>
            <p:nvPr/>
          </p:nvSpPr>
          <p:spPr>
            <a:xfrm>
              <a:off x="840900" y="1539405"/>
              <a:ext cx="3036046" cy="3035723"/>
            </a:xfrm>
            <a:prstGeom prst="ellipse">
              <a:avLst/>
            </a:prstGeom>
            <a:blipFill rotWithShape="1">
              <a:blip r:embed="rId5">
                <a:alphaModFix/>
              </a:blip>
              <a:stretch>
                <a:fillRect l="-10999" r="-10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20"/>
            <p:cNvSpPr txBox="1"/>
            <p:nvPr/>
          </p:nvSpPr>
          <p:spPr>
            <a:xfrm>
              <a:off x="1274924" y="1973162"/>
              <a:ext cx="2167999" cy="2168210"/>
            </a:xfrm>
            <a:prstGeom prst="rect">
              <a:avLst/>
            </a:prstGeom>
            <a:noFill/>
            <a:ln>
              <a:noFill/>
            </a:ln>
          </p:spPr>
          <p:txBody>
            <a:bodyPr spcFirstLastPara="1" wrap="square" lIns="82550" tIns="82550" rIns="82550" bIns="825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6500"/>
                <a:buFont typeface="Calibri"/>
                <a:buNone/>
                <a:tabLst/>
                <a:defRPr/>
              </a:pPr>
              <a:endParaRPr kumimoji="0" sz="65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687" name="Google Shape;687;p20"/>
          <p:cNvSpPr txBox="1"/>
          <p:nvPr/>
        </p:nvSpPr>
        <p:spPr>
          <a:xfrm>
            <a:off x="1679930" y="1807759"/>
            <a:ext cx="2133601"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Systematic Risk Knowledge Building</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8" name="Google Shape;688;p20"/>
          <p:cNvSpPr txBox="1"/>
          <p:nvPr/>
        </p:nvSpPr>
        <p:spPr>
          <a:xfrm>
            <a:off x="4901292" y="1842103"/>
            <a:ext cx="2387053"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Initiatives for Enhanced Risk Knowledge</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89" name="Google Shape;689;p20"/>
          <p:cNvSpPr txBox="1"/>
          <p:nvPr/>
        </p:nvSpPr>
        <p:spPr>
          <a:xfrm>
            <a:off x="8496167" y="1965213"/>
            <a:ext cx="1920519" cy="33855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Dissemination</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90" name="Google Shape;690;p20"/>
          <p:cNvSpPr txBox="1"/>
          <p:nvPr/>
        </p:nvSpPr>
        <p:spPr>
          <a:xfrm>
            <a:off x="1591195" y="4962164"/>
            <a:ext cx="2133601" cy="2616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a:ln>
                  <a:noFill/>
                </a:ln>
                <a:solidFill>
                  <a:srgbClr val="FFFFFF"/>
                </a:solidFill>
                <a:effectLst/>
                <a:uLnTx/>
                <a:uFillTx/>
                <a:latin typeface="Calibri"/>
                <a:ea typeface="Calibri"/>
                <a:cs typeface="Calibri"/>
                <a:sym typeface="Calibri"/>
              </a:rPr>
              <a:t>Courtesy – Geoscience Australia </a:t>
            </a:r>
            <a:endParaRPr kumimoji="0" sz="10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691" name="Google Shape;691;p20"/>
          <p:cNvGrpSpPr/>
          <p:nvPr/>
        </p:nvGrpSpPr>
        <p:grpSpPr>
          <a:xfrm>
            <a:off x="-2381" y="5919891"/>
            <a:ext cx="12192000" cy="976064"/>
            <a:chOff x="-2381" y="5919891"/>
            <a:chExt cx="12192000" cy="976064"/>
          </a:xfrm>
        </p:grpSpPr>
        <p:sp>
          <p:nvSpPr>
            <p:cNvPr id="692" name="Google Shape;692;p20"/>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693" name="Google Shape;693;p20"/>
            <p:cNvPicPr preferRelativeResize="0"/>
            <p:nvPr/>
          </p:nvPicPr>
          <p:blipFill rotWithShape="1">
            <a:blip r:embed="rId6">
              <a:alphaModFix/>
            </a:blip>
            <a:srcRect l="43450"/>
            <a:stretch/>
          </p:blipFill>
          <p:spPr>
            <a:xfrm>
              <a:off x="1521435" y="5919891"/>
              <a:ext cx="1563807" cy="965167"/>
            </a:xfrm>
            <a:prstGeom prst="rect">
              <a:avLst/>
            </a:prstGeom>
            <a:noFill/>
            <a:ln>
              <a:noFill/>
            </a:ln>
          </p:spPr>
        </p:pic>
        <p:pic>
          <p:nvPicPr>
            <p:cNvPr id="694" name="Google Shape;694;p20"/>
            <p:cNvPicPr preferRelativeResize="0"/>
            <p:nvPr/>
          </p:nvPicPr>
          <p:blipFill rotWithShape="1">
            <a:blip r:embed="rId7">
              <a:alphaModFix/>
            </a:blip>
            <a:srcRect/>
            <a:stretch/>
          </p:blipFill>
          <p:spPr>
            <a:xfrm>
              <a:off x="309586" y="6024414"/>
              <a:ext cx="1125167" cy="673829"/>
            </a:xfrm>
            <a:prstGeom prst="rect">
              <a:avLst/>
            </a:prstGeom>
            <a:noFill/>
            <a:ln>
              <a:noFill/>
            </a:ln>
          </p:spPr>
        </p:pic>
        <p:pic>
          <p:nvPicPr>
            <p:cNvPr id="695" name="Google Shape;695;p20"/>
            <p:cNvPicPr preferRelativeResize="0"/>
            <p:nvPr/>
          </p:nvPicPr>
          <p:blipFill rotWithShape="1">
            <a:blip r:embed="rId8">
              <a:alphaModFix/>
            </a:blip>
            <a:srcRect l="43359" t="-1340" r="235" b="1339"/>
            <a:stretch/>
          </p:blipFill>
          <p:spPr>
            <a:xfrm>
              <a:off x="3085242" y="6032191"/>
              <a:ext cx="1611180" cy="778429"/>
            </a:xfrm>
            <a:prstGeom prst="rect">
              <a:avLst/>
            </a:prstGeom>
            <a:noFill/>
            <a:ln>
              <a:noFill/>
            </a:ln>
          </p:spPr>
        </p:pic>
      </p:grpSp>
      <p:grpSp>
        <p:nvGrpSpPr>
          <p:cNvPr id="696" name="Google Shape;696;p20"/>
          <p:cNvGrpSpPr/>
          <p:nvPr/>
        </p:nvGrpSpPr>
        <p:grpSpPr>
          <a:xfrm>
            <a:off x="-111760" y="-12724"/>
            <a:ext cx="12310274" cy="1239908"/>
            <a:chOff x="-111760" y="-12724"/>
            <a:chExt cx="12310274" cy="1239908"/>
          </a:xfrm>
        </p:grpSpPr>
        <p:grpSp>
          <p:nvGrpSpPr>
            <p:cNvPr id="697" name="Google Shape;697;p20"/>
            <p:cNvGrpSpPr/>
            <p:nvPr/>
          </p:nvGrpSpPr>
          <p:grpSpPr>
            <a:xfrm>
              <a:off x="-111760" y="-12724"/>
              <a:ext cx="12310274" cy="1239908"/>
              <a:chOff x="-111760" y="-12724"/>
              <a:chExt cx="12310274" cy="1239908"/>
            </a:xfrm>
          </p:grpSpPr>
          <p:sp>
            <p:nvSpPr>
              <p:cNvPr id="698" name="Google Shape;698;p20"/>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99" name="Google Shape;699;p20"/>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00" name="Google Shape;700;p20"/>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Preliminary user needs for coastal resilience components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01" name="Google Shape;701;p20"/>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02" name="Google Shape;702;p20" descr="A person holding a large wave&#10;&#10;Description automatically generated"/>
            <p:cNvPicPr preferRelativeResize="0"/>
            <p:nvPr/>
          </p:nvPicPr>
          <p:blipFill rotWithShape="1">
            <a:blip r:embed="rId9">
              <a:alphaModFix/>
            </a:blip>
            <a:srcRect/>
            <a:stretch/>
          </p:blipFill>
          <p:spPr>
            <a:xfrm>
              <a:off x="10883376" y="0"/>
              <a:ext cx="1136906" cy="1136906"/>
            </a:xfrm>
            <a:prstGeom prst="rect">
              <a:avLst/>
            </a:prstGeom>
            <a:noFill/>
            <a:ln>
              <a:noFill/>
            </a:ln>
          </p:spPr>
        </p:pic>
      </p:grpSp>
      <p:sp>
        <p:nvSpPr>
          <p:cNvPr id="703" name="Google Shape;703;p20"/>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21"/>
          <p:cNvSpPr/>
          <p:nvPr/>
        </p:nvSpPr>
        <p:spPr>
          <a:xfrm>
            <a:off x="6513" y="1217669"/>
            <a:ext cx="12178974" cy="4656925"/>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09" name="Google Shape;709;p21"/>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0" name="Google Shape;710;p21"/>
          <p:cNvSpPr/>
          <p:nvPr/>
        </p:nvSpPr>
        <p:spPr>
          <a:xfrm>
            <a:off x="-2381" y="1168297"/>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2" name="Google Shape;712;p21"/>
          <p:cNvSpPr/>
          <p:nvPr/>
        </p:nvSpPr>
        <p:spPr>
          <a:xfrm>
            <a:off x="-2381" y="5861274"/>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3" name="Google Shape;713;p21"/>
          <p:cNvSpPr/>
          <p:nvPr/>
        </p:nvSpPr>
        <p:spPr>
          <a:xfrm>
            <a:off x="247135" y="5865236"/>
            <a:ext cx="329400" cy="68100"/>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14" name="Google Shape;714;p21"/>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10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5" name="Google Shape;715;p21"/>
          <p:cNvSpPr txBox="1"/>
          <p:nvPr/>
        </p:nvSpPr>
        <p:spPr>
          <a:xfrm>
            <a:off x="104775" y="1303367"/>
            <a:ext cx="6622591" cy="461665"/>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rgbClr val="000000"/>
              </a:buClr>
              <a:buSzPts val="2400"/>
              <a:buFont typeface="Noto Sans Symbols"/>
              <a:buChar char="⮚"/>
              <a:tabLst/>
              <a:defRPr/>
            </a:pPr>
            <a:r>
              <a:rPr kumimoji="0" lang="en-US" sz="2400" b="1" i="0" u="none" strike="noStrike" kern="0" cap="none" spc="0" normalizeH="0" baseline="0" noProof="0">
                <a:ln>
                  <a:noFill/>
                </a:ln>
                <a:solidFill>
                  <a:srgbClr val="000000"/>
                </a:solidFill>
                <a:effectLst/>
                <a:uLnTx/>
                <a:uFillTx/>
                <a:latin typeface="Arial"/>
                <a:ea typeface="Arial"/>
                <a:cs typeface="Arial"/>
                <a:sym typeface="Arial"/>
              </a:rPr>
              <a:t>Technology and innovation solutions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6" name="Google Shape;716;p21"/>
          <p:cNvGrpSpPr/>
          <p:nvPr/>
        </p:nvGrpSpPr>
        <p:grpSpPr>
          <a:xfrm>
            <a:off x="925847" y="2078426"/>
            <a:ext cx="10055382" cy="3372792"/>
            <a:chOff x="6805" y="1918669"/>
            <a:chExt cx="10055382" cy="3372792"/>
          </a:xfrm>
        </p:grpSpPr>
        <p:sp>
          <p:nvSpPr>
            <p:cNvPr id="717" name="Google Shape;717;p21"/>
            <p:cNvSpPr/>
            <p:nvPr/>
          </p:nvSpPr>
          <p:spPr>
            <a:xfrm>
              <a:off x="6805" y="1918669"/>
              <a:ext cx="2939343" cy="2194157"/>
            </a:xfrm>
            <a:prstGeom prst="round2SameRect">
              <a:avLst>
                <a:gd name="adj1" fmla="val 8000"/>
                <a:gd name="adj2" fmla="val 0"/>
              </a:avLst>
            </a:prstGeom>
            <a:blipFill rotWithShape="1">
              <a:blip r:embed="rId3">
                <a:alphaModFix/>
              </a:blip>
              <a:stretch>
                <a:fillRect l="-5998" r="-5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21"/>
            <p:cNvSpPr/>
            <p:nvPr/>
          </p:nvSpPr>
          <p:spPr>
            <a:xfrm>
              <a:off x="6805" y="4112827"/>
              <a:ext cx="2939343" cy="943487"/>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21"/>
            <p:cNvSpPr txBox="1"/>
            <p:nvPr/>
          </p:nvSpPr>
          <p:spPr>
            <a:xfrm>
              <a:off x="6805" y="4112827"/>
              <a:ext cx="2069960" cy="943487"/>
            </a:xfrm>
            <a:prstGeom prst="rect">
              <a:avLst/>
            </a:prstGeom>
            <a:noFill/>
            <a:ln>
              <a:noFill/>
            </a:ln>
          </p:spPr>
          <p:txBody>
            <a:bodyPr spcFirstLastPara="1" wrap="square" lIns="76200" tIns="0" rIns="25400" bIns="0" anchor="ctr" anchorCtr="0">
              <a:noAutofit/>
            </a:bodyPr>
            <a:lstStyle/>
            <a:p>
              <a:pPr marL="0" marR="0" lvl="0" indent="0" algn="l" defTabSz="914400" rtl="0" eaLnBrk="1" fontAlgn="auto" latinLnBrk="0" hangingPunct="1">
                <a:lnSpc>
                  <a:spcPct val="90000"/>
                </a:lnSpc>
                <a:spcBef>
                  <a:spcPts val="0"/>
                </a:spcBef>
                <a:spcAft>
                  <a:spcPts val="0"/>
                </a:spcAft>
                <a:buClr>
                  <a:srgbClr val="FFFF00"/>
                </a:buClr>
                <a:buSzPts val="2000"/>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Arial"/>
                  <a:cs typeface="Arial"/>
                  <a:sym typeface="Arial"/>
                </a:rPr>
                <a:t>Technology for Resilience</a:t>
              </a:r>
              <a:endParaRPr kumimoji="0" sz="2000" b="0" i="0" u="none" strike="noStrike" kern="0" cap="none" spc="0" normalizeH="0" baseline="0" noProof="0">
                <a:ln>
                  <a:noFill/>
                </a:ln>
                <a:solidFill>
                  <a:srgbClr val="FFFF00"/>
                </a:solidFill>
                <a:effectLst/>
                <a:uLnTx/>
                <a:uFillTx/>
                <a:latin typeface="Arial"/>
                <a:ea typeface="Arial"/>
                <a:cs typeface="Arial"/>
                <a:sym typeface="Arial"/>
              </a:endParaRPr>
            </a:p>
          </p:txBody>
        </p:sp>
        <p:sp>
          <p:nvSpPr>
            <p:cNvPr id="720" name="Google Shape;720;p21"/>
            <p:cNvSpPr/>
            <p:nvPr/>
          </p:nvSpPr>
          <p:spPr>
            <a:xfrm>
              <a:off x="2159914" y="4262691"/>
              <a:ext cx="1028770" cy="1028770"/>
            </a:xfrm>
            <a:prstGeom prst="ellipse">
              <a:avLst/>
            </a:prstGeom>
            <a:blipFill rotWithShape="1">
              <a:blip r:embed="rId3">
                <a:alphaModFix/>
              </a:blip>
              <a:stretch>
                <a:fillRect l="-24998" r="-24998"/>
              </a:stretch>
            </a:blip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21"/>
            <p:cNvSpPr/>
            <p:nvPr/>
          </p:nvSpPr>
          <p:spPr>
            <a:xfrm>
              <a:off x="3443556" y="1918669"/>
              <a:ext cx="2939343" cy="2194157"/>
            </a:xfrm>
            <a:prstGeom prst="round2SameRect">
              <a:avLst>
                <a:gd name="adj1" fmla="val 8000"/>
                <a:gd name="adj2" fmla="val 0"/>
              </a:avLst>
            </a:prstGeom>
            <a:blipFill rotWithShape="1">
              <a:blip r:embed="rId4">
                <a:alphaModFix/>
              </a:blip>
              <a:stretch>
                <a:fillRect t="-6998" b="-6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21"/>
            <p:cNvSpPr/>
            <p:nvPr/>
          </p:nvSpPr>
          <p:spPr>
            <a:xfrm>
              <a:off x="3443556" y="4112827"/>
              <a:ext cx="2939343" cy="943487"/>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21"/>
            <p:cNvSpPr txBox="1"/>
            <p:nvPr/>
          </p:nvSpPr>
          <p:spPr>
            <a:xfrm>
              <a:off x="3443556" y="4112827"/>
              <a:ext cx="2069960" cy="943487"/>
            </a:xfrm>
            <a:prstGeom prst="rect">
              <a:avLst/>
            </a:prstGeom>
            <a:noFill/>
            <a:ln>
              <a:noFill/>
            </a:ln>
          </p:spPr>
          <p:txBody>
            <a:bodyPr spcFirstLastPara="1" wrap="square" lIns="76200" tIns="0" rIns="25400" bIns="0" anchor="ctr" anchorCtr="0">
              <a:noAutofit/>
            </a:bodyPr>
            <a:lstStyle/>
            <a:p>
              <a:pPr marL="0" marR="0" lvl="0" indent="0" algn="l" defTabSz="914400" rtl="0" eaLnBrk="1" fontAlgn="auto" latinLnBrk="0" hangingPunct="1">
                <a:lnSpc>
                  <a:spcPct val="90000"/>
                </a:lnSpc>
                <a:spcBef>
                  <a:spcPts val="0"/>
                </a:spcBef>
                <a:spcAft>
                  <a:spcPts val="0"/>
                </a:spcAft>
                <a:buClr>
                  <a:srgbClr val="FFFF00"/>
                </a:buClr>
                <a:buSzPts val="2000"/>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Arial"/>
                  <a:cs typeface="Arial"/>
                  <a:sym typeface="Arial"/>
                </a:rPr>
                <a:t>Climate-Resilient</a:t>
              </a:r>
              <a:r>
                <a:rPr kumimoji="0" lang="en-US" sz="1800" b="1" i="0" u="none" strike="noStrike" kern="0" cap="none" spc="0" normalizeH="0" baseline="0" noProof="0">
                  <a:ln>
                    <a:noFill/>
                  </a:ln>
                  <a:solidFill>
                    <a:srgbClr val="FFFF00"/>
                  </a:solidFill>
                  <a:effectLst/>
                  <a:uLnTx/>
                  <a:uFillTx/>
                  <a:latin typeface="Arial"/>
                  <a:ea typeface="Arial"/>
                  <a:cs typeface="Arial"/>
                  <a:sym typeface="Arial"/>
                </a:rPr>
                <a:t> Infrastructure</a:t>
              </a:r>
              <a:endParaRPr kumimoji="0" sz="1800" b="0" i="0" u="none" strike="noStrike" kern="0" cap="none" spc="0" normalizeH="0" baseline="0" noProof="0">
                <a:ln>
                  <a:noFill/>
                </a:ln>
                <a:solidFill>
                  <a:srgbClr val="FFFF00"/>
                </a:solidFill>
                <a:effectLst/>
                <a:uLnTx/>
                <a:uFillTx/>
                <a:latin typeface="Arial"/>
                <a:ea typeface="Arial"/>
                <a:cs typeface="Arial"/>
                <a:sym typeface="Arial"/>
              </a:endParaRPr>
            </a:p>
          </p:txBody>
        </p:sp>
        <p:sp>
          <p:nvSpPr>
            <p:cNvPr id="724" name="Google Shape;724;p21"/>
            <p:cNvSpPr/>
            <p:nvPr/>
          </p:nvSpPr>
          <p:spPr>
            <a:xfrm>
              <a:off x="5596666" y="4262691"/>
              <a:ext cx="1028770" cy="1028770"/>
            </a:xfrm>
            <a:prstGeom prst="ellipse">
              <a:avLst/>
            </a:prstGeom>
            <a:blipFill rotWithShape="1">
              <a:blip r:embed="rId4">
                <a:alphaModFix/>
              </a:blip>
              <a:stretch>
                <a:fillRect l="-8999" r="-8998"/>
              </a:stretch>
            </a:blip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21"/>
            <p:cNvSpPr/>
            <p:nvPr/>
          </p:nvSpPr>
          <p:spPr>
            <a:xfrm>
              <a:off x="6880307" y="1918669"/>
              <a:ext cx="2939343" cy="2194157"/>
            </a:xfrm>
            <a:prstGeom prst="round2SameRect">
              <a:avLst>
                <a:gd name="adj1" fmla="val 8000"/>
                <a:gd name="adj2" fmla="val 0"/>
              </a:avLst>
            </a:prstGeom>
            <a:blipFill rotWithShape="1">
              <a:blip r:embed="rId5">
                <a:alphaModFix/>
              </a:blip>
              <a:stretch>
                <a:fillRect t="-22999" b="-22999"/>
              </a:stretch>
            </a:blip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21"/>
            <p:cNvSpPr/>
            <p:nvPr/>
          </p:nvSpPr>
          <p:spPr>
            <a:xfrm>
              <a:off x="6880307" y="4112827"/>
              <a:ext cx="2939343" cy="943487"/>
            </a:xfrm>
            <a:prstGeom prst="rect">
              <a:avLst/>
            </a:prstGeom>
            <a:solidFill>
              <a:srgbClr val="4372C3"/>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21"/>
            <p:cNvSpPr txBox="1"/>
            <p:nvPr/>
          </p:nvSpPr>
          <p:spPr>
            <a:xfrm>
              <a:off x="6880307" y="4112827"/>
              <a:ext cx="2069960" cy="943487"/>
            </a:xfrm>
            <a:prstGeom prst="rect">
              <a:avLst/>
            </a:prstGeom>
            <a:noFill/>
            <a:ln>
              <a:noFill/>
            </a:ln>
          </p:spPr>
          <p:txBody>
            <a:bodyPr spcFirstLastPara="1" wrap="square" lIns="76200" tIns="0" rIns="25400" bIns="0" anchor="ctr" anchorCtr="0">
              <a:noAutofit/>
            </a:bodyPr>
            <a:lstStyle/>
            <a:p>
              <a:pPr marL="0" marR="0" lvl="0" indent="0" algn="l" defTabSz="914400" rtl="0" eaLnBrk="1" fontAlgn="auto" latinLnBrk="0" hangingPunct="1">
                <a:lnSpc>
                  <a:spcPct val="90000"/>
                </a:lnSpc>
                <a:spcBef>
                  <a:spcPts val="0"/>
                </a:spcBef>
                <a:spcAft>
                  <a:spcPts val="0"/>
                </a:spcAft>
                <a:buClr>
                  <a:srgbClr val="FFFF00"/>
                </a:buClr>
                <a:buSzPts val="2000"/>
                <a:buFont typeface="Arial"/>
                <a:buNone/>
                <a:tabLst/>
                <a:defRPr/>
              </a:pPr>
              <a:r>
                <a:rPr kumimoji="0" lang="en-US" sz="2000" b="1" i="0" u="none" strike="noStrike" kern="0" cap="none" spc="0" normalizeH="0" baseline="0" noProof="0">
                  <a:ln>
                    <a:noFill/>
                  </a:ln>
                  <a:solidFill>
                    <a:srgbClr val="FFFF00"/>
                  </a:solidFill>
                  <a:effectLst/>
                  <a:uLnTx/>
                  <a:uFillTx/>
                  <a:latin typeface="Arial"/>
                  <a:ea typeface="Arial"/>
                  <a:cs typeface="Arial"/>
                  <a:sym typeface="Arial"/>
                </a:rPr>
                <a:t>Effective Communication with ICT</a:t>
              </a:r>
              <a:endParaRPr kumimoji="0" sz="2000" b="0" i="0" u="none" strike="noStrike" kern="0" cap="none" spc="0" normalizeH="0" baseline="0" noProof="0">
                <a:ln>
                  <a:noFill/>
                </a:ln>
                <a:solidFill>
                  <a:srgbClr val="FFFF00"/>
                </a:solidFill>
                <a:effectLst/>
                <a:uLnTx/>
                <a:uFillTx/>
                <a:latin typeface="Arial"/>
                <a:ea typeface="Arial"/>
                <a:cs typeface="Arial"/>
                <a:sym typeface="Arial"/>
              </a:endParaRPr>
            </a:p>
          </p:txBody>
        </p:sp>
        <p:sp>
          <p:nvSpPr>
            <p:cNvPr id="728" name="Google Shape;728;p21"/>
            <p:cNvSpPr/>
            <p:nvPr/>
          </p:nvSpPr>
          <p:spPr>
            <a:xfrm>
              <a:off x="9033417" y="4262691"/>
              <a:ext cx="1028770" cy="1028770"/>
            </a:xfrm>
            <a:prstGeom prst="ellipse">
              <a:avLst/>
            </a:prstGeom>
            <a:blipFill rotWithShape="1">
              <a:blip r:embed="rId5">
                <a:alphaModFix/>
              </a:blip>
              <a:stretch>
                <a:fillRect t="-3999" b="-3999"/>
              </a:stretch>
            </a:blipFill>
            <a:ln w="12700" cap="flat" cmpd="sng">
              <a:solidFill>
                <a:srgbClr val="CCD3E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29" name="Google Shape;729;p21"/>
          <p:cNvGrpSpPr/>
          <p:nvPr/>
        </p:nvGrpSpPr>
        <p:grpSpPr>
          <a:xfrm>
            <a:off x="-2381" y="5919891"/>
            <a:ext cx="12192000" cy="976064"/>
            <a:chOff x="-2381" y="5919891"/>
            <a:chExt cx="12192000" cy="976064"/>
          </a:xfrm>
        </p:grpSpPr>
        <p:sp>
          <p:nvSpPr>
            <p:cNvPr id="730" name="Google Shape;730;p21"/>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731" name="Google Shape;731;p21"/>
            <p:cNvPicPr preferRelativeResize="0"/>
            <p:nvPr/>
          </p:nvPicPr>
          <p:blipFill rotWithShape="1">
            <a:blip r:embed="rId6">
              <a:alphaModFix/>
            </a:blip>
            <a:srcRect l="43450"/>
            <a:stretch/>
          </p:blipFill>
          <p:spPr>
            <a:xfrm>
              <a:off x="1521435" y="5919891"/>
              <a:ext cx="1563807" cy="965167"/>
            </a:xfrm>
            <a:prstGeom prst="rect">
              <a:avLst/>
            </a:prstGeom>
            <a:noFill/>
            <a:ln>
              <a:noFill/>
            </a:ln>
          </p:spPr>
        </p:pic>
        <p:pic>
          <p:nvPicPr>
            <p:cNvPr id="732" name="Google Shape;732;p21"/>
            <p:cNvPicPr preferRelativeResize="0"/>
            <p:nvPr/>
          </p:nvPicPr>
          <p:blipFill rotWithShape="1">
            <a:blip r:embed="rId7">
              <a:alphaModFix/>
            </a:blip>
            <a:srcRect/>
            <a:stretch/>
          </p:blipFill>
          <p:spPr>
            <a:xfrm>
              <a:off x="309586" y="6024414"/>
              <a:ext cx="1125167" cy="673829"/>
            </a:xfrm>
            <a:prstGeom prst="rect">
              <a:avLst/>
            </a:prstGeom>
            <a:noFill/>
            <a:ln>
              <a:noFill/>
            </a:ln>
          </p:spPr>
        </p:pic>
        <p:pic>
          <p:nvPicPr>
            <p:cNvPr id="733" name="Google Shape;733;p21"/>
            <p:cNvPicPr preferRelativeResize="0"/>
            <p:nvPr/>
          </p:nvPicPr>
          <p:blipFill rotWithShape="1">
            <a:blip r:embed="rId8">
              <a:alphaModFix/>
            </a:blip>
            <a:srcRect l="43359" t="-1340" r="235" b="1339"/>
            <a:stretch/>
          </p:blipFill>
          <p:spPr>
            <a:xfrm>
              <a:off x="3085242" y="6032191"/>
              <a:ext cx="1611180" cy="778429"/>
            </a:xfrm>
            <a:prstGeom prst="rect">
              <a:avLst/>
            </a:prstGeom>
            <a:noFill/>
            <a:ln>
              <a:noFill/>
            </a:ln>
          </p:spPr>
        </p:pic>
      </p:grpSp>
      <p:grpSp>
        <p:nvGrpSpPr>
          <p:cNvPr id="734" name="Google Shape;734;p21"/>
          <p:cNvGrpSpPr/>
          <p:nvPr/>
        </p:nvGrpSpPr>
        <p:grpSpPr>
          <a:xfrm>
            <a:off x="-111760" y="-12724"/>
            <a:ext cx="12310274" cy="1239908"/>
            <a:chOff x="-111760" y="-12724"/>
            <a:chExt cx="12310274" cy="1239908"/>
          </a:xfrm>
        </p:grpSpPr>
        <p:grpSp>
          <p:nvGrpSpPr>
            <p:cNvPr id="735" name="Google Shape;735;p21"/>
            <p:cNvGrpSpPr/>
            <p:nvPr/>
          </p:nvGrpSpPr>
          <p:grpSpPr>
            <a:xfrm>
              <a:off x="-111760" y="-12724"/>
              <a:ext cx="12310274" cy="1239908"/>
              <a:chOff x="-111760" y="-12724"/>
              <a:chExt cx="12310274" cy="1239908"/>
            </a:xfrm>
          </p:grpSpPr>
          <p:sp>
            <p:nvSpPr>
              <p:cNvPr id="736" name="Google Shape;736;p21"/>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7" name="Google Shape;737;p21"/>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38" name="Google Shape;738;p21"/>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Preliminary user needs for coastal resilience components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39" name="Google Shape;739;p21"/>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19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40" name="Google Shape;740;p21" descr="A person holding a large wave&#10;&#10;Description automatically generated"/>
            <p:cNvPicPr preferRelativeResize="0"/>
            <p:nvPr/>
          </p:nvPicPr>
          <p:blipFill rotWithShape="1">
            <a:blip r:embed="rId9">
              <a:alphaModFix/>
            </a:blip>
            <a:srcRect/>
            <a:stretch/>
          </p:blipFill>
          <p:spPr>
            <a:xfrm>
              <a:off x="10883376" y="0"/>
              <a:ext cx="1136906" cy="1136906"/>
            </a:xfrm>
            <a:prstGeom prst="rect">
              <a:avLst/>
            </a:prstGeom>
            <a:noFill/>
            <a:ln>
              <a:noFill/>
            </a:ln>
          </p:spPr>
        </p:pic>
      </p:grpSp>
      <p:sp>
        <p:nvSpPr>
          <p:cNvPr id="741" name="Google Shape;741;p21"/>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22"/>
          <p:cNvSpPr/>
          <p:nvPr/>
        </p:nvSpPr>
        <p:spPr>
          <a:xfrm>
            <a:off x="6513" y="1161108"/>
            <a:ext cx="12178974" cy="4633394"/>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7" name="Google Shape;747;p22"/>
          <p:cNvSpPr txBox="1"/>
          <p:nvPr/>
        </p:nvSpPr>
        <p:spPr>
          <a:xfrm>
            <a:off x="1813422" y="6194766"/>
            <a:ext cx="957300" cy="3078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8" name="Google Shape;748;p22"/>
          <p:cNvSpPr/>
          <p:nvPr/>
        </p:nvSpPr>
        <p:spPr>
          <a:xfrm>
            <a:off x="-2381" y="1168297"/>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9" name="Google Shape;749;p22"/>
          <p:cNvSpPr/>
          <p:nvPr/>
        </p:nvSpPr>
        <p:spPr>
          <a:xfrm>
            <a:off x="-2381" y="5861274"/>
            <a:ext cx="12194400" cy="58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0" name="Google Shape;750;p22"/>
          <p:cNvSpPr/>
          <p:nvPr/>
        </p:nvSpPr>
        <p:spPr>
          <a:xfrm>
            <a:off x="247135" y="5865236"/>
            <a:ext cx="329400" cy="68100"/>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51" name="Google Shape;751;p22"/>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10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52" name="Google Shape;752;p22"/>
          <p:cNvGrpSpPr/>
          <p:nvPr/>
        </p:nvGrpSpPr>
        <p:grpSpPr>
          <a:xfrm>
            <a:off x="-2381" y="5919891"/>
            <a:ext cx="12192000" cy="976064"/>
            <a:chOff x="-2381" y="5919891"/>
            <a:chExt cx="12192000" cy="976064"/>
          </a:xfrm>
        </p:grpSpPr>
        <p:sp>
          <p:nvSpPr>
            <p:cNvPr id="753" name="Google Shape;753;p22"/>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754" name="Google Shape;754;p22"/>
            <p:cNvPicPr preferRelativeResize="0"/>
            <p:nvPr/>
          </p:nvPicPr>
          <p:blipFill rotWithShape="1">
            <a:blip r:embed="rId3">
              <a:alphaModFix/>
            </a:blip>
            <a:srcRect l="43450"/>
            <a:stretch/>
          </p:blipFill>
          <p:spPr>
            <a:xfrm>
              <a:off x="1521435" y="5919891"/>
              <a:ext cx="1563807" cy="965167"/>
            </a:xfrm>
            <a:prstGeom prst="rect">
              <a:avLst/>
            </a:prstGeom>
            <a:noFill/>
            <a:ln>
              <a:noFill/>
            </a:ln>
          </p:spPr>
        </p:pic>
        <p:pic>
          <p:nvPicPr>
            <p:cNvPr id="755" name="Google Shape;755;p22"/>
            <p:cNvPicPr preferRelativeResize="0"/>
            <p:nvPr/>
          </p:nvPicPr>
          <p:blipFill rotWithShape="1">
            <a:blip r:embed="rId4">
              <a:alphaModFix/>
            </a:blip>
            <a:srcRect/>
            <a:stretch/>
          </p:blipFill>
          <p:spPr>
            <a:xfrm>
              <a:off x="309586" y="6024414"/>
              <a:ext cx="1125167" cy="673829"/>
            </a:xfrm>
            <a:prstGeom prst="rect">
              <a:avLst/>
            </a:prstGeom>
            <a:noFill/>
            <a:ln>
              <a:noFill/>
            </a:ln>
          </p:spPr>
        </p:pic>
        <p:pic>
          <p:nvPicPr>
            <p:cNvPr id="756" name="Google Shape;756;p22"/>
            <p:cNvPicPr preferRelativeResize="0"/>
            <p:nvPr/>
          </p:nvPicPr>
          <p:blipFill rotWithShape="1">
            <a:blip r:embed="rId5">
              <a:alphaModFix/>
            </a:blip>
            <a:srcRect l="43359" t="-1340" r="235" b="1339"/>
            <a:stretch/>
          </p:blipFill>
          <p:spPr>
            <a:xfrm>
              <a:off x="3085242" y="6032191"/>
              <a:ext cx="1611180" cy="778429"/>
            </a:xfrm>
            <a:prstGeom prst="rect">
              <a:avLst/>
            </a:prstGeom>
            <a:noFill/>
            <a:ln>
              <a:noFill/>
            </a:ln>
          </p:spPr>
        </p:pic>
      </p:grpSp>
      <p:grpSp>
        <p:nvGrpSpPr>
          <p:cNvPr id="757" name="Google Shape;757;p22"/>
          <p:cNvGrpSpPr/>
          <p:nvPr/>
        </p:nvGrpSpPr>
        <p:grpSpPr>
          <a:xfrm>
            <a:off x="-111760" y="-12724"/>
            <a:ext cx="12310274" cy="1239908"/>
            <a:chOff x="-111760" y="-12724"/>
            <a:chExt cx="12310274" cy="1239908"/>
          </a:xfrm>
        </p:grpSpPr>
        <p:grpSp>
          <p:nvGrpSpPr>
            <p:cNvPr id="758" name="Google Shape;758;p22"/>
            <p:cNvGrpSpPr/>
            <p:nvPr/>
          </p:nvGrpSpPr>
          <p:grpSpPr>
            <a:xfrm>
              <a:off x="-111760" y="-12724"/>
              <a:ext cx="12310274" cy="1239908"/>
              <a:chOff x="-111760" y="-12724"/>
              <a:chExt cx="12310274" cy="1239908"/>
            </a:xfrm>
          </p:grpSpPr>
          <p:sp>
            <p:nvSpPr>
              <p:cNvPr id="759" name="Google Shape;759;p22"/>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0" name="Google Shape;760;p22"/>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1" name="Google Shape;761;p22"/>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WG6 White Paper in synthesis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62" name="Google Shape;762;p22"/>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20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763" name="Google Shape;763;p22" descr="A person holding a large wave&#10;&#10;Description automatically generated"/>
            <p:cNvPicPr preferRelativeResize="0"/>
            <p:nvPr/>
          </p:nvPicPr>
          <p:blipFill rotWithShape="1">
            <a:blip r:embed="rId6">
              <a:alphaModFix/>
            </a:blip>
            <a:srcRect/>
            <a:stretch/>
          </p:blipFill>
          <p:spPr>
            <a:xfrm>
              <a:off x="10883376" y="0"/>
              <a:ext cx="1136906" cy="1136906"/>
            </a:xfrm>
            <a:prstGeom prst="rect">
              <a:avLst/>
            </a:prstGeom>
            <a:noFill/>
            <a:ln>
              <a:noFill/>
            </a:ln>
          </p:spPr>
        </p:pic>
      </p:grpSp>
      <p:grpSp>
        <p:nvGrpSpPr>
          <p:cNvPr id="764" name="Google Shape;764;p22"/>
          <p:cNvGrpSpPr/>
          <p:nvPr/>
        </p:nvGrpSpPr>
        <p:grpSpPr>
          <a:xfrm>
            <a:off x="576540" y="768471"/>
            <a:ext cx="11195499" cy="5418667"/>
            <a:chOff x="5" y="0"/>
            <a:chExt cx="11195499" cy="5418667"/>
          </a:xfrm>
        </p:grpSpPr>
        <p:sp>
          <p:nvSpPr>
            <p:cNvPr id="765" name="Google Shape;765;p22"/>
            <p:cNvSpPr/>
            <p:nvPr/>
          </p:nvSpPr>
          <p:spPr>
            <a:xfrm>
              <a:off x="5" y="0"/>
              <a:ext cx="11195499" cy="5418667"/>
            </a:xfrm>
            <a:prstGeom prst="rightArrow">
              <a:avLst>
                <a:gd name="adj1" fmla="val 50000"/>
                <a:gd name="adj2" fmla="val 50000"/>
              </a:avLst>
            </a:prstGeom>
            <a:solidFill>
              <a:srgbClr val="1E4E7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22"/>
            <p:cNvSpPr/>
            <p:nvPr/>
          </p:nvSpPr>
          <p:spPr>
            <a:xfrm>
              <a:off x="60387" y="1625600"/>
              <a:ext cx="2486189" cy="2167466"/>
            </a:xfrm>
            <a:prstGeom prst="roundRect">
              <a:avLst>
                <a:gd name="adj" fmla="val 16667"/>
              </a:avLst>
            </a:prstGeom>
            <a:solidFill>
              <a:srgbClr val="599B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22"/>
            <p:cNvSpPr txBox="1"/>
            <p:nvPr/>
          </p:nvSpPr>
          <p:spPr>
            <a:xfrm>
              <a:off x="166194" y="1731407"/>
              <a:ext cx="2274575" cy="1955852"/>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Key Outcomes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4138" marR="0" lvl="0" indent="-84138" algn="l" defTabSz="914400" rtl="0" eaLnBrk="1" fontAlgn="auto" latinLnBrk="0" hangingPunct="1">
                <a:lnSpc>
                  <a:spcPct val="90000"/>
                </a:lnSpc>
                <a:spcBef>
                  <a:spcPts val="700"/>
                </a:spcBef>
                <a:spcAft>
                  <a:spcPts val="0"/>
                </a:spcAft>
                <a:buClr>
                  <a:srgbClr val="FFFFFF"/>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 Design and implement ‘people-centred’ multi-hazard early warning systems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4138" marR="0" lvl="0" indent="-84138" algn="l" defTabSz="914400" rtl="0" eaLnBrk="1" fontAlgn="auto" latinLnBrk="0" hangingPunct="1">
                <a:lnSpc>
                  <a:spcPct val="90000"/>
                </a:lnSpc>
                <a:spcBef>
                  <a:spcPts val="490"/>
                </a:spcBef>
                <a:spcAft>
                  <a:spcPts val="0"/>
                </a:spcAft>
                <a:buClr>
                  <a:srgbClr val="FFFFFF"/>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Arial"/>
                  <a:ea typeface="Arial"/>
                  <a:cs typeface="Arial"/>
                  <a:sym typeface="Arial"/>
                </a:rPr>
                <a:t>- Design and demonstrate innovative adaptation planning strategies</a:t>
              </a: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8" name="Google Shape;768;p22"/>
            <p:cNvSpPr/>
            <p:nvPr/>
          </p:nvSpPr>
          <p:spPr>
            <a:xfrm>
              <a:off x="2725271" y="1625600"/>
              <a:ext cx="2486189" cy="2167466"/>
            </a:xfrm>
            <a:prstGeom prst="roundRect">
              <a:avLst>
                <a:gd name="adj" fmla="val 16667"/>
              </a:avLst>
            </a:prstGeom>
            <a:solidFill>
              <a:srgbClr val="50C9B6"/>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22"/>
            <p:cNvSpPr txBox="1"/>
            <p:nvPr/>
          </p:nvSpPr>
          <p:spPr>
            <a:xfrm>
              <a:off x="2831078" y="1731407"/>
              <a:ext cx="2274575" cy="1955852"/>
            </a:xfrm>
            <a:prstGeom prst="rect">
              <a:avLst/>
            </a:prstGeom>
            <a:noFill/>
            <a:ln>
              <a:noFill/>
            </a:ln>
          </p:spPr>
          <p:txBody>
            <a:bodyPr spcFirstLastPara="1" wrap="square" lIns="76200" tIns="76200" rIns="76200" bIns="76200"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2000"/>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Arial"/>
                  <a:cs typeface="Arial"/>
                  <a:sym typeface="Arial"/>
                </a:rPr>
                <a:t>Challenges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4138" marR="0" lvl="0" indent="-84138" algn="l" defTabSz="914400" rtl="0" eaLnBrk="1" fontAlgn="auto" latinLnBrk="0" hangingPunct="1">
                <a:lnSpc>
                  <a:spcPct val="90000"/>
                </a:lnSpc>
                <a:spcBef>
                  <a:spcPts val="700"/>
                </a:spcBef>
                <a:spcAft>
                  <a:spcPts val="0"/>
                </a:spcAft>
                <a:buClr>
                  <a:srgbClr val="FFFFFF"/>
                </a:buClr>
                <a:buSzPts val="1500"/>
                <a:buFont typeface="Arial"/>
                <a:buNone/>
                <a:tabLst/>
                <a:defRPr/>
              </a:pPr>
              <a:r>
                <a:rPr kumimoji="0" lang="en-US" sz="1500" b="0" i="0" u="none" strike="noStrike" kern="0" cap="none" spc="0" normalizeH="0" baseline="0" noProof="0">
                  <a:ln>
                    <a:noFill/>
                  </a:ln>
                  <a:solidFill>
                    <a:srgbClr val="FFFFFF"/>
                  </a:solidFill>
                  <a:effectLst/>
                  <a:uLnTx/>
                  <a:uFillTx/>
                  <a:latin typeface="Arial"/>
                  <a:ea typeface="Arial"/>
                  <a:cs typeface="Arial"/>
                  <a:sym typeface="Arial"/>
                </a:rPr>
                <a:t>- Adopting a multi-hazard framework involves dealing with complex technologies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4138" marR="0" lvl="0" indent="-84138" algn="l" defTabSz="914400" rtl="0" eaLnBrk="1" fontAlgn="auto" latinLnBrk="0" hangingPunct="1">
                <a:lnSpc>
                  <a:spcPct val="90000"/>
                </a:lnSpc>
                <a:spcBef>
                  <a:spcPts val="525"/>
                </a:spcBef>
                <a:spcAft>
                  <a:spcPts val="0"/>
                </a:spcAft>
                <a:buClr>
                  <a:srgbClr val="FFFFFF"/>
                </a:buClr>
                <a:buSzPts val="1500"/>
                <a:buFont typeface="Arial"/>
                <a:buNone/>
                <a:tabLst/>
                <a:defRPr/>
              </a:pPr>
              <a:r>
                <a:rPr kumimoji="0" lang="en-US" sz="1500" b="0" i="0" u="none" strike="noStrike" kern="0" cap="none" spc="0" normalizeH="0" baseline="0" noProof="0">
                  <a:ln>
                    <a:noFill/>
                  </a:ln>
                  <a:solidFill>
                    <a:srgbClr val="FFFFFF"/>
                  </a:solidFill>
                  <a:effectLst/>
                  <a:uLnTx/>
                  <a:uFillTx/>
                  <a:latin typeface="Arial"/>
                  <a:ea typeface="Arial"/>
                  <a:cs typeface="Arial"/>
                  <a:sym typeface="Arial"/>
                </a:rPr>
                <a:t>- Ocean hazards have important cascading effects not yet fully understood</a:t>
              </a: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0" name="Google Shape;770;p22"/>
            <p:cNvSpPr/>
            <p:nvPr/>
          </p:nvSpPr>
          <p:spPr>
            <a:xfrm>
              <a:off x="5418328" y="1625600"/>
              <a:ext cx="2486189" cy="2167466"/>
            </a:xfrm>
            <a:prstGeom prst="roundRect">
              <a:avLst>
                <a:gd name="adj" fmla="val 16667"/>
              </a:avLst>
            </a:prstGeom>
            <a:solidFill>
              <a:srgbClr val="7B7B7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22"/>
            <p:cNvSpPr txBox="1"/>
            <p:nvPr/>
          </p:nvSpPr>
          <p:spPr>
            <a:xfrm>
              <a:off x="5524135" y="1731407"/>
              <a:ext cx="2274575" cy="1955852"/>
            </a:xfrm>
            <a:prstGeom prst="rect">
              <a:avLst/>
            </a:prstGeom>
            <a:noFill/>
            <a:ln>
              <a:noFill/>
            </a:ln>
          </p:spPr>
          <p:txBody>
            <a:bodyPr spcFirstLastPara="1" wrap="square" lIns="68575" tIns="68575" rIns="68575" bIns="68575" anchor="ctr"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Recommendations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630"/>
                </a:spcBef>
                <a:spcAft>
                  <a:spcPts val="0"/>
                </a:spcAft>
                <a:buClr>
                  <a:srgbClr val="FFFFFF"/>
                </a:buClr>
                <a:buSzPts val="1500"/>
                <a:buFont typeface="Arial"/>
                <a:buNone/>
                <a:tabLst/>
                <a:defRPr/>
              </a:pPr>
              <a:r>
                <a:rPr kumimoji="0" lang="en-US" sz="1500" b="0" i="0" u="none" strike="noStrike" kern="0" cap="none" spc="0" normalizeH="0" baseline="0" noProof="0">
                  <a:ln>
                    <a:noFill/>
                  </a:ln>
                  <a:solidFill>
                    <a:srgbClr val="FFFFFF"/>
                  </a:solidFill>
                  <a:effectLst/>
                  <a:uLnTx/>
                  <a:uFillTx/>
                  <a:latin typeface="Arial"/>
                  <a:ea typeface="Arial"/>
                  <a:cs typeface="Arial"/>
                  <a:sym typeface="Arial"/>
                </a:rPr>
                <a:t>- Utilize a risk framework instead of solely relying on a hazard-based approach</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90000"/>
                </a:lnSpc>
                <a:spcBef>
                  <a:spcPts val="525"/>
                </a:spcBef>
                <a:spcAft>
                  <a:spcPts val="0"/>
                </a:spcAft>
                <a:buClr>
                  <a:srgbClr val="FFFFFF"/>
                </a:buClr>
                <a:buSzPts val="1500"/>
                <a:buFont typeface="Arial"/>
                <a:buNone/>
                <a:tabLst/>
                <a:defRPr/>
              </a:pPr>
              <a:r>
                <a:rPr kumimoji="0" lang="en-US" sz="1500" b="0" i="0" u="none" strike="noStrike" kern="0" cap="none" spc="0" normalizeH="0" baseline="0" noProof="0">
                  <a:ln>
                    <a:noFill/>
                  </a:ln>
                  <a:solidFill>
                    <a:srgbClr val="FFFFFF"/>
                  </a:solidFill>
                  <a:effectLst/>
                  <a:uLnTx/>
                  <a:uFillTx/>
                  <a:latin typeface="Arial"/>
                  <a:ea typeface="Arial"/>
                  <a:cs typeface="Arial"/>
                  <a:sym typeface="Arial"/>
                </a:rPr>
                <a:t>- Focus on technologies that remove barriers to rapid innovation uptake</a:t>
              </a:r>
              <a:endParaRPr kumimoji="0" sz="15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72" name="Google Shape;772;p22"/>
            <p:cNvSpPr/>
            <p:nvPr/>
          </p:nvSpPr>
          <p:spPr>
            <a:xfrm>
              <a:off x="8092825" y="1625600"/>
              <a:ext cx="2486189" cy="2167466"/>
            </a:xfrm>
            <a:prstGeom prst="roundRect">
              <a:avLst>
                <a:gd name="adj" fmla="val 16667"/>
              </a:avLst>
            </a:prstGeom>
            <a:solidFill>
              <a:srgbClr val="54813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22"/>
            <p:cNvSpPr txBox="1"/>
            <p:nvPr/>
          </p:nvSpPr>
          <p:spPr>
            <a:xfrm>
              <a:off x="8198632" y="1731407"/>
              <a:ext cx="2274575" cy="1955852"/>
            </a:xfrm>
            <a:prstGeom prst="rect">
              <a:avLst/>
            </a:prstGeom>
            <a:noFill/>
            <a:ln>
              <a:noFill/>
            </a:ln>
          </p:spPr>
          <p:txBody>
            <a:bodyPr spcFirstLastPara="1" wrap="square" lIns="68575" tIns="68575" rIns="68575" bIns="68575" anchor="ctr" anchorCtr="0">
              <a:noAutofit/>
            </a:bodyPr>
            <a:lstStyle/>
            <a:p>
              <a:pPr marL="0" marR="0" lvl="0" indent="0" algn="l" defTabSz="914400" rtl="0" eaLnBrk="1" fontAlgn="auto" latinLnBrk="0" hangingPunct="1">
                <a:lnSpc>
                  <a:spcPct val="9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Expected impacts</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a:p>
              <a:pPr marL="84138" marR="0" lvl="0" indent="-84138" algn="l" defTabSz="914400" rtl="0" eaLnBrk="1" fontAlgn="auto" latinLnBrk="0" hangingPunct="1">
                <a:lnSpc>
                  <a:spcPct val="90000"/>
                </a:lnSpc>
                <a:spcBef>
                  <a:spcPts val="630"/>
                </a:spcBef>
                <a:spcAft>
                  <a:spcPts val="0"/>
                </a:spcAft>
                <a:buClr>
                  <a:srgbClr val="FFFFFF"/>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Arial"/>
                  <a:ea typeface="Arial"/>
                  <a:cs typeface="Arial"/>
                  <a:sym typeface="Arial"/>
                </a:rPr>
                <a:t>- Reconceptualization of challenge 6 within the framework of risk assessment and management strategies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84138" marR="0" lvl="0" indent="-84138" algn="l" defTabSz="914400" rtl="0" eaLnBrk="1" fontAlgn="auto" latinLnBrk="0" hangingPunct="1">
                <a:lnSpc>
                  <a:spcPct val="90000"/>
                </a:lnSpc>
                <a:spcBef>
                  <a:spcPts val="455"/>
                </a:spcBef>
                <a:spcAft>
                  <a:spcPts val="0"/>
                </a:spcAft>
                <a:buClr>
                  <a:srgbClr val="FFFFFF"/>
                </a:buClr>
                <a:buSzPts val="1300"/>
                <a:buFont typeface="Arial"/>
                <a:buNone/>
                <a:tabLst/>
                <a:defRPr/>
              </a:pPr>
              <a:r>
                <a:rPr kumimoji="0" lang="en-US" sz="1300" b="0" i="0" u="none" strike="noStrike" kern="0" cap="none" spc="0" normalizeH="0" baseline="0" noProof="0">
                  <a:ln>
                    <a:noFill/>
                  </a:ln>
                  <a:solidFill>
                    <a:srgbClr val="FFFFFF"/>
                  </a:solidFill>
                  <a:effectLst/>
                  <a:uLnTx/>
                  <a:uFillTx/>
                  <a:latin typeface="Arial"/>
                  <a:ea typeface="Arial"/>
                  <a:cs typeface="Arial"/>
                  <a:sym typeface="Arial"/>
                </a:rPr>
                <a:t>- Establishment of an evaluation matrix to be used to measure and assess progress.</a:t>
              </a:r>
              <a:endParaRPr kumimoji="0" sz="1300" b="1" i="0" u="none" strike="noStrike" kern="0" cap="none" spc="0" normalizeH="0" baseline="0" noProof="0">
                <a:ln>
                  <a:noFill/>
                </a:ln>
                <a:solidFill>
                  <a:srgbClr val="FFFFFF"/>
                </a:solidFill>
                <a:effectLst/>
                <a:uLnTx/>
                <a:uFillTx/>
                <a:latin typeface="Arial"/>
                <a:ea typeface="Arial"/>
                <a:cs typeface="Arial"/>
                <a:sym typeface="Arial"/>
              </a:endParaRPr>
            </a:p>
          </p:txBody>
        </p:sp>
      </p:grpSp>
      <p:sp>
        <p:nvSpPr>
          <p:cNvPr id="774" name="Google Shape;774;p22"/>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27"/>
          <p:cNvSpPr/>
          <p:nvPr/>
        </p:nvSpPr>
        <p:spPr>
          <a:xfrm>
            <a:off x="7727574" y="1234581"/>
            <a:ext cx="4484652" cy="4630654"/>
          </a:xfrm>
          <a:prstGeom prst="rect">
            <a:avLst/>
          </a:prstGeom>
          <a:solidFill>
            <a:srgbClr val="005C6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23" name="Google Shape;923;p27"/>
          <p:cNvPicPr preferRelativeResize="0"/>
          <p:nvPr/>
        </p:nvPicPr>
        <p:blipFill rotWithShape="1">
          <a:blip r:embed="rId3">
            <a:alphaModFix/>
          </a:blip>
          <a:srcRect l="11872" t="15941"/>
          <a:stretch/>
        </p:blipFill>
        <p:spPr>
          <a:xfrm>
            <a:off x="7727574" y="1230444"/>
            <a:ext cx="4585513" cy="4353404"/>
          </a:xfrm>
          <a:prstGeom prst="rect">
            <a:avLst/>
          </a:prstGeom>
          <a:noFill/>
          <a:ln>
            <a:noFill/>
          </a:ln>
        </p:spPr>
      </p:pic>
      <p:sp>
        <p:nvSpPr>
          <p:cNvPr id="924" name="Google Shape;924;p27"/>
          <p:cNvSpPr/>
          <p:nvPr/>
        </p:nvSpPr>
        <p:spPr>
          <a:xfrm>
            <a:off x="1781928" y="6211242"/>
            <a:ext cx="1020279" cy="348039"/>
          </a:xfrm>
          <a:prstGeom prst="rect">
            <a:avLst/>
          </a:prstGeom>
          <a:no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5" name="Google Shape;925;p27"/>
          <p:cNvSpPr/>
          <p:nvPr/>
        </p:nvSpPr>
        <p:spPr>
          <a:xfrm>
            <a:off x="-2381" y="5861274"/>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6" name="Google Shape;926;p27"/>
          <p:cNvSpPr/>
          <p:nvPr/>
        </p:nvSpPr>
        <p:spPr>
          <a:xfrm>
            <a:off x="247135" y="5865236"/>
            <a:ext cx="329514" cy="68055"/>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7" name="Google Shape;927;p27"/>
          <p:cNvSpPr/>
          <p:nvPr/>
        </p:nvSpPr>
        <p:spPr>
          <a:xfrm>
            <a:off x="-2381" y="1168297"/>
            <a:ext cx="12194380" cy="5888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28" name="Google Shape;928;p27"/>
          <p:cNvSpPr txBox="1"/>
          <p:nvPr/>
        </p:nvSpPr>
        <p:spPr>
          <a:xfrm>
            <a:off x="719250" y="-819687"/>
            <a:ext cx="9383100" cy="7695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700"/>
              <a:buFont typeface="Calibri"/>
              <a:buNone/>
              <a:tabLst/>
              <a:defRPr/>
            </a:pPr>
            <a:r>
              <a:rPr kumimoji="0" lang="en-US" sz="1700" b="0" i="0" u="none" strike="noStrike" kern="0" cap="none" spc="0" normalizeH="0" baseline="0" noProof="0">
                <a:ln>
                  <a:noFill/>
                </a:ln>
                <a:solidFill>
                  <a:srgbClr val="FFFFFF"/>
                </a:solidFill>
                <a:effectLst/>
                <a:uLnTx/>
                <a:uFillTx/>
                <a:latin typeface="Calibri"/>
                <a:ea typeface="Calibri"/>
                <a:cs typeface="Calibri"/>
                <a:sym typeface="Calibri"/>
              </a:rPr>
              <a:t>17| CHALLENGE 6 WHITE PAPER</a:t>
            </a:r>
            <a:endParaRPr kumimoji="0" sz="1700" b="0" i="0" u="none" strike="noStrike" kern="0" cap="none" spc="0" normalizeH="0" baseline="0" noProof="0">
              <a:ln>
                <a:noFill/>
              </a:ln>
              <a:solidFill>
                <a:srgbClr val="FFFFFF"/>
              </a:solidFill>
              <a:effectLst/>
              <a:uLnTx/>
              <a:uFillTx/>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FFFFFF"/>
              </a:buClr>
              <a:buSzPts val="2700"/>
              <a:buFont typeface="Calibri"/>
              <a:buNone/>
              <a:tabLst/>
              <a:defRPr/>
            </a:pPr>
            <a:r>
              <a:rPr kumimoji="0" lang="en-US" sz="2700" b="1" i="0" u="none" strike="noStrike" kern="0" cap="none" spc="0" normalizeH="0" baseline="0" noProof="0">
                <a:ln>
                  <a:noFill/>
                </a:ln>
                <a:solidFill>
                  <a:srgbClr val="FFFFFF"/>
                </a:solidFill>
                <a:effectLst/>
                <a:uLnTx/>
                <a:uFillTx/>
                <a:latin typeface="Calibri"/>
                <a:ea typeface="Calibri"/>
                <a:cs typeface="Calibri"/>
                <a:sym typeface="Calibri"/>
              </a:rPr>
              <a:t>CONTACT</a:t>
            </a: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9" name="Google Shape;929;p27"/>
          <p:cNvSpPr txBox="1"/>
          <p:nvPr/>
        </p:nvSpPr>
        <p:spPr>
          <a:xfrm>
            <a:off x="8134557" y="1320695"/>
            <a:ext cx="3904800"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120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WHITE PAPER REVIEW WEBINAR</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1200"/>
              </a:spcBef>
              <a:spcAft>
                <a:spcPts val="1200"/>
              </a:spcAft>
              <a:buClr>
                <a:srgbClr val="FFFFFF"/>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January 22 to February 22</a:t>
            </a:r>
            <a:endParaRPr kumimoji="0" sz="12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0" name="Google Shape;930;p27"/>
          <p:cNvSpPr/>
          <p:nvPr/>
        </p:nvSpPr>
        <p:spPr>
          <a:xfrm>
            <a:off x="8252050" y="2337804"/>
            <a:ext cx="3537800" cy="1009939"/>
          </a:xfrm>
          <a:prstGeom prst="roundRect">
            <a:avLst>
              <a:gd name="adj" fmla="val 16667"/>
            </a:avLst>
          </a:prstGeom>
          <a:solidFill>
            <a:srgbClr val="E2A91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E2A914"/>
              </a:solidFill>
              <a:effectLst/>
              <a:uLnTx/>
              <a:uFillTx/>
              <a:latin typeface="Calibri"/>
              <a:ea typeface="Calibri"/>
              <a:cs typeface="Calibri"/>
              <a:sym typeface="Calibri"/>
            </a:endParaRPr>
          </a:p>
        </p:txBody>
      </p:sp>
      <p:sp>
        <p:nvSpPr>
          <p:cNvPr id="931" name="Google Shape;931;p27"/>
          <p:cNvSpPr txBox="1"/>
          <p:nvPr/>
        </p:nvSpPr>
        <p:spPr>
          <a:xfrm>
            <a:off x="8319567" y="2158842"/>
            <a:ext cx="3465300" cy="144805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15000"/>
              </a:lnSpc>
              <a:spcBef>
                <a:spcPts val="1200"/>
              </a:spcBef>
              <a:spcAft>
                <a:spcPts val="1200"/>
              </a:spcAft>
              <a:buClr>
                <a:srgbClr val="FFFFFF"/>
              </a:buClr>
              <a:buSzPts val="1800"/>
              <a:buFont typeface="Arial"/>
              <a:buNone/>
              <a:tabLst/>
              <a:defRPr/>
            </a:pPr>
            <a:r>
              <a:rPr kumimoji="0" lang="en-US" sz="1800" b="0" i="0" u="none" strike="noStrike" kern="0" cap="none" spc="0" normalizeH="0" baseline="0" noProof="0" dirty="0">
                <a:ln>
                  <a:noFill/>
                </a:ln>
                <a:solidFill>
                  <a:srgbClr val="FFFFFF"/>
                </a:solidFill>
                <a:effectLst/>
                <a:uLnTx/>
                <a:uFillTx/>
                <a:latin typeface="Arial"/>
                <a:ea typeface="Arial"/>
                <a:cs typeface="Arial"/>
                <a:sym typeface="Arial"/>
              </a:rPr>
              <a:t>https://</a:t>
            </a:r>
            <a:r>
              <a:rPr kumimoji="0" lang="en-US" sz="1800" b="0" i="0" u="none" strike="noStrike" kern="0" cap="none" spc="0" normalizeH="0" baseline="0" noProof="0" dirty="0" err="1">
                <a:ln>
                  <a:noFill/>
                </a:ln>
                <a:solidFill>
                  <a:srgbClr val="FFFFFF"/>
                </a:solidFill>
                <a:effectLst/>
                <a:uLnTx/>
                <a:uFillTx/>
                <a:latin typeface="Arial"/>
                <a:ea typeface="Arial"/>
                <a:cs typeface="Arial"/>
                <a:sym typeface="Arial"/>
              </a:rPr>
              <a:t>oceandecade.org</a:t>
            </a:r>
            <a:r>
              <a:rPr kumimoji="0" lang="en-US" sz="1800" b="0" i="0" u="none" strike="noStrike" kern="0" cap="none" spc="0" normalizeH="0" baseline="0" noProof="0" dirty="0">
                <a:ln>
                  <a:noFill/>
                </a:ln>
                <a:solidFill>
                  <a:srgbClr val="FFFFFF"/>
                </a:solidFill>
                <a:effectLst/>
                <a:uLnTx/>
                <a:uFillTx/>
                <a:latin typeface="Arial"/>
                <a:ea typeface="Arial"/>
                <a:cs typeface="Arial"/>
                <a:sym typeface="Arial"/>
              </a:rPr>
              <a:t>/news/vision2030-white-papers-review-process/</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32" name="Google Shape;932;p27"/>
          <p:cNvSpPr txBox="1"/>
          <p:nvPr/>
        </p:nvSpPr>
        <p:spPr>
          <a:xfrm>
            <a:off x="8149950" y="4023425"/>
            <a:ext cx="3639900" cy="2123628"/>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Arial"/>
                <a:cs typeface="Arial"/>
                <a:sym typeface="Arial"/>
              </a:rPr>
              <a:t>Nadia Pinardi</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0" i="0" u="none" strike="noStrike" kern="0" cap="none" spc="0" normalizeH="0" baseline="0" noProof="0" dirty="0" err="1">
                <a:ln>
                  <a:noFill/>
                </a:ln>
                <a:solidFill>
                  <a:srgbClr val="FFFFFF"/>
                </a:solidFill>
                <a:effectLst/>
                <a:uLnTx/>
                <a:uFillTx/>
                <a:latin typeface="Arial"/>
                <a:ea typeface="Arial"/>
                <a:cs typeface="Arial"/>
                <a:sym typeface="Arial"/>
              </a:rPr>
              <a:t>nadia.pinardi@unibo.it</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dirty="0">
                <a:ln>
                  <a:noFill/>
                </a:ln>
                <a:solidFill>
                  <a:srgbClr val="FFFFFF"/>
                </a:solidFill>
                <a:effectLst/>
                <a:uLnTx/>
                <a:uFillTx/>
                <a:latin typeface="Arial"/>
                <a:ea typeface="Arial"/>
                <a:cs typeface="Arial"/>
                <a:sym typeface="Arial"/>
              </a:rPr>
              <a:t>Srinivasa Kumar </a:t>
            </a:r>
            <a:r>
              <a:rPr kumimoji="0" lang="en-US" sz="1800" b="1" i="0" u="none" strike="noStrike" kern="0" cap="none" spc="0" normalizeH="0" baseline="0" noProof="0" dirty="0" err="1">
                <a:ln>
                  <a:noFill/>
                </a:ln>
                <a:solidFill>
                  <a:srgbClr val="FFFFFF"/>
                </a:solidFill>
                <a:effectLst/>
                <a:uLnTx/>
                <a:uFillTx/>
                <a:latin typeface="Arial"/>
                <a:ea typeface="Arial"/>
                <a:cs typeface="Arial"/>
                <a:sym typeface="Arial"/>
              </a:rPr>
              <a:t>Tummala</a:t>
            </a:r>
            <a:endParaRPr kumimoji="0" sz="18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lang="en-US" kern="0" dirty="0">
                <a:solidFill>
                  <a:srgbClr val="FFFFFF"/>
                </a:solidFill>
                <a:latin typeface="Arial"/>
                <a:ea typeface="Arial"/>
                <a:cs typeface="Arial"/>
                <a:sym typeface="Arial"/>
              </a:rPr>
              <a:t>s</a:t>
            </a:r>
            <a:r>
              <a:rPr kumimoji="0" lang="en-US" sz="1800" b="0" i="0" u="none" strike="noStrike" kern="0" cap="none" spc="0" normalizeH="0" baseline="0" noProof="0" dirty="0" err="1">
                <a:ln>
                  <a:noFill/>
                </a:ln>
                <a:solidFill>
                  <a:srgbClr val="FFFFFF"/>
                </a:solidFill>
                <a:effectLst/>
                <a:uLnTx/>
                <a:uFillTx/>
                <a:latin typeface="Arial"/>
                <a:ea typeface="Arial"/>
                <a:cs typeface="Arial"/>
                <a:sym typeface="Arial"/>
              </a:rPr>
              <a:t>rinivas@incois.gov.in</a:t>
            </a: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1"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933" name="Google Shape;933;p27"/>
          <p:cNvSpPr txBox="1"/>
          <p:nvPr/>
        </p:nvSpPr>
        <p:spPr>
          <a:xfrm>
            <a:off x="8149950" y="3603550"/>
            <a:ext cx="3639900" cy="4617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CONTACTS:</a:t>
            </a:r>
            <a:endParaRPr kumimoji="0" sz="18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34" name="Google Shape;934;p27"/>
          <p:cNvSpPr txBox="1"/>
          <p:nvPr/>
        </p:nvSpPr>
        <p:spPr>
          <a:xfrm>
            <a:off x="8921013" y="6246825"/>
            <a:ext cx="2755500" cy="2769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t>CHALLENGE 10 WHITE PAPER</a:t>
            </a: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935" name="Google Shape;935;p27" descr="Coastal Resilience - Tetra Tech"/>
          <p:cNvPicPr preferRelativeResize="0"/>
          <p:nvPr/>
        </p:nvPicPr>
        <p:blipFill rotWithShape="1">
          <a:blip r:embed="rId4">
            <a:alphaModFix/>
          </a:blip>
          <a:srcRect/>
          <a:stretch/>
        </p:blipFill>
        <p:spPr>
          <a:xfrm>
            <a:off x="-8895" y="1227185"/>
            <a:ext cx="7776292" cy="4634090"/>
          </a:xfrm>
          <a:prstGeom prst="rect">
            <a:avLst/>
          </a:prstGeom>
          <a:noFill/>
          <a:ln>
            <a:noFill/>
          </a:ln>
        </p:spPr>
      </p:pic>
      <p:grpSp>
        <p:nvGrpSpPr>
          <p:cNvPr id="936" name="Google Shape;936;p27"/>
          <p:cNvGrpSpPr/>
          <p:nvPr/>
        </p:nvGrpSpPr>
        <p:grpSpPr>
          <a:xfrm>
            <a:off x="-2381" y="5919891"/>
            <a:ext cx="12192000" cy="976064"/>
            <a:chOff x="-2381" y="5919891"/>
            <a:chExt cx="12192000" cy="976064"/>
          </a:xfrm>
        </p:grpSpPr>
        <p:sp>
          <p:nvSpPr>
            <p:cNvPr id="937" name="Google Shape;937;p27"/>
            <p:cNvSpPr/>
            <p:nvPr/>
          </p:nvSpPr>
          <p:spPr>
            <a:xfrm>
              <a:off x="-2381" y="5923421"/>
              <a:ext cx="12192000" cy="972534"/>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938" name="Google Shape;938;p27"/>
            <p:cNvPicPr preferRelativeResize="0"/>
            <p:nvPr/>
          </p:nvPicPr>
          <p:blipFill rotWithShape="1">
            <a:blip r:embed="rId5">
              <a:alphaModFix/>
            </a:blip>
            <a:srcRect l="43450"/>
            <a:stretch/>
          </p:blipFill>
          <p:spPr>
            <a:xfrm>
              <a:off x="1521435" y="5919891"/>
              <a:ext cx="1563807" cy="965167"/>
            </a:xfrm>
            <a:prstGeom prst="rect">
              <a:avLst/>
            </a:prstGeom>
            <a:noFill/>
            <a:ln>
              <a:noFill/>
            </a:ln>
          </p:spPr>
        </p:pic>
        <p:pic>
          <p:nvPicPr>
            <p:cNvPr id="939" name="Google Shape;939;p27"/>
            <p:cNvPicPr preferRelativeResize="0"/>
            <p:nvPr/>
          </p:nvPicPr>
          <p:blipFill rotWithShape="1">
            <a:blip r:embed="rId6">
              <a:alphaModFix/>
            </a:blip>
            <a:srcRect/>
            <a:stretch/>
          </p:blipFill>
          <p:spPr>
            <a:xfrm>
              <a:off x="309586" y="6024414"/>
              <a:ext cx="1125167" cy="673829"/>
            </a:xfrm>
            <a:prstGeom prst="rect">
              <a:avLst/>
            </a:prstGeom>
            <a:noFill/>
            <a:ln>
              <a:noFill/>
            </a:ln>
          </p:spPr>
        </p:pic>
        <p:pic>
          <p:nvPicPr>
            <p:cNvPr id="940" name="Google Shape;940;p27"/>
            <p:cNvPicPr preferRelativeResize="0"/>
            <p:nvPr/>
          </p:nvPicPr>
          <p:blipFill rotWithShape="1">
            <a:blip r:embed="rId7">
              <a:alphaModFix/>
            </a:blip>
            <a:srcRect l="43359" t="-1340" r="235" b="1339"/>
            <a:stretch/>
          </p:blipFill>
          <p:spPr>
            <a:xfrm>
              <a:off x="3085242" y="6032191"/>
              <a:ext cx="1611180" cy="778429"/>
            </a:xfrm>
            <a:prstGeom prst="rect">
              <a:avLst/>
            </a:prstGeom>
            <a:noFill/>
            <a:ln>
              <a:noFill/>
            </a:ln>
          </p:spPr>
        </p:pic>
      </p:grpSp>
      <p:grpSp>
        <p:nvGrpSpPr>
          <p:cNvPr id="941" name="Google Shape;941;p27"/>
          <p:cNvGrpSpPr/>
          <p:nvPr/>
        </p:nvGrpSpPr>
        <p:grpSpPr>
          <a:xfrm>
            <a:off x="-111760" y="-12724"/>
            <a:ext cx="12310274" cy="1239908"/>
            <a:chOff x="-111760" y="-12724"/>
            <a:chExt cx="12310274" cy="1239908"/>
          </a:xfrm>
        </p:grpSpPr>
        <p:grpSp>
          <p:nvGrpSpPr>
            <p:cNvPr id="942" name="Google Shape;942;p27"/>
            <p:cNvGrpSpPr/>
            <p:nvPr/>
          </p:nvGrpSpPr>
          <p:grpSpPr>
            <a:xfrm>
              <a:off x="-111760" y="-12724"/>
              <a:ext cx="12310274" cy="1239908"/>
              <a:chOff x="-111760" y="-12724"/>
              <a:chExt cx="12310274" cy="1239908"/>
            </a:xfrm>
          </p:grpSpPr>
          <p:sp>
            <p:nvSpPr>
              <p:cNvPr id="943" name="Google Shape;943;p27"/>
              <p:cNvSpPr/>
              <p:nvPr/>
            </p:nvSpPr>
            <p:spPr>
              <a:xfrm>
                <a:off x="-111760" y="-12724"/>
                <a:ext cx="12310274" cy="1175639"/>
              </a:xfrm>
              <a:prstGeom prst="rect">
                <a:avLst/>
              </a:prstGeom>
              <a:solidFill>
                <a:srgbClr val="9183B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44" name="Google Shape;944;p27"/>
              <p:cNvSpPr/>
              <p:nvPr/>
            </p:nvSpPr>
            <p:spPr>
              <a:xfrm>
                <a:off x="247135" y="337751"/>
                <a:ext cx="329514" cy="889433"/>
              </a:xfrm>
              <a:prstGeom prst="rect">
                <a:avLst/>
              </a:prstGeom>
              <a:solidFill>
                <a:srgbClr val="0CA8DA"/>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945" name="Google Shape;945;p27"/>
              <p:cNvSpPr txBox="1"/>
              <p:nvPr/>
            </p:nvSpPr>
            <p:spPr>
              <a:xfrm>
                <a:off x="548368" y="318398"/>
                <a:ext cx="10360038"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700" b="0" i="0" u="none" strike="noStrike" kern="0" cap="none" spc="0" normalizeH="0" baseline="0" noProof="0">
                    <a:ln>
                      <a:noFill/>
                    </a:ln>
                    <a:solidFill>
                      <a:srgbClr val="FFFFFF"/>
                    </a:solidFill>
                    <a:effectLst/>
                    <a:uLnTx/>
                    <a:uFillTx/>
                    <a:latin typeface="Arial"/>
                    <a:ea typeface="Arial"/>
                    <a:cs typeface="Arial"/>
                    <a:sym typeface="Arial"/>
                  </a:rPr>
                  <a:t>2| CHALLENGE 6: INCREASE COMMUNITY RESILIENCE TO OCEAN HAZARDS</a:t>
                </a:r>
                <a:endParaRPr kumimoji="0" sz="17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2700"/>
                  <a:buFont typeface="Arial"/>
                  <a:buNone/>
                  <a:tabLst/>
                  <a:defRPr/>
                </a:pPr>
                <a:r>
                  <a:rPr kumimoji="0" lang="en-US" sz="2700" b="0" i="0" u="none" strike="noStrike" kern="0" cap="none" spc="0" normalizeH="0" baseline="0" noProof="0">
                    <a:ln>
                      <a:noFill/>
                    </a:ln>
                    <a:solidFill>
                      <a:srgbClr val="FFFFFF"/>
                    </a:solidFill>
                    <a:effectLst/>
                    <a:uLnTx/>
                    <a:uFillTx/>
                    <a:latin typeface="Arial"/>
                    <a:ea typeface="Arial"/>
                    <a:cs typeface="Arial"/>
                    <a:sym typeface="Arial"/>
                  </a:rPr>
                  <a:t>Contacts</a:t>
                </a: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46" name="Google Shape;946;p27"/>
              <p:cNvSpPr txBox="1"/>
              <p:nvPr/>
            </p:nvSpPr>
            <p:spPr>
              <a:xfrm>
                <a:off x="171718" y="328323"/>
                <a:ext cx="456480" cy="27699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a:ln>
                      <a:noFill/>
                    </a:ln>
                    <a:solidFill>
                      <a:srgbClr val="FFFFFF"/>
                    </a:solidFill>
                    <a:effectLst/>
                    <a:uLnTx/>
                    <a:uFillTx/>
                    <a:latin typeface="Arial"/>
                    <a:ea typeface="Arial"/>
                    <a:cs typeface="Arial"/>
                    <a:sym typeface="Arial"/>
                  </a:rPr>
                  <a:t>25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947" name="Google Shape;947;p27" descr="A person holding a large wave&#10;&#10;Description automatically generated"/>
            <p:cNvPicPr preferRelativeResize="0"/>
            <p:nvPr/>
          </p:nvPicPr>
          <p:blipFill rotWithShape="1">
            <a:blip r:embed="rId8">
              <a:alphaModFix/>
            </a:blip>
            <a:srcRect/>
            <a:stretch/>
          </p:blipFill>
          <p:spPr>
            <a:xfrm>
              <a:off x="10883376" y="0"/>
              <a:ext cx="1136906" cy="1136906"/>
            </a:xfrm>
            <a:prstGeom prst="rect">
              <a:avLst/>
            </a:prstGeom>
            <a:noFill/>
            <a:ln>
              <a:noFill/>
            </a:ln>
          </p:spPr>
        </p:pic>
      </p:grpSp>
      <p:sp>
        <p:nvSpPr>
          <p:cNvPr id="948" name="Google Shape;948;p27"/>
          <p:cNvSpPr txBox="1"/>
          <p:nvPr/>
        </p:nvSpPr>
        <p:spPr>
          <a:xfrm>
            <a:off x="8986367" y="6103950"/>
            <a:ext cx="3205633" cy="60016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Ocean Decade Vision 2030 Webinars</a:t>
            </a:r>
            <a:endParaRPr kumimoji="0" sz="11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1" i="0" u="none" strike="noStrike" kern="0" cap="none" spc="0" normalizeH="0" baseline="0" noProof="0">
                <a:ln>
                  <a:noFill/>
                </a:ln>
                <a:solidFill>
                  <a:srgbClr val="FFFFFF"/>
                </a:solidFill>
                <a:effectLst/>
                <a:uLnTx/>
                <a:uFillTx/>
                <a:latin typeface="Arial"/>
                <a:ea typeface="Arial"/>
                <a:cs typeface="Arial"/>
                <a:sym typeface="Arial"/>
              </a:rPr>
              <a:t>Session 3: Science and Solutions for a Safe and Predicted Ocean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4" name="Freeform 6">
            <a:extLst>
              <a:ext uri="{FF2B5EF4-FFF2-40B4-BE49-F238E27FC236}">
                <a16:creationId xmlns:a16="http://schemas.microsoft.com/office/drawing/2014/main" id="{70FFA424-278D-4545-90BA-07151469E5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 name="Title 1">
            <a:extLst>
              <a:ext uri="{FF2B5EF4-FFF2-40B4-BE49-F238E27FC236}">
                <a16:creationId xmlns:a16="http://schemas.microsoft.com/office/drawing/2014/main" id="{799EFDF7-7505-2A2D-AD07-6C773E102C2E}"/>
              </a:ext>
            </a:extLst>
          </p:cNvPr>
          <p:cNvSpPr txBox="1">
            <a:spLocks/>
          </p:cNvSpPr>
          <p:nvPr/>
        </p:nvSpPr>
        <p:spPr>
          <a:xfrm>
            <a:off x="810002" y="639097"/>
            <a:ext cx="4961534" cy="3781101"/>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a:solidFill>
                  <a:srgbClr val="002060"/>
                </a:solidFill>
                <a:latin typeface="+mj-lt"/>
                <a:ea typeface="+mj-ea"/>
                <a:cs typeface="+mj-cs"/>
              </a:defRPr>
            </a:lvl1pPr>
          </a:lstStyle>
          <a:p>
            <a:pPr marL="0" marR="0" lvl="0" indent="0" defTabSz="457200" fontAlgn="auto">
              <a:spcAft>
                <a:spcPts val="600"/>
              </a:spcAft>
              <a:buClrTx/>
              <a:buSzTx/>
              <a:tabLst/>
              <a:defRPr/>
            </a:pPr>
            <a:r>
              <a:rPr kumimoji="0" lang="en-US" sz="6000" b="1" i="0" u="none" strike="noStrike" cap="all" spc="150" normalizeH="0" noProof="0">
                <a:ln>
                  <a:noFill/>
                </a:ln>
                <a:solidFill>
                  <a:srgbClr val="FEFEFE"/>
                </a:solidFill>
                <a:effectLst/>
                <a:uLnTx/>
                <a:uFillTx/>
              </a:rPr>
              <a:t>THANK YOU</a:t>
            </a:r>
          </a:p>
        </p:txBody>
      </p:sp>
      <p:sp>
        <p:nvSpPr>
          <p:cNvPr id="46" name="Rectangle 45">
            <a:extLst>
              <a:ext uri="{FF2B5EF4-FFF2-40B4-BE49-F238E27FC236}">
                <a16:creationId xmlns:a16="http://schemas.microsoft.com/office/drawing/2014/main" id="{558680CB-633A-40EA-9BE4-A37269ABE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76836" y="0"/>
            <a:ext cx="48151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group of men standing in front of a screen&#10;&#10;Description automatically generated with medium confidence">
            <a:extLst>
              <a:ext uri="{FF2B5EF4-FFF2-40B4-BE49-F238E27FC236}">
                <a16:creationId xmlns:a16="http://schemas.microsoft.com/office/drawing/2014/main" id="{437A60A6-2018-2176-3646-C9610229598D}"/>
              </a:ext>
            </a:extLst>
          </p:cNvPr>
          <p:cNvPicPr>
            <a:picLocks noChangeAspect="1"/>
          </p:cNvPicPr>
          <p:nvPr/>
        </p:nvPicPr>
        <p:blipFill rotWithShape="1">
          <a:blip r:embed="rId3">
            <a:extLst>
              <a:ext uri="{28A0092B-C50C-407E-A947-70E740481C1C}">
                <a14:useLocalDpi xmlns:a14="http://schemas.microsoft.com/office/drawing/2010/main" val="0"/>
              </a:ext>
            </a:extLst>
          </a:blip>
          <a:srcRect t="304" r="-2" b="37637"/>
          <a:stretch/>
        </p:blipFill>
        <p:spPr>
          <a:xfrm>
            <a:off x="7534660" y="137477"/>
            <a:ext cx="4496477" cy="2092832"/>
          </a:xfrm>
          <a:prstGeom prst="rect">
            <a:avLst/>
          </a:prstGeom>
        </p:spPr>
      </p:pic>
      <p:pic>
        <p:nvPicPr>
          <p:cNvPr id="30" name="Picture 29" descr="A group of people posing for a photo in front of a glass display&#10;&#10;Description automatically generated with medium confidence">
            <a:extLst>
              <a:ext uri="{FF2B5EF4-FFF2-40B4-BE49-F238E27FC236}">
                <a16:creationId xmlns:a16="http://schemas.microsoft.com/office/drawing/2014/main" id="{F72F01A5-3B8F-3B96-3C58-A3CA70F66DF0}"/>
              </a:ext>
            </a:extLst>
          </p:cNvPr>
          <p:cNvPicPr>
            <a:picLocks noChangeAspect="1"/>
          </p:cNvPicPr>
          <p:nvPr/>
        </p:nvPicPr>
        <p:blipFill rotWithShape="1">
          <a:blip r:embed="rId4">
            <a:extLst>
              <a:ext uri="{28A0092B-C50C-407E-A947-70E740481C1C}">
                <a14:useLocalDpi xmlns:a14="http://schemas.microsoft.com/office/drawing/2010/main" val="0"/>
              </a:ext>
            </a:extLst>
          </a:blip>
          <a:srcRect t="21140" r="-2" b="16801"/>
          <a:stretch/>
        </p:blipFill>
        <p:spPr>
          <a:xfrm>
            <a:off x="7534655" y="2381550"/>
            <a:ext cx="4496478" cy="2092832"/>
          </a:xfrm>
          <a:prstGeom prst="rect">
            <a:avLst/>
          </a:prstGeom>
        </p:spPr>
      </p:pic>
      <p:pic>
        <p:nvPicPr>
          <p:cNvPr id="2" name="Picture 1" descr="A group of people posing for a photo&#10;&#10;Description automatically generated">
            <a:extLst>
              <a:ext uri="{FF2B5EF4-FFF2-40B4-BE49-F238E27FC236}">
                <a16:creationId xmlns:a16="http://schemas.microsoft.com/office/drawing/2014/main" id="{C7168173-14F1-0061-6ACB-2A713AB3F7E1}"/>
              </a:ext>
            </a:extLst>
          </p:cNvPr>
          <p:cNvPicPr>
            <a:picLocks noChangeAspect="1"/>
          </p:cNvPicPr>
          <p:nvPr/>
        </p:nvPicPr>
        <p:blipFill rotWithShape="1">
          <a:blip r:embed="rId5">
            <a:extLst>
              <a:ext uri="{28A0092B-C50C-407E-A947-70E740481C1C}">
                <a14:useLocalDpi xmlns:a14="http://schemas.microsoft.com/office/drawing/2010/main" val="0"/>
              </a:ext>
            </a:extLst>
          </a:blip>
          <a:srcRect t="23214" r="-2" b="14726"/>
          <a:stretch/>
        </p:blipFill>
        <p:spPr>
          <a:xfrm>
            <a:off x="7542459" y="4625623"/>
            <a:ext cx="4496478" cy="2092833"/>
          </a:xfrm>
          <a:prstGeom prst="rect">
            <a:avLst/>
          </a:prstGeom>
        </p:spPr>
      </p:pic>
    </p:spTree>
    <p:extLst>
      <p:ext uri="{BB962C8B-B14F-4D97-AF65-F5344CB8AC3E}">
        <p14:creationId xmlns:p14="http://schemas.microsoft.com/office/powerpoint/2010/main" val="1583927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F472AE0B-ED0F-955E-0498-12ED23B8F524}"/>
              </a:ext>
            </a:extLst>
          </p:cNvPr>
          <p:cNvSpPr>
            <a:spLocks noGrp="1"/>
          </p:cNvSpPr>
          <p:nvPr>
            <p:ph type="title"/>
          </p:nvPr>
        </p:nvSpPr>
        <p:spPr>
          <a:xfrm>
            <a:off x="0" y="337105"/>
            <a:ext cx="12192000" cy="916230"/>
          </a:xfrm>
        </p:spPr>
        <p:txBody>
          <a:bodyPr>
            <a:noAutofit/>
          </a:bodyPr>
          <a:lstStyle/>
          <a:p>
            <a:pPr algn="ctr">
              <a:lnSpc>
                <a:spcPct val="100000"/>
              </a:lnSpc>
              <a:spcBef>
                <a:spcPts val="600"/>
              </a:spcBef>
              <a:spcAft>
                <a:spcPts val="600"/>
              </a:spcAft>
            </a:pPr>
            <a:r>
              <a:rPr lang="en-US" sz="2800" b="1" cap="none" dirty="0">
                <a:solidFill>
                  <a:srgbClr val="FFFF00"/>
                </a:solidFill>
                <a:latin typeface="Gill Sans Nova" panose="020B0602020104020203" pitchFamily="34" charset="0"/>
              </a:rPr>
              <a:t>UN Ocean Decade Tsunami Programme  Scientific Committee </a:t>
            </a:r>
            <a:br>
              <a:rPr lang="en-US" sz="2000" b="1" cap="none" dirty="0">
                <a:solidFill>
                  <a:srgbClr val="FFFF00"/>
                </a:solidFill>
                <a:latin typeface="Gill Sans Nova" panose="020B0602020104020203" pitchFamily="34" charset="0"/>
              </a:rPr>
            </a:br>
            <a:r>
              <a:rPr lang="en-US" sz="2000" b="1" cap="none" dirty="0">
                <a:solidFill>
                  <a:srgbClr val="FFFF00"/>
                </a:solidFill>
                <a:latin typeface="Gill Sans Nova" panose="020B0602020104020203" pitchFamily="34" charset="0"/>
              </a:rPr>
              <a:t>Terms of References (</a:t>
            </a:r>
            <a:r>
              <a:rPr lang="en-US" sz="2000" b="1" cap="none" dirty="0" err="1">
                <a:solidFill>
                  <a:srgbClr val="FFFF00"/>
                </a:solidFill>
                <a:latin typeface="Gill Sans Nova" panose="020B0602020104020203" pitchFamily="34" charset="0"/>
              </a:rPr>
              <a:t>ToRs</a:t>
            </a:r>
            <a:r>
              <a:rPr lang="en-US" sz="2000" b="1" cap="none" dirty="0">
                <a:solidFill>
                  <a:srgbClr val="FFFF00"/>
                </a:solidFill>
                <a:latin typeface="Gill Sans Nova" panose="020B0602020104020203" pitchFamily="34" charset="0"/>
              </a:rPr>
              <a:t>) (Rev IOC EC-55)</a:t>
            </a:r>
          </a:p>
        </p:txBody>
      </p:sp>
      <p:sp>
        <p:nvSpPr>
          <p:cNvPr id="3" name="Content Placeholder 2">
            <a:extLst>
              <a:ext uri="{FF2B5EF4-FFF2-40B4-BE49-F238E27FC236}">
                <a16:creationId xmlns:a16="http://schemas.microsoft.com/office/drawing/2014/main" id="{37A8C0F2-CA27-FAEC-44AF-23DFF8572598}"/>
              </a:ext>
            </a:extLst>
          </p:cNvPr>
          <p:cNvSpPr>
            <a:spLocks noGrp="1"/>
          </p:cNvSpPr>
          <p:nvPr>
            <p:ph idx="1"/>
          </p:nvPr>
        </p:nvSpPr>
        <p:spPr>
          <a:xfrm>
            <a:off x="0" y="1449276"/>
            <a:ext cx="12192000" cy="5408724"/>
          </a:xfrm>
          <a:solidFill>
            <a:schemeClr val="bg2"/>
          </a:solidFill>
        </p:spPr>
        <p:txBody>
          <a:bodyPr>
            <a:normAutofit fontScale="85000" lnSpcReduction="10000"/>
          </a:bodyPr>
          <a:lstStyle/>
          <a:p>
            <a:pPr marL="352425" lvl="0" indent="-352425">
              <a:lnSpc>
                <a:spcPct val="110000"/>
              </a:lnSpc>
              <a:spcBef>
                <a:spcPts val="600"/>
              </a:spcBef>
              <a:spcAft>
                <a:spcPts val="0"/>
              </a:spcAft>
              <a:buFont typeface="+mj-lt"/>
              <a:buAutoNum type="romanLcPeriod"/>
            </a:pPr>
            <a:r>
              <a:rPr lang="en-GB" sz="1600" strike="sngStrike" dirty="0">
                <a:solidFill>
                  <a:srgbClr val="FFFF00"/>
                </a:solidFill>
                <a:latin typeface="Gill Sans Nova" panose="020B0602020104020203" pitchFamily="34" charset="0"/>
              </a:rPr>
              <a:t>Develop a Draft 10-Year Research, Development and Implementation Plan </a:t>
            </a:r>
            <a:r>
              <a:rPr lang="en-GB" sz="1600" strike="sngStrike" dirty="0">
                <a:latin typeface="Gill Sans Nova" panose="020B0602020104020203" pitchFamily="34" charset="0"/>
              </a:rPr>
              <a:t>for the Ocean Decade Tsunami Programme </a:t>
            </a:r>
            <a:r>
              <a:rPr lang="en-GB" sz="1600" strike="sngStrike" dirty="0">
                <a:solidFill>
                  <a:schemeClr val="tx2"/>
                </a:solidFill>
                <a:latin typeface="Gill Sans Nova" panose="020B0602020104020203" pitchFamily="34" charset="0"/>
              </a:rPr>
              <a:t>based on the concept paper </a:t>
            </a:r>
            <a:r>
              <a:rPr lang="en-GB" sz="1600" b="1" i="1" strike="sngStrike" dirty="0">
                <a:solidFill>
                  <a:schemeClr val="tx2"/>
                </a:solidFill>
                <a:latin typeface="Gill Sans Nova" panose="020B0602020104020203" pitchFamily="34" charset="0"/>
              </a:rPr>
              <a:t>“</a:t>
            </a:r>
            <a:r>
              <a:rPr lang="en-GB" sz="1600" i="1" strike="sngStrike" dirty="0">
                <a:solidFill>
                  <a:srgbClr val="FFFF00"/>
                </a:solidFill>
                <a:latin typeface="Gill Sans Nova" panose="020B0602020104020203" pitchFamily="34" charset="0"/>
              </a:rPr>
              <a:t>Protecting Communities from the World's Most Dangerous Waves: A Framework for Action under the UN Decade of Ocean Science for Sustainable Development</a:t>
            </a:r>
            <a:r>
              <a:rPr lang="en-GB" sz="1600" i="1" strike="sngStrike" dirty="0">
                <a:solidFill>
                  <a:schemeClr val="tx2"/>
                </a:solidFill>
                <a:latin typeface="Gill Sans Nova" panose="020B0602020104020203" pitchFamily="34" charset="0"/>
              </a:rPr>
              <a:t>”</a:t>
            </a:r>
            <a:r>
              <a:rPr lang="en-GB" sz="1600" strike="sngStrike" dirty="0">
                <a:solidFill>
                  <a:schemeClr val="tx2"/>
                </a:solidFill>
                <a:latin typeface="Gill Sans Nova" panose="020B0602020104020203" pitchFamily="34" charset="0"/>
              </a:rPr>
              <a:t>;</a:t>
            </a:r>
            <a:endParaRPr lang="en-IN" sz="1600" strike="sngStrike" dirty="0">
              <a:solidFill>
                <a:schemeClr val="tx2"/>
              </a:solidFill>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dirty="0">
                <a:solidFill>
                  <a:schemeClr val="tx2"/>
                </a:solidFill>
                <a:latin typeface="Gill Sans Nova" panose="020B0602020104020203" pitchFamily="34" charset="0"/>
              </a:rPr>
              <a:t>Identify and address gaps in </a:t>
            </a:r>
            <a:r>
              <a:rPr lang="en-GB" sz="1600" dirty="0">
                <a:solidFill>
                  <a:srgbClr val="FFFF00"/>
                </a:solidFill>
                <a:latin typeface="Gill Sans Nova" panose="020B0602020104020203" pitchFamily="34" charset="0"/>
              </a:rPr>
              <a:t>global tsunami hazard </a:t>
            </a:r>
            <a:r>
              <a:rPr lang="en-GB" sz="1600" dirty="0">
                <a:solidFill>
                  <a:schemeClr val="tx2"/>
                </a:solidFill>
                <a:latin typeface="Gill Sans Nova" panose="020B0602020104020203" pitchFamily="34" charset="0"/>
              </a:rPr>
              <a:t>assessment as follows:</a:t>
            </a:r>
            <a:endParaRPr lang="en-IN" sz="1600" dirty="0">
              <a:solidFill>
                <a:schemeClr val="tx2"/>
              </a:solidFill>
              <a:latin typeface="Gill Sans Nova" panose="020B0602020104020203" pitchFamily="34" charset="0"/>
            </a:endParaRPr>
          </a:p>
          <a:p>
            <a:pPr marL="627063" lvl="3" indent="-92075">
              <a:lnSpc>
                <a:spcPct val="110000"/>
              </a:lnSpc>
              <a:spcBef>
                <a:spcPts val="600"/>
              </a:spcBef>
              <a:spcAft>
                <a:spcPts val="0"/>
              </a:spcAft>
              <a:buNone/>
            </a:pPr>
            <a:r>
              <a:rPr lang="en-GB" sz="1600" dirty="0">
                <a:solidFill>
                  <a:schemeClr val="tx2"/>
                </a:solidFill>
                <a:latin typeface="Gill Sans Nova" panose="020B0602020104020203" pitchFamily="34" charset="0"/>
              </a:rPr>
              <a:t>a. comprehensive assessment </a:t>
            </a:r>
            <a:r>
              <a:rPr lang="en-GB" sz="1600" dirty="0">
                <a:solidFill>
                  <a:srgbClr val="FFFF00"/>
                </a:solidFill>
                <a:latin typeface="Gill Sans Nova" panose="020B0602020104020203" pitchFamily="34" charset="0"/>
              </a:rPr>
              <a:t>to include all potential tsunamis, anywhere in the world, regardless of their source</a:t>
            </a:r>
            <a:r>
              <a:rPr lang="en-GB" sz="1600" dirty="0">
                <a:solidFill>
                  <a:schemeClr val="tx2"/>
                </a:solidFill>
                <a:latin typeface="Gill Sans Nova" panose="020B0602020104020203" pitchFamily="34" charset="0"/>
              </a:rPr>
              <a:t>,</a:t>
            </a:r>
            <a:endParaRPr lang="en-IN" sz="1600" dirty="0">
              <a:solidFill>
                <a:schemeClr val="tx2"/>
              </a:solidFill>
              <a:latin typeface="Gill Sans Nova" panose="020B0602020104020203" pitchFamily="34" charset="0"/>
            </a:endParaRPr>
          </a:p>
          <a:p>
            <a:pPr marL="627063" lvl="3" indent="-92075">
              <a:lnSpc>
                <a:spcPct val="110000"/>
              </a:lnSpc>
              <a:spcBef>
                <a:spcPts val="600"/>
              </a:spcBef>
              <a:spcAft>
                <a:spcPts val="0"/>
              </a:spcAft>
              <a:buNone/>
            </a:pPr>
            <a:r>
              <a:rPr lang="en-GB" sz="1600" dirty="0">
                <a:solidFill>
                  <a:schemeClr val="tx2"/>
                </a:solidFill>
                <a:latin typeface="Gill Sans Nova" panose="020B0602020104020203" pitchFamily="34" charset="0"/>
              </a:rPr>
              <a:t>b. strategies to validate historical tsunami sources, through the application of </a:t>
            </a:r>
            <a:r>
              <a:rPr lang="en-GB" sz="1600" dirty="0">
                <a:solidFill>
                  <a:srgbClr val="FFFF00"/>
                </a:solidFill>
                <a:latin typeface="Gill Sans Nova" panose="020B0602020104020203" pitchFamily="34" charset="0"/>
              </a:rPr>
              <a:t>paleotsunami techniques and historical seismology</a:t>
            </a:r>
            <a:r>
              <a:rPr lang="en-GB" sz="1600" dirty="0">
                <a:solidFill>
                  <a:schemeClr val="tx2"/>
                </a:solidFill>
                <a:latin typeface="Gill Sans Nova" panose="020B0602020104020203" pitchFamily="34" charset="0"/>
              </a:rPr>
              <a:t>;</a:t>
            </a:r>
            <a:endParaRPr lang="en-IN" sz="1600" dirty="0">
              <a:solidFill>
                <a:schemeClr val="tx2"/>
              </a:solidFill>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dirty="0">
                <a:solidFill>
                  <a:schemeClr val="tx2"/>
                </a:solidFill>
                <a:latin typeface="Gill Sans Nova" panose="020B0602020104020203" pitchFamily="34" charset="0"/>
              </a:rPr>
              <a:t>Identify gaps in </a:t>
            </a:r>
            <a:r>
              <a:rPr lang="en-GB" sz="1600" dirty="0">
                <a:solidFill>
                  <a:srgbClr val="FFFF00"/>
                </a:solidFill>
                <a:latin typeface="Gill Sans Nova" panose="020B0602020104020203" pitchFamily="34" charset="0"/>
              </a:rPr>
              <a:t>tsunami detection, measurement, forecasting</a:t>
            </a:r>
            <a:r>
              <a:rPr lang="en-GB" sz="1600" dirty="0">
                <a:solidFill>
                  <a:schemeClr val="tx2"/>
                </a:solidFill>
                <a:latin typeface="Gill Sans Nova" panose="020B0602020104020203" pitchFamily="34" charset="0"/>
              </a:rPr>
              <a:t>, with a special emphasis on tsunamis generated close to populated coastlines;</a:t>
            </a:r>
            <a:endParaRPr lang="en-IN" sz="1600" dirty="0">
              <a:solidFill>
                <a:schemeClr val="tx2"/>
              </a:solidFill>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dirty="0">
                <a:solidFill>
                  <a:schemeClr val="tx2"/>
                </a:solidFill>
                <a:latin typeface="Gill Sans Nova" panose="020B0602020104020203" pitchFamily="34" charset="0"/>
              </a:rPr>
              <a:t>Propose to </a:t>
            </a:r>
            <a:r>
              <a:rPr lang="en-GB" sz="1600" dirty="0">
                <a:solidFill>
                  <a:srgbClr val="FFFF00"/>
                </a:solidFill>
                <a:latin typeface="Gill Sans Nova" panose="020B0602020104020203" pitchFamily="34" charset="0"/>
              </a:rPr>
              <a:t>enhance sensing and analysis strategies</a:t>
            </a:r>
            <a:r>
              <a:rPr lang="en-GB" sz="1600" dirty="0">
                <a:solidFill>
                  <a:schemeClr val="tx2"/>
                </a:solidFill>
                <a:latin typeface="Gill Sans Nova" panose="020B0602020104020203" pitchFamily="34" charset="0"/>
              </a:rPr>
              <a:t> to enable the rapid characterization of tsunami sources through the combined use of land-based seismic and geodetic sensors, GNSS terminals, coastal sea level gauges, deep-ocean tsunameters, SMART repeaters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and satellite-based observations;</a:t>
            </a:r>
            <a:endParaRPr lang="en-IN" sz="1600" dirty="0">
              <a:solidFill>
                <a:schemeClr val="tx2"/>
              </a:solidFill>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dirty="0">
                <a:solidFill>
                  <a:schemeClr val="tx2"/>
                </a:solidFill>
                <a:latin typeface="Gill Sans Nova" panose="020B0602020104020203" pitchFamily="34" charset="0"/>
              </a:rPr>
              <a:t>Propose a </a:t>
            </a:r>
            <a:r>
              <a:rPr lang="en-GB" sz="1600" dirty="0">
                <a:solidFill>
                  <a:srgbClr val="FFFF00"/>
                </a:solidFill>
                <a:latin typeface="Gill Sans Nova" panose="020B0602020104020203" pitchFamily="34" charset="0"/>
              </a:rPr>
              <a:t>roadmap for collaboration with the ITU/WMO/IOC SMART Joint Task Force </a:t>
            </a:r>
            <a:r>
              <a:rPr lang="en-GB" sz="1600" dirty="0">
                <a:solidFill>
                  <a:schemeClr val="tx2"/>
                </a:solidFill>
                <a:latin typeface="Gill Sans Nova" panose="020B0602020104020203" pitchFamily="34" charset="0"/>
              </a:rPr>
              <a:t>cable initiative to fully explore the feasibility of widespread deployment of scientific instrumentation on deep-ocean </a:t>
            </a:r>
            <a:r>
              <a:rPr lang="en-GB" sz="1600" dirty="0" err="1">
                <a:solidFill>
                  <a:schemeClr val="tx2"/>
                </a:solidFill>
                <a:latin typeface="Gill Sans Nova" panose="020B0602020104020203" pitchFamily="34" charset="0"/>
              </a:rPr>
              <a:t>fiber</a:t>
            </a:r>
            <a:r>
              <a:rPr lang="en-GB" sz="1600" dirty="0">
                <a:solidFill>
                  <a:schemeClr val="tx2"/>
                </a:solidFill>
                <a:latin typeface="Gill Sans Nova" panose="020B0602020104020203" pitchFamily="34" charset="0"/>
              </a:rPr>
              <a:t>-optic cables to improve capability to rapidly detect and characterize tsunami sources as well as propagating tsunami wave fields;</a:t>
            </a:r>
            <a:endParaRPr lang="en-IN" sz="1600" dirty="0">
              <a:solidFill>
                <a:schemeClr val="tx2"/>
              </a:solidFill>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dirty="0">
                <a:solidFill>
                  <a:schemeClr val="tx2"/>
                </a:solidFill>
                <a:latin typeface="Gill Sans Nova" panose="020B0602020104020203" pitchFamily="34" charset="0"/>
              </a:rPr>
              <a:t>Consider and propose </a:t>
            </a:r>
            <a:r>
              <a:rPr lang="en-GB" sz="1600" dirty="0">
                <a:solidFill>
                  <a:srgbClr val="FFFF00"/>
                </a:solidFill>
                <a:latin typeface="Gill Sans Nova" panose="020B0602020104020203" pitchFamily="34" charset="0"/>
              </a:rPr>
              <a:t>strategies, programmes and content to enhance societal resilience</a:t>
            </a:r>
            <a:r>
              <a:rPr lang="en-GB" sz="1600" dirty="0">
                <a:solidFill>
                  <a:schemeClr val="tx2"/>
                </a:solidFill>
                <a:latin typeface="Gill Sans Nova" panose="020B0602020104020203" pitchFamily="34" charset="0"/>
              </a:rPr>
              <a:t> for tsunami and other ocean hazards;</a:t>
            </a:r>
            <a:endParaRPr lang="en-IN" sz="1600" dirty="0">
              <a:solidFill>
                <a:schemeClr val="tx2"/>
              </a:solidFill>
              <a:latin typeface="Gill Sans Nova" panose="020B0602020104020203" pitchFamily="34" charset="0"/>
            </a:endParaRPr>
          </a:p>
          <a:p>
            <a:pPr marL="719138" lvl="1" indent="-342900">
              <a:lnSpc>
                <a:spcPct val="110000"/>
              </a:lnSpc>
              <a:spcBef>
                <a:spcPts val="600"/>
              </a:spcBef>
              <a:spcAft>
                <a:spcPts val="0"/>
              </a:spcAft>
              <a:buFont typeface="+mj-lt"/>
              <a:buAutoNum type="alphaLcPeriod"/>
            </a:pPr>
            <a:r>
              <a:rPr lang="en-GB" sz="1600" dirty="0">
                <a:latin typeface="Gill Sans Nova" panose="020B0602020104020203" pitchFamily="34" charset="0"/>
              </a:rPr>
              <a:t>Build the framework needed to ensure the </a:t>
            </a:r>
            <a:r>
              <a:rPr lang="en-GB" sz="1600" dirty="0">
                <a:solidFill>
                  <a:srgbClr val="FFFF00"/>
                </a:solidFill>
                <a:latin typeface="Gill Sans Nova" panose="020B0602020104020203" pitchFamily="34" charset="0"/>
              </a:rPr>
              <a:t>training</a:t>
            </a:r>
            <a:r>
              <a:rPr lang="en-GB" sz="1600" dirty="0">
                <a:latin typeface="Gill Sans Nova" panose="020B0602020104020203" pitchFamily="34" charset="0"/>
              </a:rPr>
              <a:t> and development of the next generation of technical-scientific expertise,</a:t>
            </a:r>
            <a:endParaRPr lang="en-IN" sz="1600" dirty="0">
              <a:latin typeface="Gill Sans Nova" panose="020B0602020104020203" pitchFamily="34" charset="0"/>
            </a:endParaRPr>
          </a:p>
          <a:p>
            <a:pPr marL="719138" lvl="1" indent="-342900">
              <a:lnSpc>
                <a:spcPct val="110000"/>
              </a:lnSpc>
              <a:spcBef>
                <a:spcPts val="600"/>
              </a:spcBef>
              <a:spcAft>
                <a:spcPts val="0"/>
              </a:spcAft>
              <a:buFont typeface="+mj-lt"/>
              <a:buAutoNum type="alphaLcPeriod"/>
            </a:pPr>
            <a:r>
              <a:rPr lang="en-GB" sz="1600" dirty="0">
                <a:latin typeface="Gill Sans Nova" panose="020B0602020104020203" pitchFamily="34" charset="0"/>
              </a:rPr>
              <a:t>Identify strategies that allow to </a:t>
            </a:r>
            <a:r>
              <a:rPr lang="en-GB" sz="1600" dirty="0">
                <a:solidFill>
                  <a:srgbClr val="FFFF00"/>
                </a:solidFill>
                <a:latin typeface="Gill Sans Nova" panose="020B0602020104020203" pitchFamily="34" charset="0"/>
              </a:rPr>
              <a:t>characterize structural and social vulnerability</a:t>
            </a:r>
            <a:r>
              <a:rPr lang="en-GB" sz="1600" dirty="0">
                <a:latin typeface="Gill Sans Nova" panose="020B0602020104020203" pitchFamily="34" charset="0"/>
              </a:rPr>
              <a:t> in tsunami hazard zones</a:t>
            </a:r>
            <a:r>
              <a:rPr lang="en-IN" sz="1600" dirty="0">
                <a:latin typeface="Gill Sans Nova" panose="020B0602020104020203" pitchFamily="34" charset="0"/>
              </a:rPr>
              <a:t>	</a:t>
            </a:r>
          </a:p>
          <a:p>
            <a:pPr marL="719138" lvl="1" indent="-342900">
              <a:lnSpc>
                <a:spcPct val="110000"/>
              </a:lnSpc>
              <a:spcBef>
                <a:spcPts val="600"/>
              </a:spcBef>
              <a:spcAft>
                <a:spcPts val="0"/>
              </a:spcAft>
              <a:buFont typeface="+mj-lt"/>
              <a:buAutoNum type="alphaLcPeriod"/>
            </a:pPr>
            <a:r>
              <a:rPr lang="en-GB" sz="1600" dirty="0">
                <a:latin typeface="Gill Sans Nova" panose="020B0602020104020203" pitchFamily="34" charset="0"/>
              </a:rPr>
              <a:t>Propose strategies for </a:t>
            </a:r>
            <a:r>
              <a:rPr lang="en-GB" sz="1600" dirty="0">
                <a:solidFill>
                  <a:srgbClr val="FFFF00"/>
                </a:solidFill>
                <a:latin typeface="Gill Sans Nova" panose="020B0602020104020203" pitchFamily="34" charset="0"/>
              </a:rPr>
              <a:t>promoting implementation of community preparedness initiatives </a:t>
            </a:r>
            <a:r>
              <a:rPr lang="en-GB" sz="1600" dirty="0">
                <a:latin typeface="Gill Sans Nova" panose="020B0602020104020203" pitchFamily="34" charset="0"/>
              </a:rPr>
              <a:t>such as IOC Tsunami Ready to ensure 100 % at risk communities are prepared &amp; resilient to tsunamis by 2030</a:t>
            </a:r>
            <a:endParaRPr lang="en-IN" sz="1600" dirty="0">
              <a:latin typeface="Gill Sans Nova" panose="020B0602020104020203" pitchFamily="34" charset="0"/>
            </a:endParaRPr>
          </a:p>
          <a:p>
            <a:pPr marL="352425" lvl="0" indent="-352425">
              <a:lnSpc>
                <a:spcPct val="110000"/>
              </a:lnSpc>
              <a:spcBef>
                <a:spcPts val="600"/>
              </a:spcBef>
              <a:spcAft>
                <a:spcPts val="0"/>
              </a:spcAft>
              <a:buFont typeface="+mj-lt"/>
              <a:buAutoNum type="romanLcPeriod"/>
            </a:pPr>
            <a:r>
              <a:rPr lang="en-GB" sz="1600" strike="sngStrike" dirty="0">
                <a:solidFill>
                  <a:schemeClr val="tx2"/>
                </a:solidFill>
                <a:latin typeface="Gill Sans Nova" panose="020B0602020104020203" pitchFamily="34" charset="0"/>
              </a:rPr>
              <a:t>Overview the </a:t>
            </a:r>
            <a:r>
              <a:rPr lang="en-GB" sz="1600" strike="sngStrike" dirty="0">
                <a:solidFill>
                  <a:srgbClr val="FFFF00"/>
                </a:solidFill>
                <a:latin typeface="Gill Sans Nova" panose="020B0602020104020203" pitchFamily="34" charset="0"/>
              </a:rPr>
              <a:t>consolidation of inputs </a:t>
            </a:r>
            <a:r>
              <a:rPr lang="en-GB" sz="1600" strike="sngStrike" dirty="0">
                <a:solidFill>
                  <a:schemeClr val="tx2"/>
                </a:solidFill>
                <a:latin typeface="Gill Sans Nova" panose="020B0602020104020203" pitchFamily="34" charset="0"/>
              </a:rPr>
              <a:t>received to IOC </a:t>
            </a:r>
            <a:r>
              <a:rPr lang="en-GB" sz="1600" strike="sngStrike" dirty="0">
                <a:solidFill>
                  <a:schemeClr val="tx2"/>
                </a:solidFill>
                <a:latin typeface="Gill Sans Nova" panose="020B0602020104020203" pitchFamily="34" charset="0"/>
                <a:hlinkClick r:id="rId2">
                  <a:extLst>
                    <a:ext uri="{A12FA001-AC4F-418D-AE19-62706E023703}">
                      <ahyp:hlinkClr xmlns:ahyp="http://schemas.microsoft.com/office/drawing/2018/hyperlinkcolor" val="tx"/>
                    </a:ext>
                  </a:extLst>
                </a:hlinkClick>
              </a:rPr>
              <a:t>Circular Letter 2825 </a:t>
            </a:r>
            <a:r>
              <a:rPr lang="en-GB" sz="1600" strike="sngStrike" dirty="0">
                <a:solidFill>
                  <a:schemeClr val="tx2"/>
                </a:solidFill>
                <a:latin typeface="Gill Sans Nova" panose="020B0602020104020203" pitchFamily="34" charset="0"/>
              </a:rPr>
              <a:t>on Inventory of actions being considered under the United Nations Decade of Ocean Science for Sustainable Development (2021–2030) in the field of Tsunamis and Other Sea-Level Related Hazards warning and mitigation;</a:t>
            </a:r>
            <a:endParaRPr lang="en-IN" sz="1600" strike="sngStrike" dirty="0">
              <a:solidFill>
                <a:schemeClr val="tx2"/>
              </a:solidFill>
              <a:latin typeface="Gill Sans Nova" panose="020B0602020104020203" pitchFamily="34" charset="0"/>
            </a:endParaRPr>
          </a:p>
          <a:p>
            <a:pPr marL="352425" indent="-352425">
              <a:lnSpc>
                <a:spcPct val="110000"/>
              </a:lnSpc>
              <a:spcBef>
                <a:spcPts val="600"/>
              </a:spcBef>
              <a:spcAft>
                <a:spcPts val="0"/>
              </a:spcAft>
              <a:buFont typeface="+mj-lt"/>
              <a:buAutoNum type="romanLcPeriod"/>
            </a:pPr>
            <a:r>
              <a:rPr lang="en-GB" sz="1600" strike="sngStrike" dirty="0">
                <a:solidFill>
                  <a:schemeClr val="tx2"/>
                </a:solidFill>
                <a:latin typeface="Gill Sans Nova" panose="020B0602020104020203" pitchFamily="34" charset="0"/>
              </a:rPr>
              <a:t>Submit a </a:t>
            </a:r>
            <a:r>
              <a:rPr lang="en-GB" sz="1600" strike="sngStrike" dirty="0">
                <a:solidFill>
                  <a:srgbClr val="FFFF00"/>
                </a:solidFill>
                <a:latin typeface="Gill Sans Nova" panose="020B0602020104020203" pitchFamily="34" charset="0"/>
              </a:rPr>
              <a:t>Draft 10-Year Research, Development and Implementation Plan for endorsement by the TOWS-WG at its </a:t>
            </a:r>
            <a:r>
              <a:rPr lang="en-GB" sz="1600" u="sng" strike="sngStrike" dirty="0">
                <a:solidFill>
                  <a:srgbClr val="FFFF00"/>
                </a:solidFill>
                <a:latin typeface="Gill Sans Nova" panose="020B0602020104020203" pitchFamily="34" charset="0"/>
              </a:rPr>
              <a:t>16th</a:t>
            </a:r>
            <a:r>
              <a:rPr lang="en-GB" sz="1600" strike="sngStrike" dirty="0">
                <a:solidFill>
                  <a:srgbClr val="FFFF00"/>
                </a:solidFill>
                <a:latin typeface="Gill Sans Nova" panose="020B0602020104020203" pitchFamily="34" charset="0"/>
              </a:rPr>
              <a:t> meeting</a:t>
            </a:r>
            <a:r>
              <a:rPr lang="en-GB" sz="1600" strike="sngStrike" dirty="0">
                <a:solidFill>
                  <a:srgbClr val="FF0000"/>
                </a:solidFill>
                <a:latin typeface="Gill Sans Nova" panose="020B0602020104020203" pitchFamily="34" charset="0"/>
              </a:rPr>
              <a:t>. </a:t>
            </a:r>
            <a:endParaRPr lang="en-US" sz="1600" strike="sngStrike" dirty="0">
              <a:solidFill>
                <a:srgbClr val="FF0000"/>
              </a:solidFill>
              <a:latin typeface="Gill Sans Nova" panose="020B0602020104020203" pitchFamily="34" charset="0"/>
            </a:endParaRPr>
          </a:p>
        </p:txBody>
      </p:sp>
    </p:spTree>
    <p:extLst>
      <p:ext uri="{BB962C8B-B14F-4D97-AF65-F5344CB8AC3E}">
        <p14:creationId xmlns:p14="http://schemas.microsoft.com/office/powerpoint/2010/main" val="2238160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2DD59A5B-DB70-5ABB-75D8-5DEA2779B01B}"/>
              </a:ext>
            </a:extLst>
          </p:cNvPr>
          <p:cNvSpPr txBox="1"/>
          <p:nvPr/>
        </p:nvSpPr>
        <p:spPr>
          <a:xfrm>
            <a:off x="656843" y="769161"/>
            <a:ext cx="10952037" cy="276999"/>
          </a:xfrm>
          <a:prstGeom prst="rect">
            <a:avLst/>
          </a:prstGeom>
          <a:noFill/>
        </p:spPr>
        <p:txBody>
          <a:bodyPr wrap="none" rtlCol="0">
            <a:spAutoFit/>
          </a:bodyPr>
          <a:lstStyle/>
          <a:p>
            <a:pPr algn="ctr" defTabSz="914217"/>
            <a:r>
              <a:rPr lang="en-US" sz="1200" b="1" spc="150" dirty="0">
                <a:solidFill>
                  <a:srgbClr val="002060"/>
                </a:solidFill>
                <a:latin typeface="Gill Sans Nova" panose="020B0602020104020203" pitchFamily="34" charset="0"/>
                <a:cs typeface="72 Black" panose="020B0A04030603020204" pitchFamily="34" charset="0"/>
              </a:rPr>
              <a:t>Goal</a:t>
            </a:r>
            <a:r>
              <a:rPr lang="en-US" sz="1200" b="1" spc="150" dirty="0">
                <a:solidFill>
                  <a:srgbClr val="000000">
                    <a:lumMod val="75000"/>
                  </a:srgbClr>
                </a:solidFill>
                <a:latin typeface="Gill Sans Nova" panose="020B0602020104020203" pitchFamily="34" charset="0"/>
                <a:cs typeface="Poppins Light" pitchFamily="2" charset="77"/>
              </a:rPr>
              <a:t>=Draft a 10-Year Research, Development and Implementation Plan for the Ocean Decade Tsunami Programme</a:t>
            </a:r>
          </a:p>
        </p:txBody>
      </p:sp>
      <p:sp>
        <p:nvSpPr>
          <p:cNvPr id="98" name="Freeform 144">
            <a:extLst>
              <a:ext uri="{FF2B5EF4-FFF2-40B4-BE49-F238E27FC236}">
                <a16:creationId xmlns:a16="http://schemas.microsoft.com/office/drawing/2014/main" id="{A361BD9A-330D-D689-8F67-0C5353163AD3}"/>
              </a:ext>
            </a:extLst>
          </p:cNvPr>
          <p:cNvSpPr>
            <a:spLocks noChangeArrowheads="1"/>
          </p:cNvSpPr>
          <p:nvPr/>
        </p:nvSpPr>
        <p:spPr bwMode="auto">
          <a:xfrm>
            <a:off x="197493" y="2017136"/>
            <a:ext cx="11756968" cy="72310"/>
          </a:xfrm>
          <a:custGeom>
            <a:avLst/>
            <a:gdLst>
              <a:gd name="T0" fmla="*/ 17151 w 17152"/>
              <a:gd name="T1" fmla="*/ 61 h 62"/>
              <a:gd name="T2" fmla="*/ 0 w 17152"/>
              <a:gd name="T3" fmla="*/ 61 h 62"/>
              <a:gd name="T4" fmla="*/ 0 w 17152"/>
              <a:gd name="T5" fmla="*/ 0 h 62"/>
              <a:gd name="T6" fmla="*/ 17151 w 17152"/>
              <a:gd name="T7" fmla="*/ 0 h 62"/>
              <a:gd name="T8" fmla="*/ 17151 w 17152"/>
              <a:gd name="T9" fmla="*/ 61 h 62"/>
            </a:gdLst>
            <a:ahLst/>
            <a:cxnLst>
              <a:cxn ang="0">
                <a:pos x="T0" y="T1"/>
              </a:cxn>
              <a:cxn ang="0">
                <a:pos x="T2" y="T3"/>
              </a:cxn>
              <a:cxn ang="0">
                <a:pos x="T4" y="T5"/>
              </a:cxn>
              <a:cxn ang="0">
                <a:pos x="T6" y="T7"/>
              </a:cxn>
              <a:cxn ang="0">
                <a:pos x="T8" y="T9"/>
              </a:cxn>
            </a:cxnLst>
            <a:rect l="0" t="0" r="r" b="b"/>
            <a:pathLst>
              <a:path w="17152" h="62">
                <a:moveTo>
                  <a:pt x="17151" y="61"/>
                </a:moveTo>
                <a:lnTo>
                  <a:pt x="0" y="61"/>
                </a:lnTo>
                <a:lnTo>
                  <a:pt x="0" y="0"/>
                </a:lnTo>
                <a:lnTo>
                  <a:pt x="17151" y="0"/>
                </a:lnTo>
                <a:lnTo>
                  <a:pt x="17151" y="61"/>
                </a:lnTo>
              </a:path>
            </a:pathLst>
          </a:custGeom>
          <a:solidFill>
            <a:schemeClr val="tx1">
              <a:lumMod val="20000"/>
              <a:lumOff val="8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99" name="Freeform 226">
            <a:extLst>
              <a:ext uri="{FF2B5EF4-FFF2-40B4-BE49-F238E27FC236}">
                <a16:creationId xmlns:a16="http://schemas.microsoft.com/office/drawing/2014/main" id="{FBE0134F-29D9-4E90-E3E1-2B4C008FBE06}"/>
              </a:ext>
            </a:extLst>
          </p:cNvPr>
          <p:cNvSpPr>
            <a:spLocks noChangeArrowheads="1"/>
          </p:cNvSpPr>
          <p:nvPr/>
        </p:nvSpPr>
        <p:spPr bwMode="auto">
          <a:xfrm>
            <a:off x="6877491" y="2889826"/>
            <a:ext cx="1697762"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0" name="Freeform 540">
            <a:extLst>
              <a:ext uri="{FF2B5EF4-FFF2-40B4-BE49-F238E27FC236}">
                <a16:creationId xmlns:a16="http://schemas.microsoft.com/office/drawing/2014/main" id="{9D6AB23B-E457-1EF8-A09B-60698145EA26}"/>
              </a:ext>
            </a:extLst>
          </p:cNvPr>
          <p:cNvSpPr>
            <a:spLocks noChangeArrowheads="1"/>
          </p:cNvSpPr>
          <p:nvPr/>
        </p:nvSpPr>
        <p:spPr bwMode="auto">
          <a:xfrm>
            <a:off x="708031" y="1910551"/>
            <a:ext cx="211373"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5" y="198"/>
                  <a:pt x="0" y="154"/>
                  <a:pt x="0" y="99"/>
                </a:cubicBezTo>
                <a:lnTo>
                  <a:pt x="0" y="99"/>
                </a:lnTo>
                <a:cubicBezTo>
                  <a:pt x="0" y="45"/>
                  <a:pt x="45" y="0"/>
                  <a:pt x="99" y="0"/>
                </a:cubicBezTo>
                <a:lnTo>
                  <a:pt x="99" y="0"/>
                </a:lnTo>
                <a:cubicBezTo>
                  <a:pt x="154" y="0"/>
                  <a:pt x="198" y="45"/>
                  <a:pt x="198" y="99"/>
                </a:cubicBez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1" name="Freeform 541">
            <a:extLst>
              <a:ext uri="{FF2B5EF4-FFF2-40B4-BE49-F238E27FC236}">
                <a16:creationId xmlns:a16="http://schemas.microsoft.com/office/drawing/2014/main" id="{D7CDA538-3327-1761-F691-0BF6D50FDEA3}"/>
              </a:ext>
            </a:extLst>
          </p:cNvPr>
          <p:cNvSpPr>
            <a:spLocks noChangeArrowheads="1"/>
          </p:cNvSpPr>
          <p:nvPr/>
        </p:nvSpPr>
        <p:spPr bwMode="auto">
          <a:xfrm>
            <a:off x="2466605" y="1946165"/>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2" name="Freeform 542">
            <a:extLst>
              <a:ext uri="{FF2B5EF4-FFF2-40B4-BE49-F238E27FC236}">
                <a16:creationId xmlns:a16="http://schemas.microsoft.com/office/drawing/2014/main" id="{6F4A6EF3-F910-A4BE-7AB9-994EC70A70E7}"/>
              </a:ext>
            </a:extLst>
          </p:cNvPr>
          <p:cNvSpPr>
            <a:spLocks noChangeArrowheads="1"/>
          </p:cNvSpPr>
          <p:nvPr/>
        </p:nvSpPr>
        <p:spPr bwMode="auto">
          <a:xfrm>
            <a:off x="4175309" y="1945990"/>
            <a:ext cx="211376" cy="223574"/>
          </a:xfrm>
          <a:custGeom>
            <a:avLst/>
            <a:gdLst>
              <a:gd name="T0" fmla="*/ 197 w 198"/>
              <a:gd name="T1" fmla="*/ 99 h 199"/>
              <a:gd name="T2" fmla="*/ 197 w 198"/>
              <a:gd name="T3" fmla="*/ 99 h 199"/>
              <a:gd name="T4" fmla="*/ 99 w 198"/>
              <a:gd name="T5" fmla="*/ 198 h 199"/>
              <a:gd name="T6" fmla="*/ 99 w 198"/>
              <a:gd name="T7" fmla="*/ 198 h 199"/>
              <a:gd name="T8" fmla="*/ 0 w 198"/>
              <a:gd name="T9" fmla="*/ 99 h 199"/>
              <a:gd name="T10" fmla="*/ 0 w 198"/>
              <a:gd name="T11" fmla="*/ 99 h 199"/>
              <a:gd name="T12" fmla="*/ 99 w 198"/>
              <a:gd name="T13" fmla="*/ 0 h 199"/>
              <a:gd name="T14" fmla="*/ 99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9" y="198"/>
                </a:cubicBezTo>
                <a:lnTo>
                  <a:pt x="99" y="198"/>
                </a:lnTo>
                <a:cubicBezTo>
                  <a:pt x="44" y="198"/>
                  <a:pt x="0" y="154"/>
                  <a:pt x="0" y="99"/>
                </a:cubicBezTo>
                <a:lnTo>
                  <a:pt x="0" y="99"/>
                </a:lnTo>
                <a:cubicBezTo>
                  <a:pt x="0" y="45"/>
                  <a:pt x="44" y="0"/>
                  <a:pt x="99" y="0"/>
                </a:cubicBezTo>
                <a:lnTo>
                  <a:pt x="99" y="0"/>
                </a:lnTo>
                <a:cubicBezTo>
                  <a:pt x="153" y="0"/>
                  <a:pt x="197" y="45"/>
                  <a:pt x="197" y="99"/>
                </a:cubicBez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3" name="Freeform 543">
            <a:extLst>
              <a:ext uri="{FF2B5EF4-FFF2-40B4-BE49-F238E27FC236}">
                <a16:creationId xmlns:a16="http://schemas.microsoft.com/office/drawing/2014/main" id="{F3BB8E2C-CE1E-EA5B-DEC5-F4489102225D}"/>
              </a:ext>
            </a:extLst>
          </p:cNvPr>
          <p:cNvSpPr>
            <a:spLocks noChangeArrowheads="1"/>
          </p:cNvSpPr>
          <p:nvPr/>
        </p:nvSpPr>
        <p:spPr bwMode="auto">
          <a:xfrm>
            <a:off x="5870821" y="1913192"/>
            <a:ext cx="211376" cy="223258"/>
          </a:xfrm>
          <a:custGeom>
            <a:avLst/>
            <a:gdLst>
              <a:gd name="T0" fmla="*/ 197 w 198"/>
              <a:gd name="T1" fmla="*/ 99 h 199"/>
              <a:gd name="T2" fmla="*/ 197 w 198"/>
              <a:gd name="T3" fmla="*/ 99 h 199"/>
              <a:gd name="T4" fmla="*/ 98 w 198"/>
              <a:gd name="T5" fmla="*/ 198 h 199"/>
              <a:gd name="T6" fmla="*/ 98 w 198"/>
              <a:gd name="T7" fmla="*/ 198 h 199"/>
              <a:gd name="T8" fmla="*/ 0 w 198"/>
              <a:gd name="T9" fmla="*/ 99 h 199"/>
              <a:gd name="T10" fmla="*/ 0 w 198"/>
              <a:gd name="T11" fmla="*/ 99 h 199"/>
              <a:gd name="T12" fmla="*/ 98 w 198"/>
              <a:gd name="T13" fmla="*/ 0 h 199"/>
              <a:gd name="T14" fmla="*/ 98 w 198"/>
              <a:gd name="T15" fmla="*/ 0 h 199"/>
              <a:gd name="T16" fmla="*/ 197 w 198"/>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8" h="199">
                <a:moveTo>
                  <a:pt x="197" y="99"/>
                </a:moveTo>
                <a:lnTo>
                  <a:pt x="197" y="99"/>
                </a:lnTo>
                <a:cubicBezTo>
                  <a:pt x="197" y="154"/>
                  <a:pt x="153" y="198"/>
                  <a:pt x="98" y="198"/>
                </a:cubicBezTo>
                <a:lnTo>
                  <a:pt x="98" y="198"/>
                </a:lnTo>
                <a:cubicBezTo>
                  <a:pt x="44" y="198"/>
                  <a:pt x="0" y="154"/>
                  <a:pt x="0" y="99"/>
                </a:cubicBezTo>
                <a:lnTo>
                  <a:pt x="0" y="99"/>
                </a:lnTo>
                <a:cubicBezTo>
                  <a:pt x="0" y="45"/>
                  <a:pt x="44" y="0"/>
                  <a:pt x="98" y="0"/>
                </a:cubicBezTo>
                <a:lnTo>
                  <a:pt x="98" y="0"/>
                </a:lnTo>
                <a:cubicBezTo>
                  <a:pt x="153" y="0"/>
                  <a:pt x="197" y="45"/>
                  <a:pt x="197" y="99"/>
                </a:cubicBez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4" name="Freeform 544">
            <a:extLst>
              <a:ext uri="{FF2B5EF4-FFF2-40B4-BE49-F238E27FC236}">
                <a16:creationId xmlns:a16="http://schemas.microsoft.com/office/drawing/2014/main" id="{6C66A16F-A61B-FB15-B63B-83F7371D1DD4}"/>
              </a:ext>
            </a:extLst>
          </p:cNvPr>
          <p:cNvSpPr>
            <a:spLocks noChangeArrowheads="1"/>
          </p:cNvSpPr>
          <p:nvPr/>
        </p:nvSpPr>
        <p:spPr bwMode="auto">
          <a:xfrm>
            <a:off x="7636535" y="1918316"/>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5"/>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05" name="Freeform 544">
            <a:extLst>
              <a:ext uri="{FF2B5EF4-FFF2-40B4-BE49-F238E27FC236}">
                <a16:creationId xmlns:a16="http://schemas.microsoft.com/office/drawing/2014/main" id="{D40CD9E5-DCC7-3FE3-466B-54E50A4E95D8}"/>
              </a:ext>
            </a:extLst>
          </p:cNvPr>
          <p:cNvSpPr>
            <a:spLocks noChangeArrowheads="1"/>
          </p:cNvSpPr>
          <p:nvPr/>
        </p:nvSpPr>
        <p:spPr bwMode="auto">
          <a:xfrm>
            <a:off x="9318138" y="1945848"/>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accent6">
              <a:lumMod val="60000"/>
              <a:lumOff val="40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grpSp>
        <p:nvGrpSpPr>
          <p:cNvPr id="107" name="Group 106">
            <a:extLst>
              <a:ext uri="{FF2B5EF4-FFF2-40B4-BE49-F238E27FC236}">
                <a16:creationId xmlns:a16="http://schemas.microsoft.com/office/drawing/2014/main" id="{AA31E900-0477-538D-4E0D-766E3D4EA365}"/>
              </a:ext>
            </a:extLst>
          </p:cNvPr>
          <p:cNvGrpSpPr/>
          <p:nvPr/>
        </p:nvGrpSpPr>
        <p:grpSpPr>
          <a:xfrm>
            <a:off x="63630" y="2431913"/>
            <a:ext cx="10158046" cy="3944337"/>
            <a:chOff x="1520826" y="4309327"/>
            <a:chExt cx="20316091" cy="7888674"/>
          </a:xfrm>
        </p:grpSpPr>
        <p:sp>
          <p:nvSpPr>
            <p:cNvPr id="108" name="TextBox 107">
              <a:extLst>
                <a:ext uri="{FF2B5EF4-FFF2-40B4-BE49-F238E27FC236}">
                  <a16:creationId xmlns:a16="http://schemas.microsoft.com/office/drawing/2014/main" id="{84D6AFAA-7A8E-3226-DC01-93DA71D51A33}"/>
                </a:ext>
              </a:extLst>
            </p:cNvPr>
            <p:cNvSpPr txBox="1"/>
            <p:nvPr/>
          </p:nvSpPr>
          <p:spPr>
            <a:xfrm>
              <a:off x="1899598" y="4432435"/>
              <a:ext cx="2406172" cy="615554"/>
            </a:xfrm>
            <a:prstGeom prst="rect">
              <a:avLst/>
            </a:prstGeom>
            <a:noFill/>
          </p:spPr>
          <p:txBody>
            <a:bodyPr wrap="none" rtlCol="0" anchor="ctr" anchorCtr="0">
              <a:spAutoFit/>
            </a:bodyPr>
            <a:lstStyle/>
            <a:p>
              <a:pPr algn="ctr" defTabSz="914217"/>
              <a:r>
                <a:rPr lang="en-US" sz="1400" b="1" dirty="0">
                  <a:solidFill>
                    <a:schemeClr val="accent1">
                      <a:lumMod val="60000"/>
                      <a:lumOff val="40000"/>
                    </a:schemeClr>
                  </a:solidFill>
                  <a:latin typeface="Gill Sans Nova" panose="020B0602020104020203" pitchFamily="34" charset="0"/>
                  <a:ea typeface="League Spartan" charset="0"/>
                  <a:cs typeface="Poppins" pitchFamily="2" charset="77"/>
                </a:rPr>
                <a:t>17 Feb 2022</a:t>
              </a:r>
            </a:p>
          </p:txBody>
        </p:sp>
        <p:sp>
          <p:nvSpPr>
            <p:cNvPr id="109" name="TextBox 108">
              <a:extLst>
                <a:ext uri="{FF2B5EF4-FFF2-40B4-BE49-F238E27FC236}">
                  <a16:creationId xmlns:a16="http://schemas.microsoft.com/office/drawing/2014/main" id="{E35E4CD7-0806-D3B8-7635-0B21D9A09EFA}"/>
                </a:ext>
              </a:extLst>
            </p:cNvPr>
            <p:cNvSpPr txBox="1"/>
            <p:nvPr/>
          </p:nvSpPr>
          <p:spPr>
            <a:xfrm>
              <a:off x="4995570" y="4309327"/>
              <a:ext cx="3248328" cy="861774"/>
            </a:xfrm>
            <a:prstGeom prst="rect">
              <a:avLst/>
            </a:prstGeom>
            <a:noFill/>
          </p:spPr>
          <p:txBody>
            <a:bodyPr wrap="none" rtlCol="0" anchor="ctr" anchorCtr="0">
              <a:spAutoFit/>
            </a:bodyPr>
            <a:lstStyle/>
            <a:p>
              <a:pPr algn="ctr" defTabSz="914217"/>
              <a:r>
                <a:rPr lang="en-US" sz="1400" b="1" dirty="0">
                  <a:solidFill>
                    <a:schemeClr val="accent2">
                      <a:lumMod val="60000"/>
                      <a:lumOff val="40000"/>
                    </a:schemeClr>
                  </a:solidFill>
                  <a:latin typeface="Gill Sans Nova" panose="020B0602020104020203" pitchFamily="34" charset="0"/>
                  <a:ea typeface="League Spartan" charset="0"/>
                  <a:cs typeface="Poppins" pitchFamily="2" charset="77"/>
                </a:rPr>
                <a:t>24-25 Feb 2022</a:t>
              </a:r>
              <a:r>
                <a:rPr lang="en-US" sz="2200" b="1" dirty="0">
                  <a:solidFill>
                    <a:schemeClr val="accent2">
                      <a:lumMod val="60000"/>
                      <a:lumOff val="40000"/>
                    </a:schemeClr>
                  </a:solidFill>
                  <a:latin typeface="Gill Sans Nova" panose="020B0602020104020203" pitchFamily="34" charset="0"/>
                  <a:ea typeface="League Spartan" charset="0"/>
                  <a:cs typeface="Poppins" pitchFamily="2" charset="77"/>
                </a:rPr>
                <a:t> </a:t>
              </a:r>
            </a:p>
          </p:txBody>
        </p:sp>
        <p:sp>
          <p:nvSpPr>
            <p:cNvPr id="110" name="TextBox 109">
              <a:extLst>
                <a:ext uri="{FF2B5EF4-FFF2-40B4-BE49-F238E27FC236}">
                  <a16:creationId xmlns:a16="http://schemas.microsoft.com/office/drawing/2014/main" id="{F7063F40-57DE-81A5-89A4-4B5A318C82DA}"/>
                </a:ext>
              </a:extLst>
            </p:cNvPr>
            <p:cNvSpPr txBox="1"/>
            <p:nvPr/>
          </p:nvSpPr>
          <p:spPr>
            <a:xfrm>
              <a:off x="8528566" y="4514323"/>
              <a:ext cx="2706510" cy="615554"/>
            </a:xfrm>
            <a:prstGeom prst="rect">
              <a:avLst/>
            </a:prstGeom>
            <a:noFill/>
          </p:spPr>
          <p:txBody>
            <a:bodyPr wrap="none" rtlCol="0" anchor="ctr" anchorCtr="0">
              <a:spAutoFit/>
            </a:bodyPr>
            <a:lstStyle/>
            <a:p>
              <a:pPr algn="ctr" defTabSz="914217"/>
              <a:r>
                <a:rPr lang="en-US" sz="1400" b="1" dirty="0">
                  <a:solidFill>
                    <a:schemeClr val="accent3">
                      <a:lumMod val="60000"/>
                      <a:lumOff val="40000"/>
                    </a:schemeClr>
                  </a:solidFill>
                  <a:latin typeface="Gill Sans Nova" panose="020B0602020104020203" pitchFamily="34" charset="0"/>
                  <a:ea typeface="League Spartan" charset="0"/>
                  <a:cs typeface="Poppins" pitchFamily="2" charset="77"/>
                </a:rPr>
                <a:t>7-8 Apr 2022</a:t>
              </a:r>
            </a:p>
          </p:txBody>
        </p:sp>
        <p:sp>
          <p:nvSpPr>
            <p:cNvPr id="111" name="TextBox 110">
              <a:extLst>
                <a:ext uri="{FF2B5EF4-FFF2-40B4-BE49-F238E27FC236}">
                  <a16:creationId xmlns:a16="http://schemas.microsoft.com/office/drawing/2014/main" id="{B7DD4FF3-DCD6-4EE0-41BE-19EC8C3C0C52}"/>
                </a:ext>
              </a:extLst>
            </p:cNvPr>
            <p:cNvSpPr txBox="1"/>
            <p:nvPr/>
          </p:nvSpPr>
          <p:spPr>
            <a:xfrm>
              <a:off x="11899181" y="4487027"/>
              <a:ext cx="2894896" cy="615554"/>
            </a:xfrm>
            <a:prstGeom prst="rect">
              <a:avLst/>
            </a:prstGeom>
            <a:noFill/>
          </p:spPr>
          <p:txBody>
            <a:bodyPr wrap="none" rtlCol="0" anchor="ctr" anchorCtr="0">
              <a:spAutoFit/>
            </a:bodyPr>
            <a:lstStyle/>
            <a:p>
              <a:pPr algn="ctr" defTabSz="914217"/>
              <a:r>
                <a:rPr lang="en-US" sz="1400" b="1" dirty="0">
                  <a:solidFill>
                    <a:schemeClr val="accent4">
                      <a:lumMod val="75000"/>
                    </a:schemeClr>
                  </a:solidFill>
                  <a:latin typeface="Gill Sans Nova" panose="020B0602020104020203" pitchFamily="34" charset="0"/>
                  <a:ea typeface="League Spartan" charset="0"/>
                  <a:cs typeface="Poppins" pitchFamily="2" charset="77"/>
                </a:rPr>
                <a:t>13-17 Jun 2022</a:t>
              </a:r>
            </a:p>
          </p:txBody>
        </p:sp>
        <p:sp>
          <p:nvSpPr>
            <p:cNvPr id="112" name="TextBox 111">
              <a:extLst>
                <a:ext uri="{FF2B5EF4-FFF2-40B4-BE49-F238E27FC236}">
                  <a16:creationId xmlns:a16="http://schemas.microsoft.com/office/drawing/2014/main" id="{EF0AD85A-24B1-A174-6C11-514C75520D06}"/>
                </a:ext>
              </a:extLst>
            </p:cNvPr>
            <p:cNvSpPr txBox="1"/>
            <p:nvPr/>
          </p:nvSpPr>
          <p:spPr>
            <a:xfrm>
              <a:off x="15429481" y="4487027"/>
              <a:ext cx="2982228" cy="615554"/>
            </a:xfrm>
            <a:prstGeom prst="rect">
              <a:avLst/>
            </a:prstGeom>
            <a:noFill/>
          </p:spPr>
          <p:txBody>
            <a:bodyPr wrap="none" rtlCol="0" anchor="ctr" anchorCtr="0">
              <a:spAutoFit/>
            </a:bodyPr>
            <a:lstStyle/>
            <a:p>
              <a:pPr algn="ctr" defTabSz="914217"/>
              <a:r>
                <a:rPr lang="en-US" sz="1400" b="1" dirty="0">
                  <a:solidFill>
                    <a:schemeClr val="accent5">
                      <a:lumMod val="60000"/>
                      <a:lumOff val="40000"/>
                    </a:schemeClr>
                  </a:solidFill>
                  <a:latin typeface="Gill Sans Nova" panose="020B0602020104020203" pitchFamily="34" charset="0"/>
                  <a:ea typeface="League Spartan" charset="0"/>
                  <a:cs typeface="Poppins" pitchFamily="2" charset="77"/>
                </a:rPr>
                <a:t>18-20 Jan 2023 </a:t>
              </a:r>
              <a:endParaRPr lang="en-US" sz="1600" b="1" dirty="0">
                <a:solidFill>
                  <a:schemeClr val="accent5">
                    <a:lumMod val="60000"/>
                    <a:lumOff val="40000"/>
                  </a:schemeClr>
                </a:solidFill>
                <a:latin typeface="Gill Sans Nova" panose="020B0602020104020203" pitchFamily="34" charset="0"/>
                <a:ea typeface="League Spartan" charset="0"/>
                <a:cs typeface="Poppins" pitchFamily="2" charset="77"/>
              </a:endParaRPr>
            </a:p>
          </p:txBody>
        </p:sp>
        <p:sp>
          <p:nvSpPr>
            <p:cNvPr id="113" name="Freeform 69">
              <a:extLst>
                <a:ext uri="{FF2B5EF4-FFF2-40B4-BE49-F238E27FC236}">
                  <a16:creationId xmlns:a16="http://schemas.microsoft.com/office/drawing/2014/main" id="{93601846-46BA-9BF9-4202-0CC4E8478D6C}"/>
                </a:ext>
              </a:extLst>
            </p:cNvPr>
            <p:cNvSpPr>
              <a:spLocks noChangeArrowheads="1"/>
            </p:cNvSpPr>
            <p:nvPr/>
          </p:nvSpPr>
          <p:spPr bwMode="auto">
            <a:xfrm>
              <a:off x="1520826" y="5226445"/>
              <a:ext cx="3372850" cy="6910928"/>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1"/>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4" name="Freeform 302">
              <a:extLst>
                <a:ext uri="{FF2B5EF4-FFF2-40B4-BE49-F238E27FC236}">
                  <a16:creationId xmlns:a16="http://schemas.microsoft.com/office/drawing/2014/main" id="{BE52A754-7F3C-B037-C630-5118D8CADFA0}"/>
                </a:ext>
              </a:extLst>
            </p:cNvPr>
            <p:cNvSpPr>
              <a:spLocks noChangeArrowheads="1"/>
            </p:cNvSpPr>
            <p:nvPr/>
          </p:nvSpPr>
          <p:spPr bwMode="auto">
            <a:xfrm>
              <a:off x="11680052" y="5226445"/>
              <a:ext cx="3353686" cy="6910928"/>
            </a:xfrm>
            <a:custGeom>
              <a:avLst/>
              <a:gdLst>
                <a:gd name="T0" fmla="*/ 1668 w 2859"/>
                <a:gd name="T1" fmla="*/ 0 h 4949"/>
                <a:gd name="T2" fmla="*/ 1428 w 2859"/>
                <a:gd name="T3" fmla="*/ 252 h 4949"/>
                <a:gd name="T4" fmla="*/ 1189 w 2859"/>
                <a:gd name="T5" fmla="*/ 0 h 4949"/>
                <a:gd name="T6" fmla="*/ 0 w 2859"/>
                <a:gd name="T7" fmla="*/ 0 h 4949"/>
                <a:gd name="T8" fmla="*/ 0 w 2859"/>
                <a:gd name="T9" fmla="*/ 4948 h 4949"/>
                <a:gd name="T10" fmla="*/ 2858 w 2859"/>
                <a:gd name="T11" fmla="*/ 4948 h 4949"/>
                <a:gd name="T12" fmla="*/ 2858 w 2859"/>
                <a:gd name="T13" fmla="*/ 0 h 4949"/>
                <a:gd name="T14" fmla="*/ 1668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8" y="0"/>
                  </a:moveTo>
                  <a:lnTo>
                    <a:pt x="1428" y="252"/>
                  </a:lnTo>
                  <a:lnTo>
                    <a:pt x="1189" y="0"/>
                  </a:lnTo>
                  <a:lnTo>
                    <a:pt x="0" y="0"/>
                  </a:lnTo>
                  <a:lnTo>
                    <a:pt x="0" y="4948"/>
                  </a:lnTo>
                  <a:lnTo>
                    <a:pt x="2858" y="4948"/>
                  </a:lnTo>
                  <a:lnTo>
                    <a:pt x="2858" y="0"/>
                  </a:lnTo>
                  <a:lnTo>
                    <a:pt x="1668" y="0"/>
                  </a:lnTo>
                </a:path>
              </a:pathLst>
            </a:custGeom>
            <a:solidFill>
              <a:schemeClr val="accent4"/>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5" name="Freeform 378">
              <a:extLst>
                <a:ext uri="{FF2B5EF4-FFF2-40B4-BE49-F238E27FC236}">
                  <a16:creationId xmlns:a16="http://schemas.microsoft.com/office/drawing/2014/main" id="{6EF4D3E1-0AAC-1EE4-3553-7E238722B611}"/>
                </a:ext>
              </a:extLst>
            </p:cNvPr>
            <p:cNvSpPr>
              <a:spLocks noChangeArrowheads="1"/>
            </p:cNvSpPr>
            <p:nvPr/>
          </p:nvSpPr>
          <p:spPr bwMode="auto">
            <a:xfrm>
              <a:off x="8299156" y="5226445"/>
              <a:ext cx="3282888" cy="6910928"/>
            </a:xfrm>
            <a:custGeom>
              <a:avLst/>
              <a:gdLst>
                <a:gd name="T0" fmla="*/ 1664 w 2859"/>
                <a:gd name="T1" fmla="*/ 0 h 4949"/>
                <a:gd name="T2" fmla="*/ 1429 w 2859"/>
                <a:gd name="T3" fmla="*/ 247 h 4949"/>
                <a:gd name="T4" fmla="*/ 1193 w 2859"/>
                <a:gd name="T5" fmla="*/ 0 h 4949"/>
                <a:gd name="T6" fmla="*/ 0 w 2859"/>
                <a:gd name="T7" fmla="*/ 0 h 4949"/>
                <a:gd name="T8" fmla="*/ 0 w 2859"/>
                <a:gd name="T9" fmla="*/ 4948 h 4949"/>
                <a:gd name="T10" fmla="*/ 2858 w 2859"/>
                <a:gd name="T11" fmla="*/ 4948 h 4949"/>
                <a:gd name="T12" fmla="*/ 2858 w 2859"/>
                <a:gd name="T13" fmla="*/ 0 h 4949"/>
                <a:gd name="T14" fmla="*/ 1664 w 2859"/>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9" h="4949">
                  <a:moveTo>
                    <a:pt x="1664" y="0"/>
                  </a:moveTo>
                  <a:lnTo>
                    <a:pt x="1429" y="247"/>
                  </a:lnTo>
                  <a:lnTo>
                    <a:pt x="1193" y="0"/>
                  </a:lnTo>
                  <a:lnTo>
                    <a:pt x="0" y="0"/>
                  </a:lnTo>
                  <a:lnTo>
                    <a:pt x="0" y="4948"/>
                  </a:lnTo>
                  <a:lnTo>
                    <a:pt x="2858" y="4948"/>
                  </a:lnTo>
                  <a:lnTo>
                    <a:pt x="2858" y="0"/>
                  </a:lnTo>
                  <a:lnTo>
                    <a:pt x="1664" y="0"/>
                  </a:lnTo>
                </a:path>
              </a:pathLst>
            </a:custGeom>
            <a:solidFill>
              <a:schemeClr val="accent3"/>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6" name="Freeform 456">
              <a:extLst>
                <a:ext uri="{FF2B5EF4-FFF2-40B4-BE49-F238E27FC236}">
                  <a16:creationId xmlns:a16="http://schemas.microsoft.com/office/drawing/2014/main" id="{819F2636-3404-7FB9-AF81-B8CEAFC782C1}"/>
                </a:ext>
              </a:extLst>
            </p:cNvPr>
            <p:cNvSpPr>
              <a:spLocks noChangeArrowheads="1"/>
            </p:cNvSpPr>
            <p:nvPr/>
          </p:nvSpPr>
          <p:spPr bwMode="auto">
            <a:xfrm>
              <a:off x="4978230" y="5226445"/>
              <a:ext cx="3248328" cy="6910928"/>
            </a:xfrm>
            <a:custGeom>
              <a:avLst/>
              <a:gdLst>
                <a:gd name="T0" fmla="*/ 1664 w 2860"/>
                <a:gd name="T1" fmla="*/ 0 h 4949"/>
                <a:gd name="T2" fmla="*/ 1429 w 2860"/>
                <a:gd name="T3" fmla="*/ 247 h 4949"/>
                <a:gd name="T4" fmla="*/ 1193 w 2860"/>
                <a:gd name="T5" fmla="*/ 0 h 4949"/>
                <a:gd name="T6" fmla="*/ 0 w 2860"/>
                <a:gd name="T7" fmla="*/ 0 h 4949"/>
                <a:gd name="T8" fmla="*/ 0 w 2860"/>
                <a:gd name="T9" fmla="*/ 4948 h 4949"/>
                <a:gd name="T10" fmla="*/ 2859 w 2860"/>
                <a:gd name="T11" fmla="*/ 4948 h 4949"/>
                <a:gd name="T12" fmla="*/ 2859 w 2860"/>
                <a:gd name="T13" fmla="*/ 0 h 4949"/>
                <a:gd name="T14" fmla="*/ 1664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4" y="0"/>
                  </a:moveTo>
                  <a:lnTo>
                    <a:pt x="1429" y="247"/>
                  </a:lnTo>
                  <a:lnTo>
                    <a:pt x="1193" y="0"/>
                  </a:lnTo>
                  <a:lnTo>
                    <a:pt x="0" y="0"/>
                  </a:lnTo>
                  <a:lnTo>
                    <a:pt x="0" y="4948"/>
                  </a:lnTo>
                  <a:lnTo>
                    <a:pt x="2859" y="4948"/>
                  </a:lnTo>
                  <a:lnTo>
                    <a:pt x="2859" y="0"/>
                  </a:lnTo>
                  <a:lnTo>
                    <a:pt x="1664" y="0"/>
                  </a:lnTo>
                </a:path>
              </a:pathLst>
            </a:custGeom>
            <a:solidFill>
              <a:schemeClr val="accent2"/>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117" name="Subtitle 2">
              <a:extLst>
                <a:ext uri="{FF2B5EF4-FFF2-40B4-BE49-F238E27FC236}">
                  <a16:creationId xmlns:a16="http://schemas.microsoft.com/office/drawing/2014/main" id="{FE2E6075-1CB8-EE4F-F638-3F61D3F6B2AE}"/>
                </a:ext>
              </a:extLst>
            </p:cNvPr>
            <p:cNvSpPr txBox="1">
              <a:spLocks/>
            </p:cNvSpPr>
            <p:nvPr/>
          </p:nvSpPr>
          <p:spPr>
            <a:xfrm>
              <a:off x="1814618" y="7077239"/>
              <a:ext cx="2886366" cy="51207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The purpose of this meeting is to first and foremost meet (virtually) and present each other, but also to broadly discuss the terms of reference and agree on a timeline for delivering the 10-year plan</a:t>
              </a:r>
            </a:p>
          </p:txBody>
        </p:sp>
        <p:sp>
          <p:nvSpPr>
            <p:cNvPr id="118" name="TextBox 117">
              <a:extLst>
                <a:ext uri="{FF2B5EF4-FFF2-40B4-BE49-F238E27FC236}">
                  <a16:creationId xmlns:a16="http://schemas.microsoft.com/office/drawing/2014/main" id="{F1CE5476-19E1-54C6-991B-A767839F4F12}"/>
                </a:ext>
              </a:extLst>
            </p:cNvPr>
            <p:cNvSpPr txBox="1"/>
            <p:nvPr/>
          </p:nvSpPr>
          <p:spPr>
            <a:xfrm>
              <a:off x="1898788" y="5618733"/>
              <a:ext cx="2954468"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SC 1</a:t>
              </a:r>
              <a:r>
                <a:rPr lang="en-US" sz="1400" b="1" baseline="30000" dirty="0">
                  <a:solidFill>
                    <a:srgbClr val="FFFFFF"/>
                  </a:solidFill>
                  <a:latin typeface="Gill Sans Nova" panose="020B0602020104020203" pitchFamily="34" charset="0"/>
                  <a:ea typeface="League Spartan" charset="0"/>
                  <a:cs typeface="Poppins" pitchFamily="2" charset="77"/>
                </a:rPr>
                <a:t>st</a:t>
              </a:r>
              <a:r>
                <a:rPr lang="en-US" sz="1400" b="1" dirty="0">
                  <a:solidFill>
                    <a:srgbClr val="FFFFFF"/>
                  </a:solidFill>
                  <a:latin typeface="Gill Sans Nova" panose="020B0602020104020203" pitchFamily="34" charset="0"/>
                  <a:ea typeface="League Spartan" charset="0"/>
                  <a:cs typeface="Poppins" pitchFamily="2" charset="77"/>
                </a:rPr>
                <a:t>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(online)</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19" name="Subtitle 2">
              <a:extLst>
                <a:ext uri="{FF2B5EF4-FFF2-40B4-BE49-F238E27FC236}">
                  <a16:creationId xmlns:a16="http://schemas.microsoft.com/office/drawing/2014/main" id="{24DA1006-8E5A-725A-0A35-633C7488E2F3}"/>
                </a:ext>
              </a:extLst>
            </p:cNvPr>
            <p:cNvSpPr txBox="1">
              <a:spLocks/>
            </p:cNvSpPr>
            <p:nvPr/>
          </p:nvSpPr>
          <p:spPr>
            <a:xfrm>
              <a:off x="5304694" y="7077239"/>
              <a:ext cx="2998450" cy="467833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TOWS-WG is a standard setting and advisory body to the IOC on tsunami and other coastal hazards. This session will discuss among other matters, SMART Cable, Tsunami Ready &amp; UN Decade</a:t>
              </a:r>
            </a:p>
          </p:txBody>
        </p:sp>
        <p:sp>
          <p:nvSpPr>
            <p:cNvPr id="120" name="TextBox 119">
              <a:extLst>
                <a:ext uri="{FF2B5EF4-FFF2-40B4-BE49-F238E27FC236}">
                  <a16:creationId xmlns:a16="http://schemas.microsoft.com/office/drawing/2014/main" id="{967A3217-5B2F-3C67-24D1-7370A73B94D5}"/>
                </a:ext>
              </a:extLst>
            </p:cNvPr>
            <p:cNvSpPr txBox="1"/>
            <p:nvPr/>
          </p:nvSpPr>
          <p:spPr>
            <a:xfrm>
              <a:off x="5418210" y="5667799"/>
              <a:ext cx="2650110"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TOWS-WG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XV</a:t>
              </a:r>
            </a:p>
          </p:txBody>
        </p:sp>
        <p:sp>
          <p:nvSpPr>
            <p:cNvPr id="121" name="Subtitle 2">
              <a:extLst>
                <a:ext uri="{FF2B5EF4-FFF2-40B4-BE49-F238E27FC236}">
                  <a16:creationId xmlns:a16="http://schemas.microsoft.com/office/drawing/2014/main" id="{F3886A69-E195-118B-1237-FF164C984EA3}"/>
                </a:ext>
              </a:extLst>
            </p:cNvPr>
            <p:cNvSpPr txBox="1">
              <a:spLocks/>
            </p:cNvSpPr>
            <p:nvPr/>
          </p:nvSpPr>
          <p:spPr>
            <a:xfrm>
              <a:off x="8576880" y="6751707"/>
              <a:ext cx="3074484" cy="5120762"/>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Laboratories are innovative formats that function as self-sustaining events. They act as a creative platform to link diverse stakeholders and topics to trigger collaborative efforts regarding the UN Ocean Decade.</a:t>
              </a:r>
            </a:p>
          </p:txBody>
        </p:sp>
        <p:sp>
          <p:nvSpPr>
            <p:cNvPr id="122" name="TextBox 121">
              <a:extLst>
                <a:ext uri="{FF2B5EF4-FFF2-40B4-BE49-F238E27FC236}">
                  <a16:creationId xmlns:a16="http://schemas.microsoft.com/office/drawing/2014/main" id="{DCE888A5-2D41-4788-C013-E505C9D22ED2}"/>
                </a:ext>
              </a:extLst>
            </p:cNvPr>
            <p:cNvSpPr txBox="1"/>
            <p:nvPr/>
          </p:nvSpPr>
          <p:spPr>
            <a:xfrm>
              <a:off x="8947924" y="5588363"/>
              <a:ext cx="2698764"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Safe Oceans</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Lab </a:t>
              </a:r>
              <a:endParaRPr lang="en-US" sz="1600" b="1" dirty="0">
                <a:solidFill>
                  <a:srgbClr val="FFFFFF"/>
                </a:solidFill>
                <a:latin typeface="Gill Sans Nova" panose="020B0602020104020203" pitchFamily="34" charset="0"/>
                <a:ea typeface="League Spartan" charset="0"/>
                <a:cs typeface="Poppins" pitchFamily="2" charset="77"/>
              </a:endParaRPr>
            </a:p>
          </p:txBody>
        </p:sp>
        <p:sp>
          <p:nvSpPr>
            <p:cNvPr id="123" name="Subtitle 2">
              <a:extLst>
                <a:ext uri="{FF2B5EF4-FFF2-40B4-BE49-F238E27FC236}">
                  <a16:creationId xmlns:a16="http://schemas.microsoft.com/office/drawing/2014/main" id="{EFA09946-71E2-7EEB-D9E4-E1EE21DD4DD3}"/>
                </a:ext>
              </a:extLst>
            </p:cNvPr>
            <p:cNvSpPr txBox="1">
              <a:spLocks/>
            </p:cNvSpPr>
            <p:nvPr/>
          </p:nvSpPr>
          <p:spPr>
            <a:xfrm>
              <a:off x="12096241" y="6403497"/>
              <a:ext cx="2886366" cy="52335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IOC Governing body</a:t>
              </a:r>
            </a:p>
          </p:txBody>
        </p:sp>
        <p:sp>
          <p:nvSpPr>
            <p:cNvPr id="124" name="TextBox 123">
              <a:extLst>
                <a:ext uri="{FF2B5EF4-FFF2-40B4-BE49-F238E27FC236}">
                  <a16:creationId xmlns:a16="http://schemas.microsoft.com/office/drawing/2014/main" id="{6E8FDC67-B738-AF90-E653-0A22BC3D8314}"/>
                </a:ext>
              </a:extLst>
            </p:cNvPr>
            <p:cNvSpPr txBox="1"/>
            <p:nvPr/>
          </p:nvSpPr>
          <p:spPr>
            <a:xfrm>
              <a:off x="12257253" y="5654319"/>
              <a:ext cx="2809490" cy="677108"/>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IOC -EC 55</a:t>
              </a:r>
            </a:p>
          </p:txBody>
        </p:sp>
        <p:sp>
          <p:nvSpPr>
            <p:cNvPr id="125" name="Subtitle 2">
              <a:extLst>
                <a:ext uri="{FF2B5EF4-FFF2-40B4-BE49-F238E27FC236}">
                  <a16:creationId xmlns:a16="http://schemas.microsoft.com/office/drawing/2014/main" id="{2D439F9E-9108-23FB-8752-BCAF5FBD17EA}"/>
                </a:ext>
              </a:extLst>
            </p:cNvPr>
            <p:cNvSpPr txBox="1">
              <a:spLocks/>
            </p:cNvSpPr>
            <p:nvPr/>
          </p:nvSpPr>
          <p:spPr>
            <a:xfrm>
              <a:off x="15347865" y="7036031"/>
              <a:ext cx="2886366" cy="38288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2</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nd</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Programme</a:t>
              </a:r>
            </a:p>
            <a:p>
              <a:pPr defTabSz="543818">
                <a:lnSpc>
                  <a:spcPts val="1750"/>
                </a:lnSpc>
              </a:pP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26" name="TextBox 125">
              <a:extLst>
                <a:ext uri="{FF2B5EF4-FFF2-40B4-BE49-F238E27FC236}">
                  <a16:creationId xmlns:a16="http://schemas.microsoft.com/office/drawing/2014/main" id="{F01D9534-0284-0790-A0E2-D7FFF989BD50}"/>
                </a:ext>
              </a:extLst>
            </p:cNvPr>
            <p:cNvSpPr txBox="1"/>
            <p:nvPr/>
          </p:nvSpPr>
          <p:spPr>
            <a:xfrm>
              <a:off x="15207721" y="5667799"/>
              <a:ext cx="3275834"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3</a:t>
              </a:r>
              <a:r>
                <a:rPr lang="en-US" sz="1400" b="1" baseline="30000" dirty="0">
                  <a:solidFill>
                    <a:srgbClr val="FFFFFF"/>
                  </a:solidFill>
                  <a:latin typeface="Gill Sans Nova" panose="020B0602020104020203" pitchFamily="34" charset="0"/>
                  <a:ea typeface="League Spartan" charset="0"/>
                  <a:cs typeface="Poppins" pitchFamily="2" charset="77"/>
                </a:rPr>
                <a:t>rd</a:t>
              </a:r>
              <a:r>
                <a:rPr lang="en-US" sz="1400" b="1" dirty="0">
                  <a:solidFill>
                    <a:srgbClr val="FFFFFF"/>
                  </a:solidFill>
                  <a:latin typeface="Gill Sans Nova" panose="020B0602020104020203" pitchFamily="34" charset="0"/>
                  <a:ea typeface="League Spartan" charset="0"/>
                  <a:cs typeface="Poppins" pitchFamily="2" charset="77"/>
                </a:rPr>
                <a:t> SC meeting    (in person)</a:t>
              </a:r>
            </a:p>
          </p:txBody>
        </p:sp>
        <p:sp>
          <p:nvSpPr>
            <p:cNvPr id="127" name="TextBox 126">
              <a:extLst>
                <a:ext uri="{FF2B5EF4-FFF2-40B4-BE49-F238E27FC236}">
                  <a16:creationId xmlns:a16="http://schemas.microsoft.com/office/drawing/2014/main" id="{55AE0A94-4ED4-0218-47BC-8E74E80A8DD2}"/>
                </a:ext>
              </a:extLst>
            </p:cNvPr>
            <p:cNvSpPr txBox="1"/>
            <p:nvPr/>
          </p:nvSpPr>
          <p:spPr>
            <a:xfrm>
              <a:off x="18940329" y="4568915"/>
              <a:ext cx="2645596" cy="615554"/>
            </a:xfrm>
            <a:prstGeom prst="rect">
              <a:avLst/>
            </a:prstGeom>
            <a:noFill/>
          </p:spPr>
          <p:txBody>
            <a:bodyPr wrap="none" rtlCol="0" anchor="ctr" anchorCtr="0">
              <a:spAutoFit/>
            </a:bodyPr>
            <a:lstStyle/>
            <a:p>
              <a:pPr algn="ctr" defTabSz="914217"/>
              <a:r>
                <a:rPr lang="en-US" sz="1400" b="1" dirty="0">
                  <a:solidFill>
                    <a:schemeClr val="accent6">
                      <a:lumMod val="60000"/>
                      <a:lumOff val="40000"/>
                    </a:schemeClr>
                  </a:solidFill>
                  <a:latin typeface="Gill Sans Nova" panose="020B0602020104020203" pitchFamily="34" charset="0"/>
                  <a:ea typeface="League Spartan" charset="0"/>
                  <a:cs typeface="Poppins" pitchFamily="2" charset="77"/>
                </a:rPr>
                <a:t>2–3 Mar 2023</a:t>
              </a:r>
            </a:p>
          </p:txBody>
        </p:sp>
        <p:sp>
          <p:nvSpPr>
            <p:cNvPr id="128" name="Freeform 226">
              <a:extLst>
                <a:ext uri="{FF2B5EF4-FFF2-40B4-BE49-F238E27FC236}">
                  <a16:creationId xmlns:a16="http://schemas.microsoft.com/office/drawing/2014/main" id="{6FBDD60F-1FDE-7877-BCA2-E1AA8DB1C635}"/>
                </a:ext>
              </a:extLst>
            </p:cNvPr>
            <p:cNvSpPr>
              <a:spLocks noChangeArrowheads="1"/>
            </p:cNvSpPr>
            <p:nvPr/>
          </p:nvSpPr>
          <p:spPr bwMode="auto">
            <a:xfrm>
              <a:off x="18627537" y="5226445"/>
              <a:ext cx="3209380" cy="6910928"/>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accent6">
                <a:lumMod val="60000"/>
                <a:lumOff val="40000"/>
              </a:schemeClr>
            </a:solidFill>
            <a:ln>
              <a:noFill/>
            </a:ln>
            <a:effectLst/>
          </p:spPr>
          <p:txBody>
            <a:bodyPr wrap="none" anchor="ctr"/>
            <a:lstStyle/>
            <a:p>
              <a:pPr defTabSz="914217"/>
              <a:endParaRPr lang="en-US" sz="3265" dirty="0">
                <a:solidFill>
                  <a:schemeClr val="accent6">
                    <a:lumMod val="60000"/>
                    <a:lumOff val="40000"/>
                  </a:schemeClr>
                </a:solidFill>
                <a:latin typeface="Gill Sans Nova" panose="020B0602020104020203" pitchFamily="34" charset="0"/>
              </a:endParaRPr>
            </a:p>
          </p:txBody>
        </p:sp>
        <p:sp>
          <p:nvSpPr>
            <p:cNvPr id="129" name="Subtitle 2">
              <a:extLst>
                <a:ext uri="{FF2B5EF4-FFF2-40B4-BE49-F238E27FC236}">
                  <a16:creationId xmlns:a16="http://schemas.microsoft.com/office/drawing/2014/main" id="{D8832ECC-F942-61C7-20ED-9EAC356E06FE}"/>
                </a:ext>
              </a:extLst>
            </p:cNvPr>
            <p:cNvSpPr txBox="1">
              <a:spLocks/>
            </p:cNvSpPr>
            <p:nvPr/>
          </p:nvSpPr>
          <p:spPr>
            <a:xfrm>
              <a:off x="18765355" y="6912263"/>
              <a:ext cx="2886366" cy="38288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Final version of the 10-Year Research, Development and Implementation Plan for the Ocean Decade Tsunami Programme for the </a:t>
              </a:r>
            </a:p>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Endorsement</a:t>
              </a:r>
            </a:p>
          </p:txBody>
        </p:sp>
        <p:sp>
          <p:nvSpPr>
            <p:cNvPr id="130" name="TextBox 129">
              <a:extLst>
                <a:ext uri="{FF2B5EF4-FFF2-40B4-BE49-F238E27FC236}">
                  <a16:creationId xmlns:a16="http://schemas.microsoft.com/office/drawing/2014/main" id="{2ADFA4E7-7159-BE9E-6A24-2CFDE20EE248}"/>
                </a:ext>
              </a:extLst>
            </p:cNvPr>
            <p:cNvSpPr txBox="1"/>
            <p:nvPr/>
          </p:nvSpPr>
          <p:spPr>
            <a:xfrm>
              <a:off x="18848853" y="5720335"/>
              <a:ext cx="2612078" cy="1169550"/>
            </a:xfrm>
            <a:prstGeom prst="rect">
              <a:avLst/>
            </a:prstGeom>
            <a:noFill/>
          </p:spPr>
          <p:txBody>
            <a:bodyPr wrap="square" rtlCol="0" anchor="b" anchorCtr="0">
              <a:spAutoFit/>
            </a:bodyPr>
            <a:lstStyle/>
            <a:p>
              <a:pPr algn="ctr" defTabSz="914217"/>
              <a:r>
                <a:rPr lang="en-US" sz="1600" b="1" dirty="0">
                  <a:solidFill>
                    <a:srgbClr val="FFFFFF"/>
                  </a:solidFill>
                  <a:latin typeface="Gill Sans Nova" panose="020B0602020104020203" pitchFamily="34" charset="0"/>
                  <a:ea typeface="League Spartan" charset="0"/>
                  <a:cs typeface="Poppins" pitchFamily="2" charset="77"/>
                </a:rPr>
                <a:t>TOWS-WG XVI</a:t>
              </a:r>
            </a:p>
          </p:txBody>
        </p:sp>
        <p:sp>
          <p:nvSpPr>
            <p:cNvPr id="131" name="Subtitle 2">
              <a:extLst>
                <a:ext uri="{FF2B5EF4-FFF2-40B4-BE49-F238E27FC236}">
                  <a16:creationId xmlns:a16="http://schemas.microsoft.com/office/drawing/2014/main" id="{45D951C9-029E-E3A4-95BF-FC19F3C10FDD}"/>
                </a:ext>
              </a:extLst>
            </p:cNvPr>
            <p:cNvSpPr txBox="1">
              <a:spLocks/>
            </p:cNvSpPr>
            <p:nvPr/>
          </p:nvSpPr>
          <p:spPr>
            <a:xfrm>
              <a:off x="11965228" y="7974299"/>
              <a:ext cx="2886366" cy="329333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1</a:t>
              </a:r>
              <a:r>
                <a:rPr lang="en-US" sz="1200" baseline="300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st</a:t>
              </a:r>
              <a:r>
                <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 Draft of the 10-Year Research, Development and Implementation Plan for the Ocean Decade Tsunami </a:t>
              </a:r>
              <a:r>
                <a:rPr lang="en-US" sz="1200" dirty="0" err="1">
                  <a:solidFill>
                    <a:srgbClr val="FFFFFF"/>
                  </a:solidFill>
                  <a:latin typeface="Gill Sans Nova" panose="020B0602020104020203" pitchFamily="34" charset="0"/>
                  <a:ea typeface="Lato Light" panose="020F0502020204030203" pitchFamily="34" charset="0"/>
                  <a:cs typeface="Mukta ExtraLight" panose="020B0000000000000000" pitchFamily="34" charset="77"/>
                </a:rPr>
                <a:t>Programme</a:t>
              </a:r>
              <a:endParaRPr lang="en-US" sz="1200" dirty="0">
                <a:solidFill>
                  <a:srgbClr val="FFFFFF"/>
                </a:solidFill>
                <a:latin typeface="Gill Sans Nova" panose="020B0602020104020203" pitchFamily="34" charset="0"/>
                <a:ea typeface="Lato Light" panose="020F0502020204030203" pitchFamily="34" charset="0"/>
                <a:cs typeface="Mukta ExtraLight" panose="020B0000000000000000" pitchFamily="34" charset="77"/>
              </a:endParaRPr>
            </a:p>
          </p:txBody>
        </p:sp>
        <p:sp>
          <p:nvSpPr>
            <p:cNvPr id="132" name="TextBox 131">
              <a:extLst>
                <a:ext uri="{FF2B5EF4-FFF2-40B4-BE49-F238E27FC236}">
                  <a16:creationId xmlns:a16="http://schemas.microsoft.com/office/drawing/2014/main" id="{8437C0ED-F49F-8150-9686-08C9952B091C}"/>
                </a:ext>
              </a:extLst>
            </p:cNvPr>
            <p:cNvSpPr txBox="1"/>
            <p:nvPr/>
          </p:nvSpPr>
          <p:spPr>
            <a:xfrm>
              <a:off x="11996637" y="6927859"/>
              <a:ext cx="2954468" cy="1046440"/>
            </a:xfrm>
            <a:prstGeom prst="rect">
              <a:avLst/>
            </a:prstGeom>
            <a:noFill/>
          </p:spPr>
          <p:txBody>
            <a:bodyPr wrap="square" rtlCol="0" anchor="b" anchorCtr="0">
              <a:spAutoFit/>
            </a:bodyPr>
            <a:lstStyle/>
            <a:p>
              <a:pPr algn="ctr" defTabSz="914217"/>
              <a:r>
                <a:rPr lang="en-US" sz="1400" b="1" dirty="0">
                  <a:solidFill>
                    <a:srgbClr val="FFFFFF"/>
                  </a:solidFill>
                  <a:latin typeface="Gill Sans Nova" panose="020B0602020104020203" pitchFamily="34" charset="0"/>
                  <a:ea typeface="League Spartan" charset="0"/>
                  <a:cs typeface="Poppins" pitchFamily="2" charset="77"/>
                </a:rPr>
                <a:t>2</a:t>
              </a:r>
              <a:r>
                <a:rPr lang="en-US" sz="1400" b="1" baseline="30000" dirty="0">
                  <a:solidFill>
                    <a:srgbClr val="FFFFFF"/>
                  </a:solidFill>
                  <a:latin typeface="Gill Sans Nova" panose="020B0602020104020203" pitchFamily="34" charset="0"/>
                  <a:ea typeface="League Spartan" charset="0"/>
                  <a:cs typeface="Poppins" pitchFamily="2" charset="77"/>
                </a:rPr>
                <a:t>nd</a:t>
              </a:r>
              <a:r>
                <a:rPr lang="en-US" sz="1400" b="1" dirty="0">
                  <a:solidFill>
                    <a:srgbClr val="FFFFFF"/>
                  </a:solidFill>
                  <a:latin typeface="Gill Sans Nova" panose="020B0602020104020203" pitchFamily="34" charset="0"/>
                  <a:ea typeface="League Spartan" charset="0"/>
                  <a:cs typeface="Poppins" pitchFamily="2" charset="77"/>
                </a:rPr>
                <a:t> SC meeting</a:t>
              </a:r>
            </a:p>
            <a:p>
              <a:pPr algn="ctr" defTabSz="914217"/>
              <a:r>
                <a:rPr lang="en-US" sz="1400" b="1" dirty="0">
                  <a:solidFill>
                    <a:srgbClr val="FFFFFF"/>
                  </a:solidFill>
                  <a:latin typeface="Gill Sans Nova" panose="020B0602020104020203" pitchFamily="34" charset="0"/>
                  <a:ea typeface="League Spartan" charset="0"/>
                  <a:cs typeface="Poppins" pitchFamily="2" charset="77"/>
                </a:rPr>
                <a:t>(in person)</a:t>
              </a:r>
              <a:endParaRPr lang="en-US" sz="1600" b="1" dirty="0">
                <a:solidFill>
                  <a:srgbClr val="FFFFFF"/>
                </a:solidFill>
                <a:latin typeface="Gill Sans Nova" panose="020B0602020104020203" pitchFamily="34" charset="0"/>
                <a:ea typeface="League Spartan" charset="0"/>
                <a:cs typeface="Poppins" pitchFamily="2" charset="77"/>
              </a:endParaRPr>
            </a:p>
          </p:txBody>
        </p:sp>
      </p:grpSp>
      <p:sp>
        <p:nvSpPr>
          <p:cNvPr id="133" name="TextBox 132">
            <a:extLst>
              <a:ext uri="{FF2B5EF4-FFF2-40B4-BE49-F238E27FC236}">
                <a16:creationId xmlns:a16="http://schemas.microsoft.com/office/drawing/2014/main" id="{69CB2E60-FC62-4C31-8521-C09C0BD5E707}"/>
              </a:ext>
            </a:extLst>
          </p:cNvPr>
          <p:cNvSpPr txBox="1"/>
          <p:nvPr/>
        </p:nvSpPr>
        <p:spPr>
          <a:xfrm>
            <a:off x="2256390" y="1569875"/>
            <a:ext cx="2347246" cy="276999"/>
          </a:xfrm>
          <a:prstGeom prst="rect">
            <a:avLst/>
          </a:prstGeom>
          <a:noFill/>
          <a:ln w="6350">
            <a:noFill/>
          </a:ln>
        </p:spPr>
        <p:txBody>
          <a:bodyPr wrap="none" rtlCol="0">
            <a:spAutoFit/>
          </a:bodyPr>
          <a:lstStyle/>
          <a:p>
            <a:pPr defTabSz="914217"/>
            <a:r>
              <a:rPr lang="en-US" sz="1200" b="1" dirty="0">
                <a:solidFill>
                  <a:srgbClr val="C4C8CE">
                    <a:lumMod val="25000"/>
                  </a:srgbClr>
                </a:solidFill>
                <a:latin typeface="Gill Sans Nova" panose="020B0602020104020203" pitchFamily="34" charset="0"/>
              </a:rPr>
              <a:t>Consultants to draft chapters</a:t>
            </a:r>
            <a:endParaRPr lang="fr-FR" sz="1200" b="1" dirty="0">
              <a:solidFill>
                <a:srgbClr val="C4C8CE">
                  <a:lumMod val="25000"/>
                </a:srgbClr>
              </a:solidFill>
              <a:latin typeface="Gill Sans Nova" panose="020B0602020104020203" pitchFamily="34" charset="0"/>
            </a:endParaRPr>
          </a:p>
        </p:txBody>
      </p:sp>
      <p:sp>
        <p:nvSpPr>
          <p:cNvPr id="134" name="Arrow: Right 133">
            <a:extLst>
              <a:ext uri="{FF2B5EF4-FFF2-40B4-BE49-F238E27FC236}">
                <a16:creationId xmlns:a16="http://schemas.microsoft.com/office/drawing/2014/main" id="{00646D93-B7E2-71C3-22FF-C145BE705499}"/>
              </a:ext>
            </a:extLst>
          </p:cNvPr>
          <p:cNvSpPr/>
          <p:nvPr/>
        </p:nvSpPr>
        <p:spPr>
          <a:xfrm>
            <a:off x="3833505" y="1809654"/>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5" name="Arrow: Right 134">
            <a:extLst>
              <a:ext uri="{FF2B5EF4-FFF2-40B4-BE49-F238E27FC236}">
                <a16:creationId xmlns:a16="http://schemas.microsoft.com/office/drawing/2014/main" id="{478AD809-95E8-8608-A0DA-9E416C092B0B}"/>
              </a:ext>
            </a:extLst>
          </p:cNvPr>
          <p:cNvSpPr/>
          <p:nvPr/>
        </p:nvSpPr>
        <p:spPr>
          <a:xfrm flipH="1">
            <a:off x="2517021" y="1806736"/>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36" name="TextBox 135">
            <a:extLst>
              <a:ext uri="{FF2B5EF4-FFF2-40B4-BE49-F238E27FC236}">
                <a16:creationId xmlns:a16="http://schemas.microsoft.com/office/drawing/2014/main" id="{7CCD3F44-AD5D-7C09-59DC-65818E969173}"/>
              </a:ext>
            </a:extLst>
          </p:cNvPr>
          <p:cNvSpPr txBox="1"/>
          <p:nvPr/>
        </p:nvSpPr>
        <p:spPr>
          <a:xfrm>
            <a:off x="5084030" y="1549612"/>
            <a:ext cx="3666456" cy="276999"/>
          </a:xfrm>
          <a:prstGeom prst="rect">
            <a:avLst/>
          </a:prstGeom>
          <a:noFill/>
          <a:ln w="6350">
            <a:noFill/>
          </a:ln>
        </p:spPr>
        <p:txBody>
          <a:bodyPr wrap="square" rtlCol="0">
            <a:spAutoFit/>
          </a:bodyPr>
          <a:lstStyle/>
          <a:p>
            <a:pPr defTabSz="914217"/>
            <a:r>
              <a:rPr lang="en-US" sz="1200" b="1" dirty="0">
                <a:solidFill>
                  <a:srgbClr val="C4C8CE">
                    <a:lumMod val="25000"/>
                  </a:srgbClr>
                </a:solidFill>
                <a:latin typeface="Gill Sans Nova" panose="020B0602020104020203" pitchFamily="34" charset="0"/>
              </a:rPr>
              <a:t>Consultations with TSU community (TTs/ICGS)</a:t>
            </a:r>
            <a:endParaRPr lang="fr-FR" sz="1200" b="1" dirty="0">
              <a:solidFill>
                <a:srgbClr val="C4C8CE">
                  <a:lumMod val="25000"/>
                </a:srgbClr>
              </a:solidFill>
              <a:latin typeface="Gill Sans Nova" panose="020B0602020104020203" pitchFamily="34" charset="0"/>
            </a:endParaRPr>
          </a:p>
        </p:txBody>
      </p:sp>
      <p:sp>
        <p:nvSpPr>
          <p:cNvPr id="139" name="TextBox 138">
            <a:extLst>
              <a:ext uri="{FF2B5EF4-FFF2-40B4-BE49-F238E27FC236}">
                <a16:creationId xmlns:a16="http://schemas.microsoft.com/office/drawing/2014/main" id="{344B0DFD-5FF3-565D-5975-127CBEEEC986}"/>
              </a:ext>
            </a:extLst>
          </p:cNvPr>
          <p:cNvSpPr txBox="1"/>
          <p:nvPr/>
        </p:nvSpPr>
        <p:spPr>
          <a:xfrm>
            <a:off x="5210915" y="2154408"/>
            <a:ext cx="3304110" cy="276999"/>
          </a:xfrm>
          <a:prstGeom prst="rect">
            <a:avLst/>
          </a:prstGeom>
          <a:noFill/>
          <a:ln w="6350">
            <a:noFill/>
          </a:ln>
        </p:spPr>
        <p:txBody>
          <a:bodyPr wrap="none" rtlCol="0">
            <a:spAutoFit/>
          </a:bodyPr>
          <a:lstStyle/>
          <a:p>
            <a:pPr algn="ctr" defTabSz="914217"/>
            <a:r>
              <a:rPr lang="en-US" sz="1200" b="1" dirty="0">
                <a:latin typeface="Gill Sans Nova" panose="020B0602020104020203" pitchFamily="34" charset="0"/>
              </a:rPr>
              <a:t>Consult/contributions Member States (CL)</a:t>
            </a:r>
            <a:endParaRPr lang="fr-FR" sz="1200" b="1" dirty="0">
              <a:latin typeface="Gill Sans Nova" panose="020B0602020104020203" pitchFamily="34" charset="0"/>
            </a:endParaRPr>
          </a:p>
        </p:txBody>
      </p:sp>
      <p:sp>
        <p:nvSpPr>
          <p:cNvPr id="140" name="Arrow: Right 139">
            <a:extLst>
              <a:ext uri="{FF2B5EF4-FFF2-40B4-BE49-F238E27FC236}">
                <a16:creationId xmlns:a16="http://schemas.microsoft.com/office/drawing/2014/main" id="{7711CEE6-ADC3-E03F-801E-A1ACD5E3CA6B}"/>
              </a:ext>
            </a:extLst>
          </p:cNvPr>
          <p:cNvSpPr/>
          <p:nvPr/>
        </p:nvSpPr>
        <p:spPr>
          <a:xfrm flipH="1">
            <a:off x="1505522" y="6712725"/>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1" name="Arrow: Right 140">
            <a:extLst>
              <a:ext uri="{FF2B5EF4-FFF2-40B4-BE49-F238E27FC236}">
                <a16:creationId xmlns:a16="http://schemas.microsoft.com/office/drawing/2014/main" id="{EA58DCE4-CA13-A1A0-D5AA-DD02329EBFC1}"/>
              </a:ext>
            </a:extLst>
          </p:cNvPr>
          <p:cNvSpPr/>
          <p:nvPr/>
        </p:nvSpPr>
        <p:spPr>
          <a:xfrm>
            <a:off x="3367101" y="6705071"/>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2" name="TextBox 141">
            <a:extLst>
              <a:ext uri="{FF2B5EF4-FFF2-40B4-BE49-F238E27FC236}">
                <a16:creationId xmlns:a16="http://schemas.microsoft.com/office/drawing/2014/main" id="{10E5BBCF-9F86-EEDA-594D-E80B55E42BEF}"/>
              </a:ext>
            </a:extLst>
          </p:cNvPr>
          <p:cNvSpPr txBox="1"/>
          <p:nvPr/>
        </p:nvSpPr>
        <p:spPr>
          <a:xfrm>
            <a:off x="1576483" y="6418547"/>
            <a:ext cx="2035332" cy="276999"/>
          </a:xfrm>
          <a:prstGeom prst="rect">
            <a:avLst/>
          </a:prstGeom>
          <a:noFill/>
          <a:ln w="6350">
            <a:solidFill>
              <a:schemeClr val="tx1"/>
            </a:solidFill>
          </a:ln>
        </p:spPr>
        <p:txBody>
          <a:bodyPr wrap="square" rtlCol="0">
            <a:spAutoFit/>
          </a:bodyPr>
          <a:lstStyle/>
          <a:p>
            <a:pPr defTabSz="914217"/>
            <a:r>
              <a:rPr lang="en-US" sz="1200" b="1" dirty="0">
                <a:latin typeface="Gill Sans Nova" panose="020B0602020104020203" pitchFamily="34" charset="0"/>
              </a:rPr>
              <a:t>Draft TORs consultancies</a:t>
            </a:r>
            <a:endParaRPr lang="fr-FR" sz="1200" b="1" dirty="0">
              <a:latin typeface="Gill Sans Nova" panose="020B0602020104020203" pitchFamily="34" charset="0"/>
            </a:endParaRPr>
          </a:p>
        </p:txBody>
      </p:sp>
      <p:sp>
        <p:nvSpPr>
          <p:cNvPr id="143" name="TextBox 142">
            <a:extLst>
              <a:ext uri="{FF2B5EF4-FFF2-40B4-BE49-F238E27FC236}">
                <a16:creationId xmlns:a16="http://schemas.microsoft.com/office/drawing/2014/main" id="{450B022D-ADB7-7034-BB5A-72C1A8B4EA8D}"/>
              </a:ext>
            </a:extLst>
          </p:cNvPr>
          <p:cNvSpPr txBox="1"/>
          <p:nvPr/>
        </p:nvSpPr>
        <p:spPr>
          <a:xfrm>
            <a:off x="4586923" y="6493315"/>
            <a:ext cx="2728632" cy="276999"/>
          </a:xfrm>
          <a:prstGeom prst="rect">
            <a:avLst/>
          </a:prstGeom>
          <a:noFill/>
          <a:ln w="6350">
            <a:solidFill>
              <a:schemeClr val="tx1"/>
            </a:solidFill>
          </a:ln>
        </p:spPr>
        <p:txBody>
          <a:bodyPr wrap="none" rtlCol="0">
            <a:spAutoFit/>
          </a:bodyPr>
          <a:lstStyle/>
          <a:p>
            <a:pPr defTabSz="914217"/>
            <a:r>
              <a:rPr lang="en-US" sz="1200" b="1" dirty="0">
                <a:latin typeface="Gill Sans Nova" panose="020B0602020104020203" pitchFamily="34" charset="0"/>
              </a:rPr>
              <a:t>1</a:t>
            </a:r>
            <a:r>
              <a:rPr lang="en-US" sz="1200" b="1" baseline="30000" dirty="0">
                <a:latin typeface="Gill Sans Nova" panose="020B0602020104020203" pitchFamily="34" charset="0"/>
              </a:rPr>
              <a:t>st</a:t>
            </a:r>
            <a:r>
              <a:rPr lang="en-US" sz="1200" b="1" dirty="0">
                <a:latin typeface="Gill Sans Nova" panose="020B0602020104020203" pitchFamily="34" charset="0"/>
              </a:rPr>
              <a:t> Draft to TNCs/TWFPs Dec2022</a:t>
            </a:r>
            <a:endParaRPr lang="fr-FR" sz="1200" b="1" dirty="0">
              <a:latin typeface="Gill Sans Nova" panose="020B0602020104020203" pitchFamily="34" charset="0"/>
            </a:endParaRPr>
          </a:p>
        </p:txBody>
      </p:sp>
      <p:sp>
        <p:nvSpPr>
          <p:cNvPr id="146" name="Title 1">
            <a:extLst>
              <a:ext uri="{FF2B5EF4-FFF2-40B4-BE49-F238E27FC236}">
                <a16:creationId xmlns:a16="http://schemas.microsoft.com/office/drawing/2014/main" id="{D7E2CF42-A60B-76EB-54D5-0CD6F7359B7F}"/>
              </a:ext>
            </a:extLst>
          </p:cNvPr>
          <p:cNvSpPr>
            <a:spLocks noGrp="1"/>
          </p:cNvSpPr>
          <p:nvPr>
            <p:ph type="title"/>
          </p:nvPr>
        </p:nvSpPr>
        <p:spPr>
          <a:xfrm>
            <a:off x="0" y="16730"/>
            <a:ext cx="12192000" cy="767639"/>
          </a:xfrm>
        </p:spPr>
        <p:txBody>
          <a:bodyPr>
            <a:noAutofit/>
          </a:bodyPr>
          <a:lstStyle/>
          <a:p>
            <a:pPr algn="ctr">
              <a:lnSpc>
                <a:spcPct val="100000"/>
              </a:lnSpc>
              <a:spcBef>
                <a:spcPts val="600"/>
              </a:spcBef>
              <a:spcAft>
                <a:spcPts val="600"/>
              </a:spcAft>
            </a:pPr>
            <a:r>
              <a:rPr lang="en-US" sz="2800" b="1" cap="none" dirty="0">
                <a:solidFill>
                  <a:srgbClr val="FFFF00"/>
                </a:solidFill>
                <a:latin typeface="Gill Sans Nova" panose="020B0602020104020203" pitchFamily="34" charset="0"/>
              </a:rPr>
              <a:t>UN Ocean Decade Tsunami Programme  Scientific Committee </a:t>
            </a:r>
            <a:endParaRPr lang="en-US" sz="2000" b="1" cap="none" dirty="0">
              <a:solidFill>
                <a:srgbClr val="FFFF00"/>
              </a:solidFill>
              <a:latin typeface="Gill Sans Nova" panose="020B0602020104020203" pitchFamily="34" charset="0"/>
            </a:endParaRPr>
          </a:p>
        </p:txBody>
      </p:sp>
      <p:sp>
        <p:nvSpPr>
          <p:cNvPr id="147" name="Arrow: Right 146">
            <a:extLst>
              <a:ext uri="{FF2B5EF4-FFF2-40B4-BE49-F238E27FC236}">
                <a16:creationId xmlns:a16="http://schemas.microsoft.com/office/drawing/2014/main" id="{8A4A4AC8-E53C-A055-1532-CEECBFCD48B0}"/>
              </a:ext>
            </a:extLst>
          </p:cNvPr>
          <p:cNvSpPr/>
          <p:nvPr/>
        </p:nvSpPr>
        <p:spPr>
          <a:xfrm flipH="1">
            <a:off x="6087715" y="1792480"/>
            <a:ext cx="322639" cy="11266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8" name="Arrow: Right 147">
            <a:extLst>
              <a:ext uri="{FF2B5EF4-FFF2-40B4-BE49-F238E27FC236}">
                <a16:creationId xmlns:a16="http://schemas.microsoft.com/office/drawing/2014/main" id="{C3156AD5-E24A-473B-4B89-A7FC644E2E81}"/>
              </a:ext>
            </a:extLst>
          </p:cNvPr>
          <p:cNvSpPr/>
          <p:nvPr/>
        </p:nvSpPr>
        <p:spPr>
          <a:xfrm>
            <a:off x="7273202" y="1804933"/>
            <a:ext cx="322639" cy="115807"/>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49" name="Arrow: Right 148">
            <a:extLst>
              <a:ext uri="{FF2B5EF4-FFF2-40B4-BE49-F238E27FC236}">
                <a16:creationId xmlns:a16="http://schemas.microsoft.com/office/drawing/2014/main" id="{FC3428C4-08AF-20B2-97AC-15C5C4D215CE}"/>
              </a:ext>
            </a:extLst>
          </p:cNvPr>
          <p:cNvSpPr/>
          <p:nvPr/>
        </p:nvSpPr>
        <p:spPr>
          <a:xfrm>
            <a:off x="6914053"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0" name="Arrow: Right 149">
            <a:extLst>
              <a:ext uri="{FF2B5EF4-FFF2-40B4-BE49-F238E27FC236}">
                <a16:creationId xmlns:a16="http://schemas.microsoft.com/office/drawing/2014/main" id="{2379430E-3A05-4781-2518-953BB1A79408}"/>
              </a:ext>
            </a:extLst>
          </p:cNvPr>
          <p:cNvSpPr/>
          <p:nvPr/>
        </p:nvSpPr>
        <p:spPr>
          <a:xfrm flipH="1">
            <a:off x="5045034" y="6735018"/>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1" name="TextBox 150">
            <a:extLst>
              <a:ext uri="{FF2B5EF4-FFF2-40B4-BE49-F238E27FC236}">
                <a16:creationId xmlns:a16="http://schemas.microsoft.com/office/drawing/2014/main" id="{D163A0AF-B4B8-DEC6-4483-DB0814324199}"/>
              </a:ext>
            </a:extLst>
          </p:cNvPr>
          <p:cNvSpPr txBox="1"/>
          <p:nvPr/>
        </p:nvSpPr>
        <p:spPr>
          <a:xfrm>
            <a:off x="3698014" y="997120"/>
            <a:ext cx="2854248" cy="523220"/>
          </a:xfrm>
          <a:prstGeom prst="rect">
            <a:avLst/>
          </a:prstGeom>
          <a:noFill/>
          <a:ln w="6350">
            <a:solidFill>
              <a:schemeClr val="tx1"/>
            </a:solidFill>
          </a:ln>
        </p:spPr>
        <p:txBody>
          <a:bodyPr wrap="square" rtlCol="0">
            <a:spAutoFit/>
          </a:bodyPr>
          <a:lstStyle/>
          <a:p>
            <a:pPr algn="ctr" defTabSz="914217"/>
            <a:r>
              <a:rPr lang="en-US" sz="2800" b="1" dirty="0">
                <a:latin typeface="Gill Sans Nova" panose="020B0602020104020203" pitchFamily="34" charset="0"/>
              </a:rPr>
              <a:t>Progress</a:t>
            </a:r>
            <a:endParaRPr lang="fr-FR" sz="2800" b="1" dirty="0">
              <a:latin typeface="Gill Sans Nova" panose="020B0602020104020203" pitchFamily="34" charset="0"/>
            </a:endParaRPr>
          </a:p>
        </p:txBody>
      </p:sp>
      <p:sp>
        <p:nvSpPr>
          <p:cNvPr id="153" name="TextBox 152">
            <a:extLst>
              <a:ext uri="{FF2B5EF4-FFF2-40B4-BE49-F238E27FC236}">
                <a16:creationId xmlns:a16="http://schemas.microsoft.com/office/drawing/2014/main" id="{21CE7763-986A-5BC9-291C-140CDBB68A20}"/>
              </a:ext>
            </a:extLst>
          </p:cNvPr>
          <p:cNvSpPr txBox="1"/>
          <p:nvPr/>
        </p:nvSpPr>
        <p:spPr>
          <a:xfrm>
            <a:off x="5698879" y="6284539"/>
            <a:ext cx="5341977" cy="276999"/>
          </a:xfrm>
          <a:prstGeom prst="rect">
            <a:avLst/>
          </a:prstGeom>
          <a:noFill/>
        </p:spPr>
        <p:txBody>
          <a:bodyPr wrap="square">
            <a:spAutoFit/>
          </a:bodyPr>
          <a:lstStyle/>
          <a:p>
            <a:pPr marL="180975" lvl="1" algn="just">
              <a:spcBef>
                <a:spcPts val="300"/>
              </a:spcBef>
              <a:spcAft>
                <a:spcPts val="600"/>
              </a:spcAft>
            </a:pPr>
            <a:r>
              <a:rPr lang="en-US" sz="1200" b="1" dirty="0">
                <a:latin typeface="Gill Sans Nova" panose="020B0604020202020204" pitchFamily="34" charset="0"/>
              </a:rPr>
              <a:t>4th Call for Decade Actions 31 Jan 2023 – Coastal Resilience </a:t>
            </a:r>
            <a:endParaRPr lang="en-US" sz="1400" b="1" dirty="0">
              <a:latin typeface="Gill Sans Nova" panose="020B0604020202020204" pitchFamily="34" charset="0"/>
            </a:endParaRPr>
          </a:p>
        </p:txBody>
      </p:sp>
      <p:sp>
        <p:nvSpPr>
          <p:cNvPr id="155" name="TextBox 154">
            <a:extLst>
              <a:ext uri="{FF2B5EF4-FFF2-40B4-BE49-F238E27FC236}">
                <a16:creationId xmlns:a16="http://schemas.microsoft.com/office/drawing/2014/main" id="{5B90107C-D7C2-6348-11A2-E50C4F4F5137}"/>
              </a:ext>
            </a:extLst>
          </p:cNvPr>
          <p:cNvSpPr txBox="1"/>
          <p:nvPr/>
        </p:nvSpPr>
        <p:spPr>
          <a:xfrm>
            <a:off x="7397097" y="6498279"/>
            <a:ext cx="3320113" cy="276999"/>
          </a:xfrm>
          <a:prstGeom prst="rect">
            <a:avLst/>
          </a:prstGeom>
          <a:noFill/>
          <a:ln>
            <a:solidFill>
              <a:schemeClr val="tx1"/>
            </a:solidFill>
          </a:ln>
        </p:spPr>
        <p:txBody>
          <a:bodyPr wrap="square">
            <a:spAutoFit/>
          </a:bodyPr>
          <a:lstStyle/>
          <a:p>
            <a:pPr marL="85725" lvl="1" algn="just">
              <a:spcBef>
                <a:spcPts val="300"/>
              </a:spcBef>
            </a:pPr>
            <a:r>
              <a:rPr lang="en-US" sz="1200" b="1" dirty="0">
                <a:latin typeface="Gill Sans Nova" panose="020B0604020202020204" pitchFamily="34" charset="0"/>
              </a:rPr>
              <a:t>2</a:t>
            </a:r>
            <a:r>
              <a:rPr lang="en-US" sz="1200" b="1" baseline="30000" dirty="0">
                <a:latin typeface="Gill Sans Nova" panose="020B0604020202020204" pitchFamily="34" charset="0"/>
              </a:rPr>
              <a:t>nd</a:t>
            </a:r>
            <a:r>
              <a:rPr lang="en-US" sz="1200" b="1" dirty="0">
                <a:latin typeface="Gill Sans Nova" panose="020B0604020202020204" pitchFamily="34" charset="0"/>
              </a:rPr>
              <a:t> draft to TOWS-WG/ICGs/TTs Jan2023</a:t>
            </a:r>
          </a:p>
        </p:txBody>
      </p:sp>
      <p:sp>
        <p:nvSpPr>
          <p:cNvPr id="156" name="Arrow: Right 155">
            <a:extLst>
              <a:ext uri="{FF2B5EF4-FFF2-40B4-BE49-F238E27FC236}">
                <a16:creationId xmlns:a16="http://schemas.microsoft.com/office/drawing/2014/main" id="{EC128532-E534-1910-3BEA-540D06CA98F1}"/>
              </a:ext>
            </a:extLst>
          </p:cNvPr>
          <p:cNvSpPr/>
          <p:nvPr/>
        </p:nvSpPr>
        <p:spPr>
          <a:xfrm>
            <a:off x="8859839" y="6722250"/>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157" name="Arrow: Right 156">
            <a:extLst>
              <a:ext uri="{FF2B5EF4-FFF2-40B4-BE49-F238E27FC236}">
                <a16:creationId xmlns:a16="http://schemas.microsoft.com/office/drawing/2014/main" id="{40DAF904-604C-2B79-37F7-6E690721173E}"/>
              </a:ext>
            </a:extLst>
          </p:cNvPr>
          <p:cNvSpPr/>
          <p:nvPr/>
        </p:nvSpPr>
        <p:spPr>
          <a:xfrm flipH="1">
            <a:off x="7886461" y="6735994"/>
            <a:ext cx="322639" cy="136199"/>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fr-FR">
              <a:solidFill>
                <a:srgbClr val="FFFFFF"/>
              </a:solidFill>
              <a:latin typeface="Gill Sans Nova" panose="020B0602020104020203" pitchFamily="34" charset="0"/>
            </a:endParaRPr>
          </a:p>
        </p:txBody>
      </p:sp>
      <p:sp>
        <p:nvSpPr>
          <p:cNvPr id="2" name="Freeform 226">
            <a:extLst>
              <a:ext uri="{FF2B5EF4-FFF2-40B4-BE49-F238E27FC236}">
                <a16:creationId xmlns:a16="http://schemas.microsoft.com/office/drawing/2014/main" id="{142A5A1C-A579-E73E-6370-02C1338B6D11}"/>
              </a:ext>
            </a:extLst>
          </p:cNvPr>
          <p:cNvSpPr>
            <a:spLocks noChangeArrowheads="1"/>
          </p:cNvSpPr>
          <p:nvPr/>
        </p:nvSpPr>
        <p:spPr bwMode="auto">
          <a:xfrm>
            <a:off x="10277618" y="2902902"/>
            <a:ext cx="1676843" cy="3455464"/>
          </a:xfrm>
          <a:custGeom>
            <a:avLst/>
            <a:gdLst>
              <a:gd name="T0" fmla="*/ 1665 w 2860"/>
              <a:gd name="T1" fmla="*/ 0 h 4949"/>
              <a:gd name="T2" fmla="*/ 1429 w 2860"/>
              <a:gd name="T3" fmla="*/ 247 h 4949"/>
              <a:gd name="T4" fmla="*/ 1194 w 2860"/>
              <a:gd name="T5" fmla="*/ 0 h 4949"/>
              <a:gd name="T6" fmla="*/ 0 w 2860"/>
              <a:gd name="T7" fmla="*/ 0 h 4949"/>
              <a:gd name="T8" fmla="*/ 0 w 2860"/>
              <a:gd name="T9" fmla="*/ 4948 h 4949"/>
              <a:gd name="T10" fmla="*/ 2859 w 2860"/>
              <a:gd name="T11" fmla="*/ 4948 h 4949"/>
              <a:gd name="T12" fmla="*/ 2859 w 2860"/>
              <a:gd name="T13" fmla="*/ 0 h 4949"/>
              <a:gd name="T14" fmla="*/ 1665 w 2860"/>
              <a:gd name="T15" fmla="*/ 0 h 49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60" h="4949">
                <a:moveTo>
                  <a:pt x="1665" y="0"/>
                </a:moveTo>
                <a:lnTo>
                  <a:pt x="1429" y="247"/>
                </a:lnTo>
                <a:lnTo>
                  <a:pt x="1194" y="0"/>
                </a:lnTo>
                <a:lnTo>
                  <a:pt x="0" y="0"/>
                </a:lnTo>
                <a:lnTo>
                  <a:pt x="0" y="4948"/>
                </a:lnTo>
                <a:lnTo>
                  <a:pt x="2859" y="4948"/>
                </a:lnTo>
                <a:lnTo>
                  <a:pt x="2859" y="0"/>
                </a:lnTo>
                <a:lnTo>
                  <a:pt x="1665" y="0"/>
                </a:lnTo>
              </a:path>
            </a:pathLst>
          </a:custGeom>
          <a:solidFill>
            <a:schemeClr val="bg2">
              <a:lumMod val="75000"/>
              <a:lumOff val="25000"/>
            </a:schemeClr>
          </a:solidFill>
          <a:ln>
            <a:noFill/>
          </a:ln>
          <a:effectLst/>
        </p:spPr>
        <p:txBody>
          <a:bodyPr wrap="none" anchor="ctr"/>
          <a:lstStyle/>
          <a:p>
            <a:pPr defTabSz="914217"/>
            <a:endParaRPr lang="en-US" sz="3265" dirty="0">
              <a:solidFill>
                <a:schemeClr val="accent6">
                  <a:lumMod val="60000"/>
                  <a:lumOff val="40000"/>
                </a:schemeClr>
              </a:solidFill>
              <a:latin typeface="Gill Sans Nova" panose="020B0602020104020203" pitchFamily="34" charset="0"/>
            </a:endParaRPr>
          </a:p>
        </p:txBody>
      </p:sp>
      <p:sp>
        <p:nvSpPr>
          <p:cNvPr id="3" name="Freeform 544">
            <a:extLst>
              <a:ext uri="{FF2B5EF4-FFF2-40B4-BE49-F238E27FC236}">
                <a16:creationId xmlns:a16="http://schemas.microsoft.com/office/drawing/2014/main" id="{009159CA-8528-7E52-3045-EF6D31F108A1}"/>
              </a:ext>
            </a:extLst>
          </p:cNvPr>
          <p:cNvSpPr>
            <a:spLocks noChangeArrowheads="1"/>
          </p:cNvSpPr>
          <p:nvPr/>
        </p:nvSpPr>
        <p:spPr bwMode="auto">
          <a:xfrm>
            <a:off x="11012740" y="1934472"/>
            <a:ext cx="211376" cy="223574"/>
          </a:xfrm>
          <a:custGeom>
            <a:avLst/>
            <a:gdLst>
              <a:gd name="T0" fmla="*/ 198 w 199"/>
              <a:gd name="T1" fmla="*/ 99 h 199"/>
              <a:gd name="T2" fmla="*/ 198 w 199"/>
              <a:gd name="T3" fmla="*/ 99 h 199"/>
              <a:gd name="T4" fmla="*/ 99 w 199"/>
              <a:gd name="T5" fmla="*/ 198 h 199"/>
              <a:gd name="T6" fmla="*/ 99 w 199"/>
              <a:gd name="T7" fmla="*/ 198 h 199"/>
              <a:gd name="T8" fmla="*/ 0 w 199"/>
              <a:gd name="T9" fmla="*/ 99 h 199"/>
              <a:gd name="T10" fmla="*/ 0 w 199"/>
              <a:gd name="T11" fmla="*/ 99 h 199"/>
              <a:gd name="T12" fmla="*/ 99 w 199"/>
              <a:gd name="T13" fmla="*/ 0 h 199"/>
              <a:gd name="T14" fmla="*/ 99 w 199"/>
              <a:gd name="T15" fmla="*/ 0 h 199"/>
              <a:gd name="T16" fmla="*/ 198 w 199"/>
              <a:gd name="T17" fmla="*/ 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9" h="199">
                <a:moveTo>
                  <a:pt x="198" y="99"/>
                </a:moveTo>
                <a:lnTo>
                  <a:pt x="198" y="99"/>
                </a:lnTo>
                <a:cubicBezTo>
                  <a:pt x="198" y="154"/>
                  <a:pt x="154" y="198"/>
                  <a:pt x="99" y="198"/>
                </a:cubicBezTo>
                <a:lnTo>
                  <a:pt x="99" y="198"/>
                </a:lnTo>
                <a:cubicBezTo>
                  <a:pt x="44" y="198"/>
                  <a:pt x="0" y="154"/>
                  <a:pt x="0" y="99"/>
                </a:cubicBezTo>
                <a:lnTo>
                  <a:pt x="0" y="99"/>
                </a:lnTo>
                <a:cubicBezTo>
                  <a:pt x="0" y="45"/>
                  <a:pt x="44" y="0"/>
                  <a:pt x="99" y="0"/>
                </a:cubicBezTo>
                <a:lnTo>
                  <a:pt x="99" y="0"/>
                </a:lnTo>
                <a:cubicBezTo>
                  <a:pt x="154" y="0"/>
                  <a:pt x="198" y="45"/>
                  <a:pt x="198" y="99"/>
                </a:cubicBezTo>
              </a:path>
            </a:pathLst>
          </a:custGeom>
          <a:solidFill>
            <a:schemeClr val="bg2">
              <a:lumMod val="75000"/>
              <a:lumOff val="25000"/>
            </a:schemeClr>
          </a:solidFill>
          <a:ln>
            <a:noFill/>
          </a:ln>
          <a:effectLst/>
        </p:spPr>
        <p:txBody>
          <a:bodyPr wrap="none" anchor="ctr"/>
          <a:lstStyle/>
          <a:p>
            <a:pPr defTabSz="914217"/>
            <a:endParaRPr lang="en-US" sz="3265" dirty="0">
              <a:solidFill>
                <a:srgbClr val="7F7F7F"/>
              </a:solidFill>
              <a:latin typeface="Gill Sans Nova" panose="020B0602020104020203" pitchFamily="34" charset="0"/>
            </a:endParaRPr>
          </a:p>
        </p:txBody>
      </p:sp>
      <p:sp>
        <p:nvSpPr>
          <p:cNvPr id="4" name="TextBox 3">
            <a:extLst>
              <a:ext uri="{FF2B5EF4-FFF2-40B4-BE49-F238E27FC236}">
                <a16:creationId xmlns:a16="http://schemas.microsoft.com/office/drawing/2014/main" id="{31A9C913-457C-8CD4-53CD-F9ECBA5C0E86}"/>
              </a:ext>
            </a:extLst>
          </p:cNvPr>
          <p:cNvSpPr txBox="1"/>
          <p:nvPr/>
        </p:nvSpPr>
        <p:spPr>
          <a:xfrm>
            <a:off x="10390674" y="2561707"/>
            <a:ext cx="1458669" cy="307777"/>
          </a:xfrm>
          <a:prstGeom prst="rect">
            <a:avLst/>
          </a:prstGeom>
          <a:noFill/>
        </p:spPr>
        <p:txBody>
          <a:bodyPr wrap="none" rtlCol="0" anchor="ctr" anchorCtr="0">
            <a:spAutoFit/>
          </a:bodyPr>
          <a:lstStyle/>
          <a:p>
            <a:pPr algn="ctr" defTabSz="914217"/>
            <a:r>
              <a:rPr lang="en-US" sz="1400" b="1" dirty="0">
                <a:solidFill>
                  <a:schemeClr val="bg2">
                    <a:lumMod val="75000"/>
                    <a:lumOff val="25000"/>
                  </a:schemeClr>
                </a:solidFill>
                <a:latin typeface="Gill Sans Nova" panose="020B0602020104020203" pitchFamily="34" charset="0"/>
                <a:ea typeface="League Spartan" charset="0"/>
                <a:cs typeface="Poppins" pitchFamily="2" charset="77"/>
              </a:rPr>
              <a:t>21–30 Jun 2023</a:t>
            </a:r>
          </a:p>
        </p:txBody>
      </p:sp>
      <p:sp>
        <p:nvSpPr>
          <p:cNvPr id="5" name="Subtitle 2">
            <a:extLst>
              <a:ext uri="{FF2B5EF4-FFF2-40B4-BE49-F238E27FC236}">
                <a16:creationId xmlns:a16="http://schemas.microsoft.com/office/drawing/2014/main" id="{3510E918-5C1C-0D8B-56DD-9CD83054DE2A}"/>
              </a:ext>
            </a:extLst>
          </p:cNvPr>
          <p:cNvSpPr txBox="1">
            <a:spLocks/>
          </p:cNvSpPr>
          <p:nvPr/>
        </p:nvSpPr>
        <p:spPr>
          <a:xfrm>
            <a:off x="10344782" y="3777114"/>
            <a:ext cx="1443183" cy="1914435"/>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defTabSz="543818">
              <a:lnSpc>
                <a:spcPts val="1750"/>
              </a:lnSpc>
            </a:pPr>
            <a:r>
              <a:rPr lang="en-US" sz="1200" dirty="0">
                <a:solidFill>
                  <a:schemeClr val="tx1"/>
                </a:solidFill>
                <a:latin typeface="Gill Sans Nova" panose="020B0602020104020203" pitchFamily="34" charset="0"/>
                <a:ea typeface="Lato Light" panose="020F0502020204030203" pitchFamily="34" charset="0"/>
                <a:cs typeface="Mukta ExtraLight" panose="020B0000000000000000" pitchFamily="34" charset="77"/>
              </a:rPr>
              <a:t>10-Year Research, Development and Implementation Plan for the Ocean Decade Tsunami Programme </a:t>
            </a:r>
          </a:p>
          <a:p>
            <a:pPr defTabSz="543818">
              <a:lnSpc>
                <a:spcPts val="1750"/>
              </a:lnSpc>
            </a:pPr>
            <a:r>
              <a:rPr lang="en-US" sz="1200" dirty="0">
                <a:solidFill>
                  <a:schemeClr val="tx1"/>
                </a:solidFill>
                <a:latin typeface="Gill Sans Nova" panose="020B0602020104020203" pitchFamily="34" charset="0"/>
                <a:ea typeface="Lato Light" panose="020F0502020204030203" pitchFamily="34" charset="0"/>
                <a:cs typeface="Mukta ExtraLight" panose="020B0000000000000000" pitchFamily="34" charset="77"/>
              </a:rPr>
              <a:t>Endorsed by the IOC Assembly</a:t>
            </a:r>
          </a:p>
        </p:txBody>
      </p:sp>
      <p:sp>
        <p:nvSpPr>
          <p:cNvPr id="6" name="TextBox 5">
            <a:extLst>
              <a:ext uri="{FF2B5EF4-FFF2-40B4-BE49-F238E27FC236}">
                <a16:creationId xmlns:a16="http://schemas.microsoft.com/office/drawing/2014/main" id="{CEB4B6C3-2732-BDF1-3CBE-513B1AFA6E03}"/>
              </a:ext>
            </a:extLst>
          </p:cNvPr>
          <p:cNvSpPr txBox="1"/>
          <p:nvPr/>
        </p:nvSpPr>
        <p:spPr>
          <a:xfrm>
            <a:off x="10429779" y="3166365"/>
            <a:ext cx="1306039" cy="584775"/>
          </a:xfrm>
          <a:prstGeom prst="rect">
            <a:avLst/>
          </a:prstGeom>
          <a:noFill/>
        </p:spPr>
        <p:txBody>
          <a:bodyPr wrap="square" rtlCol="0" anchor="b" anchorCtr="0">
            <a:spAutoFit/>
          </a:bodyPr>
          <a:lstStyle/>
          <a:p>
            <a:pPr algn="ctr" defTabSz="914217"/>
            <a:r>
              <a:rPr lang="en-US" sz="1600" b="1" dirty="0">
                <a:latin typeface="Gill Sans Nova" panose="020B0602020104020203" pitchFamily="34" charset="0"/>
                <a:ea typeface="League Spartan" charset="0"/>
                <a:cs typeface="Poppins" pitchFamily="2" charset="77"/>
              </a:rPr>
              <a:t>IOC</a:t>
            </a:r>
          </a:p>
          <a:p>
            <a:pPr algn="ctr" defTabSz="914217"/>
            <a:r>
              <a:rPr lang="en-US" sz="1600" b="1" dirty="0">
                <a:latin typeface="Gill Sans Nova" panose="020B0602020104020203" pitchFamily="34" charset="0"/>
                <a:ea typeface="League Spartan" charset="0"/>
                <a:cs typeface="Poppins" pitchFamily="2" charset="77"/>
              </a:rPr>
              <a:t>Assembly</a:t>
            </a:r>
          </a:p>
        </p:txBody>
      </p:sp>
    </p:spTree>
    <p:extLst>
      <p:ext uri="{BB962C8B-B14F-4D97-AF65-F5344CB8AC3E}">
        <p14:creationId xmlns:p14="http://schemas.microsoft.com/office/powerpoint/2010/main" val="834181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E4361F-614E-EC54-772E-D4C9E053F0AB}"/>
              </a:ext>
            </a:extLst>
          </p:cNvPr>
          <p:cNvPicPr>
            <a:picLocks noGrp="1" noChangeAspect="1"/>
          </p:cNvPicPr>
          <p:nvPr>
            <p:ph idx="1"/>
          </p:nvPr>
        </p:nvPicPr>
        <p:blipFill>
          <a:blip r:embed="rId2"/>
          <a:stretch>
            <a:fillRect/>
          </a:stretch>
        </p:blipFill>
        <p:spPr>
          <a:xfrm>
            <a:off x="8516202" y="1965278"/>
            <a:ext cx="3548419" cy="4749421"/>
          </a:xfrm>
        </p:spPr>
      </p:pic>
      <p:pic>
        <p:nvPicPr>
          <p:cNvPr id="7" name="Picture 6">
            <a:extLst>
              <a:ext uri="{FF2B5EF4-FFF2-40B4-BE49-F238E27FC236}">
                <a16:creationId xmlns:a16="http://schemas.microsoft.com/office/drawing/2014/main" id="{DA362582-C747-1F39-617C-EF5D53642BC4}"/>
              </a:ext>
            </a:extLst>
          </p:cNvPr>
          <p:cNvPicPr>
            <a:picLocks noChangeAspect="1"/>
          </p:cNvPicPr>
          <p:nvPr/>
        </p:nvPicPr>
        <p:blipFill>
          <a:blip r:embed="rId3"/>
          <a:stretch>
            <a:fillRect/>
          </a:stretch>
        </p:blipFill>
        <p:spPr>
          <a:xfrm>
            <a:off x="272842" y="2021165"/>
            <a:ext cx="3402957" cy="4693534"/>
          </a:xfrm>
          <a:prstGeom prst="rect">
            <a:avLst/>
          </a:prstGeom>
        </p:spPr>
      </p:pic>
      <p:graphicFrame>
        <p:nvGraphicFramePr>
          <p:cNvPr id="10" name="Diagram 9">
            <a:extLst>
              <a:ext uri="{FF2B5EF4-FFF2-40B4-BE49-F238E27FC236}">
                <a16:creationId xmlns:a16="http://schemas.microsoft.com/office/drawing/2014/main" id="{4C21AB18-D1E9-6CF0-F07C-8352689FA0B3}"/>
              </a:ext>
            </a:extLst>
          </p:cNvPr>
          <p:cNvGraphicFramePr/>
          <p:nvPr>
            <p:extLst>
              <p:ext uri="{D42A27DB-BD31-4B8C-83A1-F6EECF244321}">
                <p14:modId xmlns:p14="http://schemas.microsoft.com/office/powerpoint/2010/main" val="4053601306"/>
              </p:ext>
            </p:extLst>
          </p:nvPr>
        </p:nvGraphicFramePr>
        <p:xfrm>
          <a:off x="3921458" y="1965278"/>
          <a:ext cx="4594744" cy="47494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itle 1">
            <a:extLst>
              <a:ext uri="{FF2B5EF4-FFF2-40B4-BE49-F238E27FC236}">
                <a16:creationId xmlns:a16="http://schemas.microsoft.com/office/drawing/2014/main" id="{6E60D732-A66A-2EF5-9732-F108C44EFC76}"/>
              </a:ext>
            </a:extLst>
          </p:cNvPr>
          <p:cNvSpPr>
            <a:spLocks noGrp="1"/>
          </p:cNvSpPr>
          <p:nvPr>
            <p:ph type="title"/>
          </p:nvPr>
        </p:nvSpPr>
        <p:spPr>
          <a:xfrm>
            <a:off x="0" y="143301"/>
            <a:ext cx="12192000" cy="1431702"/>
          </a:xfrm>
        </p:spPr>
        <p:txBody>
          <a:bodyPr>
            <a:noAutofit/>
          </a:bodyPr>
          <a:lstStyle/>
          <a:p>
            <a:pPr algn="ctr"/>
            <a:r>
              <a:rPr lang="en-US" sz="4400" b="1" cap="none" dirty="0">
                <a:solidFill>
                  <a:srgbClr val="FFFF00"/>
                </a:solidFill>
                <a:latin typeface="Gill Sans Nova" panose="020B0602020104020203" pitchFamily="34" charset="0"/>
              </a:rPr>
              <a:t>UN Ocean Decade Tsunami </a:t>
            </a:r>
            <a:r>
              <a:rPr lang="en-US" sz="4400" b="1" cap="none" dirty="0" err="1">
                <a:solidFill>
                  <a:srgbClr val="FFFF00"/>
                </a:solidFill>
                <a:latin typeface="Gill Sans Nova" panose="020B0602020104020203" pitchFamily="34" charset="0"/>
              </a:rPr>
              <a:t>Programme</a:t>
            </a:r>
            <a:br>
              <a:rPr lang="en-US" sz="4400" b="1" cap="none" dirty="0">
                <a:solidFill>
                  <a:srgbClr val="FFFF00"/>
                </a:solidFill>
                <a:latin typeface="Gill Sans Nova" panose="020B0602020104020203" pitchFamily="34" charset="0"/>
              </a:rPr>
            </a:br>
            <a:r>
              <a:rPr lang="en-US" sz="4400" b="1" cap="none" dirty="0">
                <a:solidFill>
                  <a:srgbClr val="FFFF00"/>
                </a:solidFill>
                <a:latin typeface="Gill Sans Nova" panose="020B0602020104020203" pitchFamily="34" charset="0"/>
              </a:rPr>
              <a:t>RDIP</a:t>
            </a:r>
          </a:p>
        </p:txBody>
      </p:sp>
    </p:spTree>
    <p:extLst>
      <p:ext uri="{BB962C8B-B14F-4D97-AF65-F5344CB8AC3E}">
        <p14:creationId xmlns:p14="http://schemas.microsoft.com/office/powerpoint/2010/main" val="4286263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C2602-1E95-A17E-5CA1-E57E235F97F2}"/>
            </a:ext>
          </a:extLst>
        </p:cNvPr>
        <p:cNvGrpSpPr/>
        <p:nvPr/>
      </p:nvGrpSpPr>
      <p:grpSpPr>
        <a:xfrm>
          <a:off x="0" y="0"/>
          <a:ext cx="0" cy="0"/>
          <a:chOff x="0" y="0"/>
          <a:chExt cx="0" cy="0"/>
        </a:xfrm>
      </p:grpSpPr>
      <p:sp>
        <p:nvSpPr>
          <p:cNvPr id="16" name="TextBox 15">
            <a:extLst>
              <a:ext uri="{FF2B5EF4-FFF2-40B4-BE49-F238E27FC236}">
                <a16:creationId xmlns:a16="http://schemas.microsoft.com/office/drawing/2014/main" id="{C44D7096-FAFF-6E30-569E-C4D42FF2B87D}"/>
              </a:ext>
            </a:extLst>
          </p:cNvPr>
          <p:cNvSpPr txBox="1"/>
          <p:nvPr/>
        </p:nvSpPr>
        <p:spPr>
          <a:xfrm>
            <a:off x="4614524" y="2403346"/>
            <a:ext cx="7199790" cy="923330"/>
          </a:xfrm>
          <a:prstGeom prst="rect">
            <a:avLst/>
          </a:prstGeom>
          <a:noFill/>
        </p:spPr>
        <p:txBody>
          <a:bodyPr wrap="square">
            <a:spAutoFit/>
          </a:bodyPr>
          <a:lstStyle/>
          <a:p>
            <a:pPr marL="355600" indent="-355600" algn="just">
              <a:spcBef>
                <a:spcPts val="600"/>
              </a:spcBef>
              <a:spcAft>
                <a:spcPts val="600"/>
              </a:spcAft>
              <a:buFont typeface="+mj-lt"/>
              <a:buAutoNum type="arabicPeriod"/>
            </a:pPr>
            <a:r>
              <a:rPr lang="en-US" b="1" dirty="0">
                <a:latin typeface="Gill Sans Nova" panose="020B0604020202020204" pitchFamily="34" charset="0"/>
              </a:rPr>
              <a:t>To </a:t>
            </a:r>
            <a:r>
              <a:rPr lang="en-US" b="1" dirty="0">
                <a:solidFill>
                  <a:srgbClr val="FFFF00"/>
                </a:solidFill>
                <a:latin typeface="Gill Sans Nova" panose="020B0604020202020204" pitchFamily="34" charset="0"/>
              </a:rPr>
              <a:t>develop the warning systems’ capability to issue actionable and timely tsunami warnings </a:t>
            </a:r>
            <a:r>
              <a:rPr lang="en-US" b="1" dirty="0">
                <a:latin typeface="Gill Sans Nova" panose="020B0604020202020204" pitchFamily="34" charset="0"/>
              </a:rPr>
              <a:t>for tsunamis from all identified sources to 100% of coasts at risk</a:t>
            </a:r>
          </a:p>
        </p:txBody>
      </p:sp>
      <p:pic>
        <p:nvPicPr>
          <p:cNvPr id="1026" name="Picture 2" descr="BMKG Resmikan Tanjung Benoa menjadi UNESCO-IOC Tsunami Ready Community">
            <a:extLst>
              <a:ext uri="{FF2B5EF4-FFF2-40B4-BE49-F238E27FC236}">
                <a16:creationId xmlns:a16="http://schemas.microsoft.com/office/drawing/2014/main" id="{D4792B67-4E84-4EEB-CB1F-0D4F2272642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303"/>
          <a:stretch/>
        </p:blipFill>
        <p:spPr bwMode="auto">
          <a:xfrm>
            <a:off x="7471078" y="3937086"/>
            <a:ext cx="4584796" cy="274869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ABA5606-D8C1-4C2E-888F-958C7671F5E6}"/>
              </a:ext>
            </a:extLst>
          </p:cNvPr>
          <p:cNvSpPr txBox="1">
            <a:spLocks/>
          </p:cNvSpPr>
          <p:nvPr/>
        </p:nvSpPr>
        <p:spPr>
          <a:xfrm>
            <a:off x="106532" y="5311431"/>
            <a:ext cx="7199790" cy="921286"/>
          </a:xfrm>
          <a:prstGeom prst="rect">
            <a:avLst/>
          </a:prstGeom>
          <a:noFill/>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8775" indent="-358775" algn="just">
              <a:spcBef>
                <a:spcPts val="600"/>
              </a:spcBef>
              <a:spcAft>
                <a:spcPts val="600"/>
              </a:spcAft>
              <a:buFont typeface="+mj-lt"/>
              <a:buAutoNum type="arabicPeriod" startAt="2"/>
            </a:pPr>
            <a:r>
              <a:rPr lang="en-US" sz="1800" b="1" dirty="0">
                <a:solidFill>
                  <a:srgbClr val="FFFF00"/>
                </a:solidFill>
                <a:latin typeface="Gill Sans Nova" panose="020B0604020202020204" pitchFamily="34" charset="0"/>
              </a:rPr>
              <a:t>100% of communities at risk be prepared and resilient</a:t>
            </a:r>
            <a:r>
              <a:rPr lang="en-US" sz="1800" b="1" dirty="0">
                <a:solidFill>
                  <a:schemeClr val="tx1"/>
                </a:solidFill>
                <a:latin typeface="Gill Sans Nova" panose="020B0604020202020204" pitchFamily="34" charset="0"/>
              </a:rPr>
              <a:t> to tsunamis by 2030 through </a:t>
            </a:r>
            <a:r>
              <a:rPr lang="en-US" sz="1800" b="1" dirty="0" err="1">
                <a:solidFill>
                  <a:schemeClr val="tx1"/>
                </a:solidFill>
                <a:latin typeface="Gill Sans Nova" panose="020B0604020202020204" pitchFamily="34" charset="0"/>
              </a:rPr>
              <a:t>programmes</a:t>
            </a:r>
            <a:r>
              <a:rPr lang="en-US" sz="1800" b="1" dirty="0">
                <a:solidFill>
                  <a:schemeClr val="tx1"/>
                </a:solidFill>
                <a:latin typeface="Gill Sans Nova" panose="020B0604020202020204" pitchFamily="34" charset="0"/>
              </a:rPr>
              <a:t> like the IOC-UNESCO Tsunami Ready Recognition Programme (TRRP)</a:t>
            </a:r>
          </a:p>
          <a:p>
            <a:endParaRPr lang="en-IN" sz="1800" dirty="0">
              <a:solidFill>
                <a:schemeClr val="tx2"/>
              </a:solidFill>
              <a:latin typeface="Gill Sans Nova" panose="020B0604020202020204" pitchFamily="34" charset="0"/>
            </a:endParaRPr>
          </a:p>
        </p:txBody>
      </p:sp>
      <p:sp>
        <p:nvSpPr>
          <p:cNvPr id="4" name="Title 3">
            <a:extLst>
              <a:ext uri="{FF2B5EF4-FFF2-40B4-BE49-F238E27FC236}">
                <a16:creationId xmlns:a16="http://schemas.microsoft.com/office/drawing/2014/main" id="{024ACA07-A739-C791-B418-83182716A847}"/>
              </a:ext>
            </a:extLst>
          </p:cNvPr>
          <p:cNvSpPr>
            <a:spLocks noGrp="1"/>
          </p:cNvSpPr>
          <p:nvPr>
            <p:ph type="title"/>
          </p:nvPr>
        </p:nvSpPr>
        <p:spPr>
          <a:xfrm>
            <a:off x="0" y="120400"/>
            <a:ext cx="12192000" cy="1148290"/>
          </a:xfrm>
        </p:spPr>
        <p:txBody>
          <a:bodyPr/>
          <a:lstStyle/>
          <a:p>
            <a:pPr algn="ctr"/>
            <a:r>
              <a:rPr lang="en-IN" sz="4400" cap="none" dirty="0">
                <a:solidFill>
                  <a:srgbClr val="FFFF00"/>
                </a:solidFill>
                <a:latin typeface="Gill Sans Nova" panose="020B0602020104020203" pitchFamily="34" charset="0"/>
              </a:rPr>
              <a:t>ODTP- Objectives</a:t>
            </a:r>
          </a:p>
        </p:txBody>
      </p:sp>
      <p:pic>
        <p:nvPicPr>
          <p:cNvPr id="2" name="Picture 1" descr="Graphical user interface, application, Word&#10;&#10;Description automatically generated">
            <a:extLst>
              <a:ext uri="{FF2B5EF4-FFF2-40B4-BE49-F238E27FC236}">
                <a16:creationId xmlns:a16="http://schemas.microsoft.com/office/drawing/2014/main" id="{C68E2EF0-B390-56F0-0309-3C5CCE05338E}"/>
              </a:ext>
            </a:extLst>
          </p:cNvPr>
          <p:cNvPicPr>
            <a:picLocks noChangeAspect="1"/>
          </p:cNvPicPr>
          <p:nvPr/>
        </p:nvPicPr>
        <p:blipFill rotWithShape="1">
          <a:blip r:embed="rId3">
            <a:extLst>
              <a:ext uri="{28A0092B-C50C-407E-A947-70E740481C1C}">
                <a14:useLocalDpi xmlns:a14="http://schemas.microsoft.com/office/drawing/2010/main" val="0"/>
              </a:ext>
            </a:extLst>
          </a:blip>
          <a:srcRect l="34462" t="27959" r="20296" b="26763"/>
          <a:stretch/>
        </p:blipFill>
        <p:spPr>
          <a:xfrm>
            <a:off x="77101" y="1879100"/>
            <a:ext cx="4334222" cy="2439954"/>
          </a:xfrm>
          <a:prstGeom prst="rect">
            <a:avLst/>
          </a:prstGeom>
        </p:spPr>
      </p:pic>
    </p:spTree>
    <p:extLst>
      <p:ext uri="{BB962C8B-B14F-4D97-AF65-F5344CB8AC3E}">
        <p14:creationId xmlns:p14="http://schemas.microsoft.com/office/powerpoint/2010/main" val="2228202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E31C4-56BC-6719-0CBC-C452188A8E88}"/>
            </a:ext>
          </a:extLst>
        </p:cNvPr>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64FAB720-DED6-457C-45DA-E2E8E6D5A22C}"/>
              </a:ext>
            </a:extLst>
          </p:cNvPr>
          <p:cNvGraphicFramePr/>
          <p:nvPr>
            <p:extLst>
              <p:ext uri="{D42A27DB-BD31-4B8C-83A1-F6EECF244321}">
                <p14:modId xmlns:p14="http://schemas.microsoft.com/office/powerpoint/2010/main" val="132467096"/>
              </p:ext>
            </p:extLst>
          </p:nvPr>
        </p:nvGraphicFramePr>
        <p:xfrm>
          <a:off x="110348" y="1882065"/>
          <a:ext cx="11593379"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44B9DDDC-B78B-2A63-2BAA-82F1AAC61A78}"/>
              </a:ext>
            </a:extLst>
          </p:cNvPr>
          <p:cNvSpPr>
            <a:spLocks noGrp="1"/>
          </p:cNvSpPr>
          <p:nvPr>
            <p:ph type="title"/>
          </p:nvPr>
        </p:nvSpPr>
        <p:spPr>
          <a:xfrm>
            <a:off x="0" y="0"/>
            <a:ext cx="12192000" cy="1499015"/>
          </a:xfrm>
        </p:spPr>
        <p:txBody>
          <a:bodyPr>
            <a:noAutofit/>
          </a:bodyPr>
          <a:lstStyle/>
          <a:p>
            <a:pPr algn="ctr"/>
            <a:r>
              <a:rPr lang="en-US" sz="4400" b="1" cap="none" dirty="0">
                <a:solidFill>
                  <a:srgbClr val="FFFF00"/>
                </a:solidFill>
                <a:latin typeface="Gill Sans Nova" panose="020B0602020104020203" pitchFamily="34" charset="0"/>
              </a:rPr>
              <a:t>Key Elements of the Research, Development &amp; Implementation Plan</a:t>
            </a:r>
          </a:p>
        </p:txBody>
      </p:sp>
    </p:spTree>
    <p:extLst>
      <p:ext uri="{BB962C8B-B14F-4D97-AF65-F5344CB8AC3E}">
        <p14:creationId xmlns:p14="http://schemas.microsoft.com/office/powerpoint/2010/main" val="2428815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AAE464A-659F-B016-1C35-860524C4D574}"/>
              </a:ext>
            </a:extLst>
          </p:cNvPr>
          <p:cNvPicPr>
            <a:picLocks noGrp="1" noChangeAspect="1"/>
          </p:cNvPicPr>
          <p:nvPr>
            <p:ph idx="1"/>
          </p:nvPr>
        </p:nvPicPr>
        <p:blipFill rotWithShape="1">
          <a:blip r:embed="rId2"/>
          <a:srcRect l="20840" t="34802" r="18270" b="8435"/>
          <a:stretch/>
        </p:blipFill>
        <p:spPr>
          <a:xfrm>
            <a:off x="5609230" y="1924877"/>
            <a:ext cx="6468094" cy="4430655"/>
          </a:xfrm>
          <a:prstGeom prst="rect">
            <a:avLst/>
          </a:prstGeom>
        </p:spPr>
      </p:pic>
      <p:sp>
        <p:nvSpPr>
          <p:cNvPr id="6" name="Content Placeholder 2">
            <a:extLst>
              <a:ext uri="{FF2B5EF4-FFF2-40B4-BE49-F238E27FC236}">
                <a16:creationId xmlns:a16="http://schemas.microsoft.com/office/drawing/2014/main" id="{8E7ED2E1-6213-F0E3-8E28-299B87B98F06}"/>
              </a:ext>
            </a:extLst>
          </p:cNvPr>
          <p:cNvSpPr txBox="1">
            <a:spLocks/>
          </p:cNvSpPr>
          <p:nvPr/>
        </p:nvSpPr>
        <p:spPr>
          <a:xfrm>
            <a:off x="0" y="2129052"/>
            <a:ext cx="5486400" cy="4638079"/>
          </a:xfrm>
          <a:prstGeom prst="rect">
            <a:avLst/>
          </a:prstGeom>
        </p:spPr>
        <p:txBody>
          <a:bodyPr vert="horz" lIns="91440" tIns="45720" rIns="91440" bIns="45720" rtlCol="0">
            <a:noAutofit/>
          </a:bodyPr>
          <a:lst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a:lstStyle>
          <a:p>
            <a:pPr algn="just">
              <a:lnSpc>
                <a:spcPct val="100000"/>
              </a:lnSpc>
              <a:spcBef>
                <a:spcPts val="600"/>
              </a:spcBef>
              <a:spcAft>
                <a:spcPts val="0"/>
              </a:spcAft>
              <a:buClrTx/>
              <a:buFont typeface="Wingdings" panose="05000000000000000000" pitchFamily="2" charset="2"/>
              <a:buChar char="§"/>
            </a:pPr>
            <a:r>
              <a:rPr lang="en-US" sz="1600" dirty="0">
                <a:latin typeface="Gill Sans Nova" panose="020B0602020104020203" pitchFamily="34" charset="0"/>
              </a:rPr>
              <a:t>To </a:t>
            </a:r>
            <a:r>
              <a:rPr lang="en-US" sz="1600" dirty="0">
                <a:solidFill>
                  <a:srgbClr val="C00000"/>
                </a:solidFill>
                <a:latin typeface="Gill Sans Nova" panose="020B0602020104020203" pitchFamily="34" charset="0"/>
              </a:rPr>
              <a:t>explore opportunities and establish connections </a:t>
            </a:r>
            <a:r>
              <a:rPr lang="en-US" sz="1600" dirty="0">
                <a:latin typeface="Gill Sans Nova" panose="020B0602020104020203" pitchFamily="34" charset="0"/>
              </a:rPr>
              <a:t>with Decade </a:t>
            </a:r>
            <a:r>
              <a:rPr lang="en-US" sz="1600" dirty="0" err="1">
                <a:latin typeface="Gill Sans Nova" panose="020B0602020104020203" pitchFamily="34" charset="0"/>
              </a:rPr>
              <a:t>programmes</a:t>
            </a:r>
            <a:r>
              <a:rPr lang="en-US" sz="1600" dirty="0">
                <a:latin typeface="Gill Sans Nova" panose="020B0602020104020203" pitchFamily="34" charset="0"/>
              </a:rPr>
              <a:t>, projects, contributions, DCCs and CoPs, Calls for Action </a:t>
            </a:r>
          </a:p>
          <a:p>
            <a:pPr algn="just">
              <a:lnSpc>
                <a:spcPct val="100000"/>
              </a:lnSpc>
              <a:spcBef>
                <a:spcPts val="600"/>
              </a:spcBef>
              <a:spcAft>
                <a:spcPts val="0"/>
              </a:spcAft>
              <a:buClrTx/>
              <a:buFont typeface="Wingdings" panose="05000000000000000000" pitchFamily="2" charset="2"/>
              <a:buChar char="§"/>
            </a:pPr>
            <a:r>
              <a:rPr lang="en-US" sz="1600" dirty="0">
                <a:latin typeface="Gill Sans Nova" panose="020B0602020104020203" pitchFamily="34" charset="0"/>
              </a:rPr>
              <a:t>To </a:t>
            </a:r>
            <a:r>
              <a:rPr lang="en-US" sz="1600" dirty="0">
                <a:solidFill>
                  <a:srgbClr val="C00000"/>
                </a:solidFill>
                <a:latin typeface="Gill Sans Nova" panose="020B0602020104020203" pitchFamily="34" charset="0"/>
              </a:rPr>
              <a:t>align with international frameworks</a:t>
            </a:r>
            <a:r>
              <a:rPr lang="en-US" sz="1600" dirty="0">
                <a:latin typeface="Gill Sans Nova" panose="020B0602020104020203" pitchFamily="34" charset="0"/>
              </a:rPr>
              <a:t>, call for action and multi-lateral environmental agreements – SFDRR, SDGs (3, 8, 11, 14), Paris Agreement on climate change, early warnings for all, UN Global Early Warning Initiative (2023-2027) etc.  </a:t>
            </a:r>
          </a:p>
          <a:p>
            <a:pPr algn="just">
              <a:lnSpc>
                <a:spcPct val="100000"/>
              </a:lnSpc>
              <a:spcBef>
                <a:spcPts val="600"/>
              </a:spcBef>
              <a:spcAft>
                <a:spcPts val="0"/>
              </a:spcAft>
              <a:buClrTx/>
              <a:buFont typeface="Wingdings" panose="05000000000000000000" pitchFamily="2" charset="2"/>
              <a:buChar char="§"/>
            </a:pPr>
            <a:r>
              <a:rPr lang="en-US" sz="1600" dirty="0">
                <a:latin typeface="Gill Sans Nova" panose="020B0602020104020203" pitchFamily="34" charset="0"/>
              </a:rPr>
              <a:t>To provide </a:t>
            </a:r>
            <a:r>
              <a:rPr lang="en-US" sz="1600" dirty="0">
                <a:solidFill>
                  <a:srgbClr val="C00000"/>
                </a:solidFill>
                <a:latin typeface="Gill Sans Nova" panose="020B0602020104020203" pitchFamily="34" charset="0"/>
              </a:rPr>
              <a:t>new cooperation opportunities</a:t>
            </a:r>
            <a:r>
              <a:rPr lang="en-US" sz="1600" dirty="0">
                <a:latin typeface="Gill Sans Nova" panose="020B0602020104020203" pitchFamily="34" charset="0"/>
              </a:rPr>
              <a:t> by laying out the building blocks, through an international Science Committee and International Tsunami Ready Coalition while renewing and strengthen existing cooperation with partners</a:t>
            </a:r>
          </a:p>
          <a:p>
            <a:pPr algn="just">
              <a:lnSpc>
                <a:spcPct val="100000"/>
              </a:lnSpc>
              <a:spcBef>
                <a:spcPts val="600"/>
              </a:spcBef>
              <a:spcAft>
                <a:spcPts val="0"/>
              </a:spcAft>
              <a:buClrTx/>
              <a:buFont typeface="Wingdings" panose="05000000000000000000" pitchFamily="2" charset="2"/>
              <a:buChar char="§"/>
            </a:pPr>
            <a:r>
              <a:rPr lang="en-US" sz="1600" dirty="0">
                <a:latin typeface="Gill Sans Nova" panose="020B0602020104020203" pitchFamily="34" charset="0"/>
              </a:rPr>
              <a:t>To encourage and </a:t>
            </a:r>
            <a:r>
              <a:rPr lang="en-US" sz="1600" dirty="0">
                <a:solidFill>
                  <a:srgbClr val="C00000"/>
                </a:solidFill>
                <a:latin typeface="Gill Sans Nova" panose="020B0602020104020203" pitchFamily="34" charset="0"/>
              </a:rPr>
              <a:t>promote inclusiveness and gender diversity</a:t>
            </a:r>
            <a:r>
              <a:rPr lang="en-US" sz="1600" dirty="0">
                <a:latin typeface="Gill Sans Nova" panose="020B0602020104020203" pitchFamily="34" charset="0"/>
              </a:rPr>
              <a:t>, and that youth and early career professionals engage and involve in tsunami early warning systems and actions</a:t>
            </a:r>
          </a:p>
          <a:p>
            <a:pPr algn="just">
              <a:lnSpc>
                <a:spcPct val="100000"/>
              </a:lnSpc>
              <a:spcBef>
                <a:spcPts val="600"/>
              </a:spcBef>
              <a:spcAft>
                <a:spcPts val="0"/>
              </a:spcAft>
              <a:buClrTx/>
              <a:buFont typeface="Wingdings" panose="05000000000000000000" pitchFamily="2" charset="2"/>
              <a:buChar char="§"/>
            </a:pPr>
            <a:r>
              <a:rPr lang="en-US" sz="1600" dirty="0">
                <a:latin typeface="Gill Sans Nova" panose="020B0602020104020203" pitchFamily="34" charset="0"/>
              </a:rPr>
              <a:t>To </a:t>
            </a:r>
            <a:r>
              <a:rPr lang="en-US" sz="1600" dirty="0">
                <a:solidFill>
                  <a:srgbClr val="C00000"/>
                </a:solidFill>
                <a:latin typeface="Gill Sans Nova" panose="020B0602020104020203" pitchFamily="34" charset="0"/>
              </a:rPr>
              <a:t>develop and operationalize a transparent performance monitoring system</a:t>
            </a:r>
            <a:r>
              <a:rPr lang="en-US" sz="1600" dirty="0">
                <a:latin typeface="Gill Sans Nova" panose="020B0602020104020203" pitchFamily="34" charset="0"/>
              </a:rPr>
              <a:t> based on international norms, standards and agreements</a:t>
            </a:r>
          </a:p>
        </p:txBody>
      </p:sp>
      <p:sp>
        <p:nvSpPr>
          <p:cNvPr id="2" name="TextBox 1">
            <a:extLst>
              <a:ext uri="{FF2B5EF4-FFF2-40B4-BE49-F238E27FC236}">
                <a16:creationId xmlns:a16="http://schemas.microsoft.com/office/drawing/2014/main" id="{18A6DB60-B51F-020F-3767-4767DBBC1EA4}"/>
              </a:ext>
            </a:extLst>
          </p:cNvPr>
          <p:cNvSpPr txBox="1"/>
          <p:nvPr/>
        </p:nvSpPr>
        <p:spPr>
          <a:xfrm>
            <a:off x="7147691" y="4961744"/>
            <a:ext cx="720069" cy="261610"/>
          </a:xfrm>
          <a:prstGeom prst="rect">
            <a:avLst/>
          </a:prstGeom>
          <a:noFill/>
        </p:spPr>
        <p:txBody>
          <a:bodyPr wrap="none" rtlCol="0">
            <a:spAutoFit/>
          </a:bodyPr>
          <a:lstStyle/>
          <a:p>
            <a:r>
              <a:rPr lang="en-US" sz="1100" dirty="0"/>
              <a:t>ICG-TICS</a:t>
            </a:r>
          </a:p>
        </p:txBody>
      </p:sp>
      <p:sp>
        <p:nvSpPr>
          <p:cNvPr id="7" name="TextBox 6">
            <a:extLst>
              <a:ext uri="{FF2B5EF4-FFF2-40B4-BE49-F238E27FC236}">
                <a16:creationId xmlns:a16="http://schemas.microsoft.com/office/drawing/2014/main" id="{7A65003C-B35A-06F1-B36F-EC49B7B18B53}"/>
              </a:ext>
            </a:extLst>
          </p:cNvPr>
          <p:cNvSpPr txBox="1"/>
          <p:nvPr/>
        </p:nvSpPr>
        <p:spPr>
          <a:xfrm>
            <a:off x="4959416" y="6228691"/>
            <a:ext cx="7322628" cy="646331"/>
          </a:xfrm>
          <a:prstGeom prst="rect">
            <a:avLst/>
          </a:prstGeom>
          <a:noFill/>
        </p:spPr>
        <p:txBody>
          <a:bodyPr wrap="square">
            <a:spAutoFit/>
          </a:bodyPr>
          <a:lstStyle/>
          <a:p>
            <a:pPr marR="0" lvl="1" algn="just" defTabSz="914400" rtl="0" eaLnBrk="1" fontAlgn="auto" latinLnBrk="0" hangingPunct="1">
              <a:lnSpc>
                <a:spcPct val="100000"/>
              </a:lnSpc>
              <a:spcBef>
                <a:spcPts val="600"/>
              </a:spcBef>
              <a:spcAft>
                <a:spcPts val="600"/>
              </a:spcAft>
              <a:buClrTx/>
              <a:buSzTx/>
              <a:tabLst/>
              <a:defRPr/>
            </a:pP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The IOC-UNESCO tsunami </a:t>
            </a:r>
            <a:r>
              <a:rPr kumimoji="0" lang="en-US" sz="1200" b="0" i="0" u="none" strike="noStrike" kern="1200" cap="none" spc="0" normalizeH="0" baseline="0" noProof="0" dirty="0" err="1">
                <a:ln>
                  <a:noFill/>
                </a:ln>
                <a:solidFill>
                  <a:srgbClr val="C00000"/>
                </a:solidFill>
                <a:effectLst/>
                <a:uLnTx/>
                <a:uFillTx/>
                <a:latin typeface="Gill Sans Nova" panose="020B0602020104020203" pitchFamily="34" charset="0"/>
                <a:ea typeface="+mn-ea"/>
                <a:cs typeface="+mn-cs"/>
              </a:rPr>
              <a:t>programme</a:t>
            </a:r>
            <a:r>
              <a:rPr kumimoji="0" lang="en-US" sz="1200" b="0" i="0" u="none" strike="noStrike" kern="1200" cap="none" spc="0" normalizeH="0" baseline="0" noProof="0" dirty="0">
                <a:ln>
                  <a:noFill/>
                </a:ln>
                <a:solidFill>
                  <a:srgbClr val="C00000"/>
                </a:solidFill>
                <a:effectLst/>
                <a:uLnTx/>
                <a:uFillTx/>
                <a:latin typeface="Gill Sans Nova" panose="020B0602020104020203" pitchFamily="34" charset="0"/>
                <a:ea typeface="+mn-ea"/>
                <a:cs typeface="+mn-cs"/>
              </a:rPr>
              <a:t> will oversee the overall implementation of the ODTP </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through contributions and engagement of Member States, in coordination with the ICGs, and with the collaboration of academic institutions, researchers, industry, philanthropic </a:t>
            </a:r>
            <a:r>
              <a:rPr kumimoji="0" lang="en-US" sz="1200" b="0" i="0" u="none" strike="noStrike" kern="1200" cap="none" spc="0" normalizeH="0" baseline="0" noProof="0" dirty="0" err="1">
                <a:ln>
                  <a:noFill/>
                </a:ln>
                <a:solidFill>
                  <a:prstClr val="black"/>
                </a:solidFill>
                <a:effectLst/>
                <a:uLnTx/>
                <a:uFillTx/>
                <a:latin typeface="Gill Sans Nova" panose="020B0602020104020203" pitchFamily="34" charset="0"/>
                <a:ea typeface="+mn-ea"/>
                <a:cs typeface="+mn-cs"/>
              </a:rPr>
              <a:t>organisations</a:t>
            </a:r>
            <a:r>
              <a:rPr kumimoji="0" lang="en-US" sz="1200" b="0" i="0" u="none" strike="noStrike" kern="1200" cap="none" spc="0" normalizeH="0" baseline="0" noProof="0" dirty="0">
                <a:ln>
                  <a:noFill/>
                </a:ln>
                <a:solidFill>
                  <a:prstClr val="black"/>
                </a:solidFill>
                <a:effectLst/>
                <a:uLnTx/>
                <a:uFillTx/>
                <a:latin typeface="Gill Sans Nova" panose="020B0602020104020203" pitchFamily="34" charset="0"/>
                <a:ea typeface="+mn-ea"/>
                <a:cs typeface="+mn-cs"/>
              </a:rPr>
              <a:t> and other stakeholders</a:t>
            </a:r>
          </a:p>
        </p:txBody>
      </p:sp>
      <p:sp>
        <p:nvSpPr>
          <p:cNvPr id="3" name="Title 1">
            <a:extLst>
              <a:ext uri="{FF2B5EF4-FFF2-40B4-BE49-F238E27FC236}">
                <a16:creationId xmlns:a16="http://schemas.microsoft.com/office/drawing/2014/main" id="{1D6C7AFE-0287-3D37-06F9-8363E6A3F994}"/>
              </a:ext>
            </a:extLst>
          </p:cNvPr>
          <p:cNvSpPr>
            <a:spLocks noGrp="1"/>
          </p:cNvSpPr>
          <p:nvPr>
            <p:ph type="title"/>
          </p:nvPr>
        </p:nvSpPr>
        <p:spPr>
          <a:xfrm>
            <a:off x="0" y="404773"/>
            <a:ext cx="12192000" cy="916230"/>
          </a:xfrm>
        </p:spPr>
        <p:txBody>
          <a:bodyPr>
            <a:noAutofit/>
          </a:bodyPr>
          <a:lstStyle/>
          <a:p>
            <a:pPr algn="ctr"/>
            <a:r>
              <a:rPr lang="en-US" sz="4400" b="1" cap="none" dirty="0">
                <a:solidFill>
                  <a:srgbClr val="FFFF00"/>
                </a:solidFill>
                <a:latin typeface="Gill Sans Nova" panose="020B0602020104020203" pitchFamily="34" charset="0"/>
              </a:rPr>
              <a:t>Governance</a:t>
            </a:r>
          </a:p>
        </p:txBody>
      </p:sp>
    </p:spTree>
    <p:extLst>
      <p:ext uri="{BB962C8B-B14F-4D97-AF65-F5344CB8AC3E}">
        <p14:creationId xmlns:p14="http://schemas.microsoft.com/office/powerpoint/2010/main" val="187093871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2EA82F-A8AA-96A8-42AA-8F796A2CA1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F4E3A3-D31F-0C7F-AC87-0B59B5FA63BE}"/>
              </a:ext>
            </a:extLst>
          </p:cNvPr>
          <p:cNvSpPr txBox="1">
            <a:spLocks/>
          </p:cNvSpPr>
          <p:nvPr/>
        </p:nvSpPr>
        <p:spPr>
          <a:xfrm>
            <a:off x="810001" y="157867"/>
            <a:ext cx="10571998" cy="1417638"/>
          </a:xfrm>
          <a:prstGeom prst="rect">
            <a:avLst/>
          </a:prstGeom>
        </p:spPr>
        <p:txBody>
          <a:bodyPr vert="horz" lIns="91440" tIns="45720" rIns="91440" bIns="45720" rtlCol="0" anchor="b">
            <a:norm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lnSpc>
                <a:spcPct val="90000"/>
              </a:lnSpc>
              <a:spcAft>
                <a:spcPts val="600"/>
              </a:spcAft>
            </a:pPr>
            <a:r>
              <a:rPr lang="en-US" sz="4300" cap="none" dirty="0">
                <a:solidFill>
                  <a:srgbClr val="FFFF00"/>
                </a:solidFill>
              </a:rPr>
              <a:t>4</a:t>
            </a:r>
            <a:r>
              <a:rPr lang="en-US" sz="4300" cap="none" baseline="30000" dirty="0">
                <a:solidFill>
                  <a:srgbClr val="FFFF00"/>
                </a:solidFill>
              </a:rPr>
              <a:t>th</a:t>
            </a:r>
            <a:r>
              <a:rPr lang="en-US" sz="4300" cap="none" dirty="0">
                <a:solidFill>
                  <a:srgbClr val="FFFF00"/>
                </a:solidFill>
              </a:rPr>
              <a:t> Meeting of SC-ODTP </a:t>
            </a:r>
          </a:p>
          <a:p>
            <a:pPr algn="ctr">
              <a:lnSpc>
                <a:spcPct val="90000"/>
              </a:lnSpc>
              <a:spcAft>
                <a:spcPts val="600"/>
              </a:spcAft>
            </a:pPr>
            <a:r>
              <a:rPr lang="en-US" sz="2800" cap="none" dirty="0">
                <a:solidFill>
                  <a:srgbClr val="FFFF00"/>
                </a:solidFill>
              </a:rPr>
              <a:t>25-26 January 2024</a:t>
            </a:r>
            <a:r>
              <a:rPr lang="en-US" sz="2800" dirty="0">
                <a:solidFill>
                  <a:srgbClr val="FFFF00"/>
                </a:solidFill>
              </a:rPr>
              <a:t>, </a:t>
            </a:r>
            <a:r>
              <a:rPr lang="en-US" sz="2800" cap="none" dirty="0">
                <a:solidFill>
                  <a:srgbClr val="FFFF00"/>
                </a:solidFill>
              </a:rPr>
              <a:t>Paris</a:t>
            </a:r>
            <a:endParaRPr lang="en-US" sz="2800" dirty="0">
              <a:solidFill>
                <a:srgbClr val="FFFF00"/>
              </a:solidFill>
            </a:endParaRPr>
          </a:p>
        </p:txBody>
      </p:sp>
      <p:sp>
        <p:nvSpPr>
          <p:cNvPr id="3" name="TextBox 2">
            <a:extLst>
              <a:ext uri="{FF2B5EF4-FFF2-40B4-BE49-F238E27FC236}">
                <a16:creationId xmlns:a16="http://schemas.microsoft.com/office/drawing/2014/main" id="{42C1D748-AF58-7F5D-033B-DA1A539DBADD}"/>
              </a:ext>
            </a:extLst>
          </p:cNvPr>
          <p:cNvSpPr txBox="1"/>
          <p:nvPr/>
        </p:nvSpPr>
        <p:spPr>
          <a:xfrm>
            <a:off x="-1" y="2235200"/>
            <a:ext cx="5914651" cy="4622800"/>
          </a:xfrm>
          <a:prstGeom prst="rect">
            <a:avLst/>
          </a:prstGeom>
        </p:spPr>
        <p:txBody>
          <a:bodyPr vert="horz" lIns="91440" tIns="45720" rIns="91440" bIns="45720" rtlCol="0" anchor="ctr">
            <a:normAutofit fontScale="92500" lnSpcReduction="10000"/>
          </a:bodyPr>
          <a:lstStyle/>
          <a:p>
            <a:pPr marL="285750" indent="-285750">
              <a:lnSpc>
                <a:spcPct val="90000"/>
              </a:lnSpc>
              <a:spcBef>
                <a:spcPct val="20000"/>
              </a:spcBef>
              <a:spcAft>
                <a:spcPts val="600"/>
              </a:spcAft>
              <a:buClr>
                <a:schemeClr val="accent1"/>
              </a:buClr>
              <a:buFont typeface="Wingdings 2" charset="2"/>
              <a:buChar char=""/>
            </a:pPr>
            <a:r>
              <a:rPr lang="en-US" b="1" cap="none" dirty="0"/>
              <a:t>UN Ocean Decade initiatives and their relationship with ODTP</a:t>
            </a:r>
          </a:p>
          <a:p>
            <a:pPr marL="285750" indent="-285750">
              <a:lnSpc>
                <a:spcPct val="90000"/>
              </a:lnSpc>
              <a:spcBef>
                <a:spcPct val="20000"/>
              </a:spcBef>
              <a:spcAft>
                <a:spcPts val="600"/>
              </a:spcAft>
              <a:buClr>
                <a:schemeClr val="accent1"/>
              </a:buClr>
              <a:buFont typeface="Wingdings 2" charset="2"/>
              <a:buChar char=""/>
            </a:pPr>
            <a:r>
              <a:rPr lang="en-US" b="1" cap="none" dirty="0"/>
              <a:t>Current work </a:t>
            </a:r>
            <a:r>
              <a:rPr lang="en-US" b="1" cap="none" dirty="0" err="1"/>
              <a:t>programmes</a:t>
            </a:r>
            <a:r>
              <a:rPr lang="en-US" b="1" cap="none" dirty="0"/>
              <a:t> of TOWS-WG TT-TWO and TT-DMP</a:t>
            </a:r>
          </a:p>
          <a:p>
            <a:pPr marL="285750" indent="-285750">
              <a:lnSpc>
                <a:spcPct val="90000"/>
              </a:lnSpc>
              <a:spcBef>
                <a:spcPct val="20000"/>
              </a:spcBef>
              <a:spcAft>
                <a:spcPts val="600"/>
              </a:spcAft>
              <a:buClr>
                <a:schemeClr val="accent1"/>
              </a:buClr>
              <a:buFont typeface="Wingdings 2" charset="2"/>
              <a:buChar char=""/>
            </a:pPr>
            <a:r>
              <a:rPr lang="en-US" b="1" cap="none" dirty="0"/>
              <a:t>ODTP and Challenge 6 coordination with TOWS-WG Work </a:t>
            </a:r>
            <a:r>
              <a:rPr lang="en-US" b="1" cap="none" dirty="0" err="1"/>
              <a:t>Programmes</a:t>
            </a:r>
            <a:endParaRPr lang="en-US" b="1" cap="none" dirty="0"/>
          </a:p>
          <a:p>
            <a:pPr marL="285750" indent="-285750">
              <a:lnSpc>
                <a:spcPct val="90000"/>
              </a:lnSpc>
              <a:spcBef>
                <a:spcPct val="20000"/>
              </a:spcBef>
              <a:spcAft>
                <a:spcPts val="600"/>
              </a:spcAft>
              <a:buClr>
                <a:schemeClr val="accent1"/>
              </a:buClr>
              <a:buFont typeface="Wingdings 2" charset="2"/>
              <a:buChar char=""/>
            </a:pPr>
            <a:r>
              <a:rPr lang="en-US" b="1" dirty="0"/>
              <a:t>ICGs initiatives </a:t>
            </a:r>
            <a:r>
              <a:rPr lang="en-US" b="1" dirty="0" err="1"/>
              <a:t>w.r.t</a:t>
            </a:r>
            <a:r>
              <a:rPr lang="en-US" b="1" dirty="0"/>
              <a:t> ODTP</a:t>
            </a:r>
          </a:p>
          <a:p>
            <a:pPr marL="285750" indent="-285750">
              <a:lnSpc>
                <a:spcPct val="90000"/>
              </a:lnSpc>
              <a:spcBef>
                <a:spcPct val="20000"/>
              </a:spcBef>
              <a:spcAft>
                <a:spcPts val="600"/>
              </a:spcAft>
              <a:buClr>
                <a:schemeClr val="accent1"/>
              </a:buClr>
              <a:buFont typeface="Wingdings 2" charset="2"/>
              <a:buChar char=""/>
            </a:pPr>
            <a:r>
              <a:rPr lang="en-US" b="1" dirty="0"/>
              <a:t>ODTP involvement in </a:t>
            </a:r>
          </a:p>
          <a:p>
            <a:pPr marL="742950" lvl="1" indent="-285750">
              <a:lnSpc>
                <a:spcPct val="90000"/>
              </a:lnSpc>
              <a:spcBef>
                <a:spcPct val="20000"/>
              </a:spcBef>
              <a:spcAft>
                <a:spcPts val="600"/>
              </a:spcAft>
              <a:buClr>
                <a:schemeClr val="accent1"/>
              </a:buClr>
              <a:buFont typeface="Wingdings 2" charset="2"/>
              <a:buChar char=""/>
            </a:pPr>
            <a:r>
              <a:rPr lang="en-US" b="1" dirty="0"/>
              <a:t>2nd UNESCO IOC Global Tsunami Symposium, 11 – 14 November 2024, Banda Aceh</a:t>
            </a:r>
          </a:p>
          <a:p>
            <a:pPr marL="742950" lvl="1" indent="-285750">
              <a:lnSpc>
                <a:spcPct val="90000"/>
              </a:lnSpc>
              <a:spcBef>
                <a:spcPct val="20000"/>
              </a:spcBef>
              <a:spcAft>
                <a:spcPts val="600"/>
              </a:spcAft>
              <a:buClr>
                <a:schemeClr val="accent1"/>
              </a:buClr>
              <a:buFont typeface="Wingdings 2" charset="2"/>
              <a:buChar char=""/>
            </a:pPr>
            <a:r>
              <a:rPr lang="en-US" b="1" cap="none" dirty="0"/>
              <a:t>Pre-Event International Scientific Workshop, 8 - 9 November, Banda Aceh</a:t>
            </a:r>
          </a:p>
          <a:p>
            <a:pPr marL="742950" lvl="1" indent="-285750">
              <a:lnSpc>
                <a:spcPct val="90000"/>
              </a:lnSpc>
              <a:spcBef>
                <a:spcPct val="20000"/>
              </a:spcBef>
              <a:spcAft>
                <a:spcPts val="600"/>
              </a:spcAft>
              <a:buClr>
                <a:schemeClr val="accent1"/>
              </a:buClr>
              <a:buFont typeface="Wingdings 2" charset="2"/>
              <a:buChar char=""/>
            </a:pPr>
            <a:r>
              <a:rPr lang="en-US" b="1" cap="none" dirty="0"/>
              <a:t>2nd UN Ocean Decade Conference, 10 – 12 April 2024, Barcelona</a:t>
            </a:r>
          </a:p>
          <a:p>
            <a:pPr marL="285750" indent="-285750">
              <a:lnSpc>
                <a:spcPct val="90000"/>
              </a:lnSpc>
              <a:spcBef>
                <a:spcPct val="20000"/>
              </a:spcBef>
              <a:spcAft>
                <a:spcPts val="600"/>
              </a:spcAft>
              <a:buClr>
                <a:schemeClr val="accent1"/>
              </a:buClr>
              <a:buFont typeface="Wingdings 2" charset="2"/>
              <a:buChar char=""/>
            </a:pPr>
            <a:r>
              <a:rPr lang="en-US" b="1" dirty="0"/>
              <a:t>Review of Actions – 6th call referring to ODTP</a:t>
            </a:r>
          </a:p>
          <a:p>
            <a:pPr marL="285750" indent="-285750">
              <a:lnSpc>
                <a:spcPct val="90000"/>
              </a:lnSpc>
              <a:spcBef>
                <a:spcPct val="20000"/>
              </a:spcBef>
              <a:spcAft>
                <a:spcPts val="600"/>
              </a:spcAft>
              <a:buClr>
                <a:schemeClr val="accent1"/>
              </a:buClr>
              <a:buFont typeface="Wingdings 2" charset="2"/>
              <a:buChar char=""/>
            </a:pPr>
            <a:r>
              <a:rPr lang="en-US" b="1" cap="none" dirty="0"/>
              <a:t>SC-ODTP Work </a:t>
            </a:r>
            <a:r>
              <a:rPr lang="en-US" b="1" cap="none" dirty="0" err="1"/>
              <a:t>Programme</a:t>
            </a:r>
            <a:endParaRPr lang="en-US" b="1" cap="none" dirty="0"/>
          </a:p>
        </p:txBody>
      </p:sp>
      <p:pic>
        <p:nvPicPr>
          <p:cNvPr id="5" name="Picture 4" descr="A group of people posing for a photo&#10;&#10;Description automatically generated">
            <a:extLst>
              <a:ext uri="{FF2B5EF4-FFF2-40B4-BE49-F238E27FC236}">
                <a16:creationId xmlns:a16="http://schemas.microsoft.com/office/drawing/2014/main" id="{813FC3CB-A1FA-0C74-F5D1-69E158139685}"/>
              </a:ext>
            </a:extLst>
          </p:cNvPr>
          <p:cNvPicPr>
            <a:picLocks noChangeAspect="1"/>
          </p:cNvPicPr>
          <p:nvPr/>
        </p:nvPicPr>
        <p:blipFill rotWithShape="1">
          <a:blip r:embed="rId3">
            <a:extLst>
              <a:ext uri="{28A0092B-C50C-407E-A947-70E740481C1C}">
                <a14:useLocalDpi xmlns:a14="http://schemas.microsoft.com/office/drawing/2010/main" val="0"/>
              </a:ext>
            </a:extLst>
          </a:blip>
          <a:srcRect t="20043" r="8170" b="12854"/>
          <a:stretch/>
        </p:blipFill>
        <p:spPr>
          <a:xfrm>
            <a:off x="5914651" y="2551024"/>
            <a:ext cx="6277349" cy="3440290"/>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41123525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Quotabl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ppt/theme/theme2.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10300</TotalTime>
  <Words>3622</Words>
  <Application>Microsoft Macintosh PowerPoint</Application>
  <PresentationFormat>Widescreen</PresentationFormat>
  <Paragraphs>352</Paragraphs>
  <Slides>24</Slides>
  <Notes>17</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24</vt:i4>
      </vt:variant>
    </vt:vector>
  </HeadingPairs>
  <TitlesOfParts>
    <vt:vector size="39" baseType="lpstr">
      <vt:lpstr>Arial</vt:lpstr>
      <vt:lpstr>Calibri</vt:lpstr>
      <vt:lpstr>Century Gothic</vt:lpstr>
      <vt:lpstr>Corbel</vt:lpstr>
      <vt:lpstr>Gill Sans MT</vt:lpstr>
      <vt:lpstr>Gill Sans Nova</vt:lpstr>
      <vt:lpstr>Helvetica</vt:lpstr>
      <vt:lpstr>Lato Light</vt:lpstr>
      <vt:lpstr>Noto Sans Symbols</vt:lpstr>
      <vt:lpstr>Poppins</vt:lpstr>
      <vt:lpstr>Wingdings</vt:lpstr>
      <vt:lpstr>Wingdings 2</vt:lpstr>
      <vt:lpstr>Quotable</vt:lpstr>
      <vt:lpstr>Banded</vt:lpstr>
      <vt:lpstr>Office Theme</vt:lpstr>
      <vt:lpstr>Ocean Decade Tsunami Programme  Research, Development &amp; Implementation Plan </vt:lpstr>
      <vt:lpstr>PowerPoint Presentation</vt:lpstr>
      <vt:lpstr>UN Ocean Decade Tsunami Programme  Scientific Committee  Terms of References (ToRs) (Rev IOC EC-55)</vt:lpstr>
      <vt:lpstr>UN Ocean Decade Tsunami Programme  Scientific Committee </vt:lpstr>
      <vt:lpstr>UN Ocean Decade Tsunami Programme RDIP</vt:lpstr>
      <vt:lpstr>ODTP- Objectives</vt:lpstr>
      <vt:lpstr>Key Elements of the Research, Development &amp; Implementation Plan</vt:lpstr>
      <vt:lpstr>Governance</vt:lpstr>
      <vt:lpstr>PowerPoint Presentation</vt:lpstr>
      <vt:lpstr>UN Ocean Decade Initiatives and relationship with ODTP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Decade Tsunami Programme Research &amp; Development Plan</dc:title>
  <dc:creator>Sunanda M.V</dc:creator>
  <cp:lastModifiedBy>Srinivas Kumar T</cp:lastModifiedBy>
  <cp:revision>805</cp:revision>
  <dcterms:created xsi:type="dcterms:W3CDTF">2023-02-23T05:03:46Z</dcterms:created>
  <dcterms:modified xsi:type="dcterms:W3CDTF">2024-02-19T00:35:55Z</dcterms:modified>
</cp:coreProperties>
</file>