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48" r:id="rId5"/>
    <p:sldMasterId id="2147483678" r:id="rId6"/>
  </p:sldMasterIdLst>
  <p:notesMasterIdLst>
    <p:notesMasterId r:id="rId30"/>
  </p:notesMasterIdLst>
  <p:handoutMasterIdLst>
    <p:handoutMasterId r:id="rId31"/>
  </p:handoutMasterIdLst>
  <p:sldIdLst>
    <p:sldId id="258" r:id="rId7"/>
    <p:sldId id="320" r:id="rId8"/>
    <p:sldId id="321" r:id="rId9"/>
    <p:sldId id="325" r:id="rId10"/>
    <p:sldId id="323" r:id="rId11"/>
    <p:sldId id="326" r:id="rId12"/>
    <p:sldId id="324" r:id="rId13"/>
    <p:sldId id="327" r:id="rId14"/>
    <p:sldId id="328" r:id="rId15"/>
    <p:sldId id="329" r:id="rId16"/>
    <p:sldId id="330" r:id="rId17"/>
    <p:sldId id="331" r:id="rId18"/>
    <p:sldId id="332" r:id="rId19"/>
    <p:sldId id="333" r:id="rId20"/>
    <p:sldId id="350" r:id="rId21"/>
    <p:sldId id="341" r:id="rId22"/>
    <p:sldId id="344" r:id="rId23"/>
    <p:sldId id="343" r:id="rId24"/>
    <p:sldId id="342" r:id="rId25"/>
    <p:sldId id="335" r:id="rId26"/>
    <p:sldId id="336" r:id="rId27"/>
    <p:sldId id="337" r:id="rId28"/>
    <p:sldId id="3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DBE"/>
    <a:srgbClr val="0067B4"/>
    <a:srgbClr val="55AD05"/>
    <a:srgbClr val="310D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5846" autoAdjust="0"/>
  </p:normalViewPr>
  <p:slideViewPr>
    <p:cSldViewPr snapToGrid="0">
      <p:cViewPr varScale="1">
        <p:scale>
          <a:sx n="112" d="100"/>
          <a:sy n="112" d="100"/>
        </p:scale>
        <p:origin x="552"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284424-2A35-F765-CF57-AF4CCCAA9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A7B2580-AD70-0447-CCDA-EC1CBA725C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F123AA-9FF0-4FE4-B9EC-405CAFB68EE3}" type="datetimeFigureOut">
              <a:rPr lang="en-AU" smtClean="0"/>
              <a:t>20/2/2024</a:t>
            </a:fld>
            <a:endParaRPr lang="en-AU"/>
          </a:p>
        </p:txBody>
      </p:sp>
      <p:sp>
        <p:nvSpPr>
          <p:cNvPr id="4" name="Footer Placeholder 3">
            <a:extLst>
              <a:ext uri="{FF2B5EF4-FFF2-40B4-BE49-F238E27FC236}">
                <a16:creationId xmlns:a16="http://schemas.microsoft.com/office/drawing/2014/main" id="{288D875D-D534-5D05-C918-335DB7F0E1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71B6972A-5C47-9C2E-9F61-29EEEA4E0A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232511-5C4A-498C-9D8F-CCDDAB394E2C}" type="slidenum">
              <a:rPr lang="en-AU" smtClean="0"/>
              <a:t>‹#›</a:t>
            </a:fld>
            <a:endParaRPr lang="en-AU"/>
          </a:p>
        </p:txBody>
      </p:sp>
    </p:spTree>
    <p:extLst>
      <p:ext uri="{BB962C8B-B14F-4D97-AF65-F5344CB8AC3E}">
        <p14:creationId xmlns:p14="http://schemas.microsoft.com/office/powerpoint/2010/main" val="1279823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7F9A4-2FAE-4C28-8C05-60AF0CBB96BD}" type="datetimeFigureOut">
              <a:rPr lang="en-US" smtClean="0"/>
              <a:t>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E9790-DC95-4D44-A9F8-C345F71A0DE7}" type="slidenum">
              <a:rPr lang="en-US" smtClean="0"/>
              <a:t>‹#›</a:t>
            </a:fld>
            <a:endParaRPr lang="en-US"/>
          </a:p>
        </p:txBody>
      </p:sp>
    </p:spTree>
    <p:extLst>
      <p:ext uri="{BB962C8B-B14F-4D97-AF65-F5344CB8AC3E}">
        <p14:creationId xmlns:p14="http://schemas.microsoft.com/office/powerpoint/2010/main" val="293490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55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3608"/>
            <a:ext cx="10972800" cy="4389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1"/>
            <a:ext cx="10972800" cy="1104899"/>
          </a:xfrm>
          <a:prstGeom prst="rect">
            <a:avLst/>
          </a:prstGeom>
        </p:spPr>
        <p:txBody>
          <a:bodyPr anchor="ctr"/>
          <a:lstStyle>
            <a:lvl1pPr>
              <a:defRPr sz="3200" b="1">
                <a:solidFill>
                  <a:srgbClr val="0067B4"/>
                </a:solidFill>
              </a:defRPr>
            </a:lvl1pPr>
          </a:lstStyle>
          <a:p>
            <a:r>
              <a:rPr lang="en-US"/>
              <a:t>Click to edit Master title style</a:t>
            </a:r>
          </a:p>
        </p:txBody>
      </p:sp>
      <p:sp>
        <p:nvSpPr>
          <p:cNvPr id="6" name="Slide Number Placeholder 17"/>
          <p:cNvSpPr>
            <a:spLocks noGrp="1"/>
          </p:cNvSpPr>
          <p:nvPr>
            <p:ph type="sldNum" sz="quarter" idx="12"/>
          </p:nvPr>
        </p:nvSpPr>
        <p:spPr>
          <a:xfrm>
            <a:off x="10566400" y="6356351"/>
            <a:ext cx="1016000" cy="365125"/>
          </a:xfrm>
          <a:prstGeom prst="rect">
            <a:avLst/>
          </a:prstGeom>
        </p:spPr>
        <p:txBody>
          <a:bodyPr/>
          <a:lstStyle>
            <a:lvl1pPr>
              <a:defRPr>
                <a:solidFill>
                  <a:schemeClr val="bg1"/>
                </a:solidFill>
              </a:defRPr>
            </a:lvl1pPr>
          </a:lstStyle>
          <a:p>
            <a:pPr>
              <a:defRPr/>
            </a:pPr>
            <a:fld id="{968A4247-166D-4F88-8A0E-16537B84C931}" type="slidenum">
              <a:rPr lang="en-US" smtClean="0"/>
              <a:pPr>
                <a:defRPr/>
              </a:pPr>
              <a:t>‹#›</a:t>
            </a:fld>
            <a:endParaRPr lang="en-US"/>
          </a:p>
        </p:txBody>
      </p:sp>
    </p:spTree>
    <p:extLst>
      <p:ext uri="{BB962C8B-B14F-4D97-AF65-F5344CB8AC3E}">
        <p14:creationId xmlns:p14="http://schemas.microsoft.com/office/powerpoint/2010/main" val="393136186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3">
            <a:alphaModFix/>
          </a:blip>
          <a:srcRect/>
          <a:stretch/>
        </p:blipFill>
        <p:spPr>
          <a:xfrm>
            <a:off x="10366452" y="150591"/>
            <a:ext cx="1232729" cy="1243643"/>
          </a:xfrm>
          <a:prstGeom prst="rect">
            <a:avLst/>
          </a:prstGeom>
          <a:noFill/>
          <a:ln>
            <a:noFill/>
          </a:ln>
        </p:spPr>
      </p:pic>
      <p:sp>
        <p:nvSpPr>
          <p:cNvPr id="54" name="Google Shape;54;p21"/>
          <p:cNvSpPr/>
          <p:nvPr/>
        </p:nvSpPr>
        <p:spPr>
          <a:xfrm>
            <a:off x="0" y="6191419"/>
            <a:ext cx="12192000" cy="623712"/>
          </a:xfrm>
          <a:prstGeom prst="rect">
            <a:avLst/>
          </a:prstGeom>
          <a:solidFill>
            <a:srgbClr val="0069B4"/>
          </a:solidFill>
          <a:ln>
            <a:noFill/>
          </a:ln>
        </p:spPr>
        <p:txBody>
          <a:bodyPr spcFirstLastPara="1" wrap="square" lIns="65000" tIns="65000" rIns="65000" bIns="65000" anchor="ctr" anchorCtr="0">
            <a:spAutoFit/>
          </a:bodyPr>
          <a:lstStyle/>
          <a:p>
            <a:pPr algn="ctr"/>
            <a:r>
              <a:rPr lang="en-ID" sz="1600" b="1" i="0" u="none" strike="noStrike" kern="1200" cap="none" dirty="0">
                <a:solidFill>
                  <a:schemeClr val="lt1"/>
                </a:solidFill>
                <a:latin typeface="Arial"/>
                <a:cs typeface="Arial"/>
              </a:rPr>
              <a:t>Working Group on Tsunamis and Other Hazards Related to Sea-Level Warning and Mitigation Systems (TOWS WG) </a:t>
            </a:r>
            <a:r>
              <a:rPr lang="en-US" sz="1600" b="1" i="0" u="none" strike="noStrike" cap="none" dirty="0">
                <a:solidFill>
                  <a:schemeClr val="lt1"/>
                </a:solidFill>
                <a:latin typeface="Arial"/>
                <a:ea typeface="Arial"/>
                <a:cs typeface="Arial"/>
                <a:sym typeface="Arial"/>
              </a:rPr>
              <a:t>XVII, Sendai 22-23, February 2024</a:t>
            </a:r>
          </a:p>
        </p:txBody>
      </p:sp>
    </p:spTree>
  </p:cSld>
  <p:clrMap bg1="lt1" tx1="dk1" bg2="dk2" tx2="lt2" accent1="accent1" accent2="accent2" accent3="accent3" accent4="accent4" accent5="accent5" accent6="accent6" hlink="hlink" folHlink="folHlink"/>
  <p:sldLayoutIdLst>
    <p:sldLayoutId id="21474908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792586" y="2282410"/>
            <a:ext cx="2070546" cy="2008933"/>
          </a:xfrm>
          <a:prstGeom prst="rect">
            <a:avLst/>
          </a:prstGeom>
          <a:noFill/>
          <a:ln>
            <a:noFill/>
          </a:ln>
        </p:spPr>
      </p:pic>
      <p:sp>
        <p:nvSpPr>
          <p:cNvPr id="17" name="Google Shape;17;p15"/>
          <p:cNvSpPr/>
          <p:nvPr/>
        </p:nvSpPr>
        <p:spPr>
          <a:xfrm rot="5400000">
            <a:off x="3766684"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908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36"/>
          <p:cNvSpPr txBox="1"/>
          <p:nvPr/>
        </p:nvSpPr>
        <p:spPr>
          <a:xfrm>
            <a:off x="838200" y="635634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23/09/2021</a:t>
            </a:r>
            <a:endParaRPr sz="1200">
              <a:solidFill>
                <a:srgbClr val="888888"/>
              </a:solidFill>
              <a:latin typeface="Calibri"/>
              <a:ea typeface="Calibri"/>
              <a:cs typeface="Calibri"/>
              <a:sym typeface="Calibri"/>
            </a:endParaRPr>
          </a:p>
        </p:txBody>
      </p:sp>
      <p:sp>
        <p:nvSpPr>
          <p:cNvPr id="127" name="Google Shape;127;p36"/>
          <p:cNvSpPr/>
          <p:nvPr/>
        </p:nvSpPr>
        <p:spPr>
          <a:xfrm>
            <a:off x="0" y="0"/>
            <a:ext cx="2396836"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6"/>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6"/>
          <p:cNvSpPr/>
          <p:nvPr/>
        </p:nvSpPr>
        <p:spPr>
          <a:xfrm>
            <a:off x="0" y="0"/>
            <a:ext cx="2445868"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6"/>
          <p:cNvSpPr/>
          <p:nvPr/>
        </p:nvSpPr>
        <p:spPr>
          <a:xfrm>
            <a:off x="2529840" y="2716523"/>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9B4"/>
              </a:buClr>
              <a:buSzPts val="7000"/>
              <a:buFont typeface="Arial"/>
              <a:buNone/>
            </a:pPr>
            <a:r>
              <a:rPr lang="en-US" sz="7000" b="1" i="0" u="none" strike="noStrike" cap="none" dirty="0">
                <a:solidFill>
                  <a:srgbClr val="0069B4"/>
                </a:solidFill>
                <a:latin typeface="Arial"/>
                <a:ea typeface="Arial"/>
                <a:cs typeface="Arial"/>
                <a:sym typeface="Arial"/>
              </a:rPr>
              <a:t>THANK YOU</a:t>
            </a:r>
            <a:endParaRPr sz="7000" b="1" i="0" u="none" strike="noStrike" cap="none" dirty="0">
              <a:solidFill>
                <a:srgbClr val="0069B4"/>
              </a:solidFill>
              <a:latin typeface="Arial"/>
              <a:ea typeface="Arial"/>
              <a:cs typeface="Arial"/>
              <a:sym typeface="Arial"/>
            </a:endParaRPr>
          </a:p>
        </p:txBody>
      </p:sp>
      <p:sp>
        <p:nvSpPr>
          <p:cNvPr id="131" name="Google Shape;131;p36"/>
          <p:cNvSpPr/>
          <p:nvPr/>
        </p:nvSpPr>
        <p:spPr>
          <a:xfrm rot="5400000">
            <a:off x="1001943"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Google Shape;53;p21">
            <a:extLst>
              <a:ext uri="{FF2B5EF4-FFF2-40B4-BE49-F238E27FC236}">
                <a16:creationId xmlns:a16="http://schemas.microsoft.com/office/drawing/2014/main" id="{3D635DB5-FCD1-7169-85A0-66369C0784F0}"/>
              </a:ext>
            </a:extLst>
          </p:cNvPr>
          <p:cNvPicPr preferRelativeResize="0"/>
          <p:nvPr userDrawn="1"/>
        </p:nvPicPr>
        <p:blipFill rotWithShape="1">
          <a:blip r:embed="rId3">
            <a:alphaModFix/>
          </a:blip>
          <a:srcRect/>
          <a:stretch/>
        </p:blipFill>
        <p:spPr>
          <a:xfrm>
            <a:off x="10705121" y="150591"/>
            <a:ext cx="1232729" cy="12436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5383530" y="1490028"/>
            <a:ext cx="5981360" cy="3877944"/>
          </a:xfrm>
          <a:prstGeom prst="rect">
            <a:avLst/>
          </a:prstGeom>
          <a:noFill/>
          <a:ln>
            <a:noFill/>
          </a:ln>
        </p:spPr>
        <p:txBody>
          <a:bodyPr spcFirstLastPara="1" wrap="square" lIns="91425" tIns="45700" rIns="91425" bIns="45700" anchor="t" anchorCtr="0">
            <a:spAutoFit/>
          </a:bodyPr>
          <a:lstStyle/>
          <a:p>
            <a:pPr algn="ctr">
              <a:spcAft>
                <a:spcPts val="1200"/>
              </a:spcAft>
            </a:pPr>
            <a:r>
              <a:rPr lang="en-ID" sz="2400" b="1" dirty="0">
                <a:solidFill>
                  <a:schemeClr val="lt1"/>
                </a:solidFill>
                <a:latin typeface="Arial"/>
                <a:cs typeface="Arial"/>
              </a:rPr>
              <a:t>Task Team Disaster Management and Preparedness</a:t>
            </a:r>
          </a:p>
          <a:p>
            <a:pPr algn="ctr">
              <a:spcAft>
                <a:spcPts val="1200"/>
              </a:spcAft>
            </a:pPr>
            <a:r>
              <a:rPr lang="en-ID" sz="2800" b="1" dirty="0">
                <a:solidFill>
                  <a:schemeClr val="lt1"/>
                </a:solidFill>
                <a:latin typeface="Arial"/>
                <a:cs typeface="Arial"/>
              </a:rPr>
              <a:t> </a:t>
            </a:r>
            <a:r>
              <a:rPr lang="en-ID" sz="3200" b="1" dirty="0">
                <a:solidFill>
                  <a:schemeClr val="lt1"/>
                </a:solidFill>
                <a:latin typeface="Arial"/>
                <a:cs typeface="Arial"/>
              </a:rPr>
              <a:t>Recommendation and Action</a:t>
            </a:r>
          </a:p>
          <a:p>
            <a:pPr marL="0" marR="0" lvl="0" indent="0" algn="ctr" rtl="0">
              <a:spcBef>
                <a:spcPts val="0"/>
              </a:spcBef>
              <a:spcAft>
                <a:spcPts val="0"/>
              </a:spcAft>
              <a:buNone/>
            </a:pPr>
            <a:endParaRPr lang="en-US" sz="3200" b="1"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2400" i="0" u="none" strike="noStrike" cap="none" dirty="0">
              <a:solidFill>
                <a:schemeClr val="lt1"/>
              </a:solidFill>
              <a:latin typeface="Arial"/>
              <a:ea typeface="Arial"/>
              <a:cs typeface="Arial"/>
              <a:sym typeface="Arial"/>
            </a:endParaRPr>
          </a:p>
          <a:p>
            <a:pPr algn="ctr">
              <a:spcAft>
                <a:spcPts val="600"/>
              </a:spcAft>
            </a:pPr>
            <a:r>
              <a:rPr lang="en-US" sz="2000" b="1" dirty="0" err="1">
                <a:solidFill>
                  <a:schemeClr val="bg1"/>
                </a:solidFill>
                <a:latin typeface="Arial" panose="020B0604020202020204" pitchFamily="34" charset="0"/>
                <a:cs typeface="Arial" panose="020B0604020202020204" pitchFamily="34" charset="0"/>
              </a:rPr>
              <a:t>Harkunti</a:t>
            </a:r>
            <a:r>
              <a:rPr lang="en-US" sz="2000" b="1" dirty="0">
                <a:solidFill>
                  <a:schemeClr val="bg1"/>
                </a:solidFill>
                <a:latin typeface="Arial" panose="020B0604020202020204" pitchFamily="34" charset="0"/>
                <a:cs typeface="Arial" panose="020B0604020202020204" pitchFamily="34" charset="0"/>
              </a:rPr>
              <a:t> P. </a:t>
            </a:r>
            <a:r>
              <a:rPr lang="en-US" sz="2000" b="1" dirty="0" err="1">
                <a:solidFill>
                  <a:schemeClr val="bg1"/>
                </a:solidFill>
                <a:latin typeface="Arial" panose="020B0604020202020204" pitchFamily="34" charset="0"/>
                <a:cs typeface="Arial" panose="020B0604020202020204" pitchFamily="34" charset="0"/>
              </a:rPr>
              <a:t>Rahayu</a:t>
            </a:r>
            <a:endParaRPr lang="en-US" sz="2000" b="1" dirty="0">
              <a:solidFill>
                <a:schemeClr val="bg1"/>
              </a:solidFill>
              <a:latin typeface="Arial" panose="020B0604020202020204" pitchFamily="34" charset="0"/>
              <a:cs typeface="Arial" panose="020B0604020202020204" pitchFamily="34" charset="0"/>
            </a:endParaRPr>
          </a:p>
          <a:p>
            <a:pPr algn="ctr">
              <a:spcAft>
                <a:spcPts val="600"/>
              </a:spcAft>
            </a:pPr>
            <a:r>
              <a:rPr lang="en-US" sz="2000" i="1" dirty="0">
                <a:solidFill>
                  <a:schemeClr val="bg1"/>
                </a:solidFill>
                <a:latin typeface="Arial" panose="020B0604020202020204" pitchFamily="34" charset="0"/>
                <a:cs typeface="Arial" panose="020B0604020202020204" pitchFamily="34" charset="0"/>
              </a:rPr>
              <a:t>Chair</a:t>
            </a:r>
          </a:p>
        </p:txBody>
      </p:sp>
    </p:spTree>
    <p:extLst>
      <p:ext uri="{BB962C8B-B14F-4D97-AF65-F5344CB8AC3E}">
        <p14:creationId xmlns:p14="http://schemas.microsoft.com/office/powerpoint/2010/main" val="227105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561533-6628-2058-7107-851FB878CCE0}"/>
              </a:ext>
            </a:extLst>
          </p:cNvPr>
          <p:cNvSpPr>
            <a:spLocks noGrp="1"/>
          </p:cNvSpPr>
          <p:nvPr>
            <p:ph idx="1"/>
          </p:nvPr>
        </p:nvSpPr>
        <p:spPr/>
        <p:txBody>
          <a:bodyPr/>
          <a:lstStyle/>
          <a:p>
            <a:pPr>
              <a:lnSpc>
                <a:spcPct val="107000"/>
              </a:lnSpc>
              <a:spcAft>
                <a:spcPts val="800"/>
              </a:spcAft>
            </a:pPr>
            <a:r>
              <a:rPr lang="en-US" sz="1800" b="1" dirty="0">
                <a:effectLst/>
                <a:latin typeface="Arial" panose="020B0604020202020204" pitchFamily="34" charset="0"/>
                <a:ea typeface="Arial" panose="020B0604020202020204" pitchFamily="34" charset="0"/>
              </a:rPr>
              <a:t>Tsunami Ready Implementation Status (1)</a:t>
            </a:r>
            <a:endParaRPr lang="en-ID"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Appreciates </a:t>
            </a:r>
            <a:r>
              <a:rPr lang="en-US" sz="1800" dirty="0">
                <a:effectLst/>
                <a:latin typeface="Arial" panose="020B0604020202020204" pitchFamily="34" charset="0"/>
                <a:ea typeface="Arial" panose="020B0604020202020204" pitchFamily="34" charset="0"/>
              </a:rPr>
              <a:t>the continued progress in the implementation of Tsunami Ready in the Caribbean, Indian Ocean, the NEAM region, and in the Pacific region,</a:t>
            </a:r>
            <a:endParaRPr lang="en-ID"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Appreciates </a:t>
            </a:r>
            <a:r>
              <a:rPr lang="en-US" sz="1800" dirty="0">
                <a:effectLst/>
                <a:latin typeface="Arial" panose="020B0604020202020204" pitchFamily="34" charset="0"/>
                <a:ea typeface="Arial" panose="020B0604020202020204" pitchFamily="34" charset="0"/>
              </a:rPr>
              <a:t>Cannes Municipality (Alpes Maritimes), France, as the first UNESCO IOC Tsunami Ready recognized community in France, the North-eastern Atlantic, the Mediterranean, and the connected seas region, and new  communities in  Indonesia (Nagari </a:t>
            </a:r>
            <a:r>
              <a:rPr lang="en-US" sz="1800" dirty="0" err="1">
                <a:effectLst/>
                <a:latin typeface="Arial" panose="020B0604020202020204" pitchFamily="34" charset="0"/>
                <a:ea typeface="Arial" panose="020B0604020202020204" pitchFamily="34" charset="0"/>
              </a:rPr>
              <a:t>Tapakih</a:t>
            </a:r>
            <a:r>
              <a:rPr lang="en-US" sz="1800" dirty="0">
                <a:effectLst/>
                <a:latin typeface="Arial" panose="020B0604020202020204" pitchFamily="34" charset="0"/>
                <a:ea typeface="Arial" panose="020B0604020202020204" pitchFamily="34" charset="0"/>
              </a:rPr>
              <a:t>) in the Indian Ocean, Barbados (Christ Church West), Guadeloupe (</a:t>
            </a:r>
            <a:r>
              <a:rPr lang="en-US" sz="1800" dirty="0" err="1">
                <a:effectLst/>
                <a:latin typeface="Arial" panose="020B0604020202020204" pitchFamily="34" charset="0"/>
                <a:ea typeface="Arial" panose="020B0604020202020204" pitchFamily="34" charset="0"/>
              </a:rPr>
              <a:t>Deshaies</a:t>
            </a:r>
            <a:r>
              <a:rPr lang="en-US" sz="1800" dirty="0">
                <a:effectLst/>
                <a:latin typeface="Arial" panose="020B0604020202020204" pitchFamily="34" charset="0"/>
                <a:ea typeface="Arial" panose="020B0604020202020204" pitchFamily="34" charset="0"/>
              </a:rPr>
              <a:t>), and St. Vincent and the Grenadines (Saint George) in the Caribbean, and Costa Rica (</a:t>
            </a:r>
            <a:r>
              <a:rPr lang="en-US" sz="1800" dirty="0">
                <a:effectLst/>
                <a:latin typeface="Calibri" panose="020F0502020204030204" pitchFamily="34" charset="0"/>
                <a:ea typeface="Calibri" panose="020F0502020204030204" pitchFamily="34" charset="0"/>
              </a:rPr>
              <a:t>Dominical, </a:t>
            </a:r>
            <a:r>
              <a:rPr lang="en-US" sz="1800" dirty="0" err="1">
                <a:effectLst/>
                <a:latin typeface="Calibri" panose="020F0502020204030204" pitchFamily="34" charset="0"/>
                <a:ea typeface="Calibri" panose="020F0502020204030204" pitchFamily="34" charset="0"/>
              </a:rPr>
              <a:t>Dominicalito</a:t>
            </a:r>
            <a:r>
              <a:rPr lang="en-US" sz="1800" dirty="0">
                <a:effectLst/>
                <a:latin typeface="Calibri" panose="020F0502020204030204" pitchFamily="34" charset="0"/>
                <a:ea typeface="Calibri" panose="020F0502020204030204" pitchFamily="34" charset="0"/>
              </a:rPr>
              <a:t> y </a:t>
            </a:r>
            <a:r>
              <a:rPr lang="en-US" sz="1800" dirty="0" err="1">
                <a:effectLst/>
                <a:latin typeface="Calibri" panose="020F0502020204030204" pitchFamily="34" charset="0"/>
                <a:ea typeface="Calibri" panose="020F0502020204030204" pitchFamily="34" charset="0"/>
              </a:rPr>
              <a:t>Barúm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Olaya</a:t>
            </a:r>
            <a:r>
              <a:rPr lang="en-US" sz="1800" dirty="0">
                <a:effectLst/>
                <a:latin typeface="Calibri" panose="020F0502020204030204" pitchFamily="34" charset="0"/>
                <a:ea typeface="Calibri" panose="020F0502020204030204" pitchFamily="34" charset="0"/>
              </a:rPr>
              <a:t> Hermosa, Puerto Jiménez, </a:t>
            </a:r>
            <a:r>
              <a:rPr lang="en-US" sz="1800" dirty="0" err="1">
                <a:effectLst/>
                <a:latin typeface="Calibri" panose="020F0502020204030204" pitchFamily="34" charset="0"/>
                <a:ea typeface="Calibri" panose="020F0502020204030204" pitchFamily="34" charset="0"/>
              </a:rPr>
              <a:t>Tivives</a:t>
            </a:r>
            <a:r>
              <a:rPr lang="en-US" sz="1800" dirty="0">
                <a:effectLst/>
                <a:latin typeface="Calibri" panose="020F0502020204030204" pitchFamily="34" charset="0"/>
                <a:ea typeface="Calibri" panose="020F0502020204030204" pitchFamily="34" charset="0"/>
              </a:rPr>
              <a:t>)</a:t>
            </a:r>
            <a:r>
              <a:rPr lang="en-US" sz="1800" dirty="0">
                <a:effectLst/>
                <a:latin typeface="Arial" panose="020B0604020202020204" pitchFamily="34" charset="0"/>
                <a:ea typeface="Arial" panose="020B0604020202020204" pitchFamily="34" charset="0"/>
              </a:rPr>
              <a:t>, Fiji (</a:t>
            </a:r>
            <a:r>
              <a:rPr lang="en-US" sz="1800" dirty="0" err="1">
                <a:effectLst/>
                <a:latin typeface="Arial" panose="020B0604020202020204" pitchFamily="34" charset="0"/>
                <a:ea typeface="Arial" panose="020B0604020202020204" pitchFamily="34" charset="0"/>
              </a:rPr>
              <a:t>Navuevu</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Sila</a:t>
            </a:r>
            <a:r>
              <a:rPr lang="en-US" sz="1800" dirty="0">
                <a:effectLst/>
                <a:latin typeface="Arial" panose="020B0604020202020204" pitchFamily="34" charset="0"/>
                <a:ea typeface="Arial" panose="020B0604020202020204" pitchFamily="34" charset="0"/>
              </a:rPr>
              <a:t>) in the Pacific</a:t>
            </a:r>
            <a:endParaRPr lang="en-ID"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Further appreciates</a:t>
            </a:r>
            <a:r>
              <a:rPr lang="en-US" sz="1800" dirty="0">
                <a:effectLst/>
                <a:latin typeface="Arial" panose="020B0604020202020204" pitchFamily="34" charset="0"/>
                <a:ea typeface="Arial" panose="020B0604020202020204" pitchFamily="34" charset="0"/>
              </a:rPr>
              <a:t> the ongoing training support provided by IOTIC on Tsunami Ready in several SIDS countries (Indonesia, India, Timor-Leste, and the Seychelles),</a:t>
            </a:r>
            <a:endParaRPr lang="en-ID" sz="1800" dirty="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8D61AEFF-45E4-64A5-AF66-EE364508413B}"/>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339740085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D66B97-B929-409E-161B-B795CA685E07}"/>
              </a:ext>
            </a:extLst>
          </p:cNvPr>
          <p:cNvSpPr>
            <a:spLocks noGrp="1"/>
          </p:cNvSpPr>
          <p:nvPr>
            <p:ph idx="1"/>
          </p:nvPr>
        </p:nvSpPr>
        <p:spPr>
          <a:xfrm>
            <a:off x="609600" y="1483608"/>
            <a:ext cx="10972800" cy="4642872"/>
          </a:xfrm>
        </p:spPr>
        <p:txBody>
          <a:bodyPr/>
          <a:lstStyle/>
          <a:p>
            <a:pPr>
              <a:spcAft>
                <a:spcPts val="1200"/>
              </a:spcAft>
            </a:pPr>
            <a:r>
              <a:rPr lang="en-US" sz="1800" b="1" dirty="0">
                <a:effectLst/>
                <a:latin typeface="Arial" panose="020B0604020202020204" pitchFamily="34" charset="0"/>
                <a:ea typeface="Arial" panose="020B0604020202020204" pitchFamily="34" charset="0"/>
              </a:rPr>
              <a:t>Tsunami Ready Implementation Status (2)</a:t>
            </a: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Encourages</a:t>
            </a:r>
            <a:r>
              <a:rPr lang="en-US" sz="1800" dirty="0">
                <a:effectLst/>
                <a:latin typeface="Arial" panose="020B0604020202020204" pitchFamily="34" charset="0"/>
                <a:ea typeface="Arial" panose="020B0604020202020204" pitchFamily="34" charset="0"/>
              </a:rPr>
              <a:t> the completion of the OTGA Tsunami Awareness and Tsunami Ready courses by the ITIC and IOTIC as a key contribution to building capacity for implementation the Tsunami Ready Recognition </a:t>
            </a:r>
            <a:r>
              <a:rPr lang="en-US" sz="1800" dirty="0" err="1">
                <a:effectLst/>
                <a:latin typeface="Arial" panose="020B0604020202020204" pitchFamily="34" charset="0"/>
                <a:ea typeface="Arial" panose="020B0604020202020204" pitchFamily="34" charset="0"/>
              </a:rPr>
              <a:t>Programme</a:t>
            </a:r>
            <a:r>
              <a:rPr lang="en-US" sz="1800" dirty="0">
                <a:effectLst/>
                <a:latin typeface="Arial" panose="020B0604020202020204" pitchFamily="34" charset="0"/>
                <a:ea typeface="Arial" panose="020B0604020202020204" pitchFamily="34" charset="0"/>
              </a:rPr>
              <a:t> globally,</a:t>
            </a:r>
            <a:endParaRPr lang="en-ID"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Welcomes </a:t>
            </a:r>
            <a:r>
              <a:rPr lang="en-US" sz="1800" dirty="0">
                <a:effectLst/>
                <a:latin typeface="Arial" panose="020B0604020202020204" pitchFamily="34" charset="0"/>
                <a:ea typeface="Arial" panose="020B0604020202020204" pitchFamily="34" charset="0"/>
              </a:rPr>
              <a:t>the Evaluation Form prepared by CARIB TR-TT and the evaluation conducted in the Caribbean on the interest of countries in implementing the UNESCO-IOC Tsunami Ready </a:t>
            </a:r>
            <a:r>
              <a:rPr lang="en-US" sz="1800" dirty="0" err="1">
                <a:effectLst/>
                <a:latin typeface="Arial" panose="020B0604020202020204" pitchFamily="34" charset="0"/>
                <a:ea typeface="Arial" panose="020B0604020202020204" pitchFamily="34" charset="0"/>
              </a:rPr>
              <a:t>Programme</a:t>
            </a:r>
            <a:r>
              <a:rPr lang="en-US" sz="1800" dirty="0">
                <a:effectLst/>
                <a:latin typeface="Arial" panose="020B0604020202020204" pitchFamily="34" charset="0"/>
                <a:ea typeface="Arial" panose="020B0604020202020204" pitchFamily="34" charset="0"/>
              </a:rPr>
              <a:t>,</a:t>
            </a:r>
            <a:endParaRPr lang="en-ID" sz="1800" dirty="0">
              <a:effectLst/>
              <a:latin typeface="Times New Roman" panose="02020603050405020304" pitchFamily="18" charset="0"/>
              <a:ea typeface="Times New Roman" panose="02020603050405020304" pitchFamily="18" charset="0"/>
            </a:endParaRPr>
          </a:p>
          <a:p>
            <a:pPr algn="just">
              <a:lnSpc>
                <a:spcPct val="90000"/>
              </a:lnSpc>
            </a:pPr>
            <a:r>
              <a:rPr lang="en-US" sz="1800" b="1" dirty="0">
                <a:effectLst/>
                <a:latin typeface="Arial" panose="020B0604020202020204" pitchFamily="34" charset="0"/>
                <a:ea typeface="Arial" panose="020B0604020202020204" pitchFamily="34" charset="0"/>
              </a:rPr>
              <a:t>Recommends</a:t>
            </a:r>
            <a:r>
              <a:rPr lang="en-US" sz="1800" dirty="0">
                <a:effectLst/>
                <a:latin typeface="Arial" panose="020B0604020202020204" pitchFamily="34" charset="0"/>
                <a:ea typeface="Arial" panose="020B0604020202020204" pitchFamily="34" charset="0"/>
              </a:rPr>
              <a:t> the introduction of TR Evaluation Form in the other ICGs, its translation to Spanish and French and administered by TRS/IOC/UNESCO,</a:t>
            </a:r>
            <a:endParaRPr lang="en-ID" sz="1800" dirty="0">
              <a:effectLst/>
              <a:latin typeface="Times New Roman" panose="02020603050405020304" pitchFamily="18" charset="0"/>
              <a:ea typeface="Times New Roman" panose="02020603050405020304" pitchFamily="18" charset="0"/>
            </a:endParaRPr>
          </a:p>
          <a:p>
            <a:pPr algn="just">
              <a:lnSpc>
                <a:spcPct val="90000"/>
              </a:lnSpc>
            </a:pPr>
            <a:r>
              <a:rPr lang="en-US" sz="1800" dirty="0">
                <a:effectLst/>
                <a:latin typeface="Arial" panose="020B0604020202020204" pitchFamily="34" charset="0"/>
                <a:ea typeface="Arial" panose="020B0604020202020204" pitchFamily="34" charset="0"/>
              </a:rPr>
              <a:t> </a:t>
            </a:r>
            <a:endParaRPr lang="en-ID"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Arial" panose="020B0604020202020204" pitchFamily="34" charset="0"/>
              </a:rPr>
              <a:t>Requests</a:t>
            </a:r>
            <a:r>
              <a:rPr lang="en-US" sz="1800" dirty="0">
                <a:effectLst/>
                <a:latin typeface="Arial" panose="020B0604020202020204" pitchFamily="34" charset="0"/>
                <a:ea typeface="Arial" panose="020B0604020202020204" pitchFamily="34" charset="0"/>
              </a:rPr>
              <a:t> the IOC, led by the TICs, to share a </a:t>
            </a:r>
            <a:r>
              <a:rPr lang="en-US" sz="1800" dirty="0">
                <a:solidFill>
                  <a:srgbClr val="C00000"/>
                </a:solidFill>
                <a:effectLst/>
                <a:latin typeface="Arial" panose="020B0604020202020204" pitchFamily="34" charset="0"/>
                <a:ea typeface="Arial" panose="020B0604020202020204" pitchFamily="34" charset="0"/>
              </a:rPr>
              <a:t>Tsunami Ready Toolkit </a:t>
            </a:r>
            <a:r>
              <a:rPr lang="en-US" sz="1800" dirty="0">
                <a:effectLst/>
                <a:latin typeface="Arial" panose="020B0604020202020204" pitchFamily="34" charset="0"/>
                <a:ea typeface="Arial" panose="020B0604020202020204" pitchFamily="34" charset="0"/>
              </a:rPr>
              <a:t>to assist Member States in implementing the Tsunami Ready Recognition </a:t>
            </a:r>
            <a:r>
              <a:rPr lang="en-US" sz="1800" dirty="0" err="1">
                <a:effectLst/>
                <a:latin typeface="Arial" panose="020B0604020202020204" pitchFamily="34" charset="0"/>
                <a:ea typeface="Arial" panose="020B0604020202020204" pitchFamily="34" charset="0"/>
              </a:rPr>
              <a:t>Programme</a:t>
            </a:r>
            <a:r>
              <a:rPr lang="en-US" sz="1800" dirty="0">
                <a:effectLst/>
                <a:latin typeface="Arial" panose="020B0604020202020204" pitchFamily="34" charset="0"/>
                <a:ea typeface="Arial" panose="020B0604020202020204" pitchFamily="34" charset="0"/>
              </a:rPr>
              <a:t>, to include a standard and clear procedure, format, and method for submitting the Tsunami  Ready application and its supporting documentation</a:t>
            </a:r>
            <a:r>
              <a:rPr lang="en-ID" sz="2400" dirty="0">
                <a:effectLst/>
              </a:rPr>
              <a:t> </a:t>
            </a:r>
            <a:endParaRPr lang="en-ID" sz="1800" dirty="0">
              <a:effectLst/>
              <a:latin typeface="Times New Roman" panose="02020603050405020304" pitchFamily="18" charset="0"/>
              <a:ea typeface="Times New Roman" panose="02020603050405020304" pitchFamily="18" charset="0"/>
            </a:endParaRPr>
          </a:p>
          <a:p>
            <a:endParaRPr lang="en-US" sz="1800" dirty="0"/>
          </a:p>
        </p:txBody>
      </p:sp>
      <p:sp>
        <p:nvSpPr>
          <p:cNvPr id="3" name="Title 2">
            <a:extLst>
              <a:ext uri="{FF2B5EF4-FFF2-40B4-BE49-F238E27FC236}">
                <a16:creationId xmlns:a16="http://schemas.microsoft.com/office/drawing/2014/main" id="{EB5375AE-47EB-CB1F-0A09-5CD23198C033}"/>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154249742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4AC125-2997-FE75-3EB7-DE36FF9D644D}"/>
              </a:ext>
            </a:extLst>
          </p:cNvPr>
          <p:cNvSpPr>
            <a:spLocks noGrp="1"/>
          </p:cNvSpPr>
          <p:nvPr>
            <p:ph idx="1"/>
          </p:nvPr>
        </p:nvSpPr>
        <p:spPr/>
        <p:txBody>
          <a:bodyPr/>
          <a:lstStyle/>
          <a:p>
            <a:r>
              <a:rPr lang="en-US" sz="1800" b="1" dirty="0">
                <a:effectLst/>
                <a:latin typeface="Arial" panose="020B0604020202020204" pitchFamily="34" charset="0"/>
                <a:ea typeface="Arial" panose="020B0604020202020204" pitchFamily="34" charset="0"/>
              </a:rPr>
              <a:t>Tsunami Ready Implementation Status (3) Tsunami Ready Viewer</a:t>
            </a:r>
            <a:endParaRPr lang="en-US" sz="1800" b="1" dirty="0">
              <a:latin typeface="Arial" panose="020B0604020202020204" pitchFamily="34" charset="0"/>
              <a:ea typeface="Arial" panose="020B0604020202020204" pitchFamily="34" charset="0"/>
            </a:endParaRPr>
          </a:p>
          <a:p>
            <a:endParaRPr lang="en-US" sz="1800" b="1" dirty="0">
              <a:effectLst/>
              <a:latin typeface="Arial" panose="020B0604020202020204" pitchFamily="34" charset="0"/>
              <a:ea typeface="Arial" panose="020B0604020202020204" pitchFamily="34" charset="0"/>
            </a:endParaRPr>
          </a:p>
          <a:p>
            <a:pPr algn="just">
              <a:lnSpc>
                <a:spcPct val="90000"/>
              </a:lnSpc>
            </a:pPr>
            <a:r>
              <a:rPr lang="en-US" sz="1800" b="1" dirty="0">
                <a:effectLst/>
                <a:latin typeface="Arial" panose="020B0604020202020204" pitchFamily="34" charset="0"/>
                <a:ea typeface="Arial" panose="020B0604020202020204" pitchFamily="34" charset="0"/>
              </a:rPr>
              <a:t>Notes</a:t>
            </a:r>
            <a:r>
              <a:rPr lang="en-US" sz="1800" dirty="0">
                <a:effectLst/>
                <a:latin typeface="Arial" panose="020B0604020202020204" pitchFamily="34" charset="0"/>
                <a:ea typeface="Arial" panose="020B0604020202020204" pitchFamily="34" charset="0"/>
              </a:rPr>
              <a:t> that IOC UNESCO/TSR is developing a new website, and the importance of ensuring the Tsunami Ready components, such as the community pages hosted by the ITIC, are continued and with high visibility.</a:t>
            </a:r>
            <a:endParaRPr lang="en-ID"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Recommends</a:t>
            </a:r>
            <a:r>
              <a:rPr lang="en-US" sz="1800" dirty="0">
                <a:effectLst/>
                <a:latin typeface="Arial" panose="020B0604020202020204" pitchFamily="34" charset="0"/>
                <a:ea typeface="Arial" panose="020B0604020202020204" pitchFamily="34" charset="0"/>
              </a:rPr>
              <a:t> Secretariat to inform Member States on the Toolkit’s availability via IOC Circular Letter </a:t>
            </a:r>
            <a:endParaRPr lang="en-ID"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Request</a:t>
            </a:r>
            <a:r>
              <a:rPr lang="en-US" sz="1800" dirty="0">
                <a:effectLst/>
                <a:latin typeface="Arial" panose="020B0604020202020204" pitchFamily="34" charset="0"/>
                <a:ea typeface="Arial" panose="020B0604020202020204" pitchFamily="34" charset="0"/>
              </a:rPr>
              <a:t> the Toolkit  to include scale of community in TR guidance (in appendix), and define what is a community,</a:t>
            </a:r>
            <a:endParaRPr lang="en-ID"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Arial" panose="020B0604020202020204" pitchFamily="34" charset="0"/>
              </a:rPr>
              <a:t>Further recommends</a:t>
            </a:r>
            <a:r>
              <a:rPr lang="en-US" sz="1800" dirty="0">
                <a:effectLst/>
                <a:latin typeface="Arial" panose="020B0604020202020204" pitchFamily="34" charset="0"/>
                <a:ea typeface="Arial" panose="020B0604020202020204" pitchFamily="34" charset="0"/>
              </a:rPr>
              <a:t> organizing a meeting to elaborate on the details of the Toolkit and letter,</a:t>
            </a:r>
            <a:r>
              <a:rPr lang="en-ID" sz="2400" dirty="0">
                <a:effectLst/>
              </a:rPr>
              <a:t> </a:t>
            </a:r>
            <a:endParaRPr lang="en-US" sz="1800" dirty="0"/>
          </a:p>
        </p:txBody>
      </p:sp>
      <p:sp>
        <p:nvSpPr>
          <p:cNvPr id="3" name="Title 2">
            <a:extLst>
              <a:ext uri="{FF2B5EF4-FFF2-40B4-BE49-F238E27FC236}">
                <a16:creationId xmlns:a16="http://schemas.microsoft.com/office/drawing/2014/main" id="{5A316C00-1F32-4EB6-6DCB-A1CAACBDD716}"/>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1203887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06DA53-ABA2-7C46-9873-5527A8964798}"/>
              </a:ext>
            </a:extLst>
          </p:cNvPr>
          <p:cNvSpPr>
            <a:spLocks noGrp="1"/>
          </p:cNvSpPr>
          <p:nvPr>
            <p:ph idx="1"/>
          </p:nvPr>
        </p:nvSpPr>
        <p:spPr/>
        <p:txBody>
          <a:bodyPr/>
          <a:lstStyle/>
          <a:p>
            <a:pPr algn="just">
              <a:lnSpc>
                <a:spcPct val="107000"/>
              </a:lnSpc>
              <a:spcBef>
                <a:spcPts val="1200"/>
              </a:spcBef>
              <a:spcAft>
                <a:spcPts val="1200"/>
              </a:spcAft>
            </a:pPr>
            <a:r>
              <a:rPr lang="en-US" sz="2000" b="1" dirty="0">
                <a:effectLst/>
                <a:latin typeface="Arial" panose="020B0604020202020204" pitchFamily="34" charset="0"/>
                <a:ea typeface="Arial" panose="020B0604020202020204" pitchFamily="34" charset="0"/>
              </a:rPr>
              <a:t>Synergy with Local and National Resilient </a:t>
            </a:r>
            <a:r>
              <a:rPr lang="en-US" sz="2000" b="1" dirty="0" err="1">
                <a:effectLst/>
                <a:latin typeface="Arial" panose="020B0604020202020204" pitchFamily="34" charset="0"/>
                <a:ea typeface="Arial" panose="020B0604020202020204" pitchFamily="34" charset="0"/>
              </a:rPr>
              <a:t>Programmes</a:t>
            </a:r>
            <a:endParaRPr lang="en-ID" sz="2000" dirty="0">
              <a:solidFill>
                <a:srgbClr val="006DBE"/>
              </a:solidFill>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Notes </a:t>
            </a:r>
            <a:r>
              <a:rPr lang="en-US" sz="1800" dirty="0">
                <a:effectLst/>
                <a:latin typeface="Arial" panose="020B0604020202020204" pitchFamily="34" charset="0"/>
                <a:ea typeface="Arial" panose="020B0604020202020204" pitchFamily="34" charset="0"/>
              </a:rPr>
              <a:t>the recommendation of TOWS-WG-XVI for</a:t>
            </a:r>
            <a:r>
              <a:rPr lang="en-US" sz="1800" b="1"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ICGs to explore and inform on mechanisms for recognition of UNESCO IOC Tsunami Ready similar standards already in place in some countries”,</a:t>
            </a:r>
            <a:endParaRPr lang="en-ID"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Appreciates the </a:t>
            </a:r>
            <a:r>
              <a:rPr lang="en-US" sz="1800" dirty="0">
                <a:effectLst/>
                <a:latin typeface="Arial" panose="020B0604020202020204" pitchFamily="34" charset="0"/>
                <a:ea typeface="Arial" panose="020B0604020202020204" pitchFamily="34" charset="0"/>
              </a:rPr>
              <a:t>progress made by ICG/PTWS concerning exploring mechanisms of how to include national tsunami preparedness and readiness </a:t>
            </a:r>
            <a:r>
              <a:rPr lang="en-US" sz="1800" dirty="0" err="1">
                <a:effectLst/>
                <a:latin typeface="Arial" panose="020B0604020202020204" pitchFamily="34" charset="0"/>
                <a:ea typeface="Arial" panose="020B0604020202020204" pitchFamily="34" charset="0"/>
              </a:rPr>
              <a:t>programmes</a:t>
            </a:r>
            <a:r>
              <a:rPr lang="en-US" sz="1800" dirty="0">
                <a:effectLst/>
                <a:latin typeface="Arial" panose="020B0604020202020204" pitchFamily="34" charset="0"/>
                <a:ea typeface="Arial" panose="020B0604020202020204" pitchFamily="34" charset="0"/>
              </a:rPr>
              <a:t> and initiatives in the UN Ocean Decade </a:t>
            </a:r>
            <a:r>
              <a:rPr lang="en-US" sz="1800" dirty="0" err="1">
                <a:effectLst/>
                <a:latin typeface="Arial" panose="020B0604020202020204" pitchFamily="34" charset="0"/>
                <a:ea typeface="Arial" panose="020B0604020202020204" pitchFamily="34" charset="0"/>
              </a:rPr>
              <a:t>Programme</a:t>
            </a:r>
            <a:r>
              <a:rPr lang="en-US" sz="1800" dirty="0">
                <a:effectLst/>
                <a:latin typeface="Arial" panose="020B0604020202020204" pitchFamily="34" charset="0"/>
                <a:ea typeface="Arial" panose="020B0604020202020204" pitchFamily="34" charset="0"/>
              </a:rPr>
              <a:t> “tsunami readiness goal”, and that Tsunami Ready ‘Equivalency’ framed under other similar initiatives approach seeks to enable reporting on tsunami preparedness in a manner compatible with TRRP, using existing national frameworks and requirements.</a:t>
            </a: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Requests </a:t>
            </a:r>
            <a:r>
              <a:rPr lang="en-US" sz="1800" dirty="0">
                <a:effectLst/>
                <a:latin typeface="Arial" panose="020B0604020202020204" pitchFamily="34" charset="0"/>
                <a:ea typeface="Arial" panose="020B0604020202020204" pitchFamily="34" charset="0"/>
              </a:rPr>
              <a:t>ICG/PTWS</a:t>
            </a:r>
            <a:r>
              <a:rPr lang="en-US" sz="1800" b="1"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Task Team Tsunami Ready</a:t>
            </a:r>
            <a:r>
              <a:rPr lang="en-US" sz="1800" b="1"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 share the development of formal ICG/PTWS guidance on “</a:t>
            </a:r>
            <a:r>
              <a:rPr lang="en-US" sz="1800" b="1" i="1" dirty="0">
                <a:effectLst/>
                <a:latin typeface="Arial" panose="020B0604020202020204" pitchFamily="34" charset="0"/>
                <a:ea typeface="Arial" panose="020B0604020202020204" pitchFamily="34" charset="0"/>
              </a:rPr>
              <a:t>Tsunami Ready Parity</a:t>
            </a:r>
            <a:r>
              <a:rPr lang="en-US" sz="1800" dirty="0">
                <a:effectLst/>
                <a:latin typeface="Arial" panose="020B0604020202020204" pitchFamily="34" charset="0"/>
                <a:ea typeface="Arial" panose="020B0604020202020204" pitchFamily="34" charset="0"/>
              </a:rPr>
              <a:t>” with TT-DMP, as a potential mechanism for reporting toward this goal.</a:t>
            </a:r>
            <a:r>
              <a:rPr lang="en-ID" sz="2400" dirty="0">
                <a:effectLst/>
              </a:rPr>
              <a:t> </a:t>
            </a:r>
            <a:endParaRPr lang="en-ID" sz="1800" dirty="0">
              <a:effectLst/>
              <a:latin typeface="Times New Roman" panose="02020603050405020304" pitchFamily="18" charset="0"/>
              <a:ea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E2169CC4-2781-2980-3D80-B8DDA039075D}"/>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236404929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53D74-280E-39D0-D1D5-F1934DA3A53D}"/>
              </a:ext>
            </a:extLst>
          </p:cNvPr>
          <p:cNvSpPr>
            <a:spLocks noGrp="1"/>
          </p:cNvSpPr>
          <p:nvPr>
            <p:ph idx="1"/>
          </p:nvPr>
        </p:nvSpPr>
        <p:spPr/>
        <p:txBody>
          <a:bodyPr/>
          <a:lstStyle/>
          <a:p>
            <a:pPr>
              <a:lnSpc>
                <a:spcPct val="107000"/>
              </a:lnSpc>
              <a:spcBef>
                <a:spcPts val="1200"/>
              </a:spcBef>
              <a:spcAft>
                <a:spcPts val="1200"/>
              </a:spcAft>
            </a:pPr>
            <a:r>
              <a:rPr lang="en-US" sz="1800" b="1" dirty="0">
                <a:solidFill>
                  <a:srgbClr val="222222"/>
                </a:solidFill>
                <a:effectLst/>
                <a:latin typeface="Arial" panose="020B0604020202020204" pitchFamily="34" charset="0"/>
                <a:ea typeface="Arial" panose="020B0604020202020204" pitchFamily="34" charset="0"/>
              </a:rPr>
              <a:t>Tsunami Ready Recognition Sign Guidance </a:t>
            </a:r>
            <a:endParaRPr lang="en-ID" sz="1800" dirty="0">
              <a:effectLst/>
              <a:latin typeface="Times New Roman" panose="02020603050405020304" pitchFamily="18" charset="0"/>
              <a:ea typeface="Times New Roman" panose="02020603050405020304" pitchFamily="18" charset="0"/>
            </a:endParaRPr>
          </a:p>
          <a:p>
            <a:pPr>
              <a:lnSpc>
                <a:spcPct val="107000"/>
              </a:lnSpc>
            </a:pPr>
            <a:r>
              <a:rPr lang="en-US" sz="1600" b="1" dirty="0">
                <a:solidFill>
                  <a:srgbClr val="222222"/>
                </a:solidFill>
                <a:effectLst/>
                <a:latin typeface="Arial" panose="020B0604020202020204" pitchFamily="34" charset="0"/>
                <a:ea typeface="Arial" panose="020B0604020202020204" pitchFamily="34" charset="0"/>
              </a:rPr>
              <a:t>Noting</a:t>
            </a:r>
            <a:r>
              <a:rPr lang="en-US" sz="1600" dirty="0">
                <a:solidFill>
                  <a:srgbClr val="222222"/>
                </a:solidFill>
                <a:effectLst/>
                <a:latin typeface="Arial" panose="020B0604020202020204" pitchFamily="34" charset="0"/>
                <a:ea typeface="Arial" panose="020B0604020202020204" pitchFamily="34" charset="0"/>
              </a:rPr>
              <a:t> that both local and distant tsunamis can cause damaging and deadly tsunami impacts to communities, and specifically, that strong or long shaking from earthquakes will not be felt by distant communities, </a:t>
            </a:r>
            <a:r>
              <a:rPr lang="en-US" sz="1600" b="1" dirty="0">
                <a:solidFill>
                  <a:srgbClr val="222222"/>
                </a:solidFill>
                <a:effectLst/>
                <a:latin typeface="Arial" panose="020B0604020202020204" pitchFamily="34" charset="0"/>
                <a:ea typeface="Arial" panose="020B0604020202020204" pitchFamily="34" charset="0"/>
              </a:rPr>
              <a:t>recommends</a:t>
            </a:r>
            <a:r>
              <a:rPr lang="en-US" sz="1600" dirty="0">
                <a:solidFill>
                  <a:srgbClr val="222222"/>
                </a:solidFill>
                <a:effectLst/>
                <a:latin typeface="Arial" panose="020B0604020202020204" pitchFamily="34" charset="0"/>
                <a:ea typeface="Arial" panose="020B0604020202020204" pitchFamily="34" charset="0"/>
              </a:rPr>
              <a:t> implementation of the Public Safety Instruction of the UNESCO/IOC Tsunami Ready recognition sign, and other signs, most appropriate to the local context to ensure maximum understanding in order to save lives.</a:t>
            </a:r>
            <a:endParaRPr lang="en-ID" sz="1600" dirty="0">
              <a:effectLst/>
              <a:latin typeface="Times New Roman" panose="02020603050405020304" pitchFamily="18" charset="0"/>
              <a:ea typeface="Times New Roman" panose="02020603050405020304" pitchFamily="18" charset="0"/>
            </a:endParaRPr>
          </a:p>
          <a:p>
            <a:pPr>
              <a:lnSpc>
                <a:spcPct val="107000"/>
              </a:lnSpc>
            </a:pPr>
            <a:r>
              <a:rPr lang="en-US" sz="1600" dirty="0">
                <a:solidFill>
                  <a:srgbClr val="222222"/>
                </a:solidFill>
                <a:effectLst/>
                <a:latin typeface="Arial" panose="020B0604020202020204" pitchFamily="34" charset="0"/>
                <a:ea typeface="Arial" panose="020B0604020202020204" pitchFamily="34" charset="0"/>
              </a:rPr>
              <a:t> </a:t>
            </a:r>
            <a:endParaRPr lang="en-ID" sz="1600" dirty="0">
              <a:effectLst/>
              <a:latin typeface="Times New Roman" panose="02020603050405020304" pitchFamily="18" charset="0"/>
              <a:ea typeface="Times New Roman" panose="02020603050405020304" pitchFamily="18" charset="0"/>
            </a:endParaRPr>
          </a:p>
          <a:p>
            <a:r>
              <a:rPr lang="en-US" sz="1600" b="1" dirty="0">
                <a:solidFill>
                  <a:srgbClr val="222222"/>
                </a:solidFill>
                <a:effectLst/>
                <a:latin typeface="Arial" panose="020B0604020202020204" pitchFamily="34" charset="0"/>
                <a:ea typeface="Arial" panose="020B0604020202020204" pitchFamily="34" charset="0"/>
              </a:rPr>
              <a:t>Further recommends</a:t>
            </a:r>
            <a:r>
              <a:rPr lang="en-US" sz="1600" dirty="0">
                <a:solidFill>
                  <a:srgbClr val="222222"/>
                </a:solidFill>
                <a:effectLst/>
                <a:latin typeface="Arial" panose="020B0604020202020204" pitchFamily="34" charset="0"/>
                <a:ea typeface="Arial" panose="020B0604020202020204" pitchFamily="34" charset="0"/>
              </a:rPr>
              <a:t> that Tsunami Ready Recognition Sign, and other sign guidance, including for text content, sign shape and size and color, will be included in the Tsunami Ready Implementation Toolkit to be developed under the guidance of the IOC TICs.</a:t>
            </a:r>
            <a:r>
              <a:rPr lang="en-ID" sz="1600" dirty="0">
                <a:effectLst/>
              </a:rPr>
              <a:t> </a:t>
            </a:r>
          </a:p>
          <a:p>
            <a:pPr>
              <a:lnSpc>
                <a:spcPct val="107000"/>
              </a:lnSpc>
              <a:spcAft>
                <a:spcPts val="800"/>
              </a:spcAft>
            </a:pPr>
            <a:r>
              <a:rPr lang="en-US" sz="1600" b="1" dirty="0">
                <a:effectLst/>
                <a:latin typeface="Arial" panose="020B0604020202020204" pitchFamily="34" charset="0"/>
                <a:ea typeface="Arial" panose="020B0604020202020204" pitchFamily="34" charset="0"/>
              </a:rPr>
              <a:t>Notes </a:t>
            </a:r>
            <a:r>
              <a:rPr lang="en-US" sz="1600" dirty="0">
                <a:effectLst/>
                <a:latin typeface="Arial" panose="020B0604020202020204" pitchFamily="34" charset="0"/>
                <a:ea typeface="Arial" panose="020B0604020202020204" pitchFamily="34" charset="0"/>
              </a:rPr>
              <a:t>the need for Tsunami Ready Disaster Risk Reduction approach (Assessment, Prevention, Mitigation, Emergency Response, and Recovery)  to critical Coastal Infrastructures, including Tsunami Ready Airports, Tsunami Ready Hotels, </a:t>
            </a:r>
            <a:endParaRPr lang="en-ID" sz="16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1600" b="1" dirty="0">
                <a:effectLst/>
                <a:latin typeface="Arial" panose="020B0604020202020204" pitchFamily="34" charset="0"/>
                <a:ea typeface="Arial" panose="020B0604020202020204" pitchFamily="34" charset="0"/>
              </a:rPr>
              <a:t>Further notes</a:t>
            </a:r>
            <a:r>
              <a:rPr lang="en-US" sz="1600" dirty="0">
                <a:effectLst/>
                <a:latin typeface="Arial" panose="020B0604020202020204" pitchFamily="34" charset="0"/>
                <a:ea typeface="Arial" panose="020B0604020202020204" pitchFamily="34" charset="0"/>
              </a:rPr>
              <a:t> that UNESCO IOC Tsunami Recognition can support  Making Cities Resilient initiative (MCR2030), and recommends that TICs advocate Member States and National Tsunami Ready Board  implementing Tsunami Ready to link with MCR. </a:t>
            </a:r>
            <a:endParaRPr lang="en-ID" sz="1600" dirty="0">
              <a:effectLst/>
              <a:latin typeface="Times New Roman" panose="02020603050405020304" pitchFamily="18" charset="0"/>
              <a:ea typeface="Times New Roman" panose="02020603050405020304" pitchFamily="18" charset="0"/>
            </a:endParaRPr>
          </a:p>
          <a:p>
            <a:r>
              <a:rPr lang="en-US" sz="1600" b="1" dirty="0">
                <a:effectLst/>
                <a:latin typeface="Arial" panose="020B0604020202020204" pitchFamily="34" charset="0"/>
                <a:ea typeface="Arial" panose="020B0604020202020204" pitchFamily="34" charset="0"/>
              </a:rPr>
              <a:t>Request</a:t>
            </a:r>
            <a:r>
              <a:rPr lang="en-US" sz="1600" dirty="0">
                <a:effectLst/>
                <a:latin typeface="Arial" panose="020B0604020202020204" pitchFamily="34" charset="0"/>
                <a:ea typeface="Arial" panose="020B0604020202020204" pitchFamily="34" charset="0"/>
              </a:rPr>
              <a:t> Secretariat to  follow up on the MCR ISO requirements</a:t>
            </a:r>
            <a:r>
              <a:rPr lang="en-ID" sz="1600" dirty="0">
                <a:effectLst/>
              </a:rPr>
              <a:t> </a:t>
            </a:r>
            <a:endParaRPr lang="en-US" sz="1600" dirty="0"/>
          </a:p>
          <a:p>
            <a:endParaRPr lang="en-US" sz="1600" dirty="0"/>
          </a:p>
        </p:txBody>
      </p:sp>
      <p:sp>
        <p:nvSpPr>
          <p:cNvPr id="3" name="Title 2">
            <a:extLst>
              <a:ext uri="{FF2B5EF4-FFF2-40B4-BE49-F238E27FC236}">
                <a16:creationId xmlns:a16="http://schemas.microsoft.com/office/drawing/2014/main" id="{3555BA08-C5A1-5DDA-E867-0560C1A25488}"/>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335005549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9243060" cy="990600"/>
          </a:xfrm>
        </p:spPr>
        <p:txBody>
          <a:bodyPr>
            <a:normAutofit fontScale="90000"/>
          </a:bodyPr>
          <a:lstStyle/>
          <a:p>
            <a:r>
              <a:rPr lang="en-US" b="1" dirty="0"/>
              <a:t>Basic Service vs Critical Infrastructures at Tsunami Prone Area</a:t>
            </a:r>
          </a:p>
        </p:txBody>
      </p:sp>
      <p:graphicFrame>
        <p:nvGraphicFramePr>
          <p:cNvPr id="6" name="Content Placeholder 5">
            <a:extLst>
              <a:ext uri="{FF2B5EF4-FFF2-40B4-BE49-F238E27FC236}">
                <a16:creationId xmlns:a16="http://schemas.microsoft.com/office/drawing/2014/main" id="{86B2010F-99F7-8CC9-960E-7CD2B913C953}"/>
              </a:ext>
            </a:extLst>
          </p:cNvPr>
          <p:cNvGraphicFramePr>
            <a:graphicFrameLocks noGrp="1"/>
          </p:cNvGraphicFramePr>
          <p:nvPr>
            <p:ph idx="1"/>
          </p:nvPr>
        </p:nvGraphicFramePr>
        <p:xfrm>
          <a:off x="609600" y="1484313"/>
          <a:ext cx="10972797" cy="4597400"/>
        </p:xfrm>
        <a:graphic>
          <a:graphicData uri="http://schemas.openxmlformats.org/drawingml/2006/table">
            <a:tbl>
              <a:tblPr firstRow="1" bandRow="1">
                <a:tableStyleId>{00A15C55-8517-42AA-B614-E9B94910E393}</a:tableStyleId>
              </a:tblPr>
              <a:tblGrid>
                <a:gridCol w="2487930">
                  <a:extLst>
                    <a:ext uri="{9D8B030D-6E8A-4147-A177-3AD203B41FA5}">
                      <a16:colId xmlns:a16="http://schemas.microsoft.com/office/drawing/2014/main" val="3891204588"/>
                    </a:ext>
                  </a:extLst>
                </a:gridCol>
                <a:gridCol w="4827268">
                  <a:extLst>
                    <a:ext uri="{9D8B030D-6E8A-4147-A177-3AD203B41FA5}">
                      <a16:colId xmlns:a16="http://schemas.microsoft.com/office/drawing/2014/main" val="3784956985"/>
                    </a:ext>
                  </a:extLst>
                </a:gridCol>
                <a:gridCol w="3657599">
                  <a:extLst>
                    <a:ext uri="{9D8B030D-6E8A-4147-A177-3AD203B41FA5}">
                      <a16:colId xmlns:a16="http://schemas.microsoft.com/office/drawing/2014/main" val="429513269"/>
                    </a:ext>
                  </a:extLst>
                </a:gridCol>
              </a:tblGrid>
              <a:tr h="370840">
                <a:tc>
                  <a:txBody>
                    <a:bodyPr/>
                    <a:lstStyle/>
                    <a:p>
                      <a:r>
                        <a:rPr lang="en-US" dirty="0"/>
                        <a:t>BASIC SERVICE</a:t>
                      </a:r>
                    </a:p>
                  </a:txBody>
                  <a:tcPr anchor="ctr"/>
                </a:tc>
                <a:tc>
                  <a:txBody>
                    <a:bodyPr/>
                    <a:lstStyle/>
                    <a:p>
                      <a:r>
                        <a:rPr lang="en-US" dirty="0"/>
                        <a:t>CRITICAL INFRASTRUCTURE</a:t>
                      </a:r>
                    </a:p>
                  </a:txBody>
                  <a:tcPr anchor="ctr"/>
                </a:tc>
                <a:tc>
                  <a:txBody>
                    <a:bodyPr/>
                    <a:lstStyle/>
                    <a:p>
                      <a:r>
                        <a:rPr lang="en-US" dirty="0"/>
                        <a:t>REMARK</a:t>
                      </a:r>
                    </a:p>
                  </a:txBody>
                  <a:tcPr anchor="ctr"/>
                </a:tc>
                <a:extLst>
                  <a:ext uri="{0D108BD9-81ED-4DB2-BD59-A6C34878D82A}">
                    <a16:rowId xmlns:a16="http://schemas.microsoft.com/office/drawing/2014/main" val="1605123134"/>
                  </a:ext>
                </a:extLst>
              </a:tr>
              <a:tr h="370840">
                <a:tc>
                  <a:txBody>
                    <a:bodyPr/>
                    <a:lstStyle/>
                    <a:p>
                      <a:r>
                        <a:rPr lang="en-US" dirty="0"/>
                        <a:t>1. Accessibility</a:t>
                      </a:r>
                    </a:p>
                  </a:txBody>
                  <a:tcPr/>
                </a:tc>
                <a:tc>
                  <a:txBody>
                    <a:bodyPr/>
                    <a:lstStyle/>
                    <a:p>
                      <a:r>
                        <a:rPr lang="en-US" dirty="0"/>
                        <a:t>Airport</a:t>
                      </a:r>
                    </a:p>
                  </a:txBody>
                  <a:tcPr/>
                </a:tc>
                <a:tc>
                  <a:txBody>
                    <a:bodyPr/>
                    <a:lstStyle/>
                    <a:p>
                      <a:r>
                        <a:rPr lang="en-US" dirty="0"/>
                        <a:t>Indonesia: NYIA Airport</a:t>
                      </a:r>
                    </a:p>
                  </a:txBody>
                  <a:tcPr/>
                </a:tc>
                <a:extLst>
                  <a:ext uri="{0D108BD9-81ED-4DB2-BD59-A6C34878D82A}">
                    <a16:rowId xmlns:a16="http://schemas.microsoft.com/office/drawing/2014/main" val="211376070"/>
                  </a:ext>
                </a:extLst>
              </a:tr>
              <a:tr h="370840">
                <a:tc>
                  <a:txBody>
                    <a:bodyPr/>
                    <a:lstStyle/>
                    <a:p>
                      <a:endParaRPr lang="en-US"/>
                    </a:p>
                  </a:txBody>
                  <a:tcPr/>
                </a:tc>
                <a:tc>
                  <a:txBody>
                    <a:bodyPr/>
                    <a:lstStyle/>
                    <a:p>
                      <a:r>
                        <a:rPr lang="en-US" dirty="0"/>
                        <a:t>Port</a:t>
                      </a:r>
                    </a:p>
                  </a:txBody>
                  <a:tcPr/>
                </a:tc>
                <a:tc>
                  <a:txBody>
                    <a:bodyPr/>
                    <a:lstStyle/>
                    <a:p>
                      <a:endParaRPr lang="en-US"/>
                    </a:p>
                  </a:txBody>
                  <a:tcPr/>
                </a:tc>
                <a:extLst>
                  <a:ext uri="{0D108BD9-81ED-4DB2-BD59-A6C34878D82A}">
                    <a16:rowId xmlns:a16="http://schemas.microsoft.com/office/drawing/2014/main" val="578298100"/>
                  </a:ext>
                </a:extLst>
              </a:tr>
              <a:tr h="370840">
                <a:tc>
                  <a:txBody>
                    <a:bodyPr/>
                    <a:lstStyle/>
                    <a:p>
                      <a:endParaRPr lang="en-US"/>
                    </a:p>
                  </a:txBody>
                  <a:tcPr/>
                </a:tc>
                <a:tc>
                  <a:txBody>
                    <a:bodyPr/>
                    <a:lstStyle/>
                    <a:p>
                      <a:r>
                        <a:rPr lang="en-US" dirty="0"/>
                        <a:t>Railway</a:t>
                      </a:r>
                    </a:p>
                  </a:txBody>
                  <a:tcPr/>
                </a:tc>
                <a:tc>
                  <a:txBody>
                    <a:bodyPr/>
                    <a:lstStyle/>
                    <a:p>
                      <a:endParaRPr lang="en-US" dirty="0"/>
                    </a:p>
                  </a:txBody>
                  <a:tcPr/>
                </a:tc>
                <a:extLst>
                  <a:ext uri="{0D108BD9-81ED-4DB2-BD59-A6C34878D82A}">
                    <a16:rowId xmlns:a16="http://schemas.microsoft.com/office/drawing/2014/main" val="1738565002"/>
                  </a:ext>
                </a:extLst>
              </a:tr>
              <a:tr h="370840">
                <a:tc>
                  <a:txBody>
                    <a:bodyPr/>
                    <a:lstStyle/>
                    <a:p>
                      <a:r>
                        <a:rPr lang="en-US" dirty="0"/>
                        <a:t>2. Accommodation</a:t>
                      </a:r>
                    </a:p>
                  </a:txBody>
                  <a:tcPr/>
                </a:tc>
                <a:tc>
                  <a:txBody>
                    <a:bodyPr/>
                    <a:lstStyle/>
                    <a:p>
                      <a:r>
                        <a:rPr lang="en-US" dirty="0"/>
                        <a:t>Hotel</a:t>
                      </a:r>
                    </a:p>
                  </a:txBody>
                  <a:tcPr/>
                </a:tc>
                <a:tc>
                  <a:txBody>
                    <a:bodyPr/>
                    <a:lstStyle/>
                    <a:p>
                      <a:r>
                        <a:rPr lang="en-US" dirty="0"/>
                        <a:t>Indonesia: Bali Tsunami Ready Hotel</a:t>
                      </a:r>
                    </a:p>
                  </a:txBody>
                  <a:tcPr/>
                </a:tc>
                <a:extLst>
                  <a:ext uri="{0D108BD9-81ED-4DB2-BD59-A6C34878D82A}">
                    <a16:rowId xmlns:a16="http://schemas.microsoft.com/office/drawing/2014/main" val="4153216292"/>
                  </a:ext>
                </a:extLst>
              </a:tr>
              <a:tr h="370840">
                <a:tc>
                  <a:txBody>
                    <a:bodyPr/>
                    <a:lstStyle/>
                    <a:p>
                      <a:r>
                        <a:rPr lang="en-US" dirty="0"/>
                        <a:t>3. Energy</a:t>
                      </a:r>
                    </a:p>
                  </a:txBody>
                  <a:tcPr/>
                </a:tc>
                <a:tc>
                  <a:txBody>
                    <a:bodyPr/>
                    <a:lstStyle/>
                    <a:p>
                      <a:r>
                        <a:rPr lang="en-US" dirty="0"/>
                        <a:t>Power Plant</a:t>
                      </a:r>
                    </a:p>
                  </a:txBody>
                  <a:tcPr/>
                </a:tc>
                <a:tc>
                  <a:txBody>
                    <a:bodyPr/>
                    <a:lstStyle/>
                    <a:p>
                      <a:endParaRPr lang="en-US"/>
                    </a:p>
                  </a:txBody>
                  <a:tcPr/>
                </a:tc>
                <a:extLst>
                  <a:ext uri="{0D108BD9-81ED-4DB2-BD59-A6C34878D82A}">
                    <a16:rowId xmlns:a16="http://schemas.microsoft.com/office/drawing/2014/main" val="3459148860"/>
                  </a:ext>
                </a:extLst>
              </a:tr>
              <a:tr h="370840">
                <a:tc>
                  <a:txBody>
                    <a:bodyPr/>
                    <a:lstStyle/>
                    <a:p>
                      <a:r>
                        <a:rPr lang="en-US" dirty="0"/>
                        <a:t>4. Industrial Estate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Heavy Industries (steel manufactures or plywood), Chemical industries</a:t>
                      </a:r>
                    </a:p>
                  </a:txBody>
                  <a:tcPr/>
                </a:tc>
                <a:tc>
                  <a:txBody>
                    <a:bodyPr/>
                    <a:lstStyle/>
                    <a:p>
                      <a:r>
                        <a:rPr lang="en-US" dirty="0"/>
                        <a:t>Indonesia: initiated since 2007</a:t>
                      </a:r>
                    </a:p>
                  </a:txBody>
                  <a:tcPr/>
                </a:tc>
                <a:extLst>
                  <a:ext uri="{0D108BD9-81ED-4DB2-BD59-A6C34878D82A}">
                    <a16:rowId xmlns:a16="http://schemas.microsoft.com/office/drawing/2014/main" val="1340054799"/>
                  </a:ext>
                </a:extLst>
              </a:tr>
              <a:tr h="370840">
                <a:tc>
                  <a:txBody>
                    <a:bodyPr/>
                    <a:lstStyle/>
                    <a:p>
                      <a:r>
                        <a:rPr lang="en-US" dirty="0"/>
                        <a:t>5. Tourism area</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txBody>
                  <a:tcPr/>
                </a:tc>
                <a:extLst>
                  <a:ext uri="{0D108BD9-81ED-4DB2-BD59-A6C34878D82A}">
                    <a16:rowId xmlns:a16="http://schemas.microsoft.com/office/drawing/2014/main" val="4218815202"/>
                  </a:ext>
                </a:extLst>
              </a:tr>
              <a:tr h="370840">
                <a:tc>
                  <a:txBody>
                    <a:bodyPr/>
                    <a:lstStyle/>
                    <a:p>
                      <a:r>
                        <a:rPr lang="en-US" dirty="0"/>
                        <a:t>4. Health</a:t>
                      </a:r>
                    </a:p>
                  </a:txBody>
                  <a:tcPr/>
                </a:tc>
                <a:tc>
                  <a:txBody>
                    <a:bodyPr/>
                    <a:lstStyle/>
                    <a:p>
                      <a:r>
                        <a:rPr lang="en-US" dirty="0"/>
                        <a:t>Hospital especially with nuclear treatment</a:t>
                      </a:r>
                    </a:p>
                  </a:txBody>
                  <a:tcPr/>
                </a:tc>
                <a:tc>
                  <a:txBody>
                    <a:bodyPr/>
                    <a:lstStyle/>
                    <a:p>
                      <a:endParaRPr lang="en-US" dirty="0"/>
                    </a:p>
                  </a:txBody>
                  <a:tcPr/>
                </a:tc>
                <a:extLst>
                  <a:ext uri="{0D108BD9-81ED-4DB2-BD59-A6C34878D82A}">
                    <a16:rowId xmlns:a16="http://schemas.microsoft.com/office/drawing/2014/main" val="1337613826"/>
                  </a:ext>
                </a:extLst>
              </a:tr>
              <a:tr h="370840">
                <a:tc>
                  <a:txBody>
                    <a:bodyPr/>
                    <a:lstStyle/>
                    <a:p>
                      <a:endParaRPr lang="en-US" dirty="0"/>
                    </a:p>
                  </a:txBody>
                  <a:tcPr/>
                </a:tc>
                <a:tc>
                  <a:txBody>
                    <a:bodyPr/>
                    <a:lstStyle/>
                    <a:p>
                      <a:r>
                        <a:rPr lang="en-US" dirty="0"/>
                        <a:t>Pharmacy Factories</a:t>
                      </a:r>
                    </a:p>
                  </a:txBody>
                  <a:tcPr/>
                </a:tc>
                <a:tc>
                  <a:txBody>
                    <a:bodyPr/>
                    <a:lstStyle/>
                    <a:p>
                      <a:endParaRPr lang="en-US"/>
                    </a:p>
                  </a:txBody>
                  <a:tcPr/>
                </a:tc>
                <a:extLst>
                  <a:ext uri="{0D108BD9-81ED-4DB2-BD59-A6C34878D82A}">
                    <a16:rowId xmlns:a16="http://schemas.microsoft.com/office/drawing/2014/main" val="1926398042"/>
                  </a:ext>
                </a:extLst>
              </a:tr>
              <a:tr h="370840">
                <a:tc>
                  <a:txBody>
                    <a:bodyPr/>
                    <a:lstStyle/>
                    <a:p>
                      <a:r>
                        <a:rPr lang="en-US" dirty="0"/>
                        <a:t>5. Education</a:t>
                      </a:r>
                    </a:p>
                  </a:txBody>
                  <a:tcPr/>
                </a:tc>
                <a:tc>
                  <a:txBody>
                    <a:bodyPr/>
                    <a:lstStyle/>
                    <a:p>
                      <a:r>
                        <a:rPr lang="en-US" dirty="0"/>
                        <a:t>School</a:t>
                      </a:r>
                    </a:p>
                  </a:txBody>
                  <a:tcPr/>
                </a:tc>
                <a:tc>
                  <a:txBody>
                    <a:bodyPr/>
                    <a:lstStyle/>
                    <a:p>
                      <a:endParaRPr lang="en-US"/>
                    </a:p>
                  </a:txBody>
                  <a:tcPr/>
                </a:tc>
                <a:extLst>
                  <a:ext uri="{0D108BD9-81ED-4DB2-BD59-A6C34878D82A}">
                    <a16:rowId xmlns:a16="http://schemas.microsoft.com/office/drawing/2014/main" val="253415145"/>
                  </a:ext>
                </a:extLst>
              </a:tr>
              <a:tr h="370840">
                <a:tc>
                  <a:txBody>
                    <a:bodyPr/>
                    <a:lstStyle/>
                    <a:p>
                      <a:endParaRPr lang="en-US"/>
                    </a:p>
                  </a:txBody>
                  <a:tcPr/>
                </a:tc>
                <a:tc>
                  <a:txBody>
                    <a:bodyPr/>
                    <a:lstStyle/>
                    <a:p>
                      <a:r>
                        <a:rPr lang="en-US" dirty="0"/>
                        <a:t>University</a:t>
                      </a:r>
                    </a:p>
                  </a:txBody>
                  <a:tcPr/>
                </a:tc>
                <a:tc>
                  <a:txBody>
                    <a:bodyPr/>
                    <a:lstStyle/>
                    <a:p>
                      <a:endParaRPr lang="en-US" dirty="0"/>
                    </a:p>
                  </a:txBody>
                  <a:tcPr/>
                </a:tc>
                <a:extLst>
                  <a:ext uri="{0D108BD9-81ED-4DB2-BD59-A6C34878D82A}">
                    <a16:rowId xmlns:a16="http://schemas.microsoft.com/office/drawing/2014/main" val="2915920969"/>
                  </a:ext>
                </a:extLst>
              </a:tr>
            </a:tbl>
          </a:graphicData>
        </a:graphic>
      </p:graphicFrame>
    </p:spTree>
    <p:extLst>
      <p:ext uri="{BB962C8B-B14F-4D97-AF65-F5344CB8AC3E}">
        <p14:creationId xmlns:p14="http://schemas.microsoft.com/office/powerpoint/2010/main" val="184102469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A958C3-371D-65F4-5234-69BDCB5F85F5}"/>
              </a:ext>
            </a:extLst>
          </p:cNvPr>
          <p:cNvSpPr>
            <a:spLocks noGrp="1"/>
          </p:cNvSpPr>
          <p:nvPr>
            <p:ph idx="1"/>
          </p:nvPr>
        </p:nvSpPr>
        <p:spPr/>
        <p:txBody>
          <a:bodyPr/>
          <a:lstStyle/>
          <a:p>
            <a:pPr>
              <a:lnSpc>
                <a:spcPct val="107000"/>
              </a:lnSpc>
              <a:spcBef>
                <a:spcPts val="1200"/>
              </a:spcBef>
              <a:spcAft>
                <a:spcPts val="1200"/>
              </a:spcAft>
            </a:pPr>
            <a:r>
              <a:rPr lang="en-US" sz="1800" b="1" dirty="0">
                <a:solidFill>
                  <a:srgbClr val="222222"/>
                </a:solidFill>
                <a:effectLst/>
                <a:latin typeface="Arial" panose="020B0604020202020204" pitchFamily="34" charset="0"/>
                <a:ea typeface="Arial" panose="020B0604020202020204" pitchFamily="34" charset="0"/>
              </a:rPr>
              <a:t>Tsunami Ready Critical Infrastructure</a:t>
            </a:r>
            <a:endParaRPr lang="en-ID"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600" b="1" dirty="0">
                <a:effectLst/>
                <a:latin typeface="Arial" panose="020B0604020202020204" pitchFamily="34" charset="0"/>
                <a:ea typeface="Arial" panose="020B0604020202020204" pitchFamily="34" charset="0"/>
              </a:rPr>
              <a:t>Appreciates the </a:t>
            </a:r>
            <a:r>
              <a:rPr lang="en-US" sz="1600" dirty="0">
                <a:effectLst/>
                <a:latin typeface="Arial" panose="020B0604020202020204" pitchFamily="34" charset="0"/>
                <a:ea typeface="Arial" panose="020B0604020202020204" pitchFamily="34" charset="0"/>
              </a:rPr>
              <a:t>presentation of Dr. </a:t>
            </a:r>
            <a:r>
              <a:rPr lang="en-US" sz="1600" dirty="0" err="1">
                <a:effectLst/>
                <a:latin typeface="Arial" panose="020B0604020202020204" pitchFamily="34" charset="0"/>
                <a:ea typeface="Arial" panose="020B0604020202020204" pitchFamily="34" charset="0"/>
              </a:rPr>
              <a:t>Harkunti</a:t>
            </a:r>
            <a:r>
              <a:rPr lang="en-US" sz="1600" dirty="0">
                <a:effectLst/>
                <a:latin typeface="Arial" panose="020B0604020202020204" pitchFamily="34" charset="0"/>
                <a:ea typeface="Arial" panose="020B0604020202020204" pitchFamily="34" charset="0"/>
              </a:rPr>
              <a:t> P. </a:t>
            </a:r>
            <a:r>
              <a:rPr lang="en-US" sz="1600" dirty="0" err="1">
                <a:latin typeface="Arial" panose="020B0604020202020204" pitchFamily="34" charset="0"/>
                <a:ea typeface="Arial" panose="020B0604020202020204" pitchFamily="34" charset="0"/>
              </a:rPr>
              <a:t>Rahayu</a:t>
            </a:r>
            <a:r>
              <a:rPr lang="en-US" sz="1600" dirty="0">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on the initiatives done in Indonesia on several type critical infrastructures: (1) NYIA Airport Ready Tsunami, (2) </a:t>
            </a:r>
            <a:r>
              <a:rPr lang="en-US" sz="1600" dirty="0">
                <a:latin typeface="Arial" panose="020B0604020202020204" pitchFamily="34" charset="0"/>
                <a:ea typeface="Arial" panose="020B0604020202020204" pitchFamily="34" charset="0"/>
              </a:rPr>
              <a:t>Bali Tsunami Ready Hotel, and (3) the needs of Industrial Zone Ready for Tsunami learning from </a:t>
            </a:r>
            <a:r>
              <a:rPr lang="en-US" sz="1600" dirty="0" err="1">
                <a:latin typeface="Arial" panose="020B0604020202020204" pitchFamily="34" charset="0"/>
                <a:ea typeface="Arial" panose="020B0604020202020204" pitchFamily="34" charset="0"/>
              </a:rPr>
              <a:t>Cilegon</a:t>
            </a:r>
            <a:r>
              <a:rPr lang="en-US" sz="1600" dirty="0">
                <a:latin typeface="Arial" panose="020B0604020202020204" pitchFamily="34" charset="0"/>
                <a:ea typeface="Arial" panose="020B0604020202020204" pitchFamily="34" charset="0"/>
              </a:rPr>
              <a:t> Industrial Estate. These are road </a:t>
            </a:r>
            <a:r>
              <a:rPr lang="en-US" sz="1600" dirty="0">
                <a:effectLst/>
                <a:latin typeface="Arial" panose="020B0604020202020204" pitchFamily="34" charset="0"/>
                <a:ea typeface="Arial" panose="020B0604020202020204" pitchFamily="34" charset="0"/>
              </a:rPr>
              <a:t>for the development of guideline for </a:t>
            </a:r>
            <a:r>
              <a:rPr lang="en-US" sz="1600" b="1" dirty="0">
                <a:solidFill>
                  <a:srgbClr val="222222"/>
                </a:solidFill>
                <a:effectLst/>
                <a:latin typeface="Arial" panose="020B0604020202020204" pitchFamily="34" charset="0"/>
                <a:ea typeface="Arial" panose="020B0604020202020204" pitchFamily="34" charset="0"/>
              </a:rPr>
              <a:t>Tsunami Ready Critical Infrastructure</a:t>
            </a:r>
            <a:r>
              <a:rPr lang="en-US" sz="1600" dirty="0">
                <a:effectLst/>
                <a:latin typeface="Arial" panose="020B0604020202020204" pitchFamily="34" charset="0"/>
                <a:ea typeface="Arial" panose="020B0604020202020204" pitchFamily="34" charset="0"/>
              </a:rPr>
              <a:t> as an effort to achieve goal no 2 of UN ODTP on achieving 100% people at risk to be ready and resilience to tsunami by 2030.</a:t>
            </a:r>
          </a:p>
          <a:p>
            <a:pPr algn="just">
              <a:lnSpc>
                <a:spcPct val="107000"/>
              </a:lnSpc>
              <a:spcBef>
                <a:spcPts val="1200"/>
              </a:spcBef>
              <a:spcAft>
                <a:spcPts val="1200"/>
              </a:spcAft>
            </a:pPr>
            <a:r>
              <a:rPr lang="en-US" sz="1600" b="1" dirty="0">
                <a:latin typeface="Arial" panose="020B0604020202020204" pitchFamily="34" charset="0"/>
                <a:ea typeface="Arial" panose="020B0604020202020204" pitchFamily="34" charset="0"/>
              </a:rPr>
              <a:t>Recommends</a:t>
            </a:r>
            <a:r>
              <a:rPr lang="en-US" sz="1600" dirty="0">
                <a:latin typeface="Arial" panose="020B0604020202020204" pitchFamily="34" charset="0"/>
                <a:ea typeface="Arial" panose="020B0604020202020204" pitchFamily="34" charset="0"/>
              </a:rPr>
              <a:t> encouragement for the </a:t>
            </a:r>
            <a:r>
              <a:rPr lang="en-US" sz="1600" dirty="0">
                <a:effectLst/>
                <a:latin typeface="Arial" panose="020B0604020202020204" pitchFamily="34" charset="0"/>
                <a:ea typeface="Arial" panose="020B0604020202020204" pitchFamily="34" charset="0"/>
              </a:rPr>
              <a:t>development of guideline for </a:t>
            </a:r>
            <a:r>
              <a:rPr lang="en-US" sz="1600" b="1" dirty="0">
                <a:solidFill>
                  <a:srgbClr val="222222"/>
                </a:solidFill>
                <a:effectLst/>
                <a:latin typeface="Arial" panose="020B0604020202020204" pitchFamily="34" charset="0"/>
                <a:ea typeface="Arial" panose="020B0604020202020204" pitchFamily="34" charset="0"/>
              </a:rPr>
              <a:t>Tsunami Ready Critical Infrastructure</a:t>
            </a:r>
            <a:r>
              <a:rPr lang="en-US" sz="1600" dirty="0">
                <a:effectLst/>
                <a:latin typeface="Arial" panose="020B0604020202020204" pitchFamily="34" charset="0"/>
                <a:ea typeface="Arial" panose="020B0604020202020204" pitchFamily="34" charset="0"/>
              </a:rPr>
              <a:t> as an effort to achieve goal no 2 of UN ODTP on achieving 100% people at risk to be ready and resilience to tsunami by 2030</a:t>
            </a:r>
          </a:p>
          <a:p>
            <a:endParaRPr lang="en-US" sz="1600" dirty="0"/>
          </a:p>
        </p:txBody>
      </p:sp>
      <p:sp>
        <p:nvSpPr>
          <p:cNvPr id="3" name="Title 2">
            <a:extLst>
              <a:ext uri="{FF2B5EF4-FFF2-40B4-BE49-F238E27FC236}">
                <a16:creationId xmlns:a16="http://schemas.microsoft.com/office/drawing/2014/main" id="{5A26C613-111C-AD2D-36F1-AE93E57CC0A4}"/>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365001234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F09AF0-1B60-26E8-A952-9FAFC9ADAF66}"/>
              </a:ext>
            </a:extLst>
          </p:cNvPr>
          <p:cNvSpPr>
            <a:spLocks noGrp="1"/>
          </p:cNvSpPr>
          <p:nvPr>
            <p:ph idx="1"/>
          </p:nvPr>
        </p:nvSpPr>
        <p:spPr/>
        <p:txBody>
          <a:bodyPr/>
          <a:lstStyle/>
          <a:p>
            <a:pPr>
              <a:lnSpc>
                <a:spcPct val="107000"/>
              </a:lnSpc>
              <a:spcBef>
                <a:spcPts val="1200"/>
              </a:spcBef>
              <a:spcAft>
                <a:spcPts val="1200"/>
              </a:spcAft>
            </a:pPr>
            <a:r>
              <a:rPr lang="en-ID" sz="1800" b="1" dirty="0">
                <a:solidFill>
                  <a:srgbClr val="000000"/>
                </a:solidFill>
                <a:latin typeface="+mj-lt"/>
              </a:rPr>
              <a:t>ISO 22328-3 (Community-based Early Warning Systems for Tsunamis)</a:t>
            </a:r>
            <a:endParaRPr lang="en-ID" sz="1800" b="1"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600" b="1" dirty="0">
                <a:effectLst/>
                <a:latin typeface="Arial" panose="020B0604020202020204" pitchFamily="34" charset="0"/>
                <a:ea typeface="Arial" panose="020B0604020202020204" pitchFamily="34" charset="0"/>
              </a:rPr>
              <a:t>Appreciates </a:t>
            </a:r>
            <a:r>
              <a:rPr lang="en-US" sz="1600" dirty="0">
                <a:effectLst/>
                <a:latin typeface="Arial" panose="020B0604020202020204" pitchFamily="34" charset="0"/>
                <a:ea typeface="Arial" panose="020B0604020202020204" pitchFamily="34" charset="0"/>
              </a:rPr>
              <a:t>the presentation of Ms. </a:t>
            </a:r>
            <a:r>
              <a:rPr lang="en-US" sz="1600" dirty="0" err="1">
                <a:effectLst/>
                <a:latin typeface="Arial" panose="020B0604020202020204" pitchFamily="34" charset="0"/>
                <a:ea typeface="Arial" panose="020B0604020202020204" pitchFamily="34" charset="0"/>
              </a:rPr>
              <a:t>Suci</a:t>
            </a:r>
            <a:r>
              <a:rPr lang="en-US" sz="1600" dirty="0">
                <a:effectLst/>
                <a:latin typeface="Arial" panose="020B0604020202020204" pitchFamily="34" charset="0"/>
                <a:ea typeface="Arial" panose="020B0604020202020204" pitchFamily="34" charset="0"/>
              </a:rPr>
              <a:t> on progress and status of </a:t>
            </a:r>
            <a:r>
              <a:rPr lang="en-ID" sz="1600" dirty="0">
                <a:solidFill>
                  <a:srgbClr val="000000"/>
                </a:solidFill>
                <a:latin typeface="+mj-lt"/>
              </a:rPr>
              <a:t>ISO 22328-3 (Community-based Early Warning Systems for Tsunamis)</a:t>
            </a:r>
            <a:r>
              <a:rPr lang="en-US" sz="1600" dirty="0">
                <a:effectLst/>
                <a:latin typeface="Arial" panose="020B0604020202020204" pitchFamily="34" charset="0"/>
                <a:ea typeface="Arial" panose="020B0604020202020204" pitchFamily="34" charset="0"/>
              </a:rPr>
              <a:t> which is targeting on private sectors to be Tsunami Ready, i.e. industrial estate, port, airport, and tourism area.</a:t>
            </a:r>
          </a:p>
          <a:p>
            <a:pPr algn="just">
              <a:lnSpc>
                <a:spcPct val="107000"/>
              </a:lnSpc>
              <a:spcBef>
                <a:spcPts val="1200"/>
              </a:spcBef>
              <a:spcAft>
                <a:spcPts val="1200"/>
              </a:spcAft>
            </a:pPr>
            <a:r>
              <a:rPr lang="en-US" sz="1600" b="1" dirty="0">
                <a:latin typeface="Arial" panose="020B0604020202020204" pitchFamily="34" charset="0"/>
                <a:ea typeface="Arial" panose="020B0604020202020204" pitchFamily="34" charset="0"/>
              </a:rPr>
              <a:t>Encourages </a:t>
            </a:r>
            <a:r>
              <a:rPr lang="en-US" sz="1600" dirty="0">
                <a:latin typeface="Arial" panose="020B0604020202020204" pitchFamily="34" charset="0"/>
                <a:ea typeface="Arial" panose="020B0604020202020204" pitchFamily="34" charset="0"/>
              </a:rPr>
              <a:t>to adapt the approach of ISO 22328-3 to be used for </a:t>
            </a:r>
            <a:r>
              <a:rPr lang="en-US" sz="1600">
                <a:latin typeface="Arial" panose="020B0604020202020204" pitchFamily="34" charset="0"/>
                <a:ea typeface="Arial" panose="020B0604020202020204" pitchFamily="34" charset="0"/>
              </a:rPr>
              <a:t>critical facilities</a:t>
            </a:r>
            <a:endParaRPr lang="en-US" sz="1600" dirty="0">
              <a:effectLst/>
              <a:latin typeface="Arial" panose="020B0604020202020204" pitchFamily="34" charset="0"/>
              <a:ea typeface="Arial" panose="020B0604020202020204" pitchFamily="34" charset="0"/>
            </a:endParaRPr>
          </a:p>
          <a:p>
            <a:endParaRPr lang="en-US" sz="1600" dirty="0"/>
          </a:p>
        </p:txBody>
      </p:sp>
      <p:sp>
        <p:nvSpPr>
          <p:cNvPr id="3" name="Title 2">
            <a:extLst>
              <a:ext uri="{FF2B5EF4-FFF2-40B4-BE49-F238E27FC236}">
                <a16:creationId xmlns:a16="http://schemas.microsoft.com/office/drawing/2014/main" id="{D2A8489D-9E0E-948C-0910-4AD3D18938C8}"/>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150998293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A958C3-371D-65F4-5234-69BDCB5F85F5}"/>
              </a:ext>
            </a:extLst>
          </p:cNvPr>
          <p:cNvSpPr>
            <a:spLocks noGrp="1"/>
          </p:cNvSpPr>
          <p:nvPr>
            <p:ph idx="1"/>
          </p:nvPr>
        </p:nvSpPr>
        <p:spPr/>
        <p:txBody>
          <a:bodyPr/>
          <a:lstStyle/>
          <a:p>
            <a:pPr>
              <a:lnSpc>
                <a:spcPct val="107000"/>
              </a:lnSpc>
              <a:spcBef>
                <a:spcPts val="1200"/>
              </a:spcBef>
              <a:spcAft>
                <a:spcPts val="1200"/>
              </a:spcAft>
            </a:pPr>
            <a:r>
              <a:rPr lang="en-US" sz="2000" b="1" dirty="0">
                <a:solidFill>
                  <a:srgbClr val="222222"/>
                </a:solidFill>
                <a:effectLst/>
                <a:latin typeface="Arial" panose="020B0604020202020204" pitchFamily="34" charset="0"/>
                <a:ea typeface="Arial" panose="020B0604020202020204" pitchFamily="34" charset="0"/>
              </a:rPr>
              <a:t>Tsunami Ready and </a:t>
            </a:r>
            <a:r>
              <a:rPr lang="en-ID" sz="2000" b="1" dirty="0">
                <a:solidFill>
                  <a:srgbClr val="222222"/>
                </a:solidFill>
                <a:latin typeface="Arial" panose="020B0604020202020204" pitchFamily="34" charset="0"/>
              </a:rPr>
              <a:t>Making Cities Resilient (MCR2030)</a:t>
            </a:r>
            <a:endParaRPr lang="en-ID" sz="20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sz="1800" b="1" dirty="0">
                <a:effectLst/>
                <a:latin typeface="Arial" panose="020B0604020202020204" pitchFamily="34" charset="0"/>
                <a:ea typeface="Arial" panose="020B0604020202020204" pitchFamily="34" charset="0"/>
              </a:rPr>
              <a:t>Appreciates the </a:t>
            </a:r>
            <a:r>
              <a:rPr lang="en-US" sz="1800" dirty="0">
                <a:effectLst/>
                <a:latin typeface="Arial" panose="020B0604020202020204" pitchFamily="34" charset="0"/>
                <a:ea typeface="Arial" panose="020B0604020202020204" pitchFamily="34" charset="0"/>
              </a:rPr>
              <a:t>presentation of Mr. </a:t>
            </a:r>
            <a:r>
              <a:rPr lang="en-US" sz="1800" dirty="0" err="1">
                <a:effectLst/>
                <a:latin typeface="Arial" panose="020B0604020202020204" pitchFamily="34" charset="0"/>
                <a:ea typeface="Arial" panose="020B0604020202020204" pitchFamily="34" charset="0"/>
              </a:rPr>
              <a:t>Ardito</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Kodijat</a:t>
            </a:r>
            <a:r>
              <a:rPr lang="en-US" sz="1800" dirty="0">
                <a:effectLst/>
                <a:latin typeface="Arial" panose="020B0604020202020204" pitchFamily="34" charset="0"/>
                <a:ea typeface="Arial" panose="020B0604020202020204" pitchFamily="34" charset="0"/>
              </a:rPr>
              <a:t> on review of possibility to upscale Tsunami Ready into city level, through benchmarking Tsunami Ready with Making Cities Resilient (MCR 2030) as an effort to achieve goal no 2 of UN ODTP on achieving 100% people at risk to be ready and resilience to tsunami by 2030.</a:t>
            </a:r>
          </a:p>
          <a:p>
            <a:pPr algn="just">
              <a:lnSpc>
                <a:spcPct val="107000"/>
              </a:lnSpc>
              <a:spcBef>
                <a:spcPts val="1200"/>
              </a:spcBef>
              <a:spcAft>
                <a:spcPts val="1200"/>
              </a:spcAft>
            </a:pPr>
            <a:r>
              <a:rPr lang="en-US" sz="1800" b="1" dirty="0">
                <a:latin typeface="Arial" panose="020B0604020202020204" pitchFamily="34" charset="0"/>
                <a:ea typeface="Arial" panose="020B0604020202020204" pitchFamily="34" charset="0"/>
              </a:rPr>
              <a:t>Recommends</a:t>
            </a:r>
            <a:r>
              <a:rPr lang="en-US" sz="1800" dirty="0">
                <a:latin typeface="Arial" panose="020B0604020202020204" pitchFamily="34" charset="0"/>
                <a:ea typeface="Arial" panose="020B0604020202020204" pitchFamily="34" charset="0"/>
              </a:rPr>
              <a:t> TICs for further study on </a:t>
            </a:r>
            <a:r>
              <a:rPr lang="en-US" sz="1800" dirty="0">
                <a:effectLst/>
                <a:latin typeface="Arial" panose="020B0604020202020204" pitchFamily="34" charset="0"/>
                <a:ea typeface="Arial" panose="020B0604020202020204" pitchFamily="34" charset="0"/>
              </a:rPr>
              <a:t>upscale Tsunami Ready into city level, through benchmarking Tsunami Ready with Making Cities Resilient (MCR 2030) as an effort to achieve goal no 2 of UN ODTP on achieving 100% people at risk to be ready and resilience to tsunami by 2030.</a:t>
            </a:r>
          </a:p>
          <a:p>
            <a:pPr algn="just">
              <a:lnSpc>
                <a:spcPct val="107000"/>
              </a:lnSpc>
              <a:spcBef>
                <a:spcPts val="1200"/>
              </a:spcBef>
              <a:spcAft>
                <a:spcPts val="1200"/>
              </a:spcAft>
            </a:pPr>
            <a:endParaRPr lang="en-US" sz="1800" dirty="0">
              <a:effectLst/>
              <a:latin typeface="Arial" panose="020B0604020202020204" pitchFamily="34" charset="0"/>
              <a:ea typeface="Arial" panose="020B0604020202020204" pitchFamily="34" charset="0"/>
            </a:endParaRPr>
          </a:p>
          <a:p>
            <a:endParaRPr lang="en-US" sz="1800" dirty="0"/>
          </a:p>
        </p:txBody>
      </p:sp>
      <p:sp>
        <p:nvSpPr>
          <p:cNvPr id="3" name="Title 2">
            <a:extLst>
              <a:ext uri="{FF2B5EF4-FFF2-40B4-BE49-F238E27FC236}">
                <a16:creationId xmlns:a16="http://schemas.microsoft.com/office/drawing/2014/main" id="{5A26C613-111C-AD2D-36F1-AE93E57CC0A4}"/>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266449685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8C42BE-C2AF-C22D-F965-F9B40E1F4281}"/>
              </a:ext>
            </a:extLst>
          </p:cNvPr>
          <p:cNvSpPr>
            <a:spLocks noGrp="1"/>
          </p:cNvSpPr>
          <p:nvPr>
            <p:ph idx="1"/>
          </p:nvPr>
        </p:nvSpPr>
        <p:spPr/>
        <p:txBody>
          <a:bodyPr/>
          <a:lstStyle/>
          <a:p>
            <a:pPr algn="just">
              <a:lnSpc>
                <a:spcPct val="115000"/>
              </a:lnSpc>
              <a:spcAft>
                <a:spcPts val="1000"/>
              </a:spcAft>
            </a:pPr>
            <a:r>
              <a:rPr lang="en-CA" sz="2000" b="1" dirty="0">
                <a:effectLst/>
                <a:latin typeface="Arial" panose="020B0604020202020204" pitchFamily="34" charset="0"/>
                <a:ea typeface="Calibri" panose="020F0502020204030204" pitchFamily="34" charset="0"/>
              </a:rPr>
              <a:t>Early Warning for All Update</a:t>
            </a:r>
          </a:p>
          <a:p>
            <a:pPr algn="just">
              <a:lnSpc>
                <a:spcPct val="115000"/>
              </a:lnSpc>
              <a:spcAft>
                <a:spcPts val="1000"/>
              </a:spcAft>
            </a:pPr>
            <a:r>
              <a:rPr lang="en-CA" sz="1800" b="1" dirty="0">
                <a:effectLst/>
                <a:latin typeface="Arial" panose="020B0604020202020204" pitchFamily="34" charset="0"/>
                <a:ea typeface="Calibri" panose="020F0502020204030204" pitchFamily="34" charset="0"/>
              </a:rPr>
              <a:t>Further notes</a:t>
            </a:r>
            <a:r>
              <a:rPr lang="en-CA" sz="1800" dirty="0">
                <a:effectLst/>
                <a:latin typeface="Arial" panose="020B0604020202020204" pitchFamily="34" charset="0"/>
                <a:ea typeface="Calibri" panose="020F0502020204030204" pitchFamily="34" charset="0"/>
              </a:rPr>
              <a:t> to build connections with EW4ALL multi-hazard approach to coastal risk and Making Cities Resilient (MCR2030);</a:t>
            </a:r>
            <a:endParaRPr lang="en-ID" sz="1800" dirty="0">
              <a:effectLst/>
              <a:latin typeface="Calibri" panose="020F0502020204030204" pitchFamily="34" charset="0"/>
              <a:ea typeface="Calibri" panose="020F0502020204030204" pitchFamily="34" charset="0"/>
            </a:endParaRPr>
          </a:p>
          <a:p>
            <a:pPr algn="just">
              <a:lnSpc>
                <a:spcPct val="115000"/>
              </a:lnSpc>
              <a:spcAft>
                <a:spcPts val="1000"/>
              </a:spcAft>
            </a:pPr>
            <a:r>
              <a:rPr lang="en-CA" sz="1800" b="1" dirty="0">
                <a:effectLst/>
                <a:latin typeface="Arial" panose="020B0604020202020204" pitchFamily="34" charset="0"/>
                <a:ea typeface="Calibri" panose="020F0502020204030204" pitchFamily="34" charset="0"/>
              </a:rPr>
              <a:t>Further notes</a:t>
            </a:r>
            <a:r>
              <a:rPr lang="en-CA" sz="1800" dirty="0">
                <a:effectLst/>
                <a:latin typeface="Arial" panose="020B0604020202020204" pitchFamily="34" charset="0"/>
                <a:ea typeface="Calibri" panose="020F0502020204030204" pitchFamily="34" charset="0"/>
              </a:rPr>
              <a:t> the 2023 WTAD theme will highlight the importance of fighting inequality for a resilient future; </a:t>
            </a:r>
            <a:endParaRPr lang="en-ID" sz="1800" dirty="0">
              <a:effectLst/>
              <a:latin typeface="Calibri" panose="020F0502020204030204" pitchFamily="34" charset="0"/>
              <a:ea typeface="Calibri" panose="020F0502020204030204" pitchFamily="34" charset="0"/>
            </a:endParaRPr>
          </a:p>
          <a:p>
            <a:r>
              <a:rPr lang="en-CA" sz="1800" b="1" kern="0" dirty="0">
                <a:effectLst/>
                <a:latin typeface="Arial" panose="020B0604020202020204" pitchFamily="34" charset="0"/>
                <a:ea typeface="Calibri" panose="020F0502020204030204" pitchFamily="34" charset="0"/>
              </a:rPr>
              <a:t>Further</a:t>
            </a:r>
            <a:r>
              <a:rPr lang="en-CA" sz="1800" kern="0" dirty="0">
                <a:effectLst/>
                <a:latin typeface="Arial" panose="020B0604020202020204" pitchFamily="34" charset="0"/>
                <a:ea typeface="Calibri" panose="020F0502020204030204" pitchFamily="34" charset="0"/>
              </a:rPr>
              <a:t> </a:t>
            </a:r>
            <a:r>
              <a:rPr lang="en-CA" sz="1800" b="1" kern="0" dirty="0">
                <a:effectLst/>
                <a:latin typeface="Arial" panose="020B0604020202020204" pitchFamily="34" charset="0"/>
                <a:ea typeface="Calibri" panose="020F0502020204030204" pitchFamily="34" charset="0"/>
              </a:rPr>
              <a:t>notes </a:t>
            </a:r>
            <a:r>
              <a:rPr lang="en-CA" sz="1800" kern="0" dirty="0">
                <a:effectLst/>
                <a:latin typeface="Arial" panose="020B0604020202020204" pitchFamily="34" charset="0"/>
                <a:ea typeface="Calibri" panose="020F0502020204030204" pitchFamily="34" charset="0"/>
              </a:rPr>
              <a:t>activities will include continuing the #</a:t>
            </a:r>
            <a:r>
              <a:rPr lang="en-CA" sz="1800" kern="0" dirty="0" err="1">
                <a:effectLst/>
                <a:latin typeface="Arial" panose="020B0604020202020204" pitchFamily="34" charset="0"/>
                <a:ea typeface="Calibri" panose="020F0502020204030204" pitchFamily="34" charset="0"/>
              </a:rPr>
              <a:t>GetToHighGround</a:t>
            </a:r>
            <a:r>
              <a:rPr lang="en-CA" sz="1800" kern="0" dirty="0">
                <a:effectLst/>
                <a:latin typeface="Arial" panose="020B0604020202020204" pitchFamily="34" charset="0"/>
                <a:ea typeface="Calibri" panose="020F0502020204030204" pitchFamily="34" charset="0"/>
              </a:rPr>
              <a:t> initiative and the #</a:t>
            </a:r>
            <a:r>
              <a:rPr lang="en-CA" sz="1800" kern="0" dirty="0" err="1">
                <a:effectLst/>
                <a:latin typeface="Arial" panose="020B0604020202020204" pitchFamily="34" charset="0"/>
                <a:ea typeface="Calibri" panose="020F0502020204030204" pitchFamily="34" charset="0"/>
              </a:rPr>
              <a:t>TsunamiReady</a:t>
            </a:r>
            <a:r>
              <a:rPr lang="en-CA" sz="1800" kern="0" dirty="0">
                <a:effectLst/>
                <a:latin typeface="Arial" panose="020B0604020202020204" pitchFamily="34" charset="0"/>
                <a:ea typeface="Calibri" panose="020F0502020204030204" pitchFamily="34" charset="0"/>
              </a:rPr>
              <a:t> to engage citizens on tsunami awareness. The theme aligns closely with the current focus of the TOWS-WG in the context of the UN Ocean Decade, The Mid-Term Review of the Sendai Framework, and action to accelerate the implementation of the Early Warnings for All (EW4All) initiative to ensure everyone on earth is covered by MHEWS in the next four years, prioritizing the most at-risk communities;</a:t>
            </a:r>
            <a:r>
              <a:rPr lang="en-ID" dirty="0">
                <a:effectLst/>
              </a:rPr>
              <a:t> </a:t>
            </a:r>
            <a:endParaRPr lang="en-US" dirty="0"/>
          </a:p>
        </p:txBody>
      </p:sp>
      <p:sp>
        <p:nvSpPr>
          <p:cNvPr id="3" name="Title 2">
            <a:extLst>
              <a:ext uri="{FF2B5EF4-FFF2-40B4-BE49-F238E27FC236}">
                <a16:creationId xmlns:a16="http://schemas.microsoft.com/office/drawing/2014/main" id="{359F6DC0-2757-CE5C-266A-B2432EA7D77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6148938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351535-6BAE-35CC-6C3F-BA1F8163FAAB}"/>
              </a:ext>
            </a:extLst>
          </p:cNvPr>
          <p:cNvSpPr>
            <a:spLocks noGrp="1"/>
          </p:cNvSpPr>
          <p:nvPr>
            <p:ph idx="1"/>
          </p:nvPr>
        </p:nvSpPr>
        <p:spPr/>
        <p:txBody>
          <a:bodyPr/>
          <a:lstStyle/>
          <a:p>
            <a:pPr marL="342900" indent="-342900">
              <a:spcAft>
                <a:spcPts val="600"/>
              </a:spcAft>
              <a:buClr>
                <a:srgbClr val="0067B4"/>
              </a:buClr>
              <a:buFont typeface="+mj-lt"/>
              <a:buAutoNum type="arabicPeriod"/>
            </a:pPr>
            <a:r>
              <a:rPr lang="en-ID" sz="1800" dirty="0">
                <a:solidFill>
                  <a:srgbClr val="000000"/>
                </a:solidFill>
                <a:effectLst/>
                <a:latin typeface="Helvetica" pitchFamily="2" charset="0"/>
              </a:rPr>
              <a:t>Facilitate in collaboration with organization such as UNISDR (United Nations Office for Disaster Risk Reduction), the exchange of experiences and information on preparedness actions, education/awareness raising campaigns and other matters related to disaster management and preparedness;</a:t>
            </a:r>
          </a:p>
          <a:p>
            <a:pPr marL="342900" indent="-342900">
              <a:spcAft>
                <a:spcPts val="600"/>
              </a:spcAft>
              <a:buClr>
                <a:srgbClr val="0067B4"/>
              </a:buClr>
              <a:buFont typeface="+mj-lt"/>
              <a:buAutoNum type="arabicPeriod"/>
            </a:pPr>
            <a:r>
              <a:rPr lang="en-ID" sz="1800" dirty="0">
                <a:solidFill>
                  <a:srgbClr val="000000"/>
                </a:solidFill>
                <a:effectLst/>
                <a:latin typeface="Helvetica" pitchFamily="2" charset="0"/>
              </a:rPr>
              <a:t>Promote preparedness in coastal communities through education and awareness products and campaigns;</a:t>
            </a:r>
          </a:p>
          <a:p>
            <a:pPr marL="342900" indent="-342900">
              <a:spcAft>
                <a:spcPts val="600"/>
              </a:spcAft>
              <a:buClr>
                <a:srgbClr val="0067B4"/>
              </a:buClr>
              <a:buFont typeface="+mj-lt"/>
              <a:buAutoNum type="arabicPeriod"/>
            </a:pPr>
            <a:r>
              <a:rPr lang="en-ID" sz="1800" dirty="0">
                <a:solidFill>
                  <a:srgbClr val="000000"/>
                </a:solidFill>
                <a:effectLst/>
                <a:latin typeface="Helvetica" pitchFamily="2" charset="0"/>
              </a:rPr>
              <a:t>Facilitate SOP training across ICGs to strengthen emergency response capabilities of Member States and their Disaster Management Offices;</a:t>
            </a:r>
          </a:p>
          <a:p>
            <a:pPr marL="342900" indent="-342900">
              <a:spcAft>
                <a:spcPts val="600"/>
              </a:spcAft>
              <a:buClr>
                <a:srgbClr val="0067B4"/>
              </a:buClr>
              <a:buFont typeface="+mj-lt"/>
              <a:buAutoNum type="arabicPeriod"/>
            </a:pPr>
            <a:r>
              <a:rPr lang="en-ID" sz="1800" dirty="0">
                <a:solidFill>
                  <a:srgbClr val="000000"/>
                </a:solidFill>
                <a:effectLst/>
                <a:latin typeface="Helvetica" pitchFamily="2" charset="0"/>
              </a:rPr>
              <a:t>Promote preparedness programs and assessment tools that have been successful in one regional Tsunami Warning and Mitigation System in the others as appropriate;</a:t>
            </a:r>
          </a:p>
          <a:p>
            <a:pPr marL="342900" indent="-342900">
              <a:spcAft>
                <a:spcPts val="600"/>
              </a:spcAft>
              <a:buClr>
                <a:srgbClr val="0067B4"/>
              </a:buClr>
              <a:buFont typeface="+mj-lt"/>
              <a:buAutoNum type="arabicPeriod"/>
            </a:pPr>
            <a:r>
              <a:rPr lang="en-ID" sz="1800" dirty="0">
                <a:solidFill>
                  <a:srgbClr val="000000"/>
                </a:solidFill>
                <a:effectLst/>
                <a:latin typeface="Helvetica" pitchFamily="2" charset="0"/>
              </a:rPr>
              <a:t>Facilitate the coordination of the TICs of the ICGs;</a:t>
            </a:r>
          </a:p>
          <a:p>
            <a:pPr marL="342900" indent="-342900">
              <a:spcAft>
                <a:spcPts val="600"/>
              </a:spcAft>
              <a:buClr>
                <a:srgbClr val="0067B4"/>
              </a:buClr>
              <a:buFont typeface="+mj-lt"/>
              <a:buAutoNum type="arabicPeriod"/>
            </a:pPr>
            <a:r>
              <a:rPr lang="en-ID" sz="1800" dirty="0">
                <a:solidFill>
                  <a:srgbClr val="000000"/>
                </a:solidFill>
                <a:effectLst/>
                <a:latin typeface="Helvetica" pitchFamily="2" charset="0"/>
              </a:rPr>
              <a:t>Report to the TOWS–WG.</a:t>
            </a:r>
          </a:p>
          <a:p>
            <a:pPr marL="342900" indent="-342900">
              <a:spcAft>
                <a:spcPts val="600"/>
              </a:spcAft>
              <a:buClr>
                <a:srgbClr val="0067B4"/>
              </a:buClr>
              <a:buFont typeface="+mj-lt"/>
              <a:buAutoNum type="arabicPeriod"/>
            </a:pPr>
            <a:endParaRPr lang="en-US" sz="1800" dirty="0"/>
          </a:p>
        </p:txBody>
      </p:sp>
      <p:sp>
        <p:nvSpPr>
          <p:cNvPr id="3" name="Title 2">
            <a:extLst>
              <a:ext uri="{FF2B5EF4-FFF2-40B4-BE49-F238E27FC236}">
                <a16:creationId xmlns:a16="http://schemas.microsoft.com/office/drawing/2014/main" id="{40D780BD-D96A-FA4C-252E-6AA60FC68775}"/>
              </a:ext>
            </a:extLst>
          </p:cNvPr>
          <p:cNvSpPr>
            <a:spLocks noGrp="1"/>
          </p:cNvSpPr>
          <p:nvPr>
            <p:ph type="title"/>
          </p:nvPr>
        </p:nvSpPr>
        <p:spPr/>
        <p:txBody>
          <a:bodyPr/>
          <a:lstStyle/>
          <a:p>
            <a:r>
              <a:rPr lang="en-US" dirty="0"/>
              <a:t>Terms of Reference</a:t>
            </a:r>
          </a:p>
        </p:txBody>
      </p:sp>
    </p:spTree>
    <p:extLst>
      <p:ext uri="{BB962C8B-B14F-4D97-AF65-F5344CB8AC3E}">
        <p14:creationId xmlns:p14="http://schemas.microsoft.com/office/powerpoint/2010/main" val="366760658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38C9C-9235-FCC6-9A3A-80524DB217D9}"/>
              </a:ext>
            </a:extLst>
          </p:cNvPr>
          <p:cNvSpPr>
            <a:spLocks noGrp="1"/>
          </p:cNvSpPr>
          <p:nvPr>
            <p:ph idx="1"/>
          </p:nvPr>
        </p:nvSpPr>
        <p:spPr/>
        <p:txBody>
          <a:bodyPr/>
          <a:lstStyle/>
          <a:p>
            <a:pPr>
              <a:lnSpc>
                <a:spcPct val="107000"/>
              </a:lnSpc>
              <a:spcAft>
                <a:spcPts val="800"/>
              </a:spcAft>
            </a:pPr>
            <a:r>
              <a:rPr lang="en-US" sz="1800" b="1" dirty="0">
                <a:effectLst/>
                <a:latin typeface="Arial" panose="020B0604020202020204" pitchFamily="34" charset="0"/>
                <a:ea typeface="Arial" panose="020B0604020202020204" pitchFamily="34" charset="0"/>
              </a:rPr>
              <a:t>Education and World Tsunami Awareness Day 2023 and Planning for 2024</a:t>
            </a:r>
            <a:endParaRPr lang="en-ID"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b="1" dirty="0">
                <a:effectLst/>
                <a:latin typeface="Arial" panose="020B0604020202020204" pitchFamily="34" charset="0"/>
                <a:ea typeface="Arial" panose="020B0604020202020204" pitchFamily="34" charset="0"/>
              </a:rPr>
              <a:t>Appreciates </a:t>
            </a:r>
            <a:r>
              <a:rPr lang="en-US" dirty="0">
                <a:effectLst/>
                <a:latin typeface="Arial" panose="020B0604020202020204" pitchFamily="34" charset="0"/>
                <a:ea typeface="Arial" panose="020B0604020202020204" pitchFamily="34" charset="0"/>
              </a:rPr>
              <a:t> the continued collaboration between the UNDRR and IOC UNESCO on the World Tsunami Awareness Day (WTAD) in 2023, and the success achieved in scaling up the #</a:t>
            </a:r>
            <a:r>
              <a:rPr lang="en-US" dirty="0" err="1">
                <a:effectLst/>
                <a:latin typeface="Arial" panose="020B0604020202020204" pitchFamily="34" charset="0"/>
                <a:ea typeface="Arial" panose="020B0604020202020204" pitchFamily="34" charset="0"/>
              </a:rPr>
              <a:t>GetToHighGround</a:t>
            </a:r>
            <a:r>
              <a:rPr lang="en-US" dirty="0">
                <a:effectLst/>
                <a:latin typeface="Arial" panose="020B0604020202020204" pitchFamily="34" charset="0"/>
                <a:ea typeface="Arial" panose="020B0604020202020204" pitchFamily="34" charset="0"/>
              </a:rPr>
              <a:t> Campaign mobilizing action globally,</a:t>
            </a:r>
            <a:endParaRPr lang="en-ID"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US" b="1" dirty="0">
                <a:effectLst/>
                <a:latin typeface="Arial" panose="020B0604020202020204" pitchFamily="34" charset="0"/>
                <a:ea typeface="Arial" panose="020B0604020202020204" pitchFamily="34" charset="0"/>
              </a:rPr>
              <a:t>Further notes</a:t>
            </a:r>
            <a:r>
              <a:rPr lang="en-US" dirty="0">
                <a:effectLst/>
                <a:latin typeface="Arial" panose="020B0604020202020204" pitchFamily="34" charset="0"/>
                <a:ea typeface="Arial" panose="020B0604020202020204" pitchFamily="34" charset="0"/>
              </a:rPr>
              <a:t> that the 2024 theme on the WTAD is </a:t>
            </a:r>
            <a:r>
              <a:rPr lang="en-US" i="1" dirty="0">
                <a:effectLst/>
                <a:latin typeface="Arial" panose="020B0604020202020204" pitchFamily="34" charset="0"/>
                <a:ea typeface="Arial" panose="020B0604020202020204" pitchFamily="34" charset="0"/>
              </a:rPr>
              <a:t>Empowering Children and Youth, ensuring the next generation is tsunami prepared,</a:t>
            </a:r>
            <a:endParaRPr lang="en-ID" dirty="0">
              <a:effectLst/>
              <a:latin typeface="Times New Roman" panose="02020603050405020304" pitchFamily="18" charset="0"/>
              <a:ea typeface="Times New Roman" panose="02020603050405020304" pitchFamily="18" charset="0"/>
            </a:endParaRPr>
          </a:p>
          <a:p>
            <a:pPr algn="just">
              <a:lnSpc>
                <a:spcPct val="107000"/>
              </a:lnSpc>
              <a:spcBef>
                <a:spcPts val="1200"/>
              </a:spcBef>
            </a:pPr>
            <a:r>
              <a:rPr lang="en-US" b="1" dirty="0">
                <a:effectLst/>
                <a:latin typeface="Arial" panose="020B0604020202020204" pitchFamily="34" charset="0"/>
                <a:ea typeface="Arial" panose="020B0604020202020204" pitchFamily="34" charset="0"/>
              </a:rPr>
              <a:t>Welcomes </a:t>
            </a:r>
            <a:r>
              <a:rPr lang="en-US" dirty="0">
                <a:effectLst/>
                <a:latin typeface="Arial" panose="020B0604020202020204" pitchFamily="34" charset="0"/>
                <a:ea typeface="Arial" panose="020B0604020202020204" pitchFamily="34" charset="0"/>
              </a:rPr>
              <a:t>the major events and activities planned by the UNDRR in partnership with IOC includes:</a:t>
            </a:r>
            <a:endParaRPr lang="en-ID"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n-US" u="none" strike="noStrike" dirty="0">
                <a:effectLst/>
                <a:latin typeface="Arial" panose="020B0604020202020204" pitchFamily="34" charset="0"/>
                <a:ea typeface="Arial" panose="020B0604020202020204" pitchFamily="34" charset="0"/>
              </a:rPr>
              <a:t>the commemoration of  the 20</a:t>
            </a:r>
            <a:r>
              <a:rPr lang="en-US" u="none" strike="noStrike" baseline="30000" dirty="0">
                <a:effectLst/>
                <a:latin typeface="Arial" panose="020B0604020202020204" pitchFamily="34" charset="0"/>
                <a:ea typeface="Arial" panose="020B0604020202020204" pitchFamily="34" charset="0"/>
              </a:rPr>
              <a:t> </a:t>
            </a:r>
            <a:r>
              <a:rPr lang="en-US" u="none" strike="noStrike" dirty="0">
                <a:effectLst/>
                <a:latin typeface="Arial" panose="020B0604020202020204" pitchFamily="34" charset="0"/>
                <a:ea typeface="Arial" panose="020B0604020202020204" pitchFamily="34" charset="0"/>
              </a:rPr>
              <a:t>anniversary of the 2004 tsunami and engaging children and youth,</a:t>
            </a:r>
            <a:endParaRPr lang="en-ID" u="none" strike="noStrike"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Arial" panose="020B0604020202020204" pitchFamily="34" charset="0"/>
              <a:buChar char="●"/>
            </a:pPr>
            <a:r>
              <a:rPr lang="en-US" u="none" strike="noStrike" dirty="0">
                <a:effectLst/>
                <a:latin typeface="Arial" panose="020B0604020202020204" pitchFamily="34" charset="0"/>
                <a:ea typeface="Arial" panose="020B0604020202020204" pitchFamily="34" charset="0"/>
              </a:rPr>
              <a:t>the Asia Pacific Ministerial Conference on DRR and the Africa Regional Platform on DRR, </a:t>
            </a:r>
            <a:endParaRPr lang="en-ID" u="none" strike="noStrike"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1200"/>
              </a:spcAft>
              <a:buFont typeface="Arial" panose="020B0604020202020204" pitchFamily="34" charset="0"/>
              <a:buChar char="●"/>
            </a:pPr>
            <a:r>
              <a:rPr lang="en-US" u="none" strike="noStrike" dirty="0">
                <a:effectLst/>
                <a:latin typeface="Arial" panose="020B0604020202020204" pitchFamily="34" charset="0"/>
                <a:ea typeface="Arial" panose="020B0604020202020204" pitchFamily="34" charset="0"/>
              </a:rPr>
              <a:t>Global Exhibition bringing the story of eyewitness survivors, progress since 2004, art and hope for a resilient future, schools and community dialogues, youth advocates, engagement and #</a:t>
            </a:r>
            <a:r>
              <a:rPr lang="en-US" u="none" strike="noStrike" dirty="0" err="1">
                <a:effectLst/>
                <a:latin typeface="Arial" panose="020B0604020202020204" pitchFamily="34" charset="0"/>
                <a:ea typeface="Arial" panose="020B0604020202020204" pitchFamily="34" charset="0"/>
              </a:rPr>
              <a:t>GetToHighGround</a:t>
            </a:r>
            <a:r>
              <a:rPr lang="en-US" u="none" strike="noStrike" dirty="0">
                <a:effectLst/>
                <a:latin typeface="Arial" panose="020B0604020202020204" pitchFamily="34" charset="0"/>
                <a:ea typeface="Arial" panose="020B0604020202020204" pitchFamily="34" charset="0"/>
              </a:rPr>
              <a:t> activations.</a:t>
            </a:r>
            <a:endParaRPr lang="en-ID" u="none" strike="noStrike" dirty="0">
              <a:effectLst/>
              <a:latin typeface="Times New Roman" panose="02020603050405020304" pitchFamily="18" charset="0"/>
              <a:ea typeface="Times New Roman" panose="02020603050405020304" pitchFamily="18" charset="0"/>
            </a:endParaRPr>
          </a:p>
          <a:p>
            <a:r>
              <a:rPr lang="en-US" b="1" dirty="0">
                <a:effectLst/>
                <a:latin typeface="Arial" panose="020B0604020202020204" pitchFamily="34" charset="0"/>
                <a:ea typeface="Arial" panose="020B0604020202020204" pitchFamily="34" charset="0"/>
              </a:rPr>
              <a:t>Further Welcomes</a:t>
            </a:r>
            <a:r>
              <a:rPr lang="en-US" dirty="0">
                <a:effectLst/>
                <a:latin typeface="Arial" panose="020B0604020202020204" pitchFamily="34" charset="0"/>
                <a:ea typeface="Arial" panose="020B0604020202020204" pitchFamily="34" charset="0"/>
              </a:rPr>
              <a:t> other activities planned by the UNDRR,  encompassing the Global media engagement on tsunami documentaries, innovative tools, games and stories for reduction (Stop Disasters Game), Social and Digital Activation toolkit with social cards, customizable cards, videos, dedicated WTAD webpage, Video collaboration UNESCO IOC and  reinforcing interlinkages with Early Warning for All Initiative,</a:t>
            </a:r>
            <a:r>
              <a:rPr lang="en-ID" sz="1100" dirty="0">
                <a:effectLst/>
              </a:rPr>
              <a:t> </a:t>
            </a:r>
            <a:endParaRPr lang="en-US" sz="1100" dirty="0"/>
          </a:p>
        </p:txBody>
      </p:sp>
      <p:sp>
        <p:nvSpPr>
          <p:cNvPr id="3" name="Title 2">
            <a:extLst>
              <a:ext uri="{FF2B5EF4-FFF2-40B4-BE49-F238E27FC236}">
                <a16:creationId xmlns:a16="http://schemas.microsoft.com/office/drawing/2014/main" id="{56CA7031-27CD-87FD-19E3-5BFABA021816}"/>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160248476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38C9C-9235-FCC6-9A3A-80524DB217D9}"/>
              </a:ext>
            </a:extLst>
          </p:cNvPr>
          <p:cNvSpPr>
            <a:spLocks noGrp="1"/>
          </p:cNvSpPr>
          <p:nvPr>
            <p:ph idx="1"/>
          </p:nvPr>
        </p:nvSpPr>
        <p:spPr/>
        <p:txBody>
          <a:bodyPr/>
          <a:lstStyle/>
          <a:p>
            <a:pPr>
              <a:lnSpc>
                <a:spcPct val="107000"/>
              </a:lnSpc>
              <a:spcAft>
                <a:spcPts val="800"/>
              </a:spcAft>
            </a:pPr>
            <a:r>
              <a:rPr lang="en-US" sz="1800" b="1" dirty="0">
                <a:effectLst/>
                <a:latin typeface="Arial" panose="020B0604020202020204" pitchFamily="34" charset="0"/>
                <a:ea typeface="Arial" panose="020B0604020202020204" pitchFamily="34" charset="0"/>
              </a:rPr>
              <a:t>Creating Conversations / Dialogues on challenging issues to attract greater stakeholder engagements (vulnerable groups and social integration)</a:t>
            </a:r>
            <a:endParaRPr lang="en-ID"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Arial" panose="020B0604020202020204" pitchFamily="34" charset="0"/>
              </a:rPr>
              <a:t>Notes</a:t>
            </a:r>
            <a:r>
              <a:rPr lang="en-US" sz="1800" dirty="0">
                <a:effectLst/>
                <a:latin typeface="Arial" panose="020B0604020202020204" pitchFamily="34" charset="0"/>
                <a:ea typeface="Arial" panose="020B0604020202020204" pitchFamily="34" charset="0"/>
              </a:rPr>
              <a:t> the importance of creating dialogues on challenging issues to attract greater stakeholder engagements (vulnerable groups), and social integration and technical support needed to bridge and facilitate effective engagement and social integration </a:t>
            </a:r>
            <a:endParaRPr lang="en-US" dirty="0"/>
          </a:p>
        </p:txBody>
      </p:sp>
      <p:sp>
        <p:nvSpPr>
          <p:cNvPr id="3" name="Title 2">
            <a:extLst>
              <a:ext uri="{FF2B5EF4-FFF2-40B4-BE49-F238E27FC236}">
                <a16:creationId xmlns:a16="http://schemas.microsoft.com/office/drawing/2014/main" id="{56CA7031-27CD-87FD-19E3-5BFABA021816}"/>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369926189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38C9C-9235-FCC6-9A3A-80524DB217D9}"/>
              </a:ext>
            </a:extLst>
          </p:cNvPr>
          <p:cNvSpPr>
            <a:spLocks noGrp="1"/>
          </p:cNvSpPr>
          <p:nvPr>
            <p:ph idx="1"/>
          </p:nvPr>
        </p:nvSpPr>
        <p:spPr/>
        <p:txBody>
          <a:bodyPr/>
          <a:lstStyle/>
          <a:p>
            <a:pPr algn="just">
              <a:lnSpc>
                <a:spcPct val="115000"/>
              </a:lnSpc>
              <a:spcAft>
                <a:spcPts val="1000"/>
              </a:spcAft>
            </a:pPr>
            <a:r>
              <a:rPr lang="en-US" sz="1800" b="1" dirty="0">
                <a:solidFill>
                  <a:schemeClr val="tx1"/>
                </a:solidFill>
                <a:effectLst/>
                <a:latin typeface="Arial" panose="020B0604020202020204" pitchFamily="34" charset="0"/>
                <a:ea typeface="Arial" panose="020B0604020202020204" pitchFamily="34" charset="0"/>
              </a:rPr>
              <a:t>Recommendations to TOWS-WG TT DMP</a:t>
            </a:r>
            <a:r>
              <a:rPr lang="en-US" sz="1800" dirty="0">
                <a:solidFill>
                  <a:schemeClr val="tx1"/>
                </a:solidFill>
                <a:effectLst/>
                <a:latin typeface="Arial" panose="020B0604020202020204" pitchFamily="34" charset="0"/>
                <a:ea typeface="Calibri" panose="020F0502020204030204" pitchFamily="34" charset="0"/>
              </a:rPr>
              <a:t>:</a:t>
            </a:r>
            <a:endParaRPr lang="en-ID" sz="1800" dirty="0">
              <a:solidFill>
                <a:schemeClr val="tx1"/>
              </a:solidFill>
              <a:effectLst/>
              <a:latin typeface="Calibri" panose="020F0502020204030204" pitchFamily="34" charset="0"/>
              <a:ea typeface="Calibri" panose="020F0502020204030204" pitchFamily="34" charset="0"/>
            </a:endParaRPr>
          </a:p>
          <a:p>
            <a:pPr marL="342900" lvl="0" indent="-342900" algn="just">
              <a:lnSpc>
                <a:spcPct val="115000"/>
              </a:lnSpc>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TT DMP to further investigate requirements and methods to warn people with disabilities and underserved communities, especially given WTAD objective 2023 “fighting inequality for a resilient future”.</a:t>
            </a:r>
            <a:endParaRPr lang="en-ID" sz="1800" dirty="0">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TT DMP take action now to upgrade NTWC competency training framework from a Pacific to global approach and include competency training for Tsunami Warning Focal Points (TWFPs) in the framework given their key role in tsunami warnings.</a:t>
            </a:r>
            <a:endParaRPr lang="en-ID" sz="1800" dirty="0">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56CA7031-27CD-87FD-19E3-5BFABA021816}"/>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339700467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8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C64445-FD0F-BD4E-696C-4E730FA4B1F6}"/>
              </a:ext>
            </a:extLst>
          </p:cNvPr>
          <p:cNvSpPr>
            <a:spLocks noGrp="1"/>
          </p:cNvSpPr>
          <p:nvPr>
            <p:ph type="title"/>
          </p:nvPr>
        </p:nvSpPr>
        <p:spPr/>
        <p:txBody>
          <a:bodyPr/>
          <a:lstStyle/>
          <a:p>
            <a:r>
              <a:rPr lang="en-US" dirty="0"/>
              <a:t>TTDMP Members</a:t>
            </a:r>
          </a:p>
        </p:txBody>
      </p:sp>
      <p:graphicFrame>
        <p:nvGraphicFramePr>
          <p:cNvPr id="7" name="Content Placeholder 3">
            <a:extLst>
              <a:ext uri="{FF2B5EF4-FFF2-40B4-BE49-F238E27FC236}">
                <a16:creationId xmlns:a16="http://schemas.microsoft.com/office/drawing/2014/main" id="{C07168CB-2F0D-7404-D0DC-68E354B63C14}"/>
              </a:ext>
            </a:extLst>
          </p:cNvPr>
          <p:cNvGraphicFramePr>
            <a:graphicFrameLocks noGrp="1"/>
          </p:cNvGraphicFramePr>
          <p:nvPr>
            <p:ph idx="1"/>
            <p:extLst>
              <p:ext uri="{D42A27DB-BD31-4B8C-83A1-F6EECF244321}">
                <p14:modId xmlns:p14="http://schemas.microsoft.com/office/powerpoint/2010/main" val="3270995183"/>
              </p:ext>
            </p:extLst>
          </p:nvPr>
        </p:nvGraphicFramePr>
        <p:xfrm>
          <a:off x="689610" y="1335422"/>
          <a:ext cx="9368790" cy="4288137"/>
        </p:xfrm>
        <a:graphic>
          <a:graphicData uri="http://schemas.openxmlformats.org/drawingml/2006/table">
            <a:tbl>
              <a:tblPr firstRow="1" firstCol="1" bandRow="1">
                <a:tableStyleId>{00A15C55-8517-42AA-B614-E9B94910E393}</a:tableStyleId>
              </a:tblPr>
              <a:tblGrid>
                <a:gridCol w="1939290">
                  <a:extLst>
                    <a:ext uri="{9D8B030D-6E8A-4147-A177-3AD203B41FA5}">
                      <a16:colId xmlns:a16="http://schemas.microsoft.com/office/drawing/2014/main" val="20000"/>
                    </a:ext>
                  </a:extLst>
                </a:gridCol>
                <a:gridCol w="1280160">
                  <a:extLst>
                    <a:ext uri="{9D8B030D-6E8A-4147-A177-3AD203B41FA5}">
                      <a16:colId xmlns:a16="http://schemas.microsoft.com/office/drawing/2014/main" val="1210523172"/>
                    </a:ext>
                  </a:extLst>
                </a:gridCol>
                <a:gridCol w="2114550">
                  <a:extLst>
                    <a:ext uri="{9D8B030D-6E8A-4147-A177-3AD203B41FA5}">
                      <a16:colId xmlns:a16="http://schemas.microsoft.com/office/drawing/2014/main" val="2571361225"/>
                    </a:ext>
                  </a:extLst>
                </a:gridCol>
                <a:gridCol w="4034790">
                  <a:extLst>
                    <a:ext uri="{9D8B030D-6E8A-4147-A177-3AD203B41FA5}">
                      <a16:colId xmlns:a16="http://schemas.microsoft.com/office/drawing/2014/main" val="20001"/>
                    </a:ext>
                  </a:extLst>
                </a:gridCol>
              </a:tblGrid>
              <a:tr h="32219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charset="0"/>
                          <a:ea typeface="Arial" charset="0"/>
                        </a:rPr>
                        <a:t>NAME</a:t>
                      </a:r>
                    </a:p>
                  </a:txBody>
                  <a:tcPr marL="68580" marR="68580" marT="0" marB="0" anchor="ctr"/>
                </a:tc>
                <a:tc>
                  <a:txBody>
                    <a:bodyPr/>
                    <a:lstStyle/>
                    <a:p>
                      <a:pPr>
                        <a:lnSpc>
                          <a:spcPct val="115000"/>
                        </a:lnSpc>
                        <a:spcAft>
                          <a:spcPts val="0"/>
                        </a:spcAft>
                      </a:pPr>
                      <a:r>
                        <a:rPr lang="en-US" sz="1200" dirty="0">
                          <a:effectLst/>
                          <a:latin typeface="Arial" charset="0"/>
                          <a:ea typeface="Arial" charset="0"/>
                        </a:rPr>
                        <a:t>COUNTRY</a:t>
                      </a:r>
                    </a:p>
                  </a:txBody>
                  <a:tcPr marL="68580" marR="68580" marT="0" marB="0" anchor="ctr"/>
                </a:tc>
                <a:tc>
                  <a:txBody>
                    <a:bodyPr/>
                    <a:lstStyle/>
                    <a:p>
                      <a:pPr>
                        <a:lnSpc>
                          <a:spcPct val="115000"/>
                        </a:lnSpc>
                        <a:spcAft>
                          <a:spcPts val="0"/>
                        </a:spcAft>
                      </a:pPr>
                      <a:r>
                        <a:rPr lang="en-US" sz="1200" dirty="0">
                          <a:effectLst/>
                          <a:latin typeface="Arial" charset="0"/>
                          <a:ea typeface="Arial" charset="0"/>
                        </a:rPr>
                        <a:t>ORGANIZATION</a:t>
                      </a:r>
                    </a:p>
                  </a:txBody>
                  <a:tcPr marL="68580" marR="68580" marT="0" marB="0" anchor="ctr"/>
                </a:tc>
                <a:tc>
                  <a:txBody>
                    <a:bodyPr/>
                    <a:lstStyle/>
                    <a:p>
                      <a:pPr>
                        <a:lnSpc>
                          <a:spcPct val="115000"/>
                        </a:lnSpc>
                        <a:spcAft>
                          <a:spcPts val="0"/>
                        </a:spcAft>
                      </a:pPr>
                      <a:r>
                        <a:rPr lang="en-US" sz="1200" dirty="0">
                          <a:effectLst/>
                        </a:rPr>
                        <a:t>REGION / ROLE IN TTDMP</a:t>
                      </a:r>
                      <a:endParaRPr lang="en-US" sz="1200" dirty="0">
                        <a:effectLst/>
                        <a:latin typeface="Arial" charset="0"/>
                        <a:ea typeface="Arial" charset="0"/>
                      </a:endParaRPr>
                    </a:p>
                  </a:txBody>
                  <a:tcPr marL="68580" marR="68580" marT="0" marB="0" anchor="ctr"/>
                </a:tc>
                <a:extLst>
                  <a:ext uri="{0D108BD9-81ED-4DB2-BD59-A6C34878D82A}">
                    <a16:rowId xmlns:a16="http://schemas.microsoft.com/office/drawing/2014/main" val="10000"/>
                  </a:ext>
                </a:extLst>
              </a:tr>
              <a:tr h="276422">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err="1">
                          <a:effectLst/>
                        </a:rPr>
                        <a:t>Harkunti</a:t>
                      </a:r>
                      <a:r>
                        <a:rPr lang="en-US" sz="1200" dirty="0">
                          <a:effectLst/>
                        </a:rPr>
                        <a:t> Pertiwi </a:t>
                      </a:r>
                      <a:r>
                        <a:rPr lang="en-US" sz="1200" dirty="0" err="1">
                          <a:effectLst/>
                        </a:rPr>
                        <a:t>Rahayu</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Indonesia</a:t>
                      </a:r>
                    </a:p>
                  </a:txBody>
                  <a:tcPr marL="68580" marR="68580" marT="0" marB="0"/>
                </a:tc>
                <a:tc>
                  <a:txBody>
                    <a:bodyPr/>
                    <a:lstStyle/>
                    <a:p>
                      <a:pPr>
                        <a:lnSpc>
                          <a:spcPct val="115000"/>
                        </a:lnSpc>
                        <a:spcAft>
                          <a:spcPts val="0"/>
                        </a:spcAft>
                      </a:pPr>
                      <a:r>
                        <a:rPr lang="en-US" sz="1200" dirty="0">
                          <a:effectLst/>
                          <a:latin typeface="Arial" charset="0"/>
                          <a:ea typeface="Arial" charset="0"/>
                        </a:rPr>
                        <a:t>ITB</a:t>
                      </a:r>
                    </a:p>
                  </a:txBody>
                  <a:tcPr marL="68580" marR="68580" marT="0" marB="0"/>
                </a:tc>
                <a:tc>
                  <a:txBody>
                    <a:bodyPr/>
                    <a:lstStyle/>
                    <a:p>
                      <a:pPr>
                        <a:lnSpc>
                          <a:spcPct val="115000"/>
                        </a:lnSpc>
                        <a:spcAft>
                          <a:spcPts val="0"/>
                        </a:spcAft>
                      </a:pPr>
                      <a:r>
                        <a:rPr lang="en-US" sz="1200" dirty="0">
                          <a:effectLst/>
                          <a:latin typeface="Arial" charset="0"/>
                          <a:ea typeface="Arial" charset="0"/>
                        </a:rPr>
                        <a:t>ICG/IOTWMS (Chair)</a:t>
                      </a:r>
                    </a:p>
                  </a:txBody>
                  <a:tcPr marL="68580" marR="68580" marT="0" marB="0"/>
                </a:tc>
                <a:extLst>
                  <a:ext uri="{0D108BD9-81ED-4DB2-BD59-A6C34878D82A}">
                    <a16:rowId xmlns:a16="http://schemas.microsoft.com/office/drawing/2014/main" val="1731673131"/>
                  </a:ext>
                </a:extLst>
              </a:tr>
              <a:tr h="285886">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Denis Chang Seng</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France</a:t>
                      </a:r>
                    </a:p>
                  </a:txBody>
                  <a:tcPr marL="68580" marR="68580" marT="0" marB="0"/>
                </a:tc>
                <a:tc>
                  <a:txBody>
                    <a:bodyPr/>
                    <a:lstStyle/>
                    <a:p>
                      <a:pPr>
                        <a:lnSpc>
                          <a:spcPct val="115000"/>
                        </a:lnSpc>
                        <a:spcAft>
                          <a:spcPts val="0"/>
                        </a:spcAft>
                      </a:pPr>
                      <a:r>
                        <a:rPr lang="en-US" sz="1200" dirty="0">
                          <a:effectLst/>
                          <a:latin typeface="Arial" charset="0"/>
                          <a:ea typeface="Arial" charset="0"/>
                        </a:rPr>
                        <a:t>UNESCO IOC</a:t>
                      </a:r>
                    </a:p>
                  </a:txBody>
                  <a:tcPr marL="68580" marR="68580" marT="0" marB="0"/>
                </a:tc>
                <a:tc>
                  <a:txBody>
                    <a:bodyPr/>
                    <a:lstStyle/>
                    <a:p>
                      <a:pPr>
                        <a:lnSpc>
                          <a:spcPct val="115000"/>
                        </a:lnSpc>
                        <a:spcAft>
                          <a:spcPts val="0"/>
                        </a:spcAft>
                      </a:pPr>
                      <a:r>
                        <a:rPr lang="en-US" sz="1200" dirty="0">
                          <a:effectLst/>
                          <a:latin typeface="Arial" charset="0"/>
                          <a:ea typeface="Arial" charset="0"/>
                        </a:rPr>
                        <a:t>NEAMTIC, ICG/NEAMTWS (Technical Secretary)</a:t>
                      </a:r>
                    </a:p>
                  </a:txBody>
                  <a:tcPr marL="68580" marR="68580" marT="0" marB="0"/>
                </a:tc>
                <a:extLst>
                  <a:ext uri="{0D108BD9-81ED-4DB2-BD59-A6C34878D82A}">
                    <a16:rowId xmlns:a16="http://schemas.microsoft.com/office/drawing/2014/main" val="419109004"/>
                  </a:ext>
                </a:extLst>
              </a:tr>
              <a:tr h="264280">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err="1">
                          <a:effectLst/>
                        </a:rPr>
                        <a:t>Ardito</a:t>
                      </a:r>
                      <a:r>
                        <a:rPr lang="en-US" sz="1200" dirty="0">
                          <a:effectLst/>
                        </a:rPr>
                        <a:t> M. </a:t>
                      </a:r>
                      <a:r>
                        <a:rPr lang="en-US" sz="1200" dirty="0" err="1">
                          <a:effectLst/>
                        </a:rPr>
                        <a:t>Kodijat</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Indonesia</a:t>
                      </a:r>
                    </a:p>
                  </a:txBody>
                  <a:tcPr marL="68580" marR="68580" marT="0" marB="0"/>
                </a:tc>
                <a:tc>
                  <a:txBody>
                    <a:bodyPr/>
                    <a:lstStyle/>
                    <a:p>
                      <a:pPr>
                        <a:lnSpc>
                          <a:spcPct val="115000"/>
                        </a:lnSpc>
                        <a:spcAft>
                          <a:spcPts val="0"/>
                        </a:spcAft>
                      </a:pPr>
                      <a:r>
                        <a:rPr lang="en-US" sz="1200" dirty="0">
                          <a:effectLst/>
                          <a:latin typeface="Arial" charset="0"/>
                          <a:ea typeface="Arial" charset="0"/>
                        </a:rPr>
                        <a:t>UNESCO Jakarta</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IOTIC, ICG/IOTWS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3851647889"/>
                  </a:ext>
                </a:extLst>
              </a:tr>
              <a:tr h="245819">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Laura Kong</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USA</a:t>
                      </a:r>
                    </a:p>
                  </a:txBody>
                  <a:tcPr marL="68580" marR="68580" marT="0" marB="0"/>
                </a:tc>
                <a:tc>
                  <a:txBody>
                    <a:bodyPr/>
                    <a:lstStyle/>
                    <a:p>
                      <a:pPr>
                        <a:lnSpc>
                          <a:spcPct val="115000"/>
                        </a:lnSpc>
                        <a:spcAft>
                          <a:spcPts val="0"/>
                        </a:spcAft>
                      </a:pPr>
                      <a:r>
                        <a:rPr lang="en-US" sz="1200" dirty="0">
                          <a:effectLst/>
                          <a:latin typeface="Arial" charset="0"/>
                          <a:ea typeface="Arial" charset="0"/>
                        </a:rPr>
                        <a:t>NOAA</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rPr>
                        <a:t>ITIC, ICG/PTWS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526184745"/>
                  </a:ext>
                </a:extLst>
              </a:tr>
              <a:tr h="269230">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a:solidFill>
                            <a:schemeClr val="lt1"/>
                          </a:solidFill>
                          <a:effectLst/>
                          <a:latin typeface="+mn-lt"/>
                          <a:ea typeface="+mn-ea"/>
                          <a:cs typeface="+mn-cs"/>
                          <a:sym typeface="Arial"/>
                        </a:rPr>
                        <a:t>Ashleigh </a:t>
                      </a:r>
                      <a:r>
                        <a:rPr lang="en-ID" sz="1200" b="1" i="0" u="none" strike="noStrike" cap="none" dirty="0" err="1">
                          <a:solidFill>
                            <a:schemeClr val="lt1"/>
                          </a:solidFill>
                          <a:effectLst/>
                          <a:latin typeface="+mn-lt"/>
                          <a:ea typeface="+mn-ea"/>
                          <a:cs typeface="+mn-cs"/>
                          <a:sym typeface="Arial"/>
                        </a:rPr>
                        <a:t>Fromont</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a:lnSpc>
                          <a:spcPct val="115000"/>
                        </a:lnSpc>
                        <a:spcAft>
                          <a:spcPts val="0"/>
                        </a:spcAft>
                      </a:pPr>
                      <a:r>
                        <a:rPr lang="en-US" sz="1200" dirty="0">
                          <a:effectLst/>
                          <a:latin typeface="Arial" charset="0"/>
                          <a:ea typeface="Arial" charset="0"/>
                        </a:rPr>
                        <a:t>New Zealand</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NEMA</a:t>
                      </a:r>
                    </a:p>
                  </a:txBody>
                  <a:tcPr marL="68580" marR="68580" marT="0" marB="0"/>
                </a:tc>
                <a:tc>
                  <a:txBody>
                    <a:bodyPr/>
                    <a:lstStyle/>
                    <a:p>
                      <a:pPr>
                        <a:lnSpc>
                          <a:spcPct val="115000"/>
                        </a:lnSpc>
                        <a:spcAft>
                          <a:spcPts val="0"/>
                        </a:spcAft>
                      </a:pPr>
                      <a:r>
                        <a:rPr lang="en-US" sz="1200" dirty="0">
                          <a:effectLst/>
                        </a:rPr>
                        <a:t>ICG/PTWS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3488344938"/>
                  </a:ext>
                </a:extLst>
              </a:tr>
              <a:tr h="304347">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err="1">
                          <a:solidFill>
                            <a:schemeClr val="lt1"/>
                          </a:solidFill>
                          <a:effectLst/>
                          <a:latin typeface="+mn-lt"/>
                          <a:ea typeface="+mn-ea"/>
                          <a:cs typeface="+mn-cs"/>
                          <a:sym typeface="Arial"/>
                        </a:rPr>
                        <a:t>Marinos</a:t>
                      </a:r>
                      <a:r>
                        <a:rPr lang="en-ID" sz="1200" b="1" i="0" u="none" strike="noStrike" cap="none" dirty="0">
                          <a:solidFill>
                            <a:schemeClr val="lt1"/>
                          </a:solidFill>
                          <a:effectLst/>
                          <a:latin typeface="+mn-lt"/>
                          <a:ea typeface="+mn-ea"/>
                          <a:cs typeface="+mn-cs"/>
                          <a:sym typeface="Arial"/>
                        </a:rPr>
                        <a:t> </a:t>
                      </a:r>
                      <a:r>
                        <a:rPr lang="en-ID" sz="1200" b="1" i="0" u="none" strike="noStrike" cap="none" dirty="0" err="1">
                          <a:solidFill>
                            <a:schemeClr val="lt1"/>
                          </a:solidFill>
                          <a:effectLst/>
                          <a:latin typeface="+mn-lt"/>
                          <a:ea typeface="+mn-ea"/>
                          <a:cs typeface="+mn-cs"/>
                          <a:sym typeface="Arial"/>
                        </a:rPr>
                        <a:t>Champalakis</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a:lnSpc>
                          <a:spcPct val="115000"/>
                        </a:lnSpc>
                        <a:spcAft>
                          <a:spcPts val="0"/>
                        </a:spcAft>
                      </a:pPr>
                      <a:r>
                        <a:rPr lang="en-US" sz="1200" dirty="0">
                          <a:effectLst/>
                          <a:latin typeface="Arial" charset="0"/>
                          <a:ea typeface="Arial" charset="0"/>
                        </a:rPr>
                        <a:t>Greece</a:t>
                      </a:r>
                    </a:p>
                  </a:txBody>
                  <a:tcPr marL="68580" marR="68580" marT="0" marB="0"/>
                </a:tc>
                <a:tc>
                  <a:txBody>
                    <a:bodyPr/>
                    <a:lstStyle/>
                    <a:p>
                      <a:pPr>
                        <a:lnSpc>
                          <a:spcPct val="115000"/>
                        </a:lnSpc>
                        <a:spcAft>
                          <a:spcPts val="0"/>
                        </a:spcAft>
                      </a:pPr>
                      <a:r>
                        <a:rPr lang="en-US" sz="1200" b="0" i="0" u="none" strike="noStrike" cap="none" dirty="0">
                          <a:solidFill>
                            <a:schemeClr val="dk1"/>
                          </a:solidFill>
                          <a:effectLst/>
                          <a:latin typeface="Arial" charset="0"/>
                          <a:ea typeface="+mn-ea"/>
                          <a:cs typeface="+mn-cs"/>
                          <a:sym typeface="Arial"/>
                        </a:rPr>
                        <a:t>NOA</a:t>
                      </a:r>
                    </a:p>
                  </a:txBody>
                  <a:tcPr marL="68580" marR="68580" marT="0" marB="0"/>
                </a:tc>
                <a:tc>
                  <a:txBody>
                    <a:bodyPr/>
                    <a:lstStyle/>
                    <a:p>
                      <a:pPr>
                        <a:lnSpc>
                          <a:spcPct val="115000"/>
                        </a:lnSpc>
                        <a:spcAft>
                          <a:spcPts val="0"/>
                        </a:spcAft>
                      </a:pPr>
                      <a:r>
                        <a:rPr lang="en-US" sz="1200" dirty="0">
                          <a:effectLst/>
                          <a:latin typeface="Arial" charset="0"/>
                          <a:ea typeface="Arial" charset="0"/>
                        </a:rPr>
                        <a:t>ICG/NEAMTWS </a:t>
                      </a:r>
                    </a:p>
                  </a:txBody>
                  <a:tcPr marL="68580" marR="68580" marT="0" marB="0"/>
                </a:tc>
                <a:extLst>
                  <a:ext uri="{0D108BD9-81ED-4DB2-BD59-A6C34878D82A}">
                    <a16:rowId xmlns:a16="http://schemas.microsoft.com/office/drawing/2014/main" val="3343169870"/>
                  </a:ext>
                </a:extLst>
              </a:tr>
              <a:tr h="236520">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a:solidFill>
                            <a:schemeClr val="lt1"/>
                          </a:solidFill>
                          <a:effectLst/>
                          <a:latin typeface="+mn-lt"/>
                          <a:ea typeface="+mn-ea"/>
                          <a:cs typeface="+mn-cs"/>
                          <a:sym typeface="Arial"/>
                        </a:rPr>
                        <a:t>Ignacio Aguirre </a:t>
                      </a:r>
                      <a:r>
                        <a:rPr lang="en-ID" sz="1200" b="1" i="0" u="none" strike="noStrike" cap="none" dirty="0" err="1">
                          <a:solidFill>
                            <a:schemeClr val="lt1"/>
                          </a:solidFill>
                          <a:effectLst/>
                          <a:latin typeface="+mn-lt"/>
                          <a:ea typeface="+mn-ea"/>
                          <a:cs typeface="+mn-cs"/>
                          <a:sym typeface="Arial"/>
                        </a:rPr>
                        <a:t>Ayerbe</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dirty="0">
                          <a:effectLst/>
                          <a:latin typeface="Arial" charset="0"/>
                          <a:ea typeface="Arial" charset="0"/>
                        </a:rPr>
                        <a:t>Spain</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IH Cantabria</a:t>
                      </a:r>
                    </a:p>
                  </a:txBody>
                  <a:tcPr marL="68580" marR="68580" marT="0" marB="0"/>
                </a:tc>
                <a:tc>
                  <a:txBody>
                    <a:bodyPr/>
                    <a:lstStyle/>
                    <a:p>
                      <a:pPr>
                        <a:lnSpc>
                          <a:spcPct val="115000"/>
                        </a:lnSpc>
                        <a:spcAft>
                          <a:spcPts val="0"/>
                        </a:spcAft>
                      </a:pPr>
                      <a:r>
                        <a:rPr lang="en-US" sz="1200" dirty="0">
                          <a:effectLst/>
                          <a:latin typeface="Arial" charset="0"/>
                          <a:ea typeface="Arial" charset="0"/>
                        </a:rPr>
                        <a:t>ICG/NEAMTWS </a:t>
                      </a:r>
                    </a:p>
                  </a:txBody>
                  <a:tcPr marL="68580" marR="68580" marT="0" marB="0"/>
                </a:tc>
                <a:extLst>
                  <a:ext uri="{0D108BD9-81ED-4DB2-BD59-A6C34878D82A}">
                    <a16:rowId xmlns:a16="http://schemas.microsoft.com/office/drawing/2014/main" val="3882594340"/>
                  </a:ext>
                </a:extLst>
              </a:tr>
              <a:tr h="266824">
                <a:tc>
                  <a:txBody>
                    <a:bodyPr/>
                    <a:lstStyle/>
                    <a:p>
                      <a:pPr>
                        <a:lnSpc>
                          <a:spcPct val="115000"/>
                        </a:lnSpc>
                        <a:spcAft>
                          <a:spcPts val="0"/>
                        </a:spcAft>
                      </a:pPr>
                      <a:r>
                        <a:rPr lang="en-US" sz="1200" dirty="0">
                          <a:effectLst/>
                        </a:rPr>
                        <a:t>Alison Brome</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Caribbean</a:t>
                      </a:r>
                    </a:p>
                  </a:txBody>
                  <a:tcPr marL="68580" marR="68580" marT="0" marB="0"/>
                </a:tc>
                <a:tc>
                  <a:txBody>
                    <a:bodyPr/>
                    <a:lstStyle/>
                    <a:p>
                      <a:pPr>
                        <a:lnSpc>
                          <a:spcPct val="115000"/>
                        </a:lnSpc>
                        <a:spcAft>
                          <a:spcPts val="0"/>
                        </a:spcAft>
                      </a:pPr>
                      <a:r>
                        <a:rPr lang="en-US" sz="1200" dirty="0">
                          <a:effectLst/>
                          <a:latin typeface="Arial" charset="0"/>
                          <a:ea typeface="Arial" charset="0"/>
                        </a:rPr>
                        <a:t>CTIC</a:t>
                      </a:r>
                    </a:p>
                  </a:txBody>
                  <a:tcPr marL="68580" marR="68580" marT="0" marB="0"/>
                </a:tc>
                <a:tc>
                  <a:txBody>
                    <a:bodyPr/>
                    <a:lstStyle/>
                    <a:p>
                      <a:pPr>
                        <a:lnSpc>
                          <a:spcPct val="115000"/>
                        </a:lnSpc>
                        <a:spcAft>
                          <a:spcPts val="0"/>
                        </a:spcAft>
                      </a:pPr>
                      <a:r>
                        <a:rPr lang="en-US" sz="1200" dirty="0">
                          <a:effectLst/>
                        </a:rPr>
                        <a:t>CTIC, ICG/CARIBE-EWS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0001"/>
                  </a:ext>
                </a:extLst>
              </a:tr>
              <a:tr h="412429">
                <a:tc>
                  <a:txBody>
                    <a:bodyPr/>
                    <a:lstStyle/>
                    <a:p>
                      <a:pPr>
                        <a:lnSpc>
                          <a:spcPct val="115000"/>
                        </a:lnSpc>
                        <a:spcAft>
                          <a:spcPts val="0"/>
                        </a:spcAft>
                      </a:pPr>
                      <a:r>
                        <a:rPr lang="en-US" sz="1200" dirty="0">
                          <a:effectLst/>
                        </a:rPr>
                        <a:t>Silvia </a:t>
                      </a:r>
                      <a:r>
                        <a:rPr lang="en-US" sz="1200" dirty="0" err="1">
                          <a:effectLst/>
                        </a:rPr>
                        <a:t>Chacón</a:t>
                      </a:r>
                      <a:endParaRPr lang="en-US" sz="1200" dirty="0">
                        <a:effectLst/>
                        <a:latin typeface="Arial" charset="0"/>
                        <a:ea typeface="Arial" charset="0"/>
                      </a:endParaRPr>
                    </a:p>
                  </a:txBody>
                  <a:tcPr marL="68580" marR="68580" marT="0" marB="0"/>
                </a:tc>
                <a:tc>
                  <a:txBody>
                    <a:bodyPr/>
                    <a:lstStyle/>
                    <a:p>
                      <a:pPr>
                        <a:lnSpc>
                          <a:spcPct val="115000"/>
                        </a:lnSpc>
                        <a:spcAft>
                          <a:spcPts val="0"/>
                        </a:spcAft>
                      </a:pPr>
                      <a:r>
                        <a:rPr lang="en-US" sz="1200" dirty="0">
                          <a:effectLst/>
                          <a:latin typeface="Arial" charset="0"/>
                          <a:ea typeface="Arial" charset="0"/>
                        </a:rPr>
                        <a:t>Costa Rica</a:t>
                      </a:r>
                    </a:p>
                  </a:txBody>
                  <a:tcPr marL="68580" marR="68580" marT="0" marB="0"/>
                </a:tc>
                <a:tc>
                  <a:txBody>
                    <a:bodyPr/>
                    <a:lstStyle/>
                    <a:p>
                      <a:pPr>
                        <a:lnSpc>
                          <a:spcPct val="115000"/>
                        </a:lnSpc>
                        <a:spcAft>
                          <a:spcPts val="0"/>
                        </a:spcAft>
                      </a:pPr>
                      <a:r>
                        <a:rPr lang="en-US" sz="1200" dirty="0">
                          <a:effectLst/>
                          <a:latin typeface="Arial" charset="0"/>
                          <a:ea typeface="Arial" charset="0"/>
                        </a:rPr>
                        <a:t>National Tsunami Monitoring System</a:t>
                      </a:r>
                    </a:p>
                  </a:txBody>
                  <a:tcPr marL="68580" marR="68580" marT="0" marB="0"/>
                </a:tc>
                <a:tc>
                  <a:txBody>
                    <a:bodyPr/>
                    <a:lstStyle/>
                    <a:p>
                      <a:pPr>
                        <a:lnSpc>
                          <a:spcPct val="115000"/>
                        </a:lnSpc>
                        <a:spcAft>
                          <a:spcPts val="0"/>
                        </a:spcAft>
                      </a:pPr>
                      <a:r>
                        <a:rPr lang="en-US" sz="1200" dirty="0">
                          <a:effectLst/>
                        </a:rPr>
                        <a:t>ICG/CARIBE-EWS</a:t>
                      </a: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0011"/>
                  </a:ext>
                </a:extLst>
              </a:tr>
              <a:tr h="274669">
                <a:tc gridSpan="4">
                  <a:txBody>
                    <a:bodyPr/>
                    <a:lstStyle/>
                    <a:p>
                      <a:pPr>
                        <a:lnSpc>
                          <a:spcPct val="115000"/>
                        </a:lnSpc>
                        <a:spcAft>
                          <a:spcPts val="0"/>
                        </a:spcAft>
                      </a:pPr>
                      <a:r>
                        <a:rPr lang="en-US" sz="1200" dirty="0">
                          <a:effectLst/>
                          <a:latin typeface="Arial" charset="0"/>
                          <a:ea typeface="Arial" charset="0"/>
                        </a:rPr>
                        <a:t>OBSERVERS</a:t>
                      </a:r>
                    </a:p>
                  </a:txBody>
                  <a:tcPr marL="68580" marR="68580" marT="0" marB="0" anchor="ctr"/>
                </a:tc>
                <a:tc hMerge="1">
                  <a:txBody>
                    <a:bodyPr/>
                    <a:lstStyle/>
                    <a:p>
                      <a:pPr>
                        <a:lnSpc>
                          <a:spcPct val="115000"/>
                        </a:lnSpc>
                        <a:spcAft>
                          <a:spcPts val="0"/>
                        </a:spcAft>
                      </a:pPr>
                      <a:endParaRPr lang="en-US" sz="1200" dirty="0">
                        <a:effectLst/>
                        <a:latin typeface="Arial" charset="0"/>
                        <a:ea typeface="Arial" charset="0"/>
                      </a:endParaRPr>
                    </a:p>
                  </a:txBody>
                  <a:tcPr marL="68580" marR="68580" marT="0" marB="0"/>
                </a:tc>
                <a:tc hMerge="1">
                  <a:txBody>
                    <a:bodyPr/>
                    <a:lstStyle/>
                    <a:p>
                      <a:pPr>
                        <a:lnSpc>
                          <a:spcPct val="115000"/>
                        </a:lnSpc>
                        <a:spcAft>
                          <a:spcPts val="0"/>
                        </a:spcAft>
                      </a:pPr>
                      <a:endParaRPr lang="en-US" sz="1200" dirty="0">
                        <a:effectLst/>
                        <a:latin typeface="Arial" charset="0"/>
                        <a:ea typeface="Arial" charset="0"/>
                      </a:endParaRPr>
                    </a:p>
                  </a:txBody>
                  <a:tcPr marL="68580" marR="68580" marT="0" marB="0"/>
                </a:tc>
                <a:tc hMerge="1">
                  <a:txBody>
                    <a:bodyPr/>
                    <a:lstStyle/>
                    <a:p>
                      <a:pPr>
                        <a:lnSpc>
                          <a:spcPct val="115000"/>
                        </a:lnSpc>
                        <a:spcAft>
                          <a:spcPts val="0"/>
                        </a:spcAft>
                      </a:pPr>
                      <a:endParaRPr lang="en-US" sz="1200" dirty="0">
                        <a:effectLst/>
                        <a:latin typeface="Arial" charset="0"/>
                        <a:ea typeface="Arial" charset="0"/>
                      </a:endParaRPr>
                    </a:p>
                  </a:txBody>
                  <a:tcPr marL="68580" marR="68580" marT="0" marB="0"/>
                </a:tc>
                <a:extLst>
                  <a:ext uri="{0D108BD9-81ED-4DB2-BD59-A6C34878D82A}">
                    <a16:rowId xmlns:a16="http://schemas.microsoft.com/office/drawing/2014/main" val="10012"/>
                  </a:ext>
                </a:extLst>
              </a:tr>
              <a:tr h="374581">
                <a:tc>
                  <a:txBody>
                    <a:bodyPr/>
                    <a:lstStyle/>
                    <a:p>
                      <a:pPr marR="0" algn="l" rtl="0">
                        <a:lnSpc>
                          <a:spcPct val="115000"/>
                        </a:lnSpc>
                        <a:spcBef>
                          <a:spcPts val="0"/>
                        </a:spcBef>
                        <a:spcAft>
                          <a:spcPts val="0"/>
                        </a:spcAft>
                        <a:buClr>
                          <a:srgbClr val="000000"/>
                        </a:buClr>
                        <a:buFont typeface="Arial"/>
                      </a:pPr>
                      <a:r>
                        <a:rPr lang="en-ID" sz="1200" b="1" i="0" u="none" strike="noStrike" cap="none" dirty="0">
                          <a:solidFill>
                            <a:schemeClr val="lt1"/>
                          </a:solidFill>
                          <a:effectLst/>
                          <a:latin typeface="+mn-lt"/>
                          <a:ea typeface="+mn-ea"/>
                          <a:cs typeface="+mn-cs"/>
                          <a:sym typeface="Arial"/>
                        </a:rPr>
                        <a:t>Rosalind Cook</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Geneva</a:t>
                      </a:r>
                    </a:p>
                  </a:txBody>
                  <a:tcPr marL="68580" marR="68580" marT="0" marB="0"/>
                </a:tc>
                <a:tc>
                  <a:txBody>
                    <a:bodyPr/>
                    <a:lstStyle/>
                    <a:p>
                      <a:pPr>
                        <a:lnSpc>
                          <a:spcPct val="115000"/>
                        </a:lnSpc>
                        <a:spcAft>
                          <a:spcPts val="0"/>
                        </a:spcAft>
                      </a:pPr>
                      <a:r>
                        <a:rPr lang="en-US" sz="1200" dirty="0">
                          <a:effectLst/>
                          <a:latin typeface="Arial" charset="0"/>
                          <a:ea typeface="Arial" charset="0"/>
                        </a:rPr>
                        <a:t>UNDRR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mn-lt"/>
                          <a:ea typeface="+mn-ea"/>
                          <a:cs typeface="+mn-cs"/>
                          <a:sym typeface="Arial"/>
                        </a:rPr>
                        <a:t>Head Campaigns and Community Unit, UN Office for DRR</a:t>
                      </a:r>
                    </a:p>
                  </a:txBody>
                  <a:tcPr marL="68580" marR="68580" marT="0" marB="0"/>
                </a:tc>
                <a:extLst>
                  <a:ext uri="{0D108BD9-81ED-4DB2-BD59-A6C34878D82A}">
                    <a16:rowId xmlns:a16="http://schemas.microsoft.com/office/drawing/2014/main" val="10013"/>
                  </a:ext>
                </a:extLst>
              </a:tr>
              <a:tr h="272765">
                <a:tc>
                  <a:txBody>
                    <a:bodyPr/>
                    <a:lstStyle/>
                    <a:p>
                      <a:pPr marR="0" algn="l" rtl="0">
                        <a:lnSpc>
                          <a:spcPct val="115000"/>
                        </a:lnSpc>
                        <a:spcBef>
                          <a:spcPts val="0"/>
                        </a:spcBef>
                        <a:spcAft>
                          <a:spcPts val="0"/>
                        </a:spcAft>
                        <a:buClr>
                          <a:srgbClr val="000000"/>
                        </a:buClr>
                        <a:buFont typeface="Arial"/>
                      </a:pPr>
                      <a:r>
                        <a:rPr lang="en-ID" sz="1200" b="1" i="0" u="none" strike="noStrike" cap="none" dirty="0">
                          <a:solidFill>
                            <a:schemeClr val="lt1"/>
                          </a:solidFill>
                          <a:effectLst/>
                          <a:latin typeface="+mn-lt"/>
                          <a:ea typeface="+mn-ea"/>
                          <a:cs typeface="+mn-cs"/>
                          <a:sym typeface="Arial"/>
                        </a:rPr>
                        <a:t>Sarah Grimes</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Geneva</a:t>
                      </a:r>
                    </a:p>
                  </a:txBody>
                  <a:tcPr marL="68580" marR="68580" marT="0" marB="0"/>
                </a:tc>
                <a:tc>
                  <a:txBody>
                    <a:bodyPr/>
                    <a:lstStyle/>
                    <a:p>
                      <a:pPr marR="0" algn="l" rtl="0">
                        <a:lnSpc>
                          <a:spcPct val="115000"/>
                        </a:lnSpc>
                        <a:spcBef>
                          <a:spcPts val="0"/>
                        </a:spcBef>
                        <a:spcAft>
                          <a:spcPts val="0"/>
                        </a:spcAft>
                        <a:buClr>
                          <a:srgbClr val="000000"/>
                        </a:buClr>
                        <a:buFont typeface="Arial"/>
                      </a:pPr>
                      <a:r>
                        <a:rPr lang="en-US" sz="1200" b="0" i="0" u="none" strike="noStrike" cap="none" dirty="0">
                          <a:solidFill>
                            <a:schemeClr val="dk1"/>
                          </a:solidFill>
                          <a:effectLst/>
                          <a:latin typeface="Arial" charset="0"/>
                          <a:ea typeface="Arial" charset="0"/>
                          <a:cs typeface="+mn-cs"/>
                          <a:sym typeface="Arial"/>
                        </a:rPr>
                        <a:t>WMO</a:t>
                      </a:r>
                    </a:p>
                  </a:txBody>
                  <a:tcPr marL="68580" marR="68580" marT="0" marB="0"/>
                </a:tc>
                <a:tc>
                  <a:txBody>
                    <a:bodyPr/>
                    <a:lstStyle/>
                    <a:p>
                      <a:pPr marR="0" algn="l" rtl="0">
                        <a:lnSpc>
                          <a:spcPct val="100000"/>
                        </a:lnSpc>
                        <a:spcBef>
                          <a:spcPts val="0"/>
                        </a:spcBef>
                        <a:spcAft>
                          <a:spcPts val="0"/>
                        </a:spcAft>
                        <a:buClr>
                          <a:srgbClr val="000000"/>
                        </a:buClr>
                        <a:buFont typeface="Arial"/>
                      </a:pPr>
                      <a:r>
                        <a:rPr lang="en-ID" sz="1200" b="0" i="0" u="none" strike="noStrike" cap="none" dirty="0">
                          <a:solidFill>
                            <a:schemeClr val="dk1"/>
                          </a:solidFill>
                          <a:effectLst/>
                          <a:latin typeface="+mn-lt"/>
                          <a:ea typeface="+mn-ea"/>
                          <a:cs typeface="+mn-cs"/>
                          <a:sym typeface="Arial"/>
                        </a:rPr>
                        <a:t>Head, Marine Services Division</a:t>
                      </a:r>
                    </a:p>
                  </a:txBody>
                  <a:tcPr marL="68580" marR="68580" marT="0" marB="0"/>
                </a:tc>
                <a:extLst>
                  <a:ext uri="{0D108BD9-81ED-4DB2-BD59-A6C34878D82A}">
                    <a16:rowId xmlns:a16="http://schemas.microsoft.com/office/drawing/2014/main" val="10014"/>
                  </a:ext>
                </a:extLst>
              </a:tr>
              <a:tr h="280936">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1" i="0" u="none" strike="noStrike" cap="none" dirty="0" err="1">
                          <a:solidFill>
                            <a:schemeClr val="lt1"/>
                          </a:solidFill>
                          <a:effectLst/>
                          <a:latin typeface="+mn-lt"/>
                          <a:ea typeface="+mn-ea"/>
                          <a:cs typeface="+mn-cs"/>
                          <a:sym typeface="Arial"/>
                        </a:rPr>
                        <a:t>Derya</a:t>
                      </a:r>
                      <a:r>
                        <a:rPr lang="en-ID" sz="1200" b="1" i="0" u="none" strike="noStrike" cap="none" dirty="0">
                          <a:solidFill>
                            <a:schemeClr val="lt1"/>
                          </a:solidFill>
                          <a:effectLst/>
                          <a:latin typeface="+mn-lt"/>
                          <a:ea typeface="+mn-ea"/>
                          <a:cs typeface="+mn-cs"/>
                          <a:sym typeface="Arial"/>
                        </a:rPr>
                        <a:t> </a:t>
                      </a:r>
                      <a:r>
                        <a:rPr lang="en-ID" sz="1200" b="1" i="0" u="none" strike="noStrike" cap="none" dirty="0" err="1">
                          <a:solidFill>
                            <a:schemeClr val="lt1"/>
                          </a:solidFill>
                          <a:effectLst/>
                          <a:latin typeface="+mn-lt"/>
                          <a:ea typeface="+mn-ea"/>
                          <a:cs typeface="+mn-cs"/>
                          <a:sym typeface="Arial"/>
                        </a:rPr>
                        <a:t>Vennin</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marR="0" algn="l" rtl="0">
                        <a:lnSpc>
                          <a:spcPct val="115000"/>
                        </a:lnSpc>
                        <a:spcBef>
                          <a:spcPts val="0"/>
                        </a:spcBef>
                        <a:spcAft>
                          <a:spcPts val="0"/>
                        </a:spcAft>
                        <a:buClr>
                          <a:srgbClr val="000000"/>
                        </a:buClr>
                        <a:buFont typeface="Arial"/>
                      </a:pPr>
                      <a:r>
                        <a:rPr lang="en-US" sz="1200" b="0" i="0" u="none" strike="noStrike" cap="none" dirty="0">
                          <a:solidFill>
                            <a:schemeClr val="dk1"/>
                          </a:solidFill>
                          <a:effectLst/>
                          <a:latin typeface="Arial" charset="0"/>
                          <a:ea typeface="Arial" charset="0"/>
                          <a:cs typeface="+mn-cs"/>
                          <a:sym typeface="Arial"/>
                        </a:rPr>
                        <a:t>France</a:t>
                      </a:r>
                    </a:p>
                  </a:txBody>
                  <a:tcPr marL="68580" marR="68580" marT="0" marB="0"/>
                </a:tc>
                <a:tc>
                  <a:txBody>
                    <a:bodyPr/>
                    <a:lstStyle/>
                    <a:p>
                      <a:pPr marR="0" algn="l" rtl="0">
                        <a:lnSpc>
                          <a:spcPct val="115000"/>
                        </a:lnSpc>
                        <a:spcBef>
                          <a:spcPts val="0"/>
                        </a:spcBef>
                        <a:spcAft>
                          <a:spcPts val="0"/>
                        </a:spcAft>
                        <a:buClr>
                          <a:srgbClr val="000000"/>
                        </a:buClr>
                        <a:buFont typeface="Arial"/>
                      </a:pPr>
                      <a:r>
                        <a:rPr lang="en-US" sz="1200" b="0" i="0" u="none" strike="noStrike" cap="none" dirty="0">
                          <a:solidFill>
                            <a:schemeClr val="dk1"/>
                          </a:solidFill>
                          <a:effectLst/>
                          <a:latin typeface="Arial" charset="0"/>
                          <a:ea typeface="Arial" charset="0"/>
                          <a:cs typeface="+mn-cs"/>
                          <a:sym typeface="Arial"/>
                        </a:rPr>
                        <a:t>UNESCO IOC</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sz="1200" b="0" i="0" u="none" strike="noStrike" cap="none" dirty="0" err="1">
                          <a:solidFill>
                            <a:schemeClr val="dk1"/>
                          </a:solidFill>
                          <a:effectLst/>
                          <a:latin typeface="+mn-lt"/>
                          <a:ea typeface="+mn-ea"/>
                          <a:cs typeface="+mn-cs"/>
                          <a:sym typeface="Arial"/>
                        </a:rPr>
                        <a:t>CoastWave</a:t>
                      </a:r>
                      <a:r>
                        <a:rPr lang="en-ID" sz="1200" b="0" i="0" u="none" strike="noStrike" cap="none" dirty="0">
                          <a:solidFill>
                            <a:schemeClr val="dk1"/>
                          </a:solidFill>
                          <a:effectLst/>
                          <a:latin typeface="+mn-lt"/>
                          <a:ea typeface="+mn-ea"/>
                          <a:cs typeface="+mn-cs"/>
                          <a:sym typeface="Arial"/>
                        </a:rPr>
                        <a:t> Project</a:t>
                      </a:r>
                    </a:p>
                  </a:txBody>
                  <a:tcPr marL="68580" marR="68580" marT="0" marB="0"/>
                </a:tc>
                <a:extLst>
                  <a:ext uri="{0D108BD9-81ED-4DB2-BD59-A6C34878D82A}">
                    <a16:rowId xmlns:a16="http://schemas.microsoft.com/office/drawing/2014/main" val="10015"/>
                  </a:ext>
                </a:extLst>
              </a:tr>
              <a:tr h="201237">
                <a:tc>
                  <a:txBody>
                    <a:bodyPr/>
                    <a:lstStyle/>
                    <a:p>
                      <a:r>
                        <a:rPr lang="en-ID" sz="1200" b="1" i="0" u="none" strike="noStrike" cap="none" dirty="0">
                          <a:solidFill>
                            <a:schemeClr val="lt1"/>
                          </a:solidFill>
                          <a:effectLst/>
                          <a:latin typeface="+mn-lt"/>
                          <a:ea typeface="+mn-ea"/>
                          <a:cs typeface="+mn-cs"/>
                          <a:sym typeface="Arial"/>
                        </a:rPr>
                        <a:t>Prof Amr </a:t>
                      </a:r>
                      <a:r>
                        <a:rPr lang="en-ID" sz="1200" b="1" i="0" u="none" strike="noStrike" cap="none" dirty="0" err="1">
                          <a:solidFill>
                            <a:schemeClr val="lt1"/>
                          </a:solidFill>
                          <a:effectLst/>
                          <a:latin typeface="+mn-lt"/>
                          <a:ea typeface="+mn-ea"/>
                          <a:cs typeface="+mn-cs"/>
                          <a:sym typeface="Arial"/>
                        </a:rPr>
                        <a:t>Hamouda</a:t>
                      </a:r>
                      <a:endParaRPr lang="en-ID" sz="1200" b="1" i="0" u="none" strike="noStrike" cap="none" dirty="0">
                        <a:solidFill>
                          <a:schemeClr val="lt1"/>
                        </a:solidFill>
                        <a:effectLst/>
                        <a:latin typeface="+mn-lt"/>
                        <a:ea typeface="+mn-ea"/>
                        <a:cs typeface="+mn-cs"/>
                        <a:sym typeface="Arial"/>
                      </a:endParaRPr>
                    </a:p>
                  </a:txBody>
                  <a:tcPr marL="68580" marR="68580" marT="0" marB="0"/>
                </a:tc>
                <a:tc>
                  <a:txBody>
                    <a:bodyPr/>
                    <a:lstStyle/>
                    <a:p>
                      <a:pPr marR="0" algn="l" rtl="0">
                        <a:lnSpc>
                          <a:spcPct val="115000"/>
                        </a:lnSpc>
                        <a:spcBef>
                          <a:spcPts val="0"/>
                        </a:spcBef>
                        <a:spcAft>
                          <a:spcPts val="0"/>
                        </a:spcAft>
                        <a:buClr>
                          <a:srgbClr val="000000"/>
                        </a:buClr>
                        <a:buFont typeface="Arial"/>
                      </a:pPr>
                      <a:r>
                        <a:rPr lang="en-US" sz="1200" b="0" i="0" u="none" strike="noStrike" cap="none" dirty="0">
                          <a:solidFill>
                            <a:schemeClr val="dk1"/>
                          </a:solidFill>
                          <a:effectLst/>
                          <a:latin typeface="Arial" charset="0"/>
                          <a:ea typeface="Arial" charset="0"/>
                          <a:cs typeface="+mn-cs"/>
                          <a:sym typeface="Arial"/>
                        </a:rPr>
                        <a:t>Egypt</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D" sz="1200" b="0" i="0" u="none" strike="noStrike" cap="none" dirty="0">
                          <a:solidFill>
                            <a:schemeClr val="dk1"/>
                          </a:solidFill>
                          <a:effectLst/>
                          <a:latin typeface="Arial" charset="0"/>
                          <a:ea typeface="+mn-ea"/>
                          <a:cs typeface="+mn-cs"/>
                          <a:sym typeface="Arial"/>
                        </a:rPr>
                        <a:t>NIOF</a:t>
                      </a:r>
                    </a:p>
                  </a:txBody>
                  <a:tcPr marL="68580" marR="68580" marT="0" marB="0"/>
                </a:tc>
                <a:tc>
                  <a:txBody>
                    <a:bodyPr/>
                    <a:lstStyle/>
                    <a:p>
                      <a:r>
                        <a:rPr lang="en-ID" sz="1200" b="0" i="0" u="none" strike="noStrike" cap="none" dirty="0">
                          <a:solidFill>
                            <a:schemeClr val="dk1"/>
                          </a:solidFill>
                          <a:effectLst/>
                          <a:latin typeface="+mn-lt"/>
                          <a:ea typeface="+mn-ea"/>
                          <a:cs typeface="+mn-cs"/>
                          <a:sym typeface="Arial"/>
                        </a:rPr>
                        <a:t>ICG/NEAMTWS</a:t>
                      </a:r>
                    </a:p>
                  </a:txBody>
                  <a:tcPr marL="68580" marR="68580"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1189387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tanding in front of a large projector screen&#10;&#10;Description automatically generated">
            <a:extLst>
              <a:ext uri="{FF2B5EF4-FFF2-40B4-BE49-F238E27FC236}">
                <a16:creationId xmlns:a16="http://schemas.microsoft.com/office/drawing/2014/main" id="{0EAB7530-E434-A32A-5D7D-B0079ECF86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4630" y="1173004"/>
            <a:ext cx="6452233" cy="4839175"/>
          </a:xfrm>
        </p:spPr>
      </p:pic>
      <p:sp>
        <p:nvSpPr>
          <p:cNvPr id="3" name="Title 2">
            <a:extLst>
              <a:ext uri="{FF2B5EF4-FFF2-40B4-BE49-F238E27FC236}">
                <a16:creationId xmlns:a16="http://schemas.microsoft.com/office/drawing/2014/main" id="{5382385D-ACD0-057C-9408-C3A0FFABA38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5637694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6BB0F-8307-5455-7653-0AE4727440E9}"/>
              </a:ext>
            </a:extLst>
          </p:cNvPr>
          <p:cNvSpPr>
            <a:spLocks noGrp="1"/>
          </p:cNvSpPr>
          <p:nvPr>
            <p:ph type="title"/>
          </p:nvPr>
        </p:nvSpPr>
        <p:spPr>
          <a:xfrm>
            <a:off x="609600" y="-1"/>
            <a:ext cx="9688830" cy="1104899"/>
          </a:xfrm>
        </p:spPr>
        <p:txBody>
          <a:bodyPr/>
          <a:lstStyle/>
          <a:p>
            <a:r>
              <a:rPr lang="en-US" dirty="0"/>
              <a:t>Agenda of the Joint Meeting TTDMP &amp; TTTWO and Agenda of TTDMP</a:t>
            </a:r>
          </a:p>
        </p:txBody>
      </p:sp>
      <p:sp>
        <p:nvSpPr>
          <p:cNvPr id="5" name="テキスト ボックス 5">
            <a:extLst>
              <a:ext uri="{FF2B5EF4-FFF2-40B4-BE49-F238E27FC236}">
                <a16:creationId xmlns:a16="http://schemas.microsoft.com/office/drawing/2014/main" id="{F1849BDD-E82F-D579-4C30-99DED4E3ECCB}"/>
              </a:ext>
            </a:extLst>
          </p:cNvPr>
          <p:cNvSpPr txBox="1"/>
          <p:nvPr/>
        </p:nvSpPr>
        <p:spPr>
          <a:xfrm>
            <a:off x="440141" y="1994050"/>
            <a:ext cx="5126269" cy="4016484"/>
          </a:xfrm>
          <a:prstGeom prst="rect">
            <a:avLst/>
          </a:prstGeom>
          <a:noFill/>
          <a:ln>
            <a:solidFill>
              <a:schemeClr val="tx2"/>
            </a:solidFill>
          </a:ln>
        </p:spPr>
        <p:txBody>
          <a:bodyPr wrap="square">
            <a:spAutoFit/>
          </a:bodyPr>
          <a:lstStyle/>
          <a:p>
            <a:pPr marL="228600" indent="-228600">
              <a:buFont typeface="+mj-lt"/>
              <a:buAutoNum type="arabicPeriod"/>
            </a:pPr>
            <a:r>
              <a:rPr lang="en-US" altLang="ja-JP" sz="1500" i="0" u="none" strike="noStrike" baseline="0" dirty="0">
                <a:solidFill>
                  <a:srgbClr val="000000"/>
                </a:solidFill>
                <a:latin typeface="+mj-lt"/>
              </a:rPr>
              <a:t>Welcome &amp; Introductions </a:t>
            </a:r>
          </a:p>
          <a:p>
            <a:pPr marL="228600" indent="-228600">
              <a:buFont typeface="+mj-lt"/>
              <a:buAutoNum type="arabicPeriod"/>
            </a:pPr>
            <a:r>
              <a:rPr lang="fr-FR" altLang="ja-JP" sz="1500" i="0" u="none" strike="noStrike" baseline="0" dirty="0">
                <a:solidFill>
                  <a:srgbClr val="000000"/>
                </a:solidFill>
                <a:latin typeface="+mj-lt"/>
              </a:rPr>
              <a:t>Session Organisation </a:t>
            </a:r>
          </a:p>
          <a:p>
            <a:pPr marL="228600" indent="-228600">
              <a:buFont typeface="+mj-lt"/>
              <a:buAutoNum type="arabicPeriod"/>
            </a:pPr>
            <a:r>
              <a:rPr lang="en-US" altLang="ja-JP" sz="1500" i="0" strike="noStrike" baseline="0" dirty="0">
                <a:solidFill>
                  <a:srgbClr val="000000"/>
                </a:solidFill>
                <a:latin typeface="+mj-lt"/>
              </a:rPr>
              <a:t>Wave Exercises and Significant Tsunami Events in each ICG </a:t>
            </a:r>
          </a:p>
          <a:p>
            <a:pPr marL="228600" indent="-228600">
              <a:buFont typeface="+mj-lt"/>
              <a:buAutoNum type="arabicPeriod"/>
            </a:pPr>
            <a:r>
              <a:rPr lang="en-US" altLang="ja-JP" sz="1500" i="0" strike="noStrike" baseline="0" dirty="0">
                <a:solidFill>
                  <a:srgbClr val="000000"/>
                </a:solidFill>
                <a:latin typeface="+mj-lt"/>
              </a:rPr>
              <a:t>Planning for Ocean Decade </a:t>
            </a:r>
          </a:p>
          <a:p>
            <a:pPr marL="228600" indent="-228600">
              <a:buFont typeface="+mj-lt"/>
              <a:buAutoNum type="arabicPeriod"/>
            </a:pPr>
            <a:r>
              <a:rPr lang="en-US" altLang="ja-JP" sz="1500" i="0" strike="noStrike" baseline="0" dirty="0">
                <a:solidFill>
                  <a:srgbClr val="000000"/>
                </a:solidFill>
                <a:latin typeface="+mj-lt"/>
              </a:rPr>
              <a:t>Local Source SOPs </a:t>
            </a:r>
          </a:p>
          <a:p>
            <a:pPr marL="228600" indent="-228600">
              <a:buFont typeface="+mj-lt"/>
              <a:buAutoNum type="arabicPeriod"/>
            </a:pPr>
            <a:r>
              <a:rPr lang="en-US" altLang="ja-JP" sz="1500" i="0" strike="noStrike" baseline="0" dirty="0">
                <a:solidFill>
                  <a:srgbClr val="000000"/>
                </a:solidFill>
                <a:latin typeface="+mj-lt"/>
              </a:rPr>
              <a:t>Update on PTWS NTWC Competency Framework and Development of Global Framework </a:t>
            </a:r>
          </a:p>
          <a:p>
            <a:pPr marL="228600" indent="-228600">
              <a:buFont typeface="+mj-lt"/>
              <a:buAutoNum type="arabicPeriod"/>
            </a:pPr>
            <a:r>
              <a:rPr lang="en-US" altLang="ja-JP" sz="1500" i="0" u="none" strike="noStrike" baseline="0" dirty="0">
                <a:solidFill>
                  <a:srgbClr val="006DBE"/>
                </a:solidFill>
                <a:latin typeface="+mj-lt"/>
              </a:rPr>
              <a:t>Tsunami Glossary Update </a:t>
            </a:r>
          </a:p>
          <a:p>
            <a:pPr marL="228600" indent="-228600">
              <a:buFont typeface="+mj-lt"/>
              <a:buAutoNum type="arabicPeriod"/>
            </a:pPr>
            <a:r>
              <a:rPr lang="en-US" altLang="ja-JP" sz="1500" i="0" u="none" strike="noStrike" baseline="0" dirty="0">
                <a:solidFill>
                  <a:srgbClr val="006DBE"/>
                </a:solidFill>
                <a:latin typeface="+mj-lt"/>
              </a:rPr>
              <a:t>IUGG update 	</a:t>
            </a:r>
          </a:p>
          <a:p>
            <a:pPr marL="228600" indent="-228600">
              <a:buFont typeface="+mj-lt"/>
              <a:buAutoNum type="arabicPeriod"/>
            </a:pPr>
            <a:r>
              <a:rPr lang="en-US" altLang="ja-JP" sz="1500" i="0" u="none" strike="noStrike" baseline="0" dirty="0">
                <a:solidFill>
                  <a:srgbClr val="006DBE"/>
                </a:solidFill>
                <a:latin typeface="+mj-lt"/>
              </a:rPr>
              <a:t>Update UN Sec General “Early Warnings For All” Initiative </a:t>
            </a:r>
          </a:p>
          <a:p>
            <a:pPr marL="228600" indent="-228600">
              <a:buFont typeface="+mj-lt"/>
              <a:buAutoNum type="arabicPeriod"/>
            </a:pPr>
            <a:r>
              <a:rPr lang="en-US" altLang="ja-JP" sz="1500" i="0" strike="noStrike" baseline="0" dirty="0">
                <a:solidFill>
                  <a:srgbClr val="000000"/>
                </a:solidFill>
                <a:latin typeface="+mj-lt"/>
              </a:rPr>
              <a:t>Public Warning Systems - Galileo Emergency Warning Satellite Service (EWSS)</a:t>
            </a:r>
          </a:p>
          <a:p>
            <a:pPr marL="228600" indent="-228600">
              <a:buFont typeface="+mj-lt"/>
              <a:buAutoNum type="arabicPeriod"/>
            </a:pPr>
            <a:r>
              <a:rPr lang="en-US" altLang="ja-JP" sz="1500" i="0" u="none" strike="noStrike" baseline="0" dirty="0">
                <a:solidFill>
                  <a:srgbClr val="006DBE"/>
                </a:solidFill>
                <a:latin typeface="+mj-lt"/>
              </a:rPr>
              <a:t>Planning for WTAD 2024 	</a:t>
            </a:r>
          </a:p>
          <a:p>
            <a:pPr marL="228600" indent="-228600">
              <a:buFont typeface="+mj-lt"/>
              <a:buAutoNum type="arabicPeriod"/>
            </a:pPr>
            <a:r>
              <a:rPr lang="en-US" altLang="ja-JP" sz="1500" i="0" u="none" strike="noStrike" baseline="0" dirty="0">
                <a:solidFill>
                  <a:srgbClr val="006DBE"/>
                </a:solidFill>
                <a:latin typeface="+mj-lt"/>
              </a:rPr>
              <a:t>Update on Planning for the next Global Tsunami Symposium in Indonesia in November 2024 </a:t>
            </a:r>
            <a:r>
              <a:rPr lang="en-US" altLang="ja-JP" sz="1500" i="0" u="none" strike="noStrike" baseline="0" dirty="0">
                <a:solidFill>
                  <a:srgbClr val="000000"/>
                </a:solidFill>
                <a:latin typeface="+mj-lt"/>
              </a:rPr>
              <a:t>	</a:t>
            </a:r>
          </a:p>
        </p:txBody>
      </p:sp>
      <p:sp>
        <p:nvSpPr>
          <p:cNvPr id="6" name="テキスト ボックス 7">
            <a:extLst>
              <a:ext uri="{FF2B5EF4-FFF2-40B4-BE49-F238E27FC236}">
                <a16:creationId xmlns:a16="http://schemas.microsoft.com/office/drawing/2014/main" id="{B61A91F4-F77D-84C6-7902-4D47359205CF}"/>
              </a:ext>
            </a:extLst>
          </p:cNvPr>
          <p:cNvSpPr txBox="1"/>
          <p:nvPr/>
        </p:nvSpPr>
        <p:spPr>
          <a:xfrm>
            <a:off x="440140" y="1624718"/>
            <a:ext cx="5032612" cy="369332"/>
          </a:xfrm>
          <a:prstGeom prst="rect">
            <a:avLst/>
          </a:prstGeom>
          <a:noFill/>
        </p:spPr>
        <p:txBody>
          <a:bodyPr wrap="square">
            <a:spAutoFit/>
          </a:bodyPr>
          <a:lstStyle/>
          <a:p>
            <a:r>
              <a:rPr lang="en-US" altLang="ja-JP" b="1" dirty="0">
                <a:solidFill>
                  <a:srgbClr val="0067B4"/>
                </a:solidFill>
                <a:latin typeface="Arial"/>
                <a:cs typeface="Arial"/>
                <a:sym typeface="Arial"/>
              </a:rPr>
              <a:t>Day 1: Joint Meeting of TTWO &amp; TTDMP</a:t>
            </a:r>
            <a:endParaRPr lang="ja-JP" altLang="en-US" b="1" dirty="0">
              <a:solidFill>
                <a:srgbClr val="0067B4"/>
              </a:solidFill>
              <a:latin typeface="Arial"/>
              <a:cs typeface="Arial"/>
              <a:sym typeface="Arial"/>
            </a:endParaRPr>
          </a:p>
        </p:txBody>
      </p:sp>
      <p:sp>
        <p:nvSpPr>
          <p:cNvPr id="7" name="テキスト ボックス 8">
            <a:extLst>
              <a:ext uri="{FF2B5EF4-FFF2-40B4-BE49-F238E27FC236}">
                <a16:creationId xmlns:a16="http://schemas.microsoft.com/office/drawing/2014/main" id="{95E39A6D-8D36-B137-F2EB-9F414AF965EF}"/>
              </a:ext>
            </a:extLst>
          </p:cNvPr>
          <p:cNvSpPr txBox="1"/>
          <p:nvPr/>
        </p:nvSpPr>
        <p:spPr>
          <a:xfrm>
            <a:off x="6094410" y="1624718"/>
            <a:ext cx="5655859" cy="369332"/>
          </a:xfrm>
          <a:prstGeom prst="rect">
            <a:avLst/>
          </a:prstGeom>
          <a:noFill/>
        </p:spPr>
        <p:txBody>
          <a:bodyPr wrap="square">
            <a:spAutoFit/>
          </a:bodyPr>
          <a:lstStyle/>
          <a:p>
            <a:r>
              <a:rPr lang="en-US" altLang="ja-JP" b="1" dirty="0">
                <a:solidFill>
                  <a:srgbClr val="0067B4"/>
                </a:solidFill>
                <a:latin typeface="Arial"/>
                <a:cs typeface="Arial"/>
              </a:rPr>
              <a:t>Day 2: Meeting of TTDMP</a:t>
            </a:r>
            <a:endParaRPr lang="ja-JP" altLang="en-US" b="1" dirty="0">
              <a:solidFill>
                <a:srgbClr val="0067B4"/>
              </a:solidFill>
              <a:latin typeface="Arial"/>
              <a:cs typeface="Arial"/>
            </a:endParaRPr>
          </a:p>
        </p:txBody>
      </p:sp>
      <p:sp>
        <p:nvSpPr>
          <p:cNvPr id="8" name="テキスト ボックス 10">
            <a:extLst>
              <a:ext uri="{FF2B5EF4-FFF2-40B4-BE49-F238E27FC236}">
                <a16:creationId xmlns:a16="http://schemas.microsoft.com/office/drawing/2014/main" id="{56FD2F4C-B362-DE35-2F08-0DC95513607F}"/>
              </a:ext>
            </a:extLst>
          </p:cNvPr>
          <p:cNvSpPr txBox="1"/>
          <p:nvPr/>
        </p:nvSpPr>
        <p:spPr>
          <a:xfrm>
            <a:off x="6096000" y="1994050"/>
            <a:ext cx="5928360" cy="4016484"/>
          </a:xfrm>
          <a:prstGeom prst="rect">
            <a:avLst/>
          </a:prstGeom>
          <a:noFill/>
          <a:ln>
            <a:solidFill>
              <a:schemeClr val="tx2"/>
            </a:solidFill>
          </a:ln>
        </p:spPr>
        <p:txBody>
          <a:bodyPr wrap="square">
            <a:spAutoFit/>
          </a:bodyPr>
          <a:lstStyle/>
          <a:p>
            <a:pPr marL="342900" indent="-342900">
              <a:buFont typeface="+mj-lt"/>
              <a:buAutoNum type="arabicPeriod"/>
            </a:pPr>
            <a:r>
              <a:rPr lang="fr-FR" altLang="ja-JP" sz="1500" i="0" u="none" strike="noStrike" baseline="0" dirty="0">
                <a:solidFill>
                  <a:srgbClr val="000000"/>
                </a:solidFill>
                <a:latin typeface="+mj-lt"/>
              </a:rPr>
              <a:t>Session Organisation </a:t>
            </a:r>
            <a:endParaRPr lang="fr-FR" altLang="ja-JP" sz="1500" dirty="0">
              <a:latin typeface="+mj-lt"/>
            </a:endParaRPr>
          </a:p>
          <a:p>
            <a:pPr marL="342900" indent="-342900">
              <a:buFont typeface="+mj-lt"/>
              <a:buAutoNum type="arabicPeriod"/>
            </a:pPr>
            <a:r>
              <a:rPr lang="en-US" altLang="ja-JP" sz="1500" i="0" u="none" strike="noStrike" baseline="0" dirty="0">
                <a:solidFill>
                  <a:srgbClr val="000000"/>
                </a:solidFill>
                <a:latin typeface="+mj-lt"/>
              </a:rPr>
              <a:t>Discuss Outcomes of the joint Meeting TTWO &amp; TT DMP </a:t>
            </a:r>
          </a:p>
          <a:p>
            <a:pPr marL="342900" indent="-342900">
              <a:buFont typeface="+mj-lt"/>
              <a:buAutoNum type="arabicPeriod"/>
            </a:pPr>
            <a:r>
              <a:rPr lang="en-ID" sz="1500" dirty="0">
                <a:solidFill>
                  <a:srgbClr val="000000"/>
                </a:solidFill>
                <a:latin typeface="+mj-lt"/>
              </a:rPr>
              <a:t>Review Action Items</a:t>
            </a:r>
          </a:p>
          <a:p>
            <a:pPr marL="342900" indent="-342900">
              <a:buFont typeface="+mj-lt"/>
              <a:buAutoNum type="arabicPeriod"/>
            </a:pPr>
            <a:r>
              <a:rPr lang="en-ID" sz="1500" dirty="0">
                <a:solidFill>
                  <a:srgbClr val="000000"/>
                </a:solidFill>
                <a:latin typeface="+mj-lt"/>
              </a:rPr>
              <a:t>Tsunami Ready Implementation Status</a:t>
            </a:r>
          </a:p>
          <a:p>
            <a:pPr marL="342900" indent="-342900">
              <a:buFont typeface="+mj-lt"/>
              <a:buAutoNum type="arabicPeriod"/>
            </a:pPr>
            <a:r>
              <a:rPr lang="en-ID" sz="1500" dirty="0">
                <a:solidFill>
                  <a:srgbClr val="000000"/>
                </a:solidFill>
                <a:latin typeface="+mj-lt"/>
              </a:rPr>
              <a:t>Synergy with Local and National Resilient Programmes, including Tsunami and Critical Infrastructures, and ISO 22328-3 (Community-based Early Warning Systems for Tsunamis)</a:t>
            </a:r>
          </a:p>
          <a:p>
            <a:pPr marL="342900" indent="-342900">
              <a:buFont typeface="+mj-lt"/>
              <a:buAutoNum type="arabicPeriod"/>
            </a:pPr>
            <a:r>
              <a:rPr lang="en-ID" sz="1500" dirty="0">
                <a:solidFill>
                  <a:srgbClr val="000000"/>
                </a:solidFill>
                <a:latin typeface="+mj-lt"/>
              </a:rPr>
              <a:t>Education and World Tsunami Awareness Day 2023 and Planning for 2024</a:t>
            </a:r>
          </a:p>
          <a:p>
            <a:pPr marL="342900" indent="-342900">
              <a:buFont typeface="+mj-lt"/>
              <a:buAutoNum type="arabicPeriod"/>
            </a:pPr>
            <a:r>
              <a:rPr lang="en-ID" sz="1500" dirty="0">
                <a:solidFill>
                  <a:srgbClr val="000000"/>
                </a:solidFill>
                <a:latin typeface="+mj-lt"/>
              </a:rPr>
              <a:t>Creating Conversations / Dialogues on challenging issues to attract greater stakeholder engagements (vulnerable groups and social integration)</a:t>
            </a:r>
          </a:p>
          <a:p>
            <a:pPr marL="342900" indent="-342900">
              <a:buFont typeface="+mj-lt"/>
              <a:buAutoNum type="arabicPeriod"/>
            </a:pPr>
            <a:r>
              <a:rPr lang="en-ID" sz="1500" dirty="0">
                <a:solidFill>
                  <a:srgbClr val="000000"/>
                </a:solidFill>
                <a:latin typeface="+mj-lt"/>
              </a:rPr>
              <a:t>Discussion on Local Response Systems to Other Sources of Tsunamis (Volcanoes and </a:t>
            </a:r>
            <a:r>
              <a:rPr lang="en-ID" sz="1500" dirty="0" err="1">
                <a:solidFill>
                  <a:srgbClr val="000000"/>
                </a:solidFill>
                <a:latin typeface="+mj-lt"/>
              </a:rPr>
              <a:t>Meteo</a:t>
            </a:r>
            <a:r>
              <a:rPr lang="en-ID" sz="1500" dirty="0">
                <a:solidFill>
                  <a:srgbClr val="000000"/>
                </a:solidFill>
                <a:latin typeface="+mj-lt"/>
              </a:rPr>
              <a:t>- tsunamis)</a:t>
            </a:r>
          </a:p>
          <a:p>
            <a:pPr marL="342900" indent="-342900">
              <a:buFont typeface="+mj-lt"/>
              <a:buAutoNum type="arabicPeriod"/>
            </a:pPr>
            <a:r>
              <a:rPr lang="en-ID" sz="1500" dirty="0">
                <a:solidFill>
                  <a:srgbClr val="000000"/>
                </a:solidFill>
                <a:latin typeface="+mj-lt"/>
              </a:rPr>
              <a:t>Support for Ocean Decade Tsunami Programme Research &amp; Development Implementation Plan</a:t>
            </a:r>
          </a:p>
          <a:p>
            <a:pPr marL="342900" indent="-342900">
              <a:buFont typeface="+mj-lt"/>
              <a:buAutoNum type="arabicPeriod"/>
            </a:pPr>
            <a:r>
              <a:rPr lang="en-ID" sz="1500" dirty="0">
                <a:solidFill>
                  <a:srgbClr val="000000"/>
                </a:solidFill>
                <a:latin typeface="+mj-lt"/>
              </a:rPr>
              <a:t>Close of TT DMP Meeting</a:t>
            </a:r>
          </a:p>
        </p:txBody>
      </p:sp>
    </p:spTree>
    <p:extLst>
      <p:ext uri="{BB962C8B-B14F-4D97-AF65-F5344CB8AC3E}">
        <p14:creationId xmlns:p14="http://schemas.microsoft.com/office/powerpoint/2010/main" val="268691743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CD191-7F7C-4F1F-8F16-586E3B2A4EFE}"/>
              </a:ext>
            </a:extLst>
          </p:cNvPr>
          <p:cNvSpPr>
            <a:spLocks noGrp="1"/>
          </p:cNvSpPr>
          <p:nvPr>
            <p:ph idx="1"/>
          </p:nvPr>
        </p:nvSpPr>
        <p:spPr/>
        <p:txBody>
          <a:bodyPr/>
          <a:lstStyle/>
          <a:p>
            <a:pPr>
              <a:lnSpc>
                <a:spcPct val="107000"/>
              </a:lnSpc>
            </a:pPr>
            <a:r>
              <a:rPr lang="en-US" sz="2000" b="1" dirty="0">
                <a:effectLst/>
                <a:latin typeface="Arial" panose="020B0604020202020204" pitchFamily="34" charset="0"/>
                <a:ea typeface="Arial" panose="020B0604020202020204" pitchFamily="34" charset="0"/>
              </a:rPr>
              <a:t>Tsunami Glossary Update </a:t>
            </a:r>
            <a:endParaRPr lang="en-ID" sz="20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dirty="0">
                <a:effectLst/>
                <a:latin typeface="Arial" panose="020B0604020202020204" pitchFamily="34" charset="0"/>
                <a:ea typeface="Arial" panose="020B0604020202020204" pitchFamily="34" charset="0"/>
              </a:rPr>
              <a:t> </a:t>
            </a:r>
            <a:endParaRPr lang="en-ID"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dirty="0">
                <a:effectLst/>
                <a:latin typeface="Arial" panose="020B0604020202020204" pitchFamily="34" charset="0"/>
                <a:ea typeface="Arial" panose="020B0604020202020204" pitchFamily="34" charset="0"/>
              </a:rPr>
              <a:t>Notes</a:t>
            </a:r>
            <a:r>
              <a:rPr lang="en-US" sz="1800" dirty="0">
                <a:effectLst/>
                <a:latin typeface="Arial" panose="020B0604020202020204" pitchFamily="34" charset="0"/>
                <a:ea typeface="Arial" panose="020B0604020202020204" pitchFamily="34" charset="0"/>
              </a:rPr>
              <a:t> the progress achieved in the revision concerning the Tsunami Glossary 2023 (IOC/2008/TS/85 rev 5) concerning clarifying definitions (e.g., </a:t>
            </a:r>
            <a:r>
              <a:rPr lang="en-US" sz="1800" dirty="0" err="1">
                <a:effectLst/>
                <a:latin typeface="Arial" panose="020B0604020202020204" pitchFamily="34" charset="0"/>
                <a:ea typeface="Arial" panose="020B0604020202020204" pitchFamily="34" charset="0"/>
              </a:rPr>
              <a:t>meteotsunamis</a:t>
            </a:r>
            <a:r>
              <a:rPr lang="en-US" sz="1800" dirty="0">
                <a:effectLst/>
                <a:latin typeface="Arial" panose="020B0604020202020204" pitchFamily="34" charset="0"/>
                <a:ea typeface="Arial" panose="020B0604020202020204" pitchFamily="34" charset="0"/>
              </a:rPr>
              <a:t>, arrival time) and updates (e.g., global, regional, deadly tsunami maps, tables, tsunami service provider, edits, and simplifying), as well as addressing new terms, including Lamb Wave, Tsunami Ready Recognition </a:t>
            </a:r>
            <a:r>
              <a:rPr lang="en-US" sz="1800" dirty="0" err="1">
                <a:effectLst/>
                <a:latin typeface="Arial" panose="020B0604020202020204" pitchFamily="34" charset="0"/>
                <a:ea typeface="Arial" panose="020B0604020202020204" pitchFamily="34" charset="0"/>
              </a:rPr>
              <a:t>Programme</a:t>
            </a:r>
            <a:r>
              <a:rPr lang="en-US" sz="1800" dirty="0">
                <a:effectLst/>
                <a:latin typeface="Arial" panose="020B0604020202020204" pitchFamily="34" charset="0"/>
                <a:ea typeface="Arial" panose="020B0604020202020204" pitchFamily="34" charset="0"/>
              </a:rPr>
              <a:t>, and volcanic tsunamis, and that the IOC is working to finalize the layout for publishing in 2024,</a:t>
            </a:r>
            <a:endParaRPr lang="en-ID"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dirty="0">
                <a:effectLst/>
                <a:latin typeface="Arial" panose="020B0604020202020204" pitchFamily="34" charset="0"/>
                <a:ea typeface="Arial" panose="020B0604020202020204" pitchFamily="34" charset="0"/>
              </a:rPr>
              <a:t>Notes</a:t>
            </a:r>
            <a:r>
              <a:rPr lang="en-US" sz="1800" dirty="0">
                <a:effectLst/>
                <a:latin typeface="Arial" panose="020B0604020202020204" pitchFamily="34" charset="0"/>
                <a:ea typeface="Arial" panose="020B0604020202020204" pitchFamily="34" charset="0"/>
              </a:rPr>
              <a:t> the concerns of WMO on the definition of </a:t>
            </a:r>
            <a:r>
              <a:rPr lang="en-US" sz="1800" dirty="0" err="1">
                <a:effectLst/>
                <a:latin typeface="Arial" panose="020B0604020202020204" pitchFamily="34" charset="0"/>
                <a:ea typeface="Arial" panose="020B0604020202020204" pitchFamily="34" charset="0"/>
              </a:rPr>
              <a:t>meteotsunami</a:t>
            </a:r>
            <a:r>
              <a:rPr lang="en-US" sz="1800" dirty="0">
                <a:effectLst/>
                <a:latin typeface="Arial" panose="020B0604020202020204" pitchFamily="34" charset="0"/>
                <a:ea typeface="Arial" panose="020B0604020202020204" pitchFamily="34" charset="0"/>
              </a:rPr>
              <a:t>,</a:t>
            </a:r>
            <a:endParaRPr lang="en-ID"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Arial" panose="020B0604020202020204" pitchFamily="34" charset="0"/>
              </a:rPr>
              <a:t>Requests</a:t>
            </a:r>
            <a:r>
              <a:rPr lang="en-US" sz="1800" dirty="0">
                <a:effectLst/>
                <a:latin typeface="Arial" panose="020B0604020202020204" pitchFamily="34" charset="0"/>
                <a:ea typeface="Arial" panose="020B0604020202020204" pitchFamily="34" charset="0"/>
              </a:rPr>
              <a:t> the TT TWO </a:t>
            </a:r>
            <a:r>
              <a:rPr lang="en-US" sz="1800" i="1" dirty="0">
                <a:effectLst/>
                <a:latin typeface="Arial" panose="020B0604020202020204" pitchFamily="34" charset="0"/>
                <a:ea typeface="Arial" panose="020B0604020202020204" pitchFamily="34" charset="0"/>
              </a:rPr>
              <a:t>Ad Hoc</a:t>
            </a:r>
            <a:r>
              <a:rPr lang="en-US" sz="1800" dirty="0">
                <a:effectLst/>
                <a:latin typeface="Arial" panose="020B0604020202020204" pitchFamily="34" charset="0"/>
                <a:ea typeface="Arial" panose="020B0604020202020204" pitchFamily="34" charset="0"/>
              </a:rPr>
              <a:t> Team on </a:t>
            </a:r>
            <a:r>
              <a:rPr lang="en-US" sz="1800" dirty="0" err="1">
                <a:effectLst/>
                <a:latin typeface="Arial" panose="020B0604020202020204" pitchFamily="34" charset="0"/>
                <a:ea typeface="Arial" panose="020B0604020202020204" pitchFamily="34" charset="0"/>
              </a:rPr>
              <a:t>Meteotsunamis</a:t>
            </a:r>
            <a:r>
              <a:rPr lang="en-US" sz="1800" dirty="0">
                <a:effectLst/>
                <a:latin typeface="Arial" panose="020B0604020202020204" pitchFamily="34" charset="0"/>
                <a:ea typeface="Arial" panose="020B0604020202020204" pitchFamily="34" charset="0"/>
              </a:rPr>
              <a:t> in consultation with WMO to review the definition of </a:t>
            </a:r>
            <a:r>
              <a:rPr lang="en-US" sz="1800" dirty="0" err="1">
                <a:effectLst/>
                <a:latin typeface="Arial" panose="020B0604020202020204" pitchFamily="34" charset="0"/>
                <a:ea typeface="Arial" panose="020B0604020202020204" pitchFamily="34" charset="0"/>
              </a:rPr>
              <a:t>meteotsunami</a:t>
            </a:r>
            <a:r>
              <a:rPr lang="en-US" sz="1800" dirty="0">
                <a:effectLst/>
                <a:latin typeface="Arial" panose="020B0604020202020204" pitchFamily="34" charset="0"/>
                <a:ea typeface="Arial" panose="020B0604020202020204" pitchFamily="34" charset="0"/>
              </a:rPr>
              <a:t> for endorsement by TOWS-WG and consideration by the IOC/WMO JCB, taking into account the historical derivation and use of the term, any potential confusion with other existing products/services, and the public understanding of any associated warnings, with a view to updating the Tsunami Glossary before publication in 2024</a:t>
            </a:r>
            <a:endParaRPr lang="en-US" dirty="0"/>
          </a:p>
        </p:txBody>
      </p:sp>
      <p:sp>
        <p:nvSpPr>
          <p:cNvPr id="3" name="Title 2">
            <a:extLst>
              <a:ext uri="{FF2B5EF4-FFF2-40B4-BE49-F238E27FC236}">
                <a16:creationId xmlns:a16="http://schemas.microsoft.com/office/drawing/2014/main" id="{BBD6C9D2-7947-A6F4-962E-E8375F3181DA}"/>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104001887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43484-A6D9-25A8-1F73-F895E0462D20}"/>
              </a:ext>
            </a:extLst>
          </p:cNvPr>
          <p:cNvSpPr>
            <a:spLocks noGrp="1"/>
          </p:cNvSpPr>
          <p:nvPr>
            <p:ph idx="1"/>
          </p:nvPr>
        </p:nvSpPr>
        <p:spPr/>
        <p:txBody>
          <a:bodyPr/>
          <a:lstStyle/>
          <a:p>
            <a:r>
              <a:rPr lang="en-US" sz="1800" b="1" dirty="0">
                <a:effectLst/>
                <a:latin typeface="Arial" panose="020B0604020202020204" pitchFamily="34" charset="0"/>
                <a:ea typeface="Arial" panose="020B0604020202020204" pitchFamily="34" charset="0"/>
              </a:rPr>
              <a:t>IUGG update  </a:t>
            </a:r>
            <a:endParaRPr lang="en-ID"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Arial" panose="020B0604020202020204" pitchFamily="34" charset="0"/>
              </a:rPr>
              <a:t> </a:t>
            </a:r>
            <a:endParaRPr lang="en-ID"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Arial" panose="020B0604020202020204" pitchFamily="34" charset="0"/>
              </a:rPr>
              <a:t>Appreciates</a:t>
            </a:r>
            <a:r>
              <a:rPr lang="en-US" sz="1800" dirty="0">
                <a:effectLst/>
                <a:latin typeface="Arial" panose="020B0604020202020204" pitchFamily="34" charset="0"/>
                <a:ea typeface="Arial" panose="020B0604020202020204" pitchFamily="34" charset="0"/>
              </a:rPr>
              <a:t> the update on the IUGG meetings organized in 2023-2024,the participation of IUGG members in the work of the TOWS Working Group and on the </a:t>
            </a:r>
            <a:r>
              <a:rPr lang="en-US" sz="1800" dirty="0">
                <a:solidFill>
                  <a:srgbClr val="000000"/>
                </a:solidFill>
                <a:effectLst/>
                <a:latin typeface="Arial" panose="020B0604020202020204" pitchFamily="34" charset="0"/>
                <a:ea typeface="Arial" panose="020B0604020202020204" pitchFamily="34" charset="0"/>
              </a:rPr>
              <a:t>UN Ocean Decade Tsunami </a:t>
            </a:r>
            <a:r>
              <a:rPr lang="en-US" sz="1800" dirty="0" err="1">
                <a:solidFill>
                  <a:srgbClr val="000000"/>
                </a:solidFill>
                <a:effectLst/>
                <a:latin typeface="Arial" panose="020B0604020202020204" pitchFamily="34" charset="0"/>
                <a:ea typeface="Arial" panose="020B0604020202020204" pitchFamily="34" charset="0"/>
              </a:rPr>
              <a:t>Programme</a:t>
            </a:r>
            <a:r>
              <a:rPr lang="en-US" sz="1800" dirty="0">
                <a:solidFill>
                  <a:srgbClr val="000000"/>
                </a:solidFill>
                <a:effectLst/>
                <a:latin typeface="Arial" panose="020B0604020202020204" pitchFamily="34" charset="0"/>
                <a:ea typeface="Arial" panose="020B0604020202020204" pitchFamily="34" charset="0"/>
              </a:rPr>
              <a:t> Scientific Committee, </a:t>
            </a:r>
            <a:r>
              <a:rPr lang="en-US" sz="1800" dirty="0" err="1">
                <a:solidFill>
                  <a:srgbClr val="000000"/>
                </a:solidFill>
                <a:effectLst/>
                <a:latin typeface="Arial" panose="020B0604020202020204" pitchFamily="34" charset="0"/>
                <a:ea typeface="Arial" panose="020B0604020202020204" pitchFamily="34" charset="0"/>
              </a:rPr>
              <a:t>i</a:t>
            </a:r>
            <a:r>
              <a:rPr lang="en-US" sz="1800" dirty="0">
                <a:solidFill>
                  <a:srgbClr val="000000"/>
                </a:solidFill>
                <a:effectLst/>
                <a:latin typeface="Arial" panose="020B0604020202020204" pitchFamily="34" charset="0"/>
                <a:ea typeface="Arial" panose="020B0604020202020204" pitchFamily="34" charset="0"/>
              </a:rPr>
              <a:t>, collaborati</a:t>
            </a:r>
            <a:r>
              <a:rPr lang="en-US" sz="1800" dirty="0">
                <a:effectLst/>
                <a:latin typeface="Arial" panose="020B0604020202020204" pitchFamily="34" charset="0"/>
                <a:ea typeface="Arial" panose="020B0604020202020204" pitchFamily="34" charset="0"/>
              </a:rPr>
              <a:t>on in organizing the 8th Joint IOC ICG/PTWS - IUGG JTC Technical Workshop on Understanding and Lessons Learned from Tsunami Generated by the </a:t>
            </a:r>
            <a:r>
              <a:rPr lang="en-US" sz="1800" dirty="0" err="1">
                <a:effectLst/>
                <a:latin typeface="Arial" panose="020B0604020202020204" pitchFamily="34" charset="0"/>
                <a:ea typeface="Arial" panose="020B0604020202020204" pitchFamily="34" charset="0"/>
              </a:rPr>
              <a:t>Hunga</a:t>
            </a:r>
            <a:r>
              <a:rPr lang="en-US" sz="1800" dirty="0">
                <a:effectLst/>
                <a:latin typeface="Arial" panose="020B0604020202020204" pitchFamily="34" charset="0"/>
                <a:ea typeface="Arial" panose="020B0604020202020204" pitchFamily="34" charset="0"/>
              </a:rPr>
              <a:t> Tonga - </a:t>
            </a:r>
            <a:r>
              <a:rPr lang="en-US" sz="1800" dirty="0" err="1">
                <a:effectLst/>
                <a:latin typeface="Arial" panose="020B0604020202020204" pitchFamily="34" charset="0"/>
                <a:ea typeface="Arial" panose="020B0604020202020204" pitchFamily="34" charset="0"/>
              </a:rPr>
              <a:t>Hunga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Ha’apai</a:t>
            </a:r>
            <a:r>
              <a:rPr lang="en-US" sz="1800" dirty="0">
                <a:effectLst/>
                <a:latin typeface="Arial" panose="020B0604020202020204" pitchFamily="34" charset="0"/>
                <a:ea typeface="Arial" panose="020B0604020202020204" pitchFamily="34" charset="0"/>
              </a:rPr>
              <a:t> Volcano Eruption on 15 January 2022, and the  </a:t>
            </a:r>
            <a:r>
              <a:rPr lang="en-US" sz="1800" dirty="0">
                <a:solidFill>
                  <a:srgbClr val="000000"/>
                </a:solidFill>
                <a:effectLst/>
                <a:latin typeface="Arial" panose="020B0604020202020204" pitchFamily="34" charset="0"/>
                <a:ea typeface="Arial" panose="020B0604020202020204" pitchFamily="34" charset="0"/>
              </a:rPr>
              <a:t> 2nd Global Tsunami Symposium in November 2024, and contributions towards several reports, including UNESCO-IOC Tsunami Generated by Volcanoes Report</a:t>
            </a:r>
          </a:p>
          <a:p>
            <a:endParaRPr lang="en-US" sz="1800" dirty="0">
              <a:latin typeface="Arial" panose="020B0604020202020204" pitchFamily="34" charset="0"/>
            </a:endParaRPr>
          </a:p>
          <a:p>
            <a:r>
              <a:rPr lang="en-US" sz="1800" b="1" dirty="0">
                <a:latin typeface="Arial" panose="020B0604020202020204" pitchFamily="34" charset="0"/>
              </a:rPr>
              <a:t>Notes </a:t>
            </a:r>
            <a:r>
              <a:rPr lang="en-US" sz="1800" dirty="0">
                <a:latin typeface="Arial" panose="020B0604020202020204" pitchFamily="34" charset="0"/>
              </a:rPr>
              <a:t>that India, under the leadership of Mr. T. Srinivasa Kumar (Director, Indian National Centre for Ocean Information Service, INCOIS) will host the 2025 International Tsunami Symposium in Hyderabad, India</a:t>
            </a:r>
            <a:r>
              <a:rPr lang="en-ID" sz="1800" dirty="0">
                <a:latin typeface="Arial" panose="020B0604020202020204" pitchFamily="34" charset="0"/>
              </a:rPr>
              <a:t> </a:t>
            </a:r>
            <a:endParaRPr lang="en-US" sz="1800" dirty="0">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09A050A8-A647-94ED-2172-45AC76D0C121}"/>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62263545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AACA9-5D79-252A-8E8E-FF8F983112A0}"/>
              </a:ext>
            </a:extLst>
          </p:cNvPr>
          <p:cNvSpPr>
            <a:spLocks noGrp="1"/>
          </p:cNvSpPr>
          <p:nvPr>
            <p:ph idx="1"/>
          </p:nvPr>
        </p:nvSpPr>
        <p:spPr/>
        <p:txBody>
          <a:bodyPr/>
          <a:lstStyle/>
          <a:p>
            <a:pPr>
              <a:lnSpc>
                <a:spcPct val="107000"/>
              </a:lnSpc>
            </a:pPr>
            <a:r>
              <a:rPr lang="en-US" sz="1800" b="1" dirty="0">
                <a:solidFill>
                  <a:srgbClr val="000000"/>
                </a:solidFill>
                <a:effectLst/>
                <a:latin typeface="Arial" panose="020B0604020202020204" pitchFamily="34" charset="0"/>
                <a:ea typeface="Arial" panose="020B0604020202020204" pitchFamily="34" charset="0"/>
              </a:rPr>
              <a:t>Update UN Sec General “Early Warnings For All” Initiative Public Warning Systems</a:t>
            </a:r>
            <a:endParaRPr lang="en-ID" sz="1800" dirty="0">
              <a:effectLst/>
              <a:latin typeface="Times New Roman" panose="02020603050405020304" pitchFamily="18" charset="0"/>
              <a:ea typeface="Times New Roman" panose="02020603050405020304" pitchFamily="18" charset="0"/>
            </a:endParaRPr>
          </a:p>
          <a:p>
            <a:pPr>
              <a:lnSpc>
                <a:spcPct val="107000"/>
              </a:lnSpc>
            </a:pPr>
            <a:r>
              <a:rPr lang="en-US" sz="1800" b="1" dirty="0">
                <a:solidFill>
                  <a:srgbClr val="000000"/>
                </a:solidFill>
                <a:effectLst/>
                <a:latin typeface="Arial" panose="020B0604020202020204" pitchFamily="34" charset="0"/>
                <a:ea typeface="Arial" panose="020B0604020202020204" pitchFamily="34" charset="0"/>
              </a:rPr>
              <a:t> </a:t>
            </a:r>
            <a:endParaRPr lang="en-ID"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dirty="0">
                <a:solidFill>
                  <a:srgbClr val="000000"/>
                </a:solidFill>
                <a:effectLst/>
                <a:latin typeface="Arial" panose="020B0604020202020204" pitchFamily="34" charset="0"/>
                <a:ea typeface="Arial" panose="020B0604020202020204" pitchFamily="34" charset="0"/>
              </a:rPr>
              <a:t>Notes </a:t>
            </a:r>
            <a:r>
              <a:rPr lang="en-US" sz="1800" dirty="0">
                <a:solidFill>
                  <a:srgbClr val="000000"/>
                </a:solidFill>
                <a:effectLst/>
                <a:latin typeface="Arial" panose="020B0604020202020204" pitchFamily="34" charset="0"/>
                <a:ea typeface="Arial" panose="020B0604020202020204" pitchFamily="34" charset="0"/>
              </a:rPr>
              <a:t>the UN EW4ALL initiative currently focuses on meteorological and climate warning systems, although inclusion of geophysical related hazards like tsunami may be possible,</a:t>
            </a:r>
            <a:endParaRPr lang="en-ID"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dirty="0">
                <a:solidFill>
                  <a:srgbClr val="000000"/>
                </a:solidFill>
                <a:effectLst/>
                <a:latin typeface="Arial" panose="020B0604020202020204" pitchFamily="34" charset="0"/>
                <a:ea typeface="Arial" panose="020B0604020202020204" pitchFamily="34" charset="0"/>
              </a:rPr>
              <a:t>Notes </a:t>
            </a:r>
            <a:r>
              <a:rPr lang="en-US" sz="1800" dirty="0">
                <a:solidFill>
                  <a:srgbClr val="000000"/>
                </a:solidFill>
                <a:effectLst/>
                <a:latin typeface="Arial" panose="020B0604020202020204" pitchFamily="34" charset="0"/>
                <a:ea typeface="Arial" panose="020B0604020202020204" pitchFamily="34" charset="0"/>
              </a:rPr>
              <a:t>capacity development and enhancement of</a:t>
            </a:r>
            <a:r>
              <a:rPr lang="en-US" sz="1800" b="1"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meteorological and climate warning systems, for example in national warning infrastructure of the identified priority countries, will also benefit national tsunami warning systems,</a:t>
            </a:r>
            <a:endParaRPr lang="en-ID" sz="1800" dirty="0">
              <a:effectLst/>
              <a:latin typeface="Times New Roman" panose="02020603050405020304" pitchFamily="18" charset="0"/>
              <a:ea typeface="Times New Roman" panose="02020603050405020304" pitchFamily="18" charset="0"/>
            </a:endParaRPr>
          </a:p>
          <a:p>
            <a:r>
              <a:rPr lang="en-US" sz="1800" b="1" dirty="0">
                <a:solidFill>
                  <a:srgbClr val="000000"/>
                </a:solidFill>
                <a:effectLst/>
                <a:latin typeface="Arial" panose="020B0604020202020204" pitchFamily="34" charset="0"/>
                <a:ea typeface="Arial" panose="020B0604020202020204" pitchFamily="34" charset="0"/>
              </a:rPr>
              <a:t>Notes</a:t>
            </a:r>
            <a:r>
              <a:rPr lang="en-US" sz="1800" dirty="0">
                <a:solidFill>
                  <a:srgbClr val="000000"/>
                </a:solidFill>
                <a:effectLst/>
                <a:latin typeface="Arial" panose="020B0604020202020204" pitchFamily="34" charset="0"/>
                <a:ea typeface="Arial" panose="020B0604020202020204" pitchFamily="34" charset="0"/>
              </a:rPr>
              <a:t> forensic review and enhancements to national tsunami warning chains, through activities such as undertaken by the ICG/IOTWMS for all its 24 Member States, will be beneficial to MHEWS and contribute to the UN EW4ALL initiative,</a:t>
            </a:r>
            <a:r>
              <a:rPr lang="en-ID" dirty="0">
                <a:effectLst/>
              </a:rPr>
              <a:t> </a:t>
            </a:r>
            <a:endParaRPr lang="en-US" dirty="0"/>
          </a:p>
        </p:txBody>
      </p:sp>
      <p:sp>
        <p:nvSpPr>
          <p:cNvPr id="3" name="Title 2">
            <a:extLst>
              <a:ext uri="{FF2B5EF4-FFF2-40B4-BE49-F238E27FC236}">
                <a16:creationId xmlns:a16="http://schemas.microsoft.com/office/drawing/2014/main" id="{5DBCF041-AAD3-A64F-F754-AF5DB93E7C56}"/>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227147039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365B40-5731-21DC-0BF0-94E9852E1AED}"/>
              </a:ext>
            </a:extLst>
          </p:cNvPr>
          <p:cNvSpPr>
            <a:spLocks noGrp="1"/>
          </p:cNvSpPr>
          <p:nvPr>
            <p:ph idx="1"/>
          </p:nvPr>
        </p:nvSpPr>
        <p:spPr/>
        <p:txBody>
          <a:bodyPr/>
          <a:lstStyle/>
          <a:p>
            <a:pPr>
              <a:lnSpc>
                <a:spcPct val="107000"/>
              </a:lnSpc>
            </a:pPr>
            <a:r>
              <a:rPr lang="en-US" sz="1800" b="1" dirty="0">
                <a:solidFill>
                  <a:srgbClr val="000000"/>
                </a:solidFill>
                <a:effectLst/>
                <a:latin typeface="Arial" panose="020B0604020202020204" pitchFamily="34" charset="0"/>
                <a:ea typeface="Arial" panose="020B0604020202020204" pitchFamily="34" charset="0"/>
              </a:rPr>
              <a:t>Update on Planning for the next Global Tsunami Symposium in Indonesia in November 2024</a:t>
            </a:r>
            <a:endParaRPr lang="en-ID"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dirty="0">
                <a:solidFill>
                  <a:srgbClr val="000000"/>
                </a:solidFill>
                <a:effectLst/>
                <a:latin typeface="Arial" panose="020B0604020202020204" pitchFamily="34" charset="0"/>
                <a:ea typeface="Arial" panose="020B0604020202020204" pitchFamily="34" charset="0"/>
              </a:rPr>
              <a:t> </a:t>
            </a:r>
            <a:endParaRPr lang="en-ID"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dirty="0">
                <a:solidFill>
                  <a:srgbClr val="000000"/>
                </a:solidFill>
                <a:effectLst/>
                <a:latin typeface="Arial" panose="020B0604020202020204" pitchFamily="34" charset="0"/>
                <a:ea typeface="Arial" panose="020B0604020202020204" pitchFamily="34" charset="0"/>
              </a:rPr>
              <a:t>Notes with appreciation</a:t>
            </a:r>
            <a:r>
              <a:rPr lang="en-US" sz="1800" dirty="0">
                <a:solidFill>
                  <a:srgbClr val="000000"/>
                </a:solidFill>
                <a:effectLst/>
                <a:latin typeface="Arial" panose="020B0604020202020204" pitchFamily="34" charset="0"/>
                <a:ea typeface="Arial" panose="020B0604020202020204" pitchFamily="34" charset="0"/>
              </a:rPr>
              <a:t> the extensive work to-date of </a:t>
            </a:r>
            <a:r>
              <a:rPr lang="en-US" sz="1800" dirty="0" err="1">
                <a:solidFill>
                  <a:srgbClr val="000000"/>
                </a:solidFill>
                <a:effectLst/>
                <a:latin typeface="Arial" panose="020B0604020202020204" pitchFamily="34" charset="0"/>
                <a:ea typeface="Arial" panose="020B0604020202020204" pitchFamily="34" charset="0"/>
              </a:rPr>
              <a:t>Harkunti</a:t>
            </a:r>
            <a:r>
              <a:rPr lang="en-US" sz="1800" dirty="0">
                <a:solidFill>
                  <a:srgbClr val="000000"/>
                </a:solidFill>
                <a:effectLst/>
                <a:latin typeface="Arial" panose="020B0604020202020204" pitchFamily="34" charset="0"/>
                <a:ea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rPr>
              <a:t>Rahayu</a:t>
            </a:r>
            <a:r>
              <a:rPr lang="en-US" sz="1800" dirty="0">
                <a:solidFill>
                  <a:srgbClr val="000000"/>
                </a:solidFill>
                <a:effectLst/>
                <a:latin typeface="Arial" panose="020B0604020202020204" pitchFamily="34" charset="0"/>
                <a:ea typeface="Arial" panose="020B0604020202020204" pitchFamily="34" charset="0"/>
              </a:rPr>
              <a:t> and the </a:t>
            </a:r>
            <a:r>
              <a:rPr lang="en-US" sz="1800" dirty="0" err="1">
                <a:solidFill>
                  <a:srgbClr val="000000"/>
                </a:solidFill>
                <a:effectLst/>
                <a:latin typeface="Arial" panose="020B0604020202020204" pitchFamily="34" charset="0"/>
                <a:ea typeface="Arial" panose="020B0604020202020204" pitchFamily="34" charset="0"/>
              </a:rPr>
              <a:t>Programme</a:t>
            </a:r>
            <a:r>
              <a:rPr lang="en-US" sz="1800" dirty="0">
                <a:solidFill>
                  <a:srgbClr val="000000"/>
                </a:solidFill>
                <a:effectLst/>
                <a:latin typeface="Arial" panose="020B0604020202020204" pitchFamily="34" charset="0"/>
                <a:ea typeface="Arial" panose="020B0604020202020204" pitchFamily="34" charset="0"/>
              </a:rPr>
              <a:t> Organizing Committee (POC), </a:t>
            </a:r>
            <a:r>
              <a:rPr lang="en-US" sz="1800" dirty="0" err="1">
                <a:solidFill>
                  <a:srgbClr val="000000"/>
                </a:solidFill>
                <a:effectLst/>
                <a:latin typeface="Arial" panose="020B0604020202020204" pitchFamily="34" charset="0"/>
                <a:ea typeface="Arial" panose="020B0604020202020204" pitchFamily="34" charset="0"/>
              </a:rPr>
              <a:t>Suci</a:t>
            </a:r>
            <a:r>
              <a:rPr lang="en-US" sz="1800" dirty="0">
                <a:solidFill>
                  <a:srgbClr val="000000"/>
                </a:solidFill>
                <a:effectLst/>
                <a:latin typeface="Arial" panose="020B0604020202020204" pitchFamily="34" charset="0"/>
                <a:ea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rPr>
              <a:t>Anugrah</a:t>
            </a:r>
            <a:r>
              <a:rPr lang="en-US" sz="1800" dirty="0">
                <a:solidFill>
                  <a:srgbClr val="000000"/>
                </a:solidFill>
                <a:effectLst/>
                <a:latin typeface="Arial" panose="020B0604020202020204" pitchFamily="34" charset="0"/>
                <a:ea typeface="Arial" panose="020B0604020202020204" pitchFamily="34" charset="0"/>
              </a:rPr>
              <a:t> and the Local Organizing Committee (LOC), and the support of the Government of Indonesia in hosting the symposium,</a:t>
            </a:r>
            <a:endParaRPr lang="en-ID"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dirty="0">
                <a:solidFill>
                  <a:srgbClr val="000000"/>
                </a:solidFill>
                <a:effectLst/>
                <a:latin typeface="Arial" panose="020B0604020202020204" pitchFamily="34" charset="0"/>
                <a:ea typeface="Arial" panose="020B0604020202020204" pitchFamily="34" charset="0"/>
              </a:rPr>
              <a:t>Endorses</a:t>
            </a:r>
            <a:r>
              <a:rPr lang="en-US" sz="1800" dirty="0">
                <a:solidFill>
                  <a:srgbClr val="000000"/>
                </a:solidFill>
                <a:effectLst/>
                <a:latin typeface="Arial" panose="020B0604020202020204" pitchFamily="34" charset="0"/>
                <a:ea typeface="Arial" panose="020B0604020202020204" pitchFamily="34" charset="0"/>
              </a:rPr>
              <a:t> the </a:t>
            </a:r>
            <a:r>
              <a:rPr lang="en-US" sz="1800" dirty="0" err="1">
                <a:solidFill>
                  <a:srgbClr val="000000"/>
                </a:solidFill>
                <a:effectLst/>
                <a:latin typeface="Arial" panose="020B0604020202020204" pitchFamily="34" charset="0"/>
                <a:ea typeface="Arial" panose="020B0604020202020204" pitchFamily="34" charset="0"/>
              </a:rPr>
              <a:t>programme</a:t>
            </a:r>
            <a:r>
              <a:rPr lang="en-US" sz="1800" dirty="0">
                <a:solidFill>
                  <a:srgbClr val="000000"/>
                </a:solidFill>
                <a:effectLst/>
                <a:latin typeface="Arial" panose="020B0604020202020204" pitchFamily="34" charset="0"/>
                <a:ea typeface="Arial" panose="020B0604020202020204" pitchFamily="34" charset="0"/>
              </a:rPr>
              <a:t> outline and proposed 8 sessions, which align with the four pillars of EWS and the objectives and focus of the ODTP and its RDIP,</a:t>
            </a:r>
            <a:endParaRPr lang="en-ID"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dirty="0">
                <a:solidFill>
                  <a:srgbClr val="000000"/>
                </a:solidFill>
                <a:effectLst/>
                <a:latin typeface="Arial" panose="020B0604020202020204" pitchFamily="34" charset="0"/>
                <a:ea typeface="Arial" panose="020B0604020202020204" pitchFamily="34" charset="0"/>
              </a:rPr>
              <a:t>Encourages</a:t>
            </a:r>
            <a:r>
              <a:rPr lang="en-US" sz="1800" dirty="0">
                <a:solidFill>
                  <a:srgbClr val="000000"/>
                </a:solidFill>
                <a:effectLst/>
                <a:latin typeface="Arial" panose="020B0604020202020204" pitchFamily="34" charset="0"/>
                <a:ea typeface="Arial" panose="020B0604020202020204" pitchFamily="34" charset="0"/>
              </a:rPr>
              <a:t> the POC to ensure the </a:t>
            </a:r>
            <a:r>
              <a:rPr lang="en-US" sz="1800" dirty="0" err="1">
                <a:solidFill>
                  <a:srgbClr val="000000"/>
                </a:solidFill>
                <a:effectLst/>
                <a:latin typeface="Arial" panose="020B0604020202020204" pitchFamily="34" charset="0"/>
                <a:ea typeface="Arial" panose="020B0604020202020204" pitchFamily="34" charset="0"/>
              </a:rPr>
              <a:t>programme</a:t>
            </a:r>
            <a:r>
              <a:rPr lang="en-US" sz="1800" dirty="0">
                <a:solidFill>
                  <a:srgbClr val="000000"/>
                </a:solidFill>
                <a:effectLst/>
                <a:latin typeface="Arial" panose="020B0604020202020204" pitchFamily="34" charset="0"/>
                <a:ea typeface="Arial" panose="020B0604020202020204" pitchFamily="34" charset="0"/>
              </a:rPr>
              <a:t> takes into consideration UNESCO priorities with regards African States, SIDS, and LDCs,</a:t>
            </a:r>
            <a:endParaRPr lang="en-ID" sz="1800" dirty="0">
              <a:effectLst/>
              <a:latin typeface="Times New Roman" panose="02020603050405020304" pitchFamily="18" charset="0"/>
              <a:ea typeface="Times New Roman" panose="02020603050405020304" pitchFamily="18" charset="0"/>
            </a:endParaRPr>
          </a:p>
          <a:p>
            <a:r>
              <a:rPr lang="en-US" sz="1800" b="1" dirty="0">
                <a:solidFill>
                  <a:srgbClr val="000000"/>
                </a:solidFill>
                <a:effectLst/>
                <a:latin typeface="Arial" panose="020B0604020202020204" pitchFamily="34" charset="0"/>
                <a:ea typeface="Arial" panose="020B0604020202020204" pitchFamily="34" charset="0"/>
              </a:rPr>
              <a:t>Requests</a:t>
            </a:r>
            <a:r>
              <a:rPr lang="en-US" sz="1800" dirty="0">
                <a:solidFill>
                  <a:srgbClr val="000000"/>
                </a:solidFill>
                <a:effectLst/>
                <a:latin typeface="Arial" panose="020B0604020202020204" pitchFamily="34" charset="0"/>
                <a:ea typeface="Arial" panose="020B0604020202020204" pitchFamily="34" charset="0"/>
              </a:rPr>
              <a:t> the POC to next identify invited speakers inclusively, especially taking into account gender balance and region representation.</a:t>
            </a:r>
            <a:r>
              <a:rPr lang="en-ID" dirty="0">
                <a:effectLst/>
              </a:rPr>
              <a:t> </a:t>
            </a:r>
            <a:endParaRPr lang="en-US" dirty="0"/>
          </a:p>
        </p:txBody>
      </p:sp>
      <p:sp>
        <p:nvSpPr>
          <p:cNvPr id="3" name="Title 2">
            <a:extLst>
              <a:ext uri="{FF2B5EF4-FFF2-40B4-BE49-F238E27FC236}">
                <a16:creationId xmlns:a16="http://schemas.microsoft.com/office/drawing/2014/main" id="{190B3983-6371-B84C-DD1F-C6B5F9EFE5D4}"/>
              </a:ext>
            </a:extLst>
          </p:cNvPr>
          <p:cNvSpPr>
            <a:spLocks noGrp="1"/>
          </p:cNvSpPr>
          <p:nvPr>
            <p:ph type="title"/>
          </p:nvPr>
        </p:nvSpPr>
        <p:spPr/>
        <p:txBody>
          <a:bodyPr/>
          <a:lstStyle/>
          <a:p>
            <a:r>
              <a:rPr lang="en-US" dirty="0"/>
              <a:t>TTDMP Recommendation and Actions</a:t>
            </a:r>
          </a:p>
        </p:txBody>
      </p:sp>
    </p:spTree>
    <p:extLst>
      <p:ext uri="{BB962C8B-B14F-4D97-AF65-F5344CB8AC3E}">
        <p14:creationId xmlns:p14="http://schemas.microsoft.com/office/powerpoint/2010/main" val="4042547953"/>
      </p:ext>
    </p:extLst>
  </p:cSld>
  <p:clrMapOvr>
    <a:masterClrMapping/>
  </p:clrMapOvr>
  <p:transition spd="med">
    <p:fade/>
  </p:transition>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0dd3632-d040-4b51-91d1-94a4551c20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427D68361EF0489683988D898C2314" ma:contentTypeVersion="17" ma:contentTypeDescription="Create a new document." ma:contentTypeScope="" ma:versionID="d7f25cff1ca9cde41da785c1e3d49e1e">
  <xsd:schema xmlns:xsd="http://www.w3.org/2001/XMLSchema" xmlns:xs="http://www.w3.org/2001/XMLSchema" xmlns:p="http://schemas.microsoft.com/office/2006/metadata/properties" xmlns:ns3="00dd3632-d040-4b51-91d1-94a4551c204a" xmlns:ns4="355e8bb8-8835-4530-81fa-3fdf4ed09438" targetNamespace="http://schemas.microsoft.com/office/2006/metadata/properties" ma:root="true" ma:fieldsID="fb416d06c693e68a921bf7181b43fa31" ns3:_="" ns4:_="">
    <xsd:import namespace="00dd3632-d040-4b51-91d1-94a4551c204a"/>
    <xsd:import namespace="355e8bb8-8835-4530-81fa-3fdf4ed0943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d3632-d040-4b51-91d1-94a4551c2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5e8bb8-8835-4530-81fa-3fdf4ed094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C75670-6038-480A-8D02-0D484542C09D}">
  <ds:schemaRefs>
    <ds:schemaRef ds:uri="http://schemas.microsoft.com/sharepoint/v3/contenttype/forms"/>
  </ds:schemaRefs>
</ds:datastoreItem>
</file>

<file path=customXml/itemProps2.xml><?xml version="1.0" encoding="utf-8"?>
<ds:datastoreItem xmlns:ds="http://schemas.openxmlformats.org/officeDocument/2006/customXml" ds:itemID="{DB801EF6-648C-4E56-95B8-2C85E42D468D}">
  <ds:schemaRefs>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355e8bb8-8835-4530-81fa-3fdf4ed09438"/>
    <ds:schemaRef ds:uri="http://schemas.microsoft.com/office/infopath/2007/PartnerControls"/>
    <ds:schemaRef ds:uri="00dd3632-d040-4b51-91d1-94a4551c204a"/>
  </ds:schemaRefs>
</ds:datastoreItem>
</file>

<file path=customXml/itemProps3.xml><?xml version="1.0" encoding="utf-8"?>
<ds:datastoreItem xmlns:ds="http://schemas.openxmlformats.org/officeDocument/2006/customXml" ds:itemID="{716B19DA-93F5-4F20-A667-96029F954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dd3632-d040-4b51-91d1-94a4551c204a"/>
    <ds:schemaRef ds:uri="355e8bb8-8835-4530-81fa-3fdf4ed09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7172</TotalTime>
  <Words>2751</Words>
  <Application>Microsoft Macintosh PowerPoint</Application>
  <PresentationFormat>Widescreen</PresentationFormat>
  <Paragraphs>211</Paragraphs>
  <Slides>23</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Helvetica</vt:lpstr>
      <vt:lpstr>Roboto</vt:lpstr>
      <vt:lpstr>Times New Roman</vt:lpstr>
      <vt:lpstr>1_Office Theme</vt:lpstr>
      <vt:lpstr>9_Custom Design</vt:lpstr>
      <vt:lpstr>7_Custom Design</vt:lpstr>
      <vt:lpstr>PowerPoint Presentation</vt:lpstr>
      <vt:lpstr>Terms of Reference</vt:lpstr>
      <vt:lpstr>TTDMP Members</vt:lpstr>
      <vt:lpstr>PowerPoint Presentation</vt:lpstr>
      <vt:lpstr>Agenda of the Joint Meeting TTDMP &amp; TTTWO and Agenda of TTDMP</vt:lpstr>
      <vt:lpstr>TTDMP Recommendation and Actions</vt:lpstr>
      <vt:lpstr>TTDMP Recommendation and Actions</vt:lpstr>
      <vt:lpstr>TTDMP Recommendation and Actions</vt:lpstr>
      <vt:lpstr>TTDMP Recommendation and Actions</vt:lpstr>
      <vt:lpstr>TTDMP Recommendation and Actions</vt:lpstr>
      <vt:lpstr>TTDMP Recommendation and Actions</vt:lpstr>
      <vt:lpstr>TTDMP Recommendation and Actions</vt:lpstr>
      <vt:lpstr>TTDMP Recommendation and Actions</vt:lpstr>
      <vt:lpstr>TTDMP Recommendation and Actions</vt:lpstr>
      <vt:lpstr>Basic Service vs Critical Infrastructures at Tsunami Prone Area</vt:lpstr>
      <vt:lpstr>TTDMP Recommendation and Actions</vt:lpstr>
      <vt:lpstr>TTDMP Recommendation and Actions</vt:lpstr>
      <vt:lpstr>TTDMP Recommendation and Actions</vt:lpstr>
      <vt:lpstr>PowerPoint Presentation</vt:lpstr>
      <vt:lpstr>TTDMP Recommendation and Actions</vt:lpstr>
      <vt:lpstr>TTDMP Recommendation and Actions</vt:lpstr>
      <vt:lpstr>TTDMP Recommendation and Actions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Rick</dc:creator>
  <cp:lastModifiedBy>Harkunti Pertiwi Rahayu</cp:lastModifiedBy>
  <cp:revision>100</cp:revision>
  <dcterms:created xsi:type="dcterms:W3CDTF">2023-06-12T22:38:49Z</dcterms:created>
  <dcterms:modified xsi:type="dcterms:W3CDTF">2024-02-22T02:43:04Z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0x01010069427D68361EF0489683988D898C2314</vt:lpwstr>
  </property>
  <property fmtid="{D5CDD505-2E9C-101B-9397-08002B2CF9AE}" pid="3" name="MSIP_Label_38b525e5-f3da-4501-8f1e-526b6769fc56_Enabled">
    <vt:lpwstr>true</vt:lpwstr>
  </property>
  <property fmtid="{D5CDD505-2E9C-101B-9397-08002B2CF9AE}" pid="4" name="MSIP_Label_38b525e5-f3da-4501-8f1e-526b6769fc56_SetDate">
    <vt:lpwstr>2024-02-19T13:55:58Z</vt:lpwstr>
  </property>
  <property fmtid="{D5CDD505-2E9C-101B-9397-08002B2CF9AE}" pid="5" name="MSIP_Label_38b525e5-f3da-4501-8f1e-526b6769fc56_Method">
    <vt:lpwstr>Standard</vt:lpwstr>
  </property>
  <property fmtid="{D5CDD505-2E9C-101B-9397-08002B2CF9AE}" pid="6" name="MSIP_Label_38b525e5-f3da-4501-8f1e-526b6769fc56_Name">
    <vt:lpwstr>defa4170-0d19-0005-0004-bc88714345d2</vt:lpwstr>
  </property>
  <property fmtid="{D5CDD505-2E9C-101B-9397-08002B2CF9AE}" pid="7" name="MSIP_Label_38b525e5-f3da-4501-8f1e-526b6769fc56_SiteId">
    <vt:lpwstr>db6e1183-4c65-405c-82ce-7cd53fa6e9dc</vt:lpwstr>
  </property>
  <property fmtid="{D5CDD505-2E9C-101B-9397-08002B2CF9AE}" pid="8" name="MSIP_Label_38b525e5-f3da-4501-8f1e-526b6769fc56_ActionId">
    <vt:lpwstr>f82d37f1-7be2-4009-a8d0-1e6acddb3f94</vt:lpwstr>
  </property>
  <property fmtid="{D5CDD505-2E9C-101B-9397-08002B2CF9AE}" pid="9" name="MSIP_Label_38b525e5-f3da-4501-8f1e-526b6769fc56_ContentBits">
    <vt:lpwstr>0</vt:lpwstr>
  </property>
</Properties>
</file>