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655" r:id="rId5"/>
    <p:sldMasterId id="2147483667" r:id="rId6"/>
    <p:sldMasterId id="2147483675" r:id="rId7"/>
    <p:sldMasterId id="2147483691" r:id="rId8"/>
    <p:sldMasterId id="2147483693" r:id="rId9"/>
    <p:sldMasterId id="2147483688" r:id="rId10"/>
    <p:sldMasterId id="2147483676" r:id="rId11"/>
    <p:sldMasterId id="2147483697" r:id="rId12"/>
    <p:sldMasterId id="2147483699" r:id="rId13"/>
    <p:sldMasterId id="2147483700" r:id="rId14"/>
  </p:sldMasterIdLst>
  <p:notesMasterIdLst>
    <p:notesMasterId r:id="rId25"/>
  </p:notesMasterIdLst>
  <p:handoutMasterIdLst>
    <p:handoutMasterId r:id="rId26"/>
  </p:handoutMasterIdLst>
  <p:sldIdLst>
    <p:sldId id="269" r:id="rId15"/>
    <p:sldId id="284" r:id="rId16"/>
    <p:sldId id="290" r:id="rId17"/>
    <p:sldId id="298" r:id="rId18"/>
    <p:sldId id="293" r:id="rId19"/>
    <p:sldId id="294" r:id="rId20"/>
    <p:sldId id="295" r:id="rId21"/>
    <p:sldId id="292" r:id="rId22"/>
    <p:sldId id="297" r:id="rId23"/>
    <p:sldId id="300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183254"/>
    <a:srgbClr val="0069B4"/>
    <a:srgbClr val="FCC002"/>
    <a:srgbClr val="67BB89"/>
    <a:srgbClr val="41B7C8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E6A58-4FB4-4CC6-96D2-704E647E1F92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9EB5-BBC7-4461-B19C-AF767D8FFB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3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CC70-1736-4198-B3CB-0BBF381B4215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5B3A-F9BB-419E-94F8-F6C4477A78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91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409" y="1881352"/>
            <a:ext cx="3490842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8418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15383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4C09-06E6-EC4E-BDC8-F8CE7451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75AF4-7C76-F84A-BB03-3750F9EBBB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94146" y="1680651"/>
            <a:ext cx="10491787" cy="451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702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319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84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281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378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240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881200"/>
            <a:ext cx="12192001" cy="439738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3" y="2270490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Oval 17"/>
          <p:cNvSpPr/>
          <p:nvPr userDrawn="1"/>
        </p:nvSpPr>
        <p:spPr>
          <a:xfrm>
            <a:off x="1703252" y="1972193"/>
            <a:ext cx="955433" cy="955433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8425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3D55D0-3C72-4164-9340-C8944BC23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0858"/>
            <a:ext cx="12192000" cy="45393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4" y="2171125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0614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F371C-B563-7143-AB92-E7DA8E41A5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741" y="1298268"/>
            <a:ext cx="11474450" cy="52895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A098D7-84A4-0A45-938C-E934A080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188144"/>
            <a:ext cx="10515600" cy="922901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319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2639"/>
            <a:ext cx="12192000" cy="45393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151898" y="1812907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1B7C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9" name="Oval 17"/>
          <p:cNvSpPr/>
          <p:nvPr userDrawn="1"/>
        </p:nvSpPr>
        <p:spPr>
          <a:xfrm>
            <a:off x="1495862" y="1170914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2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90017"/>
            <a:ext cx="12192000" cy="4365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Placeholder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3108" y="1990017"/>
            <a:ext cx="3458892" cy="4365641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</a:ln>
        </p:spPr>
      </p:pic>
    </p:spTree>
    <p:extLst>
      <p:ext uri="{BB962C8B-B14F-4D97-AF65-F5344CB8AC3E}">
        <p14:creationId xmlns:p14="http://schemas.microsoft.com/office/powerpoint/2010/main" val="3537423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988818" y="0"/>
            <a:ext cx="6203182" cy="6962503"/>
          </a:xfrm>
          <a:prstGeom prst="rect">
            <a:avLst/>
          </a:prstGeom>
          <a:solidFill>
            <a:srgbClr val="183254"/>
          </a:solidFill>
          <a:ln w="12700" cap="flat">
            <a:solidFill>
              <a:srgbClr val="1F476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B0CD4-6B8D-45A9-9DCA-8CB0A0C642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92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562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147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05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857" y="0"/>
            <a:ext cx="59871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B8DA0-25B2-48F6-8868-B213CEA0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2621" y="5349548"/>
            <a:ext cx="1495758" cy="1437388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id="{6339B7C9-369B-4FBD-93AB-42CB9FBB9CB7}"/>
              </a:ext>
            </a:extLst>
          </p:cNvPr>
          <p:cNvSpPr/>
          <p:nvPr userDrawn="1"/>
        </p:nvSpPr>
        <p:spPr>
          <a:xfrm rot="10800000">
            <a:off x="1790483" y="1302602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35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94F4ECB-61D4-4894-A69C-2CEC9B9D8136}"/>
              </a:ext>
            </a:extLst>
          </p:cNvPr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19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1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EB186-FC1E-FD41-9F03-746BAD5E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13D5D-E2C9-0947-BFB4-71009212A3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5290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4727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1408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17631" y="420412"/>
            <a:ext cx="756742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074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2A5ED9-6140-49EF-92C0-7F9DD0623968}" type="datetimeFigureOut">
              <a:rPr lang="fr-FR" smtClean="0"/>
              <a:pPr/>
              <a:t>21/02/2024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29840" y="2716523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77534053-254D-4E28-925D-C8196B6A1DA0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EE516-FBD8-4DC1-9266-A07046C02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897" y="63563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2396836" y="0"/>
            <a:ext cx="9826971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57322" y="2786402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8"/>
          <a:stretch/>
        </p:blipFill>
        <p:spPr>
          <a:xfrm>
            <a:off x="8255299" y="2786397"/>
            <a:ext cx="1161899" cy="868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4F7D3D-79F0-46CE-815A-70D872E7A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  <p:sp>
        <p:nvSpPr>
          <p:cNvPr id="13" name="Rectangle">
            <a:extLst>
              <a:ext uri="{FF2B5EF4-FFF2-40B4-BE49-F238E27FC236}">
                <a16:creationId xmlns:a16="http://schemas.microsoft.com/office/drawing/2014/main" id="{A47F5B70-A4B3-46E6-B156-999A54EA23A3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0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4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49" r:id="rId2"/>
    <p:sldLayoutId id="2147483656" r:id="rId3"/>
    <p:sldLayoutId id="214748367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D5931-16A2-F049-BD43-6DDE04A2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123ED-E9D3-D74E-98EF-B067CB9D3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4507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0666AB-F065-4B01-5F50-8DF784997B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6322" y="166960"/>
            <a:ext cx="1755564" cy="9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68" r:id="rId2"/>
    <p:sldLayoutId id="2147483669" r:id="rId3"/>
    <p:sldLayoutId id="2147483670" r:id="rId4"/>
    <p:sldLayoutId id="2147483689" r:id="rId5"/>
    <p:sldLayoutId id="2147483690" r:id="rId6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C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 userDrawn="1"/>
        </p:nvSpPr>
        <p:spPr>
          <a:xfrm>
            <a:off x="518275" y="185580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8AB85A-D4DC-48B7-AC15-2A576CD744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AEC65851-C120-4AE0-9C20-79A8D25101DF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3FB3321D-09B7-419A-8BAF-CB3FBE47F72F}"/>
              </a:ext>
            </a:extLst>
          </p:cNvPr>
          <p:cNvSpPr/>
          <p:nvPr userDrawn="1"/>
        </p:nvSpPr>
        <p:spPr>
          <a:xfrm>
            <a:off x="502508" y="3269246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62CCC20A-A1CA-4F8C-9E43-B430FE3E37D3}"/>
              </a:ext>
            </a:extLst>
          </p:cNvPr>
          <p:cNvSpPr/>
          <p:nvPr userDrawn="1"/>
        </p:nvSpPr>
        <p:spPr>
          <a:xfrm>
            <a:off x="518275" y="468269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509056-E910-4D3F-9F8A-C35247846223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5224F-0AA0-4C49-8F64-DD3B5D18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-737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AEA1C-9B6B-A84D-9758-4CC2AFAEE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037" y="1748344"/>
            <a:ext cx="10515600" cy="404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98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8"/>
          <p:cNvSpPr/>
          <p:nvPr userDrawn="1"/>
        </p:nvSpPr>
        <p:spPr>
          <a:xfrm>
            <a:off x="4585098" y="2105715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2" name="Oval 8"/>
          <p:cNvSpPr/>
          <p:nvPr userDrawn="1"/>
        </p:nvSpPr>
        <p:spPr>
          <a:xfrm>
            <a:off x="701293" y="2204006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4" name="TextBox 27"/>
          <p:cNvSpPr txBox="1"/>
          <p:nvPr userDrawn="1"/>
        </p:nvSpPr>
        <p:spPr>
          <a:xfrm>
            <a:off x="1697784" y="3511090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5" name="TextBox 27"/>
          <p:cNvSpPr txBox="1"/>
          <p:nvPr userDrawn="1"/>
        </p:nvSpPr>
        <p:spPr>
          <a:xfrm>
            <a:off x="5592372" y="3291783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lang="en-US" dirty="0"/>
          </a:p>
        </p:txBody>
      </p:sp>
      <p:sp>
        <p:nvSpPr>
          <p:cNvPr id="16" name="Oval 8"/>
          <p:cNvSpPr/>
          <p:nvPr userDrawn="1"/>
        </p:nvSpPr>
        <p:spPr>
          <a:xfrm>
            <a:off x="8491953" y="2236268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7" name="Oval 8"/>
          <p:cNvSpPr/>
          <p:nvPr userDrawn="1"/>
        </p:nvSpPr>
        <p:spPr>
          <a:xfrm>
            <a:off x="10561169" y="1924232"/>
            <a:ext cx="1025586" cy="1024496"/>
          </a:xfrm>
          <a:prstGeom prst="ellipse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18" name="TextBox 27"/>
          <p:cNvSpPr txBox="1"/>
          <p:nvPr userDrawn="1"/>
        </p:nvSpPr>
        <p:spPr>
          <a:xfrm>
            <a:off x="9529307" y="3526718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9" name="Oval 8"/>
          <p:cNvSpPr/>
          <p:nvPr userDrawn="1"/>
        </p:nvSpPr>
        <p:spPr>
          <a:xfrm>
            <a:off x="4731524" y="4539439"/>
            <a:ext cx="1025586" cy="1024496"/>
          </a:xfrm>
          <a:prstGeom prst="ellipse">
            <a:avLst/>
          </a:prstGeom>
          <a:solidFill>
            <a:srgbClr val="67BB89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20" name="Oval 8"/>
          <p:cNvSpPr/>
          <p:nvPr userDrawn="1"/>
        </p:nvSpPr>
        <p:spPr>
          <a:xfrm>
            <a:off x="582903" y="1846397"/>
            <a:ext cx="1025586" cy="1024496"/>
          </a:xfrm>
          <a:prstGeom prst="ellipse">
            <a:avLst/>
          </a:prstGeom>
          <a:solidFill>
            <a:srgbClr val="FCC002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4347AA-9E03-4E79-83A3-F0BEFFA791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22" name="Rectangle">
            <a:extLst>
              <a:ext uri="{FF2B5EF4-FFF2-40B4-BE49-F238E27FC236}">
                <a16:creationId xmlns:a16="http://schemas.microsoft.com/office/drawing/2014/main" id="{139CCA59-4736-4A16-BAF9-7008590D0E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F40950-1C56-4BF3-A2DD-AF830DAE5D27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87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58706" y="1744852"/>
            <a:ext cx="11074588" cy="4768934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34FD65-7187-4ED1-A740-6B2F1CAEAE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D21CA73B-23B0-4E0C-A623-4B3E1ABEB8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60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7"/>
          <p:cNvSpPr/>
          <p:nvPr userDrawn="1"/>
        </p:nvSpPr>
        <p:spPr>
          <a:xfrm>
            <a:off x="8909764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 59"/>
          <p:cNvSpPr/>
          <p:nvPr userDrawn="1"/>
        </p:nvSpPr>
        <p:spPr>
          <a:xfrm>
            <a:off x="5367337" y="3829971"/>
            <a:ext cx="1774525" cy="116156"/>
          </a:xfrm>
          <a:prstGeom prst="rect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 60"/>
          <p:cNvSpPr/>
          <p:nvPr userDrawn="1"/>
        </p:nvSpPr>
        <p:spPr>
          <a:xfrm>
            <a:off x="7140607" y="3829971"/>
            <a:ext cx="1774526" cy="116156"/>
          </a:xfrm>
          <a:prstGeom prst="rect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Oval 62"/>
          <p:cNvSpPr/>
          <p:nvPr userDrawn="1"/>
        </p:nvSpPr>
        <p:spPr>
          <a:xfrm>
            <a:off x="2271202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41B7C8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cxnSp>
        <p:nvCxnSpPr>
          <p:cNvPr id="13" name="Straight Connector 9"/>
          <p:cNvCxnSpPr>
            <a:endCxn id="12" idx="0"/>
          </p:cNvCxnSpPr>
          <p:nvPr userDrawn="1"/>
        </p:nvCxnSpPr>
        <p:spPr>
          <a:xfrm flipV="1">
            <a:off x="2695550" y="2112580"/>
            <a:ext cx="1" cy="1724728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4" name="Oval 67"/>
          <p:cNvSpPr/>
          <p:nvPr userDrawn="1"/>
        </p:nvSpPr>
        <p:spPr>
          <a:xfrm>
            <a:off x="5823631" y="2112580"/>
            <a:ext cx="848697" cy="794330"/>
          </a:xfrm>
          <a:prstGeom prst="ellipse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5" name="Straight Connector 68"/>
          <p:cNvCxnSpPr>
            <a:stCxn id="10" idx="0"/>
            <a:endCxn id="14" idx="0"/>
          </p:cNvCxnSpPr>
          <p:nvPr userDrawn="1"/>
        </p:nvCxnSpPr>
        <p:spPr>
          <a:xfrm flipV="1">
            <a:off x="6247979" y="2509745"/>
            <a:ext cx="1" cy="1385641"/>
          </a:xfrm>
          <a:prstGeom prst="straightConnector1">
            <a:avLst/>
          </a:prstGeom>
          <a:ln w="25400">
            <a:solidFill>
              <a:srgbClr val="67BB89"/>
            </a:solidFill>
            <a:miter/>
          </a:ln>
        </p:spPr>
      </p:cxnSp>
      <p:sp>
        <p:nvSpPr>
          <p:cNvPr id="16" name="Oval 72"/>
          <p:cNvSpPr/>
          <p:nvPr userDrawn="1"/>
        </p:nvSpPr>
        <p:spPr>
          <a:xfrm>
            <a:off x="9335364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7" name="Straight Connector 73"/>
          <p:cNvCxnSpPr>
            <a:stCxn id="9" idx="0"/>
            <a:endCxn id="16" idx="0"/>
          </p:cNvCxnSpPr>
          <p:nvPr userDrawn="1"/>
        </p:nvCxnSpPr>
        <p:spPr>
          <a:xfrm flipH="1" flipV="1">
            <a:off x="9759712" y="2509745"/>
            <a:ext cx="5" cy="1385641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8" name="Oval 76"/>
          <p:cNvSpPr/>
          <p:nvPr userDrawn="1"/>
        </p:nvSpPr>
        <p:spPr>
          <a:xfrm>
            <a:off x="4049105" y="4859415"/>
            <a:ext cx="848697" cy="794330"/>
          </a:xfrm>
          <a:prstGeom prst="ellipse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F4C646"/>
              </a:solidFill>
            </a:endParaRPr>
          </a:p>
        </p:txBody>
      </p:sp>
      <p:cxnSp>
        <p:nvCxnSpPr>
          <p:cNvPr id="19" name="Straight Connector 77"/>
          <p:cNvCxnSpPr>
            <a:stCxn id="18" idx="0"/>
          </p:cNvCxnSpPr>
          <p:nvPr userDrawn="1"/>
        </p:nvCxnSpPr>
        <p:spPr>
          <a:xfrm flipV="1">
            <a:off x="4473454" y="3837307"/>
            <a:ext cx="1" cy="1022107"/>
          </a:xfrm>
          <a:prstGeom prst="straightConnector1">
            <a:avLst/>
          </a:prstGeom>
          <a:ln w="25400">
            <a:solidFill>
              <a:srgbClr val="183254"/>
            </a:solidFill>
            <a:miter/>
          </a:ln>
        </p:spPr>
      </p:cxnSp>
      <p:sp>
        <p:nvSpPr>
          <p:cNvPr id="20" name="Oval 80"/>
          <p:cNvSpPr/>
          <p:nvPr userDrawn="1"/>
        </p:nvSpPr>
        <p:spPr>
          <a:xfrm>
            <a:off x="7560837" y="4859415"/>
            <a:ext cx="848697" cy="794330"/>
          </a:xfrm>
          <a:prstGeom prst="ellipse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21" name="Straight Connector 81"/>
          <p:cNvCxnSpPr>
            <a:stCxn id="20" idx="0"/>
            <a:endCxn id="11" idx="0"/>
          </p:cNvCxnSpPr>
          <p:nvPr userDrawn="1"/>
        </p:nvCxnSpPr>
        <p:spPr>
          <a:xfrm flipV="1">
            <a:off x="7985186" y="3837307"/>
            <a:ext cx="1255" cy="1022107"/>
          </a:xfrm>
          <a:prstGeom prst="straightConnector1">
            <a:avLst/>
          </a:prstGeom>
          <a:ln w="25400">
            <a:solidFill>
              <a:srgbClr val="FCC002"/>
            </a:solidFill>
            <a:miter/>
          </a:ln>
        </p:spPr>
      </p:cxnSp>
      <p:sp>
        <p:nvSpPr>
          <p:cNvPr id="32" name="Rectangle 59"/>
          <p:cNvSpPr/>
          <p:nvPr userDrawn="1"/>
        </p:nvSpPr>
        <p:spPr>
          <a:xfrm>
            <a:off x="3594066" y="3829971"/>
            <a:ext cx="1774525" cy="116156"/>
          </a:xfrm>
          <a:prstGeom prst="rect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Rectangle 59"/>
          <p:cNvSpPr/>
          <p:nvPr userDrawn="1"/>
        </p:nvSpPr>
        <p:spPr>
          <a:xfrm>
            <a:off x="1818289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AA509E63-55CD-40EB-85AD-92344A66B7D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156F82B-0653-4C84-95C0-C657FF2E42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3FE81-0D90-4272-BC39-C055F7743AB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EB2C2B3B-334A-4D6A-B56D-1C2D00B9E44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1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3" r:id="rId2"/>
    <p:sldLayoutId id="2147483694" r:id="rId3"/>
    <p:sldLayoutId id="2147483714" r:id="rId4"/>
    <p:sldLayoutId id="2147483695" r:id="rId5"/>
    <p:sldLayoutId id="214748369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949" y="362662"/>
            <a:ext cx="1692368" cy="805623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31C4609B-4DB2-4730-BF27-120777E420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383C4-C2B5-4C73-B449-6D166856C7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1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tsunamicommission.ipma.pt/wp-content/uploads/2023/10/IUGG-JTC-2023-Berlin-meeting-minutes-v6-YT-3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1251048"/>
            <a:ext cx="533018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International Union of Geodesy and Geophysics (IUGG)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1800"/>
              </a:spcBef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2024 update</a:t>
            </a:r>
          </a:p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6256" y="4992260"/>
            <a:ext cx="8736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TOWS WG, 22-23 Feb 2024, Agenda 2.2, Non-UN Bodies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by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Kong (ITIC), Maria Ana Baptista (</a:t>
            </a: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Vice-Chair), Yuichiro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Tanioka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(Chair)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25CE97-334A-1C4F-AC29-042FB3268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954" y="1911927"/>
            <a:ext cx="4052773" cy="209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2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1251048"/>
            <a:ext cx="533018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International Union of Geodesy and Geophysics (IUGG)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 update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6256" y="4992260"/>
            <a:ext cx="8736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TOWS WG, 22-23 Feb 2024, Agenda 2.2, Non-UN Bodies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prepared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Laura Kong (ITIC), Maria Ana Baptista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Vice-Chair), Yuichiro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Tanioka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(Chair)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25CE97-334A-1C4F-AC29-042FB3268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954" y="1911927"/>
            <a:ext cx="4052773" cy="209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6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72" y="17272"/>
            <a:ext cx="10515600" cy="809638"/>
          </a:xfrm>
        </p:spPr>
        <p:txBody>
          <a:bodyPr>
            <a:normAutofit/>
          </a:bodyPr>
          <a:lstStyle/>
          <a:p>
            <a:r>
              <a:rPr lang="en-US" sz="3200" dirty="0"/>
              <a:t>IUGG Joint Tsunami Commission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1960" y="1250691"/>
            <a:ext cx="5656023" cy="5173074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1600" b="1" dirty="0"/>
              <a:t>Est 12th General Assembly of IUGG, July 1960 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600" b="1" dirty="0"/>
              <a:t>Promote the exchange of scientific and technical information about tsunamis among nations  concerned with the tsunami hazard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600" b="1" dirty="0"/>
              <a:t>~70 members </a:t>
            </a:r>
            <a:r>
              <a:rPr lang="en-US" sz="1600" dirty="0"/>
              <a:t>(Australia, Bulgaria, Canada, Chile, Costa Rica, Croatia, Estonia, France, Greece, India, Indonesia, Italy, Japan,   NZ, Norway, Oman, Portugal, </a:t>
            </a:r>
            <a:r>
              <a:rPr lang="en-US" sz="1600" dirty="0" err="1"/>
              <a:t>Turkiye</a:t>
            </a:r>
            <a:r>
              <a:rPr lang="en-US" sz="1600" dirty="0"/>
              <a:t>, India, Russia, Singapore,  UK, USA)</a:t>
            </a:r>
          </a:p>
          <a:p>
            <a:r>
              <a:rPr lang="en-US" sz="1600" b="1" dirty="0"/>
              <a:t>Last Business Meeting: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16 Jul 2023 </a:t>
            </a:r>
            <a:r>
              <a:rPr lang="en-GB" sz="1300" i="1" dirty="0">
                <a:hlinkClick r:id="rId2"/>
              </a:rPr>
              <a:t>https://tsunamicommission.ipma.pt/wp-content/uploads/2023/10/IUGG-JTC-2023-Berlin-meeting-minutes-v6-YT</a:t>
            </a:r>
            <a:r>
              <a:rPr lang="en-GB" sz="1400" i="1" dirty="0">
                <a:hlinkClick r:id="rId2"/>
              </a:rPr>
              <a:t>-3.pdf</a:t>
            </a:r>
            <a:endParaRPr lang="en-US" sz="1600" b="1" dirty="0"/>
          </a:p>
          <a:p>
            <a:r>
              <a:rPr lang="en-US" sz="1600" b="1" dirty="0"/>
              <a:t>Working Groups – enable focused efforts</a:t>
            </a:r>
          </a:p>
          <a:p>
            <a:pPr lvl="1">
              <a:lnSpc>
                <a:spcPct val="110000"/>
              </a:lnSpc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1500" b="1" dirty="0">
                <a:solidFill>
                  <a:srgbClr val="C00000"/>
                </a:solidFill>
              </a:rPr>
              <a:t>Tsunami Terminology (review IOC TS 85, Tsunami Glossary) - </a:t>
            </a:r>
            <a:r>
              <a:rPr lang="en-US" sz="1500" b="1" dirty="0">
                <a:solidFill>
                  <a:schemeClr val="tx1"/>
                </a:solidFill>
              </a:rPr>
              <a:t>Dr. William Power, NZ</a:t>
            </a:r>
          </a:p>
          <a:p>
            <a:pPr lvl="1">
              <a:lnSpc>
                <a:spcPct val="110000"/>
              </a:lnSpc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1500" b="1" dirty="0">
                <a:solidFill>
                  <a:srgbClr val="C00000"/>
                </a:solidFill>
              </a:rPr>
              <a:t>Science-based Tsunami Warning (TOWS Ad Hoc TT,         TS 183 - TGV) - </a:t>
            </a:r>
            <a:r>
              <a:rPr lang="en-US" sz="1500" b="1" dirty="0">
                <a:solidFill>
                  <a:schemeClr val="tx1"/>
                </a:solidFill>
              </a:rPr>
              <a:t>Dr. Laura Kong, USA</a:t>
            </a:r>
          </a:p>
          <a:p>
            <a:pPr lvl="1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1500" b="1" dirty="0">
                <a:solidFill>
                  <a:srgbClr val="C00000"/>
                </a:solidFill>
              </a:rPr>
              <a:t>Tsunami Magnitude – </a:t>
            </a:r>
            <a:r>
              <a:rPr lang="en-US" sz="1500" b="1" dirty="0">
                <a:solidFill>
                  <a:schemeClr val="tx1"/>
                </a:solidFill>
              </a:rPr>
              <a:t>Dr. </a:t>
            </a:r>
            <a:r>
              <a:rPr lang="en-US" sz="1500" b="1" dirty="0" err="1"/>
              <a:t>Vasily</a:t>
            </a:r>
            <a:r>
              <a:rPr lang="en-US" sz="1500" b="1" dirty="0"/>
              <a:t> </a:t>
            </a:r>
            <a:r>
              <a:rPr lang="en-US" sz="1500" b="1" dirty="0" err="1"/>
              <a:t>Titov</a:t>
            </a:r>
            <a:r>
              <a:rPr lang="en-US" sz="1500" b="1" dirty="0"/>
              <a:t>, USA</a:t>
            </a:r>
          </a:p>
          <a:p>
            <a:pPr lvl="1">
              <a:lnSpc>
                <a:spcPct val="120000"/>
              </a:lnSpc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1500" b="1" dirty="0">
                <a:solidFill>
                  <a:srgbClr val="C00000"/>
                </a:solidFill>
              </a:rPr>
              <a:t>GNSS Data for Tsunami Warning -  </a:t>
            </a:r>
            <a:r>
              <a:rPr lang="en-US" sz="1500" b="1" dirty="0">
                <a:solidFill>
                  <a:schemeClr val="tx1"/>
                </a:solidFill>
              </a:rPr>
              <a:t>Dr. Tony Song, USA</a:t>
            </a:r>
            <a:endParaRPr lang="en-US" sz="1400" b="1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1500" b="1" dirty="0" err="1">
                <a:solidFill>
                  <a:srgbClr val="C00000"/>
                </a:solidFill>
              </a:rPr>
              <a:t>Meteotsunami</a:t>
            </a:r>
            <a:r>
              <a:rPr lang="en-US" sz="1500" b="1" dirty="0"/>
              <a:t> (</a:t>
            </a:r>
            <a:r>
              <a:rPr lang="en-US" sz="1500" b="1" dirty="0">
                <a:solidFill>
                  <a:srgbClr val="C00000"/>
                </a:solidFill>
              </a:rPr>
              <a:t>TOWS Ad Hoc TT) </a:t>
            </a:r>
            <a:r>
              <a:rPr lang="en-US" sz="1500" b="1" dirty="0"/>
              <a:t>– </a:t>
            </a:r>
            <a:r>
              <a:rPr lang="en-GB" sz="1500" b="1" dirty="0" err="1"/>
              <a:t>Dr.</a:t>
            </a:r>
            <a:r>
              <a:rPr lang="en-GB" sz="1500" b="1" dirty="0"/>
              <a:t> </a:t>
            </a:r>
            <a:r>
              <a:rPr lang="en-US" sz="1500" b="1" i="0" u="none" strike="noStrike" dirty="0">
                <a:effectLst/>
              </a:rPr>
              <a:t>Ivica </a:t>
            </a:r>
            <a:r>
              <a:rPr lang="en-US" sz="1500" b="1" i="0" u="none" strike="noStrike" dirty="0" err="1">
                <a:effectLst/>
              </a:rPr>
              <a:t>Vilibić</a:t>
            </a:r>
            <a:r>
              <a:rPr lang="en-US" sz="1500" b="1" dirty="0"/>
              <a:t>, </a:t>
            </a:r>
            <a:r>
              <a:rPr lang="en-US" sz="1500" b="1" dirty="0" err="1"/>
              <a:t>Crotia</a:t>
            </a:r>
            <a:r>
              <a:rPr lang="en-US" sz="1400" b="1" dirty="0"/>
              <a:t> </a:t>
            </a:r>
          </a:p>
          <a:p>
            <a:pPr lvl="1">
              <a:lnSpc>
                <a:spcPct val="110000"/>
              </a:lnSpc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1500" b="1" dirty="0">
                <a:solidFill>
                  <a:srgbClr val="C00000"/>
                </a:solidFill>
              </a:rPr>
              <a:t>Tsunami Data –</a:t>
            </a:r>
            <a:r>
              <a:rPr lang="en-US" sz="1500" b="1" dirty="0">
                <a:solidFill>
                  <a:schemeClr val="tx1"/>
                </a:solidFill>
              </a:rPr>
              <a:t>Dr. Viacheslav ‘Slava’ </a:t>
            </a:r>
            <a:r>
              <a:rPr lang="en-US" sz="1500" b="1" dirty="0" err="1">
                <a:solidFill>
                  <a:schemeClr val="tx1"/>
                </a:solidFill>
              </a:rPr>
              <a:t>Gusiakov</a:t>
            </a:r>
            <a:r>
              <a:rPr lang="en-US" sz="1500" b="1" dirty="0">
                <a:solidFill>
                  <a:schemeClr val="tx1"/>
                </a:solidFill>
              </a:rPr>
              <a:t>, Russia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DB728D-C0B9-6F4C-BADF-8F4DADBC5E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998887"/>
            <a:ext cx="2940488" cy="54248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FDD75F-5669-0744-BA9D-801E31EE4366}"/>
              </a:ext>
            </a:extLst>
          </p:cNvPr>
          <p:cNvSpPr/>
          <p:nvPr/>
        </p:nvSpPr>
        <p:spPr>
          <a:xfrm>
            <a:off x="7434658" y="1366438"/>
            <a:ext cx="1229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Elected 2019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D32E45-BD1C-1D42-A6D1-EECB5998BA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118" y="1721923"/>
            <a:ext cx="3771880" cy="396350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1E29DC9-7D40-E14C-B26A-8D2A7F74D6EC}"/>
              </a:ext>
            </a:extLst>
          </p:cNvPr>
          <p:cNvSpPr/>
          <p:nvPr/>
        </p:nvSpPr>
        <p:spPr>
          <a:xfrm>
            <a:off x="6737764" y="307981"/>
            <a:ext cx="35734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https://</a:t>
            </a:r>
            <a:r>
              <a:rPr lang="en-US" sz="1400" i="1" dirty="0" err="1">
                <a:solidFill>
                  <a:srgbClr val="C00000"/>
                </a:solidFill>
              </a:rPr>
              <a:t>tsunamicommission.ipma.pt</a:t>
            </a:r>
            <a:r>
              <a:rPr lang="en-US" sz="1400" i="1" dirty="0">
                <a:solidFill>
                  <a:srgbClr val="C00000"/>
                </a:solidFill>
              </a:rPr>
              <a:t>/home/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D128F5-5418-FAD3-453A-AB8BCA19BF3A}"/>
              </a:ext>
            </a:extLst>
          </p:cNvPr>
          <p:cNvSpPr txBox="1"/>
          <p:nvPr/>
        </p:nvSpPr>
        <p:spPr>
          <a:xfrm>
            <a:off x="193272" y="616202"/>
            <a:ext cx="884655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Associations:  IAPSO (Oceans), IASPEI (Seismology), IAVCEI (Volcanology)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4214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46" y="232463"/>
            <a:ext cx="10515600" cy="838133"/>
          </a:xfrm>
        </p:spPr>
        <p:txBody>
          <a:bodyPr>
            <a:normAutofit/>
          </a:bodyPr>
          <a:lstStyle/>
          <a:p>
            <a:r>
              <a:rPr lang="en-US" sz="3600" dirty="0"/>
              <a:t>Meetings and Publications – 2022 - 2024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CBE8E-4060-6B4D-A8E1-C8EE88FF51D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6756" y="1272205"/>
            <a:ext cx="11484119" cy="49285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222222"/>
                </a:solidFill>
                <a:latin typeface="Arial" panose="020B0604020202020204" pitchFamily="34" charset="0"/>
              </a:rPr>
              <a:t>Meetings (JTC members involved in hosting and/or organizing)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EGU 2024, 2023, 2022  (14-19 April 2024, Vienna: </a:t>
            </a:r>
            <a:r>
              <a:rPr lang="en-US" sz="24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NH5.1 on tsunami science)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AGU 2023, 2022 (San Francisco)  Interdisciplinary Tsunami Science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</a:rPr>
              <a:t>IUGG JTC - PTWS Tsunami Symposium (ICG/PTWS-XXX, Tonga, 2023)</a:t>
            </a:r>
            <a:endParaRPr lang="en-U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</a:rPr>
              <a:t>3</a:t>
            </a:r>
            <a:r>
              <a:rPr lang="en-US" sz="2400" baseline="30000" dirty="0">
                <a:solidFill>
                  <a:srgbClr val="222222"/>
                </a:solidFill>
              </a:rPr>
              <a:t>rd</a:t>
            </a:r>
            <a:r>
              <a:rPr lang="en-US" sz="2400" dirty="0">
                <a:solidFill>
                  <a:srgbClr val="222222"/>
                </a:solidFill>
              </a:rPr>
              <a:t> World Conference on </a:t>
            </a:r>
            <a:r>
              <a:rPr lang="en-US" sz="2400" dirty="0" err="1">
                <a:solidFill>
                  <a:srgbClr val="222222"/>
                </a:solidFill>
              </a:rPr>
              <a:t>Meteotsunamis</a:t>
            </a:r>
            <a:r>
              <a:rPr lang="en-US" sz="2400" dirty="0">
                <a:solidFill>
                  <a:srgbClr val="222222"/>
                </a:solidFill>
              </a:rPr>
              <a:t>, 13-17 Oct 2024, </a:t>
            </a:r>
            <a:r>
              <a:rPr lang="en-US" sz="2400" dirty="0" err="1">
                <a:solidFill>
                  <a:srgbClr val="222222"/>
                </a:solidFill>
              </a:rPr>
              <a:t>Turkiye</a:t>
            </a:r>
            <a:endParaRPr lang="en-US" sz="2400" dirty="0">
              <a:solidFill>
                <a:srgbClr val="222222"/>
              </a:solidFill>
            </a:endParaRP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</a:rPr>
              <a:t>IUGG JTC - IOC 2nd Global Tsunami Symposium, 11-14 Nov 2024, Banda Aceh </a:t>
            </a:r>
          </a:p>
          <a:p>
            <a:pPr marL="288925" indent="-288925">
              <a:spcBef>
                <a:spcPts val="2184"/>
              </a:spcBef>
              <a:buNone/>
            </a:pPr>
            <a:r>
              <a:rPr lang="en-US" sz="2400" b="1" dirty="0">
                <a:solidFill>
                  <a:srgbClr val="222222"/>
                </a:solidFill>
                <a:latin typeface="Arial" panose="020B0604020202020204" pitchFamily="34" charset="0"/>
              </a:rPr>
              <a:t>Publications – Special Volumes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</a:rPr>
              <a:t>Tonga Volcanic Eruption 2022:  Topical collection in Pure and Applied Geophysics (PAGEOPH), 13 papers published online. 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</a:rPr>
              <a:t>Turkey-2023 Earthquake and Tsunami:  Topical collection in Pure and Applied Geophysics (PAGEOPH), 3 papers published online.</a:t>
            </a:r>
          </a:p>
        </p:txBody>
      </p:sp>
    </p:spTree>
    <p:extLst>
      <p:ext uri="{BB962C8B-B14F-4D97-AF65-F5344CB8AC3E}">
        <p14:creationId xmlns:p14="http://schemas.microsoft.com/office/powerpoint/2010/main" val="355698453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BEF62E-149E-BD45-9CFC-AC6FC08AFC0E}"/>
              </a:ext>
            </a:extLst>
          </p:cNvPr>
          <p:cNvSpPr txBox="1"/>
          <p:nvPr/>
        </p:nvSpPr>
        <p:spPr>
          <a:xfrm>
            <a:off x="541389" y="1209141"/>
            <a:ext cx="11026322" cy="53630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Meeting at UNESCO Headquarters in Paris.  Altogether, 4 meetings.  Last:  25-26 January 2024</a:t>
            </a:r>
          </a:p>
          <a:p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IUGG JTC members part of UN Ocean Decade Tsunami Programme Scientific Committee (SC):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Alexander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Rabinovich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Christa von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Hillebrandt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-Andrade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François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Schindelé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</a:rPr>
              <a:t>Dr Srinivasa Kumar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Tummala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(SC Chair)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Helene Hebert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Laura Kong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Maria Ana Baptista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Silvia Chacon</a:t>
            </a:r>
          </a:p>
          <a:p>
            <a:endParaRPr lang="en-P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2DF202-2467-F549-B682-5BAA4D81064A}"/>
              </a:ext>
            </a:extLst>
          </p:cNvPr>
          <p:cNvSpPr txBox="1">
            <a:spLocks/>
          </p:cNvSpPr>
          <p:nvPr/>
        </p:nvSpPr>
        <p:spPr>
          <a:xfrm>
            <a:off x="543692" y="371008"/>
            <a:ext cx="10515600" cy="83813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3600" kern="0" dirty="0"/>
              <a:t>Scientific Committee of ODTP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6FD9DE-63E6-5BBA-83AD-26CAC994FA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109" y="3173867"/>
            <a:ext cx="2008813" cy="2822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FFCFE9-6ECE-9264-9AE9-3F835145E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396" y="3160651"/>
            <a:ext cx="2008814" cy="281006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045833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E5F839-ABAE-EE48-931E-800D29D2F177}"/>
              </a:ext>
            </a:extLst>
          </p:cNvPr>
          <p:cNvSpPr txBox="1"/>
          <p:nvPr/>
        </p:nvSpPr>
        <p:spPr>
          <a:xfrm>
            <a:off x="427945" y="1324888"/>
            <a:ext cx="11358894" cy="41242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Participation in TOWS ad hoc TT Report:  Monitoring and Warning for Tsunamis Generated by Volcanoes (TS 183, 2024)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kern="1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Paper submitted Jan 2024 to PAGEOPH journal:                              A review of Tsunamis Generated by Volcanoes (TGV) source mechanism, modelling, monitoring and warning systems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800" dirty="0">
              <a:effectLst/>
              <a:latin typeface="arial, sans-serif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François</a:t>
            </a:r>
            <a:r>
              <a:rPr lang="en-GB" sz="2800" dirty="0">
                <a:effectLst/>
                <a:latin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Schindelé</a:t>
            </a:r>
            <a:endParaRPr lang="en-GB" sz="2800" dirty="0">
              <a:effectLst/>
              <a:latin typeface="arial" panose="020B0604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800" dirty="0" err="1">
                <a:latin typeface="arial" panose="020B0604020202020204" pitchFamily="34" charset="0"/>
              </a:rPr>
              <a:t>Dr.</a:t>
            </a:r>
            <a:r>
              <a:rPr lang="en-GB" sz="2800" dirty="0">
                <a:latin typeface="arial" panose="020B0604020202020204" pitchFamily="34" charset="0"/>
              </a:rPr>
              <a:t> Laura Kong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800" dirty="0" err="1">
                <a:effectLst/>
                <a:latin typeface="arial" panose="020B0604020202020204" pitchFamily="34" charset="0"/>
              </a:rPr>
              <a:t>Dr.</a:t>
            </a:r>
            <a:r>
              <a:rPr lang="en-GB" sz="2800" dirty="0">
                <a:effectLst/>
                <a:latin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Vasily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Titov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>
                <a:effectLst/>
                <a:latin typeface="arial" panose="020B0604020202020204" pitchFamily="34" charset="0"/>
              </a:rPr>
              <a:t> </a:t>
            </a:r>
            <a:endParaRPr lang="en-PT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51D962-5626-8948-A3DC-B64F5B9C521F}"/>
              </a:ext>
            </a:extLst>
          </p:cNvPr>
          <p:cNvSpPr txBox="1">
            <a:spLocks/>
          </p:cNvSpPr>
          <p:nvPr/>
        </p:nvSpPr>
        <p:spPr>
          <a:xfrm>
            <a:off x="427945" y="486755"/>
            <a:ext cx="10515600" cy="83813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3600" kern="0" dirty="0"/>
              <a:t>Tsunamis Generated by Volcanoes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46937F-2AC6-B4CE-BE31-DC3095D9EA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3566" y="3749458"/>
            <a:ext cx="1982571" cy="262178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DF710C-5B77-7A36-D3C1-52CE190BD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391" y="3749457"/>
            <a:ext cx="1852966" cy="262178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3948356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C88E38-BA78-ED41-904D-049A9FFA80D2}"/>
              </a:ext>
            </a:extLst>
          </p:cNvPr>
          <p:cNvSpPr txBox="1"/>
          <p:nvPr/>
        </p:nvSpPr>
        <p:spPr>
          <a:xfrm>
            <a:off x="427945" y="1465052"/>
            <a:ext cx="9741509" cy="4093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Participation in TOWS ad hoc TT Report: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Meteotsunamis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(draft Feb 2023):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Alexander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Rabinovich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Ivica </a:t>
            </a:r>
            <a:r>
              <a:rPr lang="en-US" sz="28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Vilibić</a:t>
            </a:r>
            <a:endParaRPr lang="en-US" sz="280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TS 85 Tsunami Glossary recs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Meteotsunami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science definition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B5AEF2-EF96-C746-89B6-952AEA816243}"/>
              </a:ext>
            </a:extLst>
          </p:cNvPr>
          <p:cNvSpPr txBox="1">
            <a:spLocks/>
          </p:cNvSpPr>
          <p:nvPr/>
        </p:nvSpPr>
        <p:spPr>
          <a:xfrm>
            <a:off x="427945" y="486755"/>
            <a:ext cx="10515600" cy="83813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3600" kern="0" dirty="0" err="1"/>
              <a:t>Meteo</a:t>
            </a:r>
            <a:r>
              <a:rPr lang="en-US" sz="3600" kern="0" dirty="0"/>
              <a:t>-tsunamis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996137-9702-5FC4-771B-F66F0DC48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297" y="2445554"/>
            <a:ext cx="2342230" cy="311292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BBAE86-A21D-C810-8D95-3261318D5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849" y="2445554"/>
            <a:ext cx="2224777" cy="311638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8390230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51ED1A-571A-2A40-BFD5-C51C995BAB7E}"/>
              </a:ext>
            </a:extLst>
          </p:cNvPr>
          <p:cNvSpPr txBox="1"/>
          <p:nvPr/>
        </p:nvSpPr>
        <p:spPr>
          <a:xfrm>
            <a:off x="373900" y="1225689"/>
            <a:ext cx="11111696" cy="55399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Understanding and lessons learned from the tsunami generated by the </a:t>
            </a:r>
            <a:r>
              <a:rPr lang="en-GB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Hunga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Tonga-</a:t>
            </a:r>
            <a:r>
              <a:rPr lang="en-GB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Hunga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Ha'apai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volcano eruption on 15 January 2022 for development of Tsunami Warning and Mitigation System for tsunamis generated by volcanoes and other non-seismic sources  </a:t>
            </a:r>
          </a:p>
          <a:p>
            <a:pPr>
              <a:spcBef>
                <a:spcPts val="1200"/>
              </a:spcBef>
            </a:pPr>
            <a:r>
              <a:rPr lang="en-GB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(1st Joint Workshop ICG/ITSU was 1985)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Science Committee and Speaker (remote *)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Yuchiro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Tanioka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Alexander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Rabinovich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Dr. Viacheslav ‘Slava’ </a:t>
            </a:r>
            <a:r>
              <a:rPr lang="en-US" sz="2400" b="0" i="0" u="none" strike="noStrike" dirty="0" err="1">
                <a:effectLst/>
                <a:latin typeface="arial" panose="020B0604020202020204" pitchFamily="34" charset="0"/>
              </a:rPr>
              <a:t>Gusiakov</a:t>
            </a:r>
            <a:r>
              <a:rPr lang="en-US" sz="2400" b="1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Emile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Okal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Vasily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Titov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Laura Kong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P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11C72D-E11B-3848-BAAA-BC0FC80281B7}"/>
              </a:ext>
            </a:extLst>
          </p:cNvPr>
          <p:cNvSpPr txBox="1">
            <a:spLocks/>
          </p:cNvSpPr>
          <p:nvPr/>
        </p:nvSpPr>
        <p:spPr>
          <a:xfrm>
            <a:off x="405219" y="0"/>
            <a:ext cx="9006411" cy="83813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800" kern="0" dirty="0"/>
              <a:t>8</a:t>
            </a:r>
            <a:r>
              <a:rPr lang="en-US" sz="2800" kern="0" baseline="30000" dirty="0"/>
              <a:t>th</a:t>
            </a:r>
            <a:r>
              <a:rPr lang="en-US" sz="2800" kern="0" dirty="0"/>
              <a:t> Joint ICG/PTWS-IUGG/JTC Technical Workshop, 11 Sept 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9667FA-53B0-BE17-2923-416BD52CC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401" y="4763893"/>
            <a:ext cx="2632361" cy="17368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E2B73C-63E1-9D59-9F9D-F3691BA22B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400" y="2602427"/>
            <a:ext cx="5264725" cy="20227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A1C50A-E388-DC45-6D2A-5AB57BF69E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7207" y="4763894"/>
            <a:ext cx="2525918" cy="17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934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BEF62E-149E-BD45-9CFC-AC6FC08AFC0E}"/>
              </a:ext>
            </a:extLst>
          </p:cNvPr>
          <p:cNvSpPr txBox="1"/>
          <p:nvPr/>
        </p:nvSpPr>
        <p:spPr>
          <a:xfrm>
            <a:off x="483084" y="1209141"/>
            <a:ext cx="10636816" cy="29854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Steering Committee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Yuchiro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Tanioka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IUGG-JTC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Program Organizing Committee</a:t>
            </a:r>
          </a:p>
          <a:p>
            <a:pPr marL="50165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Srinivasa Kumar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Tummala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(Chair - SC-ODTP)</a:t>
            </a:r>
          </a:p>
          <a:p>
            <a:pPr marL="50165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Laura Kong (International Tsunami Information Centre)</a:t>
            </a:r>
          </a:p>
          <a:p>
            <a:endParaRPr lang="en-P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2DF202-2467-F549-B682-5BAA4D81064A}"/>
              </a:ext>
            </a:extLst>
          </p:cNvPr>
          <p:cNvSpPr txBox="1">
            <a:spLocks/>
          </p:cNvSpPr>
          <p:nvPr/>
        </p:nvSpPr>
        <p:spPr>
          <a:xfrm>
            <a:off x="543692" y="371008"/>
            <a:ext cx="10515600" cy="83813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3600" kern="0" dirty="0"/>
              <a:t>2</a:t>
            </a:r>
            <a:r>
              <a:rPr lang="en-US" sz="3600" kern="0" baseline="30000" dirty="0"/>
              <a:t>nd</a:t>
            </a:r>
            <a:r>
              <a:rPr lang="en-US" sz="3600" kern="0" dirty="0"/>
              <a:t> Global Tsunami Symposium, Nov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49753-EDC2-244D-9DCA-EEAB79082C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08" y="3868002"/>
            <a:ext cx="6307216" cy="27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8124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608AB0-5ACF-CB4C-BEA1-3A9BE2785E06}"/>
              </a:ext>
            </a:extLst>
          </p:cNvPr>
          <p:cNvSpPr txBox="1"/>
          <p:nvPr/>
        </p:nvSpPr>
        <p:spPr>
          <a:xfrm>
            <a:off x="468771" y="321807"/>
            <a:ext cx="957577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3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2025 International Tsunami </a:t>
            </a:r>
            <a:r>
              <a:rPr lang="en-GB" sz="3600" b="1" kern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Syposium</a:t>
            </a:r>
            <a:r>
              <a:rPr lang="en-GB" sz="3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 (ITS)</a:t>
            </a:r>
            <a:endParaRPr lang="en-PT" sz="36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EA128B-0649-C04A-8BB3-41F9C43A62A9}"/>
              </a:ext>
            </a:extLst>
          </p:cNvPr>
          <p:cNvSpPr txBox="1"/>
          <p:nvPr/>
        </p:nvSpPr>
        <p:spPr>
          <a:xfrm>
            <a:off x="619242" y="3695324"/>
            <a:ext cx="10735521" cy="1631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JTC Business Meeting (July 2023), </a:t>
            </a:r>
            <a:r>
              <a:rPr lang="en-US" sz="2400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Dr Srinivasa Kumar </a:t>
            </a:r>
            <a:r>
              <a:rPr lang="en-US" sz="24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Tummala</a:t>
            </a:r>
            <a:r>
              <a:rPr lang="en-US" sz="2400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</a:t>
            </a:r>
            <a:r>
              <a:rPr lang="en-PT" sz="24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irector</a:t>
            </a:r>
            <a:r>
              <a:rPr lang="en-US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PT" sz="24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</a:t>
            </a:r>
            <a:r>
              <a:rPr lang="en-PT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Centre for Ocean </a:t>
            </a:r>
            <a:r>
              <a:rPr lang="en-PT" sz="24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Service</a:t>
            </a:r>
            <a:r>
              <a:rPr lang="en-US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PT" sz="24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INCOIS), </a:t>
            </a:r>
            <a:r>
              <a:rPr lang="en-US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a proposal to</a:t>
            </a:r>
            <a:r>
              <a:rPr lang="en-PT" sz="24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host ITS </a:t>
            </a:r>
            <a:r>
              <a:rPr lang="en-PT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in Hyderabad</a:t>
            </a:r>
            <a:r>
              <a:rPr lang="en-PT" sz="24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India</a:t>
            </a:r>
            <a:r>
              <a:rPr lang="en-US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                     The JTC accepted India INCOIS’s proposal</a:t>
            </a:r>
            <a:r>
              <a:rPr lang="en-PT" sz="28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PT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89AFDF-D742-2F43-8ADB-C4EC1E62DD16}"/>
              </a:ext>
            </a:extLst>
          </p:cNvPr>
          <p:cNvSpPr txBox="1"/>
          <p:nvPr/>
        </p:nvSpPr>
        <p:spPr>
          <a:xfrm>
            <a:off x="599952" y="1427950"/>
            <a:ext cx="11592048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ITS – every 2 years – tsunami research, incl on disaster prevention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ITS 2023 – Bali, Indonesia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ITS 2021 – Sendai, Japan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3DF56A-B67F-686B-D50B-1609C21283E1}"/>
              </a:ext>
            </a:extLst>
          </p:cNvPr>
          <p:cNvSpPr txBox="1"/>
          <p:nvPr/>
        </p:nvSpPr>
        <p:spPr>
          <a:xfrm>
            <a:off x="619242" y="3075571"/>
            <a:ext cx="7494611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PT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2025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be</a:t>
            </a:r>
            <a:r>
              <a:rPr lang="en-PT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Hyderabad, India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7477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2" ma:contentTypeDescription="Create a new document." ma:contentTypeScope="" ma:versionID="16b783511206b153c03d5fefde4531b3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b267013bc9d140bdaaf8e2e8bc6d8858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BB465B-9A16-414B-90F3-46AB976AC4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DD4463-9D06-478E-926D-3B182891514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66E7957-B5E5-46CF-AD8A-11A4E998B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824</Words>
  <Application>Microsoft Macintosh PowerPoint</Application>
  <PresentationFormat>Widescreen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Arial</vt:lpstr>
      <vt:lpstr>Arial</vt:lpstr>
      <vt:lpstr>arial, sans-serif</vt:lpstr>
      <vt:lpstr>Calibri</vt:lpstr>
      <vt:lpstr>Calibri Light</vt:lpstr>
      <vt:lpstr>Courier New</vt:lpstr>
      <vt:lpstr>Open Sans</vt:lpstr>
      <vt:lpstr>Roboto</vt:lpstr>
      <vt:lpstr>9_Custom Design</vt:lpstr>
      <vt:lpstr>Custom Design</vt:lpstr>
      <vt:lpstr>1_Office Theme</vt:lpstr>
      <vt:lpstr>1_Custom Design</vt:lpstr>
      <vt:lpstr>4_Custom Design</vt:lpstr>
      <vt:lpstr>6_Custom Design</vt:lpstr>
      <vt:lpstr>3_Custom Design</vt:lpstr>
      <vt:lpstr>2_Custom Design</vt:lpstr>
      <vt:lpstr>5_Custom Design</vt:lpstr>
      <vt:lpstr>7_Custom Design</vt:lpstr>
      <vt:lpstr>8_Custom Design</vt:lpstr>
      <vt:lpstr>PowerPoint Presentation</vt:lpstr>
      <vt:lpstr>IUGG Joint Tsunami Commission</vt:lpstr>
      <vt:lpstr>Meetings and Publications – 2022 - 2024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Laura Kong</cp:lastModifiedBy>
  <cp:revision>121</cp:revision>
  <dcterms:created xsi:type="dcterms:W3CDTF">2019-09-03T09:02:06Z</dcterms:created>
  <dcterms:modified xsi:type="dcterms:W3CDTF">2024-02-22T01:30:37Z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